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82" r:id="rId3"/>
    <p:sldId id="383" r:id="rId4"/>
    <p:sldId id="380" r:id="rId5"/>
    <p:sldId id="269" r:id="rId6"/>
    <p:sldId id="258" r:id="rId7"/>
    <p:sldId id="381" r:id="rId8"/>
    <p:sldId id="370" r:id="rId9"/>
    <p:sldId id="265" r:id="rId10"/>
    <p:sldId id="271" r:id="rId11"/>
    <p:sldId id="273" r:id="rId12"/>
    <p:sldId id="384" r:id="rId13"/>
    <p:sldId id="266" r:id="rId14"/>
    <p:sldId id="303" r:id="rId15"/>
    <p:sldId id="385" r:id="rId16"/>
    <p:sldId id="268" r:id="rId17"/>
    <p:sldId id="305" r:id="rId18"/>
    <p:sldId id="328" r:id="rId19"/>
    <p:sldId id="386" r:id="rId20"/>
    <p:sldId id="259" r:id="rId21"/>
    <p:sldId id="260" r:id="rId22"/>
    <p:sldId id="261" r:id="rId23"/>
    <p:sldId id="263" r:id="rId24"/>
    <p:sldId id="387" r:id="rId25"/>
    <p:sldId id="310" r:id="rId26"/>
    <p:sldId id="313" r:id="rId27"/>
    <p:sldId id="388" r:id="rId28"/>
    <p:sldId id="309" r:id="rId29"/>
    <p:sldId id="316" r:id="rId30"/>
    <p:sldId id="389" r:id="rId31"/>
    <p:sldId id="317" r:id="rId32"/>
    <p:sldId id="318" r:id="rId33"/>
    <p:sldId id="329" r:id="rId34"/>
    <p:sldId id="330" r:id="rId35"/>
    <p:sldId id="390" r:id="rId36"/>
    <p:sldId id="331" r:id="rId37"/>
    <p:sldId id="378" r:id="rId38"/>
    <p:sldId id="337" r:id="rId39"/>
    <p:sldId id="391" r:id="rId40"/>
    <p:sldId id="335" r:id="rId41"/>
    <p:sldId id="338" r:id="rId42"/>
    <p:sldId id="339" r:id="rId43"/>
    <p:sldId id="340" r:id="rId44"/>
    <p:sldId id="341" r:id="rId45"/>
    <p:sldId id="392" r:id="rId46"/>
    <p:sldId id="343" r:id="rId47"/>
    <p:sldId id="368" r:id="rId4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FF"/>
    <a:srgbClr val="003366"/>
    <a:srgbClr val="FF9966"/>
    <a:srgbClr val="6699FF"/>
    <a:srgbClr val="006600"/>
    <a:srgbClr val="003300"/>
    <a:srgbClr val="FFCCCC"/>
    <a:srgbClr val="4DE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65" autoAdjust="0"/>
  </p:normalViewPr>
  <p:slideViewPr>
    <p:cSldViewPr>
      <p:cViewPr varScale="1">
        <p:scale>
          <a:sx n="109" d="100"/>
          <a:sy n="109" d="100"/>
        </p:scale>
        <p:origin x="5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D25255-EE5E-40E3-B634-65B4AA002A7D}" type="datetimeFigureOut">
              <a:rPr lang="es-ES" smtClean="0"/>
              <a:pPr/>
              <a:t>31/08/2013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DDBB7FF-5F31-4F6A-871A-89C210F39D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01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Preguntar qué creen ellos que es la Informática o una computadora.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B7FF-5F31-4F6A-871A-89C210F39D73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80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es el hardware? ¿Qué es el software?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B7FF-5F31-4F6A-871A-89C210F39D73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04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es programar?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B7FF-5F31-4F6A-871A-89C210F39D73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07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Imagen distorsionada</a:t>
            </a:r>
            <a:r>
              <a:rPr lang="es-ES" baseline="0" dirty="0" smtClean="0"/>
              <a:t> (¿o no?)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B7FF-5F31-4F6A-871A-89C210F39D73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45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máquina analítica no se llegó a terminar tras numerosas</a:t>
            </a:r>
            <a:r>
              <a:rPr lang="es-ES" baseline="0" dirty="0" smtClean="0"/>
              <a:t> versiones entre 1816 y 1872. Utilizaría tarjetas perforadas.</a:t>
            </a:r>
          </a:p>
          <a:p>
            <a:r>
              <a:rPr lang="es-ES" baseline="0" dirty="0" smtClean="0"/>
              <a:t>Ada </a:t>
            </a:r>
            <a:r>
              <a:rPr lang="es-ES" baseline="0" dirty="0" err="1" smtClean="0"/>
              <a:t>Lovelace</a:t>
            </a:r>
            <a:r>
              <a:rPr lang="es-ES" baseline="0" dirty="0" smtClean="0"/>
              <a:t> describió la forma de programar la máquina analítica. Hija de Lord Byron.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B7FF-5F31-4F6A-871A-89C210F39D73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40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Turing</a:t>
            </a:r>
            <a:r>
              <a:rPr lang="es-ES" dirty="0" smtClean="0"/>
              <a:t> (1912): Enigma, I.A. (test de </a:t>
            </a:r>
            <a:r>
              <a:rPr lang="es-ES" dirty="0" err="1" smtClean="0"/>
              <a:t>Turing</a:t>
            </a:r>
            <a:r>
              <a:rPr lang="es-ES" dirty="0" smtClean="0"/>
              <a:t>), morfogénesis.	</a:t>
            </a:r>
            <a:r>
              <a:rPr lang="es-ES" dirty="0" err="1" smtClean="0"/>
              <a:t>ENIAC</a:t>
            </a:r>
            <a:r>
              <a:rPr lang="es-ES" dirty="0" smtClean="0"/>
              <a:t>:</a:t>
            </a:r>
            <a:r>
              <a:rPr lang="es-ES" baseline="0" dirty="0" smtClean="0"/>
              <a:t> 167 m2, 27 Tm, 6.000 interruptores	IBM 360: terminales remotos</a:t>
            </a:r>
          </a:p>
          <a:p>
            <a:r>
              <a:rPr lang="es-ES" baseline="0" dirty="0" smtClean="0"/>
              <a:t>ARPANET: </a:t>
            </a:r>
            <a:r>
              <a:rPr lang="es-ES" baseline="0" dirty="0" err="1" smtClean="0"/>
              <a:t>DoD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B7FF-5F31-4F6A-871A-89C210F39D73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70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UNIX: Ken Thompson y Dennis </a:t>
            </a:r>
            <a:r>
              <a:rPr lang="es-ES" dirty="0" err="1" smtClean="0"/>
              <a:t>Ritchie</a:t>
            </a:r>
            <a:r>
              <a:rPr lang="es-ES" dirty="0" smtClean="0"/>
              <a:t>	Pascal: </a:t>
            </a:r>
            <a:r>
              <a:rPr lang="es-ES" dirty="0" err="1" smtClean="0"/>
              <a:t>Niklaus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Wirth</a:t>
            </a:r>
            <a:r>
              <a:rPr lang="es-ES" baseline="0" dirty="0" smtClean="0"/>
              <a:t>	</a:t>
            </a:r>
            <a:r>
              <a:rPr lang="es-ES" baseline="0" dirty="0" err="1" smtClean="0"/>
              <a:t>Creeper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autoreplicante</a:t>
            </a:r>
            <a:r>
              <a:rPr lang="es-ES" baseline="0" dirty="0" smtClean="0"/>
              <a:t> (experimental)	C: Dennis </a:t>
            </a:r>
            <a:r>
              <a:rPr lang="es-ES" baseline="0" dirty="0" err="1" smtClean="0"/>
              <a:t>Ritchie</a:t>
            </a:r>
            <a:endParaRPr lang="es-ES" baseline="0" dirty="0" smtClean="0"/>
          </a:p>
          <a:p>
            <a:r>
              <a:rPr lang="es-ES" baseline="0" dirty="0" smtClean="0"/>
              <a:t>MS: Bill Gates y Paul Allen (hoy Steve </a:t>
            </a:r>
            <a:r>
              <a:rPr lang="es-ES" baseline="0" dirty="0" err="1" smtClean="0"/>
              <a:t>Ballmer</a:t>
            </a:r>
            <a:r>
              <a:rPr lang="es-ES" baseline="0" dirty="0" smtClean="0"/>
              <a:t>)	Apple: Steve </a:t>
            </a:r>
            <a:r>
              <a:rPr lang="es-ES" baseline="0" dirty="0" err="1" smtClean="0"/>
              <a:t>Jobs</a:t>
            </a:r>
            <a:r>
              <a:rPr lang="es-ES" baseline="0" dirty="0" smtClean="0"/>
              <a:t> y Steve </a:t>
            </a:r>
            <a:r>
              <a:rPr lang="es-ES" baseline="0" dirty="0" err="1" smtClean="0"/>
              <a:t>Wozniak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B7FF-5F31-4F6A-871A-89C210F39D73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99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Java: </a:t>
            </a:r>
            <a:r>
              <a:rPr lang="es-ES" dirty="0" err="1" smtClean="0"/>
              <a:t>SUN</a:t>
            </a:r>
            <a:r>
              <a:rPr lang="es-ES" dirty="0" smtClean="0"/>
              <a:t> Microsystems	Google: Larry Page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B7FF-5F31-4F6A-871A-89C210F39D73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39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Autofit/>
          </a:bodyPr>
          <a:lstStyle>
            <a:lvl1pPr>
              <a:defRPr sz="3200" b="1">
                <a:ln>
                  <a:solidFill>
                    <a:srgbClr val="0070C0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10178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  <a:lvl2pPr marL="360363" indent="-360363">
              <a:spcBef>
                <a:spcPts val="0"/>
              </a:spcBef>
              <a:spcAft>
                <a:spcPts val="600"/>
              </a:spcAft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2pPr>
            <a:lvl3pPr marL="714375" indent="-3556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Constantia" pitchFamily="18" charset="0"/>
              <a:buChar char="—"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3pPr>
            <a:lvl4pPr marL="1438275" indent="-361950">
              <a:spcBef>
                <a:spcPts val="0"/>
              </a:spcBef>
              <a:spcAft>
                <a:spcPts val="600"/>
              </a:spcAft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4pPr>
            <a:lvl5pPr marL="1790700" indent="-352425">
              <a:spcBef>
                <a:spcPts val="0"/>
              </a:spcBef>
              <a:spcAft>
                <a:spcPts val="600"/>
              </a:spcAft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29454" y="6356350"/>
            <a:ext cx="90009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s-ES" noProof="0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28596" y="857232"/>
            <a:ext cx="8286808" cy="0"/>
          </a:xfrm>
          <a:prstGeom prst="line">
            <a:avLst/>
          </a:prstGeom>
          <a:ln w="28575"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9 Imagen" descr="ucmtroz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8058150" y="5669280"/>
            <a:ext cx="1085850" cy="1188720"/>
          </a:xfrm>
          <a:prstGeom prst="rect">
            <a:avLst/>
          </a:prstGeom>
        </p:spPr>
      </p:pic>
      <p:sp>
        <p:nvSpPr>
          <p:cNvPr id="9" name="8 CuadroTexto"/>
          <p:cNvSpPr txBox="1"/>
          <p:nvPr userDrawn="1"/>
        </p:nvSpPr>
        <p:spPr>
          <a:xfrm>
            <a:off x="-32" y="5045880"/>
            <a:ext cx="353943" cy="133626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Luis Hernández Yáñez</a:t>
            </a:r>
            <a:endParaRPr lang="es-E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11 Imagen" descr="CreativeCommons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6447" y="6371803"/>
            <a:ext cx="959644" cy="335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8/31/2013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venez.com/lan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c/AnalyticalMachine_Babbage_London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upload.wikimedia.org/wikipedia/commons/4/4e/Eniac.jpg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upload.wikimedia.org/wikipedia/commons/2/24/Apple_IIe_original.jpg" TargetMode="External"/><Relationship Id="rId7" Type="http://schemas.openxmlformats.org/officeDocument/2006/relationships/hyperlink" Target="http://upload.wikimedia.org/wikipedia/commons/6/69/IBM_PC_5150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hyperlink" Target="http://upload.wikimedia.org/wikipedia/commons/b/b0/NewTux.svg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jpeg"/><Relationship Id="rId3" Type="http://schemas.openxmlformats.org/officeDocument/2006/relationships/hyperlink" Target="http://www.oracle.com/technology/community/sun-oracle-community-continuity.html" TargetMode="External"/><Relationship Id="rId7" Type="http://schemas.openxmlformats.org/officeDocument/2006/relationships/hyperlink" Target="http://www.google.es/imgres?imgurl=http://tecnologyc.com/wp-content/2009/11/actualizar-messenger.jpg&amp;imgrefurl=http://tecnologyc.com/actualizar-messenger/&amp;usg=__LqALk3Ye3Qv2ipQuAKBFmVb6TtI=&amp;h=460&amp;w=469&amp;sz=36&amp;hl=es&amp;start=5&amp;um=1&amp;itbs=1&amp;tbnid=gQm6pfMi7jgntM:&amp;tbnh=126&amp;tbnw=128&amp;prev=/images?q=messenger&amp;um=1&amp;hl=es&amp;sa=N&amp;rls=com.microsoft:es&amp;rlz=1I7GPEA_es&amp;tbs=isch:1" TargetMode="Externa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jpeg"/><Relationship Id="rId5" Type="http://schemas.openxmlformats.org/officeDocument/2006/relationships/hyperlink" Target="http://es.wikipedia.org/wiki/Archivo:Newgooglelogo.png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3.jpeg"/><Relationship Id="rId9" Type="http://schemas.openxmlformats.org/officeDocument/2006/relationships/hyperlink" Target="http://www.mozilla.com/en-US/firefox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.png"/><Relationship Id="rId2" Type="http://schemas.openxmlformats.org/officeDocument/2006/relationships/hyperlink" Target="http://creativecommon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28860" y="1777704"/>
            <a:ext cx="6072230" cy="1714512"/>
          </a:xfrm>
        </p:spPr>
        <p:txBody>
          <a:bodyPr anchor="ctr">
            <a:normAutofit/>
          </a:bodyPr>
          <a:lstStyle/>
          <a:p>
            <a:pPr algn="l"/>
            <a:r>
              <a:rPr lang="es-ES" sz="4800" dirty="0" smtClean="0">
                <a:gradFill flip="none" rotWithShape="1">
                  <a:gsLst>
                    <a:gs pos="0">
                      <a:schemeClr val="bg2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Computadoras</a:t>
            </a:r>
            <a:br>
              <a:rPr lang="es-ES" sz="4800" dirty="0" smtClean="0">
                <a:gradFill flip="none" rotWithShape="1">
                  <a:gsLst>
                    <a:gs pos="0">
                      <a:schemeClr val="bg2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</a:br>
            <a:r>
              <a:rPr lang="es-ES" sz="4800" dirty="0" smtClean="0">
                <a:gradFill flip="none" rotWithShape="1">
                  <a:gsLst>
                    <a:gs pos="0">
                      <a:schemeClr val="bg2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y programación</a:t>
            </a:r>
            <a:endParaRPr lang="es-ES" sz="4800" dirty="0">
              <a:gradFill flip="none" rotWithShape="1">
                <a:gsLst>
                  <a:gs pos="0">
                    <a:schemeClr val="bg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bg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4838" y="4157230"/>
            <a:ext cx="6681806" cy="2415042"/>
          </a:xfrm>
        </p:spPr>
        <p:txBody>
          <a:bodyPr>
            <a:norm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Grado en Ingeniería Informática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Grado en Ingeniería del Software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Grado en Ingeniería de Computadores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Luis Hernández Yáñez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Facultad de Informática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Universidad Complutense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3 Imagen" descr="ucmtroz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225" y="5074920"/>
            <a:ext cx="1628775" cy="178308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8596" y="604818"/>
            <a:ext cx="578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23975">
              <a:tabLst>
                <a:tab pos="6010275" algn="l"/>
              </a:tabLst>
            </a:pPr>
            <a:r>
              <a:rPr lang="es-E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Fundamentos de la programación</a:t>
            </a:r>
            <a:endParaRPr lang="es-ES" sz="3200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500034" y="1214422"/>
            <a:ext cx="7643866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>
            <a:spLocks noChangeAspect="1"/>
          </p:cNvSpPr>
          <p:nvPr/>
        </p:nvSpPr>
        <p:spPr>
          <a:xfrm>
            <a:off x="500033" y="1847839"/>
            <a:ext cx="1548000" cy="1548000"/>
          </a:xfrm>
          <a:prstGeom prst="rect">
            <a:avLst/>
          </a:prstGeom>
          <a:solidFill>
            <a:schemeClr val="accent2">
              <a:tint val="98000"/>
              <a:shade val="25000"/>
              <a:satMod val="2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s-ES" sz="8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endParaRPr lang="es-ES" sz="8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8 Imagen" descr="CreativeCommons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026710"/>
            <a:ext cx="1343501" cy="470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Computadoras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/>
          <a:lstStyle/>
          <a:p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arquitectura de Von </a:t>
            </a:r>
            <a:r>
              <a:rPr lang="es-E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Neumann</a:t>
            </a:r>
            <a:endParaRPr lang="es-ES" sz="28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28662" y="3429000"/>
            <a:ext cx="3143272" cy="2428892"/>
          </a:xfrm>
          <a:prstGeom prst="rect">
            <a:avLst/>
          </a:prstGeom>
          <a:solidFill>
            <a:schemeClr val="accent2">
              <a:tint val="98000"/>
              <a:shade val="25000"/>
              <a:satMod val="2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C.P.U. (Procesador)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928662" y="1857364"/>
            <a:ext cx="3143272" cy="857256"/>
          </a:xfrm>
          <a:prstGeom prst="rect">
            <a:avLst/>
          </a:prstGeom>
          <a:solidFill>
            <a:schemeClr val="accent6">
              <a:tint val="98000"/>
              <a:shade val="25000"/>
              <a:satMod val="2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Dispositivos de E/S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rot="5400000">
            <a:off x="2143108" y="3071810"/>
            <a:ext cx="714380" cy="1588"/>
          </a:xfrm>
          <a:prstGeom prst="straightConnector1">
            <a:avLst/>
          </a:prstGeom>
          <a:ln w="57150">
            <a:solidFill>
              <a:srgbClr val="FFC000"/>
            </a:solidFill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929190" y="3429000"/>
            <a:ext cx="1226986" cy="2500330"/>
          </a:xfrm>
          <a:prstGeom prst="rect">
            <a:avLst/>
          </a:prstGeom>
          <a:solidFill>
            <a:schemeClr val="accent4">
              <a:tint val="98000"/>
              <a:shade val="25000"/>
              <a:satMod val="2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Memoria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4071934" y="4714884"/>
            <a:ext cx="857256" cy="1588"/>
          </a:xfrm>
          <a:prstGeom prst="straightConnector1">
            <a:avLst/>
          </a:prstGeom>
          <a:ln w="57150">
            <a:solidFill>
              <a:srgbClr val="FFC000"/>
            </a:solidFill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1071538" y="3929066"/>
            <a:ext cx="2857520" cy="857256"/>
          </a:xfrm>
          <a:prstGeom prst="rect">
            <a:avLst/>
          </a:prstGeom>
          <a:solidFill>
            <a:schemeClr val="accent1">
              <a:tint val="98000"/>
              <a:shade val="25000"/>
              <a:satMod val="2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A.L.U.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Unidad Aritmético-Lógica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482808" y="5131370"/>
            <a:ext cx="2034981" cy="512208"/>
          </a:xfrm>
          <a:prstGeom prst="rect">
            <a:avLst/>
          </a:prstGeom>
          <a:solidFill>
            <a:schemeClr val="accent1">
              <a:tint val="98000"/>
              <a:shade val="25000"/>
              <a:satMod val="2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Unidad de Control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6500582" y="1142984"/>
            <a:ext cx="2357698" cy="2357454"/>
            <a:chOff x="6434618" y="1142984"/>
            <a:chExt cx="2357698" cy="235745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0966" y="1142984"/>
              <a:ext cx="1905000" cy="20193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8" name="17 CuadroTexto"/>
            <p:cNvSpPr txBox="1"/>
            <p:nvPr/>
          </p:nvSpPr>
          <p:spPr>
            <a:xfrm>
              <a:off x="6434618" y="3192661"/>
              <a:ext cx="2357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Una ALU de 2 bits (Wikipedia)</a:t>
              </a:r>
              <a:endPara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Computadoras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/>
          <a:lstStyle/>
          <a:p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memoria</a:t>
            </a:r>
          </a:p>
          <a:p>
            <a:pPr lvl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214546" y="1700808"/>
            <a:ext cx="2428892" cy="4000528"/>
          </a:xfrm>
          <a:prstGeom prst="rect">
            <a:avLst/>
          </a:prstGeom>
          <a:solidFill>
            <a:schemeClr val="accent4">
              <a:tint val="98000"/>
              <a:shade val="25000"/>
              <a:satMod val="2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Memoria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85786" y="1700808"/>
            <a:ext cx="714380" cy="400052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Bus 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datos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10800000">
            <a:off x="1500166" y="3701072"/>
            <a:ext cx="714380" cy="1588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2571736" y="2129436"/>
          <a:ext cx="1764000" cy="2743200"/>
        </p:xfrm>
        <a:graphic>
          <a:graphicData uri="http://schemas.openxmlformats.org/drawingml/2006/table">
            <a:tbl>
              <a:tblPr firstRow="1" bandRow="1">
                <a:noFill/>
                <a:tableStyleId>{D113A9D2-9D6B-4929-AA2D-F23B5EE8CBE7}</a:tableStyleId>
              </a:tblPr>
              <a:tblGrid>
                <a:gridCol w="418556"/>
                <a:gridCol w="1345444"/>
              </a:tblGrid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s-ES" sz="1200" b="0" dirty="0" smtClean="0">
                          <a:latin typeface="+mj-lt"/>
                        </a:rPr>
                        <a:t>01</a:t>
                      </a:r>
                      <a:endParaRPr lang="es-ES" sz="1200" b="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j-lt"/>
                        </a:rPr>
                        <a:t>02</a:t>
                      </a:r>
                      <a:endParaRPr lang="es-ES" sz="12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j-lt"/>
                        </a:rPr>
                        <a:t>03</a:t>
                      </a:r>
                      <a:endParaRPr lang="es-ES" sz="12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j-lt"/>
                        </a:rPr>
                        <a:t>04</a:t>
                      </a:r>
                      <a:endParaRPr lang="es-ES" sz="12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j-lt"/>
                        </a:rPr>
                        <a:t>05</a:t>
                      </a:r>
                      <a:endParaRPr lang="es-ES" sz="12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j-lt"/>
                        </a:rPr>
                        <a:t>06</a:t>
                      </a:r>
                      <a:endParaRPr lang="es-ES" sz="12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j-lt"/>
                        </a:rPr>
                        <a:t>07</a:t>
                      </a:r>
                      <a:endParaRPr lang="es-ES" sz="12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j-lt"/>
                        </a:rPr>
                        <a:t>08</a:t>
                      </a:r>
                      <a:endParaRPr lang="es-ES" sz="12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latin typeface="+mj-lt"/>
                        </a:rPr>
                        <a:t>. . .</a:t>
                      </a:r>
                      <a:endParaRPr lang="es-ES" sz="12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latin typeface="+mj-lt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22 Rectángulo"/>
          <p:cNvSpPr/>
          <p:nvPr/>
        </p:nvSpPr>
        <p:spPr>
          <a:xfrm>
            <a:off x="2990839" y="5201270"/>
            <a:ext cx="1357322" cy="28575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Dirección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094735" y="1700808"/>
            <a:ext cx="34563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Cada  celda en una dirección</a:t>
            </a:r>
          </a:p>
          <a:p>
            <a:pPr>
              <a:spcAft>
                <a:spcPts val="6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Celdas de 8 / 16 / 32 / 64 bits</a:t>
            </a:r>
          </a:p>
          <a:p>
            <a:pPr>
              <a:spcAft>
                <a:spcPts val="1200"/>
              </a:spcAft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Información volátil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5364088" y="3140968"/>
            <a:ext cx="3041089" cy="2834129"/>
            <a:chOff x="5364088" y="3415723"/>
            <a:chExt cx="3041089" cy="2834129"/>
          </a:xfrm>
        </p:grpSpPr>
        <p:sp>
          <p:nvSpPr>
            <p:cNvPr id="12" name="11 CuadroTexto"/>
            <p:cNvSpPr txBox="1"/>
            <p:nvPr/>
          </p:nvSpPr>
          <p:spPr>
            <a:xfrm>
              <a:off x="5364088" y="3415723"/>
              <a:ext cx="3041089" cy="23152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72000" bIns="72000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 Bit = 0 / 1</a:t>
              </a:r>
            </a:p>
            <a:p>
              <a:pPr>
                <a:spcAft>
                  <a:spcPts val="300"/>
                </a:spcAft>
              </a:pPr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 Byte = 8 bits </a:t>
              </a:r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Symbol"/>
                </a:rPr>
                <a:t>= 1 carácter</a:t>
              </a:r>
            </a:p>
            <a:p>
              <a:pPr>
                <a:spcAft>
                  <a:spcPts val="300"/>
                </a:spcAft>
              </a:pPr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Symbol"/>
                </a:rPr>
                <a:t>1 Kilobyte (KB) = 1024 Bytes</a:t>
              </a:r>
            </a:p>
            <a:p>
              <a:pPr>
                <a:spcAft>
                  <a:spcPts val="300"/>
                </a:spcAft>
              </a:pPr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Symbol"/>
                </a:rPr>
                <a:t>1 Megabyte (MB) = 1024 KB</a:t>
              </a:r>
            </a:p>
            <a:p>
              <a:pPr>
                <a:spcAft>
                  <a:spcPts val="300"/>
                </a:spcAft>
              </a:pPr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Symbol"/>
                </a:rPr>
                <a:t>1 Gigabyte (GB) = 1024 MB</a:t>
              </a:r>
            </a:p>
            <a:p>
              <a:pPr>
                <a:spcAft>
                  <a:spcPts val="300"/>
                </a:spcAft>
              </a:pPr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Symbol"/>
                </a:rPr>
                <a:t>1 Terabyte (TB) = 1024 GB</a:t>
              </a:r>
            </a:p>
            <a:p>
              <a:pPr>
                <a:spcAft>
                  <a:spcPts val="300"/>
                </a:spcAft>
              </a:pPr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sym typeface="Symbol"/>
                </a:rPr>
                <a:t>1 Petabyte (PB) = 1024 TB</a:t>
              </a:r>
              <a:endPara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969146" y="5880520"/>
              <a:ext cx="1848584" cy="3693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2</a:t>
              </a:r>
              <a:r>
                <a:rPr lang="es-ES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10</a:t>
              </a: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= 1024</a:t>
              </a:r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sym typeface="Symbol"/>
                </a:rPr>
                <a:t> 1000</a:t>
              </a:r>
              <a:endPara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533168" y="3044280"/>
            <a:ext cx="8077853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Lenguaje máquina y ensamblador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de computadoras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Los procesadores trabajan con ceros y unos (bits)</a:t>
            </a:r>
          </a:p>
          <a:p>
            <a:pPr lvl="1" indent="1588">
              <a:lnSpc>
                <a:spcPct val="110000"/>
              </a:lnSpc>
              <a:buNone/>
            </a:pPr>
            <a:r>
              <a:rPr lang="es-ES" dirty="0" smtClean="0"/>
              <a:t>Unidad de memoria básica: </a:t>
            </a:r>
            <a:r>
              <a:rPr lang="es-ES" i="1" dirty="0" smtClean="0"/>
              <a:t>Byte</a:t>
            </a:r>
            <a:r>
              <a:rPr lang="es-ES" dirty="0" smtClean="0"/>
              <a:t> (8 bits)</a:t>
            </a:r>
            <a:br>
              <a:rPr lang="es-ES" dirty="0" smtClean="0"/>
            </a:br>
            <a:r>
              <a:rPr lang="es-ES" dirty="0" smtClean="0"/>
              <a:t>(2 dígitos hexadecimales: 01011011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smtClean="0"/>
              <a:t>0101  1011 </a:t>
            </a:r>
            <a:r>
              <a:rPr lang="es-ES" dirty="0" smtClean="0">
                <a:sym typeface="Wingdings" pitchFamily="2" charset="2"/>
              </a:rPr>
              <a:t> 5B)</a:t>
            </a:r>
            <a:endParaRPr lang="es-ES" dirty="0" smtClean="0"/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ct val="95000"/>
              <a:buNone/>
            </a:pPr>
            <a:r>
              <a:rPr lang="es-ES" sz="2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Lenguaje máquina</a:t>
            </a:r>
          </a:p>
          <a:p>
            <a:pPr lvl="1" indent="1588">
              <a:lnSpc>
                <a:spcPct val="110000"/>
              </a:lnSpc>
              <a:buNone/>
            </a:pPr>
            <a:r>
              <a:rPr lang="es-ES" dirty="0" smtClean="0"/>
              <a:t>Códigos hexadecimales que representan instrucciones,</a:t>
            </a:r>
            <a:br>
              <a:rPr lang="es-ES" dirty="0" smtClean="0"/>
            </a:br>
            <a:r>
              <a:rPr lang="es-ES" dirty="0" smtClean="0"/>
              <a:t>registros de la CPU, direcciones de memoria o datos</a:t>
            </a:r>
          </a:p>
          <a:p>
            <a:pPr lvl="1" indent="1588" defTabSz="876300">
              <a:lnSpc>
                <a:spcPct val="110000"/>
              </a:lnSpc>
              <a:spcBef>
                <a:spcPts val="600"/>
              </a:spcBef>
              <a:buNone/>
              <a:tabLst>
                <a:tab pos="1704975" algn="l"/>
              </a:tabLst>
            </a:pPr>
            <a:r>
              <a:rPr lang="es-ES" dirty="0" smtClean="0">
                <a:latin typeface="+mj-lt"/>
              </a:rPr>
              <a:t>Instrucción	</a:t>
            </a:r>
            <a:r>
              <a:rPr lang="es-ES" i="1" dirty="0" smtClean="0">
                <a:solidFill>
                  <a:schemeClr val="tx1">
                    <a:lumMod val="65000"/>
                  </a:schemeClr>
                </a:solidFill>
                <a:latin typeface="+mj-lt"/>
              </a:rPr>
              <a:t>Significado</a:t>
            </a:r>
          </a:p>
          <a:p>
            <a:pPr lvl="1" indent="1588">
              <a:lnSpc>
                <a:spcPct val="110000"/>
              </a:lnSpc>
              <a:spcAft>
                <a:spcPts val="0"/>
              </a:spcAft>
              <a:buNone/>
              <a:tabLst>
                <a:tab pos="1704975" algn="l"/>
              </a:tabLst>
            </a:pPr>
            <a:r>
              <a:rPr lang="es-ES" sz="2000" dirty="0" smtClean="0">
                <a:latin typeface="Consolas" pitchFamily="49" charset="0"/>
              </a:rPr>
              <a:t>A0 2F	</a:t>
            </a:r>
            <a:r>
              <a:rPr lang="es-ES" sz="2000" i="1" dirty="0" smtClean="0">
                <a:solidFill>
                  <a:schemeClr val="tx1">
                    <a:lumMod val="65000"/>
                  </a:schemeClr>
                </a:solidFill>
              </a:rPr>
              <a:t>Acceder a la celda de memoria 2F</a:t>
            </a:r>
            <a:r>
              <a:rPr lang="es-ES" sz="2000" dirty="0" smtClean="0">
                <a:latin typeface="Consolas" pitchFamily="49" charset="0"/>
              </a:rPr>
              <a:t/>
            </a:r>
            <a:br>
              <a:rPr lang="es-ES" sz="2000" dirty="0" smtClean="0">
                <a:latin typeface="Consolas" pitchFamily="49" charset="0"/>
              </a:rPr>
            </a:br>
            <a:r>
              <a:rPr lang="es-ES" sz="2000" dirty="0" smtClean="0">
                <a:latin typeface="Consolas" pitchFamily="49" charset="0"/>
              </a:rPr>
              <a:t>3E 01	</a:t>
            </a:r>
            <a:r>
              <a:rPr lang="es-ES" sz="2000" i="1" dirty="0" smtClean="0">
                <a:solidFill>
                  <a:schemeClr val="tx1">
                    <a:lumMod val="65000"/>
                  </a:schemeClr>
                </a:solidFill>
              </a:rPr>
              <a:t>Copiarlo el registro 1 de la ALU </a:t>
            </a:r>
            <a:r>
              <a:rPr lang="es-ES" sz="2000" dirty="0" smtClean="0">
                <a:latin typeface="Consolas" pitchFamily="49" charset="0"/>
              </a:rPr>
              <a:t/>
            </a:r>
            <a:br>
              <a:rPr lang="es-ES" sz="2000" dirty="0" smtClean="0">
                <a:latin typeface="Consolas" pitchFamily="49" charset="0"/>
              </a:rPr>
            </a:br>
            <a:r>
              <a:rPr lang="es-ES" sz="2000" dirty="0" smtClean="0">
                <a:latin typeface="Consolas" pitchFamily="49" charset="0"/>
              </a:rPr>
              <a:t>A0 30	</a:t>
            </a:r>
            <a:r>
              <a:rPr lang="es-ES" sz="2000" i="1" dirty="0" smtClean="0">
                <a:solidFill>
                  <a:schemeClr val="tx1">
                    <a:lumMod val="65000"/>
                  </a:schemeClr>
                </a:solidFill>
              </a:rPr>
              <a:t>Acceder a la celda de memoria 30</a:t>
            </a:r>
            <a:r>
              <a:rPr lang="es-ES" sz="2000" dirty="0" smtClean="0">
                <a:latin typeface="Consolas" pitchFamily="49" charset="0"/>
              </a:rPr>
              <a:t/>
            </a:r>
            <a:br>
              <a:rPr lang="es-ES" sz="2000" dirty="0" smtClean="0">
                <a:latin typeface="Consolas" pitchFamily="49" charset="0"/>
              </a:rPr>
            </a:br>
            <a:r>
              <a:rPr lang="es-ES" sz="2000" dirty="0" smtClean="0">
                <a:latin typeface="Consolas" pitchFamily="49" charset="0"/>
              </a:rPr>
              <a:t>3E 02	</a:t>
            </a:r>
            <a:r>
              <a:rPr lang="es-ES" sz="2000" i="1" dirty="0" smtClean="0">
                <a:solidFill>
                  <a:schemeClr val="tx1">
                    <a:lumMod val="65000"/>
                  </a:schemeClr>
                </a:solidFill>
              </a:rPr>
              <a:t>Copiarlo en el registro 2 de la ALU </a:t>
            </a:r>
            <a:r>
              <a:rPr lang="es-ES" sz="2000" i="1" dirty="0" smtClean="0">
                <a:latin typeface="Consolas" pitchFamily="49" charset="0"/>
              </a:rPr>
              <a:t/>
            </a:r>
            <a:br>
              <a:rPr lang="es-ES" sz="2000" i="1" dirty="0" smtClean="0">
                <a:latin typeface="Consolas" pitchFamily="49" charset="0"/>
              </a:rPr>
            </a:br>
            <a:r>
              <a:rPr lang="es-ES" sz="2000" dirty="0" smtClean="0">
                <a:latin typeface="Consolas" pitchFamily="49" charset="0"/>
              </a:rPr>
              <a:t>1D	</a:t>
            </a:r>
            <a:r>
              <a:rPr lang="es-ES" sz="2000" i="1" dirty="0" smtClean="0">
                <a:solidFill>
                  <a:schemeClr val="tx1">
                    <a:lumMod val="65000"/>
                  </a:schemeClr>
                </a:solidFill>
              </a:rPr>
              <a:t>Sumar</a:t>
            </a:r>
            <a:r>
              <a:rPr lang="es-ES" sz="2000" i="1" dirty="0" smtClean="0">
                <a:latin typeface="Consolas" pitchFamily="49" charset="0"/>
              </a:rPr>
              <a:t/>
            </a:r>
            <a:br>
              <a:rPr lang="es-ES" sz="2000" i="1" dirty="0" smtClean="0">
                <a:latin typeface="Consolas" pitchFamily="49" charset="0"/>
              </a:rPr>
            </a:br>
            <a:r>
              <a:rPr lang="es-ES" sz="2000" dirty="0" smtClean="0">
                <a:latin typeface="Consolas" pitchFamily="49" charset="0"/>
              </a:rPr>
              <a:t>B3 31	</a:t>
            </a:r>
            <a:r>
              <a:rPr lang="es-ES" sz="2000" i="1" dirty="0" smtClean="0">
                <a:solidFill>
                  <a:schemeClr val="tx1">
                    <a:lumMod val="65000"/>
                  </a:schemeClr>
                </a:solidFill>
              </a:rPr>
              <a:t>Guardar el resultado en la celda de memoria 31</a:t>
            </a:r>
            <a:endParaRPr lang="es-ES" sz="2000" i="1" dirty="0" smtClean="0">
              <a:solidFill>
                <a:schemeClr val="tx1">
                  <a:lumMod val="65000"/>
                </a:schemeClr>
              </a:solidFill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796136" y="3771617"/>
            <a:ext cx="30681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000" dirty="0" smtClean="0">
                <a:solidFill>
                  <a:srgbClr val="FFCC00"/>
                </a:solidFill>
                <a:latin typeface="Calibri"/>
              </a:rPr>
              <a:t>Lenguaje de bajo</a:t>
            </a:r>
            <a:r>
              <a:rPr lang="es-ES" sz="2000" dirty="0" smtClean="0">
                <a:solidFill>
                  <a:srgbClr val="FFCC00"/>
                </a:solidFill>
                <a:latin typeface="+mj-lt"/>
              </a:rPr>
              <a:t> nivel</a:t>
            </a:r>
          </a:p>
          <a:p>
            <a:pPr algn="ctr">
              <a:spcAft>
                <a:spcPts val="600"/>
              </a:spcAft>
            </a:pPr>
            <a:r>
              <a:rPr lang="es-ES" sz="2000" dirty="0" smtClean="0">
                <a:solidFill>
                  <a:srgbClr val="FFCC00"/>
                </a:solidFill>
                <a:latin typeface="+mj-lt"/>
              </a:rPr>
              <a:t>Dependiente de la máquina</a:t>
            </a:r>
          </a:p>
          <a:p>
            <a:pPr algn="ctr">
              <a:spcAft>
                <a:spcPts val="600"/>
              </a:spcAft>
            </a:pPr>
            <a:r>
              <a:rPr lang="es-ES" sz="2000" dirty="0" smtClean="0">
                <a:solidFill>
                  <a:srgbClr val="FFCC00"/>
                </a:solidFill>
                <a:latin typeface="+mj-lt"/>
              </a:rPr>
              <a:t>Programación difícil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Lenguaje ensamblador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/>
          <a:lstStyle/>
          <a:p>
            <a:pPr lvl="1" indent="1588">
              <a:buNone/>
            </a:pPr>
            <a:r>
              <a:rPr lang="es-ES" dirty="0" smtClean="0"/>
              <a:t>Nemotécnicos para los códigos hexadecimales:</a:t>
            </a:r>
          </a:p>
          <a:p>
            <a:pPr marL="541338" lvl="1" indent="1588">
              <a:buNone/>
            </a:pPr>
            <a:r>
              <a:rPr lang="es-ES" dirty="0" smtClean="0">
                <a:latin typeface="Consolas" pitchFamily="49" charset="0"/>
              </a:rPr>
              <a:t>A0 </a:t>
            </a:r>
            <a:r>
              <a:rPr lang="es-ES" dirty="0" smtClean="0">
                <a:latin typeface="Consolas" pitchFamily="49" charset="0"/>
                <a:sym typeface="Wingdings" pitchFamily="2" charset="2"/>
              </a:rPr>
              <a:t> READ   3E  REG   1D  ADD   …</a:t>
            </a:r>
            <a:endParaRPr lang="es-ES" dirty="0" smtClean="0"/>
          </a:p>
          <a:p>
            <a:pPr lvl="1" indent="1588">
              <a:spcBef>
                <a:spcPts val="1200"/>
              </a:spcBef>
              <a:buNone/>
            </a:pPr>
            <a:r>
              <a:rPr lang="es-ES" dirty="0" smtClean="0"/>
              <a:t>Mayor legibilidad:</a:t>
            </a:r>
          </a:p>
          <a:p>
            <a:pPr marL="541338" lvl="1" indent="1588">
              <a:buNone/>
            </a:pPr>
            <a:r>
              <a:rPr lang="es-ES" dirty="0" smtClean="0">
                <a:latin typeface="Consolas" pitchFamily="49" charset="0"/>
              </a:rPr>
              <a:t>READ 2F</a:t>
            </a:r>
            <a:br>
              <a:rPr lang="es-ES" dirty="0" smtClean="0">
                <a:latin typeface="Consolas" pitchFamily="49" charset="0"/>
              </a:rPr>
            </a:br>
            <a:r>
              <a:rPr lang="es-ES" dirty="0" smtClean="0">
                <a:latin typeface="Consolas" pitchFamily="49" charset="0"/>
              </a:rPr>
              <a:t>REG 01 </a:t>
            </a:r>
            <a:br>
              <a:rPr lang="es-ES" dirty="0" smtClean="0">
                <a:latin typeface="Consolas" pitchFamily="49" charset="0"/>
              </a:rPr>
            </a:br>
            <a:r>
              <a:rPr lang="es-ES" dirty="0" smtClean="0">
                <a:latin typeface="Consolas" pitchFamily="49" charset="0"/>
              </a:rPr>
              <a:t>READ 30</a:t>
            </a:r>
            <a:br>
              <a:rPr lang="es-ES" dirty="0" smtClean="0">
                <a:latin typeface="Consolas" pitchFamily="49" charset="0"/>
              </a:rPr>
            </a:br>
            <a:r>
              <a:rPr lang="es-ES" dirty="0" smtClean="0">
                <a:latin typeface="Consolas" pitchFamily="49" charset="0"/>
              </a:rPr>
              <a:t>REG 02 </a:t>
            </a:r>
            <a:r>
              <a:rPr lang="es-ES" i="1" dirty="0" smtClean="0">
                <a:latin typeface="Consolas" pitchFamily="49" charset="0"/>
              </a:rPr>
              <a:t/>
            </a:r>
            <a:br>
              <a:rPr lang="es-ES" i="1" dirty="0" smtClean="0">
                <a:latin typeface="Consolas" pitchFamily="49" charset="0"/>
              </a:rPr>
            </a:br>
            <a:r>
              <a:rPr lang="es-ES" dirty="0" smtClean="0">
                <a:latin typeface="Consolas" pitchFamily="49" charset="0"/>
              </a:rPr>
              <a:t>ADD   </a:t>
            </a:r>
            <a:r>
              <a:rPr lang="es-ES" i="1" dirty="0" smtClean="0">
                <a:latin typeface="Consolas" pitchFamily="49" charset="0"/>
              </a:rPr>
              <a:t/>
            </a:r>
            <a:br>
              <a:rPr lang="es-ES" i="1" dirty="0" smtClean="0">
                <a:latin typeface="Consolas" pitchFamily="49" charset="0"/>
              </a:rPr>
            </a:br>
            <a:r>
              <a:rPr lang="es-ES" dirty="0" smtClean="0">
                <a:latin typeface="Consolas" pitchFamily="49" charset="0"/>
              </a:rPr>
              <a:t>WRITE 31</a:t>
            </a:r>
          </a:p>
          <a:p>
            <a:pPr marL="361950" lvl="1" indent="0">
              <a:spcBef>
                <a:spcPts val="1200"/>
              </a:spcBef>
              <a:buNone/>
            </a:pPr>
            <a:r>
              <a:rPr lang="es-ES" dirty="0" smtClean="0"/>
              <a:t>Lenguaje de nivel medio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grpSp>
        <p:nvGrpSpPr>
          <p:cNvPr id="12" name="11 Grupo"/>
          <p:cNvGrpSpPr/>
          <p:nvPr/>
        </p:nvGrpSpPr>
        <p:grpSpPr>
          <a:xfrm>
            <a:off x="4792216" y="4238413"/>
            <a:ext cx="2934072" cy="1350827"/>
            <a:chOff x="4792216" y="4238413"/>
            <a:chExt cx="2934072" cy="1350827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792216" y="4881354"/>
              <a:ext cx="2934072" cy="707886"/>
            </a:xfrm>
            <a:prstGeom prst="rect">
              <a:avLst/>
            </a:prstGeom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s-ES_tradnl" sz="20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Código </a:t>
              </a:r>
              <a:r>
                <a:rPr lang="es-ES_tradnl" sz="20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objeto</a:t>
              </a:r>
              <a:r>
                <a:rPr lang="es-ES_tradnl" sz="20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/>
              </a:r>
              <a:br>
                <a:rPr lang="es-ES_tradnl" sz="20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_tradnl" sz="20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(lenguaje máquina)</a:t>
              </a:r>
              <a:endParaRPr lang="es-E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6259252" y="4238413"/>
              <a:ext cx="0" cy="642941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stealth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s-E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040052" y="2992392"/>
            <a:ext cx="2438400" cy="1350828"/>
            <a:chOff x="5040052" y="2992392"/>
            <a:chExt cx="2438400" cy="1350828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040052" y="3635334"/>
              <a:ext cx="2438400" cy="707886"/>
            </a:xfrm>
            <a:prstGeom prst="rect">
              <a:avLst/>
            </a:prstGeom>
            <a:solidFill>
              <a:schemeClr val="accent6"/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s-ES_tradnl" sz="2000" b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Programa ensamblador</a:t>
              </a:r>
              <a:endParaRPr lang="es-ES" sz="20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6256875" y="2992392"/>
              <a:ext cx="4754" cy="642942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stealth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s-E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16016" y="2420888"/>
            <a:ext cx="3086472" cy="70788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Código fuente</a:t>
            </a:r>
            <a:br>
              <a:rPr lang="es-ES_tradnl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_tradnl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(lenguaje ensamblador)</a:t>
            </a:r>
            <a:endPara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271349" y="3044280"/>
            <a:ext cx="6601487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Lenguajes de programación</a:t>
            </a:r>
            <a:b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de alto nivel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Lenguajes de programación de alto nivel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marL="712788" lvl="1"/>
            <a:r>
              <a:rPr lang="es-ES" sz="2400" dirty="0" smtClean="0"/>
              <a:t>Más cercanos a los lenguajes natural y matemático</a:t>
            </a:r>
          </a:p>
          <a:p>
            <a:pPr marL="712788" lvl="1" algn="ctr">
              <a:buNone/>
            </a:pPr>
            <a:r>
              <a:rPr lang="es-ES" sz="2400" dirty="0" smtClean="0">
                <a:solidFill>
                  <a:srgbClr val="FFC000"/>
                </a:solidFill>
                <a:latin typeface="Consolas" pitchFamily="49" charset="0"/>
              </a:rPr>
              <a:t>resultado = dato1 + dato2;</a:t>
            </a:r>
            <a:endParaRPr lang="es-ES" sz="2400" dirty="0" smtClean="0">
              <a:solidFill>
                <a:srgbClr val="FFC000"/>
              </a:solidFill>
            </a:endParaRPr>
          </a:p>
          <a:p>
            <a:pPr marL="712788" lvl="1"/>
            <a:r>
              <a:rPr lang="es-ES" sz="2400" dirty="0" smtClean="0"/>
              <a:t>Mayor legibilidad, mayor facilidad de codificación</a:t>
            </a:r>
          </a:p>
          <a:p>
            <a:pPr marL="712788" lvl="1"/>
            <a:r>
              <a:rPr lang="es-ES" sz="2400" dirty="0" smtClean="0"/>
              <a:t>Estructuración de datos / abstracción procedimental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693667" y="3721246"/>
            <a:ext cx="17060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Pascal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694327" y="5150006"/>
            <a:ext cx="10903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C++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64973" y="3721246"/>
            <a:ext cx="522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551583" y="4435626"/>
            <a:ext cx="11156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Ada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50363" y="5150006"/>
            <a:ext cx="14667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Eiffel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334162" y="3721246"/>
            <a:ext cx="1431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Ruby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622493" y="3721246"/>
            <a:ext cx="18020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Cobol</a:t>
            </a:r>
          </a:p>
          <a:p>
            <a:pPr algn="ctr"/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64973" y="4435626"/>
            <a:ext cx="1670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BASIC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64973" y="3078304"/>
            <a:ext cx="26455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FORTRAN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64973" y="5150006"/>
            <a:ext cx="1871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Simula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630913" y="4435626"/>
            <a:ext cx="25026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Smalltalk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908471" y="3078304"/>
            <a:ext cx="17927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Prolog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694195" y="3721246"/>
            <a:ext cx="11993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Lisp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113214" y="5150006"/>
            <a:ext cx="1159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Java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689510" y="3078304"/>
            <a:ext cx="19399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Python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8684" y="4435626"/>
            <a:ext cx="20277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Haskell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7980211" y="3078304"/>
            <a:ext cx="8066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C#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229720" y="5589240"/>
            <a:ext cx="6270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Lenguajes de programación de alto nivel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Traducción </a:t>
            </a:r>
            <a:endParaRPr lang="es-ES" sz="32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 indent="1588">
              <a:buNone/>
            </a:pPr>
            <a:endParaRPr lang="es-ES" dirty="0" smtClean="0"/>
          </a:p>
          <a:p>
            <a:pPr marL="0" lvl="1" indent="1588">
              <a:buNone/>
            </a:pPr>
            <a:r>
              <a:rPr lang="es-E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Compiladores: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dirty="0" smtClean="0"/>
              <a:t>Compilan y enlazan</a:t>
            </a:r>
            <a:br>
              <a:rPr lang="es-ES" dirty="0" smtClean="0"/>
            </a:br>
            <a:r>
              <a:rPr lang="es-ES" dirty="0" smtClean="0"/>
              <a:t>programas completos</a:t>
            </a:r>
          </a:p>
          <a:p>
            <a:pPr marL="0" lvl="1" indent="1588">
              <a:buNone/>
            </a:pPr>
            <a:endParaRPr lang="es-ES" sz="2400" dirty="0" smtClean="0"/>
          </a:p>
          <a:p>
            <a:pPr marL="0" lvl="1" indent="1588">
              <a:buNone/>
            </a:pPr>
            <a:r>
              <a:rPr lang="es-E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Intérpretes: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dirty="0" smtClean="0"/>
              <a:t>Compilan, enlazan</a:t>
            </a:r>
            <a:br>
              <a:rPr lang="es-ES" dirty="0" smtClean="0"/>
            </a:br>
            <a:r>
              <a:rPr lang="es-ES" dirty="0" smtClean="0"/>
              <a:t>y ejecutan instrucción</a:t>
            </a:r>
            <a:br>
              <a:rPr lang="es-ES" dirty="0" smtClean="0"/>
            </a:br>
            <a:r>
              <a:rPr lang="es-ES" dirty="0" smtClean="0"/>
              <a:t>a instrucción</a:t>
            </a:r>
          </a:p>
          <a:p>
            <a:pPr lvl="1" indent="1588"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grpSp>
        <p:nvGrpSpPr>
          <p:cNvPr id="50" name="49 Grupo"/>
          <p:cNvGrpSpPr/>
          <p:nvPr/>
        </p:nvGrpSpPr>
        <p:grpSpPr>
          <a:xfrm>
            <a:off x="3929058" y="1727423"/>
            <a:ext cx="1857388" cy="1415834"/>
            <a:chOff x="5000628" y="1798861"/>
            <a:chExt cx="1857388" cy="1415834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5000628" y="2147895"/>
              <a:ext cx="1857388" cy="10668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tint val="98000"/>
                <a:shade val="25000"/>
                <a:satMod val="250000"/>
              </a:schemeClr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Compilador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cxnSp>
          <p:nvCxnSpPr>
            <p:cNvPr id="9" name="AutoShape 7"/>
            <p:cNvCxnSpPr>
              <a:cxnSpLocks noChangeShapeType="1"/>
            </p:cNvCxnSpPr>
            <p:nvPr/>
          </p:nvCxnSpPr>
          <p:spPr bwMode="auto">
            <a:xfrm rot="5400000">
              <a:off x="5754401" y="1972981"/>
              <a:ext cx="349827" cy="1588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52" name="51 Grupo"/>
          <p:cNvGrpSpPr/>
          <p:nvPr/>
        </p:nvGrpSpPr>
        <p:grpSpPr>
          <a:xfrm>
            <a:off x="4210044" y="3905327"/>
            <a:ext cx="1295400" cy="1047397"/>
            <a:chOff x="5281614" y="3976765"/>
            <a:chExt cx="1295400" cy="1047397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5281614" y="4338362"/>
              <a:ext cx="1295400" cy="6858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tint val="98000"/>
                <a:shade val="25000"/>
                <a:satMod val="250000"/>
              </a:schemeClr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Enlazador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cxnSp>
          <p:nvCxnSpPr>
            <p:cNvPr id="12" name="AutoShape 10"/>
            <p:cNvCxnSpPr>
              <a:cxnSpLocks noChangeShapeType="1"/>
              <a:stCxn id="8" idx="2"/>
              <a:endCxn id="11" idx="0"/>
            </p:cNvCxnSpPr>
            <p:nvPr/>
          </p:nvCxnSpPr>
          <p:spPr bwMode="auto">
            <a:xfrm>
              <a:off x="5923606" y="3976765"/>
              <a:ext cx="5708" cy="361597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stealth" w="lg" len="lg"/>
            </a:ln>
          </p:spPr>
        </p:cxnSp>
      </p:grpSp>
      <p:grpSp>
        <p:nvGrpSpPr>
          <p:cNvPr id="53" name="52 Grupo"/>
          <p:cNvGrpSpPr/>
          <p:nvPr/>
        </p:nvGrpSpPr>
        <p:grpSpPr>
          <a:xfrm>
            <a:off x="5505444" y="4148159"/>
            <a:ext cx="2081254" cy="1015663"/>
            <a:chOff x="6577014" y="4219597"/>
            <a:chExt cx="2081254" cy="1015663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7358082" y="4219597"/>
              <a:ext cx="130018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Código</a:t>
              </a:r>
              <a:b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objeto de</a:t>
              </a:r>
              <a:b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biblioteca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cxnSp>
          <p:nvCxnSpPr>
            <p:cNvPr id="16" name="AutoShape 10"/>
            <p:cNvCxnSpPr>
              <a:cxnSpLocks noChangeShapeType="1"/>
            </p:cNvCxnSpPr>
            <p:nvPr/>
          </p:nvCxnSpPr>
          <p:spPr bwMode="auto">
            <a:xfrm rot="10800000">
              <a:off x="6577014" y="4680468"/>
              <a:ext cx="781068" cy="1588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9" name="28 Grupo"/>
          <p:cNvGrpSpPr/>
          <p:nvPr/>
        </p:nvGrpSpPr>
        <p:grpSpPr>
          <a:xfrm>
            <a:off x="3995936" y="1071546"/>
            <a:ext cx="4719468" cy="1446550"/>
            <a:chOff x="3995936" y="1071546"/>
            <a:chExt cx="4719468" cy="144655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995936" y="1357298"/>
              <a:ext cx="17300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Código fuente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000760" y="1071546"/>
              <a:ext cx="271464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1588">
                <a:buNone/>
              </a:pPr>
              <a:r>
                <a:rPr lang="es-E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#include &lt;iostream&gt;</a:t>
              </a:r>
            </a:p>
            <a:p>
              <a:pPr marL="0" lvl="1" indent="1588">
                <a:buNone/>
              </a:pPr>
              <a:r>
                <a:rPr lang="es-E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using namespace std;</a:t>
              </a:r>
            </a:p>
            <a:p>
              <a:pPr marL="0" lvl="1" indent="1588">
                <a:buNone/>
              </a:pPr>
              <a:endPara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  <a:p>
              <a:pPr marL="0" lvl="1" indent="1588">
                <a:buNone/>
              </a:pPr>
              <a:r>
                <a:rPr lang="es-E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int main()</a:t>
              </a:r>
            </a:p>
            <a:p>
              <a:pPr marL="0" lvl="1" indent="1588">
                <a:buNone/>
              </a:pPr>
              <a:r>
                <a:rPr lang="es-E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{</a:t>
              </a:r>
            </a:p>
            <a:p>
              <a:pPr marL="0" lvl="1" indent="1588">
                <a:buNone/>
              </a:pPr>
              <a:r>
                <a:rPr lang="es-E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   cout &lt;&lt; "Hola Mundo!" &lt;&lt; endl;</a:t>
              </a:r>
            </a:p>
            <a:p>
              <a:pPr marL="0" lvl="1" indent="1588">
                <a:buNone/>
              </a:pPr>
              <a:r>
                <a:rPr lang="es-E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   return 0;</a:t>
              </a:r>
            </a:p>
            <a:p>
              <a:pPr marL="0" lvl="1" indent="1588">
                <a:buNone/>
              </a:pPr>
              <a:r>
                <a:rPr lang="es-E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}</a:t>
              </a: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3995936" y="3143257"/>
            <a:ext cx="4937037" cy="762070"/>
            <a:chOff x="3995936" y="3143257"/>
            <a:chExt cx="4937037" cy="762070"/>
          </a:xfrm>
        </p:grpSpPr>
        <p:grpSp>
          <p:nvGrpSpPr>
            <p:cNvPr id="51" name="50 Grupo"/>
            <p:cNvGrpSpPr/>
            <p:nvPr/>
          </p:nvGrpSpPr>
          <p:grpSpPr>
            <a:xfrm>
              <a:off x="3995936" y="3143257"/>
              <a:ext cx="1712200" cy="762070"/>
              <a:chOff x="5067506" y="3214695"/>
              <a:chExt cx="1712200" cy="762070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5067506" y="3576655"/>
                <a:ext cx="1712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s-E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Código objeto</a:t>
                </a:r>
                <a:endParaRPr lang="es-E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  <p:cxnSp>
            <p:nvCxnSpPr>
              <p:cNvPr id="10" name="AutoShape 8"/>
              <p:cNvCxnSpPr>
                <a:cxnSpLocks noChangeShapeType="1"/>
                <a:stCxn id="6" idx="2"/>
                <a:endCxn id="8" idx="0"/>
              </p:cNvCxnSpPr>
              <p:nvPr/>
            </p:nvCxnSpPr>
            <p:spPr bwMode="auto">
              <a:xfrm flipH="1">
                <a:off x="5923606" y="3214695"/>
                <a:ext cx="5716" cy="361960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sp>
          <p:nvSpPr>
            <p:cNvPr id="30" name="29 CuadroTexto"/>
            <p:cNvSpPr txBox="1"/>
            <p:nvPr/>
          </p:nvSpPr>
          <p:spPr>
            <a:xfrm>
              <a:off x="6000760" y="3500438"/>
              <a:ext cx="2932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0100010100111010011100…</a:t>
              </a: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3714744" y="4952724"/>
            <a:ext cx="4679644" cy="1117767"/>
            <a:chOff x="3714744" y="4952724"/>
            <a:chExt cx="4679644" cy="1117767"/>
          </a:xfrm>
        </p:grpSpPr>
        <p:grpSp>
          <p:nvGrpSpPr>
            <p:cNvPr id="54" name="53 Grupo"/>
            <p:cNvGrpSpPr/>
            <p:nvPr/>
          </p:nvGrpSpPr>
          <p:grpSpPr>
            <a:xfrm>
              <a:off x="3714744" y="4952724"/>
              <a:ext cx="2286000" cy="1117767"/>
              <a:chOff x="4786314" y="5024162"/>
              <a:chExt cx="2286000" cy="1117767"/>
            </a:xfrm>
          </p:grpSpPr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4786314" y="5434043"/>
                <a:ext cx="22860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s-ES" sz="20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Programa</a:t>
                </a:r>
                <a:br>
                  <a:rPr lang="es-ES" sz="20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</a:br>
                <a:r>
                  <a:rPr lang="es-ES" sz="20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ejecutable</a:t>
                </a:r>
                <a:endParaRPr lang="es-ES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  <p:cxnSp>
            <p:nvCxnSpPr>
              <p:cNvPr id="14" name="AutoShape 12"/>
              <p:cNvCxnSpPr>
                <a:cxnSpLocks noChangeShapeType="1"/>
                <a:stCxn id="11" idx="2"/>
                <a:endCxn id="13" idx="0"/>
              </p:cNvCxnSpPr>
              <p:nvPr/>
            </p:nvCxnSpPr>
            <p:spPr bwMode="auto">
              <a:xfrm>
                <a:off x="5929314" y="5024162"/>
                <a:ext cx="0" cy="409881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sp>
          <p:nvSpPr>
            <p:cNvPr id="26" name="25 CuadroTexto"/>
            <p:cNvSpPr txBox="1"/>
            <p:nvPr/>
          </p:nvSpPr>
          <p:spPr>
            <a:xfrm>
              <a:off x="5643570" y="5429264"/>
              <a:ext cx="2750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Para una arquitectura concreta</a:t>
              </a:r>
              <a:b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y un sistema operativo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lenguajes de programación de alto nivel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Genealogía de lenguajes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grpSp>
        <p:nvGrpSpPr>
          <p:cNvPr id="333" name="332 Grupo"/>
          <p:cNvGrpSpPr/>
          <p:nvPr/>
        </p:nvGrpSpPr>
        <p:grpSpPr>
          <a:xfrm>
            <a:off x="785786" y="2625534"/>
            <a:ext cx="3506360" cy="1492575"/>
            <a:chOff x="928662" y="2571744"/>
            <a:chExt cx="3506360" cy="14925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4" name="33 Conector recto"/>
            <p:cNvCxnSpPr/>
            <p:nvPr/>
          </p:nvCxnSpPr>
          <p:spPr>
            <a:xfrm>
              <a:off x="928662" y="2571744"/>
              <a:ext cx="3214710" cy="1214446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2000232" y="3429000"/>
              <a:ext cx="2143140" cy="428628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27 CuadroTexto"/>
            <p:cNvSpPr txBox="1"/>
            <p:nvPr/>
          </p:nvSpPr>
          <p:spPr>
            <a:xfrm>
              <a:off x="3827292" y="3571876"/>
              <a:ext cx="607730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BASIC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1964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35" name="334 Grupo"/>
          <p:cNvGrpSpPr/>
          <p:nvPr/>
        </p:nvGrpSpPr>
        <p:grpSpPr>
          <a:xfrm>
            <a:off x="1785918" y="5554492"/>
            <a:ext cx="3087647" cy="706757"/>
            <a:chOff x="1928794" y="5500702"/>
            <a:chExt cx="3087647" cy="7067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37" name="136 Conector recto"/>
            <p:cNvCxnSpPr/>
            <p:nvPr/>
          </p:nvCxnSpPr>
          <p:spPr>
            <a:xfrm>
              <a:off x="1928794" y="5500702"/>
              <a:ext cx="2857520" cy="428628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134 CuadroTexto"/>
            <p:cNvSpPr txBox="1"/>
            <p:nvPr/>
          </p:nvSpPr>
          <p:spPr>
            <a:xfrm>
              <a:off x="4483538" y="5715016"/>
              <a:ext cx="532903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Logo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1968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45" name="344 Grupo"/>
          <p:cNvGrpSpPr/>
          <p:nvPr/>
        </p:nvGrpSpPr>
        <p:grpSpPr>
          <a:xfrm>
            <a:off x="1857356" y="3268476"/>
            <a:ext cx="6740763" cy="2286016"/>
            <a:chOff x="2000232" y="3214686"/>
            <a:chExt cx="6740763" cy="2286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54" name="153 Conector recto"/>
            <p:cNvCxnSpPr/>
            <p:nvPr/>
          </p:nvCxnSpPr>
          <p:spPr>
            <a:xfrm rot="16200000" flipH="1">
              <a:off x="7536677" y="3821909"/>
              <a:ext cx="1500198" cy="285752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>
              <a:off x="5357818" y="4643446"/>
              <a:ext cx="3071834" cy="71438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>
              <a:off x="7429520" y="4071942"/>
              <a:ext cx="1000132" cy="714380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flipV="1">
              <a:off x="2000232" y="4714884"/>
              <a:ext cx="6500858" cy="785818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151 CuadroTexto"/>
            <p:cNvSpPr txBox="1"/>
            <p:nvPr/>
          </p:nvSpPr>
          <p:spPr>
            <a:xfrm>
              <a:off x="8188536" y="4500570"/>
              <a:ext cx="552459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Ruby</a:t>
              </a:r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/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1993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44" name="343 Grupo"/>
          <p:cNvGrpSpPr/>
          <p:nvPr/>
        </p:nvGrpSpPr>
        <p:grpSpPr>
          <a:xfrm>
            <a:off x="5143504" y="2768410"/>
            <a:ext cx="3239130" cy="778195"/>
            <a:chOff x="5286380" y="2714620"/>
            <a:chExt cx="3239130" cy="7781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44" name="143 Conector recto"/>
            <p:cNvCxnSpPr/>
            <p:nvPr/>
          </p:nvCxnSpPr>
          <p:spPr>
            <a:xfrm>
              <a:off x="5286380" y="2714620"/>
              <a:ext cx="2928958" cy="500066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145 Conector recto"/>
            <p:cNvCxnSpPr/>
            <p:nvPr/>
          </p:nvCxnSpPr>
          <p:spPr>
            <a:xfrm flipV="1">
              <a:off x="6072198" y="3214686"/>
              <a:ext cx="2143140" cy="214316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141 CuadroTexto"/>
            <p:cNvSpPr txBox="1"/>
            <p:nvPr/>
          </p:nvSpPr>
          <p:spPr>
            <a:xfrm>
              <a:off x="7819548" y="3000372"/>
              <a:ext cx="705962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Python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1991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43" name="342 Grupo"/>
          <p:cNvGrpSpPr/>
          <p:nvPr/>
        </p:nvGrpSpPr>
        <p:grpSpPr>
          <a:xfrm>
            <a:off x="6500826" y="3911418"/>
            <a:ext cx="1023863" cy="492443"/>
            <a:chOff x="6643702" y="3857628"/>
            <a:chExt cx="1023863" cy="492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48" name="147 Conector recto"/>
            <p:cNvCxnSpPr/>
            <p:nvPr/>
          </p:nvCxnSpPr>
          <p:spPr>
            <a:xfrm>
              <a:off x="6643702" y="4071942"/>
              <a:ext cx="714380" cy="0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138 CuadroTexto"/>
            <p:cNvSpPr txBox="1"/>
            <p:nvPr/>
          </p:nvSpPr>
          <p:spPr>
            <a:xfrm>
              <a:off x="7118825" y="3857628"/>
              <a:ext cx="548740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Eiffel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1986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40" name="339 Grupo"/>
          <p:cNvGrpSpPr/>
          <p:nvPr/>
        </p:nvGrpSpPr>
        <p:grpSpPr>
          <a:xfrm>
            <a:off x="4786314" y="3268476"/>
            <a:ext cx="1494666" cy="492443"/>
            <a:chOff x="4929190" y="3214686"/>
            <a:chExt cx="1494666" cy="492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86" name="185 Conector recto"/>
            <p:cNvCxnSpPr/>
            <p:nvPr/>
          </p:nvCxnSpPr>
          <p:spPr>
            <a:xfrm>
              <a:off x="4929190" y="3429000"/>
              <a:ext cx="1143008" cy="0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107 CuadroTexto"/>
            <p:cNvSpPr txBox="1"/>
            <p:nvPr/>
          </p:nvSpPr>
          <p:spPr>
            <a:xfrm>
              <a:off x="5673330" y="3214686"/>
              <a:ext cx="750526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Modula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1975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352" name="351 CuadroTexto"/>
          <p:cNvSpPr txBox="1"/>
          <p:nvPr/>
        </p:nvSpPr>
        <p:spPr>
          <a:xfrm>
            <a:off x="569218" y="4365104"/>
            <a:ext cx="277864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Fuente:</a:t>
            </a:r>
            <a:b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http://www.levenez.com/lang/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53" name="352 CuadroTexto"/>
          <p:cNvSpPr txBox="1"/>
          <p:nvPr/>
        </p:nvSpPr>
        <p:spPr>
          <a:xfrm>
            <a:off x="6357950" y="1142984"/>
            <a:ext cx="2304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Versiones / Estándares</a:t>
            </a:r>
          </a:p>
        </p:txBody>
      </p:sp>
      <p:sp>
        <p:nvSpPr>
          <p:cNvPr id="354" name="353 CuadroTexto"/>
          <p:cNvSpPr txBox="1"/>
          <p:nvPr/>
        </p:nvSpPr>
        <p:spPr>
          <a:xfrm>
            <a:off x="4467091" y="1553964"/>
            <a:ext cx="653063" cy="49244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Prolog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1970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56" name="355 CuadroTexto"/>
          <p:cNvSpPr txBox="1"/>
          <p:nvPr/>
        </p:nvSpPr>
        <p:spPr>
          <a:xfrm>
            <a:off x="7106514" y="5125864"/>
            <a:ext cx="703077" cy="49244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Haskell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1987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364" name="363 Grupo"/>
          <p:cNvGrpSpPr/>
          <p:nvPr/>
        </p:nvGrpSpPr>
        <p:grpSpPr>
          <a:xfrm>
            <a:off x="6786578" y="1982592"/>
            <a:ext cx="2083315" cy="974861"/>
            <a:chOff x="6929454" y="1928802"/>
            <a:chExt cx="2083315" cy="9748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59" name="358 Conector recto"/>
            <p:cNvCxnSpPr/>
            <p:nvPr/>
          </p:nvCxnSpPr>
          <p:spPr>
            <a:xfrm>
              <a:off x="6929454" y="2071678"/>
              <a:ext cx="1857388" cy="571504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360 Conector recto"/>
            <p:cNvCxnSpPr/>
            <p:nvPr/>
          </p:nvCxnSpPr>
          <p:spPr>
            <a:xfrm rot="16200000" flipH="1">
              <a:off x="8286776" y="2143116"/>
              <a:ext cx="714380" cy="285752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362 CuadroTexto"/>
            <p:cNvSpPr txBox="1"/>
            <p:nvPr/>
          </p:nvSpPr>
          <p:spPr>
            <a:xfrm>
              <a:off x="8488266" y="2411220"/>
              <a:ext cx="524503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C#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2000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46" name="345 Grupo"/>
          <p:cNvGrpSpPr/>
          <p:nvPr/>
        </p:nvGrpSpPr>
        <p:grpSpPr>
          <a:xfrm>
            <a:off x="5143504" y="1768278"/>
            <a:ext cx="3440636" cy="3786214"/>
            <a:chOff x="5286380" y="1714488"/>
            <a:chExt cx="3440636" cy="37862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44" name="243 Conector recto"/>
            <p:cNvCxnSpPr/>
            <p:nvPr/>
          </p:nvCxnSpPr>
          <p:spPr>
            <a:xfrm flipV="1">
              <a:off x="6929454" y="1928802"/>
              <a:ext cx="1571636" cy="142876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 flipV="1">
              <a:off x="5286380" y="1928802"/>
              <a:ext cx="3143272" cy="2714644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247 Conector recto"/>
            <p:cNvCxnSpPr/>
            <p:nvPr/>
          </p:nvCxnSpPr>
          <p:spPr>
            <a:xfrm rot="5400000" flipH="1" flipV="1">
              <a:off x="6393667" y="2107399"/>
              <a:ext cx="2214581" cy="1857389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256 Conector recto"/>
            <p:cNvCxnSpPr/>
            <p:nvPr/>
          </p:nvCxnSpPr>
          <p:spPr>
            <a:xfrm rot="5400000" flipH="1" flipV="1">
              <a:off x="5322099" y="2321711"/>
              <a:ext cx="3571900" cy="2786082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241 CuadroTexto"/>
            <p:cNvSpPr txBox="1"/>
            <p:nvPr/>
          </p:nvSpPr>
          <p:spPr>
            <a:xfrm>
              <a:off x="8202513" y="1714488"/>
              <a:ext cx="524503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Java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1995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42" name="341 Grupo"/>
          <p:cNvGrpSpPr/>
          <p:nvPr/>
        </p:nvGrpSpPr>
        <p:grpSpPr>
          <a:xfrm>
            <a:off x="3929058" y="1911154"/>
            <a:ext cx="3083447" cy="857256"/>
            <a:chOff x="4071934" y="1857364"/>
            <a:chExt cx="3083447" cy="857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7" name="116 Conector recto"/>
            <p:cNvCxnSpPr/>
            <p:nvPr/>
          </p:nvCxnSpPr>
          <p:spPr>
            <a:xfrm>
              <a:off x="4071934" y="2071678"/>
              <a:ext cx="2857520" cy="0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 flipV="1">
              <a:off x="5214942" y="2071678"/>
              <a:ext cx="1714512" cy="642942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114 CuadroTexto"/>
            <p:cNvSpPr txBox="1"/>
            <p:nvPr/>
          </p:nvSpPr>
          <p:spPr>
            <a:xfrm>
              <a:off x="6630878" y="1857364"/>
              <a:ext cx="524503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C++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1983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38" name="337 Grupo"/>
          <p:cNvGrpSpPr/>
          <p:nvPr/>
        </p:nvGrpSpPr>
        <p:grpSpPr>
          <a:xfrm>
            <a:off x="1857356" y="4482922"/>
            <a:ext cx="3728761" cy="1071570"/>
            <a:chOff x="2000232" y="4429132"/>
            <a:chExt cx="3728761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31" name="130 Conector recto"/>
            <p:cNvCxnSpPr/>
            <p:nvPr/>
          </p:nvCxnSpPr>
          <p:spPr>
            <a:xfrm>
              <a:off x="4214810" y="4429132"/>
              <a:ext cx="1071570" cy="214314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132 Conector recto"/>
            <p:cNvCxnSpPr/>
            <p:nvPr/>
          </p:nvCxnSpPr>
          <p:spPr>
            <a:xfrm flipV="1">
              <a:off x="2000232" y="4643446"/>
              <a:ext cx="3286148" cy="857256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128 CuadroTexto"/>
            <p:cNvSpPr txBox="1"/>
            <p:nvPr/>
          </p:nvSpPr>
          <p:spPr>
            <a:xfrm>
              <a:off x="4881260" y="4429132"/>
              <a:ext cx="847733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Smalltalk</a:t>
              </a:r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/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1971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39" name="338 Grupo"/>
          <p:cNvGrpSpPr/>
          <p:nvPr/>
        </p:nvGrpSpPr>
        <p:grpSpPr>
          <a:xfrm>
            <a:off x="1785918" y="3482790"/>
            <a:ext cx="4218928" cy="2349831"/>
            <a:chOff x="1928794" y="3429000"/>
            <a:chExt cx="4218928" cy="23498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29" name="328 Conector recto"/>
            <p:cNvCxnSpPr/>
            <p:nvPr/>
          </p:nvCxnSpPr>
          <p:spPr>
            <a:xfrm>
              <a:off x="1928794" y="3429000"/>
              <a:ext cx="3857654" cy="2071702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254 Conector recto"/>
            <p:cNvCxnSpPr/>
            <p:nvPr/>
          </p:nvCxnSpPr>
          <p:spPr>
            <a:xfrm>
              <a:off x="1928794" y="5500702"/>
              <a:ext cx="3857652" cy="0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250 CuadroTexto"/>
            <p:cNvSpPr txBox="1"/>
            <p:nvPr/>
          </p:nvSpPr>
          <p:spPr>
            <a:xfrm>
              <a:off x="5389181" y="5286388"/>
              <a:ext cx="758541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Scheme</a:t>
              </a:r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/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1975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32" name="331 Grupo"/>
          <p:cNvGrpSpPr/>
          <p:nvPr/>
        </p:nvGrpSpPr>
        <p:grpSpPr>
          <a:xfrm>
            <a:off x="857224" y="1911154"/>
            <a:ext cx="3369199" cy="1571636"/>
            <a:chOff x="1000100" y="1857364"/>
            <a:chExt cx="3369199" cy="15716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7" name="46 Conector recto"/>
            <p:cNvCxnSpPr/>
            <p:nvPr/>
          </p:nvCxnSpPr>
          <p:spPr>
            <a:xfrm flipV="1">
              <a:off x="1000100" y="2071678"/>
              <a:ext cx="3071834" cy="500066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>
              <a:off x="2214546" y="2000240"/>
              <a:ext cx="1857388" cy="71438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flipV="1">
              <a:off x="2000232" y="2071678"/>
              <a:ext cx="2143140" cy="1357322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45 CuadroTexto"/>
            <p:cNvSpPr txBox="1"/>
            <p:nvPr/>
          </p:nvSpPr>
          <p:spPr>
            <a:xfrm>
              <a:off x="3844796" y="1857364"/>
              <a:ext cx="524503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PL/I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1964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34" name="333 Grupo"/>
          <p:cNvGrpSpPr/>
          <p:nvPr/>
        </p:nvGrpSpPr>
        <p:grpSpPr>
          <a:xfrm>
            <a:off x="1785918" y="3482790"/>
            <a:ext cx="2567142" cy="1278261"/>
            <a:chOff x="1928794" y="3429000"/>
            <a:chExt cx="2567142" cy="1278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3" name="62 Conector recto"/>
            <p:cNvCxnSpPr/>
            <p:nvPr/>
          </p:nvCxnSpPr>
          <p:spPr>
            <a:xfrm>
              <a:off x="1928794" y="3429000"/>
              <a:ext cx="2286016" cy="1000132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60 CuadroTexto"/>
            <p:cNvSpPr txBox="1"/>
            <p:nvPr/>
          </p:nvSpPr>
          <p:spPr>
            <a:xfrm>
              <a:off x="3822354" y="4214818"/>
              <a:ext cx="673582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Simula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1964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41" name="340 Grupo"/>
          <p:cNvGrpSpPr/>
          <p:nvPr/>
        </p:nvGrpSpPr>
        <p:grpSpPr>
          <a:xfrm>
            <a:off x="4786314" y="3482790"/>
            <a:ext cx="1940439" cy="921071"/>
            <a:chOff x="4929190" y="3429000"/>
            <a:chExt cx="1940439" cy="921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3" name="112 Conector recto"/>
            <p:cNvCxnSpPr/>
            <p:nvPr/>
          </p:nvCxnSpPr>
          <p:spPr>
            <a:xfrm>
              <a:off x="4929190" y="3429000"/>
              <a:ext cx="1714512" cy="642942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108 CuadroTexto"/>
            <p:cNvSpPr txBox="1"/>
            <p:nvPr/>
          </p:nvSpPr>
          <p:spPr>
            <a:xfrm>
              <a:off x="6345126" y="3857628"/>
              <a:ext cx="524503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Ada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1979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37" name="336 Grupo"/>
          <p:cNvGrpSpPr/>
          <p:nvPr/>
        </p:nvGrpSpPr>
        <p:grpSpPr>
          <a:xfrm>
            <a:off x="3786182" y="2554096"/>
            <a:ext cx="1583249" cy="492443"/>
            <a:chOff x="3929058" y="2500306"/>
            <a:chExt cx="1583249" cy="492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06" name="105 Conector recto"/>
            <p:cNvCxnSpPr/>
            <p:nvPr/>
          </p:nvCxnSpPr>
          <p:spPr>
            <a:xfrm flipV="1">
              <a:off x="3929058" y="2714620"/>
              <a:ext cx="1285884" cy="71438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103 CuadroTexto"/>
            <p:cNvSpPr txBox="1"/>
            <p:nvPr/>
          </p:nvSpPr>
          <p:spPr>
            <a:xfrm>
              <a:off x="4987804" y="2500306"/>
              <a:ext cx="524503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1971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36" name="335 Grupo"/>
          <p:cNvGrpSpPr/>
          <p:nvPr/>
        </p:nvGrpSpPr>
        <p:grpSpPr>
          <a:xfrm>
            <a:off x="1857356" y="3268476"/>
            <a:ext cx="3244493" cy="492443"/>
            <a:chOff x="2000232" y="3214686"/>
            <a:chExt cx="3244493" cy="492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02" name="101 Conector recto"/>
            <p:cNvCxnSpPr/>
            <p:nvPr/>
          </p:nvCxnSpPr>
          <p:spPr>
            <a:xfrm>
              <a:off x="2000232" y="3429000"/>
              <a:ext cx="2928958" cy="0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99 CuadroTexto"/>
            <p:cNvSpPr txBox="1"/>
            <p:nvPr/>
          </p:nvSpPr>
          <p:spPr>
            <a:xfrm>
              <a:off x="4611731" y="3214686"/>
              <a:ext cx="632994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Pascal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1970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331" name="330 Grupo"/>
          <p:cNvGrpSpPr/>
          <p:nvPr/>
        </p:nvGrpSpPr>
        <p:grpSpPr>
          <a:xfrm>
            <a:off x="1785918" y="2625534"/>
            <a:ext cx="2226191" cy="857256"/>
            <a:chOff x="1928794" y="2571744"/>
            <a:chExt cx="2226191" cy="857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6" name="55 Conector recto"/>
            <p:cNvCxnSpPr/>
            <p:nvPr/>
          </p:nvCxnSpPr>
          <p:spPr>
            <a:xfrm flipV="1">
              <a:off x="1928794" y="2786058"/>
              <a:ext cx="1928826" cy="642942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54 CuadroTexto"/>
            <p:cNvSpPr txBox="1"/>
            <p:nvPr/>
          </p:nvSpPr>
          <p:spPr>
            <a:xfrm>
              <a:off x="3630482" y="2571744"/>
              <a:ext cx="524503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CPL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1963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67" name="66 CuadroTexto"/>
          <p:cNvSpPr txBox="1"/>
          <p:nvPr/>
        </p:nvSpPr>
        <p:spPr>
          <a:xfrm>
            <a:off x="1749979" y="1839716"/>
            <a:ext cx="689612" cy="49244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COBOL</a:t>
            </a:r>
            <a:b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1959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330" name="329 Grupo"/>
          <p:cNvGrpSpPr/>
          <p:nvPr/>
        </p:nvGrpSpPr>
        <p:grpSpPr>
          <a:xfrm>
            <a:off x="785789" y="2625535"/>
            <a:ext cx="1348076" cy="1135384"/>
            <a:chOff x="928665" y="2571745"/>
            <a:chExt cx="1348076" cy="11353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3" name="32 Conector recto"/>
            <p:cNvCxnSpPr/>
            <p:nvPr/>
          </p:nvCxnSpPr>
          <p:spPr>
            <a:xfrm>
              <a:off x="928665" y="2571745"/>
              <a:ext cx="1000131" cy="928695"/>
            </a:xfrm>
            <a:prstGeom prst="line">
              <a:avLst/>
            </a:prstGeom>
            <a:ln w="28575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1608866" y="3214686"/>
              <a:ext cx="667875" cy="492443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ALGOL</a:t>
              </a:r>
              <a:b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1958</a:t>
              </a:r>
              <a:endPara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26" name="25 CuadroTexto"/>
          <p:cNvSpPr txBox="1"/>
          <p:nvPr/>
        </p:nvSpPr>
        <p:spPr>
          <a:xfrm>
            <a:off x="379160" y="2411220"/>
            <a:ext cx="885049" cy="49244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FORTRAN</a:t>
            </a:r>
            <a:b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1954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7" name="126 CuadroTexto"/>
          <p:cNvSpPr txBox="1"/>
          <p:nvPr/>
        </p:nvSpPr>
        <p:spPr>
          <a:xfrm>
            <a:off x="1558780" y="5340178"/>
            <a:ext cx="524503" cy="49244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Lisp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E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1958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4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animBg="1"/>
      <p:bldP spid="356" grpId="0" animBg="1"/>
      <p:bldP spid="67" grpId="0" animBg="1"/>
      <p:bldP spid="26" grpId="0" animBg="1"/>
      <p:bldP spid="1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202795" y="3044280"/>
            <a:ext cx="4738605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Un poco de historia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Autofit/>
          </a:bodyPr>
          <a:lstStyle/>
          <a:p>
            <a:pPr lvl="1" indent="1588">
              <a:spcAft>
                <a:spcPts val="0"/>
              </a:spcAft>
              <a:buNone/>
              <a:tabLst>
                <a:tab pos="5741988" algn="r"/>
              </a:tabLst>
            </a:pPr>
            <a:r>
              <a:rPr lang="es-ES" sz="1800" dirty="0" smtClean="0">
                <a:latin typeface="+mj-lt"/>
              </a:rPr>
              <a:t>Informática, computadoras y programación	3</a:t>
            </a:r>
          </a:p>
          <a:p>
            <a:pPr lvl="1" indent="1588">
              <a:spcAft>
                <a:spcPts val="0"/>
              </a:spcAft>
              <a:buNone/>
              <a:tabLst>
                <a:tab pos="5741988" algn="r"/>
              </a:tabLst>
            </a:pPr>
            <a:r>
              <a:rPr lang="es-ES" sz="1800" dirty="0" smtClean="0">
                <a:latin typeface="+mj-lt"/>
              </a:rPr>
              <a:t>Lenguaje máquina y ensamblador	12</a:t>
            </a:r>
          </a:p>
          <a:p>
            <a:pPr lvl="1" indent="1588">
              <a:spcAft>
                <a:spcPts val="0"/>
              </a:spcAft>
              <a:buNone/>
              <a:tabLst>
                <a:tab pos="5741988" algn="r"/>
              </a:tabLst>
            </a:pPr>
            <a:r>
              <a:rPr lang="es-ES" sz="1800" dirty="0" smtClean="0">
                <a:latin typeface="+mj-lt"/>
              </a:rPr>
              <a:t>Lenguajes de programación de alto nivel	15</a:t>
            </a:r>
          </a:p>
          <a:p>
            <a:pPr lvl="1" indent="1588">
              <a:spcAft>
                <a:spcPts val="0"/>
              </a:spcAft>
              <a:buNone/>
              <a:tabLst>
                <a:tab pos="5741988" algn="r"/>
              </a:tabLst>
            </a:pPr>
            <a:r>
              <a:rPr lang="es-ES" sz="1800" dirty="0" smtClean="0">
                <a:latin typeface="+mj-lt"/>
              </a:rPr>
              <a:t>Un poco de historia	19</a:t>
            </a:r>
          </a:p>
          <a:p>
            <a:pPr lvl="1" indent="1588">
              <a:spcAft>
                <a:spcPts val="0"/>
              </a:spcAft>
              <a:buNone/>
              <a:tabLst>
                <a:tab pos="5741988" algn="r"/>
              </a:tabLst>
            </a:pPr>
            <a:r>
              <a:rPr lang="es-ES" sz="1800" dirty="0" smtClean="0">
                <a:latin typeface="+mj-lt"/>
              </a:rPr>
              <a:t>Programación e Ingeniería del Software	24</a:t>
            </a:r>
          </a:p>
          <a:p>
            <a:pPr lvl="1" indent="1588">
              <a:spcAft>
                <a:spcPts val="0"/>
              </a:spcAft>
              <a:buNone/>
              <a:tabLst>
                <a:tab pos="5741988" algn="r"/>
              </a:tabLst>
            </a:pPr>
            <a:r>
              <a:rPr lang="es-ES" sz="1800" dirty="0" smtClean="0">
                <a:latin typeface="+mj-lt"/>
              </a:rPr>
              <a:t>El lenguaje de programación C++	27</a:t>
            </a:r>
          </a:p>
          <a:p>
            <a:pPr lvl="1" indent="1588">
              <a:spcAft>
                <a:spcPts val="0"/>
              </a:spcAft>
              <a:buNone/>
              <a:tabLst>
                <a:tab pos="5741988" algn="r"/>
              </a:tabLst>
            </a:pPr>
            <a:r>
              <a:rPr lang="es-ES" sz="1800" dirty="0" smtClean="0">
                <a:latin typeface="+mj-lt"/>
              </a:rPr>
              <a:t>Sintaxis de los lenguajes de programación 	30</a:t>
            </a:r>
          </a:p>
          <a:p>
            <a:pPr lvl="1" indent="1588">
              <a:spcAft>
                <a:spcPts val="0"/>
              </a:spcAft>
              <a:buNone/>
              <a:tabLst>
                <a:tab pos="5741988" algn="r"/>
              </a:tabLst>
            </a:pPr>
            <a:r>
              <a:rPr lang="es-ES" sz="1800" dirty="0" smtClean="0">
                <a:latin typeface="+mj-lt"/>
              </a:rPr>
              <a:t>Un primer programa en C++	35</a:t>
            </a:r>
          </a:p>
          <a:p>
            <a:pPr lvl="1" indent="1588">
              <a:spcAft>
                <a:spcPts val="0"/>
              </a:spcAft>
              <a:buNone/>
              <a:tabLst>
                <a:tab pos="5741988" algn="r"/>
              </a:tabLst>
            </a:pPr>
            <a:r>
              <a:rPr lang="es-ES" sz="1800" dirty="0" smtClean="0">
                <a:latin typeface="+mj-lt"/>
              </a:rPr>
              <a:t>Herramientas de desarrollo	39</a:t>
            </a:r>
          </a:p>
          <a:p>
            <a:pPr lvl="1" indent="1588">
              <a:spcAft>
                <a:spcPts val="0"/>
              </a:spcAft>
              <a:buNone/>
              <a:tabLst>
                <a:tab pos="5741988" algn="r"/>
              </a:tabLst>
            </a:pPr>
            <a:r>
              <a:rPr lang="es-ES" sz="1800" dirty="0" smtClean="0">
                <a:latin typeface="+mj-lt"/>
              </a:rPr>
              <a:t>C++: Un mejor C	45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poco de historia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/>
          <a:lstStyle/>
          <a:p>
            <a:pPr marL="0" lvl="1" indent="6350">
              <a:spcAft>
                <a:spcPts val="1200"/>
              </a:spcAft>
              <a:buNone/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</a:t>
            </a:r>
            <a:r>
              <a:rPr lang="es-ES" sz="2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prehistoria</a:t>
            </a:r>
          </a:p>
          <a:p>
            <a:pPr lvl="1" indent="1588">
              <a:buNone/>
            </a:pPr>
            <a:r>
              <a:rPr lang="es-ES" dirty="0" smtClean="0"/>
              <a:t>El ábaco</a:t>
            </a:r>
          </a:p>
          <a:p>
            <a:pPr marL="0" lvl="1" indent="1588">
              <a:spcBef>
                <a:spcPts val="600"/>
              </a:spcBef>
              <a:buNone/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Siglo XIX</a:t>
            </a:r>
          </a:p>
          <a:p>
            <a:pPr lvl="1" indent="1588">
              <a:buNone/>
            </a:pPr>
            <a:r>
              <a:rPr lang="es-ES" dirty="0" smtClean="0">
                <a:solidFill>
                  <a:srgbClr val="FFC000"/>
                </a:solidFill>
              </a:rPr>
              <a:t>Máquina analítica </a:t>
            </a:r>
            <a:r>
              <a:rPr lang="es-ES" dirty="0" smtClean="0"/>
              <a:t>de Charles </a:t>
            </a:r>
            <a:r>
              <a:rPr lang="es-ES" dirty="0" err="1" smtClean="0"/>
              <a:t>Babbage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pic>
        <p:nvPicPr>
          <p:cNvPr id="2052" name="Picture 4" descr="Archivo:AnalyticalMachine Babbage Lond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143248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5715008" y="3357562"/>
            <a:ext cx="2228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Lady Ada </a:t>
            </a:r>
            <a:r>
              <a:rPr lang="es-E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Lovelace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es considerada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 primera</a:t>
            </a:r>
            <a:b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programadora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6732240" y="980728"/>
            <a:ext cx="1828800" cy="1675929"/>
            <a:chOff x="6732240" y="980728"/>
            <a:chExt cx="1828800" cy="1675929"/>
          </a:xfrm>
        </p:grpSpPr>
        <p:sp>
          <p:nvSpPr>
            <p:cNvPr id="7" name="6 CuadroTexto"/>
            <p:cNvSpPr txBox="1"/>
            <p:nvPr/>
          </p:nvSpPr>
          <p:spPr>
            <a:xfrm>
              <a:off x="7218165" y="2348880"/>
              <a:ext cx="1026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(Wikipedia)</a:t>
              </a:r>
              <a:endParaRPr lang="es-E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29698" name="Picture 2" descr="http://upload.wikimedia.org/wikipedia/commons/thumb/e/ea/Boulier1.JPG/300px-Boulier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980728"/>
              <a:ext cx="1828800" cy="137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poco de historia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Autofit/>
          </a:bodyPr>
          <a:lstStyle/>
          <a:p>
            <a:pPr marL="0" lvl="1" indent="1588">
              <a:spcAft>
                <a:spcPts val="1800"/>
              </a:spcAft>
              <a:buNone/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Siglo XX</a:t>
            </a:r>
          </a:p>
          <a:p>
            <a:pPr marL="809625" lvl="1" indent="-808038">
              <a:lnSpc>
                <a:spcPts val="2500"/>
              </a:lnSpc>
              <a:buNone/>
              <a:tabLst>
                <a:tab pos="809625" algn="l"/>
              </a:tabLst>
            </a:pPr>
            <a:r>
              <a:rPr lang="es-ES" dirty="0" smtClean="0"/>
              <a:t>1936	Máquina de </a:t>
            </a:r>
            <a:r>
              <a:rPr lang="es-ES" dirty="0" err="1" smtClean="0">
                <a:solidFill>
                  <a:srgbClr val="FFC000"/>
                </a:solidFill>
              </a:rPr>
              <a:t>Turing</a:t>
            </a:r>
            <a:endParaRPr lang="es-ES" dirty="0" smtClean="0">
              <a:solidFill>
                <a:srgbClr val="FFC000"/>
              </a:solidFill>
            </a:endParaRPr>
          </a:p>
          <a:p>
            <a:pPr marL="809625" lvl="1" indent="-808038">
              <a:lnSpc>
                <a:spcPts val="2500"/>
              </a:lnSpc>
              <a:buNone/>
              <a:tabLst>
                <a:tab pos="809625" algn="l"/>
              </a:tabLst>
            </a:pPr>
            <a:r>
              <a:rPr lang="es-ES" dirty="0" smtClean="0"/>
              <a:t>1946	</a:t>
            </a:r>
            <a:r>
              <a:rPr lang="es-ES" dirty="0" smtClean="0">
                <a:solidFill>
                  <a:srgbClr val="FFC000"/>
                </a:solidFill>
              </a:rPr>
              <a:t>ENIAC</a:t>
            </a:r>
            <a:r>
              <a:rPr lang="es-ES" dirty="0" smtClean="0"/>
              <a:t>: Primera computadora digital</a:t>
            </a:r>
            <a:br>
              <a:rPr lang="es-ES" dirty="0" smtClean="0"/>
            </a:br>
            <a:r>
              <a:rPr lang="es-ES" dirty="0" smtClean="0"/>
              <a:t>de propósito general</a:t>
            </a:r>
          </a:p>
          <a:p>
            <a:pPr marL="809625" lvl="1" indent="-808038">
              <a:lnSpc>
                <a:spcPts val="2500"/>
              </a:lnSpc>
              <a:buNone/>
              <a:tabLst>
                <a:tab pos="809625" algn="l"/>
              </a:tabLst>
            </a:pPr>
            <a:r>
              <a:rPr lang="es-ES" dirty="0" smtClean="0"/>
              <a:t>1947	El </a:t>
            </a:r>
            <a:r>
              <a:rPr lang="es-ES" dirty="0" smtClean="0">
                <a:solidFill>
                  <a:srgbClr val="FFC000"/>
                </a:solidFill>
              </a:rPr>
              <a:t>transistor</a:t>
            </a:r>
          </a:p>
          <a:p>
            <a:pPr marL="809625" lvl="1" indent="-808038">
              <a:lnSpc>
                <a:spcPts val="2500"/>
              </a:lnSpc>
              <a:buNone/>
              <a:tabLst>
                <a:tab pos="809625" algn="l"/>
              </a:tabLst>
            </a:pPr>
            <a:r>
              <a:rPr lang="es-ES" dirty="0" smtClean="0"/>
              <a:t>1953	</a:t>
            </a:r>
            <a:r>
              <a:rPr lang="es-ES" dirty="0" smtClean="0">
                <a:solidFill>
                  <a:srgbClr val="FFC000"/>
                </a:solidFill>
              </a:rPr>
              <a:t>IBM 650</a:t>
            </a:r>
            <a:r>
              <a:rPr lang="es-ES" dirty="0" smtClean="0"/>
              <a:t>: Primera</a:t>
            </a:r>
            <a:br>
              <a:rPr lang="es-ES" dirty="0" smtClean="0"/>
            </a:br>
            <a:r>
              <a:rPr lang="es-ES" dirty="0" smtClean="0"/>
              <a:t>computadora a gran escala</a:t>
            </a:r>
          </a:p>
          <a:p>
            <a:pPr marL="809625" lvl="1" indent="-808038">
              <a:lnSpc>
                <a:spcPts val="2500"/>
              </a:lnSpc>
              <a:buNone/>
              <a:tabLst>
                <a:tab pos="809625" algn="l"/>
              </a:tabLst>
            </a:pPr>
            <a:r>
              <a:rPr lang="es-ES" dirty="0" smtClean="0"/>
              <a:t>1966	</a:t>
            </a:r>
            <a:r>
              <a:rPr lang="es-ES" dirty="0" smtClean="0">
                <a:solidFill>
                  <a:srgbClr val="FFC000"/>
                </a:solidFill>
              </a:rPr>
              <a:t>ARPANET</a:t>
            </a:r>
            <a:r>
              <a:rPr lang="es-ES" dirty="0" smtClean="0"/>
              <a:t>: Origen de Internet</a:t>
            </a:r>
          </a:p>
          <a:p>
            <a:pPr marL="809625" lvl="1" indent="-808038">
              <a:lnSpc>
                <a:spcPts val="2500"/>
              </a:lnSpc>
              <a:buNone/>
              <a:tabLst>
                <a:tab pos="809625" algn="l"/>
              </a:tabLst>
            </a:pPr>
            <a:r>
              <a:rPr lang="es-ES" dirty="0" smtClean="0"/>
              <a:t>1967	El </a:t>
            </a:r>
            <a:r>
              <a:rPr lang="es-ES" i="1" dirty="0" smtClean="0">
                <a:solidFill>
                  <a:srgbClr val="FFC000"/>
                </a:solidFill>
              </a:rPr>
              <a:t>disquete</a:t>
            </a:r>
            <a:endParaRPr lang="es-ES" dirty="0" smtClean="0"/>
          </a:p>
          <a:p>
            <a:pPr marL="809625" lvl="1" indent="-808038">
              <a:lnSpc>
                <a:spcPts val="2500"/>
              </a:lnSpc>
              <a:buNone/>
              <a:tabLst>
                <a:tab pos="809625" algn="l"/>
              </a:tabLst>
            </a:pPr>
            <a:r>
              <a:rPr lang="es-ES" dirty="0" smtClean="0"/>
              <a:t>1970	Sistema operativo </a:t>
            </a:r>
            <a:r>
              <a:rPr lang="es-ES" dirty="0" smtClean="0">
                <a:solidFill>
                  <a:srgbClr val="FFC000"/>
                </a:solidFill>
              </a:rPr>
              <a:t>UNIX</a:t>
            </a:r>
          </a:p>
          <a:p>
            <a:pPr marL="809625" lvl="1" indent="-808038">
              <a:lnSpc>
                <a:spcPts val="2500"/>
              </a:lnSpc>
              <a:buNone/>
              <a:tabLst>
                <a:tab pos="809625" algn="l"/>
              </a:tabLst>
            </a:pPr>
            <a:r>
              <a:rPr lang="es-ES" dirty="0" smtClean="0"/>
              <a:t>1972	Primer </a:t>
            </a:r>
            <a:r>
              <a:rPr lang="es-ES" dirty="0" smtClean="0">
                <a:solidFill>
                  <a:srgbClr val="FFC000"/>
                </a:solidFill>
              </a:rPr>
              <a:t>virus</a:t>
            </a:r>
            <a:r>
              <a:rPr lang="es-ES" dirty="0" smtClean="0"/>
              <a:t> informático (</a:t>
            </a:r>
            <a:r>
              <a:rPr lang="es-ES" i="1" dirty="0" err="1" smtClean="0"/>
              <a:t>Creeper</a:t>
            </a:r>
            <a:r>
              <a:rPr lang="es-ES" dirty="0" smtClean="0"/>
              <a:t>)</a:t>
            </a:r>
            <a:br>
              <a:rPr lang="es-ES" dirty="0" smtClean="0"/>
            </a:br>
            <a:r>
              <a:rPr lang="es-ES" dirty="0" smtClean="0"/>
              <a:t>Lenguaje de programación </a:t>
            </a:r>
            <a:r>
              <a:rPr lang="es-ES" dirty="0" smtClean="0">
                <a:solidFill>
                  <a:srgbClr val="FFC000"/>
                </a:solidFill>
              </a:rPr>
              <a:t>C</a:t>
            </a:r>
            <a:endParaRPr lang="es-ES" dirty="0" smtClean="0"/>
          </a:p>
          <a:p>
            <a:pPr marL="809625" lvl="1" indent="-808038">
              <a:lnSpc>
                <a:spcPts val="2500"/>
              </a:lnSpc>
              <a:buNone/>
              <a:tabLst>
                <a:tab pos="809625" algn="l"/>
              </a:tabLst>
            </a:pPr>
            <a:r>
              <a:rPr lang="es-ES" dirty="0" smtClean="0"/>
              <a:t>1974	Protocolo </a:t>
            </a:r>
            <a:r>
              <a:rPr lang="es-ES" dirty="0" err="1" smtClean="0">
                <a:solidFill>
                  <a:srgbClr val="FFC000"/>
                </a:solidFill>
              </a:rPr>
              <a:t>TCP</a:t>
            </a:r>
            <a:r>
              <a:rPr lang="es-ES" dirty="0" smtClean="0"/>
              <a:t>. Primera red local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6215074" y="1071546"/>
            <a:ext cx="2492375" cy="2214578"/>
            <a:chOff x="6215074" y="1071546"/>
            <a:chExt cx="2492375" cy="2214578"/>
          </a:xfrm>
        </p:grpSpPr>
        <p:sp>
          <p:nvSpPr>
            <p:cNvPr id="7" name="6 CuadroTexto"/>
            <p:cNvSpPr txBox="1"/>
            <p:nvPr/>
          </p:nvSpPr>
          <p:spPr>
            <a:xfrm>
              <a:off x="6786578" y="2978347"/>
              <a:ext cx="15138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ENIAC (Wikipedia)</a:t>
              </a:r>
              <a:endParaRPr lang="es-E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8436" name="Picture 4" descr="Archivo:Eniac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5074" y="1071546"/>
              <a:ext cx="2492375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4274" name="Picture 2" descr="http://heedmane.files.wordpress.com/2008/08/transistor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8329" y="2564904"/>
            <a:ext cx="1143831" cy="1000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4" name="Picture 2" descr="Alan Turing Ye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980728"/>
            <a:ext cx="1338580" cy="105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http://www.blogodisea.com/wp-content/uploads/2011/08/tarjeta-perforada-hollerith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429000"/>
            <a:ext cx="1790700" cy="785813"/>
          </a:xfrm>
          <a:prstGeom prst="rect">
            <a:avLst/>
          </a:prstGeom>
          <a:noFill/>
        </p:spPr>
      </p:pic>
      <p:grpSp>
        <p:nvGrpSpPr>
          <p:cNvPr id="16" name="15 Grupo"/>
          <p:cNvGrpSpPr/>
          <p:nvPr/>
        </p:nvGrpSpPr>
        <p:grpSpPr>
          <a:xfrm>
            <a:off x="6071493" y="5085184"/>
            <a:ext cx="1308819" cy="682752"/>
            <a:chOff x="4211960" y="1124744"/>
            <a:chExt cx="1308819" cy="682752"/>
          </a:xfrm>
        </p:grpSpPr>
        <p:pic>
          <p:nvPicPr>
            <p:cNvPr id="17" name="Picture 2" descr="http://upload.wikimedia.org/wikipedia/commons/thumb/e/ea/Disco_5.25.JPG/220px-Disco_5.2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11960" y="1124744"/>
              <a:ext cx="670560" cy="68275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8" name="Picture 4" descr="http://www.iesfuentenueva.net/proyecto/images/stories/Informatica/dsfkghsjdfghlksdjghlskdjfghlsdkjhglskdjfsjhlkjvhblkjvnskljnlkjgljdfhlkjhlkjhsdflkjhlkjdfhlkjhlkjfhldksjhslgkjdhglksjdghsldkjfghsldkfjhlsdkjhdfgkjsh.dfjklsdfgksjfdhlkjxlnblxkdjvg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4048" y="1293146"/>
              <a:ext cx="516731" cy="514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poco de historia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68948"/>
          </a:xfrm>
        </p:spPr>
        <p:txBody>
          <a:bodyPr/>
          <a:lstStyle/>
          <a:p>
            <a:pPr marL="809625" lvl="1" indent="-808038">
              <a:buNone/>
              <a:tabLst>
                <a:tab pos="809625" algn="l"/>
              </a:tabLst>
            </a:pPr>
            <a:endParaRPr lang="es-ES" dirty="0" smtClean="0"/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1975	Se funda </a:t>
            </a:r>
            <a:r>
              <a:rPr lang="es-ES" dirty="0" smtClean="0">
                <a:solidFill>
                  <a:srgbClr val="FFC000"/>
                </a:solidFill>
              </a:rPr>
              <a:t>Microsoft</a:t>
            </a:r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1976	Se funda </a:t>
            </a:r>
            <a:r>
              <a:rPr lang="es-ES" dirty="0" smtClean="0">
                <a:solidFill>
                  <a:srgbClr val="FFC000"/>
                </a:solidFill>
              </a:rPr>
              <a:t>Apple</a:t>
            </a:r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1979	Juego </a:t>
            </a:r>
            <a:r>
              <a:rPr lang="es-ES" i="1" dirty="0" err="1" smtClean="0">
                <a:solidFill>
                  <a:srgbClr val="FFC000"/>
                </a:solidFill>
              </a:rPr>
              <a:t>Pacman</a:t>
            </a:r>
            <a:endParaRPr lang="es-ES" dirty="0" smtClean="0">
              <a:solidFill>
                <a:srgbClr val="FFC000"/>
              </a:solidFill>
            </a:endParaRPr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1981	</a:t>
            </a:r>
            <a:r>
              <a:rPr lang="es-ES" dirty="0" smtClean="0">
                <a:solidFill>
                  <a:srgbClr val="FFC000"/>
                </a:solidFill>
              </a:rPr>
              <a:t>IBM PC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Sistema operativo </a:t>
            </a:r>
            <a:r>
              <a:rPr lang="es-ES" dirty="0" smtClean="0">
                <a:solidFill>
                  <a:srgbClr val="FFC000"/>
                </a:solidFill>
              </a:rPr>
              <a:t>MS-DOS</a:t>
            </a:r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1983	Lenguaje de programación </a:t>
            </a:r>
            <a:r>
              <a:rPr lang="es-ES" dirty="0" smtClean="0">
                <a:solidFill>
                  <a:srgbClr val="FFC000"/>
                </a:solidFill>
              </a:rPr>
              <a:t>C++</a:t>
            </a:r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1984	</a:t>
            </a:r>
            <a:r>
              <a:rPr lang="es-ES" dirty="0" smtClean="0">
                <a:solidFill>
                  <a:srgbClr val="FFC000"/>
                </a:solidFill>
              </a:rPr>
              <a:t>CD-ROM</a:t>
            </a:r>
            <a:endParaRPr lang="es-ES" dirty="0" smtClean="0"/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1985	</a:t>
            </a:r>
            <a:r>
              <a:rPr lang="es-ES" dirty="0" smtClean="0">
                <a:solidFill>
                  <a:srgbClr val="FFC000"/>
                </a:solidFill>
              </a:rPr>
              <a:t>Windows</a:t>
            </a:r>
            <a:r>
              <a:rPr lang="es-ES" dirty="0" smtClean="0"/>
              <a:t> 1.0</a:t>
            </a:r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1990	Lenguaje </a:t>
            </a:r>
            <a:r>
              <a:rPr lang="es-ES" dirty="0" smtClean="0">
                <a:solidFill>
                  <a:srgbClr val="FFC000"/>
                </a:solidFill>
              </a:rPr>
              <a:t>HTML</a:t>
            </a:r>
            <a:br>
              <a:rPr lang="es-ES" dirty="0" smtClean="0">
                <a:solidFill>
                  <a:srgbClr val="FFC000"/>
                </a:solidFill>
              </a:rPr>
            </a:br>
            <a:r>
              <a:rPr lang="es-ES" i="1" dirty="0" err="1" smtClean="0">
                <a:solidFill>
                  <a:srgbClr val="FFC000"/>
                </a:solidFill>
              </a:rPr>
              <a:t>World</a:t>
            </a:r>
            <a:r>
              <a:rPr lang="es-ES" i="1" dirty="0" smtClean="0">
                <a:solidFill>
                  <a:srgbClr val="FFC000"/>
                </a:solidFill>
              </a:rPr>
              <a:t> </a:t>
            </a:r>
            <a:r>
              <a:rPr lang="es-ES" i="1" dirty="0" err="1" smtClean="0">
                <a:solidFill>
                  <a:srgbClr val="FFC000"/>
                </a:solidFill>
              </a:rPr>
              <a:t>Wide</a:t>
            </a:r>
            <a:r>
              <a:rPr lang="es-ES" i="1" dirty="0" smtClean="0">
                <a:solidFill>
                  <a:srgbClr val="FFC000"/>
                </a:solidFill>
              </a:rPr>
              <a:t> Web</a:t>
            </a:r>
            <a:endParaRPr lang="es-ES" dirty="0" smtClean="0"/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1991	Sistema operativo </a:t>
            </a:r>
            <a:r>
              <a:rPr lang="es-ES" dirty="0" smtClean="0">
                <a:solidFill>
                  <a:srgbClr val="FFC000"/>
                </a:solidFill>
              </a:rPr>
              <a:t>Linux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grpSp>
        <p:nvGrpSpPr>
          <p:cNvPr id="16" name="15 Grupo"/>
          <p:cNvGrpSpPr/>
          <p:nvPr/>
        </p:nvGrpSpPr>
        <p:grpSpPr>
          <a:xfrm>
            <a:off x="6710702" y="1268760"/>
            <a:ext cx="2109770" cy="2088231"/>
            <a:chOff x="5072066" y="3786191"/>
            <a:chExt cx="2109770" cy="2088231"/>
          </a:xfrm>
        </p:grpSpPr>
        <p:pic>
          <p:nvPicPr>
            <p:cNvPr id="17" name="Picture 6" descr="Archivo:Apple IIe original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3786191"/>
              <a:ext cx="2109770" cy="17469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17 CuadroTexto"/>
            <p:cNvSpPr txBox="1"/>
            <p:nvPr/>
          </p:nvSpPr>
          <p:spPr>
            <a:xfrm>
              <a:off x="5216082" y="5535868"/>
              <a:ext cx="18181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Apple II (Wikipedia)</a:t>
              </a:r>
              <a:endPara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19" name="Picture 2" descr="http://upload.wikimedia.org/wikipedia/commons/thumb/8/84/Apple_Computer_Logo_rainbow.svg/100px-Apple_Computer_Logo_rainbow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792238"/>
            <a:ext cx="571500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 descr="ms.jpg"/>
          <p:cNvPicPr>
            <a:picLocks noChangeAspect="1"/>
          </p:cNvPicPr>
          <p:nvPr/>
        </p:nvPicPr>
        <p:blipFill>
          <a:blip r:embed="rId6" cstate="print"/>
          <a:srcRect l="3360" t="38635" r="5039" b="38635"/>
          <a:stretch>
            <a:fillRect/>
          </a:stretch>
        </p:blipFill>
        <p:spPr>
          <a:xfrm>
            <a:off x="3851920" y="1357733"/>
            <a:ext cx="1963144" cy="48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20 Grupo"/>
          <p:cNvGrpSpPr/>
          <p:nvPr/>
        </p:nvGrpSpPr>
        <p:grpSpPr>
          <a:xfrm>
            <a:off x="6588224" y="3537320"/>
            <a:ext cx="2158607" cy="1907904"/>
            <a:chOff x="6072203" y="1661692"/>
            <a:chExt cx="2158607" cy="1907904"/>
          </a:xfrm>
        </p:grpSpPr>
        <p:sp>
          <p:nvSpPr>
            <p:cNvPr id="22" name="21 CuadroTexto"/>
            <p:cNvSpPr txBox="1"/>
            <p:nvPr/>
          </p:nvSpPr>
          <p:spPr>
            <a:xfrm>
              <a:off x="6288222" y="3231042"/>
              <a:ext cx="1786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IBM PC (Wikipedia)</a:t>
              </a:r>
              <a:endPara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23" name="Picture 2" descr="Archivo:IBM PC 5150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72203" y="1661692"/>
              <a:ext cx="2158607" cy="15615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4" name="Picture 2" descr="Pac Man.sv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2153081"/>
            <a:ext cx="576064" cy="627847"/>
          </a:xfrm>
          <a:prstGeom prst="rect">
            <a:avLst/>
          </a:prstGeom>
          <a:noFill/>
        </p:spPr>
      </p:pic>
      <p:grpSp>
        <p:nvGrpSpPr>
          <p:cNvPr id="25" name="24 Grupo"/>
          <p:cNvGrpSpPr/>
          <p:nvPr/>
        </p:nvGrpSpPr>
        <p:grpSpPr>
          <a:xfrm>
            <a:off x="4716016" y="4725144"/>
            <a:ext cx="1700803" cy="1716661"/>
            <a:chOff x="5009213" y="4141106"/>
            <a:chExt cx="1700803" cy="1716661"/>
          </a:xfrm>
        </p:grpSpPr>
        <p:pic>
          <p:nvPicPr>
            <p:cNvPr id="26" name="Picture 4" descr="Archivo:NewTux.sv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09213" y="4141106"/>
              <a:ext cx="1429858" cy="17166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26 CuadroTexto"/>
            <p:cNvSpPr txBox="1"/>
            <p:nvPr/>
          </p:nvSpPr>
          <p:spPr>
            <a:xfrm>
              <a:off x="6089333" y="4357130"/>
              <a:ext cx="620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Linux</a:t>
              </a:r>
              <a:endPara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poco de historia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68948"/>
          </a:xfrm>
        </p:spPr>
        <p:txBody>
          <a:bodyPr/>
          <a:lstStyle/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1992	Windows 3.1</a:t>
            </a:r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1995	Lenguaje de programación </a:t>
            </a:r>
            <a:r>
              <a:rPr lang="es-ES" dirty="0" smtClean="0">
                <a:solidFill>
                  <a:srgbClr val="FFC000"/>
                </a:solidFill>
              </a:rPr>
              <a:t>Java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rgbClr val="FFC000"/>
                </a:solidFill>
              </a:rPr>
              <a:t>DVD</a:t>
            </a:r>
            <a:endParaRPr lang="es-ES" dirty="0" smtClean="0"/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1998	Se funda </a:t>
            </a:r>
            <a:r>
              <a:rPr lang="es-ES" dirty="0" smtClean="0">
                <a:solidFill>
                  <a:srgbClr val="FFC000"/>
                </a:solidFill>
              </a:rPr>
              <a:t>Google</a:t>
            </a:r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1999	MSN </a:t>
            </a:r>
            <a:r>
              <a:rPr lang="es-ES" dirty="0" smtClean="0">
                <a:solidFill>
                  <a:srgbClr val="FFC000"/>
                </a:solidFill>
              </a:rPr>
              <a:t>Messenger</a:t>
            </a:r>
            <a:endParaRPr lang="es-ES" dirty="0" smtClean="0"/>
          </a:p>
          <a:p>
            <a:pPr marL="0" lvl="1" indent="1588">
              <a:spcBef>
                <a:spcPts val="1800"/>
              </a:spcBef>
              <a:spcAft>
                <a:spcPts val="1200"/>
              </a:spcAft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s-ES" sz="2800" dirty="0" smtClean="0">
                <a:solidFill>
                  <a:srgbClr val="04617B">
                    <a:lumMod val="20000"/>
                    <a:lumOff val="80000"/>
                  </a:srgbClr>
                </a:solidFill>
              </a:rPr>
              <a:t>Siglo XXI</a:t>
            </a:r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2001	Windows XP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 smtClean="0">
                <a:solidFill>
                  <a:srgbClr val="FFC000"/>
                </a:solidFill>
              </a:rPr>
              <a:t>Mac OS</a:t>
            </a:r>
            <a:r>
              <a:rPr lang="es-ES" dirty="0" smtClean="0"/>
              <a:t> X</a:t>
            </a:r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2002	</a:t>
            </a:r>
            <a:r>
              <a:rPr lang="es-ES" dirty="0" err="1" smtClean="0"/>
              <a:t>Mozilla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C000"/>
                </a:solidFill>
              </a:rPr>
              <a:t>Firefox</a:t>
            </a:r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2007	 </a:t>
            </a:r>
            <a:r>
              <a:rPr lang="es-ES" dirty="0" err="1" smtClean="0">
                <a:solidFill>
                  <a:srgbClr val="FFC000"/>
                </a:solidFill>
              </a:rPr>
              <a:t>iPhone</a:t>
            </a:r>
            <a:endParaRPr lang="es-ES" dirty="0" smtClean="0"/>
          </a:p>
          <a:p>
            <a:pPr marL="809625" lvl="1" indent="-808038">
              <a:buNone/>
              <a:tabLst>
                <a:tab pos="809625" algn="l"/>
              </a:tabLst>
            </a:pPr>
            <a:r>
              <a:rPr lang="es-ES" dirty="0" smtClean="0"/>
              <a:t>2008	</a:t>
            </a:r>
            <a:r>
              <a:rPr lang="es-ES" dirty="0" smtClean="0">
                <a:solidFill>
                  <a:srgbClr val="FFC000"/>
                </a:solidFill>
              </a:rPr>
              <a:t>Android</a:t>
            </a:r>
            <a:r>
              <a:rPr lang="es-ES" dirty="0" smtClean="0"/>
              <a:t> ...</a:t>
            </a:r>
          </a:p>
          <a:p>
            <a:pPr marL="809625" lvl="1" indent="-808038">
              <a:buNone/>
              <a:tabLst>
                <a:tab pos="809625" algn="l"/>
              </a:tabLst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pic>
        <p:nvPicPr>
          <p:cNvPr id="11" name="Picture 4" descr="http://java.sun.com/images/e8_java_logo_r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268760"/>
            <a:ext cx="129540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6" descr="Newgoogle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2724" y="1988840"/>
            <a:ext cx="2095500" cy="72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3" name="Picture 8" descr="http://t2.gstatic.com/images?q=tbn:gQm6pfMi7jgntM:http://tecnologyc.com/wp-content/2009/11/actualizar-messenger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708920"/>
            <a:ext cx="975360" cy="96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 descr="Firefox 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5" y="4365104"/>
            <a:ext cx="888889" cy="88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http://almeiras1984.files.wordpress.com/2009/08/mac-os-x-10-5-8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717032"/>
            <a:ext cx="1097280" cy="105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 descr="http://www.dialogica.com.ar/astrolabio/iphone%2520app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5230692"/>
            <a:ext cx="1125390" cy="107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2" descr="http://thearcherblog.files.wordpress.com/2009/10/androi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1652" y="5259267"/>
            <a:ext cx="10287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556348" y="3044280"/>
            <a:ext cx="6031523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Programación</a:t>
            </a:r>
            <a:b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e Ingeniería del Software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¿Qué es programar?</a:t>
            </a:r>
          </a:p>
          <a:p>
            <a:pPr lvl="1" indent="1588">
              <a:buNone/>
              <a:defRPr/>
            </a:pPr>
            <a:r>
              <a:rPr lang="es-ES" i="1" spc="-20" dirty="0" smtClean="0"/>
              <a:t>Decirle a un tonto </a:t>
            </a:r>
            <a:r>
              <a:rPr lang="es-ES" b="1" i="1" spc="-20" dirty="0" smtClean="0"/>
              <a:t>muy</a:t>
            </a:r>
            <a:r>
              <a:rPr lang="es-ES" i="1" spc="-20" dirty="0" smtClean="0"/>
              <a:t> rápido </a:t>
            </a:r>
            <a:r>
              <a:rPr lang="es-ES" b="1" i="1" spc="-20" dirty="0" smtClean="0"/>
              <a:t>exactamente</a:t>
            </a:r>
            <a:r>
              <a:rPr lang="es-ES" i="1" spc="-20" dirty="0" smtClean="0"/>
              <a:t> lo que tiene que hacer</a:t>
            </a:r>
          </a:p>
          <a:p>
            <a:pPr lvl="1" indent="1588">
              <a:buNone/>
              <a:defRPr/>
            </a:pPr>
            <a:r>
              <a:rPr lang="es-ES" dirty="0" smtClean="0"/>
              <a:t>Especificar la </a:t>
            </a:r>
            <a:r>
              <a:rPr lang="es-ES" dirty="0" smtClean="0">
                <a:solidFill>
                  <a:srgbClr val="FFC000"/>
                </a:solidFill>
              </a:rPr>
              <a:t>estructura</a:t>
            </a:r>
            <a:r>
              <a:rPr lang="es-ES" dirty="0" smtClean="0"/>
              <a:t> y el </a:t>
            </a:r>
            <a:r>
              <a:rPr lang="es-ES" dirty="0" smtClean="0">
                <a:solidFill>
                  <a:srgbClr val="FFC000"/>
                </a:solidFill>
              </a:rPr>
              <a:t>comportamiento</a:t>
            </a:r>
            <a:r>
              <a:rPr lang="es-ES" dirty="0" smtClean="0"/>
              <a:t> de un </a:t>
            </a:r>
            <a:r>
              <a:rPr lang="es-ES" dirty="0" smtClean="0">
                <a:solidFill>
                  <a:srgbClr val="FFC000"/>
                </a:solidFill>
              </a:rPr>
              <a:t>programa</a:t>
            </a:r>
            <a:r>
              <a:rPr lang="es-ES" dirty="0" smtClean="0"/>
              <a:t>, </a:t>
            </a:r>
            <a:br>
              <a:rPr lang="es-ES" dirty="0" smtClean="0"/>
            </a:br>
            <a:r>
              <a:rPr lang="es-ES" dirty="0" smtClean="0"/>
              <a:t>así como </a:t>
            </a:r>
            <a:r>
              <a:rPr lang="es-ES" dirty="0" smtClean="0">
                <a:solidFill>
                  <a:srgbClr val="FFC000"/>
                </a:solidFill>
              </a:rPr>
              <a:t>probar</a:t>
            </a:r>
            <a:r>
              <a:rPr lang="es-ES" dirty="0" smtClean="0"/>
              <a:t> que el programa realiza su tarea </a:t>
            </a:r>
            <a:r>
              <a:rPr lang="es-ES" dirty="0" smtClean="0">
                <a:solidFill>
                  <a:srgbClr val="FFC000"/>
                </a:solidFill>
              </a:rPr>
              <a:t>adecuadamente</a:t>
            </a:r>
            <a:r>
              <a:rPr lang="es-ES" dirty="0" smtClean="0"/>
              <a:t> y con un </a:t>
            </a:r>
            <a:r>
              <a:rPr lang="es-ES" dirty="0" smtClean="0">
                <a:solidFill>
                  <a:srgbClr val="FFC000"/>
                </a:solidFill>
              </a:rPr>
              <a:t>rendimiento</a:t>
            </a:r>
            <a:r>
              <a:rPr lang="es-ES" dirty="0" smtClean="0"/>
              <a:t> aceptable</a:t>
            </a:r>
          </a:p>
          <a:p>
            <a:pPr lvl="1" indent="1588">
              <a:spcBef>
                <a:spcPts val="1200"/>
              </a:spcBef>
              <a:buNone/>
              <a:defRPr/>
            </a:pPr>
            <a:r>
              <a:rPr lang="es-ES" dirty="0" smtClean="0">
                <a:solidFill>
                  <a:srgbClr val="FFC000"/>
                </a:solidFill>
              </a:rPr>
              <a:t>Programa</a:t>
            </a:r>
            <a:r>
              <a:rPr lang="es-ES" dirty="0" smtClean="0"/>
              <a:t>: Transforma entrada en salida</a:t>
            </a:r>
          </a:p>
          <a:p>
            <a:pPr lvl="1" indent="1588">
              <a:lnSpc>
                <a:spcPct val="90000"/>
              </a:lnSpc>
              <a:buNone/>
              <a:defRPr/>
            </a:pPr>
            <a:endParaRPr lang="es-ES" sz="2000" dirty="0" smtClean="0"/>
          </a:p>
          <a:p>
            <a:pPr lvl="1" indent="1588">
              <a:lnSpc>
                <a:spcPct val="90000"/>
              </a:lnSpc>
              <a:buNone/>
              <a:defRPr/>
            </a:pPr>
            <a:endParaRPr lang="es-ES" sz="2000" dirty="0" smtClean="0"/>
          </a:p>
          <a:p>
            <a:pPr lvl="1" indent="1588">
              <a:lnSpc>
                <a:spcPct val="90000"/>
              </a:lnSpc>
              <a:spcAft>
                <a:spcPts val="1200"/>
              </a:spcAft>
              <a:buNone/>
              <a:defRPr/>
            </a:pPr>
            <a:endParaRPr lang="es-ES" sz="2000" dirty="0" smtClean="0"/>
          </a:p>
          <a:p>
            <a:pPr lvl="1" indent="1588">
              <a:spcBef>
                <a:spcPts val="1200"/>
              </a:spcBef>
              <a:buNone/>
              <a:defRPr/>
            </a:pPr>
            <a:r>
              <a:rPr lang="es-ES" dirty="0" smtClean="0">
                <a:solidFill>
                  <a:srgbClr val="FFC000"/>
                </a:solidFill>
              </a:rPr>
              <a:t>Algoritmo</a:t>
            </a:r>
            <a:r>
              <a:rPr lang="es-ES" dirty="0" smtClean="0"/>
              <a:t>: Secuencia de pasos y operaciones que debe realizar </a:t>
            </a:r>
            <a:br>
              <a:rPr lang="es-ES" dirty="0" smtClean="0"/>
            </a:br>
            <a:r>
              <a:rPr lang="es-ES" dirty="0" smtClean="0"/>
              <a:t>el programa para resolver el problema</a:t>
            </a:r>
          </a:p>
          <a:p>
            <a:pPr lvl="1" indent="1588">
              <a:buNone/>
              <a:defRPr/>
            </a:pPr>
            <a:r>
              <a:rPr lang="es-ES" dirty="0" smtClean="0"/>
              <a:t>El programa implementa el algoritmo en un lenguaje concreto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5214942" y="3861048"/>
            <a:ext cx="2214578" cy="857256"/>
            <a:chOff x="5214942" y="3952106"/>
            <a:chExt cx="2214578" cy="857256"/>
          </a:xfrm>
        </p:grpSpPr>
        <p:sp>
          <p:nvSpPr>
            <p:cNvPr id="10" name="9 CuadroTexto"/>
            <p:cNvSpPr txBox="1"/>
            <p:nvPr/>
          </p:nvSpPr>
          <p:spPr>
            <a:xfrm>
              <a:off x="6000760" y="3952106"/>
              <a:ext cx="1428760" cy="857256"/>
            </a:xfrm>
            <a:prstGeom prst="rect">
              <a:avLst/>
            </a:prstGeom>
            <a:solidFill>
              <a:schemeClr val="accent6">
                <a:tint val="98000"/>
                <a:shade val="25000"/>
                <a:satMod val="2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Salida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cxnSp>
          <p:nvCxnSpPr>
            <p:cNvPr id="11" name="10 Conector recto de flecha"/>
            <p:cNvCxnSpPr/>
            <p:nvPr/>
          </p:nvCxnSpPr>
          <p:spPr>
            <a:xfrm>
              <a:off x="5214942" y="4380734"/>
              <a:ext cx="785818" cy="1588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4" name="13 Grupo"/>
          <p:cNvGrpSpPr/>
          <p:nvPr/>
        </p:nvGrpSpPr>
        <p:grpSpPr>
          <a:xfrm>
            <a:off x="3000364" y="3861048"/>
            <a:ext cx="2214578" cy="857256"/>
            <a:chOff x="3000364" y="3952106"/>
            <a:chExt cx="2214578" cy="857256"/>
          </a:xfrm>
        </p:grpSpPr>
        <p:sp>
          <p:nvSpPr>
            <p:cNvPr id="7" name="6 CuadroTexto"/>
            <p:cNvSpPr txBox="1"/>
            <p:nvPr/>
          </p:nvSpPr>
          <p:spPr>
            <a:xfrm>
              <a:off x="3786182" y="3952106"/>
              <a:ext cx="1428760" cy="857256"/>
            </a:xfrm>
            <a:prstGeom prst="rect">
              <a:avLst/>
            </a:prstGeom>
            <a:solidFill>
              <a:schemeClr val="accent2">
                <a:tint val="98000"/>
                <a:shade val="25000"/>
                <a:satMod val="2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Programa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cxnSp>
          <p:nvCxnSpPr>
            <p:cNvPr id="9" name="8 Conector recto de flecha"/>
            <p:cNvCxnSpPr>
              <a:stCxn id="8" idx="3"/>
            </p:cNvCxnSpPr>
            <p:nvPr/>
          </p:nvCxnSpPr>
          <p:spPr>
            <a:xfrm>
              <a:off x="3000364" y="4289676"/>
              <a:ext cx="785818" cy="1588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 informático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571604" y="3861048"/>
            <a:ext cx="1428760" cy="857256"/>
          </a:xfrm>
          <a:prstGeom prst="rect">
            <a:avLst/>
          </a:prstGeom>
          <a:solidFill>
            <a:schemeClr val="accent6">
              <a:tint val="98000"/>
              <a:shade val="25000"/>
              <a:satMod val="2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Entrada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67 Conector recto"/>
          <p:cNvCxnSpPr/>
          <p:nvPr/>
        </p:nvCxnSpPr>
        <p:spPr>
          <a:xfrm rot="10800000">
            <a:off x="1142978" y="2644596"/>
            <a:ext cx="4286279" cy="3262335"/>
          </a:xfrm>
          <a:prstGeom prst="line">
            <a:avLst/>
          </a:prstGeom>
          <a:ln w="190500">
            <a:solidFill>
              <a:srgbClr val="FFC000"/>
            </a:solidFill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Ingeniería del Software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200" dirty="0" smtClean="0"/>
              <a:t>La programación es sólo una etapa del proceso de desarrollo</a:t>
            </a:r>
          </a:p>
          <a:p>
            <a:pPr>
              <a:defRPr/>
            </a:pPr>
            <a:r>
              <a:rPr lang="es-ES" sz="2200" i="0" dirty="0" smtClean="0"/>
              <a:t>Modelo de desarrollo “en cascada”: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grpSp>
        <p:nvGrpSpPr>
          <p:cNvPr id="74" name="73 Grupo"/>
          <p:cNvGrpSpPr/>
          <p:nvPr/>
        </p:nvGrpSpPr>
        <p:grpSpPr>
          <a:xfrm>
            <a:off x="5286380" y="5078249"/>
            <a:ext cx="2520000" cy="943039"/>
            <a:chOff x="5286380" y="5172087"/>
            <a:chExt cx="2520000" cy="943039"/>
          </a:xfrm>
        </p:grpSpPr>
        <p:sp>
          <p:nvSpPr>
            <p:cNvPr id="11" name="10 CuadroTexto"/>
            <p:cNvSpPr txBox="1"/>
            <p:nvPr/>
          </p:nvSpPr>
          <p:spPr>
            <a:xfrm>
              <a:off x="5286380" y="5715016"/>
              <a:ext cx="2520000" cy="400110"/>
            </a:xfrm>
            <a:prstGeom prst="rect">
              <a:avLst/>
            </a:prstGeom>
            <a:solidFill>
              <a:schemeClr val="accent6">
                <a:tint val="98000"/>
                <a:shade val="25000"/>
                <a:satMod val="2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Mantenimiento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63" name="62 Flecha doblada"/>
            <p:cNvSpPr/>
            <p:nvPr/>
          </p:nvSpPr>
          <p:spPr>
            <a:xfrm rot="5400000">
              <a:off x="6893735" y="5136368"/>
              <a:ext cx="642942" cy="714380"/>
            </a:xfrm>
            <a:prstGeom prst="bentArrow">
              <a:avLst>
                <a:gd name="adj1" fmla="val 29318"/>
                <a:gd name="adj2" fmla="val 35293"/>
                <a:gd name="adj3" fmla="val 25000"/>
                <a:gd name="adj4" fmla="val 7486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73" name="72 Grupo"/>
          <p:cNvGrpSpPr/>
          <p:nvPr/>
        </p:nvGrpSpPr>
        <p:grpSpPr>
          <a:xfrm>
            <a:off x="4357686" y="4387682"/>
            <a:ext cx="2520000" cy="947802"/>
            <a:chOff x="4357686" y="4481520"/>
            <a:chExt cx="2520000" cy="947802"/>
          </a:xfrm>
        </p:grpSpPr>
        <p:sp>
          <p:nvSpPr>
            <p:cNvPr id="10" name="9 CuadroTexto"/>
            <p:cNvSpPr txBox="1"/>
            <p:nvPr/>
          </p:nvSpPr>
          <p:spPr>
            <a:xfrm>
              <a:off x="4357686" y="5029212"/>
              <a:ext cx="2520000" cy="400110"/>
            </a:xfrm>
            <a:prstGeom prst="rect">
              <a:avLst/>
            </a:prstGeom>
            <a:solidFill>
              <a:schemeClr val="accent6">
                <a:tint val="98000"/>
                <a:shade val="25000"/>
                <a:satMod val="2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Prueba y depuración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62" name="61 Flecha doblada"/>
            <p:cNvSpPr/>
            <p:nvPr/>
          </p:nvSpPr>
          <p:spPr>
            <a:xfrm rot="5400000">
              <a:off x="5965041" y="4445801"/>
              <a:ext cx="642942" cy="714380"/>
            </a:xfrm>
            <a:prstGeom prst="bentArrow">
              <a:avLst>
                <a:gd name="adj1" fmla="val 29318"/>
                <a:gd name="adj2" fmla="val 35293"/>
                <a:gd name="adj3" fmla="val 25000"/>
                <a:gd name="adj4" fmla="val 7486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72" name="71 Grupo"/>
          <p:cNvGrpSpPr/>
          <p:nvPr/>
        </p:nvGrpSpPr>
        <p:grpSpPr>
          <a:xfrm>
            <a:off x="3428992" y="3692352"/>
            <a:ext cx="2520000" cy="957327"/>
            <a:chOff x="3428992" y="3786190"/>
            <a:chExt cx="2520000" cy="957327"/>
          </a:xfrm>
        </p:grpSpPr>
        <p:sp>
          <p:nvSpPr>
            <p:cNvPr id="9" name="8 CuadroTexto"/>
            <p:cNvSpPr txBox="1"/>
            <p:nvPr/>
          </p:nvSpPr>
          <p:spPr>
            <a:xfrm>
              <a:off x="3428992" y="4343407"/>
              <a:ext cx="2520000" cy="400110"/>
            </a:xfrm>
            <a:prstGeom prst="rect">
              <a:avLst/>
            </a:prstGeom>
            <a:solidFill>
              <a:schemeClr val="accent6">
                <a:tint val="98000"/>
                <a:shade val="25000"/>
                <a:satMod val="2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Programación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61" name="60 Flecha doblada"/>
            <p:cNvSpPr/>
            <p:nvPr/>
          </p:nvSpPr>
          <p:spPr>
            <a:xfrm rot="5400000">
              <a:off x="5036347" y="3750471"/>
              <a:ext cx="642942" cy="714380"/>
            </a:xfrm>
            <a:prstGeom prst="bentArrow">
              <a:avLst>
                <a:gd name="adj1" fmla="val 29318"/>
                <a:gd name="adj2" fmla="val 35293"/>
                <a:gd name="adj3" fmla="val 25000"/>
                <a:gd name="adj4" fmla="val 7486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71" name="70 Grupo"/>
          <p:cNvGrpSpPr/>
          <p:nvPr/>
        </p:nvGrpSpPr>
        <p:grpSpPr>
          <a:xfrm>
            <a:off x="2500298" y="3016072"/>
            <a:ext cx="2520000" cy="947802"/>
            <a:chOff x="2500298" y="3109910"/>
            <a:chExt cx="2520000" cy="947802"/>
          </a:xfrm>
        </p:grpSpPr>
        <p:sp>
          <p:nvSpPr>
            <p:cNvPr id="8" name="7 CuadroTexto"/>
            <p:cNvSpPr txBox="1"/>
            <p:nvPr/>
          </p:nvSpPr>
          <p:spPr>
            <a:xfrm>
              <a:off x="2500298" y="3657602"/>
              <a:ext cx="2520000" cy="400110"/>
            </a:xfrm>
            <a:prstGeom prst="rect">
              <a:avLst/>
            </a:prstGeom>
            <a:solidFill>
              <a:schemeClr val="accent6">
                <a:tint val="98000"/>
                <a:shade val="25000"/>
                <a:satMod val="2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Diseño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60" name="59 Flecha doblada"/>
            <p:cNvSpPr/>
            <p:nvPr/>
          </p:nvSpPr>
          <p:spPr>
            <a:xfrm rot="5400000">
              <a:off x="4107653" y="3074191"/>
              <a:ext cx="642942" cy="714380"/>
            </a:xfrm>
            <a:prstGeom prst="bentArrow">
              <a:avLst>
                <a:gd name="adj1" fmla="val 29318"/>
                <a:gd name="adj2" fmla="val 35293"/>
                <a:gd name="adj3" fmla="val 25000"/>
                <a:gd name="adj4" fmla="val 7486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70" name="69 Grupo"/>
          <p:cNvGrpSpPr/>
          <p:nvPr/>
        </p:nvGrpSpPr>
        <p:grpSpPr>
          <a:xfrm>
            <a:off x="1571604" y="2335030"/>
            <a:ext cx="2520000" cy="943039"/>
            <a:chOff x="1571604" y="2428868"/>
            <a:chExt cx="2520000" cy="943039"/>
          </a:xfrm>
        </p:grpSpPr>
        <p:sp>
          <p:nvSpPr>
            <p:cNvPr id="6" name="5 CuadroTexto"/>
            <p:cNvSpPr txBox="1"/>
            <p:nvPr/>
          </p:nvSpPr>
          <p:spPr>
            <a:xfrm>
              <a:off x="1571604" y="2971797"/>
              <a:ext cx="2520000" cy="400110"/>
            </a:xfrm>
            <a:prstGeom prst="rect">
              <a:avLst/>
            </a:prstGeom>
            <a:solidFill>
              <a:schemeClr val="accent6">
                <a:tint val="98000"/>
                <a:shade val="25000"/>
                <a:satMod val="2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pPr algn="ctr"/>
              <a:r>
                <a:rPr lang="es-E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Análisis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59" name="58 Flecha doblada"/>
            <p:cNvSpPr/>
            <p:nvPr/>
          </p:nvSpPr>
          <p:spPr>
            <a:xfrm rot="5400000">
              <a:off x="3178959" y="2393149"/>
              <a:ext cx="642942" cy="714380"/>
            </a:xfrm>
            <a:prstGeom prst="bentArrow">
              <a:avLst>
                <a:gd name="adj1" fmla="val 29318"/>
                <a:gd name="adj2" fmla="val 35293"/>
                <a:gd name="adj3" fmla="val 25000"/>
                <a:gd name="adj4" fmla="val 74861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623240" y="2192154"/>
            <a:ext cx="2520000" cy="400110"/>
          </a:xfrm>
          <a:prstGeom prst="rect">
            <a:avLst/>
          </a:prstGeom>
          <a:solidFill>
            <a:schemeClr val="accent6">
              <a:tint val="98000"/>
              <a:shade val="25000"/>
              <a:satMod val="2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Planificación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851920" y="2226467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588">
              <a:lnSpc>
                <a:spcPct val="90000"/>
              </a:lnSpc>
              <a:buNone/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Recursos necesarios, presupuesto, plan, …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4698303" y="2903114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588">
              <a:lnSpc>
                <a:spcPct val="90000"/>
              </a:lnSpc>
              <a:buNone/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¿Qué?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550487" y="3594619"/>
            <a:ext cx="1034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588">
              <a:lnSpc>
                <a:spcPct val="90000"/>
              </a:lnSpc>
              <a:buNone/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¿Cómo?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502699" y="4280791"/>
            <a:ext cx="1975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588">
              <a:lnSpc>
                <a:spcPct val="90000"/>
              </a:lnSpc>
              <a:buNone/>
              <a:defRPr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Implementación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 animBg="1"/>
      <p:bldP spid="23" grpId="0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63605" y="3044280"/>
            <a:ext cx="781701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El lenguaje de programación C++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lenguaje de programación C++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1017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Bjarne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Stroustrup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(1983)</a:t>
            </a:r>
          </a:p>
          <a:p>
            <a:pPr lvl="1" indent="1588">
              <a:buNone/>
            </a:pPr>
            <a:endParaRPr lang="es-ES" dirty="0" smtClean="0"/>
          </a:p>
          <a:p>
            <a:pPr lvl="1" indent="1588">
              <a:buNone/>
            </a:pP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</a:rPr>
              <a:t>#include &lt;iostream&gt;</a:t>
            </a:r>
          </a:p>
          <a:p>
            <a:pPr lvl="1" indent="1588">
              <a:buNone/>
            </a:pP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</a:rPr>
              <a:t>using namespace </a:t>
            </a:r>
            <a:r>
              <a:rPr lang="es-ES" sz="2000" dirty="0" smtClean="0">
                <a:latin typeface="Consolas" pitchFamily="49" charset="0"/>
              </a:rPr>
              <a:t>std;</a:t>
            </a:r>
          </a:p>
          <a:p>
            <a:pPr lvl="1" indent="1588">
              <a:buNone/>
            </a:pPr>
            <a:endParaRPr lang="es-ES" sz="2000" dirty="0" smtClean="0">
              <a:latin typeface="Consolas" pitchFamily="49" charset="0"/>
            </a:endParaRPr>
          </a:p>
          <a:p>
            <a:pPr lvl="1" indent="1588">
              <a:buNone/>
            </a:pPr>
            <a:r>
              <a:rPr lang="es-ES" sz="2000" dirty="0" smtClean="0">
                <a:solidFill>
                  <a:srgbClr val="FFC000"/>
                </a:solidFill>
                <a:latin typeface="Consolas" pitchFamily="49" charset="0"/>
              </a:rPr>
              <a:t>int</a:t>
            </a:r>
            <a:r>
              <a:rPr lang="es-ES" sz="2000" dirty="0" smtClean="0">
                <a:latin typeface="Consolas" pitchFamily="49" charset="0"/>
              </a:rPr>
              <a:t> main()</a:t>
            </a:r>
          </a:p>
          <a:p>
            <a:pPr lvl="1" indent="1588">
              <a:buNone/>
            </a:pPr>
            <a:r>
              <a:rPr lang="es-ES" sz="2000" dirty="0" smtClean="0">
                <a:latin typeface="Consolas" pitchFamily="49" charset="0"/>
              </a:rPr>
              <a:t>{</a:t>
            </a:r>
          </a:p>
          <a:p>
            <a:pPr lvl="1" indent="1588">
              <a:buNone/>
            </a:pPr>
            <a:r>
              <a:rPr lang="es-ES" sz="2000" dirty="0" smtClean="0">
                <a:latin typeface="Consolas" pitchFamily="49" charset="0"/>
              </a:rPr>
              <a:t>   cout &lt;&lt; </a:t>
            </a:r>
            <a:r>
              <a:rPr lang="es-ES" sz="2000" dirty="0" smtClean="0">
                <a:solidFill>
                  <a:srgbClr val="FFFF00"/>
                </a:solidFill>
                <a:latin typeface="Consolas" pitchFamily="49" charset="0"/>
              </a:rPr>
              <a:t>"Hola Mundo!" </a:t>
            </a:r>
            <a:r>
              <a:rPr lang="es-ES" sz="2000" dirty="0" smtClean="0">
                <a:latin typeface="Consolas" pitchFamily="49" charset="0"/>
              </a:rPr>
              <a:t>&lt;&lt; endl;</a:t>
            </a:r>
          </a:p>
          <a:p>
            <a:pPr lvl="1" indent="1588">
              <a:buNone/>
            </a:pPr>
            <a:r>
              <a:rPr lang="es-ES" sz="2000" dirty="0" smtClean="0">
                <a:solidFill>
                  <a:srgbClr val="92D050"/>
                </a:solidFill>
                <a:latin typeface="Consolas" pitchFamily="49" charset="0"/>
              </a:rPr>
              <a:t>   // Muestra Hola Mundo!</a:t>
            </a:r>
          </a:p>
          <a:p>
            <a:pPr lvl="1" indent="1588">
              <a:buNone/>
            </a:pPr>
            <a:endParaRPr lang="es-ES" sz="2000" dirty="0" smtClean="0">
              <a:latin typeface="Consolas" pitchFamily="49" charset="0"/>
            </a:endParaRPr>
          </a:p>
          <a:p>
            <a:pPr lvl="1" indent="1588">
              <a:buNone/>
            </a:pPr>
            <a:r>
              <a:rPr lang="es-ES" sz="2000" dirty="0" smtClean="0">
                <a:latin typeface="Consolas" pitchFamily="49" charset="0"/>
              </a:rPr>
              <a:t>   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</a:rPr>
              <a:t>return</a:t>
            </a:r>
            <a:r>
              <a:rPr lang="es-ES" sz="2000" dirty="0" smtClean="0">
                <a:latin typeface="Consolas" pitchFamily="49" charset="0"/>
              </a:rPr>
              <a:t> </a:t>
            </a:r>
            <a:r>
              <a:rPr lang="es-ES" sz="2000" dirty="0" smtClean="0">
                <a:solidFill>
                  <a:srgbClr val="FFFF00"/>
                </a:solidFill>
                <a:latin typeface="Consolas" pitchFamily="49" charset="0"/>
              </a:rPr>
              <a:t>0</a:t>
            </a:r>
            <a:r>
              <a:rPr lang="es-ES" sz="2000" dirty="0" smtClean="0">
                <a:latin typeface="Consolas" pitchFamily="49" charset="0"/>
              </a:rPr>
              <a:t>;</a:t>
            </a:r>
          </a:p>
          <a:p>
            <a:pPr lvl="1" indent="1588">
              <a:buNone/>
            </a:pPr>
            <a:r>
              <a:rPr lang="es-ES" sz="2000" dirty="0" smtClean="0">
                <a:latin typeface="Consolas" pitchFamily="49" charset="0"/>
              </a:rPr>
              <a:t>}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1575842"/>
            <a:ext cx="3034026" cy="2016224"/>
          </a:xfrm>
          <a:prstGeom prst="rect">
            <a:avLst/>
          </a:prstGeom>
          <a:solidFill>
            <a:schemeClr val="dk1"/>
          </a:solidFill>
          <a:ln w="63500" cap="rnd"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tIns="72000" bIns="72000" rtlCol="0">
            <a:noAutofit/>
          </a:bodyPr>
          <a:lstStyle/>
          <a:p>
            <a:r>
              <a:rPr lang="es-ES" sz="1600" dirty="0" smtClean="0">
                <a:latin typeface="Consolas" pitchFamily="49" charset="0"/>
              </a:rPr>
              <a:t>Hola Mundo!</a:t>
            </a:r>
            <a:endParaRPr lang="es-ES" sz="1600" dirty="0">
              <a:latin typeface="Consolas" pitchFamily="49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mtClean="0"/>
              <a:t>Elementos del lenguaje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 indent="1588">
              <a:buNone/>
            </a:pPr>
            <a:r>
              <a:rPr lang="es-ES" smtClean="0"/>
              <a:t>Instrucciones</a:t>
            </a:r>
          </a:p>
          <a:p>
            <a:pPr lvl="1" indent="1588">
              <a:buNone/>
            </a:pPr>
            <a:r>
              <a:rPr lang="es-ES" smtClean="0"/>
              <a:t>Datos: literales, variables, tipos</a:t>
            </a:r>
          </a:p>
          <a:p>
            <a:pPr lvl="1" indent="1588">
              <a:buNone/>
            </a:pPr>
            <a:r>
              <a:rPr lang="es-ES" smtClean="0"/>
              <a:t>Subprogramas (funciones)</a:t>
            </a:r>
          </a:p>
          <a:p>
            <a:pPr lvl="1" indent="1588">
              <a:buNone/>
            </a:pPr>
            <a:r>
              <a:rPr lang="es-ES" smtClean="0"/>
              <a:t>Comentarios</a:t>
            </a:r>
          </a:p>
          <a:p>
            <a:pPr lvl="1" indent="1588">
              <a:buNone/>
            </a:pPr>
            <a:r>
              <a:rPr lang="es-ES" smtClean="0"/>
              <a:t>Directivas</a:t>
            </a:r>
          </a:p>
          <a:p>
            <a:pPr lvl="1" indent="1588">
              <a:buNone/>
            </a:pPr>
            <a:r>
              <a:rPr lang="es-ES" smtClean="0"/>
              <a:t>...</a:t>
            </a:r>
          </a:p>
          <a:p>
            <a:pPr lvl="1"/>
            <a:endParaRPr lang="es-ES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Fundamentos de la programación: Computadoras y programación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29214" y="6356350"/>
            <a:ext cx="900090" cy="365125"/>
          </a:xfrm>
        </p:spPr>
        <p:txBody>
          <a:bodyPr/>
          <a:lstStyle/>
          <a:p>
            <a:r>
              <a:rPr lang="es-ES" smtClean="0"/>
              <a:t>Página </a:t>
            </a:r>
            <a:fld id="{042AED99-7FB4-404E-8A97-64753DCE42EC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2627784" y="2923197"/>
            <a:ext cx="6192688" cy="31700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90600" lvl="1" indent="1588">
              <a:buNone/>
            </a:pPr>
            <a:r>
              <a:rPr lang="es-ES" sz="20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#include &lt;iostream&gt;</a:t>
            </a:r>
          </a:p>
          <a:p>
            <a:pPr marL="990600" lvl="1" indent="1588">
              <a:buNone/>
            </a:pP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using namespace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std;</a:t>
            </a:r>
          </a:p>
          <a:p>
            <a:pPr marL="990600" lvl="1" indent="1588"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990600" lvl="1" indent="1588">
              <a:buNone/>
            </a:pPr>
            <a:r>
              <a:rPr lang="es-E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int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main()</a:t>
            </a:r>
          </a:p>
          <a:p>
            <a:pPr marL="990600" lvl="1" indent="1588">
              <a:buNone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 marL="990600" lvl="1" indent="1588">
              <a:buNone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cout &lt;&lt; </a:t>
            </a:r>
            <a:r>
              <a:rPr lang="es-E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"Hola Mundo!"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&lt;&lt; endl;</a:t>
            </a:r>
          </a:p>
          <a:p>
            <a:pPr marL="990600" lvl="1" indent="1588">
              <a:buNone/>
            </a:pPr>
            <a:r>
              <a:rPr lang="es-ES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// Muestra Hola Mundo!</a:t>
            </a:r>
          </a:p>
          <a:p>
            <a:pPr marL="990600" lvl="1" indent="1588">
              <a:buNone/>
            </a:pP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 marL="990600" lvl="1" indent="1588">
              <a:buNone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return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s-E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0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</a:t>
            </a:r>
          </a:p>
          <a:p>
            <a:pPr marL="990600" lvl="1" indent="1588">
              <a:buNone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22" name="21 Elipse"/>
          <p:cNvSpPr/>
          <p:nvPr/>
        </p:nvSpPr>
        <p:spPr>
          <a:xfrm>
            <a:off x="6228184" y="2852936"/>
            <a:ext cx="1440160" cy="288032"/>
          </a:xfrm>
          <a:prstGeom prst="ellipse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Directiva</a:t>
            </a:r>
            <a:endParaRPr lang="es-ES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1735113" y="3913291"/>
            <a:ext cx="1928826" cy="273889"/>
          </a:xfrm>
          <a:prstGeom prst="ellipse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Subprograma</a:t>
            </a:r>
            <a:endParaRPr lang="es-ES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6876256" y="5051276"/>
            <a:ext cx="1728192" cy="288032"/>
          </a:xfrm>
          <a:prstGeom prst="ellipse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ES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Comentario</a:t>
            </a:r>
            <a:endParaRPr lang="es-ES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2396902" y="4509125"/>
            <a:ext cx="1671042" cy="1199747"/>
            <a:chOff x="2123158" y="4355414"/>
            <a:chExt cx="1428760" cy="943368"/>
          </a:xfrm>
          <a:solidFill>
            <a:schemeClr val="accent5">
              <a:lumMod val="50000"/>
            </a:schemeClr>
          </a:solidFill>
        </p:grpSpPr>
        <p:sp>
          <p:nvSpPr>
            <p:cNvPr id="26" name="25 Elipse"/>
            <p:cNvSpPr/>
            <p:nvPr/>
          </p:nvSpPr>
          <p:spPr>
            <a:xfrm>
              <a:off x="2132682" y="4355414"/>
              <a:ext cx="1419236" cy="214314"/>
            </a:xfrm>
            <a:prstGeom prst="ellipse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E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Instrucción</a:t>
              </a:r>
              <a:endPara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2123158" y="5084468"/>
              <a:ext cx="1419236" cy="214314"/>
            </a:xfrm>
            <a:prstGeom prst="ellipse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E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Instrucción</a:t>
              </a:r>
              <a:endPara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5220072" y="4191454"/>
            <a:ext cx="1440160" cy="1377143"/>
            <a:chOff x="4052554" y="3926523"/>
            <a:chExt cx="1440160" cy="1377143"/>
          </a:xfrm>
        </p:grpSpPr>
        <p:sp>
          <p:nvSpPr>
            <p:cNvPr id="29" name="28 Elipse"/>
            <p:cNvSpPr/>
            <p:nvPr/>
          </p:nvSpPr>
          <p:spPr>
            <a:xfrm>
              <a:off x="4585110" y="3926523"/>
              <a:ext cx="907604" cy="3176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E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Dato</a:t>
              </a:r>
              <a:endPara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30" name="29 Elipse"/>
            <p:cNvSpPr/>
            <p:nvPr/>
          </p:nvSpPr>
          <p:spPr>
            <a:xfrm>
              <a:off x="4052554" y="4993903"/>
              <a:ext cx="879486" cy="30976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ES" sz="16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Dato</a:t>
              </a:r>
              <a:endParaRPr lang="es-ES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21" grpId="0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309366" y="3044280"/>
            <a:ext cx="6525441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Informática, computadoras</a:t>
            </a:r>
            <a:b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y programación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654487" y="3044280"/>
            <a:ext cx="5835251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Sintaxis de los lenguajes</a:t>
            </a:r>
            <a:b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</a:br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de programación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Los lenguajes de programación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Sintaxis y semántica de los lenguajes</a:t>
            </a:r>
          </a:p>
          <a:p>
            <a:pPr lvl="1" indent="1588">
              <a:buNone/>
            </a:pPr>
            <a:r>
              <a:rPr lang="es-ES" sz="2400" dirty="0" smtClean="0">
                <a:solidFill>
                  <a:srgbClr val="FFC000"/>
                </a:solidFill>
              </a:rPr>
              <a:t>Sintaxis</a:t>
            </a:r>
            <a:endParaRPr lang="es-ES" sz="2400" dirty="0" smtClean="0"/>
          </a:p>
          <a:p>
            <a:pPr lvl="2">
              <a:buClr>
                <a:srgbClr val="FFC000"/>
              </a:buClr>
            </a:pPr>
            <a:r>
              <a:rPr lang="es-ES" sz="2200" dirty="0" smtClean="0"/>
              <a:t>Reglas que determinan cómo se pueden construir </a:t>
            </a:r>
            <a:br>
              <a:rPr lang="es-ES" sz="2200" dirty="0" smtClean="0"/>
            </a:br>
            <a:r>
              <a:rPr lang="es-ES" sz="2200" dirty="0" smtClean="0"/>
              <a:t>y secuenciar los elementos del lenguaje</a:t>
            </a:r>
          </a:p>
          <a:p>
            <a:pPr lvl="1" indent="1588">
              <a:spcBef>
                <a:spcPts val="600"/>
              </a:spcBef>
              <a:buNone/>
            </a:pPr>
            <a:endParaRPr lang="es-ES" sz="2400" dirty="0" smtClean="0">
              <a:solidFill>
                <a:srgbClr val="FFC000"/>
              </a:solidFill>
            </a:endParaRPr>
          </a:p>
          <a:p>
            <a:pPr lvl="1" indent="1588">
              <a:spcBef>
                <a:spcPts val="600"/>
              </a:spcBef>
              <a:buNone/>
            </a:pPr>
            <a:r>
              <a:rPr lang="es-ES" sz="2400" dirty="0" smtClean="0">
                <a:solidFill>
                  <a:srgbClr val="FFC000"/>
                </a:solidFill>
              </a:rPr>
              <a:t>Semántica</a:t>
            </a:r>
            <a:endParaRPr lang="es-ES" sz="2400" dirty="0" smtClean="0"/>
          </a:p>
          <a:p>
            <a:pPr lvl="2">
              <a:buClr>
                <a:srgbClr val="FFC000"/>
              </a:buClr>
            </a:pPr>
            <a:r>
              <a:rPr lang="es-ES" sz="2200" dirty="0" smtClean="0"/>
              <a:t>Significado de cada elemento del lenguaje</a:t>
            </a:r>
            <a:br>
              <a:rPr lang="es-ES" sz="2200" dirty="0" smtClean="0"/>
            </a:br>
            <a:r>
              <a:rPr lang="es-ES" sz="2200" dirty="0" smtClean="0"/>
              <a:t>¿Para qué sirve?</a:t>
            </a:r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Página</a:t>
            </a:r>
            <a:r>
              <a:rPr lang="en-US" smtClean="0"/>
              <a:t> </a:t>
            </a:r>
            <a:fld id="{042AED99-7FB4-404E-8A97-64753DCE42E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Sintaxis de los lenguajes de programación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s-ES" sz="2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Especificación</a:t>
            </a:r>
          </a:p>
          <a:p>
            <a:pPr lvl="1"/>
            <a:r>
              <a:rPr lang="es-ES" sz="2400" dirty="0" smtClean="0"/>
              <a:t>Lenguajes (</a:t>
            </a:r>
            <a:r>
              <a:rPr lang="es-ES" sz="2400" dirty="0" err="1" smtClean="0"/>
              <a:t>BNF</a:t>
            </a:r>
            <a:r>
              <a:rPr lang="es-ES" sz="2400" dirty="0" smtClean="0"/>
              <a:t>)</a:t>
            </a:r>
          </a:p>
          <a:p>
            <a:pPr lvl="1"/>
            <a:r>
              <a:rPr lang="es-ES" sz="2400" dirty="0" smtClean="0"/>
              <a:t>Diagramas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Página</a:t>
            </a:r>
            <a:r>
              <a:rPr lang="en-US" smtClean="0"/>
              <a:t> </a:t>
            </a:r>
            <a:fld id="{042AED99-7FB4-404E-8A97-64753DCE42EC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41" name="40 Grupo"/>
          <p:cNvGrpSpPr/>
          <p:nvPr/>
        </p:nvGrpSpPr>
        <p:grpSpPr>
          <a:xfrm>
            <a:off x="1036385" y="2756483"/>
            <a:ext cx="5695855" cy="1680629"/>
            <a:chOff x="714348" y="2643182"/>
            <a:chExt cx="5695855" cy="1680629"/>
          </a:xfrm>
        </p:grpSpPr>
        <p:grpSp>
          <p:nvGrpSpPr>
            <p:cNvPr id="8" name="7 Grupo"/>
            <p:cNvGrpSpPr/>
            <p:nvPr/>
          </p:nvGrpSpPr>
          <p:grpSpPr>
            <a:xfrm>
              <a:off x="714348" y="2643182"/>
              <a:ext cx="5695855" cy="1680629"/>
              <a:chOff x="785786" y="2786058"/>
              <a:chExt cx="5695855" cy="1680629"/>
            </a:xfrm>
          </p:grpSpPr>
          <p:sp>
            <p:nvSpPr>
              <p:cNvPr id="6" name="5 CuadroTexto"/>
              <p:cNvSpPr txBox="1"/>
              <p:nvPr/>
            </p:nvSpPr>
            <p:spPr>
              <a:xfrm>
                <a:off x="785786" y="3143248"/>
                <a:ext cx="5695855" cy="132343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0" lvl="1">
                  <a:buFont typeface="Wingdings" pitchFamily="2" charset="2"/>
                  <a:buNone/>
                </a:pPr>
                <a:r>
                  <a:rPr lang="es-ES_tradn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&lt;numero entero&gt; ::= &lt;signo opcional&gt;&lt;secuencia de dígitos&gt;</a:t>
                </a:r>
              </a:p>
              <a:p>
                <a:pPr marL="0" lvl="1">
                  <a:buFont typeface="Wingdings" pitchFamily="2" charset="2"/>
                  <a:buNone/>
                </a:pPr>
                <a:r>
                  <a:rPr lang="es-ES_tradn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&lt;signo opcional&gt; ::= +|-|&lt;nada&gt;</a:t>
                </a:r>
              </a:p>
              <a:p>
                <a:pPr marL="0" lvl="1">
                  <a:buFont typeface="Wingdings" pitchFamily="2" charset="2"/>
                  <a:buNone/>
                </a:pPr>
                <a:r>
                  <a:rPr lang="es-ES_tradn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&lt;secuencia de dígitos&gt; ::= &lt;dígito&gt;|&lt;dígito&gt;&lt;secuencia de dígitos&gt;</a:t>
                </a:r>
              </a:p>
              <a:p>
                <a:pPr marL="0" lvl="1">
                  <a:buFont typeface="Wingdings" pitchFamily="2" charset="2"/>
                  <a:buNone/>
                </a:pPr>
                <a:r>
                  <a:rPr lang="es-ES_tradn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&lt;dígito&gt; ::= 0|1|2|3|4|5|6|7|8|9</a:t>
                </a:r>
              </a:p>
              <a:p>
                <a:pPr marL="0" lvl="1">
                  <a:buFont typeface="Wingdings" pitchFamily="2" charset="2"/>
                  <a:buNone/>
                </a:pPr>
                <a:r>
                  <a:rPr lang="es-ES_tradnl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&lt;nada&gt; ::= </a:t>
                </a: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857224" y="2786058"/>
                <a:ext cx="564578" cy="369332"/>
              </a:xfrm>
              <a:prstGeom prst="rect">
                <a:avLst/>
              </a:prstGeom>
              <a:solidFill>
                <a:schemeClr val="accent1">
                  <a:tint val="98000"/>
                  <a:shade val="25000"/>
                  <a:satMod val="2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latin typeface="+mj-lt"/>
                  </a:rPr>
                  <a:t>BNF</a:t>
                </a:r>
                <a:endParaRPr lang="es-ES" dirty="0">
                  <a:latin typeface="+mj-lt"/>
                </a:endParaRPr>
              </a:p>
            </p:txBody>
          </p:sp>
        </p:grpSp>
        <p:sp>
          <p:nvSpPr>
            <p:cNvPr id="9" name="8 CuadroTexto"/>
            <p:cNvSpPr txBox="1"/>
            <p:nvPr/>
          </p:nvSpPr>
          <p:spPr>
            <a:xfrm>
              <a:off x="5038728" y="3857628"/>
              <a:ext cx="1281955" cy="369332"/>
            </a:xfrm>
            <a:prstGeom prst="rect">
              <a:avLst/>
            </a:prstGeom>
            <a:solidFill>
              <a:schemeClr val="accent6">
                <a:tint val="98000"/>
                <a:shade val="25000"/>
                <a:satMod val="2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latin typeface="+mj-lt"/>
                </a:rPr>
                <a:t>| </a:t>
              </a:r>
              <a:r>
                <a:rPr lang="es-ES" dirty="0" smtClean="0">
                  <a:solidFill>
                    <a:schemeClr val="bg1"/>
                  </a:solidFill>
                  <a:latin typeface="+mj-lt"/>
                  <a:sym typeface="SymbolProp BT"/>
                </a:rPr>
                <a:t>significa</a:t>
              </a:r>
              <a:r>
                <a:rPr lang="es-ES" dirty="0" smtClean="0">
                  <a:solidFill>
                    <a:schemeClr val="bg1"/>
                  </a:solidFill>
                  <a:latin typeface="+mj-lt"/>
                </a:rPr>
                <a:t> ó</a:t>
              </a:r>
              <a:endParaRPr lang="es-E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0" name="39 CuadroTexto"/>
          <p:cNvSpPr txBox="1"/>
          <p:nvPr/>
        </p:nvSpPr>
        <p:spPr>
          <a:xfrm>
            <a:off x="7174548" y="3861048"/>
            <a:ext cx="1285884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+23   </a:t>
            </a: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</a:t>
            </a:r>
            <a:endParaRPr lang="es-E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-159  </a:t>
            </a: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</a:t>
            </a:r>
            <a:endParaRPr lang="es-E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1374  </a:t>
            </a: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</a:t>
            </a:r>
            <a:endParaRPr lang="es-E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1-34  </a:t>
            </a:r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</a:t>
            </a:r>
            <a:endParaRPr lang="es-E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3.4   </a:t>
            </a:r>
            <a:r>
              <a:rPr lang="es-E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</a:t>
            </a:r>
          </a:p>
          <a:p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002   </a:t>
            </a: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/>
              </a:rPr>
              <a:t></a:t>
            </a:r>
            <a:endParaRPr lang="es-E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659013" y="2420888"/>
            <a:ext cx="436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Ejemplo: Números enteros (sin decimales)</a:t>
            </a:r>
          </a:p>
        </p:txBody>
      </p:sp>
      <p:grpSp>
        <p:nvGrpSpPr>
          <p:cNvPr id="47" name="46 Grupo"/>
          <p:cNvGrpSpPr/>
          <p:nvPr/>
        </p:nvGrpSpPr>
        <p:grpSpPr>
          <a:xfrm>
            <a:off x="1652193" y="4797152"/>
            <a:ext cx="4503983" cy="1085038"/>
            <a:chOff x="1214414" y="4912593"/>
            <a:chExt cx="4503983" cy="1085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4" name="13 Conector recto de flecha"/>
            <p:cNvCxnSpPr/>
            <p:nvPr/>
          </p:nvCxnSpPr>
          <p:spPr>
            <a:xfrm>
              <a:off x="1214414" y="5453634"/>
              <a:ext cx="2493490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rot="5400000" flipH="1" flipV="1">
              <a:off x="1584518" y="5312346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1717869" y="5169470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2403674" y="5169470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 flipH="1" flipV="1">
              <a:off x="2608463" y="5312346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1717869" y="5740974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2403674" y="5740974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 flipH="1" flipV="1">
              <a:off x="1584518" y="5598098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 flipH="1" flipV="1">
              <a:off x="2603700" y="5598098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>
              <a:off x="4575389" y="5453634"/>
              <a:ext cx="1143008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 flipH="1" flipV="1">
              <a:off x="4780178" y="5669536"/>
              <a:ext cx="428628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3432381" y="5883850"/>
              <a:ext cx="1571636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 flipH="1" flipV="1">
              <a:off x="3227592" y="5669536"/>
              <a:ext cx="428628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42 Elipse"/>
            <p:cNvSpPr/>
            <p:nvPr/>
          </p:nvSpPr>
          <p:spPr>
            <a:xfrm>
              <a:off x="2080295" y="4912593"/>
              <a:ext cx="360040" cy="480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0" indent="1588" algn="ctr">
                <a:lnSpc>
                  <a:spcPct val="90000"/>
                </a:lnSpc>
                <a:buNone/>
              </a:pPr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+</a:t>
              </a:r>
            </a:p>
          </p:txBody>
        </p:sp>
        <p:sp>
          <p:nvSpPr>
            <p:cNvPr id="44" name="43 Elipse"/>
            <p:cNvSpPr/>
            <p:nvPr/>
          </p:nvSpPr>
          <p:spPr>
            <a:xfrm>
              <a:off x="3707904" y="5229200"/>
              <a:ext cx="1080120" cy="480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0" indent="1588" algn="ctr">
                <a:lnSpc>
                  <a:spcPct val="90000"/>
                </a:lnSpc>
                <a:buNone/>
              </a:pPr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0 .. 9</a:t>
              </a:r>
            </a:p>
          </p:txBody>
        </p:sp>
        <p:sp>
          <p:nvSpPr>
            <p:cNvPr id="45" name="44 Elipse"/>
            <p:cNvSpPr/>
            <p:nvPr/>
          </p:nvSpPr>
          <p:spPr>
            <a:xfrm>
              <a:off x="2080295" y="5517232"/>
              <a:ext cx="360040" cy="480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0" indent="1588" algn="ctr">
                <a:lnSpc>
                  <a:spcPct val="90000"/>
                </a:lnSpc>
                <a:buNone/>
              </a:pPr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-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Backus-Naur </a:t>
            </a:r>
            <a:r>
              <a:rPr lang="es-ES" i="1" dirty="0" err="1" smtClean="0"/>
              <a:t>Form</a:t>
            </a:r>
            <a:r>
              <a:rPr lang="es-ES" i="1" dirty="0" smtClean="0"/>
              <a:t> (</a:t>
            </a:r>
            <a:r>
              <a:rPr lang="es-ES" i="1" dirty="0" err="1" smtClean="0"/>
              <a:t>BNF</a:t>
            </a:r>
            <a:r>
              <a:rPr lang="es-ES" i="1" dirty="0" smtClean="0"/>
              <a:t>)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Página</a:t>
            </a:r>
            <a:r>
              <a:rPr lang="en-US" smtClean="0"/>
              <a:t> </a:t>
            </a:r>
            <a:fld id="{042AED99-7FB4-404E-8A97-64753DCE42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2987824" y="980728"/>
            <a:ext cx="5695855" cy="1323439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lvl="1">
              <a:buFont typeface="Wingdings" pitchFamily="2" charset="2"/>
              <a:buNone/>
            </a:pPr>
            <a:r>
              <a:rPr lang="es-ES_trad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&lt;numero entero&gt; ::= &lt;signo opcional&gt;&lt;secuencia de dígitos&gt;</a:t>
            </a:r>
          </a:p>
          <a:p>
            <a:pPr marL="0" lvl="1">
              <a:buFont typeface="Wingdings" pitchFamily="2" charset="2"/>
              <a:buNone/>
            </a:pPr>
            <a:r>
              <a:rPr lang="es-ES_trad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&lt;signo opcional&gt; ::= +|-|&lt;nada&gt;</a:t>
            </a:r>
          </a:p>
          <a:p>
            <a:pPr marL="0" lvl="1">
              <a:buFont typeface="Wingdings" pitchFamily="2" charset="2"/>
              <a:buNone/>
            </a:pPr>
            <a:r>
              <a:rPr lang="es-ES_trad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&lt;secuencia de dígitos&gt; ::= &lt;dígito&gt;|&lt;dígito&gt;&lt;secuencia de dígitos&gt;</a:t>
            </a:r>
          </a:p>
          <a:p>
            <a:pPr marL="0" lvl="1">
              <a:buFont typeface="Wingdings" pitchFamily="2" charset="2"/>
              <a:buNone/>
            </a:pPr>
            <a:r>
              <a:rPr lang="es-ES_trad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&lt;dígito&gt; ::= 0|1|2|3|4|5|6|7|8|9</a:t>
            </a:r>
          </a:p>
          <a:p>
            <a:pPr marL="0" lvl="1">
              <a:buFont typeface="Wingdings" pitchFamily="2" charset="2"/>
              <a:buNone/>
            </a:pPr>
            <a:r>
              <a:rPr lang="es-ES_tradnl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&lt;nada&gt; ::= 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1331640" y="2204864"/>
            <a:ext cx="64294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None/>
            </a:pP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+23</a:t>
            </a:r>
          </a:p>
          <a:p>
            <a:pPr marL="0" lvl="1">
              <a:spcAft>
                <a:spcPts val="300"/>
              </a:spcAft>
              <a:buFont typeface="Wingdings" pitchFamily="2" charset="2"/>
              <a:buNone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&lt;numero entero&gt; ::= </a:t>
            </a:r>
            <a:r>
              <a:rPr lang="es-ES_trad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&lt;signo opcional&gt;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&lt;secuencia de dígitos&gt;</a:t>
            </a:r>
          </a:p>
          <a:p>
            <a:pPr marL="0" lvl="1">
              <a:spcAft>
                <a:spcPts val="300"/>
              </a:spcAft>
              <a:buFont typeface="Wingdings" pitchFamily="2" charset="2"/>
              <a:buNone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&lt;secuencia de dígitos&gt; 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  <a:r>
              <a:rPr lang="es-ES_trad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&lt;dígito&gt;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&lt;secuencia de dígitos&gt; </a:t>
            </a:r>
          </a:p>
          <a:p>
            <a:pPr marL="0" lvl="1">
              <a:spcAft>
                <a:spcPts val="300"/>
              </a:spcAft>
              <a:buFont typeface="Wingdings" pitchFamily="2" charset="2"/>
              <a:buNone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+2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&lt;secuencia de dígitos&gt; 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+2</a:t>
            </a:r>
            <a:r>
              <a:rPr lang="es-ES_trad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&lt;dígito&gt;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+23</a:t>
            </a:r>
          </a:p>
          <a:p>
            <a:pPr marL="0" lvl="1">
              <a:buFont typeface="Wingdings" pitchFamily="2" charset="2"/>
              <a:buNone/>
            </a:pP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1374</a:t>
            </a:r>
          </a:p>
          <a:p>
            <a:pPr marL="0" lvl="1">
              <a:spcAft>
                <a:spcPts val="300"/>
              </a:spcAft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&lt;numero entero&gt; ::= &lt;signo opcional&gt;</a:t>
            </a:r>
            <a:r>
              <a:rPr lang="es-ES_trad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&lt;secuencia de dígitos&gt; </a:t>
            </a:r>
          </a:p>
          <a:p>
            <a:pPr marL="0" lvl="1">
              <a:spcAft>
                <a:spcPts val="300"/>
              </a:spcAft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::= 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&lt;secuencia de dígitos&gt; ::= </a:t>
            </a:r>
            <a:r>
              <a:rPr lang="es-ES_trad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&lt;dígito&gt;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&lt;secuencia de dígitos&gt; </a:t>
            </a:r>
          </a:p>
          <a:p>
            <a:pPr marL="0" lvl="1">
              <a:spcAft>
                <a:spcPts val="300"/>
              </a:spcAft>
            </a:pP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&lt;secuencia de dígitos&gt; 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</a:t>
            </a:r>
            <a:r>
              <a:rPr lang="es-ES_trad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&lt;dígito&gt;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&lt;secuencia de dígitos&gt; </a:t>
            </a:r>
          </a:p>
          <a:p>
            <a:pPr marL="0" lvl="1">
              <a:spcAft>
                <a:spcPts val="300"/>
              </a:spcAft>
            </a:pP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13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&lt;secuencia de dígitos&gt; 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13</a:t>
            </a:r>
            <a:r>
              <a:rPr lang="es-ES_trad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&lt;dígito&gt;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&lt;secuencia de dígitos&gt; </a:t>
            </a:r>
          </a:p>
          <a:p>
            <a:pPr marL="0" lvl="1">
              <a:spcAft>
                <a:spcPts val="300"/>
              </a:spcAft>
            </a:pP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137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&lt;secuencia de dígitos&gt; 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137</a:t>
            </a:r>
            <a:r>
              <a:rPr lang="es-ES_trad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&lt;dígito&gt;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1374</a:t>
            </a:r>
          </a:p>
          <a:p>
            <a:pPr marL="0" lvl="1"/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1-34</a:t>
            </a:r>
          </a:p>
          <a:p>
            <a:pPr marL="0" lvl="1"/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&lt;numero entero&gt; ::= &lt;signo opcional&gt;</a:t>
            </a:r>
            <a:r>
              <a:rPr lang="es-ES_trad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&lt;secuencia de dígitos&gt;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</a:p>
          <a:p>
            <a:pPr marL="0" lvl="1"/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::= 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&lt;secuencia de dígitos&gt; ::= </a:t>
            </a:r>
            <a:r>
              <a:rPr lang="es-ES_tradn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&lt;dígito&gt;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&lt;secuencia de dígitos&gt; </a:t>
            </a:r>
          </a:p>
          <a:p>
            <a:pPr marL="0" lvl="1"/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</a:t>
            </a:r>
            <a:r>
              <a:rPr lang="es-ES_tradn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&lt;secuencia de dígitos&gt; ::= 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ERROR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</a:t>
            </a:r>
            <a:r>
              <a:rPr lang="es-ES_trad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no es &lt;dígito&gt;)</a:t>
            </a:r>
            <a:endPara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647643" y="2928934"/>
            <a:ext cx="66877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/>
              </a:rPr>
              <a:t></a:t>
            </a:r>
            <a:endParaRPr lang="es-ES" sz="4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7647643" y="4214818"/>
            <a:ext cx="66877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/>
              </a:rPr>
              <a:t></a:t>
            </a:r>
            <a:endParaRPr lang="es-ES" sz="4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647643" y="5455523"/>
            <a:ext cx="57579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/>
              </a:rPr>
              <a:t></a:t>
            </a:r>
            <a:endParaRPr lang="es-ES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bldLvl="2"/>
      <p:bldP spid="32" grpId="0"/>
      <p:bldP spid="34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Diagramas de sintaxis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Página</a:t>
            </a:r>
            <a:r>
              <a:rPr lang="en-US" smtClean="0"/>
              <a:t> </a:t>
            </a:r>
            <a:fld id="{042AED99-7FB4-404E-8A97-64753DCE42EC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3372698" y="2161131"/>
            <a:ext cx="46800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51 Grupo"/>
          <p:cNvGrpSpPr/>
          <p:nvPr/>
        </p:nvGrpSpPr>
        <p:grpSpPr>
          <a:xfrm>
            <a:off x="1644908" y="1888357"/>
            <a:ext cx="357190" cy="285752"/>
            <a:chOff x="1284479" y="1974045"/>
            <a:chExt cx="357190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9" name="18 Conector recto"/>
            <p:cNvCxnSpPr/>
            <p:nvPr/>
          </p:nvCxnSpPr>
          <p:spPr>
            <a:xfrm rot="5400000" flipH="1" flipV="1">
              <a:off x="1155890" y="2116921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1284479" y="1974045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53 Grupo"/>
          <p:cNvGrpSpPr/>
          <p:nvPr/>
        </p:nvGrpSpPr>
        <p:grpSpPr>
          <a:xfrm>
            <a:off x="2335475" y="1876452"/>
            <a:ext cx="357190" cy="285752"/>
            <a:chOff x="1975046" y="1962140"/>
            <a:chExt cx="357190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3" name="22 Conector recto"/>
            <p:cNvCxnSpPr/>
            <p:nvPr/>
          </p:nvCxnSpPr>
          <p:spPr>
            <a:xfrm>
              <a:off x="1975046" y="1976426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rot="5400000" flipH="1" flipV="1">
              <a:off x="2179835" y="2105016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52 Grupo"/>
          <p:cNvGrpSpPr/>
          <p:nvPr/>
        </p:nvGrpSpPr>
        <p:grpSpPr>
          <a:xfrm>
            <a:off x="1649670" y="2147918"/>
            <a:ext cx="357190" cy="285752"/>
            <a:chOff x="1289241" y="2233606"/>
            <a:chExt cx="357190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6" name="25 Conector recto"/>
            <p:cNvCxnSpPr/>
            <p:nvPr/>
          </p:nvCxnSpPr>
          <p:spPr>
            <a:xfrm>
              <a:off x="1289241" y="2505072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 flipH="1" flipV="1">
              <a:off x="1155890" y="2376482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54 Grupo"/>
          <p:cNvGrpSpPr/>
          <p:nvPr/>
        </p:nvGrpSpPr>
        <p:grpSpPr>
          <a:xfrm>
            <a:off x="2335475" y="2162204"/>
            <a:ext cx="357190" cy="285752"/>
            <a:chOff x="1975046" y="2247892"/>
            <a:chExt cx="357190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7" name="26 Conector recto"/>
            <p:cNvCxnSpPr/>
            <p:nvPr/>
          </p:nvCxnSpPr>
          <p:spPr>
            <a:xfrm>
              <a:off x="1975046" y="2519358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 rot="5400000" flipH="1" flipV="1">
              <a:off x="2175072" y="2390768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30 Conector recto de flecha"/>
          <p:cNvCxnSpPr/>
          <p:nvPr/>
        </p:nvCxnSpPr>
        <p:spPr>
          <a:xfrm>
            <a:off x="4913381" y="2162204"/>
            <a:ext cx="717769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61 Grupo"/>
          <p:cNvGrpSpPr/>
          <p:nvPr/>
        </p:nvGrpSpPr>
        <p:grpSpPr>
          <a:xfrm>
            <a:off x="3364182" y="2150299"/>
            <a:ext cx="1571636" cy="428628"/>
            <a:chOff x="3003753" y="2233606"/>
            <a:chExt cx="1571636" cy="4286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3" name="32 Conector recto"/>
            <p:cNvCxnSpPr/>
            <p:nvPr/>
          </p:nvCxnSpPr>
          <p:spPr>
            <a:xfrm rot="5400000" flipH="1" flipV="1">
              <a:off x="4351550" y="2447920"/>
              <a:ext cx="428628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>
              <a:off x="3003753" y="2647944"/>
              <a:ext cx="1571636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5400000" flipH="1" flipV="1">
              <a:off x="2820395" y="2445537"/>
              <a:ext cx="395290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6146875" y="1771676"/>
            <a:ext cx="43954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6432627" y="1771676"/>
            <a:ext cx="44435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6718379" y="1771676"/>
            <a:ext cx="44435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  <p:cxnSp>
        <p:nvCxnSpPr>
          <p:cNvPr id="45" name="44 Conector recto de flecha"/>
          <p:cNvCxnSpPr/>
          <p:nvPr/>
        </p:nvCxnSpPr>
        <p:spPr>
          <a:xfrm>
            <a:off x="1146215" y="2162204"/>
            <a:ext cx="500066" cy="1588"/>
          </a:xfrm>
          <a:prstGeom prst="straightConnector1">
            <a:avLst/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1646281" y="2162200"/>
            <a:ext cx="104400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/>
          <p:nvPr/>
        </p:nvCxnSpPr>
        <p:spPr>
          <a:xfrm>
            <a:off x="4507190" y="2161131"/>
            <a:ext cx="429735" cy="284"/>
          </a:xfrm>
          <a:prstGeom prst="straightConnector1">
            <a:avLst/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>
            <a:off x="2676793" y="2162200"/>
            <a:ext cx="702000" cy="284"/>
          </a:xfrm>
          <a:prstGeom prst="straightConnector1">
            <a:avLst/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77 Grupo"/>
          <p:cNvGrpSpPr/>
          <p:nvPr/>
        </p:nvGrpSpPr>
        <p:grpSpPr>
          <a:xfrm>
            <a:off x="1146215" y="1888355"/>
            <a:ext cx="855883" cy="285752"/>
            <a:chOff x="1214414" y="3156741"/>
            <a:chExt cx="855883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8" name="67 Grupo"/>
            <p:cNvGrpSpPr/>
            <p:nvPr/>
          </p:nvGrpSpPr>
          <p:grpSpPr>
            <a:xfrm>
              <a:off x="1713107" y="3156741"/>
              <a:ext cx="357190" cy="285752"/>
              <a:chOff x="1284479" y="1974045"/>
              <a:chExt cx="357190" cy="285752"/>
            </a:xfrm>
          </p:grpSpPr>
          <p:cxnSp>
            <p:nvCxnSpPr>
              <p:cNvPr id="69" name="68 Conector recto"/>
              <p:cNvCxnSpPr/>
              <p:nvPr/>
            </p:nvCxnSpPr>
            <p:spPr>
              <a:xfrm rot="5400000" flipH="1" flipV="1">
                <a:off x="1155890" y="2116921"/>
                <a:ext cx="285752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69 Conector recto"/>
              <p:cNvCxnSpPr/>
              <p:nvPr/>
            </p:nvCxnSpPr>
            <p:spPr>
              <a:xfrm>
                <a:off x="1284479" y="1974045"/>
                <a:ext cx="35719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70 Conector recto de flecha"/>
            <p:cNvCxnSpPr/>
            <p:nvPr/>
          </p:nvCxnSpPr>
          <p:spPr>
            <a:xfrm>
              <a:off x="1214414" y="3429000"/>
              <a:ext cx="500066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83 Grupo"/>
          <p:cNvGrpSpPr/>
          <p:nvPr/>
        </p:nvGrpSpPr>
        <p:grpSpPr>
          <a:xfrm>
            <a:off x="2334470" y="1876448"/>
            <a:ext cx="1505223" cy="286267"/>
            <a:chOff x="2158980" y="1571616"/>
            <a:chExt cx="1505223" cy="2862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9" name="78 Conector recto de flecha"/>
            <p:cNvCxnSpPr/>
            <p:nvPr/>
          </p:nvCxnSpPr>
          <p:spPr>
            <a:xfrm>
              <a:off x="3196203" y="1856295"/>
              <a:ext cx="468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79 Grupo"/>
            <p:cNvGrpSpPr/>
            <p:nvPr/>
          </p:nvGrpSpPr>
          <p:grpSpPr>
            <a:xfrm>
              <a:off x="2158980" y="1571616"/>
              <a:ext cx="357190" cy="285752"/>
              <a:chOff x="1975046" y="1962140"/>
              <a:chExt cx="357190" cy="285752"/>
            </a:xfrm>
          </p:grpSpPr>
          <p:cxnSp>
            <p:nvCxnSpPr>
              <p:cNvPr id="81" name="80 Conector recto"/>
              <p:cNvCxnSpPr/>
              <p:nvPr/>
            </p:nvCxnSpPr>
            <p:spPr>
              <a:xfrm>
                <a:off x="1975046" y="1976426"/>
                <a:ext cx="35719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81 Conector recto"/>
              <p:cNvCxnSpPr/>
              <p:nvPr/>
            </p:nvCxnSpPr>
            <p:spPr>
              <a:xfrm rot="5400000" flipH="1" flipV="1">
                <a:off x="2179835" y="2105016"/>
                <a:ext cx="285752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82 Conector recto de flecha"/>
            <p:cNvCxnSpPr/>
            <p:nvPr/>
          </p:nvCxnSpPr>
          <p:spPr>
            <a:xfrm>
              <a:off x="2500298" y="1857364"/>
              <a:ext cx="702000" cy="2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90 Grupo"/>
          <p:cNvGrpSpPr/>
          <p:nvPr/>
        </p:nvGrpSpPr>
        <p:grpSpPr>
          <a:xfrm>
            <a:off x="3363174" y="2150295"/>
            <a:ext cx="1572743" cy="428628"/>
            <a:chOff x="2928926" y="1560780"/>
            <a:chExt cx="1572743" cy="4286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5" name="84 Conector recto de flecha"/>
            <p:cNvCxnSpPr/>
            <p:nvPr/>
          </p:nvCxnSpPr>
          <p:spPr>
            <a:xfrm>
              <a:off x="2937442" y="1571612"/>
              <a:ext cx="468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85 Grupo"/>
            <p:cNvGrpSpPr/>
            <p:nvPr/>
          </p:nvGrpSpPr>
          <p:grpSpPr>
            <a:xfrm>
              <a:off x="2928926" y="1560780"/>
              <a:ext cx="1571636" cy="428628"/>
              <a:chOff x="3003753" y="2233606"/>
              <a:chExt cx="1571636" cy="428628"/>
            </a:xfrm>
          </p:grpSpPr>
          <p:cxnSp>
            <p:nvCxnSpPr>
              <p:cNvPr id="87" name="86 Conector recto"/>
              <p:cNvCxnSpPr/>
              <p:nvPr/>
            </p:nvCxnSpPr>
            <p:spPr>
              <a:xfrm rot="5400000" flipH="1" flipV="1">
                <a:off x="4351550" y="2447920"/>
                <a:ext cx="42862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87 Conector recto"/>
              <p:cNvCxnSpPr/>
              <p:nvPr/>
            </p:nvCxnSpPr>
            <p:spPr>
              <a:xfrm>
                <a:off x="3003753" y="2647944"/>
                <a:ext cx="157163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88 Conector recto"/>
              <p:cNvCxnSpPr/>
              <p:nvPr/>
            </p:nvCxnSpPr>
            <p:spPr>
              <a:xfrm rot="5400000" flipH="1" flipV="1">
                <a:off x="2820395" y="2445537"/>
                <a:ext cx="39529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89 Conector recto de flecha"/>
            <p:cNvCxnSpPr/>
            <p:nvPr/>
          </p:nvCxnSpPr>
          <p:spPr>
            <a:xfrm>
              <a:off x="4071934" y="1571612"/>
              <a:ext cx="429735" cy="2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93 Grupo"/>
          <p:cNvGrpSpPr/>
          <p:nvPr/>
        </p:nvGrpSpPr>
        <p:grpSpPr>
          <a:xfrm>
            <a:off x="4507190" y="2161127"/>
            <a:ext cx="1123960" cy="2661"/>
            <a:chOff x="4146761" y="2246815"/>
            <a:chExt cx="1123960" cy="26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2" name="91 Conector recto de flecha"/>
            <p:cNvCxnSpPr/>
            <p:nvPr/>
          </p:nvCxnSpPr>
          <p:spPr>
            <a:xfrm>
              <a:off x="4552952" y="2247888"/>
              <a:ext cx="717769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 de flecha"/>
            <p:cNvCxnSpPr/>
            <p:nvPr/>
          </p:nvCxnSpPr>
          <p:spPr>
            <a:xfrm>
              <a:off x="4146761" y="2246815"/>
              <a:ext cx="429735" cy="2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94 CuadroTexto"/>
          <p:cNvSpPr txBox="1"/>
          <p:nvPr/>
        </p:nvSpPr>
        <p:spPr>
          <a:xfrm>
            <a:off x="7432759" y="1771676"/>
            <a:ext cx="66877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/>
              </a:rPr>
              <a:t></a:t>
            </a:r>
            <a:endParaRPr lang="es-ES" sz="4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98" name="97 Conector recto de flecha"/>
          <p:cNvCxnSpPr/>
          <p:nvPr/>
        </p:nvCxnSpPr>
        <p:spPr>
          <a:xfrm>
            <a:off x="3372698" y="3568462"/>
            <a:ext cx="46800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98 Grupo"/>
          <p:cNvGrpSpPr/>
          <p:nvPr/>
        </p:nvGrpSpPr>
        <p:grpSpPr>
          <a:xfrm>
            <a:off x="1644908" y="3295688"/>
            <a:ext cx="357190" cy="285752"/>
            <a:chOff x="1284479" y="1974045"/>
            <a:chExt cx="357190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00" name="99 Conector recto"/>
            <p:cNvCxnSpPr/>
            <p:nvPr/>
          </p:nvCxnSpPr>
          <p:spPr>
            <a:xfrm rot="5400000" flipH="1" flipV="1">
              <a:off x="1155890" y="2116921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>
              <a:off x="1284479" y="1974045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101 Grupo"/>
          <p:cNvGrpSpPr/>
          <p:nvPr/>
        </p:nvGrpSpPr>
        <p:grpSpPr>
          <a:xfrm>
            <a:off x="2335475" y="3283783"/>
            <a:ext cx="357190" cy="285752"/>
            <a:chOff x="1975046" y="1962140"/>
            <a:chExt cx="357190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03" name="102 Conector recto"/>
            <p:cNvCxnSpPr/>
            <p:nvPr/>
          </p:nvCxnSpPr>
          <p:spPr>
            <a:xfrm>
              <a:off x="1975046" y="1976426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 rot="5400000" flipH="1" flipV="1">
              <a:off x="2179835" y="2105016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104 Grupo"/>
          <p:cNvGrpSpPr/>
          <p:nvPr/>
        </p:nvGrpSpPr>
        <p:grpSpPr>
          <a:xfrm>
            <a:off x="1649670" y="3555249"/>
            <a:ext cx="357190" cy="285752"/>
            <a:chOff x="1289241" y="2233606"/>
            <a:chExt cx="357190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06" name="105 Conector recto"/>
            <p:cNvCxnSpPr/>
            <p:nvPr/>
          </p:nvCxnSpPr>
          <p:spPr>
            <a:xfrm>
              <a:off x="1289241" y="2505072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 rot="5400000" flipH="1" flipV="1">
              <a:off x="1155890" y="2376482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107 Grupo"/>
          <p:cNvGrpSpPr/>
          <p:nvPr/>
        </p:nvGrpSpPr>
        <p:grpSpPr>
          <a:xfrm>
            <a:off x="2335475" y="3569535"/>
            <a:ext cx="357190" cy="285752"/>
            <a:chOff x="1975046" y="2247892"/>
            <a:chExt cx="357190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09" name="108 Conector recto"/>
            <p:cNvCxnSpPr/>
            <p:nvPr/>
          </p:nvCxnSpPr>
          <p:spPr>
            <a:xfrm>
              <a:off x="1975046" y="2519358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 rot="5400000" flipH="1" flipV="1">
              <a:off x="2175072" y="2390768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110 Conector recto de flecha"/>
          <p:cNvCxnSpPr/>
          <p:nvPr/>
        </p:nvCxnSpPr>
        <p:spPr>
          <a:xfrm>
            <a:off x="4913381" y="3569535"/>
            <a:ext cx="717769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111 Grupo"/>
          <p:cNvGrpSpPr/>
          <p:nvPr/>
        </p:nvGrpSpPr>
        <p:grpSpPr>
          <a:xfrm>
            <a:off x="3364182" y="3557630"/>
            <a:ext cx="1571636" cy="428628"/>
            <a:chOff x="3003753" y="2233606"/>
            <a:chExt cx="1571636" cy="4286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3" name="112 Conector recto"/>
            <p:cNvCxnSpPr/>
            <p:nvPr/>
          </p:nvCxnSpPr>
          <p:spPr>
            <a:xfrm rot="5400000" flipH="1" flipV="1">
              <a:off x="4351550" y="2447920"/>
              <a:ext cx="428628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>
              <a:off x="3003753" y="2647944"/>
              <a:ext cx="1571636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 rot="5400000" flipH="1" flipV="1">
              <a:off x="2820395" y="2445537"/>
              <a:ext cx="395290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115 CuadroTexto"/>
          <p:cNvSpPr txBox="1"/>
          <p:nvPr/>
        </p:nvSpPr>
        <p:spPr>
          <a:xfrm>
            <a:off x="6146875" y="3179007"/>
            <a:ext cx="44435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117" name="116 CuadroTexto"/>
          <p:cNvSpPr txBox="1"/>
          <p:nvPr/>
        </p:nvSpPr>
        <p:spPr>
          <a:xfrm>
            <a:off x="6432627" y="3179007"/>
            <a:ext cx="44435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118" name="117 CuadroTexto"/>
          <p:cNvSpPr txBox="1"/>
          <p:nvPr/>
        </p:nvSpPr>
        <p:spPr>
          <a:xfrm>
            <a:off x="6718379" y="3179007"/>
            <a:ext cx="44435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</a:p>
        </p:txBody>
      </p:sp>
      <p:cxnSp>
        <p:nvCxnSpPr>
          <p:cNvPr id="119" name="118 Conector recto de flecha"/>
          <p:cNvCxnSpPr/>
          <p:nvPr/>
        </p:nvCxnSpPr>
        <p:spPr>
          <a:xfrm>
            <a:off x="1146215" y="3569535"/>
            <a:ext cx="500066" cy="1588"/>
          </a:xfrm>
          <a:prstGeom prst="straightConnector1">
            <a:avLst/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 de flecha"/>
          <p:cNvCxnSpPr/>
          <p:nvPr/>
        </p:nvCxnSpPr>
        <p:spPr>
          <a:xfrm>
            <a:off x="1646281" y="3569531"/>
            <a:ext cx="104400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 de flecha"/>
          <p:cNvCxnSpPr/>
          <p:nvPr/>
        </p:nvCxnSpPr>
        <p:spPr>
          <a:xfrm>
            <a:off x="4507190" y="3568462"/>
            <a:ext cx="429735" cy="284"/>
          </a:xfrm>
          <a:prstGeom prst="straightConnector1">
            <a:avLst/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122 Conector recto de flecha"/>
          <p:cNvCxnSpPr/>
          <p:nvPr/>
        </p:nvCxnSpPr>
        <p:spPr>
          <a:xfrm>
            <a:off x="2676793" y="3569531"/>
            <a:ext cx="702000" cy="284"/>
          </a:xfrm>
          <a:prstGeom prst="straightConnector1">
            <a:avLst/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134 Grupo"/>
          <p:cNvGrpSpPr/>
          <p:nvPr/>
        </p:nvGrpSpPr>
        <p:grpSpPr>
          <a:xfrm>
            <a:off x="3363175" y="3557626"/>
            <a:ext cx="1572743" cy="428628"/>
            <a:chOff x="2928926" y="1560780"/>
            <a:chExt cx="1572743" cy="4286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36" name="135 Conector recto de flecha"/>
            <p:cNvCxnSpPr/>
            <p:nvPr/>
          </p:nvCxnSpPr>
          <p:spPr>
            <a:xfrm>
              <a:off x="2937442" y="1571612"/>
              <a:ext cx="468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136 Grupo"/>
            <p:cNvGrpSpPr/>
            <p:nvPr/>
          </p:nvGrpSpPr>
          <p:grpSpPr>
            <a:xfrm>
              <a:off x="2928926" y="1560780"/>
              <a:ext cx="1571636" cy="428628"/>
              <a:chOff x="3003753" y="2233606"/>
              <a:chExt cx="1571636" cy="428628"/>
            </a:xfrm>
          </p:grpSpPr>
          <p:cxnSp>
            <p:nvCxnSpPr>
              <p:cNvPr id="139" name="138 Conector recto"/>
              <p:cNvCxnSpPr/>
              <p:nvPr/>
            </p:nvCxnSpPr>
            <p:spPr>
              <a:xfrm rot="5400000" flipH="1" flipV="1">
                <a:off x="4351550" y="2447920"/>
                <a:ext cx="42862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139 Conector recto"/>
              <p:cNvCxnSpPr/>
              <p:nvPr/>
            </p:nvCxnSpPr>
            <p:spPr>
              <a:xfrm>
                <a:off x="3003753" y="2647944"/>
                <a:ext cx="157163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140 Conector recto"/>
              <p:cNvCxnSpPr/>
              <p:nvPr/>
            </p:nvCxnSpPr>
            <p:spPr>
              <a:xfrm rot="5400000" flipH="1" flipV="1">
                <a:off x="2820395" y="2445537"/>
                <a:ext cx="39529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137 Conector recto de flecha"/>
            <p:cNvCxnSpPr/>
            <p:nvPr/>
          </p:nvCxnSpPr>
          <p:spPr>
            <a:xfrm>
              <a:off x="4071934" y="1571612"/>
              <a:ext cx="429735" cy="2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141 Grupo"/>
          <p:cNvGrpSpPr/>
          <p:nvPr/>
        </p:nvGrpSpPr>
        <p:grpSpPr>
          <a:xfrm>
            <a:off x="4506182" y="3569531"/>
            <a:ext cx="1123960" cy="2661"/>
            <a:chOff x="4146761" y="2246815"/>
            <a:chExt cx="1123960" cy="26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43" name="142 Conector recto de flecha"/>
            <p:cNvCxnSpPr/>
            <p:nvPr/>
          </p:nvCxnSpPr>
          <p:spPr>
            <a:xfrm>
              <a:off x="4552952" y="2247888"/>
              <a:ext cx="717769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43 Conector recto de flecha"/>
            <p:cNvCxnSpPr/>
            <p:nvPr/>
          </p:nvCxnSpPr>
          <p:spPr>
            <a:xfrm>
              <a:off x="4146761" y="2246815"/>
              <a:ext cx="429735" cy="2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144 CuadroTexto"/>
          <p:cNvSpPr txBox="1"/>
          <p:nvPr/>
        </p:nvSpPr>
        <p:spPr>
          <a:xfrm>
            <a:off x="7575635" y="3179007"/>
            <a:ext cx="66877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/>
              </a:rPr>
              <a:t></a:t>
            </a:r>
            <a:endParaRPr lang="es-ES" sz="4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6" name="145 CuadroTexto"/>
          <p:cNvSpPr txBox="1"/>
          <p:nvPr/>
        </p:nvSpPr>
        <p:spPr>
          <a:xfrm>
            <a:off x="7004131" y="3178355"/>
            <a:ext cx="44435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grpSp>
        <p:nvGrpSpPr>
          <p:cNvPr id="162" name="161 Grupo"/>
          <p:cNvGrpSpPr/>
          <p:nvPr/>
        </p:nvGrpSpPr>
        <p:grpSpPr>
          <a:xfrm>
            <a:off x="1146215" y="3569532"/>
            <a:ext cx="2694483" cy="2661"/>
            <a:chOff x="1131071" y="5715016"/>
            <a:chExt cx="2694483" cy="26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58" name="157 Conector recto de flecha"/>
            <p:cNvCxnSpPr/>
            <p:nvPr/>
          </p:nvCxnSpPr>
          <p:spPr>
            <a:xfrm>
              <a:off x="3357554" y="5715016"/>
              <a:ext cx="468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 de flecha"/>
            <p:cNvCxnSpPr/>
            <p:nvPr/>
          </p:nvCxnSpPr>
          <p:spPr>
            <a:xfrm>
              <a:off x="1131071" y="5716089"/>
              <a:ext cx="500066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 de flecha"/>
            <p:cNvCxnSpPr/>
            <p:nvPr/>
          </p:nvCxnSpPr>
          <p:spPr>
            <a:xfrm>
              <a:off x="1631137" y="5716085"/>
              <a:ext cx="1044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 de flecha"/>
            <p:cNvCxnSpPr/>
            <p:nvPr/>
          </p:nvCxnSpPr>
          <p:spPr>
            <a:xfrm>
              <a:off x="2661649" y="5716085"/>
              <a:ext cx="702000" cy="2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162 Grupo"/>
          <p:cNvGrpSpPr/>
          <p:nvPr/>
        </p:nvGrpSpPr>
        <p:grpSpPr>
          <a:xfrm>
            <a:off x="3360793" y="3557626"/>
            <a:ext cx="1572743" cy="428628"/>
            <a:chOff x="2928926" y="1560780"/>
            <a:chExt cx="1572743" cy="4286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64" name="163 Conector recto de flecha"/>
            <p:cNvCxnSpPr/>
            <p:nvPr/>
          </p:nvCxnSpPr>
          <p:spPr>
            <a:xfrm>
              <a:off x="2937442" y="1571612"/>
              <a:ext cx="468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164 Grupo"/>
            <p:cNvGrpSpPr/>
            <p:nvPr/>
          </p:nvGrpSpPr>
          <p:grpSpPr>
            <a:xfrm>
              <a:off x="2928926" y="1560780"/>
              <a:ext cx="1571636" cy="428628"/>
              <a:chOff x="3003753" y="2233606"/>
              <a:chExt cx="1571636" cy="428628"/>
            </a:xfrm>
          </p:grpSpPr>
          <p:cxnSp>
            <p:nvCxnSpPr>
              <p:cNvPr id="167" name="166 Conector recto"/>
              <p:cNvCxnSpPr/>
              <p:nvPr/>
            </p:nvCxnSpPr>
            <p:spPr>
              <a:xfrm rot="5400000" flipH="1" flipV="1">
                <a:off x="4351550" y="2447920"/>
                <a:ext cx="42862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167 Conector recto"/>
              <p:cNvCxnSpPr/>
              <p:nvPr/>
            </p:nvCxnSpPr>
            <p:spPr>
              <a:xfrm>
                <a:off x="3003753" y="2647944"/>
                <a:ext cx="157163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168 Conector recto"/>
              <p:cNvCxnSpPr/>
              <p:nvPr/>
            </p:nvCxnSpPr>
            <p:spPr>
              <a:xfrm rot="5400000" flipH="1" flipV="1">
                <a:off x="2820395" y="2445537"/>
                <a:ext cx="39529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6" name="165 Conector recto de flecha"/>
            <p:cNvCxnSpPr/>
            <p:nvPr/>
          </p:nvCxnSpPr>
          <p:spPr>
            <a:xfrm>
              <a:off x="4071934" y="1571612"/>
              <a:ext cx="429735" cy="2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170 Grupo"/>
          <p:cNvGrpSpPr/>
          <p:nvPr/>
        </p:nvGrpSpPr>
        <p:grpSpPr>
          <a:xfrm>
            <a:off x="3360793" y="3557626"/>
            <a:ext cx="1572743" cy="428628"/>
            <a:chOff x="2928926" y="1560780"/>
            <a:chExt cx="1572743" cy="4286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72" name="171 Conector recto de flecha"/>
            <p:cNvCxnSpPr/>
            <p:nvPr/>
          </p:nvCxnSpPr>
          <p:spPr>
            <a:xfrm>
              <a:off x="2937442" y="1571612"/>
              <a:ext cx="468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172 Grupo"/>
            <p:cNvGrpSpPr/>
            <p:nvPr/>
          </p:nvGrpSpPr>
          <p:grpSpPr>
            <a:xfrm>
              <a:off x="2928926" y="1560780"/>
              <a:ext cx="1571636" cy="428628"/>
              <a:chOff x="3003753" y="2233606"/>
              <a:chExt cx="1571636" cy="428628"/>
            </a:xfrm>
          </p:grpSpPr>
          <p:cxnSp>
            <p:nvCxnSpPr>
              <p:cNvPr id="175" name="174 Conector recto"/>
              <p:cNvCxnSpPr/>
              <p:nvPr/>
            </p:nvCxnSpPr>
            <p:spPr>
              <a:xfrm rot="5400000" flipH="1" flipV="1">
                <a:off x="4351550" y="2447920"/>
                <a:ext cx="42862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175 Conector recto"/>
              <p:cNvCxnSpPr/>
              <p:nvPr/>
            </p:nvCxnSpPr>
            <p:spPr>
              <a:xfrm>
                <a:off x="3003753" y="2647944"/>
                <a:ext cx="157163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176 Conector recto"/>
              <p:cNvCxnSpPr/>
              <p:nvPr/>
            </p:nvCxnSpPr>
            <p:spPr>
              <a:xfrm rot="5400000" flipH="1" flipV="1">
                <a:off x="2820395" y="2445537"/>
                <a:ext cx="39529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4" name="173 Conector recto de flecha"/>
            <p:cNvCxnSpPr/>
            <p:nvPr/>
          </p:nvCxnSpPr>
          <p:spPr>
            <a:xfrm>
              <a:off x="4071934" y="1571612"/>
              <a:ext cx="429735" cy="2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0" name="179 Conector recto de flecha"/>
          <p:cNvCxnSpPr/>
          <p:nvPr/>
        </p:nvCxnSpPr>
        <p:spPr>
          <a:xfrm>
            <a:off x="3372698" y="4997222"/>
            <a:ext cx="46800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180 Grupo"/>
          <p:cNvGrpSpPr/>
          <p:nvPr/>
        </p:nvGrpSpPr>
        <p:grpSpPr>
          <a:xfrm>
            <a:off x="1644908" y="4724448"/>
            <a:ext cx="357190" cy="285752"/>
            <a:chOff x="1284479" y="1974045"/>
            <a:chExt cx="357190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82" name="181 Conector recto"/>
            <p:cNvCxnSpPr/>
            <p:nvPr/>
          </p:nvCxnSpPr>
          <p:spPr>
            <a:xfrm rot="5400000" flipH="1" flipV="1">
              <a:off x="1155890" y="2116921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>
              <a:off x="1284479" y="1974045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183 Grupo"/>
          <p:cNvGrpSpPr/>
          <p:nvPr/>
        </p:nvGrpSpPr>
        <p:grpSpPr>
          <a:xfrm>
            <a:off x="2335475" y="4712543"/>
            <a:ext cx="357190" cy="285752"/>
            <a:chOff x="1975046" y="1962140"/>
            <a:chExt cx="357190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85" name="184 Conector recto"/>
            <p:cNvCxnSpPr/>
            <p:nvPr/>
          </p:nvCxnSpPr>
          <p:spPr>
            <a:xfrm>
              <a:off x="1975046" y="1976426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 flipH="1" flipV="1">
              <a:off x="2179835" y="2105016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186 Grupo"/>
          <p:cNvGrpSpPr/>
          <p:nvPr/>
        </p:nvGrpSpPr>
        <p:grpSpPr>
          <a:xfrm>
            <a:off x="1649670" y="4984009"/>
            <a:ext cx="357190" cy="285752"/>
            <a:chOff x="1289241" y="2233606"/>
            <a:chExt cx="357190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88" name="187 Conector recto"/>
            <p:cNvCxnSpPr/>
            <p:nvPr/>
          </p:nvCxnSpPr>
          <p:spPr>
            <a:xfrm>
              <a:off x="1289241" y="2505072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 flipH="1" flipV="1">
              <a:off x="1155890" y="2376482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189 Grupo"/>
          <p:cNvGrpSpPr/>
          <p:nvPr/>
        </p:nvGrpSpPr>
        <p:grpSpPr>
          <a:xfrm>
            <a:off x="2335475" y="4998295"/>
            <a:ext cx="357190" cy="285752"/>
            <a:chOff x="1975046" y="2247892"/>
            <a:chExt cx="357190" cy="285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91" name="190 Conector recto"/>
            <p:cNvCxnSpPr/>
            <p:nvPr/>
          </p:nvCxnSpPr>
          <p:spPr>
            <a:xfrm>
              <a:off x="1975046" y="2519358"/>
              <a:ext cx="357190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5400000" flipH="1" flipV="1">
              <a:off x="2175072" y="2390768"/>
              <a:ext cx="285752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3" name="192 Conector recto de flecha"/>
          <p:cNvCxnSpPr/>
          <p:nvPr/>
        </p:nvCxnSpPr>
        <p:spPr>
          <a:xfrm>
            <a:off x="4913381" y="4998295"/>
            <a:ext cx="717769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193 Grupo"/>
          <p:cNvGrpSpPr/>
          <p:nvPr/>
        </p:nvGrpSpPr>
        <p:grpSpPr>
          <a:xfrm>
            <a:off x="3364182" y="4986390"/>
            <a:ext cx="1571636" cy="428628"/>
            <a:chOff x="3003753" y="2233606"/>
            <a:chExt cx="1571636" cy="4286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95" name="194 Conector recto"/>
            <p:cNvCxnSpPr/>
            <p:nvPr/>
          </p:nvCxnSpPr>
          <p:spPr>
            <a:xfrm rot="5400000" flipH="1" flipV="1">
              <a:off x="4351550" y="2447920"/>
              <a:ext cx="428628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>
              <a:off x="3003753" y="2647944"/>
              <a:ext cx="1571636" cy="0"/>
            </a:xfrm>
            <a:prstGeom prst="line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 flipH="1" flipV="1">
              <a:off x="2820395" y="2445537"/>
              <a:ext cx="395290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197 CuadroTexto"/>
          <p:cNvSpPr txBox="1"/>
          <p:nvPr/>
        </p:nvSpPr>
        <p:spPr>
          <a:xfrm>
            <a:off x="6146875" y="4607767"/>
            <a:ext cx="44435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199" name="198 CuadroTexto"/>
          <p:cNvSpPr txBox="1"/>
          <p:nvPr/>
        </p:nvSpPr>
        <p:spPr>
          <a:xfrm>
            <a:off x="6432627" y="4607767"/>
            <a:ext cx="34176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</a:p>
        </p:txBody>
      </p:sp>
      <p:cxnSp>
        <p:nvCxnSpPr>
          <p:cNvPr id="201" name="200 Conector recto de flecha"/>
          <p:cNvCxnSpPr/>
          <p:nvPr/>
        </p:nvCxnSpPr>
        <p:spPr>
          <a:xfrm>
            <a:off x="1146215" y="4998295"/>
            <a:ext cx="500066" cy="1588"/>
          </a:xfrm>
          <a:prstGeom prst="straightConnector1">
            <a:avLst/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201 Conector recto de flecha"/>
          <p:cNvCxnSpPr/>
          <p:nvPr/>
        </p:nvCxnSpPr>
        <p:spPr>
          <a:xfrm>
            <a:off x="1646281" y="4998291"/>
            <a:ext cx="1044000" cy="1588"/>
          </a:xfrm>
          <a:prstGeom prst="straightConnector1">
            <a:avLst/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202 Conector recto de flecha"/>
          <p:cNvCxnSpPr/>
          <p:nvPr/>
        </p:nvCxnSpPr>
        <p:spPr>
          <a:xfrm>
            <a:off x="4507190" y="4997222"/>
            <a:ext cx="429735" cy="284"/>
          </a:xfrm>
          <a:prstGeom prst="straightConnector1">
            <a:avLst/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204 Conector recto de flecha"/>
          <p:cNvCxnSpPr/>
          <p:nvPr/>
        </p:nvCxnSpPr>
        <p:spPr>
          <a:xfrm>
            <a:off x="2676793" y="4998291"/>
            <a:ext cx="702000" cy="284"/>
          </a:xfrm>
          <a:prstGeom prst="straightConnector1">
            <a:avLst/>
          </a:prstGeom>
          <a:ln w="28575">
            <a:solidFill>
              <a:srgbClr val="FFC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215 CuadroTexto"/>
          <p:cNvSpPr txBox="1"/>
          <p:nvPr/>
        </p:nvSpPr>
        <p:spPr>
          <a:xfrm>
            <a:off x="7575635" y="4607767"/>
            <a:ext cx="57579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/>
              </a:rPr>
              <a:t></a:t>
            </a:r>
            <a:endParaRPr lang="es-ES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18" name="217 Grupo"/>
          <p:cNvGrpSpPr/>
          <p:nvPr/>
        </p:nvGrpSpPr>
        <p:grpSpPr>
          <a:xfrm>
            <a:off x="1146215" y="4998292"/>
            <a:ext cx="2694483" cy="2661"/>
            <a:chOff x="1131071" y="5715016"/>
            <a:chExt cx="2694483" cy="26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19" name="218 Conector recto de flecha"/>
            <p:cNvCxnSpPr/>
            <p:nvPr/>
          </p:nvCxnSpPr>
          <p:spPr>
            <a:xfrm>
              <a:off x="3357554" y="5715016"/>
              <a:ext cx="468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219 Conector recto de flecha"/>
            <p:cNvCxnSpPr/>
            <p:nvPr/>
          </p:nvCxnSpPr>
          <p:spPr>
            <a:xfrm>
              <a:off x="1131071" y="5716089"/>
              <a:ext cx="500066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220 Conector recto de flecha"/>
            <p:cNvCxnSpPr/>
            <p:nvPr/>
          </p:nvCxnSpPr>
          <p:spPr>
            <a:xfrm>
              <a:off x="1631137" y="5716085"/>
              <a:ext cx="1044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221 Conector recto de flecha"/>
            <p:cNvCxnSpPr/>
            <p:nvPr/>
          </p:nvCxnSpPr>
          <p:spPr>
            <a:xfrm>
              <a:off x="2661649" y="5716085"/>
              <a:ext cx="702000" cy="2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236 CuadroTexto"/>
          <p:cNvSpPr txBox="1"/>
          <p:nvPr/>
        </p:nvSpPr>
        <p:spPr>
          <a:xfrm>
            <a:off x="4818076" y="4343444"/>
            <a:ext cx="42992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38" name="237 CuadroTexto"/>
          <p:cNvSpPr txBox="1"/>
          <p:nvPr/>
        </p:nvSpPr>
        <p:spPr>
          <a:xfrm>
            <a:off x="860463" y="1628800"/>
            <a:ext cx="57259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+23</a:t>
            </a:r>
          </a:p>
        </p:txBody>
      </p:sp>
      <p:sp>
        <p:nvSpPr>
          <p:cNvPr id="239" name="238 CuadroTexto"/>
          <p:cNvSpPr txBox="1"/>
          <p:nvPr/>
        </p:nvSpPr>
        <p:spPr>
          <a:xfrm>
            <a:off x="860463" y="3057560"/>
            <a:ext cx="70403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1374</a:t>
            </a:r>
          </a:p>
        </p:txBody>
      </p:sp>
      <p:sp>
        <p:nvSpPr>
          <p:cNvPr id="240" name="239 CuadroTexto"/>
          <p:cNvSpPr txBox="1"/>
          <p:nvPr/>
        </p:nvSpPr>
        <p:spPr>
          <a:xfrm>
            <a:off x="860463" y="4486320"/>
            <a:ext cx="65274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1-34</a:t>
            </a:r>
          </a:p>
        </p:txBody>
      </p:sp>
      <p:sp>
        <p:nvSpPr>
          <p:cNvPr id="152" name="151 Elipse"/>
          <p:cNvSpPr/>
          <p:nvPr/>
        </p:nvSpPr>
        <p:spPr>
          <a:xfrm>
            <a:off x="2007642" y="1713221"/>
            <a:ext cx="360040" cy="3505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0" indent="1588" algn="ctr">
              <a:lnSpc>
                <a:spcPct val="9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</a:p>
        </p:txBody>
      </p:sp>
      <p:sp>
        <p:nvSpPr>
          <p:cNvPr id="153" name="152 Elipse"/>
          <p:cNvSpPr/>
          <p:nvPr/>
        </p:nvSpPr>
        <p:spPr>
          <a:xfrm>
            <a:off x="3851275" y="1995920"/>
            <a:ext cx="936104" cy="3505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0" indent="1588" algn="ctr">
              <a:lnSpc>
                <a:spcPct val="9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0 .. 9</a:t>
            </a:r>
          </a:p>
        </p:txBody>
      </p:sp>
      <p:sp>
        <p:nvSpPr>
          <p:cNvPr id="154" name="153 Elipse"/>
          <p:cNvSpPr/>
          <p:nvPr/>
        </p:nvSpPr>
        <p:spPr>
          <a:xfrm>
            <a:off x="2007642" y="3128998"/>
            <a:ext cx="360040" cy="3505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0" indent="1588" algn="ctr">
              <a:lnSpc>
                <a:spcPct val="9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</a:p>
        </p:txBody>
      </p:sp>
      <p:sp>
        <p:nvSpPr>
          <p:cNvPr id="155" name="154 Elipse"/>
          <p:cNvSpPr/>
          <p:nvPr/>
        </p:nvSpPr>
        <p:spPr>
          <a:xfrm>
            <a:off x="2007642" y="4569158"/>
            <a:ext cx="360040" cy="3505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0" indent="1588" algn="ctr">
              <a:lnSpc>
                <a:spcPct val="9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</a:t>
            </a:r>
          </a:p>
        </p:txBody>
      </p:sp>
      <p:sp>
        <p:nvSpPr>
          <p:cNvPr id="156" name="155 Elipse"/>
          <p:cNvSpPr/>
          <p:nvPr/>
        </p:nvSpPr>
        <p:spPr>
          <a:xfrm>
            <a:off x="2007642" y="2264902"/>
            <a:ext cx="360040" cy="3505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0" indent="1588" algn="ctr">
              <a:lnSpc>
                <a:spcPct val="9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</a:p>
        </p:txBody>
      </p:sp>
      <p:sp>
        <p:nvSpPr>
          <p:cNvPr id="157" name="156 Elipse"/>
          <p:cNvSpPr/>
          <p:nvPr/>
        </p:nvSpPr>
        <p:spPr>
          <a:xfrm>
            <a:off x="2007642" y="3633054"/>
            <a:ext cx="360040" cy="3505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0" indent="1588" algn="ctr">
              <a:lnSpc>
                <a:spcPct val="9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</a:p>
        </p:txBody>
      </p:sp>
      <p:sp>
        <p:nvSpPr>
          <p:cNvPr id="170" name="169 Elipse"/>
          <p:cNvSpPr/>
          <p:nvPr/>
        </p:nvSpPr>
        <p:spPr>
          <a:xfrm>
            <a:off x="2007642" y="5073214"/>
            <a:ext cx="360040" cy="3505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0" indent="1588" algn="ctr">
              <a:lnSpc>
                <a:spcPct val="9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</a:p>
        </p:txBody>
      </p:sp>
      <p:sp>
        <p:nvSpPr>
          <p:cNvPr id="200" name="199 Elipse"/>
          <p:cNvSpPr/>
          <p:nvPr/>
        </p:nvSpPr>
        <p:spPr>
          <a:xfrm>
            <a:off x="3851275" y="3407505"/>
            <a:ext cx="936104" cy="3505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0" indent="1588" algn="ctr">
              <a:lnSpc>
                <a:spcPct val="9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0 .. 9</a:t>
            </a:r>
          </a:p>
        </p:txBody>
      </p:sp>
      <p:sp>
        <p:nvSpPr>
          <p:cNvPr id="206" name="205 Elipse"/>
          <p:cNvSpPr/>
          <p:nvPr/>
        </p:nvSpPr>
        <p:spPr>
          <a:xfrm>
            <a:off x="3851275" y="4828615"/>
            <a:ext cx="936104" cy="3505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spAutoFit/>
          </a:bodyPr>
          <a:lstStyle/>
          <a:p>
            <a:pPr marL="0" indent="1588" algn="ctr">
              <a:lnSpc>
                <a:spcPct val="90000"/>
              </a:lnSpc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0 .. 9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95" grpId="0"/>
      <p:bldP spid="116" grpId="0"/>
      <p:bldP spid="117" grpId="0"/>
      <p:bldP spid="118" grpId="0"/>
      <p:bldP spid="145" grpId="0"/>
      <p:bldP spid="146" grpId="0"/>
      <p:bldP spid="198" grpId="0"/>
      <p:bldP spid="199" grpId="0"/>
      <p:bldP spid="216" grpId="0"/>
      <p:bldP spid="2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233474" y="3044280"/>
            <a:ext cx="6677277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Un primer programa en C++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primer programa en C++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Hola Mundo!</a:t>
            </a:r>
          </a:p>
          <a:p>
            <a:pPr marL="361950" lvl="1" indent="1588">
              <a:spcAft>
                <a:spcPts val="1200"/>
              </a:spcAft>
              <a:buNone/>
            </a:pPr>
            <a:r>
              <a:rPr lang="es-ES" dirty="0" smtClean="0"/>
              <a:t>Un programa que muestra un saludo en la pantalla:</a:t>
            </a:r>
          </a:p>
          <a:p>
            <a:pPr lvl="1" indent="1588">
              <a:buNone/>
            </a:pP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</a:rPr>
              <a:t>#include &lt;iostream&gt;</a:t>
            </a:r>
          </a:p>
          <a:p>
            <a:pPr lvl="1" indent="1588">
              <a:buNone/>
            </a:pP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</a:rPr>
              <a:t>using namespace </a:t>
            </a:r>
            <a:r>
              <a:rPr lang="es-ES" sz="2000" dirty="0" smtClean="0">
                <a:latin typeface="Consolas" pitchFamily="49" charset="0"/>
              </a:rPr>
              <a:t>std;</a:t>
            </a:r>
          </a:p>
          <a:p>
            <a:pPr lvl="1" indent="1588">
              <a:buNone/>
            </a:pPr>
            <a:endParaRPr lang="es-ES" sz="2000" dirty="0" smtClean="0">
              <a:solidFill>
                <a:srgbClr val="FFC000"/>
              </a:solidFill>
              <a:latin typeface="Consolas" pitchFamily="49" charset="0"/>
            </a:endParaRPr>
          </a:p>
          <a:p>
            <a:pPr lvl="1" indent="1588">
              <a:buNone/>
            </a:pPr>
            <a:r>
              <a:rPr lang="es-ES" sz="2000" dirty="0" smtClean="0">
                <a:solidFill>
                  <a:srgbClr val="FFC000"/>
                </a:solidFill>
                <a:latin typeface="Consolas" pitchFamily="49" charset="0"/>
              </a:rPr>
              <a:t>int</a:t>
            </a:r>
            <a:r>
              <a:rPr lang="es-ES" sz="2000" dirty="0" smtClean="0">
                <a:latin typeface="Consolas" pitchFamily="49" charset="0"/>
              </a:rPr>
              <a:t> main()</a:t>
            </a:r>
            <a:endParaRPr lang="es-ES" sz="2000" dirty="0" smtClean="0">
              <a:solidFill>
                <a:schemeClr val="accent2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 lvl="1" indent="1588">
              <a:buNone/>
            </a:pP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</a:rPr>
              <a:t>// main() es donde empieza la ejecución</a:t>
            </a:r>
            <a:endParaRPr lang="es-ES" sz="20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 lvl="1" indent="1588">
              <a:buNone/>
            </a:pPr>
            <a:r>
              <a:rPr lang="es-ES" sz="2000" dirty="0" smtClean="0">
                <a:latin typeface="Consolas" pitchFamily="49" charset="0"/>
              </a:rPr>
              <a:t>{</a:t>
            </a:r>
          </a:p>
          <a:p>
            <a:pPr lvl="1" indent="1588">
              <a:buNone/>
            </a:pPr>
            <a:r>
              <a:rPr lang="es-ES" sz="2000" dirty="0" smtClean="0">
                <a:latin typeface="Consolas" pitchFamily="49" charset="0"/>
              </a:rPr>
              <a:t>   cout &lt;&lt; </a:t>
            </a:r>
            <a:r>
              <a:rPr lang="es-ES" sz="2000" dirty="0" smtClean="0">
                <a:solidFill>
                  <a:srgbClr val="FFFF00"/>
                </a:solidFill>
                <a:latin typeface="Consolas" pitchFamily="49" charset="0"/>
              </a:rPr>
              <a:t>"Hola Mundo!" </a:t>
            </a:r>
            <a:r>
              <a:rPr lang="es-ES" sz="2000" dirty="0" smtClean="0">
                <a:latin typeface="Consolas" pitchFamily="49" charset="0"/>
              </a:rPr>
              <a:t>&lt;&lt; endl; </a:t>
            </a:r>
            <a:r>
              <a:rPr lang="es-ES" sz="1800" dirty="0" smtClean="0">
                <a:solidFill>
                  <a:srgbClr val="92D050"/>
                </a:solidFill>
                <a:latin typeface="Consolas" pitchFamily="49" charset="0"/>
              </a:rPr>
              <a:t>// Muestra Hola Mundo!</a:t>
            </a:r>
          </a:p>
          <a:p>
            <a:pPr lvl="1" indent="1588">
              <a:buNone/>
            </a:pPr>
            <a:endParaRPr lang="es-ES" sz="18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 lvl="1" indent="1588">
              <a:buNone/>
            </a:pPr>
            <a:r>
              <a:rPr lang="es-ES" sz="2000" dirty="0" smtClean="0">
                <a:latin typeface="Consolas" pitchFamily="49" charset="0"/>
              </a:rPr>
              <a:t>   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</a:rPr>
              <a:t>return</a:t>
            </a:r>
            <a:r>
              <a:rPr lang="es-ES" sz="2000" dirty="0" smtClean="0">
                <a:latin typeface="Consolas" pitchFamily="49" charset="0"/>
              </a:rPr>
              <a:t> </a:t>
            </a:r>
            <a:r>
              <a:rPr lang="es-ES" sz="2000" dirty="0" smtClean="0">
                <a:solidFill>
                  <a:srgbClr val="FFFF00"/>
                </a:solidFill>
                <a:latin typeface="Consolas" pitchFamily="49" charset="0"/>
              </a:rPr>
              <a:t>0</a:t>
            </a:r>
            <a:r>
              <a:rPr lang="es-ES" sz="2000" dirty="0" smtClean="0">
                <a:latin typeface="Consolas" pitchFamily="49" charset="0"/>
              </a:rPr>
              <a:t>;</a:t>
            </a:r>
            <a:endParaRPr lang="es-ES" sz="20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 lvl="1" indent="1588">
              <a:spcAft>
                <a:spcPts val="1200"/>
              </a:spcAft>
              <a:buNone/>
            </a:pPr>
            <a:r>
              <a:rPr lang="es-ES" sz="2000" dirty="0" smtClean="0">
                <a:latin typeface="Consolas" pitchFamily="49" charset="0"/>
              </a:rPr>
              <a:t>}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primer programa en C++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Análisis del programa</a:t>
            </a:r>
          </a:p>
          <a:p>
            <a:pPr marL="361950" lvl="1" indent="-276225">
              <a:spcBef>
                <a:spcPts val="0"/>
              </a:spcBef>
              <a:spcAft>
                <a:spcPts val="600"/>
              </a:spcAft>
            </a:pPr>
            <a:endParaRPr lang="es-ES" sz="2000" dirty="0" smtClean="0"/>
          </a:p>
          <a:p>
            <a:pPr marL="16192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solidFill>
                  <a:srgbClr val="FFCCFF"/>
                </a:solidFill>
                <a:latin typeface="Consolas" pitchFamily="49" charset="0"/>
              </a:rPr>
              <a:t>#include &lt;iostream&gt;</a:t>
            </a:r>
            <a:endParaRPr lang="es-ES" sz="2000" i="1" dirty="0" smtClean="0">
              <a:solidFill>
                <a:srgbClr val="FFCCFF"/>
              </a:solidFill>
              <a:latin typeface="Consolas" pitchFamily="49" charset="0"/>
            </a:endParaRPr>
          </a:p>
          <a:p>
            <a:pPr marL="16192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</a:rPr>
              <a:t>using namespace </a:t>
            </a:r>
            <a:r>
              <a:rPr lang="es-ES" sz="2000" dirty="0" smtClean="0">
                <a:latin typeface="Consolas" pitchFamily="49" charset="0"/>
              </a:rPr>
              <a:t>std;</a:t>
            </a:r>
            <a:endParaRPr lang="es-ES" sz="2000" i="1" dirty="0" smtClean="0">
              <a:latin typeface="Consolas" pitchFamily="49" charset="0"/>
            </a:endParaRPr>
          </a:p>
          <a:p>
            <a:pPr marL="16192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>
              <a:latin typeface="Consolas" pitchFamily="49" charset="0"/>
            </a:endParaRPr>
          </a:p>
          <a:p>
            <a:pPr marL="16192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>
              <a:latin typeface="Consolas" pitchFamily="49" charset="0"/>
            </a:endParaRPr>
          </a:p>
          <a:p>
            <a:pPr marL="16192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solidFill>
                  <a:srgbClr val="FFC000"/>
                </a:solidFill>
                <a:latin typeface="Consolas" pitchFamily="49" charset="0"/>
              </a:rPr>
              <a:t>int</a:t>
            </a:r>
            <a:r>
              <a:rPr lang="es-ES" sz="2000" dirty="0" smtClean="0">
                <a:latin typeface="Consolas" pitchFamily="49" charset="0"/>
              </a:rPr>
              <a:t> main()</a:t>
            </a:r>
            <a:endParaRPr lang="es-ES" sz="2000" i="1" dirty="0" smtClean="0">
              <a:solidFill>
                <a:schemeClr val="accent5">
                  <a:lumMod val="60000"/>
                  <a:lumOff val="40000"/>
                </a:schemeClr>
              </a:solidFill>
              <a:latin typeface="Consolas" pitchFamily="49" charset="0"/>
            </a:endParaRPr>
          </a:p>
          <a:p>
            <a:pPr marL="16192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latin typeface="Consolas" pitchFamily="49" charset="0"/>
              </a:rPr>
              <a:t>{</a:t>
            </a:r>
            <a:endParaRPr lang="es-ES" sz="2000" i="1" dirty="0" smtClean="0">
              <a:latin typeface="Consolas" pitchFamily="49" charset="0"/>
            </a:endParaRPr>
          </a:p>
          <a:p>
            <a:pPr marL="16192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latin typeface="Consolas" pitchFamily="49" charset="0"/>
              </a:rPr>
              <a:t>   cout &lt;&lt; </a:t>
            </a:r>
            <a:r>
              <a:rPr lang="es-ES" sz="2000" dirty="0" smtClean="0">
                <a:solidFill>
                  <a:srgbClr val="FFFF00"/>
                </a:solidFill>
                <a:latin typeface="Consolas" pitchFamily="49" charset="0"/>
              </a:rPr>
              <a:t>"Hola Mundo!"</a:t>
            </a:r>
            <a:r>
              <a:rPr lang="es-ES" sz="2000" dirty="0" smtClean="0">
                <a:solidFill>
                  <a:schemeClr val="tx1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es-ES" sz="2000" dirty="0" smtClean="0">
                <a:latin typeface="Consolas" pitchFamily="49" charset="0"/>
              </a:rPr>
              <a:t>&lt;&lt; endl;</a:t>
            </a:r>
          </a:p>
          <a:p>
            <a:pPr marL="16192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i="1" dirty="0" smtClean="0">
              <a:latin typeface="Consolas" pitchFamily="49" charset="0"/>
            </a:endParaRPr>
          </a:p>
          <a:p>
            <a:pPr marL="16192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latin typeface="Consolas" pitchFamily="49" charset="0"/>
              </a:rPr>
              <a:t>   </a:t>
            </a:r>
            <a:r>
              <a:rPr lang="es-E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itchFamily="49" charset="0"/>
              </a:rPr>
              <a:t>return </a:t>
            </a:r>
            <a:r>
              <a:rPr lang="es-ES" sz="2000" dirty="0" smtClean="0">
                <a:solidFill>
                  <a:srgbClr val="FFFF00"/>
                </a:solidFill>
                <a:latin typeface="Consolas" pitchFamily="49" charset="0"/>
              </a:rPr>
              <a:t>0</a:t>
            </a:r>
            <a:r>
              <a:rPr lang="es-ES" sz="2000" dirty="0" smtClean="0">
                <a:latin typeface="Consolas" pitchFamily="49" charset="0"/>
              </a:rPr>
              <a:t>;</a:t>
            </a:r>
          </a:p>
          <a:p>
            <a:pPr marL="16192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>
                <a:latin typeface="Consolas" pitchFamily="49" charset="0"/>
              </a:rPr>
              <a:t>}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926189" y="5877272"/>
            <a:ext cx="315797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 instrucciones terminan en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99592" y="1981751"/>
            <a:ext cx="1159868" cy="3439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Directiva</a:t>
            </a:r>
          </a:p>
          <a:p>
            <a:pPr algn="r">
              <a:spcAft>
                <a:spcPts val="7200"/>
              </a:spcAft>
            </a:pPr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Instrucción</a:t>
            </a:r>
          </a:p>
          <a:p>
            <a:pPr algn="r">
              <a:spcAft>
                <a:spcPts val="3900"/>
              </a:spcAft>
            </a:pPr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Declaración</a:t>
            </a:r>
          </a:p>
          <a:p>
            <a:pPr algn="r">
              <a:spcAft>
                <a:spcPts val="4200"/>
              </a:spcAft>
            </a:pPr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Instrucción</a:t>
            </a:r>
          </a:p>
          <a:p>
            <a:pPr algn="r"/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Instrucción</a:t>
            </a:r>
          </a:p>
        </p:txBody>
      </p:sp>
      <p:grpSp>
        <p:nvGrpSpPr>
          <p:cNvPr id="5" name="35 Grupo"/>
          <p:cNvGrpSpPr/>
          <p:nvPr/>
        </p:nvGrpSpPr>
        <p:grpSpPr>
          <a:xfrm>
            <a:off x="4509517" y="1549703"/>
            <a:ext cx="1527026" cy="531753"/>
            <a:chOff x="4509517" y="1484784"/>
            <a:chExt cx="1527026" cy="531753"/>
          </a:xfrm>
        </p:grpSpPr>
        <p:sp>
          <p:nvSpPr>
            <p:cNvPr id="20" name="19 Rectángulo"/>
            <p:cNvSpPr/>
            <p:nvPr/>
          </p:nvSpPr>
          <p:spPr>
            <a:xfrm>
              <a:off x="5031844" y="1484784"/>
              <a:ext cx="10046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1200"/>
                </a:spcAft>
              </a:pPr>
              <a:r>
                <a:rPr lang="es-ES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Biblioteca</a:t>
              </a:r>
            </a:p>
          </p:txBody>
        </p:sp>
        <p:cxnSp>
          <p:nvCxnSpPr>
            <p:cNvPr id="22" name="21 Conector recto"/>
            <p:cNvCxnSpPr/>
            <p:nvPr/>
          </p:nvCxnSpPr>
          <p:spPr>
            <a:xfrm flipV="1">
              <a:off x="4509517" y="1681758"/>
              <a:ext cx="576064" cy="334779"/>
            </a:xfrm>
            <a:prstGeom prst="line">
              <a:avLst/>
            </a:prstGeom>
            <a:ln w="19050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37 Grupo"/>
          <p:cNvGrpSpPr/>
          <p:nvPr/>
        </p:nvGrpSpPr>
        <p:grpSpPr>
          <a:xfrm>
            <a:off x="4788024" y="1943651"/>
            <a:ext cx="2359565" cy="469271"/>
            <a:chOff x="4788024" y="1878732"/>
            <a:chExt cx="2359565" cy="469271"/>
          </a:xfrm>
        </p:grpSpPr>
        <p:sp>
          <p:nvSpPr>
            <p:cNvPr id="23" name="22 Rectángulo"/>
            <p:cNvSpPr/>
            <p:nvPr/>
          </p:nvSpPr>
          <p:spPr>
            <a:xfrm>
              <a:off x="5292080" y="1878732"/>
              <a:ext cx="18555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1200"/>
                </a:spcAft>
              </a:pPr>
              <a:r>
                <a:rPr lang="es-ES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Espacio de nombres</a:t>
              </a:r>
            </a:p>
          </p:txBody>
        </p:sp>
        <p:cxnSp>
          <p:nvCxnSpPr>
            <p:cNvPr id="24" name="23 Conector recto"/>
            <p:cNvCxnSpPr/>
            <p:nvPr/>
          </p:nvCxnSpPr>
          <p:spPr>
            <a:xfrm flipV="1">
              <a:off x="4788024" y="2085231"/>
              <a:ext cx="576064" cy="262772"/>
            </a:xfrm>
            <a:prstGeom prst="line">
              <a:avLst/>
            </a:prstGeom>
            <a:ln w="19050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40 Grupo"/>
          <p:cNvGrpSpPr/>
          <p:nvPr/>
        </p:nvGrpSpPr>
        <p:grpSpPr>
          <a:xfrm>
            <a:off x="2459385" y="2682781"/>
            <a:ext cx="2011024" cy="2395315"/>
            <a:chOff x="2459385" y="2617862"/>
            <a:chExt cx="2011024" cy="2395315"/>
          </a:xfrm>
        </p:grpSpPr>
        <p:cxnSp>
          <p:nvCxnSpPr>
            <p:cNvPr id="37" name="36 Conector recto"/>
            <p:cNvCxnSpPr/>
            <p:nvPr/>
          </p:nvCxnSpPr>
          <p:spPr>
            <a:xfrm rot="5400000" flipH="1" flipV="1">
              <a:off x="2365661" y="4064882"/>
              <a:ext cx="1872207" cy="24383"/>
            </a:xfrm>
            <a:prstGeom prst="line">
              <a:avLst/>
            </a:prstGeom>
            <a:ln w="19050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Rectángulo"/>
            <p:cNvSpPr/>
            <p:nvPr/>
          </p:nvSpPr>
          <p:spPr>
            <a:xfrm>
              <a:off x="2640676" y="2852936"/>
              <a:ext cx="18297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1200"/>
                </a:spcAft>
              </a:pPr>
              <a:r>
                <a:rPr lang="es-ES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Palabras reservadas</a:t>
              </a:r>
            </a:p>
          </p:txBody>
        </p:sp>
        <p:cxnSp>
          <p:nvCxnSpPr>
            <p:cNvPr id="27" name="26 Conector recto"/>
            <p:cNvCxnSpPr/>
            <p:nvPr/>
          </p:nvCxnSpPr>
          <p:spPr>
            <a:xfrm rot="10800000">
              <a:off x="2627784" y="2617862"/>
              <a:ext cx="504056" cy="288032"/>
            </a:xfrm>
            <a:prstGeom prst="line">
              <a:avLst/>
            </a:prstGeom>
            <a:ln w="19050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5400000" flipH="1" flipV="1">
              <a:off x="3383868" y="2672916"/>
              <a:ext cx="288032" cy="216024"/>
            </a:xfrm>
            <a:prstGeom prst="line">
              <a:avLst/>
            </a:prstGeom>
            <a:ln w="19050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flipV="1">
              <a:off x="2459385" y="3140968"/>
              <a:ext cx="384423" cy="331465"/>
            </a:xfrm>
            <a:prstGeom prst="line">
              <a:avLst/>
            </a:prstGeom>
            <a:ln w="19050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43 Grupo"/>
          <p:cNvGrpSpPr/>
          <p:nvPr/>
        </p:nvGrpSpPr>
        <p:grpSpPr>
          <a:xfrm>
            <a:off x="1835696" y="2917855"/>
            <a:ext cx="546946" cy="648072"/>
            <a:chOff x="1835696" y="2852936"/>
            <a:chExt cx="546946" cy="648072"/>
          </a:xfrm>
        </p:grpSpPr>
        <p:sp>
          <p:nvSpPr>
            <p:cNvPr id="39" name="38 Rectángulo"/>
            <p:cNvSpPr/>
            <p:nvPr/>
          </p:nvSpPr>
          <p:spPr>
            <a:xfrm>
              <a:off x="1835696" y="2852936"/>
              <a:ext cx="5469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1200"/>
                </a:spcAft>
              </a:pPr>
              <a:r>
                <a:rPr lang="es-ES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Tipo</a:t>
              </a:r>
            </a:p>
          </p:txBody>
        </p:sp>
        <p:cxnSp>
          <p:nvCxnSpPr>
            <p:cNvPr id="40" name="39 Conector recto"/>
            <p:cNvCxnSpPr/>
            <p:nvPr/>
          </p:nvCxnSpPr>
          <p:spPr>
            <a:xfrm rot="16200000" flipV="1">
              <a:off x="2051720" y="3212976"/>
              <a:ext cx="360040" cy="216024"/>
            </a:xfrm>
            <a:prstGeom prst="line">
              <a:avLst/>
            </a:prstGeom>
            <a:ln w="19050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54 Grupo"/>
          <p:cNvGrpSpPr/>
          <p:nvPr/>
        </p:nvGrpSpPr>
        <p:grpSpPr>
          <a:xfrm>
            <a:off x="3726954" y="4574039"/>
            <a:ext cx="1707967" cy="557015"/>
            <a:chOff x="3726954" y="4509120"/>
            <a:chExt cx="1707967" cy="557015"/>
          </a:xfrm>
        </p:grpSpPr>
        <p:sp>
          <p:nvSpPr>
            <p:cNvPr id="42" name="41 Rectángulo"/>
            <p:cNvSpPr/>
            <p:nvPr/>
          </p:nvSpPr>
          <p:spPr>
            <a:xfrm>
              <a:off x="4067944" y="4725144"/>
              <a:ext cx="13669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Aft>
                  <a:spcPts val="1200"/>
                </a:spcAft>
              </a:pPr>
              <a:r>
                <a:rPr lang="es-ES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Datos literales</a:t>
              </a:r>
            </a:p>
          </p:txBody>
        </p:sp>
        <p:cxnSp>
          <p:nvCxnSpPr>
            <p:cNvPr id="43" name="42 Conector recto"/>
            <p:cNvCxnSpPr/>
            <p:nvPr/>
          </p:nvCxnSpPr>
          <p:spPr>
            <a:xfrm rot="5400000" flipH="1" flipV="1">
              <a:off x="4499992" y="4653136"/>
              <a:ext cx="288032" cy="0"/>
            </a:xfrm>
            <a:prstGeom prst="line">
              <a:avLst/>
            </a:prstGeom>
            <a:ln w="19050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flipV="1">
              <a:off x="3726954" y="4941168"/>
              <a:ext cx="412998" cy="124967"/>
            </a:xfrm>
            <a:prstGeom prst="line">
              <a:avLst/>
            </a:prstGeom>
            <a:ln w="19050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51 Grupo"/>
          <p:cNvGrpSpPr/>
          <p:nvPr/>
        </p:nvGrpSpPr>
        <p:grpSpPr>
          <a:xfrm>
            <a:off x="2123728" y="3873009"/>
            <a:ext cx="5081055" cy="1956638"/>
            <a:chOff x="2123728" y="3808090"/>
            <a:chExt cx="5081055" cy="1956638"/>
          </a:xfrm>
        </p:grpSpPr>
        <p:sp>
          <p:nvSpPr>
            <p:cNvPr id="47" name="46 Rectángulo"/>
            <p:cNvSpPr/>
            <p:nvPr/>
          </p:nvSpPr>
          <p:spPr>
            <a:xfrm>
              <a:off x="2123728" y="3808090"/>
              <a:ext cx="5040560" cy="1944216"/>
            </a:xfrm>
            <a:prstGeom prst="rect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rtlCol="0" anchor="ctr">
              <a:spAutoFit/>
            </a:bodyPr>
            <a:lstStyle/>
            <a:p>
              <a:pPr marL="0" indent="1588" algn="ctr">
                <a:lnSpc>
                  <a:spcPct val="90000"/>
                </a:lnSpc>
                <a:buNone/>
              </a:pPr>
              <a:endParaRPr lang="es-ES" dirty="0" smtClean="0">
                <a:latin typeface="Cambria" pitchFamily="18" charset="0"/>
              </a:endParaRPr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5292080" y="5426174"/>
              <a:ext cx="19127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spcAft>
                  <a:spcPts val="1200"/>
                </a:spcAft>
              </a:pPr>
              <a:r>
                <a:rPr lang="es-ES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Cuerpo de la función</a:t>
              </a:r>
            </a:p>
          </p:txBody>
        </p:sp>
      </p:grpSp>
      <p:grpSp>
        <p:nvGrpSpPr>
          <p:cNvPr id="11" name="45 Grupo"/>
          <p:cNvGrpSpPr/>
          <p:nvPr/>
        </p:nvGrpSpPr>
        <p:grpSpPr>
          <a:xfrm>
            <a:off x="2123728" y="3452922"/>
            <a:ext cx="5040560" cy="391833"/>
            <a:chOff x="2123728" y="3388003"/>
            <a:chExt cx="5040560" cy="391833"/>
          </a:xfrm>
        </p:grpSpPr>
        <p:sp>
          <p:nvSpPr>
            <p:cNvPr id="50" name="49 Rectángulo"/>
            <p:cNvSpPr/>
            <p:nvPr/>
          </p:nvSpPr>
          <p:spPr>
            <a:xfrm>
              <a:off x="5076056" y="3388003"/>
              <a:ext cx="2076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spcAft>
                  <a:spcPts val="1200"/>
                </a:spcAft>
              </a:pPr>
              <a:r>
                <a:rPr lang="es-ES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Cabecera de la función</a:t>
              </a:r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2123728" y="3438204"/>
              <a:ext cx="5040560" cy="341632"/>
            </a:xfrm>
            <a:prstGeom prst="rect">
              <a:avLst/>
            </a:prstGeom>
            <a:ln w="127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indent="1588" algn="ctr">
                <a:lnSpc>
                  <a:spcPct val="90000"/>
                </a:lnSpc>
                <a:buNone/>
              </a:pPr>
              <a:endParaRPr lang="es-ES" dirty="0" smtClean="0">
                <a:latin typeface="Cambria" pitchFamily="18" charset="0"/>
              </a:endParaRPr>
            </a:p>
          </p:txBody>
        </p:sp>
      </p:grpSp>
      <p:grpSp>
        <p:nvGrpSpPr>
          <p:cNvPr id="14" name="52 Grupo"/>
          <p:cNvGrpSpPr/>
          <p:nvPr/>
        </p:nvGrpSpPr>
        <p:grpSpPr>
          <a:xfrm>
            <a:off x="539552" y="4069983"/>
            <a:ext cx="1612751" cy="1531893"/>
            <a:chOff x="539552" y="4005064"/>
            <a:chExt cx="1612751" cy="1531893"/>
          </a:xfrm>
        </p:grpSpPr>
        <p:sp>
          <p:nvSpPr>
            <p:cNvPr id="48" name="47 Rectángulo"/>
            <p:cNvSpPr/>
            <p:nvPr/>
          </p:nvSpPr>
          <p:spPr>
            <a:xfrm>
              <a:off x="539552" y="4005064"/>
              <a:ext cx="430887" cy="1531893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pPr lvl="0" algn="r">
                <a:spcAft>
                  <a:spcPts val="1200"/>
                </a:spcAft>
              </a:pPr>
              <a:r>
                <a:rPr lang="es-ES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Bloque de código</a:t>
              </a:r>
            </a:p>
          </p:txBody>
        </p:sp>
        <p:cxnSp>
          <p:nvCxnSpPr>
            <p:cNvPr id="54" name="53 Conector recto"/>
            <p:cNvCxnSpPr/>
            <p:nvPr/>
          </p:nvCxnSpPr>
          <p:spPr>
            <a:xfrm rot="10800000">
              <a:off x="928167" y="4014589"/>
              <a:ext cx="1224136" cy="0"/>
            </a:xfrm>
            <a:prstGeom prst="line">
              <a:avLst/>
            </a:prstGeom>
            <a:ln w="19050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5400000">
              <a:off x="181608" y="4770673"/>
              <a:ext cx="1512168" cy="0"/>
            </a:xfrm>
            <a:prstGeom prst="line">
              <a:avLst/>
            </a:prstGeom>
            <a:ln w="19050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0800000">
              <a:off x="928167" y="5526757"/>
              <a:ext cx="1224136" cy="0"/>
            </a:xfrm>
            <a:prstGeom prst="line">
              <a:avLst/>
            </a:prstGeom>
            <a:ln w="19050">
              <a:solidFill>
                <a:srgbClr val="FF99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65 Rectángulo"/>
          <p:cNvSpPr/>
          <p:nvPr/>
        </p:nvSpPr>
        <p:spPr>
          <a:xfrm>
            <a:off x="3635896" y="4036075"/>
            <a:ext cx="1965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Cadena de caracteres</a:t>
            </a:r>
          </a:p>
        </p:txBody>
      </p:sp>
      <p:sp>
        <p:nvSpPr>
          <p:cNvPr id="67" name="66 Rectángulo"/>
          <p:cNvSpPr/>
          <p:nvPr/>
        </p:nvSpPr>
        <p:spPr>
          <a:xfrm>
            <a:off x="5868144" y="4041408"/>
            <a:ext cx="1026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Constante</a:t>
            </a:r>
          </a:p>
        </p:txBody>
      </p:sp>
      <p:sp>
        <p:nvSpPr>
          <p:cNvPr id="68" name="67 Rectángulo"/>
          <p:cNvSpPr/>
          <p:nvPr/>
        </p:nvSpPr>
        <p:spPr>
          <a:xfrm>
            <a:off x="5364088" y="4502031"/>
            <a:ext cx="985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Operador</a:t>
            </a:r>
          </a:p>
        </p:txBody>
      </p:sp>
      <p:sp>
        <p:nvSpPr>
          <p:cNvPr id="69" name="68 Rectángulo"/>
          <p:cNvSpPr/>
          <p:nvPr/>
        </p:nvSpPr>
        <p:spPr>
          <a:xfrm>
            <a:off x="2987824" y="4502031"/>
            <a:ext cx="985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Operador</a:t>
            </a:r>
          </a:p>
        </p:txBody>
      </p:sp>
      <p:sp>
        <p:nvSpPr>
          <p:cNvPr id="70" name="69 Rectángulo"/>
          <p:cNvSpPr/>
          <p:nvPr/>
        </p:nvSpPr>
        <p:spPr>
          <a:xfrm>
            <a:off x="2411760" y="4069983"/>
            <a:ext cx="860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Variable</a:t>
            </a:r>
          </a:p>
        </p:txBody>
      </p:sp>
      <p:sp>
        <p:nvSpPr>
          <p:cNvPr id="71" name="70 Rectángulo"/>
          <p:cNvSpPr/>
          <p:nvPr/>
        </p:nvSpPr>
        <p:spPr>
          <a:xfrm>
            <a:off x="3203848" y="5262647"/>
            <a:ext cx="869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s-ES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Número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6372200" y="2636912"/>
            <a:ext cx="21602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0" lvl="2" algn="ctr"/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Coloreado sintáctico</a:t>
            </a:r>
            <a:endParaRPr lang="es-ES" sz="14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primer programa en C++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Hola Mundo!</a:t>
            </a:r>
          </a:p>
          <a:p>
            <a:pPr marL="361950">
              <a:spcBef>
                <a:spcPts val="0"/>
              </a:spcBef>
              <a:spcAft>
                <a:spcPts val="600"/>
              </a:spcAft>
              <a:defRPr/>
            </a:pPr>
            <a:r>
              <a:rPr lang="es-ES" sz="2200" i="0" dirty="0" smtClean="0"/>
              <a:t>Casi todo es </a:t>
            </a:r>
            <a:r>
              <a:rPr lang="es-ES" sz="2200" dirty="0" smtClean="0"/>
              <a:t>infraestructura</a:t>
            </a:r>
          </a:p>
          <a:p>
            <a:pPr lvl="1" indent="1588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s-ES" dirty="0" smtClean="0"/>
              <a:t>Sólo</a:t>
            </a:r>
          </a:p>
          <a:p>
            <a:pPr marL="893763" lvl="1" indent="1588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s-ES" dirty="0" smtClean="0">
                <a:latin typeface="Consolas" pitchFamily="49" charset="0"/>
              </a:rPr>
              <a:t>cout &lt;&lt; </a:t>
            </a:r>
            <a:r>
              <a:rPr lang="es-ES" dirty="0" smtClean="0">
                <a:solidFill>
                  <a:srgbClr val="FFFF00"/>
                </a:solidFill>
                <a:latin typeface="Consolas" pitchFamily="49" charset="0"/>
              </a:rPr>
              <a:t>"Hola Mundo!" </a:t>
            </a:r>
            <a:r>
              <a:rPr lang="es-ES" dirty="0" smtClean="0">
                <a:latin typeface="Consolas" pitchFamily="49" charset="0"/>
              </a:rPr>
              <a:t>&lt;&lt; endl</a:t>
            </a:r>
            <a:r>
              <a:rPr lang="es-ES" b="1" dirty="0" smtClean="0"/>
              <a:t>  </a:t>
            </a:r>
          </a:p>
          <a:p>
            <a:pPr lvl="1" indent="1588">
              <a:spcBef>
                <a:spcPts val="0"/>
              </a:spcBef>
              <a:spcAft>
                <a:spcPts val="3000"/>
              </a:spcAft>
              <a:buNone/>
              <a:defRPr/>
            </a:pPr>
            <a:r>
              <a:rPr lang="es-ES" dirty="0" smtClean="0"/>
              <a:t>hace algo palpable</a:t>
            </a:r>
          </a:p>
          <a:p>
            <a:pPr marL="361950"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2200" i="0" dirty="0" smtClean="0"/>
              <a:t>La infraestructura (notación, bibliotecas y otro soporte) </a:t>
            </a:r>
            <a:br>
              <a:rPr lang="es-ES" sz="2200" i="0" dirty="0" smtClean="0"/>
            </a:br>
            <a:r>
              <a:rPr lang="es-ES" sz="2200" i="0" dirty="0" smtClean="0"/>
              <a:t>hace nuestro código simple, completo, confiable y eficiente</a:t>
            </a:r>
          </a:p>
          <a:p>
            <a:pPr marL="0" lvl="1" indent="0" algn="ctr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s-ES" sz="3600" i="1" dirty="0" smtClean="0">
                <a:solidFill>
                  <a:srgbClr val="FFC000"/>
                </a:solidFill>
              </a:rPr>
              <a:t>¡El estilo importa!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286376" y="3044280"/>
            <a:ext cx="6571479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Herramientas de desarrollo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Informática y computadora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lvl="0" indent="1588">
              <a:spcBef>
                <a:spcPts val="0"/>
              </a:spcBef>
              <a:buClr>
                <a:srgbClr val="0BD0D9"/>
              </a:buClr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Informática (Ciencia de la computación)</a:t>
            </a:r>
          </a:p>
          <a:p>
            <a:pPr marL="361950" lvl="1" indent="1588">
              <a:buNone/>
            </a:pPr>
            <a:r>
              <a:rPr lang="es-ES" sz="2400" dirty="0" smtClean="0"/>
              <a:t>Conjunto de conocimientos científicos y técnicas </a:t>
            </a:r>
            <a:br>
              <a:rPr lang="es-ES" sz="2400" dirty="0" smtClean="0"/>
            </a:br>
            <a:r>
              <a:rPr lang="es-ES" sz="2400" dirty="0" smtClean="0"/>
              <a:t>que hacen posible el tratamiento automático </a:t>
            </a:r>
            <a:br>
              <a:rPr lang="es-ES" sz="2400" dirty="0" smtClean="0"/>
            </a:br>
            <a:r>
              <a:rPr lang="es-ES" sz="2400" dirty="0" smtClean="0"/>
              <a:t>de la información por medio de ordenadores</a:t>
            </a:r>
            <a:br>
              <a:rPr lang="es-ES" sz="2400" dirty="0" smtClean="0"/>
            </a:br>
            <a:endParaRPr lang="es-ES" sz="2400" i="1" dirty="0" smtClean="0"/>
          </a:p>
          <a:p>
            <a:pPr indent="1588"/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Computadora</a:t>
            </a:r>
          </a:p>
          <a:p>
            <a:pPr lvl="1" indent="1588">
              <a:buNone/>
            </a:pPr>
            <a:r>
              <a:rPr lang="es-ES" sz="2400" dirty="0" smtClean="0"/>
              <a:t>Máquina electrónica, analógica o </a:t>
            </a:r>
            <a:r>
              <a:rPr lang="es-ES" sz="2400" dirty="0" smtClean="0">
                <a:solidFill>
                  <a:srgbClr val="FFC000"/>
                </a:solidFill>
              </a:rPr>
              <a:t>digital</a:t>
            </a:r>
            <a:r>
              <a:rPr lang="es-ES" sz="2400" dirty="0" smtClean="0"/>
              <a:t>,</a:t>
            </a:r>
            <a:br>
              <a:rPr lang="es-ES" sz="2400" dirty="0" smtClean="0"/>
            </a:br>
            <a:r>
              <a:rPr lang="es-ES" sz="2400" dirty="0" smtClean="0"/>
              <a:t>dotada de una </a:t>
            </a:r>
            <a:r>
              <a:rPr lang="es-ES" sz="2400" dirty="0" smtClean="0">
                <a:solidFill>
                  <a:srgbClr val="FFC000"/>
                </a:solidFill>
              </a:rPr>
              <a:t>memoria</a:t>
            </a:r>
            <a:r>
              <a:rPr lang="es-ES" sz="2400" dirty="0" smtClean="0"/>
              <a:t> de gran capacidad </a:t>
            </a:r>
            <a:br>
              <a:rPr lang="es-ES" sz="2400" dirty="0" smtClean="0"/>
            </a:br>
            <a:r>
              <a:rPr lang="es-ES" sz="2400" dirty="0" smtClean="0"/>
              <a:t>y de métodos de </a:t>
            </a:r>
            <a:r>
              <a:rPr lang="es-ES" sz="2400" dirty="0" smtClean="0">
                <a:solidFill>
                  <a:srgbClr val="FFC000"/>
                </a:solidFill>
              </a:rPr>
              <a:t>tratamiento</a:t>
            </a:r>
            <a:r>
              <a:rPr lang="es-ES" sz="2400" dirty="0" smtClean="0"/>
              <a:t> de la información, </a:t>
            </a:r>
            <a:br>
              <a:rPr lang="es-ES" sz="2400" dirty="0" smtClean="0"/>
            </a:br>
            <a:r>
              <a:rPr lang="es-ES" sz="2400" dirty="0" smtClean="0"/>
              <a:t>capaz de </a:t>
            </a:r>
            <a:r>
              <a:rPr lang="es-ES" sz="2400" dirty="0" smtClean="0">
                <a:solidFill>
                  <a:srgbClr val="FFC000"/>
                </a:solidFill>
              </a:rPr>
              <a:t>resolver problemas</a:t>
            </a:r>
            <a:r>
              <a:rPr lang="es-ES" sz="2400" dirty="0" smtClean="0"/>
              <a:t> matemáticos y lógicos</a:t>
            </a:r>
            <a:br>
              <a:rPr lang="es-ES" sz="2400" dirty="0" smtClean="0"/>
            </a:br>
            <a:r>
              <a:rPr lang="es-ES" sz="2400" dirty="0" smtClean="0"/>
              <a:t>mediante la </a:t>
            </a:r>
            <a:r>
              <a:rPr lang="es-ES" sz="2400" dirty="0" smtClean="0">
                <a:solidFill>
                  <a:srgbClr val="FFC000"/>
                </a:solidFill>
              </a:rPr>
              <a:t>ejecución</a:t>
            </a:r>
            <a:r>
              <a:rPr lang="es-ES" sz="2400" dirty="0" smtClean="0"/>
              <a:t> de </a:t>
            </a:r>
            <a:r>
              <a:rPr lang="es-ES" sz="2400" dirty="0" smtClean="0">
                <a:solidFill>
                  <a:srgbClr val="FFC000"/>
                </a:solidFill>
              </a:rPr>
              <a:t>programas</a:t>
            </a:r>
            <a:r>
              <a:rPr lang="es-ES" sz="2400" dirty="0" smtClean="0"/>
              <a:t> informáticos</a:t>
            </a:r>
          </a:p>
          <a:p>
            <a:pPr marL="0" lvl="1" indent="1588">
              <a:buNone/>
            </a:pPr>
            <a:endParaRPr lang="es-ES" sz="2400" i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pic>
        <p:nvPicPr>
          <p:cNvPr id="6" name="Picture 3" descr="C:\Documents and Settings\Luis\Configuración local\Archivos temporales de Internet\Content.IE5\MLRSB10Z\MP9004088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566" y="2852936"/>
            <a:ext cx="1295400" cy="19507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7524328" y="261462"/>
            <a:ext cx="1199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R.A.E.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Herramientas de desarrollo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Editor</a:t>
            </a:r>
          </a:p>
          <a:p>
            <a:pPr marL="714375" lvl="1" indent="-352425"/>
            <a:r>
              <a:rPr lang="es-ES" dirty="0" smtClean="0"/>
              <a:t>Bloc de notas, </a:t>
            </a:r>
            <a:r>
              <a:rPr lang="es-ES" dirty="0" err="1" smtClean="0"/>
              <a:t>Wordpad</a:t>
            </a:r>
            <a:r>
              <a:rPr lang="es-ES" dirty="0" smtClean="0"/>
              <a:t>, Word, </a:t>
            </a:r>
            <a:r>
              <a:rPr lang="es-ES" dirty="0" err="1" smtClean="0"/>
              <a:t>Writer</a:t>
            </a:r>
            <a:r>
              <a:rPr lang="es-ES" dirty="0" smtClean="0"/>
              <a:t>, </a:t>
            </a:r>
            <a:r>
              <a:rPr lang="es-ES" dirty="0" err="1" smtClean="0"/>
              <a:t>Gedit</a:t>
            </a:r>
            <a:r>
              <a:rPr lang="es-ES" dirty="0" smtClean="0"/>
              <a:t>, </a:t>
            </a:r>
            <a:r>
              <a:rPr lang="es-ES" dirty="0" err="1" smtClean="0"/>
              <a:t>Kwrite</a:t>
            </a:r>
            <a:r>
              <a:rPr lang="es-ES" dirty="0" smtClean="0"/>
              <a:t>, …</a:t>
            </a:r>
            <a:br>
              <a:rPr lang="es-ES" dirty="0" smtClean="0"/>
            </a:br>
            <a:r>
              <a:rPr lang="es-ES" dirty="0" smtClean="0"/>
              <a:t>(texto simple, sin formatos)</a:t>
            </a:r>
          </a:p>
          <a:p>
            <a:pPr marL="714375" lvl="1" indent="-352425"/>
            <a:r>
              <a:rPr lang="es-ES" dirty="0" smtClean="0"/>
              <a:t>Editores específicos: coloreado sintáctico</a:t>
            </a:r>
          </a:p>
          <a:p>
            <a:pPr marL="714375" lvl="1" indent="-352425"/>
            <a:r>
              <a:rPr lang="es-ES" dirty="0" smtClean="0"/>
              <a:t>Recomendación: </a:t>
            </a:r>
            <a:r>
              <a:rPr lang="es-ES" dirty="0" smtClean="0">
                <a:solidFill>
                  <a:srgbClr val="FFC000"/>
                </a:solidFill>
              </a:rPr>
              <a:t>Notepad++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Página</a:t>
            </a:r>
            <a:r>
              <a:rPr lang="en-US" smtClean="0"/>
              <a:t> </a:t>
            </a:r>
            <a:fld id="{042AED99-7FB4-404E-8A97-64753DCE42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5796136" y="3929066"/>
            <a:ext cx="3032753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lvl="2" algn="ctr"/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Instalación y uso:</a:t>
            </a:r>
            <a:b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Sección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Herramientas de desarrollo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 el Campus Virtual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81" y="3429000"/>
            <a:ext cx="497894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Compilación, enlace y ejecución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s-ES" sz="2200" i="0" dirty="0" smtClean="0"/>
          </a:p>
          <a:p>
            <a:pPr marL="266700">
              <a:spcBef>
                <a:spcPts val="0"/>
              </a:spcBef>
              <a:spcAft>
                <a:spcPts val="600"/>
              </a:spcAft>
              <a:defRPr/>
            </a:pPr>
            <a:endParaRPr lang="es-ES" sz="2000" i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46634" y="1577351"/>
            <a:ext cx="2087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hola.cpp</a:t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</a:br>
            <a:r>
              <a:rPr lang="es-E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(código fuente)</a:t>
            </a:r>
            <a:endParaRPr lang="es-E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grpSp>
        <p:nvGrpSpPr>
          <p:cNvPr id="32" name="21 Grupo"/>
          <p:cNvGrpSpPr/>
          <p:nvPr/>
        </p:nvGrpSpPr>
        <p:grpSpPr>
          <a:xfrm>
            <a:off x="2668001" y="1484784"/>
            <a:ext cx="5470491" cy="923564"/>
            <a:chOff x="2312609" y="1857364"/>
            <a:chExt cx="5470491" cy="923564"/>
          </a:xfrm>
        </p:grpSpPr>
        <p:cxnSp>
          <p:nvCxnSpPr>
            <p:cNvPr id="34" name="AutoShape 7"/>
            <p:cNvCxnSpPr>
              <a:cxnSpLocks noChangeShapeType="1"/>
            </p:cNvCxnSpPr>
            <p:nvPr/>
          </p:nvCxnSpPr>
          <p:spPr bwMode="auto">
            <a:xfrm>
              <a:off x="2312609" y="2214554"/>
              <a:ext cx="928694" cy="2"/>
            </a:xfrm>
            <a:prstGeom prst="straightConnector1">
              <a:avLst/>
            </a:prstGeom>
            <a:noFill/>
            <a:ln w="53975">
              <a:solidFill>
                <a:srgbClr val="FFC0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5706634" y="1949931"/>
              <a:ext cx="207646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hola.obj</a:t>
              </a:r>
              <a:b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</a:br>
              <a:r>
                <a:rPr lang="es-E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(código objeto)</a:t>
              </a:r>
              <a:endParaRPr lang="es-E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cxnSp>
          <p:nvCxnSpPr>
            <p:cNvPr id="37" name="AutoShape 7"/>
            <p:cNvCxnSpPr>
              <a:cxnSpLocks noChangeShapeType="1"/>
            </p:cNvCxnSpPr>
            <p:nvPr/>
          </p:nvCxnSpPr>
          <p:spPr bwMode="auto">
            <a:xfrm>
              <a:off x="4884377" y="2214554"/>
              <a:ext cx="928694" cy="2"/>
            </a:xfrm>
            <a:prstGeom prst="straightConnector1">
              <a:avLst/>
            </a:prstGeom>
            <a:noFill/>
            <a:ln w="53975">
              <a:solidFill>
                <a:srgbClr val="FFC0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3286116" y="1857364"/>
              <a:ext cx="1741630" cy="720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tint val="98000"/>
                <a:shade val="25000"/>
                <a:satMod val="250000"/>
              </a:schemeClr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Compilador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1854747" y="2999270"/>
            <a:ext cx="4464495" cy="830997"/>
            <a:chOff x="1619672" y="3371850"/>
            <a:chExt cx="4464495" cy="830997"/>
          </a:xfrm>
        </p:grpSpPr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1619672" y="3371850"/>
              <a:ext cx="345760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Código objeto de</a:t>
              </a:r>
              <a:b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la biblioteca </a:t>
              </a:r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iostream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cxnSp>
          <p:nvCxnSpPr>
            <p:cNvPr id="42" name="AutoShape 7"/>
            <p:cNvCxnSpPr>
              <a:cxnSpLocks noChangeShapeType="1"/>
            </p:cNvCxnSpPr>
            <p:nvPr/>
          </p:nvCxnSpPr>
          <p:spPr bwMode="auto">
            <a:xfrm>
              <a:off x="5155473" y="3786190"/>
              <a:ext cx="928694" cy="2"/>
            </a:xfrm>
            <a:prstGeom prst="straightConnector1">
              <a:avLst/>
            </a:prstGeom>
            <a:noFill/>
            <a:ln w="53975">
              <a:solidFill>
                <a:srgbClr val="FFC0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43" name="42 Grupo"/>
          <p:cNvGrpSpPr/>
          <p:nvPr/>
        </p:nvGrpSpPr>
        <p:grpSpPr>
          <a:xfrm>
            <a:off x="5958408" y="3776500"/>
            <a:ext cx="2286000" cy="1695093"/>
            <a:chOff x="5867350" y="4149080"/>
            <a:chExt cx="2286000" cy="1695093"/>
          </a:xfrm>
        </p:grpSpPr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5867350" y="5013176"/>
              <a:ext cx="2286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hola.exe</a:t>
              </a:r>
              <a:r>
                <a:rPr lang="es-E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/>
              </a:r>
              <a:br>
                <a:rPr lang="es-E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</a:br>
              <a:r>
                <a:rPr lang="es-E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(ejecutable)</a:t>
              </a:r>
              <a:endParaRPr lang="es-E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cxnSp>
          <p:nvCxnSpPr>
            <p:cNvPr id="45" name="AutoShape 7"/>
            <p:cNvCxnSpPr>
              <a:cxnSpLocks noChangeShapeType="1"/>
            </p:cNvCxnSpPr>
            <p:nvPr/>
          </p:nvCxnSpPr>
          <p:spPr bwMode="auto">
            <a:xfrm>
              <a:off x="7011542" y="4149080"/>
              <a:ext cx="0" cy="792088"/>
            </a:xfrm>
            <a:prstGeom prst="straightConnector1">
              <a:avLst/>
            </a:prstGeom>
            <a:noFill/>
            <a:ln w="53975">
              <a:solidFill>
                <a:srgbClr val="FFC0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46" name="45 Grupo"/>
          <p:cNvGrpSpPr/>
          <p:nvPr/>
        </p:nvGrpSpPr>
        <p:grpSpPr>
          <a:xfrm>
            <a:off x="6319243" y="2412684"/>
            <a:ext cx="1584175" cy="1364498"/>
            <a:chOff x="6084168" y="2785264"/>
            <a:chExt cx="1584175" cy="1364498"/>
          </a:xfrm>
        </p:grpSpPr>
        <p:sp>
          <p:nvSpPr>
            <p:cNvPr id="47" name="AutoShape 9"/>
            <p:cNvSpPr>
              <a:spLocks noChangeArrowheads="1"/>
            </p:cNvSpPr>
            <p:nvPr/>
          </p:nvSpPr>
          <p:spPr bwMode="auto">
            <a:xfrm>
              <a:off x="6084168" y="3429762"/>
              <a:ext cx="1584175" cy="720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tint val="98000"/>
                <a:shade val="25000"/>
                <a:satMod val="250000"/>
              </a:schemeClr>
            </a:solidFill>
            <a:ln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es-E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Enlazador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cxnSp>
          <p:nvCxnSpPr>
            <p:cNvPr id="48" name="AutoShape 7"/>
            <p:cNvCxnSpPr>
              <a:cxnSpLocks noChangeShapeType="1"/>
            </p:cNvCxnSpPr>
            <p:nvPr/>
          </p:nvCxnSpPr>
          <p:spPr bwMode="auto">
            <a:xfrm rot="5400000">
              <a:off x="6541363" y="3106735"/>
              <a:ext cx="643736" cy="794"/>
            </a:xfrm>
            <a:prstGeom prst="straightConnector1">
              <a:avLst/>
            </a:prstGeom>
            <a:noFill/>
            <a:ln w="53975">
              <a:solidFill>
                <a:srgbClr val="FFC0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49" name="48 Grupo"/>
          <p:cNvGrpSpPr/>
          <p:nvPr/>
        </p:nvGrpSpPr>
        <p:grpSpPr>
          <a:xfrm>
            <a:off x="1062658" y="4342304"/>
            <a:ext cx="5256584" cy="1071570"/>
            <a:chOff x="971600" y="4714884"/>
            <a:chExt cx="5256584" cy="1071570"/>
          </a:xfrm>
        </p:grpSpPr>
        <p:cxnSp>
          <p:nvCxnSpPr>
            <p:cNvPr id="50" name="49 Conector recto de flecha"/>
            <p:cNvCxnSpPr/>
            <p:nvPr/>
          </p:nvCxnSpPr>
          <p:spPr>
            <a:xfrm flipH="1">
              <a:off x="5479276" y="5286388"/>
              <a:ext cx="748908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38 Grupo"/>
            <p:cNvGrpSpPr/>
            <p:nvPr/>
          </p:nvGrpSpPr>
          <p:grpSpPr>
            <a:xfrm>
              <a:off x="971600" y="4714884"/>
              <a:ext cx="4488879" cy="1071570"/>
              <a:chOff x="971600" y="4714884"/>
              <a:chExt cx="4488879" cy="1071570"/>
            </a:xfrm>
          </p:grpSpPr>
          <p:sp>
            <p:nvSpPr>
              <p:cNvPr id="52" name="51 CuadroTexto"/>
              <p:cNvSpPr txBox="1"/>
              <p:nvPr/>
            </p:nvSpPr>
            <p:spPr>
              <a:xfrm>
                <a:off x="971600" y="4714884"/>
                <a:ext cx="2007346" cy="1071570"/>
              </a:xfrm>
              <a:prstGeom prst="rect">
                <a:avLst/>
              </a:prstGeom>
              <a:solidFill>
                <a:schemeClr val="dk1"/>
              </a:solidFill>
              <a:ln w="63500" cap="rnd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tIns="72000" bIns="72000" rtlCol="0">
                <a:noAutofit/>
              </a:bodyPr>
              <a:lstStyle/>
              <a:p>
                <a:r>
                  <a:rPr lang="es-ES" sz="1400" dirty="0" smtClean="0">
                    <a:latin typeface="Consolas" pitchFamily="49" charset="0"/>
                  </a:rPr>
                  <a:t>Hola Mundo!</a:t>
                </a:r>
                <a:endParaRPr lang="es-ES" sz="1400" dirty="0">
                  <a:latin typeface="Consolas" pitchFamily="49" charset="0"/>
                </a:endParaRPr>
              </a:p>
            </p:txBody>
          </p:sp>
          <p:cxnSp>
            <p:nvCxnSpPr>
              <p:cNvPr id="53" name="52 Conector recto de flecha"/>
              <p:cNvCxnSpPr/>
              <p:nvPr/>
            </p:nvCxnSpPr>
            <p:spPr>
              <a:xfrm rot="10800000">
                <a:off x="3121822" y="5286388"/>
                <a:ext cx="857256" cy="1588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AutoShape 9"/>
              <p:cNvSpPr>
                <a:spLocks noChangeArrowheads="1"/>
              </p:cNvSpPr>
              <p:nvPr/>
            </p:nvSpPr>
            <p:spPr bwMode="auto">
              <a:xfrm>
                <a:off x="3948311" y="4923578"/>
                <a:ext cx="1512168" cy="720000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1" hangingPunct="1"/>
                <a:r>
                  <a:rPr lang="es-E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Cargador</a:t>
                </a:r>
                <a:endParaRPr lang="es-E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p:grp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 herramientas de desarrollo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Compilador</a:t>
            </a:r>
          </a:p>
          <a:p>
            <a:pPr marL="714375" lvl="1" indent="-352425"/>
            <a:r>
              <a:rPr lang="es-ES" dirty="0" smtClean="0"/>
              <a:t>Importante: C++ estándar</a:t>
            </a:r>
          </a:p>
          <a:p>
            <a:pPr marL="714375" lvl="1" indent="-352425"/>
            <a:r>
              <a:rPr lang="es-ES" dirty="0" smtClean="0"/>
              <a:t>Recomendación: GNU G++ (</a:t>
            </a:r>
            <a:r>
              <a:rPr lang="es-ES" i="1" dirty="0" smtClean="0"/>
              <a:t>MinGW</a:t>
            </a:r>
            <a:r>
              <a:rPr lang="es-ES" dirty="0" smtClean="0"/>
              <a:t> en Windows)</a:t>
            </a:r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Página</a:t>
            </a:r>
            <a:r>
              <a:rPr lang="en-US" smtClean="0"/>
              <a:t> </a:t>
            </a:r>
            <a:fld id="{042AED99-7FB4-404E-8A97-64753DCE42E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" name="7 Imagen" descr="gc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74422"/>
            <a:ext cx="5225225" cy="282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5868144" y="3573016"/>
            <a:ext cx="3032753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lvl="2" algn="ctr"/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Instalación y uso:</a:t>
            </a:r>
            <a:b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Sección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Herramientas de desarrollo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 el Campus Virtual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 herramientas de desarrollo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Entornos de desarrollo</a:t>
            </a:r>
          </a:p>
          <a:p>
            <a:pPr marL="714375" lvl="1" indent="-352425"/>
            <a:r>
              <a:rPr lang="es-ES" dirty="0" smtClean="0"/>
              <a:t>Para editar, compilar y probar el código del programa</a:t>
            </a:r>
          </a:p>
          <a:p>
            <a:pPr marL="714375" lvl="1" indent="-352425"/>
            <a:r>
              <a:rPr lang="es-ES" dirty="0" smtClean="0"/>
              <a:t>Recomendaciones: </a:t>
            </a:r>
          </a:p>
          <a:p>
            <a:pPr marL="1076325" lvl="2" indent="-361950">
              <a:buClr>
                <a:srgbClr val="FFC000"/>
              </a:buClr>
              <a:buSzPct val="80000"/>
            </a:pPr>
            <a:r>
              <a:rPr lang="es-ES" sz="2200" dirty="0" smtClean="0"/>
              <a:t>Windows: MS Visual Studio / C++ Express o Eclipse</a:t>
            </a:r>
          </a:p>
          <a:p>
            <a:pPr marL="1076325" lvl="2" indent="-361950">
              <a:buClr>
                <a:srgbClr val="FFC000"/>
              </a:buClr>
              <a:buSzPct val="80000"/>
            </a:pPr>
            <a:r>
              <a:rPr lang="es-ES" sz="2200" dirty="0" smtClean="0"/>
              <a:t>Linux: </a:t>
            </a:r>
            <a:r>
              <a:rPr lang="es-ES" sz="2200" dirty="0" err="1" smtClean="0"/>
              <a:t>Netbeans</a:t>
            </a:r>
            <a:r>
              <a:rPr lang="es-ES" sz="2200" dirty="0" smtClean="0"/>
              <a:t> o Eclipse</a:t>
            </a:r>
          </a:p>
          <a:p>
            <a:pPr lvl="1">
              <a:buNone/>
            </a:pP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Página</a:t>
            </a:r>
            <a:r>
              <a:rPr lang="en-US" smtClean="0"/>
              <a:t> </a:t>
            </a:r>
            <a:fld id="{042AED99-7FB4-404E-8A97-64753DCE42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5724128" y="3905761"/>
            <a:ext cx="3032753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lvl="2" algn="ctr"/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Instalación y uso:</a:t>
            </a:r>
            <a:b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Sección</a:t>
            </a:r>
            <a:b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Herramientas de desarrollo</a:t>
            </a: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 el Campus Virtual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pic>
        <p:nvPicPr>
          <p:cNvPr id="7" name="6 Imagen" descr="vs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56992"/>
            <a:ext cx="4116512" cy="281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48766" y="3409950"/>
            <a:ext cx="2455682" cy="1963266"/>
          </a:xfrm>
          <a:prstGeom prst="rect">
            <a:avLst/>
          </a:prstGeom>
          <a:solidFill>
            <a:schemeClr val="dk1"/>
          </a:solidFill>
          <a:ln w="63500" cap="rnd">
            <a:solidFill>
              <a:schemeClr val="tx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tIns="72000" bIns="72000" rtlCol="0">
            <a:noAutofit/>
          </a:bodyPr>
          <a:lstStyle/>
          <a:p>
            <a:endParaRPr lang="es-ES" sz="1600" dirty="0" smtClean="0">
              <a:latin typeface="Consolas" pitchFamily="49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primer programa en C++: ejecución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¿Qué hace el programa?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La ejecución del programa siempre empieza en </a:t>
            </a:r>
            <a:r>
              <a:rPr lang="es-ES" dirty="0" smtClean="0">
                <a:latin typeface="Consolas" pitchFamily="49" charset="0"/>
              </a:rPr>
              <a:t>main()</a:t>
            </a:r>
            <a:endParaRPr lang="es-E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Se ejecutan las instrucciones en secuencia de principio a fin</a:t>
            </a:r>
          </a:p>
          <a:p>
            <a:pPr lvl="1" indent="1588">
              <a:buNone/>
            </a:pPr>
            <a:endParaRPr lang="es-ES" dirty="0" smtClean="0">
              <a:solidFill>
                <a:srgbClr val="FF9966"/>
              </a:solidFill>
              <a:effectLst/>
              <a:latin typeface="Consolas" pitchFamily="49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6036669" y="365974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nsolas" pitchFamily="49" charset="0"/>
              </a:rPr>
              <a:t>_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220204" y="3445433"/>
            <a:ext cx="1428760" cy="428628"/>
          </a:xfrm>
          <a:prstGeom prst="rect">
            <a:avLst/>
          </a:prstGeom>
          <a:noFill/>
          <a:ln w="63500" cap="rnd"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tIns="72000" bIns="72000" rtlCol="0">
            <a:noAutofit/>
          </a:bodyPr>
          <a:lstStyle/>
          <a:p>
            <a:r>
              <a:rPr lang="es-ES" sz="1600" dirty="0" smtClean="0">
                <a:latin typeface="Consolas" pitchFamily="49" charset="0"/>
              </a:rPr>
              <a:t>Hola Mundo!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804248" y="3000372"/>
            <a:ext cx="172149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Pantalla (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cout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36669" y="343329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nsolas" pitchFamily="49" charset="0"/>
              </a:rPr>
              <a:t>_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6108107" y="3712135"/>
            <a:ext cx="28575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3006209" y="4069288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Muestra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Hola Mundo!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 la pantalla y salta de línea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000251" y="4969548"/>
            <a:ext cx="304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Devuelve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0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como código</a:t>
            </a:r>
            <a:b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 terminación del programa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6" name="26 Grupo"/>
          <p:cNvGrpSpPr/>
          <p:nvPr/>
        </p:nvGrpSpPr>
        <p:grpSpPr>
          <a:xfrm>
            <a:off x="2426833" y="4964785"/>
            <a:ext cx="497252" cy="1002335"/>
            <a:chOff x="2476450" y="5172087"/>
            <a:chExt cx="497252" cy="10023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15 CuadroTexto"/>
            <p:cNvSpPr txBox="1"/>
            <p:nvPr/>
          </p:nvSpPr>
          <p:spPr>
            <a:xfrm>
              <a:off x="2476450" y="5774312"/>
              <a:ext cx="497252" cy="400110"/>
            </a:xfrm>
            <a:prstGeom prst="rect">
              <a:avLst/>
            </a:prstGeom>
            <a:solidFill>
              <a:schemeClr val="accent1">
                <a:tint val="98000"/>
                <a:shade val="25000"/>
                <a:satMod val="2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lt1"/>
                  </a:solidFill>
                  <a:latin typeface="+mj-lt"/>
                </a:rPr>
                <a:t>Fin</a:t>
              </a:r>
            </a:p>
          </p:txBody>
        </p:sp>
        <p:cxnSp>
          <p:nvCxnSpPr>
            <p:cNvPr id="22" name="21 Conector recto de flecha"/>
            <p:cNvCxnSpPr/>
            <p:nvPr/>
          </p:nvCxnSpPr>
          <p:spPr>
            <a:xfrm rot="5400000">
              <a:off x="2403605" y="5493558"/>
              <a:ext cx="642943" cy="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25 Grupo"/>
          <p:cNvGrpSpPr/>
          <p:nvPr/>
        </p:nvGrpSpPr>
        <p:grpSpPr>
          <a:xfrm>
            <a:off x="2013258" y="4078954"/>
            <a:ext cx="1324402" cy="938954"/>
            <a:chOff x="2062875" y="4286256"/>
            <a:chExt cx="1324402" cy="9389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13 CuadroTexto"/>
            <p:cNvSpPr txBox="1"/>
            <p:nvPr/>
          </p:nvSpPr>
          <p:spPr>
            <a:xfrm>
              <a:off x="2062875" y="4855878"/>
              <a:ext cx="1324402" cy="369332"/>
            </a:xfrm>
            <a:prstGeom prst="rect">
              <a:avLst/>
            </a:prstGeom>
            <a:solidFill>
              <a:schemeClr val="accent1">
                <a:tint val="98000"/>
                <a:shade val="25000"/>
                <a:satMod val="2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return </a:t>
              </a:r>
              <a:r>
                <a:rPr lang="es-E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0</a:t>
              </a:r>
              <a:r>
                <a:rPr lang="es-ES" dirty="0" smtClean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;</a:t>
              </a:r>
            </a:p>
          </p:txBody>
        </p:sp>
        <p:cxnSp>
          <p:nvCxnSpPr>
            <p:cNvPr id="21" name="20 Conector recto de flecha"/>
            <p:cNvCxnSpPr/>
            <p:nvPr/>
          </p:nvCxnSpPr>
          <p:spPr>
            <a:xfrm rot="5400000">
              <a:off x="2403605" y="4607727"/>
              <a:ext cx="642943" cy="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29 Grupo"/>
          <p:cNvGrpSpPr/>
          <p:nvPr/>
        </p:nvGrpSpPr>
        <p:grpSpPr>
          <a:xfrm>
            <a:off x="683568" y="3150260"/>
            <a:ext cx="3983783" cy="949213"/>
            <a:chOff x="283629" y="3357562"/>
            <a:chExt cx="3983783" cy="9492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12 CuadroTexto"/>
            <p:cNvSpPr txBox="1"/>
            <p:nvPr/>
          </p:nvSpPr>
          <p:spPr>
            <a:xfrm>
              <a:off x="283629" y="3937443"/>
              <a:ext cx="3983783" cy="369332"/>
            </a:xfrm>
            <a:prstGeom prst="rect">
              <a:avLst/>
            </a:prstGeom>
            <a:solidFill>
              <a:schemeClr val="accent1">
                <a:tint val="98000"/>
                <a:shade val="25000"/>
                <a:satMod val="2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cout &lt;&lt; </a:t>
              </a:r>
              <a:r>
                <a:rPr lang="es-E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"Hola Mundo!"</a:t>
              </a:r>
              <a:r>
                <a:rPr lang="es-ES" dirty="0" smtClean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 </a:t>
              </a: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&lt;&lt; endl;</a:t>
              </a: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17 Conector recto de flecha"/>
            <p:cNvCxnSpPr/>
            <p:nvPr/>
          </p:nvCxnSpPr>
          <p:spPr>
            <a:xfrm rot="5400000">
              <a:off x="1954049" y="3679033"/>
              <a:ext cx="642943" cy="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4 CuadroTexto"/>
          <p:cNvSpPr txBox="1"/>
          <p:nvPr/>
        </p:nvSpPr>
        <p:spPr>
          <a:xfrm>
            <a:off x="2302600" y="2780928"/>
            <a:ext cx="745718" cy="400110"/>
          </a:xfrm>
          <a:prstGeom prst="rect">
            <a:avLst/>
          </a:prstGeom>
          <a:solidFill>
            <a:schemeClr val="accent1">
              <a:tint val="98000"/>
              <a:shade val="25000"/>
              <a:satMod val="2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Inicio</a:t>
            </a:r>
          </a:p>
        </p:txBody>
      </p:sp>
      <p:sp>
        <p:nvSpPr>
          <p:cNvPr id="2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1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1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1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8" grpId="0"/>
      <p:bldP spid="9" grpId="0" build="p"/>
      <p:bldP spid="11" grpId="0"/>
      <p:bldP spid="11" grpId="1"/>
      <p:bldP spid="11" grpId="2"/>
      <p:bldP spid="12" grpId="0" animBg="1"/>
      <p:bldP spid="28" grpId="0"/>
      <p:bldP spid="29" grpId="0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Fundamentos de la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596831" y="3044280"/>
            <a:ext cx="3950569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0070C0"/>
                  </a:solidFill>
                </a:ln>
                <a:solidFill>
                  <a:srgbClr val="04617B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C++: Un mejor C</a:t>
            </a:r>
            <a:endParaRPr lang="es-ES" sz="2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C++: Un mejor 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329642" cy="511017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El lenguaje C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Lenguaje creado por Dennis M. </a:t>
            </a:r>
            <a:r>
              <a:rPr lang="es-ES" dirty="0" err="1" smtClean="0"/>
              <a:t>Ritchie</a:t>
            </a:r>
            <a:r>
              <a:rPr lang="es-ES" dirty="0" smtClean="0"/>
              <a:t> en 1972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Lenguaje de nivel medio:</a:t>
            </a:r>
          </a:p>
          <a:p>
            <a:pPr marL="1076325" lvl="2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es-ES" sz="2200" dirty="0" smtClean="0"/>
              <a:t>Estructuras típicas de los lenguajes de alto nivel</a:t>
            </a:r>
          </a:p>
          <a:p>
            <a:pPr marL="1076325" lvl="2" indent="-36195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</a:pPr>
            <a:r>
              <a:rPr lang="es-ES" sz="2200" dirty="0" smtClean="0"/>
              <a:t>Construcciones para control a nivel de máquina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Lenguaje sencillo (pocas palabras reservadas)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</a:pPr>
            <a:r>
              <a:rPr lang="es-ES_tradnl" spc="-80" dirty="0" smtClean="0"/>
              <a:t>Lenguaje estructurado (no e</a:t>
            </a:r>
            <a:r>
              <a:rPr lang="es-ES_tradnl" spc="-80" noProof="1" smtClean="0"/>
              <a:t>strictamente estructurado en bloques)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</a:pPr>
            <a:r>
              <a:rPr lang="es-ES_tradnl" spc="-30" noProof="1" smtClean="0"/>
              <a:t>Compartimentalización de código</a:t>
            </a:r>
            <a:r>
              <a:rPr lang="es-ES_tradnl" spc="-30" dirty="0" smtClean="0"/>
              <a:t> (funciones)</a:t>
            </a:r>
            <a:r>
              <a:rPr lang="es-ES_tradnl" spc="-30" noProof="1" smtClean="0"/>
              <a:t> y datos </a:t>
            </a:r>
            <a:r>
              <a:rPr lang="es-ES_tradnl" spc="-30" dirty="0" smtClean="0"/>
              <a:t>(</a:t>
            </a:r>
            <a:r>
              <a:rPr lang="es-ES_tradnl" spc="-30" noProof="1" smtClean="0"/>
              <a:t>ámbitos</a:t>
            </a:r>
            <a:r>
              <a:rPr lang="es-ES_tradnl" spc="-30" dirty="0" smtClean="0"/>
              <a:t>)</a:t>
            </a:r>
            <a:endParaRPr lang="es-ES_tradnl" spc="-30" noProof="1" smtClean="0"/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</a:pPr>
            <a:r>
              <a:rPr lang="es-ES_tradnl" noProof="1" smtClean="0"/>
              <a:t>Componente estructural básico: la función (subprograma)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</a:pPr>
            <a:r>
              <a:rPr lang="es-ES_tradnl" noProof="1" smtClean="0"/>
              <a:t>Programación modular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</a:pPr>
            <a:r>
              <a:rPr lang="es-ES_tradnl" noProof="1" smtClean="0"/>
              <a:t>Distingue</a:t>
            </a:r>
            <a:r>
              <a:rPr lang="es-ES_tradnl" dirty="0" smtClean="0"/>
              <a:t> entre mayúsculas y minúsculas</a:t>
            </a:r>
          </a:p>
          <a:p>
            <a:pPr marL="714375" lvl="1" indent="-352425">
              <a:spcBef>
                <a:spcPts val="0"/>
              </a:spcBef>
              <a:spcAft>
                <a:spcPts val="600"/>
              </a:spcAft>
            </a:pPr>
            <a:r>
              <a:rPr lang="es-ES_tradnl" dirty="0" smtClean="0"/>
              <a:t>Palabras reservadas (o clave): en minúsculas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Página</a:t>
            </a:r>
            <a:r>
              <a:rPr lang="en-US" smtClean="0"/>
              <a:t> </a:t>
            </a:r>
            <a:fld id="{042AED99-7FB4-404E-8A97-64753DCE42E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19200" y="6356350"/>
            <a:ext cx="5567378" cy="365125"/>
          </a:xfrm>
        </p:spPr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0736"/>
            <a:ext cx="8229600" cy="500066"/>
          </a:xfrm>
        </p:spPr>
        <p:txBody>
          <a:bodyPr/>
          <a:lstStyle/>
          <a:p>
            <a:r>
              <a:rPr lang="es-ES" dirty="0" smtClean="0"/>
              <a:t>Acerca de </a:t>
            </a:r>
            <a:r>
              <a:rPr lang="es-ES" i="1" dirty="0" err="1" smtClean="0"/>
              <a:t>Creative</a:t>
            </a:r>
            <a:r>
              <a:rPr lang="es-ES" i="1" dirty="0" smtClean="0"/>
              <a:t> </a:t>
            </a:r>
            <a:r>
              <a:rPr lang="es-ES" i="1" dirty="0" err="1" smtClean="0"/>
              <a:t>Commons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289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Licencia CC (</a:t>
            </a:r>
            <a:r>
              <a:rPr lang="es-ES" dirty="0" err="1" smtClean="0">
                <a:hlinkClick r:id="rId2"/>
              </a:rPr>
              <a:t>Creative</a:t>
            </a:r>
            <a:r>
              <a:rPr lang="es-ES" dirty="0" smtClean="0">
                <a:hlinkClick r:id="rId2"/>
              </a:rPr>
              <a:t> </a:t>
            </a:r>
            <a:r>
              <a:rPr lang="es-ES" dirty="0" err="1" smtClean="0">
                <a:hlinkClick r:id="rId2"/>
              </a:rPr>
              <a:t>Commons</a:t>
            </a:r>
            <a:r>
              <a:rPr lang="es-ES" dirty="0" smtClean="0"/>
              <a:t>)</a:t>
            </a:r>
            <a:endParaRPr lang="es-ES" i="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Este tipo de licencias ofrecen algunos derechos a terceras personas bajo ciertas condiciones.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Este documento tiene establecidas las siguientes:</a:t>
            </a:r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3619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 smtClean="0"/>
              <a:t>Pulsa en la imagen de arriba a la derecha para saber más.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Página</a:t>
            </a:r>
            <a:r>
              <a:rPr lang="en-US" smtClean="0"/>
              <a:t> </a:t>
            </a:r>
            <a:fld id="{042AED99-7FB4-404E-8A97-64753DCE42E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547664" y="2757115"/>
            <a:ext cx="654345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Reconocimiento (</a:t>
            </a:r>
            <a:r>
              <a:rPr kumimoji="0" lang="es-ES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Attribution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): 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En cualquier explotación de la obra autorizada por la licencia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hará falta reconocer la autoría.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No comercial (</a:t>
            </a:r>
            <a:r>
              <a:rPr kumimoji="0" lang="es-ES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Non </a:t>
            </a:r>
            <a:r>
              <a:rPr kumimoji="0" lang="es-ES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commercial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): 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La explotación de la obra queda limitada a usos no comerciales.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Compartir igual (</a:t>
            </a:r>
            <a:r>
              <a:rPr kumimoji="0" lang="es-ES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Share </a:t>
            </a:r>
            <a:r>
              <a:rPr kumimoji="0" lang="es-ES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alike</a:t>
            </a: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):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La explotación autorizada incluye la creación de obras derivadas </a:t>
            </a:r>
            <a:b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</a:br>
            <a:r>
              <a:rPr kumimoji="0" lang="es-E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siempre que mantengan la misma licencia al ser divulgadas.</a:t>
            </a:r>
          </a:p>
        </p:txBody>
      </p:sp>
      <p:pic>
        <p:nvPicPr>
          <p:cNvPr id="45065" name="Picture 9" descr="attribution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38089" y="2757115"/>
            <a:ext cx="409575" cy="409575"/>
          </a:xfrm>
          <a:prstGeom prst="rect">
            <a:avLst/>
          </a:prstGeom>
          <a:noFill/>
        </p:spPr>
      </p:pic>
      <p:pic>
        <p:nvPicPr>
          <p:cNvPr id="45066" name="Picture 10" descr="non commercial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38089" y="3746155"/>
            <a:ext cx="409575" cy="409575"/>
          </a:xfrm>
          <a:prstGeom prst="rect">
            <a:avLst/>
          </a:prstGeom>
          <a:noFill/>
        </p:spPr>
      </p:pic>
      <p:pic>
        <p:nvPicPr>
          <p:cNvPr id="45068" name="Picture 12" descr="share alike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38089" y="4416700"/>
            <a:ext cx="409575" cy="409575"/>
          </a:xfrm>
          <a:prstGeom prst="rect">
            <a:avLst/>
          </a:prstGeom>
          <a:noFill/>
        </p:spPr>
      </p:pic>
      <p:pic>
        <p:nvPicPr>
          <p:cNvPr id="18" name="17 Imagen" descr="CreativeCommons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381223"/>
            <a:ext cx="1919288" cy="67151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Luis\Configuración local\Archivos temporales de Internet\Content.IE5\ZUPL8OA1\MPj043863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340" y="2674189"/>
            <a:ext cx="3840480" cy="2549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Computadoras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/>
          <a:lstStyle/>
          <a:p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En todas partes y con muchas formas</a:t>
            </a:r>
          </a:p>
          <a:p>
            <a:pPr lvl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pic>
        <p:nvPicPr>
          <p:cNvPr id="1026" name="Picture 2" descr="C:\Documents and Settings\Luis\Configuración local\Archivos temporales de Internet\Content.IE5\L63KVSUK\MCj043154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300" y="1865950"/>
            <a:ext cx="1697106" cy="18292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Documents and Settings\Luis\Configuración local\Archivos temporales de Internet\Content.IE5\0G1BMYXW\MPj042242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386" y="4151966"/>
            <a:ext cx="2438400" cy="1748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C:\Documents and Settings\Luis\Configuración local\Archivos temporales de Internet\Content.IE5\3VYXSTDM\MCj0429923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472" y="1837383"/>
            <a:ext cx="1866900" cy="11715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Documents and Settings\Luis\Configuración local\Archivos temporales de Internet\Content.IE5\7BEH3Z3M\MPj0401593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1736" y="1651636"/>
            <a:ext cx="2926080" cy="194995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31" name="Picture 7" descr="C:\Documents and Settings\Luis\Configuración local\Archivos temporales de Internet\Content.IE5\DM7HCTC2\MCj0439798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0100" y="4151966"/>
            <a:ext cx="1920240" cy="19202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4678" y="4133163"/>
            <a:ext cx="2285714" cy="18761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Hardware y software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Clr>
                <a:schemeClr val="accent3"/>
              </a:buClr>
              <a:buSzPct val="95000"/>
              <a:buNone/>
            </a:pPr>
            <a:r>
              <a:rPr lang="es-ES" sz="2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Hardware</a:t>
            </a:r>
          </a:p>
          <a:p>
            <a:pPr lvl="1" indent="1588">
              <a:buNone/>
            </a:pPr>
            <a:r>
              <a:rPr lang="es-ES" sz="2400" dirty="0" smtClean="0"/>
              <a:t>Componentes que integran</a:t>
            </a:r>
            <a:br>
              <a:rPr lang="es-ES" sz="2400" dirty="0" smtClean="0"/>
            </a:br>
            <a:r>
              <a:rPr lang="es-ES" sz="2400" dirty="0" smtClean="0"/>
              <a:t>la parte material </a:t>
            </a:r>
            <a:br>
              <a:rPr lang="es-ES" sz="2400" dirty="0" smtClean="0"/>
            </a:br>
            <a:r>
              <a:rPr lang="es-ES" sz="2400" dirty="0" smtClean="0"/>
              <a:t>de una computadora</a:t>
            </a:r>
          </a:p>
          <a:p>
            <a:pPr>
              <a:spcBef>
                <a:spcPts val="6000"/>
              </a:spcBef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Software</a:t>
            </a:r>
            <a:endParaRPr lang="es-E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 indent="1588">
              <a:buClr>
                <a:srgbClr val="04617B">
                  <a:lumMod val="20000"/>
                  <a:lumOff val="80000"/>
                </a:srgbClr>
              </a:buClr>
              <a:buNone/>
            </a:pPr>
            <a:r>
              <a:rPr lang="es-ES" sz="2400" dirty="0" smtClean="0"/>
              <a:t>Programas, instrucciones </a:t>
            </a:r>
            <a:br>
              <a:rPr lang="es-ES" sz="2400" dirty="0" smtClean="0"/>
            </a:br>
            <a:r>
              <a:rPr lang="es-ES" sz="2400" dirty="0" smtClean="0"/>
              <a:t>y reglas informáticas </a:t>
            </a:r>
            <a:br>
              <a:rPr lang="es-ES" sz="2400" dirty="0" smtClean="0"/>
            </a:br>
            <a:r>
              <a:rPr lang="es-ES" sz="2400" dirty="0" smtClean="0"/>
              <a:t>para ejecutar tareas </a:t>
            </a:r>
            <a:br>
              <a:rPr lang="es-ES" sz="2400" dirty="0" smtClean="0"/>
            </a:br>
            <a:r>
              <a:rPr lang="es-ES" sz="2400" dirty="0" smtClean="0"/>
              <a:t>en una computadora</a:t>
            </a:r>
            <a:endParaRPr lang="es-ES" sz="2400" dirty="0" smtClean="0">
              <a:solidFill>
                <a:prstClr val="whit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pic>
        <p:nvPicPr>
          <p:cNvPr id="38918" name="Picture 6" descr="http://1.bp.blogspot.com/-PEYO6-IxPg4/TfusOoe-DlI/AAAAAAAAES8/UxaC9X0C7c8/s1600/what-is-computer-hardware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196752"/>
            <a:ext cx="2500313" cy="228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0" name="Picture 8" descr="http://2.bp.blogspot.com/-5TUIvla9ewY/ThF2SYpWmiI/AAAAAAAAAK8/iOpnDrdOXeU/s1600/Matrix-Code++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77072"/>
            <a:ext cx="2438400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Programación de computadoras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Clr>
                <a:schemeClr val="accent3"/>
              </a:buClr>
              <a:buSzPct val="95000"/>
              <a:buNone/>
            </a:pPr>
            <a:r>
              <a:rPr lang="es-ES" sz="2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Programar</a:t>
            </a:r>
          </a:p>
          <a:p>
            <a:pPr lvl="1" indent="1588">
              <a:buNone/>
            </a:pPr>
            <a:r>
              <a:rPr lang="es-ES" sz="2400" dirty="0" smtClean="0"/>
              <a:t>Indicar a la computadora qué es lo que tiene que hacer</a:t>
            </a:r>
          </a:p>
          <a:p>
            <a:pPr>
              <a:spcBef>
                <a:spcPts val="4800"/>
              </a:spcBef>
            </a:pPr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Programa</a:t>
            </a:r>
            <a:endParaRPr lang="es-E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s-ES" sz="2400" dirty="0" smtClean="0"/>
              <a:t>Secuencia de instrucciones</a:t>
            </a:r>
          </a:p>
          <a:p>
            <a:pPr lvl="1"/>
            <a:r>
              <a:rPr lang="es-ES" sz="2400" dirty="0" smtClean="0"/>
              <a:t>Instrucciones que entiende la computadora</a:t>
            </a:r>
          </a:p>
          <a:p>
            <a:pPr lvl="1"/>
            <a:r>
              <a:rPr lang="es-ES" sz="2400" dirty="0" smtClean="0"/>
              <a:t>Y que persiguen un objetivo: </a:t>
            </a:r>
            <a:r>
              <a:rPr lang="es-ES" sz="2400" i="1" dirty="0" smtClean="0"/>
              <a:t>¡resolver un problema!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Programadores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3950">
              <a:spcBef>
                <a:spcPts val="1800"/>
              </a:spcBef>
            </a:pPr>
            <a:r>
              <a:rPr lang="es-ES" i="0" dirty="0" smtClean="0"/>
              <a:t>Trabajo en equipo</a:t>
            </a:r>
            <a:br>
              <a:rPr lang="es-ES" i="0" dirty="0" smtClean="0"/>
            </a:br>
            <a:r>
              <a:rPr lang="es-ES" i="0" dirty="0" smtClean="0"/>
              <a:t>Múltiples roles...</a:t>
            </a:r>
          </a:p>
          <a:p>
            <a:pPr marL="5295900" indent="-36195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s-ES" i="0" dirty="0" smtClean="0"/>
              <a:t>Gestores</a:t>
            </a:r>
          </a:p>
          <a:p>
            <a:pPr marL="5295900" indent="-36195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s-ES" i="0" dirty="0" smtClean="0"/>
              <a:t>Analistas</a:t>
            </a:r>
          </a:p>
          <a:p>
            <a:pPr marL="5295900" indent="-36195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s-ES" i="0" dirty="0" smtClean="0"/>
              <a:t>Diseñadores</a:t>
            </a:r>
          </a:p>
          <a:p>
            <a:pPr marL="5295900" indent="-36195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s-ES" i="0" dirty="0" smtClean="0"/>
              <a:t>Programadores</a:t>
            </a:r>
          </a:p>
          <a:p>
            <a:pPr marL="5295900" indent="-36195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s-ES" i="0" dirty="0" smtClean="0"/>
              <a:t>Probadores</a:t>
            </a:r>
          </a:p>
          <a:p>
            <a:pPr marL="5295900" indent="-36195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s-ES" i="0" dirty="0" smtClean="0"/>
              <a:t>Administradores de sistemas</a:t>
            </a:r>
          </a:p>
          <a:p>
            <a:pPr marL="5295900">
              <a:spcBef>
                <a:spcPts val="0"/>
              </a:spcBef>
              <a:buClr>
                <a:schemeClr val="bg2">
                  <a:lumMod val="20000"/>
                  <a:lumOff val="80000"/>
                </a:schemeClr>
              </a:buClr>
              <a:buSzPct val="100000"/>
            </a:pPr>
            <a:r>
              <a:rPr lang="es-ES" i="0" smtClean="0"/>
              <a:t>...</a:t>
            </a:r>
            <a:endParaRPr lang="es-ES" sz="2000" i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2057499" cy="290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2339752" y="1556792"/>
            <a:ext cx="2568756" cy="1645151"/>
            <a:chOff x="2339752" y="1556792"/>
            <a:chExt cx="2568756" cy="16451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1556792"/>
              <a:ext cx="2568756" cy="1396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7 CuadroTexto"/>
            <p:cNvSpPr txBox="1"/>
            <p:nvPr/>
          </p:nvSpPr>
          <p:spPr>
            <a:xfrm>
              <a:off x="3707904" y="2924944"/>
              <a:ext cx="11542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Parque Jurásico</a:t>
              </a:r>
              <a:endParaRPr lang="es-E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212976"/>
            <a:ext cx="1857375" cy="274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Computadoras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0178"/>
          </a:xfrm>
        </p:spPr>
        <p:txBody>
          <a:bodyPr/>
          <a:lstStyle/>
          <a:p>
            <a:r>
              <a:rPr lang="es-E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Esquema general</a:t>
            </a:r>
          </a:p>
          <a:p>
            <a:pPr lvl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Página</a:t>
            </a:r>
            <a:r>
              <a:rPr lang="en-US" dirty="0" smtClean="0"/>
              <a:t> </a:t>
            </a:r>
            <a:fld id="{042AED99-7FB4-404E-8A97-64753DCE42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Fundamentos de la programación: Computadoras y programación</a:t>
            </a:r>
            <a:endParaRPr lang="es-ES" dirty="0"/>
          </a:p>
        </p:txBody>
      </p:sp>
      <p:grpSp>
        <p:nvGrpSpPr>
          <p:cNvPr id="28" name="27 Grupo"/>
          <p:cNvGrpSpPr/>
          <p:nvPr/>
        </p:nvGrpSpPr>
        <p:grpSpPr>
          <a:xfrm>
            <a:off x="3757682" y="1714488"/>
            <a:ext cx="1428760" cy="1595300"/>
            <a:chOff x="3714744" y="1857364"/>
            <a:chExt cx="1428760" cy="1595300"/>
          </a:xfrm>
        </p:grpSpPr>
        <p:sp>
          <p:nvSpPr>
            <p:cNvPr id="15" name="14 CuadroTexto"/>
            <p:cNvSpPr txBox="1"/>
            <p:nvPr/>
          </p:nvSpPr>
          <p:spPr>
            <a:xfrm>
              <a:off x="3714744" y="1857364"/>
              <a:ext cx="1428760" cy="857256"/>
            </a:xfrm>
            <a:prstGeom prst="rect">
              <a:avLst/>
            </a:prstGeom>
            <a:solidFill>
              <a:schemeClr val="accent4">
                <a:tint val="98000"/>
                <a:shade val="25000"/>
                <a:satMod val="2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Memoria</a:t>
              </a:r>
              <a:b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temporal</a:t>
              </a:r>
              <a:endPara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cxnSp>
          <p:nvCxnSpPr>
            <p:cNvPr id="22" name="21 Conector recto de flecha"/>
            <p:cNvCxnSpPr>
              <a:stCxn id="14" idx="0"/>
              <a:endCxn id="15" idx="2"/>
            </p:cNvCxnSpPr>
            <p:nvPr/>
          </p:nvCxnSpPr>
          <p:spPr>
            <a:xfrm rot="5400000" flipH="1" flipV="1">
              <a:off x="4060499" y="3083245"/>
              <a:ext cx="737250" cy="1588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stealth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28 Grupo"/>
          <p:cNvGrpSpPr/>
          <p:nvPr/>
        </p:nvGrpSpPr>
        <p:grpSpPr>
          <a:xfrm>
            <a:off x="3400492" y="4176417"/>
            <a:ext cx="2143140" cy="1669333"/>
            <a:chOff x="3140426" y="3902807"/>
            <a:chExt cx="2143140" cy="1669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15 CuadroTexto"/>
            <p:cNvSpPr txBox="1"/>
            <p:nvPr/>
          </p:nvSpPr>
          <p:spPr>
            <a:xfrm>
              <a:off x="3140426" y="4714884"/>
              <a:ext cx="2143140" cy="857256"/>
            </a:xfrm>
            <a:prstGeom prst="rect">
              <a:avLst/>
            </a:prstGeom>
            <a:solidFill>
              <a:schemeClr val="accent4">
                <a:tint val="98000"/>
                <a:shade val="25000"/>
                <a:satMod val="25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Almacenamiento</a:t>
              </a:r>
              <a:b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</a:br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permanente</a:t>
              </a:r>
              <a:endPara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cxnSp>
          <p:nvCxnSpPr>
            <p:cNvPr id="25" name="24 Conector recto de flecha"/>
            <p:cNvCxnSpPr/>
            <p:nvPr/>
          </p:nvCxnSpPr>
          <p:spPr>
            <a:xfrm rot="5400000" flipH="1" flipV="1">
              <a:off x="3802894" y="4313929"/>
              <a:ext cx="823038" cy="794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stealth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6" name="35 Grupo"/>
          <p:cNvGrpSpPr/>
          <p:nvPr/>
        </p:nvGrpSpPr>
        <p:grpSpPr>
          <a:xfrm>
            <a:off x="971600" y="3308994"/>
            <a:ext cx="2786082" cy="2477460"/>
            <a:chOff x="1071538" y="3286124"/>
            <a:chExt cx="2786082" cy="2477460"/>
          </a:xfrm>
        </p:grpSpPr>
        <p:grpSp>
          <p:nvGrpSpPr>
            <p:cNvPr id="26" name="25 Grupo"/>
            <p:cNvGrpSpPr/>
            <p:nvPr/>
          </p:nvGrpSpPr>
          <p:grpSpPr>
            <a:xfrm>
              <a:off x="1071538" y="3286124"/>
              <a:ext cx="2786082" cy="857256"/>
              <a:chOff x="1071538" y="3286124"/>
              <a:chExt cx="2786082" cy="857256"/>
            </a:xfrm>
          </p:grpSpPr>
          <p:sp>
            <p:nvSpPr>
              <p:cNvPr id="17" name="16 CuadroTexto"/>
              <p:cNvSpPr txBox="1"/>
              <p:nvPr/>
            </p:nvSpPr>
            <p:spPr>
              <a:xfrm>
                <a:off x="1071538" y="3286124"/>
                <a:ext cx="1428760" cy="857256"/>
              </a:xfrm>
              <a:prstGeom prst="rect">
                <a:avLst/>
              </a:prstGeom>
              <a:solidFill>
                <a:schemeClr val="accent6">
                  <a:tint val="98000"/>
                  <a:shade val="25000"/>
                  <a:satMod val="2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s-ES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Dispositivos</a:t>
                </a:r>
                <a:br>
                  <a:rPr lang="es-ES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</a:br>
                <a:r>
                  <a:rPr lang="es-ES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de entrada</a:t>
                </a:r>
                <a:endParaRPr lang="es-E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  <p:cxnSp>
            <p:nvCxnSpPr>
              <p:cNvPr id="20" name="19 Conector recto de flecha"/>
              <p:cNvCxnSpPr>
                <a:stCxn id="17" idx="3"/>
                <a:endCxn id="14" idx="1"/>
              </p:cNvCxnSpPr>
              <p:nvPr/>
            </p:nvCxnSpPr>
            <p:spPr>
              <a:xfrm>
                <a:off x="2500298" y="3714752"/>
                <a:ext cx="1357322" cy="1588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34" name="33 CuadroTexto"/>
            <p:cNvSpPr txBox="1"/>
            <p:nvPr/>
          </p:nvSpPr>
          <p:spPr>
            <a:xfrm>
              <a:off x="1311660" y="4286256"/>
              <a:ext cx="91050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Teclado</a:t>
              </a:r>
              <a:b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Ratón</a:t>
              </a:r>
              <a:b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Escáner</a:t>
              </a:r>
              <a:b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Táctil</a:t>
              </a:r>
              <a:b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…</a:t>
              </a: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5186442" y="3308994"/>
            <a:ext cx="2928958" cy="2200461"/>
            <a:chOff x="4714876" y="3286124"/>
            <a:chExt cx="2928958" cy="22004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7" name="26 Grupo"/>
            <p:cNvGrpSpPr/>
            <p:nvPr/>
          </p:nvGrpSpPr>
          <p:grpSpPr>
            <a:xfrm>
              <a:off x="4714876" y="3286124"/>
              <a:ext cx="2928958" cy="857256"/>
              <a:chOff x="4714876" y="3286124"/>
              <a:chExt cx="2928958" cy="857256"/>
            </a:xfrm>
          </p:grpSpPr>
          <p:sp>
            <p:nvSpPr>
              <p:cNvPr id="18" name="17 CuadroTexto"/>
              <p:cNvSpPr txBox="1"/>
              <p:nvPr/>
            </p:nvSpPr>
            <p:spPr>
              <a:xfrm>
                <a:off x="6215074" y="3286124"/>
                <a:ext cx="1428760" cy="857256"/>
              </a:xfrm>
              <a:prstGeom prst="rect">
                <a:avLst/>
              </a:prstGeom>
              <a:solidFill>
                <a:schemeClr val="accent6">
                  <a:tint val="98000"/>
                  <a:shade val="25000"/>
                  <a:satMod val="250000"/>
                </a:schemeClr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s-ES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Dispositivos</a:t>
                </a:r>
                <a:br>
                  <a:rPr lang="es-ES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</a:br>
                <a:r>
                  <a:rPr lang="es-ES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de salida</a:t>
                </a:r>
                <a:endParaRPr lang="es-E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  <p:cxnSp>
            <p:nvCxnSpPr>
              <p:cNvPr id="21" name="20 Conector recto de flecha"/>
              <p:cNvCxnSpPr>
                <a:stCxn id="14" idx="3"/>
                <a:endCxn id="18" idx="1"/>
              </p:cNvCxnSpPr>
              <p:nvPr/>
            </p:nvCxnSpPr>
            <p:spPr>
              <a:xfrm>
                <a:off x="4714876" y="3714752"/>
                <a:ext cx="1500198" cy="1588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35" name="34 CuadroTexto"/>
            <p:cNvSpPr txBox="1"/>
            <p:nvPr/>
          </p:nvSpPr>
          <p:spPr>
            <a:xfrm>
              <a:off x="6328600" y="4286256"/>
              <a:ext cx="11387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Monitor</a:t>
              </a:r>
              <a:b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Impresora</a:t>
              </a:r>
              <a:b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Altavoz</a:t>
              </a:r>
              <a:b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s-E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…</a:t>
              </a: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757682" y="2772217"/>
            <a:ext cx="3334598" cy="1394033"/>
            <a:chOff x="3757682" y="2772217"/>
            <a:chExt cx="3334598" cy="1394033"/>
          </a:xfrm>
        </p:grpSpPr>
        <p:sp>
          <p:nvSpPr>
            <p:cNvPr id="43" name="42 CuadroTexto"/>
            <p:cNvSpPr txBox="1"/>
            <p:nvPr/>
          </p:nvSpPr>
          <p:spPr>
            <a:xfrm>
              <a:off x="4700150" y="2772217"/>
              <a:ext cx="2392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Unidad Central de Proceso</a:t>
              </a:r>
              <a:br>
                <a:rPr lang="es-E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en-US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Central Processor Unit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757682" y="3308994"/>
              <a:ext cx="1428760" cy="857256"/>
            </a:xfrm>
            <a:prstGeom prst="rect">
              <a:avLst/>
            </a:prstGeom>
            <a:solidFill>
              <a:schemeClr val="accent2">
                <a:tint val="98000"/>
                <a:shade val="25000"/>
                <a:satMod val="2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C.P.U.</a:t>
              </a:r>
              <a:endParaRPr lang="es-E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>
        <a:spAutoFit/>
      </a:bodyPr>
      <a:lstStyle>
        <a:defPPr marL="0" indent="1588">
          <a:lnSpc>
            <a:spcPct val="90000"/>
          </a:lnSpc>
          <a:buNone/>
          <a:defRPr dirty="0" smtClean="0">
            <a:latin typeface="Cambria" pitchFamily="18" charset="0"/>
          </a:defRPr>
        </a:defPPr>
      </a:lstStyle>
    </a:spDef>
    <a:lnDef>
      <a:spPr>
        <a:ln w="28575">
          <a:solidFill>
            <a:srgbClr val="FF996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24593</TotalTime>
  <Words>2123</Words>
  <Application>Microsoft Office PowerPoint</Application>
  <PresentationFormat>Presentación en pantalla (4:3)</PresentationFormat>
  <Paragraphs>618</Paragraphs>
  <Slides>47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6" baseType="lpstr">
      <vt:lpstr>Calibri</vt:lpstr>
      <vt:lpstr>Cambria</vt:lpstr>
      <vt:lpstr>Consolas</vt:lpstr>
      <vt:lpstr>Constantia</vt:lpstr>
      <vt:lpstr>Symbol</vt:lpstr>
      <vt:lpstr>SymbolProp BT</vt:lpstr>
      <vt:lpstr>Wingdings</vt:lpstr>
      <vt:lpstr>Wingdings 2</vt:lpstr>
      <vt:lpstr>Flow</vt:lpstr>
      <vt:lpstr>Computadoras y programación</vt:lpstr>
      <vt:lpstr>Índice</vt:lpstr>
      <vt:lpstr>Fundamentos de la programación</vt:lpstr>
      <vt:lpstr>Informática y computadora</vt:lpstr>
      <vt:lpstr>Computadoras</vt:lpstr>
      <vt:lpstr>Hardware y software</vt:lpstr>
      <vt:lpstr>Programación de computadoras</vt:lpstr>
      <vt:lpstr>Programadores</vt:lpstr>
      <vt:lpstr>Computadoras</vt:lpstr>
      <vt:lpstr>Computadoras</vt:lpstr>
      <vt:lpstr>Computadoras</vt:lpstr>
      <vt:lpstr>Fundamentos de la programación</vt:lpstr>
      <vt:lpstr>Programación de computadoras</vt:lpstr>
      <vt:lpstr>Lenguaje ensamblador</vt:lpstr>
      <vt:lpstr>Fundamentos de la programación</vt:lpstr>
      <vt:lpstr>Lenguajes de programación de alto nivel</vt:lpstr>
      <vt:lpstr>Lenguajes de programación de alto nivel</vt:lpstr>
      <vt:lpstr>Los lenguajes de programación de alto nivel</vt:lpstr>
      <vt:lpstr>Fundamentos de la programación</vt:lpstr>
      <vt:lpstr>Un poco de historia</vt:lpstr>
      <vt:lpstr>Un poco de historia</vt:lpstr>
      <vt:lpstr>Un poco de historia</vt:lpstr>
      <vt:lpstr>Un poco de historia</vt:lpstr>
      <vt:lpstr>Fundamentos de la programación</vt:lpstr>
      <vt:lpstr>Programa informático</vt:lpstr>
      <vt:lpstr>La Ingeniería del Software</vt:lpstr>
      <vt:lpstr>Fundamentos de la programación</vt:lpstr>
      <vt:lpstr>El lenguaje de programación C++</vt:lpstr>
      <vt:lpstr>Elementos del lenguaje</vt:lpstr>
      <vt:lpstr>Fundamentos de la programación</vt:lpstr>
      <vt:lpstr>Los lenguajes de programación</vt:lpstr>
      <vt:lpstr>Sintaxis de los lenguajes de programación</vt:lpstr>
      <vt:lpstr>Backus-Naur Form (BNF)</vt:lpstr>
      <vt:lpstr>Diagramas de sintaxis</vt:lpstr>
      <vt:lpstr>Fundamentos de la programación</vt:lpstr>
      <vt:lpstr>Un primer programa en C++</vt:lpstr>
      <vt:lpstr>Un primer programa en C++</vt:lpstr>
      <vt:lpstr>Un primer programa en C++</vt:lpstr>
      <vt:lpstr>Fundamentos de la programación</vt:lpstr>
      <vt:lpstr>Herramientas de desarrollo</vt:lpstr>
      <vt:lpstr>Compilación, enlace y ejecución</vt:lpstr>
      <vt:lpstr>Más herramientas de desarrollo</vt:lpstr>
      <vt:lpstr>Más herramientas de desarrollo</vt:lpstr>
      <vt:lpstr>Un primer programa en C++: ejecución</vt:lpstr>
      <vt:lpstr>Fundamentos de la programación</vt:lpstr>
      <vt:lpstr>C++: Un mejor C</vt:lpstr>
      <vt:lpstr>Acerca de Creative Commons</vt:lpstr>
    </vt:vector>
  </TitlesOfParts>
  <Company>UCM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programación</dc:title>
  <dc:creator>Luis</dc:creator>
  <cp:lastModifiedBy>Luis</cp:lastModifiedBy>
  <cp:revision>549</cp:revision>
  <dcterms:created xsi:type="dcterms:W3CDTF">2010-03-20T08:32:51Z</dcterms:created>
  <dcterms:modified xsi:type="dcterms:W3CDTF">2013-08-31T18:43:06Z</dcterms:modified>
</cp:coreProperties>
</file>