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12" saveSubsetFonts="1">
  <p:sldMasterIdLst>
    <p:sldMasterId id="2147483660" r:id="rId1"/>
  </p:sldMasterIdLst>
  <p:sldIdLst>
    <p:sldId id="270" r:id="rId2"/>
    <p:sldId id="271" r:id="rId3"/>
    <p:sldId id="258" r:id="rId4"/>
    <p:sldId id="259" r:id="rId5"/>
    <p:sldId id="260" r:id="rId6"/>
    <p:sldId id="272" r:id="rId7"/>
    <p:sldId id="261" r:id="rId8"/>
    <p:sldId id="262" r:id="rId9"/>
    <p:sldId id="263" r:id="rId10"/>
    <p:sldId id="264" r:id="rId11"/>
    <p:sldId id="265" r:id="rId12"/>
    <p:sldId id="268" r:id="rId13"/>
    <p:sldId id="273" r:id="rId14"/>
  </p:sldIdLst>
  <p:sldSz cx="9144000" cy="6858000" type="screen4x3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58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8/31/2013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‹Nº›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8/31/2013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‹Nº›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8/31/2013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‹Nº›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00066"/>
          </a:xfrm>
        </p:spPr>
        <p:txBody>
          <a:bodyPr>
            <a:noAutofit/>
          </a:bodyPr>
          <a:lstStyle>
            <a:lvl1pPr>
              <a:defRPr sz="3600" b="1">
                <a:ln>
                  <a:solidFill>
                    <a:srgbClr val="0070C0"/>
                  </a:solidFill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110178"/>
          </a:xfrm>
        </p:spPr>
        <p:txBody>
          <a:bodyPr/>
          <a:lstStyle>
            <a:lvl1pPr marL="0" indent="0">
              <a:buNone/>
              <a:defRPr sz="24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  <a:lvl2pPr marL="360363" indent="-360363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2pPr>
            <a:lvl3pPr marL="714375" indent="-355600">
              <a:buClr>
                <a:srgbClr val="FFC000"/>
              </a:buClr>
              <a:buFont typeface="Constantia" pitchFamily="18" charset="0"/>
              <a:buChar char="—"/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3pPr>
            <a:lvl4pPr marL="107632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4pPr>
            <a:lvl5pPr marL="143827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557216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s-ES" dirty="0" smtClean="0">
                <a:solidFill>
                  <a:prstClr val="white"/>
                </a:solidFill>
              </a:rPr>
              <a:t>Fundamentos de la programación: Tipos e instrucciones I (Anexo)</a:t>
            </a:r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29454" y="6356350"/>
            <a:ext cx="90009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Página </a:t>
            </a:r>
            <a:fld id="{042AED99-7FB4-404E-8A97-64753DCE42EC}" type="slidenum">
              <a:rPr lang="en-US" smtClean="0">
                <a:solidFill>
                  <a:prstClr val="white"/>
                </a:solidFill>
              </a:rPr>
              <a:pPr/>
              <a:t>‹Nº›</a:t>
            </a:fld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428596" y="857232"/>
            <a:ext cx="8286808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" name="9 Imagen" descr="ucmtroz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tretch>
            <a:fillRect/>
          </a:stretch>
        </p:blipFill>
        <p:spPr>
          <a:xfrm>
            <a:off x="8058150" y="5669280"/>
            <a:ext cx="1085850" cy="1188720"/>
          </a:xfrm>
          <a:prstGeom prst="rect">
            <a:avLst/>
          </a:prstGeom>
        </p:spPr>
      </p:pic>
      <p:sp>
        <p:nvSpPr>
          <p:cNvPr id="11" name="10 CuadroTexto"/>
          <p:cNvSpPr txBox="1"/>
          <p:nvPr userDrawn="1"/>
        </p:nvSpPr>
        <p:spPr>
          <a:xfrm>
            <a:off x="-32" y="5045880"/>
            <a:ext cx="353943" cy="13362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Luis Hernández Yáñez</a:t>
            </a:r>
          </a:p>
        </p:txBody>
      </p:sp>
      <p:pic>
        <p:nvPicPr>
          <p:cNvPr id="13" name="12 Imagen" descr="CreativeCommons.png">
            <a:hlinkClick r:id="rId3"/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5972" y="6381328"/>
            <a:ext cx="959644" cy="33575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8/31/2013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‹Nº›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8/31/2013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‹Nº›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8/31/2013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‹Nº›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8/31/2013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‹Nº›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8/31/2013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‹Nº›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8/31/2013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‹Nº›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8/31/2013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‹Nº›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8/31/2013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‹Nº›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4.png"/><Relationship Id="rId2" Type="http://schemas.openxmlformats.org/officeDocument/2006/relationships/hyperlink" Target="http://creativecommon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sa/3.0/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ucmtroz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15225" y="5074920"/>
            <a:ext cx="1628775" cy="1783080"/>
          </a:xfrm>
          <a:prstGeom prst="rect">
            <a:avLst/>
          </a:prstGeom>
        </p:spPr>
      </p:pic>
      <p:sp>
        <p:nvSpPr>
          <p:cNvPr id="8" name="7 CuadroTexto"/>
          <p:cNvSpPr txBox="1">
            <a:spLocks noChangeAspect="1"/>
          </p:cNvSpPr>
          <p:nvPr/>
        </p:nvSpPr>
        <p:spPr>
          <a:xfrm>
            <a:off x="500033" y="1847839"/>
            <a:ext cx="1548000" cy="1548000"/>
          </a:xfrm>
          <a:prstGeom prst="rect">
            <a:avLst/>
          </a:prstGeom>
          <a:solidFill>
            <a:schemeClr val="accent2">
              <a:tint val="98000"/>
              <a:shade val="25000"/>
              <a:satMod val="25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es-ES" sz="88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es-ES" sz="66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</a:t>
            </a:r>
            <a:endParaRPr lang="es-ES" sz="88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2 Subtítulo"/>
          <p:cNvSpPr>
            <a:spLocks noGrp="1"/>
          </p:cNvSpPr>
          <p:nvPr>
            <p:ph type="subTitle" idx="1"/>
          </p:nvPr>
        </p:nvSpPr>
        <p:spPr>
          <a:xfrm>
            <a:off x="604838" y="4157230"/>
            <a:ext cx="6681806" cy="2415042"/>
          </a:xfrm>
        </p:spPr>
        <p:txBody>
          <a:bodyPr>
            <a:normAutofit/>
          </a:bodyPr>
          <a:lstStyle/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Grado en Ingeniería Informática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del Software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 Computadores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Luis Hernández Yáñez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Facultad de Informática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Universidad Complutense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9" name="8 Imagen" descr="CreativeCommons.pn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6021288"/>
            <a:ext cx="1343501" cy="4700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10 CuadroTexto"/>
          <p:cNvSpPr txBox="1"/>
          <p:nvPr/>
        </p:nvSpPr>
        <p:spPr>
          <a:xfrm>
            <a:off x="428596" y="642918"/>
            <a:ext cx="5077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323975">
              <a:tabLst>
                <a:tab pos="6010275" algn="l"/>
              </a:tabLs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Fundamentos de la programación</a:t>
            </a:r>
            <a:endParaRPr lang="es-ES" sz="2800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500034" y="1214422"/>
            <a:ext cx="7643866" cy="0"/>
          </a:xfrm>
          <a:prstGeom prst="line">
            <a:avLst/>
          </a:prstGeom>
          <a:ln>
            <a:solidFill>
              <a:schemeClr val="bg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1 Título"/>
          <p:cNvSpPr>
            <a:spLocks noGrp="1"/>
          </p:cNvSpPr>
          <p:nvPr>
            <p:ph type="ctrTitle"/>
          </p:nvPr>
        </p:nvSpPr>
        <p:spPr>
          <a:xfrm>
            <a:off x="2428860" y="1844824"/>
            <a:ext cx="6072230" cy="1440160"/>
          </a:xfrm>
        </p:spPr>
        <p:txBody>
          <a:bodyPr anchor="ctr">
            <a:normAutofit/>
          </a:bodyPr>
          <a:lstStyle/>
          <a:p>
            <a:pPr algn="l"/>
            <a:r>
              <a:rPr lang="es-ES" sz="4800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</a:rPr>
              <a:t>Tipos: Detalles técnicos</a:t>
            </a:r>
            <a:endParaRPr lang="es-ES" sz="4800" b="0" dirty="0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833957" y="3419708"/>
            <a:ext cx="895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  <a:latin typeface="Cambria" pitchFamily="18" charset="0"/>
              </a:rPr>
              <a:t>ANEXO</a:t>
            </a:r>
            <a:endParaRPr lang="es-ES" sz="2000" dirty="0">
              <a:latin typeface="Cambria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urier New" pitchFamily="49" charset="0"/>
              </a:rPr>
              <a:t>bool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712788" lvl="1" indent="-35083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Sólo dos valores posibles:</a:t>
            </a:r>
          </a:p>
          <a:p>
            <a:pPr marL="809625" lvl="2" indent="-361950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cs typeface="Courier New" pitchFamily="49" charset="0"/>
              </a:rPr>
              <a:t>Verdadero (</a:t>
            </a:r>
            <a:r>
              <a:rPr lang="es-ES" sz="2200" i="1" dirty="0" smtClean="0">
                <a:cs typeface="Courier New" pitchFamily="49" charset="0"/>
              </a:rPr>
              <a:t>true</a:t>
            </a:r>
            <a:r>
              <a:rPr lang="es-ES" sz="2200" dirty="0" smtClean="0">
                <a:cs typeface="Courier New" pitchFamily="49" charset="0"/>
              </a:rPr>
              <a:t>)</a:t>
            </a:r>
          </a:p>
          <a:p>
            <a:pPr marL="809625" lvl="2" indent="-361950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cs typeface="Courier New" pitchFamily="49" charset="0"/>
              </a:rPr>
              <a:t>Falso (</a:t>
            </a:r>
            <a:r>
              <a:rPr lang="es-ES" sz="2200" i="1" dirty="0" smtClean="0">
                <a:cs typeface="Courier New" pitchFamily="49" charset="0"/>
              </a:rPr>
              <a:t>false</a:t>
            </a:r>
            <a:r>
              <a:rPr lang="es-ES" sz="2200" dirty="0" smtClean="0">
                <a:cs typeface="Courier New" pitchFamily="49" charset="0"/>
              </a:rPr>
              <a:t>)</a:t>
            </a:r>
            <a:endParaRPr lang="es-ES" sz="2200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Bytes de memoria: </a:t>
            </a:r>
            <a:r>
              <a:rPr lang="es-ES" dirty="0" smtClean="0">
                <a:solidFill>
                  <a:srgbClr val="FFC000"/>
                </a:solidFill>
              </a:rPr>
              <a:t>1</a:t>
            </a:r>
            <a:r>
              <a:rPr lang="es-ES" dirty="0" smtClean="0"/>
              <a:t> (</a:t>
            </a:r>
            <a:r>
              <a:rPr lang="es-ES" dirty="0" smtClean="0">
                <a:solidFill>
                  <a:srgbClr val="FFC000"/>
                </a:solidFill>
              </a:rPr>
              <a:t>FC</a:t>
            </a:r>
            <a:r>
              <a:rPr lang="es-ES" dirty="0" smtClean="0"/>
              <a:t>)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Literales:</a:t>
            </a:r>
          </a:p>
          <a:p>
            <a:pPr marL="712788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true</a:t>
            </a:r>
            <a:r>
              <a:rPr lang="es-ES" dirty="0" smtClean="0"/>
              <a:t>,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false</a:t>
            </a:r>
          </a:p>
          <a:p>
            <a:pPr marL="352425" indent="1588">
              <a:spcBef>
                <a:spcPts val="0"/>
              </a:spcBef>
              <a:spcAft>
                <a:spcPts val="600"/>
              </a:spcAft>
            </a:pPr>
            <a:r>
              <a:rPr lang="es-ES" sz="2200" i="0" dirty="0" smtClean="0"/>
              <a:t>En realidad, cualquier número </a:t>
            </a:r>
            <a:br>
              <a:rPr lang="es-ES" sz="2200" i="0" dirty="0" smtClean="0"/>
            </a:br>
            <a:r>
              <a:rPr lang="es-ES" sz="2200" i="0" dirty="0" smtClean="0"/>
              <a:t>distinto de 0 es equivalente a </a:t>
            </a:r>
            <a:r>
              <a:rPr lang="es-ES" sz="2200" i="0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true</a:t>
            </a:r>
            <a:r>
              <a:rPr lang="es-ES" sz="2200" i="0" dirty="0" smtClean="0"/>
              <a:t> </a:t>
            </a:r>
            <a:br>
              <a:rPr lang="es-ES" sz="2200" i="0" dirty="0" smtClean="0"/>
            </a:br>
            <a:r>
              <a:rPr lang="es-ES" sz="2200" i="0" dirty="0" smtClean="0"/>
              <a:t>y el número 0 es equivalente a </a:t>
            </a:r>
            <a:r>
              <a:rPr lang="es-ES" sz="2200" i="0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false</a:t>
            </a:r>
            <a:endParaRPr lang="es-ES" sz="2200" i="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>
                <a:solidFill>
                  <a:prstClr val="white"/>
                </a:solidFill>
              </a:rPr>
              <a:t>Página</a:t>
            </a:r>
            <a:r>
              <a:rPr lang="en-US" smtClean="0">
                <a:solidFill>
                  <a:prstClr val="white"/>
                </a:solidFill>
              </a:rPr>
              <a:t> </a:t>
            </a:r>
            <a:fld id="{042AED99-7FB4-404E-8A97-64753DCE42EC}" type="slidenum">
              <a:rPr lang="en-US" smtClean="0">
                <a:solidFill>
                  <a:prstClr val="white"/>
                </a:solidFill>
              </a:rPr>
              <a:pPr/>
              <a:t>221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>
                <a:solidFill>
                  <a:prstClr val="white"/>
                </a:solidFill>
              </a:rPr>
              <a:t>Fundamentos de la programación: Tipos e instrucciones I (Anexo)</a:t>
            </a:r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732240" y="1700808"/>
            <a:ext cx="1944216" cy="3384376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algn="ctr"/>
            <a:endParaRPr lang="es-ES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6751620" y="1851640"/>
          <a:ext cx="1764000" cy="301752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418556"/>
                <a:gridCol w="1345444"/>
              </a:tblGrid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01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02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03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04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05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06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07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08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09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. . .</a:t>
                      </a:r>
                      <a:endParaRPr lang="es-ES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8 Rectángulo"/>
          <p:cNvSpPr/>
          <p:nvPr/>
        </p:nvSpPr>
        <p:spPr>
          <a:xfrm>
            <a:off x="6588224" y="332656"/>
            <a:ext cx="20697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Valores lógicos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urier New" pitchFamily="49" charset="0"/>
              </a:rPr>
              <a:t>string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447675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"Hola"</a:t>
            </a:r>
            <a:r>
              <a:rPr lang="es-ES" sz="2200" dirty="0" smtClean="0"/>
              <a:t>, </a:t>
            </a:r>
            <a:r>
              <a:rPr lang="es-ES" sz="2200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"Introduce el numerador: "</a:t>
            </a:r>
            <a:r>
              <a:rPr lang="es-ES" sz="2200" dirty="0" smtClean="0"/>
              <a:t>, </a:t>
            </a:r>
            <a:r>
              <a:rPr lang="es-ES" sz="2200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"X142FG5TX?%A"</a:t>
            </a:r>
          </a:p>
          <a:p>
            <a:pPr marL="447675" lvl="2" indent="0">
              <a:spcBef>
                <a:spcPts val="0"/>
              </a:spcBef>
              <a:spcAft>
                <a:spcPts val="600"/>
              </a:spcAft>
              <a:buNone/>
            </a:pPr>
            <a:endParaRPr lang="es-ES" i="1" dirty="0" smtClean="0"/>
          </a:p>
          <a:p>
            <a:pPr marL="447675" lvl="2" indent="0">
              <a:spcBef>
                <a:spcPts val="0"/>
              </a:spcBef>
              <a:spcAft>
                <a:spcPts val="600"/>
              </a:spcAft>
              <a:buNone/>
            </a:pPr>
            <a:endParaRPr lang="es-ES" i="1" dirty="0" smtClean="0"/>
          </a:p>
          <a:p>
            <a:pPr marL="447675" lvl="2" indent="0">
              <a:spcBef>
                <a:spcPts val="0"/>
              </a:spcBef>
              <a:spcAft>
                <a:spcPts val="600"/>
              </a:spcAft>
              <a:buNone/>
            </a:pPr>
            <a:endParaRPr lang="es-ES" i="1" dirty="0" smtClean="0"/>
          </a:p>
          <a:p>
            <a:pPr marL="447675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/>
              <a:t>Secuencias de caracteres</a:t>
            </a:r>
            <a:endParaRPr lang="es-ES" sz="2200" dirty="0" smtClean="0">
              <a:latin typeface="Consolas" pitchFamily="49" charset="0"/>
            </a:endParaRPr>
          </a:p>
          <a:p>
            <a:pPr marL="447675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/>
              <a:t>Se asigna la memoria que se necesita para la secuencia concreta</a:t>
            </a:r>
          </a:p>
          <a:p>
            <a:pPr marL="447675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/>
              <a:t>Requieren la biblioteca </a:t>
            </a:r>
            <a:r>
              <a:rPr lang="es-ES" sz="2200" dirty="0" smtClean="0"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2200" dirty="0" smtClean="0"/>
              <a:t> con el espacio de nombres </a:t>
            </a:r>
            <a:r>
              <a:rPr lang="es-ES" sz="2200" dirty="0" smtClean="0">
                <a:latin typeface="Consolas" pitchFamily="49" charset="0"/>
                <a:cs typeface="Consolas" pitchFamily="49" charset="0"/>
              </a:rPr>
              <a:t>std</a:t>
            </a:r>
            <a:r>
              <a:rPr lang="es-ES" sz="2200" dirty="0" smtClean="0"/>
              <a:t>:</a:t>
            </a:r>
          </a:p>
          <a:p>
            <a:pPr marL="447675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>
                <a:solidFill>
                  <a:srgbClr val="FFCCFF"/>
                </a:solidFill>
                <a:latin typeface="Consolas" pitchFamily="49" charset="0"/>
              </a:rPr>
              <a:t>#include &lt;string&gt;</a:t>
            </a:r>
            <a:r>
              <a:rPr lang="es-ES" sz="2200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s-ES" sz="2200" dirty="0" smtClean="0">
                <a:latin typeface="Consolas" pitchFamily="49" charset="0"/>
                <a:cs typeface="Consolas" pitchFamily="49" charset="0"/>
              </a:rPr>
            </a:b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" sz="2200" dirty="0" smtClean="0">
                <a:latin typeface="Consolas" pitchFamily="49" charset="0"/>
                <a:cs typeface="Consolas" pitchFamily="49" charset="0"/>
              </a:rPr>
              <a:t>std;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>
                <a:solidFill>
                  <a:prstClr val="white"/>
                </a:solidFill>
              </a:rPr>
              <a:t>Página</a:t>
            </a:r>
            <a:r>
              <a:rPr lang="en-US" smtClean="0">
                <a:solidFill>
                  <a:prstClr val="white"/>
                </a:solidFill>
              </a:rPr>
              <a:t> </a:t>
            </a:r>
            <a:fld id="{042AED99-7FB4-404E-8A97-64753DCE42EC}" type="slidenum">
              <a:rPr lang="en-US" smtClean="0">
                <a:solidFill>
                  <a:prstClr val="white"/>
                </a:solidFill>
              </a:rPr>
              <a:pPr/>
              <a:t>222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>
                <a:solidFill>
                  <a:prstClr val="white"/>
                </a:solidFill>
              </a:rPr>
              <a:t>Fundamentos de la programación: Tipos e instrucciones I (Anexo)</a:t>
            </a:r>
            <a:endParaRPr lang="es-ES" dirty="0">
              <a:solidFill>
                <a:prstClr val="white"/>
              </a:solidFill>
            </a:endParaRPr>
          </a:p>
        </p:txBody>
      </p:sp>
      <p:cxnSp>
        <p:nvCxnSpPr>
          <p:cNvPr id="14" name="13 Conector recto de flecha"/>
          <p:cNvCxnSpPr/>
          <p:nvPr/>
        </p:nvCxnSpPr>
        <p:spPr>
          <a:xfrm>
            <a:off x="1062658" y="1805326"/>
            <a:ext cx="369565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2177375" y="2276872"/>
            <a:ext cx="1797350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 rot="5400000" flipH="1" flipV="1">
            <a:off x="1949160" y="2039132"/>
            <a:ext cx="475480" cy="0"/>
          </a:xfrm>
          <a:prstGeom prst="line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/>
          <p:nvPr/>
        </p:nvCxnSpPr>
        <p:spPr>
          <a:xfrm>
            <a:off x="1682844" y="1803738"/>
            <a:ext cx="926579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 rot="5400000" flipH="1" flipV="1">
            <a:off x="3717935" y="2039132"/>
            <a:ext cx="475481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 de flecha"/>
          <p:cNvCxnSpPr/>
          <p:nvPr/>
        </p:nvCxnSpPr>
        <p:spPr>
          <a:xfrm>
            <a:off x="3608010" y="1808502"/>
            <a:ext cx="792088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 de flecha"/>
          <p:cNvCxnSpPr/>
          <p:nvPr/>
        </p:nvCxnSpPr>
        <p:spPr>
          <a:xfrm>
            <a:off x="4644008" y="1803738"/>
            <a:ext cx="432048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2615024" y="1628800"/>
            <a:ext cx="980461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s-ES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Carácter</a:t>
            </a:r>
          </a:p>
        </p:txBody>
      </p:sp>
      <p:grpSp>
        <p:nvGrpSpPr>
          <p:cNvPr id="6" name="15 Grupo"/>
          <p:cNvGrpSpPr/>
          <p:nvPr/>
        </p:nvGrpSpPr>
        <p:grpSpPr>
          <a:xfrm>
            <a:off x="1115616" y="4869160"/>
            <a:ext cx="7236804" cy="936104"/>
            <a:chOff x="899592" y="5401791"/>
            <a:chExt cx="7089114" cy="936104"/>
          </a:xfrm>
        </p:grpSpPr>
        <p:sp>
          <p:nvSpPr>
            <p:cNvPr id="18" name="17 CuadroTexto"/>
            <p:cNvSpPr txBox="1"/>
            <p:nvPr/>
          </p:nvSpPr>
          <p:spPr>
            <a:xfrm>
              <a:off x="899592" y="5416649"/>
              <a:ext cx="7089114" cy="92124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0000">
                <a:spcAft>
                  <a:spcPts val="600"/>
                </a:spcAft>
              </a:pPr>
              <a:r>
                <a:rPr lang="es-ES" i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¡Ojo!</a:t>
              </a:r>
              <a:r>
                <a:rPr lang="es-ES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/>
              </a:r>
              <a:br>
                <a:rPr lang="es-ES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Las comillas tipográficas (apertura/cierre) “…” te darán problemas</a:t>
              </a:r>
              <a:br>
                <a:rPr lang="es-ES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al compilar. Asegúrate de utilizar comillas rectas: "…"</a:t>
              </a:r>
            </a:p>
          </p:txBody>
        </p:sp>
        <p:pic>
          <p:nvPicPr>
            <p:cNvPr id="19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01791"/>
              <a:ext cx="42672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20" name="19 Elipse"/>
          <p:cNvSpPr/>
          <p:nvPr/>
        </p:nvSpPr>
        <p:spPr>
          <a:xfrm>
            <a:off x="1470323" y="1628800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"</a:t>
            </a:r>
          </a:p>
        </p:txBody>
      </p:sp>
      <p:sp>
        <p:nvSpPr>
          <p:cNvPr id="21" name="20 Elipse"/>
          <p:cNvSpPr/>
          <p:nvPr/>
        </p:nvSpPr>
        <p:spPr>
          <a:xfrm>
            <a:off x="4408934" y="1628800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"</a:t>
            </a:r>
          </a:p>
        </p:txBody>
      </p:sp>
      <p:sp>
        <p:nvSpPr>
          <p:cNvPr id="22" name="21 Rectángulo"/>
          <p:cNvSpPr/>
          <p:nvPr/>
        </p:nvSpPr>
        <p:spPr>
          <a:xfrm>
            <a:off x="5652120" y="332656"/>
            <a:ext cx="30248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Courier New" pitchFamily="49" charset="0"/>
              </a:rPr>
              <a:t>Cadenas de caracteres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1588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Literales con especificación de tipo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 lnSpcReduction="10000"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Por defecto un literal entero se considera un dato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endParaRPr lang="es-ES" dirty="0" smtClean="0"/>
          </a:p>
          <a:p>
            <a:pPr lvl="2" indent="-265113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olidFill>
                  <a:srgbClr val="FFC000"/>
                </a:solidFill>
                <a:latin typeface="Consolas" pitchFamily="49" charset="0"/>
              </a:rPr>
              <a:t>long int</a:t>
            </a:r>
            <a:r>
              <a:rPr lang="es-ES" sz="2200" dirty="0" smtClean="0"/>
              <a:t>: </a:t>
            </a:r>
            <a:r>
              <a:rPr lang="es-ES" sz="2200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35L</a:t>
            </a:r>
            <a:r>
              <a:rPr lang="es-ES" sz="2200" dirty="0" smtClean="0"/>
              <a:t>, </a:t>
            </a:r>
            <a:r>
              <a:rPr lang="es-ES" sz="2200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1546l</a:t>
            </a:r>
          </a:p>
          <a:p>
            <a:pPr lvl="2" indent="-265113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olidFill>
                  <a:srgbClr val="FFC000"/>
                </a:solidFill>
                <a:latin typeface="Consolas" pitchFamily="49" charset="0"/>
              </a:rPr>
              <a:t>unsigned int</a:t>
            </a:r>
            <a:r>
              <a:rPr lang="es-ES" sz="2200" dirty="0" smtClean="0"/>
              <a:t>: </a:t>
            </a:r>
            <a:r>
              <a:rPr lang="es-ES" sz="2200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35U</a:t>
            </a:r>
            <a:r>
              <a:rPr lang="es-ES" sz="2200" dirty="0" smtClean="0"/>
              <a:t>, </a:t>
            </a:r>
            <a:r>
              <a:rPr lang="es-ES" sz="2200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1546u</a:t>
            </a:r>
          </a:p>
          <a:p>
            <a:pPr lvl="2" indent="-265113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olidFill>
                  <a:srgbClr val="FFC000"/>
                </a:solidFill>
                <a:latin typeface="Consolas" pitchFamily="49" charset="0"/>
              </a:rPr>
              <a:t>unsigned long int</a:t>
            </a:r>
            <a:r>
              <a:rPr lang="es-ES" sz="2200" dirty="0" smtClean="0"/>
              <a:t>: </a:t>
            </a:r>
            <a:r>
              <a:rPr lang="es-ES" sz="2200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35UL</a:t>
            </a:r>
            <a:r>
              <a:rPr lang="es-ES" sz="2200" dirty="0" smtClean="0"/>
              <a:t>, </a:t>
            </a:r>
            <a:r>
              <a:rPr lang="es-ES" sz="2200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1546ul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Por defecto un literal real se considera un dato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endParaRPr lang="es-ES" dirty="0" smtClean="0"/>
          </a:p>
          <a:p>
            <a:pPr lvl="2" indent="-265113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olidFill>
                  <a:srgbClr val="FFC000"/>
                </a:solidFill>
                <a:latin typeface="Consolas" pitchFamily="49" charset="0"/>
              </a:rPr>
              <a:t>float</a:t>
            </a:r>
            <a:r>
              <a:rPr lang="es-ES" sz="2200" dirty="0" smtClean="0"/>
              <a:t>: </a:t>
            </a:r>
            <a:r>
              <a:rPr lang="es-ES" sz="2200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1.35F</a:t>
            </a:r>
            <a:r>
              <a:rPr lang="es-ES" sz="2200" dirty="0" smtClean="0"/>
              <a:t>, </a:t>
            </a:r>
            <a:r>
              <a:rPr lang="es-ES" sz="2200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15.46f</a:t>
            </a:r>
          </a:p>
          <a:p>
            <a:pPr lvl="2" indent="-265113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olidFill>
                  <a:srgbClr val="FFC000"/>
                </a:solidFill>
                <a:latin typeface="Consolas" pitchFamily="49" charset="0"/>
              </a:rPr>
              <a:t>long double</a:t>
            </a:r>
            <a:r>
              <a:rPr lang="es-ES" sz="2200" dirty="0" smtClean="0"/>
              <a:t>: </a:t>
            </a:r>
            <a:r>
              <a:rPr lang="es-ES" sz="2200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1.35L</a:t>
            </a:r>
            <a:r>
              <a:rPr lang="es-ES" sz="2200" dirty="0" smtClean="0"/>
              <a:t>, </a:t>
            </a:r>
            <a:r>
              <a:rPr lang="es-ES" sz="2200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15.46l</a:t>
            </a:r>
          </a:p>
          <a:p>
            <a:pPr indent="1588">
              <a:spcBef>
                <a:spcPts val="1200"/>
              </a:spcBef>
              <a:spcAft>
                <a:spcPts val="6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Abreviaturas para modificadores de tipos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short</a:t>
            </a:r>
            <a:r>
              <a:rPr lang="es-ES" dirty="0" smtClean="0"/>
              <a:t> </a:t>
            </a:r>
            <a:r>
              <a:rPr lang="es-ES" dirty="0" smtClean="0">
                <a:sym typeface="Symbol"/>
              </a:rPr>
              <a:t></a:t>
            </a:r>
            <a:r>
              <a:rPr lang="es-ES" dirty="0" smtClean="0"/>
              <a:t>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short int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long</a:t>
            </a:r>
            <a:r>
              <a:rPr lang="es-ES" dirty="0" smtClean="0"/>
              <a:t> </a:t>
            </a:r>
            <a:r>
              <a:rPr lang="es-ES" dirty="0" smtClean="0">
                <a:sym typeface="Symbol"/>
              </a:rPr>
              <a:t></a:t>
            </a:r>
            <a:r>
              <a:rPr lang="es-ES" dirty="0" smtClean="0"/>
              <a:t>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long int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Es preferible evitar el uso de tales abreviaturas: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Minimizar la cantidad de información a recordar</a:t>
            </a:r>
            <a:br>
              <a:rPr lang="es-ES" i="1" dirty="0" smtClean="0"/>
            </a:br>
            <a:r>
              <a:rPr lang="es-ES" i="1" dirty="0" smtClean="0"/>
              <a:t>sobre el lenguaje</a:t>
            </a: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>
                <a:solidFill>
                  <a:prstClr val="white"/>
                </a:solidFill>
              </a:rPr>
              <a:t>Página</a:t>
            </a:r>
            <a:r>
              <a:rPr lang="en-US" smtClean="0">
                <a:solidFill>
                  <a:prstClr val="white"/>
                </a:solidFill>
              </a:rPr>
              <a:t> </a:t>
            </a:r>
            <a:fld id="{042AED99-7FB4-404E-8A97-64753DCE42EC}" type="slidenum">
              <a:rPr lang="en-US" smtClean="0">
                <a:solidFill>
                  <a:prstClr val="white"/>
                </a:solidFill>
              </a:rPr>
              <a:pPr/>
              <a:t>223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>
                <a:solidFill>
                  <a:prstClr val="white"/>
                </a:solidFill>
              </a:rPr>
              <a:t>Fundamentos de la programación: Tipos e instrucciones I (Anexo)</a:t>
            </a:r>
            <a:endParaRPr lang="es-ES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90736"/>
            <a:ext cx="8229600" cy="500066"/>
          </a:xfrm>
        </p:spPr>
        <p:txBody>
          <a:bodyPr/>
          <a:lstStyle/>
          <a:p>
            <a:r>
              <a:rPr lang="es-ES" dirty="0" smtClean="0"/>
              <a:t>Acerca de </a:t>
            </a:r>
            <a:r>
              <a:rPr lang="es-ES" i="1" dirty="0" err="1" smtClean="0"/>
              <a:t>Creative</a:t>
            </a:r>
            <a:r>
              <a:rPr lang="es-ES" i="1" dirty="0" smtClean="0"/>
              <a:t> </a:t>
            </a:r>
            <a:r>
              <a:rPr lang="es-ES" i="1" dirty="0" err="1" smtClean="0"/>
              <a:t>Commons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289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Licencia CC (</a:t>
            </a:r>
            <a:r>
              <a:rPr lang="es-ES" dirty="0" err="1" smtClean="0">
                <a:hlinkClick r:id="rId2"/>
              </a:rPr>
              <a:t>Creative</a:t>
            </a:r>
            <a:r>
              <a:rPr lang="es-ES" dirty="0" smtClean="0">
                <a:hlinkClick r:id="rId2"/>
              </a:rPr>
              <a:t> </a:t>
            </a:r>
            <a:r>
              <a:rPr lang="es-ES" dirty="0" err="1" smtClean="0">
                <a:hlinkClick r:id="rId2"/>
              </a:rPr>
              <a:t>Commons</a:t>
            </a:r>
            <a:r>
              <a:rPr lang="es-ES" dirty="0" smtClean="0"/>
              <a:t>)</a:t>
            </a:r>
            <a:endParaRPr lang="es-ES" i="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tipo de licencias ofrecen algunos derechos a terceras personas bajo ciertas condiciones.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documento tiene establecidas las siguientes: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Pulsa en la imagen de arriba a la derecha para saber más.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 (Anexo)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224</a:t>
            </a:fld>
            <a:endParaRPr lang="en-US" dirty="0"/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1547664" y="2757115"/>
            <a:ext cx="6543458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Reconocimiento (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Attribution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En cualquier explotación de la obra autorizada por la licencia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hará falta reconocer la autoría.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 comercial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Non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commercial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de la obra queda limitada a usos no comerciales.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Compartir igual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Share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alike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autorizada incluye la creación de obras derivadas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siempre que mantengan la misma licencia al ser divulgadas.</a:t>
            </a:r>
          </a:p>
        </p:txBody>
      </p:sp>
      <p:pic>
        <p:nvPicPr>
          <p:cNvPr id="45065" name="Picture 9" descr="attribution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2757115"/>
            <a:ext cx="409575" cy="409575"/>
          </a:xfrm>
          <a:prstGeom prst="rect">
            <a:avLst/>
          </a:prstGeom>
          <a:noFill/>
        </p:spPr>
      </p:pic>
      <p:pic>
        <p:nvPicPr>
          <p:cNvPr id="45066" name="Picture 10" descr="non commercial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3746155"/>
            <a:ext cx="409575" cy="409575"/>
          </a:xfrm>
          <a:prstGeom prst="rect">
            <a:avLst/>
          </a:prstGeom>
          <a:noFill/>
        </p:spPr>
      </p:pic>
      <p:pic>
        <p:nvPicPr>
          <p:cNvPr id="45068" name="Picture 12" descr="share alike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4416700"/>
            <a:ext cx="409575" cy="409575"/>
          </a:xfrm>
          <a:prstGeom prst="rect">
            <a:avLst/>
          </a:prstGeom>
          <a:noFill/>
        </p:spPr>
      </p:pic>
      <p:pic>
        <p:nvPicPr>
          <p:cNvPr id="18" name="17 Imagen" descr="CreativeCommons.png">
            <a:hlinkClick r:id="rId6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929454" y="381223"/>
            <a:ext cx="1919288" cy="671513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Índice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7571184" cy="5200996"/>
          </a:xfrm>
        </p:spPr>
        <p:txBody>
          <a:bodyPr>
            <a:normAutofit/>
          </a:bodyPr>
          <a:lstStyle/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solidFill>
                  <a:prstClr val="white"/>
                </a:solidFill>
                <a:latin typeface="Calibri"/>
              </a:rPr>
              <a:t>	214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s-ES" sz="1800" dirty="0" smtClean="0">
                <a:solidFill>
                  <a:prstClr val="white"/>
                </a:solidFill>
                <a:latin typeface="Calibri"/>
              </a:rPr>
              <a:t>	216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solidFill>
                  <a:prstClr val="white"/>
                </a:solidFill>
                <a:latin typeface="Calibri"/>
              </a:rPr>
              <a:t>Notación científica	217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" sz="1800" dirty="0" smtClean="0">
                <a:solidFill>
                  <a:prstClr val="white"/>
                </a:solidFill>
                <a:latin typeface="Calibri"/>
              </a:rPr>
              <a:t>	218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s-ES" sz="1800" dirty="0" smtClean="0">
                <a:solidFill>
                  <a:prstClr val="white"/>
                </a:solidFill>
                <a:latin typeface="Calibri"/>
              </a:rPr>
              <a:t>	220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800" dirty="0" smtClean="0">
                <a:solidFill>
                  <a:prstClr val="white"/>
                </a:solidFill>
                <a:latin typeface="Calibri"/>
              </a:rPr>
              <a:t>	221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800" dirty="0" smtClean="0">
                <a:solidFill>
                  <a:prstClr val="white"/>
                </a:solidFill>
                <a:latin typeface="Calibri"/>
              </a:rPr>
              <a:t>	222</a:t>
            </a:r>
          </a:p>
          <a:p>
            <a:pPr marL="36195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solidFill>
                  <a:prstClr val="white"/>
                </a:solidFill>
                <a:latin typeface="Calibri"/>
              </a:rPr>
              <a:t>Literales con especificación de tipo	223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 (Anexo)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urier New" pitchFamily="49" charset="0"/>
              </a:rPr>
              <a:t>int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Intervalo de valores: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	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-2147483648</a:t>
            </a:r>
            <a:r>
              <a:rPr lang="es-ES" dirty="0" smtClean="0">
                <a:solidFill>
                  <a:srgbClr val="FFFF00"/>
                </a:solidFill>
                <a:cs typeface="Courier New" pitchFamily="49" charset="0"/>
              </a:rPr>
              <a:t> </a:t>
            </a:r>
            <a:r>
              <a:rPr lang="es-ES" dirty="0" smtClean="0"/>
              <a:t>..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2147483647</a:t>
            </a:r>
            <a:r>
              <a:rPr lang="es-ES" dirty="0" smtClean="0">
                <a:latin typeface="Consolas" pitchFamily="49" charset="0"/>
              </a:rPr>
              <a:t> 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Bytes de memoria: </a:t>
            </a:r>
            <a:r>
              <a:rPr lang="es-ES" dirty="0" smtClean="0">
                <a:solidFill>
                  <a:srgbClr val="FFC000"/>
                </a:solidFill>
              </a:rPr>
              <a:t>4</a:t>
            </a:r>
            <a:r>
              <a:rPr lang="es-ES" dirty="0" smtClean="0"/>
              <a:t>*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Literales: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1363</a:t>
            </a:r>
            <a:r>
              <a:rPr lang="es-ES" dirty="0" smtClean="0"/>
              <a:t>,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-12</a:t>
            </a:r>
            <a:r>
              <a:rPr lang="es-ES" dirty="0" smtClean="0"/>
              <a:t>,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010</a:t>
            </a:r>
            <a:r>
              <a:rPr lang="es-ES" dirty="0" smtClean="0"/>
              <a:t> ,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0x1A</a:t>
            </a: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>
                <a:solidFill>
                  <a:prstClr val="white"/>
                </a:solidFill>
              </a:rPr>
              <a:t>Página</a:t>
            </a:r>
            <a:r>
              <a:rPr lang="en-US" smtClean="0">
                <a:solidFill>
                  <a:prstClr val="white"/>
                </a:solidFill>
              </a:rPr>
              <a:t> </a:t>
            </a:r>
            <a:fld id="{042AED99-7FB4-404E-8A97-64753DCE42EC}" type="slidenum">
              <a:rPr lang="en-US" smtClean="0">
                <a:solidFill>
                  <a:prstClr val="white"/>
                </a:solidFill>
              </a:rPr>
              <a:pPr/>
              <a:t>214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>
                <a:solidFill>
                  <a:prstClr val="white"/>
                </a:solidFill>
              </a:rPr>
              <a:t>Fundamentos de la programación: Tipos e instrucciones I (Anexo)</a:t>
            </a:r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732240" y="1700808"/>
            <a:ext cx="1944216" cy="3384376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algn="ctr"/>
            <a:endParaRPr lang="es-ES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6732240" y="1851640"/>
          <a:ext cx="1764000" cy="301752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418556"/>
                <a:gridCol w="1345444"/>
              </a:tblGrid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01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02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03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04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05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06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07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08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09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. . .</a:t>
                      </a:r>
                      <a:endParaRPr lang="es-ES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4" name="13 Conector recto de flecha"/>
          <p:cNvCxnSpPr/>
          <p:nvPr/>
        </p:nvCxnSpPr>
        <p:spPr>
          <a:xfrm>
            <a:off x="1325394" y="3898933"/>
            <a:ext cx="1756098" cy="515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rot="5400000" flipH="1" flipV="1">
            <a:off x="1342305" y="3757645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1475656" y="3614769"/>
            <a:ext cx="237684" cy="0"/>
          </a:xfrm>
          <a:prstGeom prst="line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1900294" y="3614769"/>
            <a:ext cx="357190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rot="5400000" flipH="1" flipV="1">
            <a:off x="2105083" y="3757645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headEnd type="arrow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>
            <a:off x="1475656" y="4186273"/>
            <a:ext cx="237684" cy="0"/>
          </a:xfrm>
          <a:prstGeom prst="line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1900294" y="4186273"/>
            <a:ext cx="357190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rot="5400000" flipH="1" flipV="1">
            <a:off x="1342305" y="4043397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 rot="5400000" flipH="1" flipV="1">
            <a:off x="2100320" y="4043397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>
            <a:stCxn id="66" idx="2"/>
          </p:cNvCxnSpPr>
          <p:nvPr/>
        </p:nvCxnSpPr>
        <p:spPr>
          <a:xfrm rot="10800000" flipH="1" flipV="1">
            <a:off x="3088406" y="3897051"/>
            <a:ext cx="3427809" cy="5057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rot="16200000" flipV="1">
            <a:off x="5311819" y="4043850"/>
            <a:ext cx="248558" cy="1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4067944" y="4154413"/>
            <a:ext cx="1368152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 rot="5400000" flipH="1" flipV="1">
            <a:off x="3943665" y="4043851"/>
            <a:ext cx="248559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>
            <a:off x="2433420" y="4645199"/>
            <a:ext cx="288032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 de flecha"/>
          <p:cNvCxnSpPr/>
          <p:nvPr/>
        </p:nvCxnSpPr>
        <p:spPr>
          <a:xfrm>
            <a:off x="4860032" y="4653136"/>
            <a:ext cx="1296144" cy="1588"/>
          </a:xfrm>
          <a:prstGeom prst="straightConnector1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 rot="5400000" flipH="1" flipV="1">
            <a:off x="5221782" y="4867450"/>
            <a:ext cx="428628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>
            <a:off x="4067944" y="5081764"/>
            <a:ext cx="1368152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 rot="5400000" flipH="1" flipV="1">
            <a:off x="3853630" y="4867450"/>
            <a:ext cx="428628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 de flecha"/>
          <p:cNvCxnSpPr/>
          <p:nvPr/>
        </p:nvCxnSpPr>
        <p:spPr>
          <a:xfrm>
            <a:off x="2865468" y="4654724"/>
            <a:ext cx="1462202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 de flecha"/>
          <p:cNvCxnSpPr/>
          <p:nvPr/>
        </p:nvCxnSpPr>
        <p:spPr>
          <a:xfrm>
            <a:off x="4860032" y="5386161"/>
            <a:ext cx="1296144" cy="1588"/>
          </a:xfrm>
          <a:prstGeom prst="straightConnector1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 rot="5400000" flipH="1" flipV="1">
            <a:off x="5797846" y="5600475"/>
            <a:ext cx="428628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>
            <a:off x="3873580" y="5814789"/>
            <a:ext cx="2138580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 rot="5400000" flipH="1" flipV="1">
            <a:off x="3659266" y="5600475"/>
            <a:ext cx="428628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 de flecha"/>
          <p:cNvCxnSpPr>
            <a:endCxn id="64" idx="2"/>
          </p:cNvCxnSpPr>
          <p:nvPr/>
        </p:nvCxnSpPr>
        <p:spPr>
          <a:xfrm flipV="1">
            <a:off x="3681269" y="5380645"/>
            <a:ext cx="530691" cy="2733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 de flecha"/>
          <p:cNvCxnSpPr/>
          <p:nvPr/>
        </p:nvCxnSpPr>
        <p:spPr>
          <a:xfrm>
            <a:off x="3153500" y="5382741"/>
            <a:ext cx="226885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 rot="5400000" flipH="1" flipV="1">
            <a:off x="2059093" y="4278809"/>
            <a:ext cx="748655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/>
          <p:nvPr/>
        </p:nvCxnSpPr>
        <p:spPr>
          <a:xfrm rot="5400000" flipH="1" flipV="1">
            <a:off x="5418176" y="4652006"/>
            <a:ext cx="1476000" cy="0"/>
          </a:xfrm>
          <a:prstGeom prst="line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/>
          <p:nvPr/>
        </p:nvCxnSpPr>
        <p:spPr>
          <a:xfrm rot="5400000" flipH="1" flipV="1">
            <a:off x="2790034" y="5027463"/>
            <a:ext cx="748655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CuadroTexto"/>
          <p:cNvSpPr txBox="1"/>
          <p:nvPr/>
        </p:nvSpPr>
        <p:spPr>
          <a:xfrm>
            <a:off x="827584" y="5185767"/>
            <a:ext cx="2350900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Notación hexadecimal</a:t>
            </a:r>
          </a:p>
        </p:txBody>
      </p:sp>
      <p:sp>
        <p:nvSpPr>
          <p:cNvPr id="84" name="83 CuadroTexto"/>
          <p:cNvSpPr txBox="1"/>
          <p:nvPr/>
        </p:nvSpPr>
        <p:spPr>
          <a:xfrm>
            <a:off x="3851920" y="1844824"/>
            <a:ext cx="2739853" cy="140038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266700" indent="-266700">
              <a:spcAft>
                <a:spcPts val="600"/>
              </a:spcAft>
            </a:pPr>
            <a:r>
              <a:rPr lang="es-ES" sz="1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(*)	Depende de la </a:t>
            </a:r>
            <a:r>
              <a:rPr lang="es-ES" sz="1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máquina</a:t>
            </a:r>
            <a:r>
              <a:rPr lang="es-ES" sz="1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s-ES" sz="1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1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4 bytes es lo más </a:t>
            </a:r>
            <a:r>
              <a:rPr lang="es-ES" sz="1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habitual</a:t>
            </a:r>
            <a:endParaRPr lang="es-ES" sz="1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266700" indent="-266700">
              <a:spcAft>
                <a:spcPts val="600"/>
              </a:spcAft>
            </a:pPr>
            <a:r>
              <a:rPr lang="es-ES" sz="1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	Se puede saber cuántos</a:t>
            </a:r>
            <a:br>
              <a:rPr lang="es-ES" sz="1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1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 usan con la función</a:t>
            </a:r>
            <a:br>
              <a:rPr lang="es-ES" sz="1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1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sizeof(</a:t>
            </a:r>
            <a:r>
              <a:rPr lang="es-ES" sz="1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sz="1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</a:t>
            </a:r>
            <a:endParaRPr lang="es-ES" sz="1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63" name="62 CuadroTexto"/>
          <p:cNvSpPr txBox="1"/>
          <p:nvPr/>
        </p:nvSpPr>
        <p:spPr>
          <a:xfrm>
            <a:off x="827584" y="4465687"/>
            <a:ext cx="1596912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Notación octal</a:t>
            </a:r>
          </a:p>
        </p:txBody>
      </p:sp>
      <p:sp>
        <p:nvSpPr>
          <p:cNvPr id="59" name="58 Elipse"/>
          <p:cNvSpPr/>
          <p:nvPr/>
        </p:nvSpPr>
        <p:spPr>
          <a:xfrm>
            <a:off x="1710730" y="3429000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+</a:t>
            </a:r>
          </a:p>
        </p:txBody>
      </p:sp>
      <p:sp>
        <p:nvSpPr>
          <p:cNvPr id="60" name="59 Elipse"/>
          <p:cNvSpPr/>
          <p:nvPr/>
        </p:nvSpPr>
        <p:spPr>
          <a:xfrm>
            <a:off x="1725588" y="4005064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-</a:t>
            </a:r>
          </a:p>
        </p:txBody>
      </p:sp>
      <p:sp>
        <p:nvSpPr>
          <p:cNvPr id="61" name="60 Elipse"/>
          <p:cNvSpPr/>
          <p:nvPr/>
        </p:nvSpPr>
        <p:spPr>
          <a:xfrm>
            <a:off x="2728367" y="4465687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</a:p>
        </p:txBody>
      </p:sp>
      <p:sp>
        <p:nvSpPr>
          <p:cNvPr id="62" name="61 Elipse"/>
          <p:cNvSpPr/>
          <p:nvPr/>
        </p:nvSpPr>
        <p:spPr>
          <a:xfrm>
            <a:off x="3395489" y="5204817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x</a:t>
            </a:r>
          </a:p>
        </p:txBody>
      </p:sp>
      <p:sp>
        <p:nvSpPr>
          <p:cNvPr id="64" name="63 Elipse"/>
          <p:cNvSpPr/>
          <p:nvPr/>
        </p:nvSpPr>
        <p:spPr>
          <a:xfrm>
            <a:off x="4211960" y="5200625"/>
            <a:ext cx="1656184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0..9,A..F</a:t>
            </a:r>
          </a:p>
        </p:txBody>
      </p:sp>
      <p:sp>
        <p:nvSpPr>
          <p:cNvPr id="66" name="65 Elipse"/>
          <p:cNvSpPr/>
          <p:nvPr/>
        </p:nvSpPr>
        <p:spPr>
          <a:xfrm>
            <a:off x="3088407" y="3717032"/>
            <a:ext cx="792088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0..9</a:t>
            </a:r>
          </a:p>
        </p:txBody>
      </p:sp>
      <p:sp>
        <p:nvSpPr>
          <p:cNvPr id="67" name="66 Elipse"/>
          <p:cNvSpPr/>
          <p:nvPr/>
        </p:nvSpPr>
        <p:spPr>
          <a:xfrm>
            <a:off x="4355976" y="3976489"/>
            <a:ext cx="792088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0..9</a:t>
            </a:r>
          </a:p>
        </p:txBody>
      </p:sp>
      <p:sp>
        <p:nvSpPr>
          <p:cNvPr id="68" name="67 Elipse"/>
          <p:cNvSpPr/>
          <p:nvPr/>
        </p:nvSpPr>
        <p:spPr>
          <a:xfrm>
            <a:off x="4331593" y="4465687"/>
            <a:ext cx="792088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0..7</a:t>
            </a:r>
          </a:p>
        </p:txBody>
      </p:sp>
      <p:sp>
        <p:nvSpPr>
          <p:cNvPr id="49" name="48 Rectángulo"/>
          <p:cNvSpPr/>
          <p:nvPr/>
        </p:nvSpPr>
        <p:spPr>
          <a:xfrm>
            <a:off x="6372200" y="332656"/>
            <a:ext cx="23501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Números enteros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urier New" pitchFamily="49" charset="0"/>
              </a:rPr>
              <a:t>int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lvl="1" indent="1588" defTabSz="714375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Números en notación octal (base 8: dígitos entre 0 y 7):</a:t>
            </a:r>
            <a:br>
              <a:rPr lang="es-ES" dirty="0" smtClean="0"/>
            </a:br>
            <a:r>
              <a:rPr lang="es-ES" dirty="0" smtClean="0"/>
              <a:t>	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-010</a:t>
            </a:r>
            <a:r>
              <a:rPr lang="es-ES" dirty="0" smtClean="0">
                <a:solidFill>
                  <a:srgbClr val="FFFF00"/>
                </a:solidFill>
                <a:cs typeface="Courier New" pitchFamily="49" charset="0"/>
              </a:rPr>
              <a:t> </a:t>
            </a:r>
            <a:r>
              <a:rPr lang="es-ES" dirty="0" smtClean="0"/>
              <a:t>= -</a:t>
            </a:r>
            <a:r>
              <a:rPr lang="es-ES" dirty="0" smtClean="0">
                <a:cs typeface="Courier New" pitchFamily="49" charset="0"/>
              </a:rPr>
              <a:t>8 en notación decimal</a:t>
            </a:r>
            <a:br>
              <a:rPr lang="es-ES" dirty="0" smtClean="0">
                <a:cs typeface="Courier New" pitchFamily="49" charset="0"/>
              </a:rPr>
            </a:br>
            <a:r>
              <a:rPr lang="es-ES" dirty="0" smtClean="0">
                <a:cs typeface="Courier New" pitchFamily="49" charset="0"/>
              </a:rPr>
              <a:t>		10 = 1 </a:t>
            </a:r>
            <a:r>
              <a:rPr lang="es-ES" dirty="0" smtClean="0">
                <a:latin typeface="Consolas" pitchFamily="49" charset="0"/>
                <a:cs typeface="Courier New" pitchFamily="49" charset="0"/>
              </a:rPr>
              <a:t>x</a:t>
            </a:r>
            <a:r>
              <a:rPr lang="es-ES" dirty="0" smtClean="0">
                <a:cs typeface="Courier New" pitchFamily="49" charset="0"/>
              </a:rPr>
              <a:t> 8</a:t>
            </a:r>
            <a:r>
              <a:rPr lang="es-ES" baseline="30000" dirty="0" smtClean="0">
                <a:cs typeface="Courier New" pitchFamily="49" charset="0"/>
              </a:rPr>
              <a:t>1</a:t>
            </a:r>
            <a:r>
              <a:rPr lang="es-ES" dirty="0" smtClean="0">
                <a:cs typeface="Courier New" pitchFamily="49" charset="0"/>
              </a:rPr>
              <a:t> + 0 </a:t>
            </a:r>
            <a:r>
              <a:rPr lang="es-ES" dirty="0" smtClean="0">
                <a:latin typeface="Consolas" pitchFamily="49" charset="0"/>
                <a:cs typeface="Courier New" pitchFamily="49" charset="0"/>
              </a:rPr>
              <a:t>x</a:t>
            </a:r>
            <a:r>
              <a:rPr lang="es-ES" dirty="0" smtClean="0">
                <a:cs typeface="Courier New" pitchFamily="49" charset="0"/>
              </a:rPr>
              <a:t> 8</a:t>
            </a:r>
            <a:r>
              <a:rPr lang="es-ES" baseline="30000" dirty="0" smtClean="0">
                <a:cs typeface="Courier New" pitchFamily="49" charset="0"/>
              </a:rPr>
              <a:t>0</a:t>
            </a:r>
            <a:r>
              <a:rPr lang="es-ES" dirty="0" smtClean="0">
                <a:solidFill>
                  <a:prstClr val="white"/>
                </a:solidFill>
                <a:cs typeface="Courier New" pitchFamily="49" charset="0"/>
              </a:rPr>
              <a:t> = 1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urier New" pitchFamily="49" charset="0"/>
              </a:rPr>
              <a:t>x</a:t>
            </a:r>
            <a:r>
              <a:rPr lang="es-ES" dirty="0" smtClean="0">
                <a:solidFill>
                  <a:prstClr val="white"/>
                </a:solidFill>
                <a:cs typeface="Courier New" pitchFamily="49" charset="0"/>
              </a:rPr>
              <a:t> 8 + 0</a:t>
            </a:r>
            <a:endParaRPr lang="es-ES" dirty="0" smtClean="0">
              <a:latin typeface="Consolas" pitchFamily="49" charset="0"/>
            </a:endParaRPr>
          </a:p>
          <a:p>
            <a:pPr lvl="1" indent="1588" defTabSz="714375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	0423</a:t>
            </a:r>
            <a:r>
              <a:rPr lang="es-ES" dirty="0" smtClean="0">
                <a:solidFill>
                  <a:srgbClr val="FFFF00"/>
                </a:solidFill>
                <a:cs typeface="Courier New" pitchFamily="49" charset="0"/>
              </a:rPr>
              <a:t> </a:t>
            </a:r>
            <a:r>
              <a:rPr lang="es-ES" dirty="0" smtClean="0">
                <a:solidFill>
                  <a:prstClr val="white"/>
                </a:solidFill>
              </a:rPr>
              <a:t>= </a:t>
            </a:r>
            <a:r>
              <a:rPr lang="es-ES" dirty="0" smtClean="0">
                <a:solidFill>
                  <a:prstClr val="white"/>
                </a:solidFill>
                <a:cs typeface="Courier New" pitchFamily="49" charset="0"/>
              </a:rPr>
              <a:t>275 en notación decimal</a:t>
            </a:r>
            <a:br>
              <a:rPr lang="es-ES" dirty="0" smtClean="0">
                <a:solidFill>
                  <a:prstClr val="white"/>
                </a:solidFill>
                <a:cs typeface="Courier New" pitchFamily="49" charset="0"/>
              </a:rPr>
            </a:br>
            <a:r>
              <a:rPr lang="es-ES" dirty="0" smtClean="0">
                <a:solidFill>
                  <a:prstClr val="white"/>
                </a:solidFill>
                <a:cs typeface="Courier New" pitchFamily="49" charset="0"/>
              </a:rPr>
              <a:t>		423 = 4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urier New" pitchFamily="49" charset="0"/>
              </a:rPr>
              <a:t>x</a:t>
            </a:r>
            <a:r>
              <a:rPr lang="es-ES" dirty="0" smtClean="0">
                <a:solidFill>
                  <a:prstClr val="white"/>
                </a:solidFill>
                <a:cs typeface="Courier New" pitchFamily="49" charset="0"/>
              </a:rPr>
              <a:t> </a:t>
            </a:r>
            <a:r>
              <a:rPr lang="es-ES" dirty="0" smtClean="0">
                <a:cs typeface="Courier New" pitchFamily="49" charset="0"/>
              </a:rPr>
              <a:t>8</a:t>
            </a:r>
            <a:r>
              <a:rPr lang="es-ES" baseline="30000" dirty="0" smtClean="0">
                <a:cs typeface="Courier New" pitchFamily="49" charset="0"/>
              </a:rPr>
              <a:t>2</a:t>
            </a:r>
            <a:r>
              <a:rPr lang="es-ES" dirty="0" smtClean="0">
                <a:solidFill>
                  <a:prstClr val="white"/>
                </a:solidFill>
                <a:cs typeface="Courier New" pitchFamily="49" charset="0"/>
              </a:rPr>
              <a:t> + 2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urier New" pitchFamily="49" charset="0"/>
              </a:rPr>
              <a:t>x</a:t>
            </a:r>
            <a:r>
              <a:rPr lang="es-ES" dirty="0" smtClean="0">
                <a:solidFill>
                  <a:prstClr val="white"/>
                </a:solidFill>
                <a:cs typeface="Courier New" pitchFamily="49" charset="0"/>
              </a:rPr>
              <a:t> </a:t>
            </a:r>
            <a:r>
              <a:rPr lang="es-ES" dirty="0" smtClean="0">
                <a:cs typeface="Courier New" pitchFamily="49" charset="0"/>
              </a:rPr>
              <a:t>8</a:t>
            </a:r>
            <a:r>
              <a:rPr lang="es-ES" baseline="30000" dirty="0" smtClean="0">
                <a:cs typeface="Courier New" pitchFamily="49" charset="0"/>
              </a:rPr>
              <a:t>1</a:t>
            </a:r>
            <a:r>
              <a:rPr lang="es-ES" dirty="0" smtClean="0">
                <a:solidFill>
                  <a:prstClr val="white"/>
                </a:solidFill>
                <a:cs typeface="Courier New" pitchFamily="49" charset="0"/>
              </a:rPr>
              <a:t> + 3</a:t>
            </a:r>
            <a:r>
              <a:rPr lang="es-ES" dirty="0" smtClean="0">
                <a:cs typeface="Courier New" pitchFamily="49" charset="0"/>
              </a:rPr>
              <a:t> </a:t>
            </a:r>
            <a:r>
              <a:rPr lang="es-ES" dirty="0" smtClean="0">
                <a:latin typeface="Consolas" pitchFamily="49" charset="0"/>
                <a:cs typeface="Courier New" pitchFamily="49" charset="0"/>
              </a:rPr>
              <a:t>x</a:t>
            </a:r>
            <a:r>
              <a:rPr lang="es-ES" dirty="0" smtClean="0">
                <a:cs typeface="Courier New" pitchFamily="49" charset="0"/>
              </a:rPr>
              <a:t> 8</a:t>
            </a:r>
            <a:r>
              <a:rPr lang="es-ES" baseline="30000" dirty="0" smtClean="0">
                <a:cs typeface="Courier New" pitchFamily="49" charset="0"/>
              </a:rPr>
              <a:t>0</a:t>
            </a:r>
            <a:r>
              <a:rPr lang="es-ES" dirty="0" smtClean="0">
                <a:solidFill>
                  <a:prstClr val="white"/>
                </a:solidFill>
                <a:cs typeface="Courier New" pitchFamily="49" charset="0"/>
              </a:rPr>
              <a:t> = 4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urier New" pitchFamily="49" charset="0"/>
              </a:rPr>
              <a:t>x</a:t>
            </a:r>
            <a:r>
              <a:rPr lang="es-ES" dirty="0" smtClean="0">
                <a:solidFill>
                  <a:prstClr val="white"/>
                </a:solidFill>
                <a:cs typeface="Courier New" pitchFamily="49" charset="0"/>
              </a:rPr>
              <a:t> 64 + 2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urier New" pitchFamily="49" charset="0"/>
              </a:rPr>
              <a:t>x</a:t>
            </a:r>
            <a:r>
              <a:rPr lang="es-ES" dirty="0" smtClean="0">
                <a:solidFill>
                  <a:prstClr val="white"/>
                </a:solidFill>
                <a:cs typeface="Courier New" pitchFamily="49" charset="0"/>
              </a:rPr>
              <a:t> 8 + 3 = 256 + 16 +3</a:t>
            </a:r>
            <a:endParaRPr lang="es-ES" dirty="0" smtClean="0">
              <a:latin typeface="Consolas" pitchFamily="49" charset="0"/>
            </a:endParaRPr>
          </a:p>
          <a:p>
            <a:pPr lvl="1" indent="1588" defTabSz="714375">
              <a:spcBef>
                <a:spcPts val="1800"/>
              </a:spcBef>
              <a:spcAft>
                <a:spcPts val="600"/>
              </a:spcAft>
              <a:buNone/>
            </a:pPr>
            <a:r>
              <a:rPr lang="es-ES" dirty="0" smtClean="0"/>
              <a:t>Números en notación hexadecimal (base 16):</a:t>
            </a:r>
          </a:p>
          <a:p>
            <a:pPr lvl="1" indent="1588" defTabSz="714375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Dígitos</a:t>
            </a:r>
            <a:r>
              <a:rPr lang="es-ES" dirty="0" smtClean="0"/>
              <a:t> posibles: 0, 1, 2, 3, 4, 5, 6, 7, 8, 9, A, B, C, D, E, F</a:t>
            </a:r>
            <a:br>
              <a:rPr lang="es-ES" dirty="0" smtClean="0"/>
            </a:br>
            <a:r>
              <a:rPr lang="es-ES" dirty="0" smtClean="0"/>
              <a:t>	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0x1F</a:t>
            </a:r>
            <a:r>
              <a:rPr lang="es-ES" dirty="0" smtClean="0">
                <a:solidFill>
                  <a:srgbClr val="FFFF00"/>
                </a:solidFill>
                <a:cs typeface="Courier New" pitchFamily="49" charset="0"/>
              </a:rPr>
              <a:t> </a:t>
            </a:r>
            <a:r>
              <a:rPr lang="es-ES" dirty="0" smtClean="0"/>
              <a:t>= 31</a:t>
            </a:r>
            <a:r>
              <a:rPr lang="es-ES" dirty="0" smtClean="0">
                <a:cs typeface="Courier New" pitchFamily="49" charset="0"/>
              </a:rPr>
              <a:t> en notación decimal</a:t>
            </a:r>
            <a:br>
              <a:rPr lang="es-ES" dirty="0" smtClean="0">
                <a:cs typeface="Courier New" pitchFamily="49" charset="0"/>
              </a:rPr>
            </a:br>
            <a:r>
              <a:rPr lang="es-ES" dirty="0" smtClean="0">
                <a:cs typeface="Courier New" pitchFamily="49" charset="0"/>
              </a:rPr>
              <a:t>		1F = 1 </a:t>
            </a:r>
            <a:r>
              <a:rPr lang="es-ES" dirty="0" smtClean="0">
                <a:latin typeface="Consolas" pitchFamily="49" charset="0"/>
                <a:cs typeface="Courier New" pitchFamily="49" charset="0"/>
              </a:rPr>
              <a:t>x</a:t>
            </a:r>
            <a:r>
              <a:rPr lang="es-ES" dirty="0" smtClean="0">
                <a:cs typeface="Courier New" pitchFamily="49" charset="0"/>
              </a:rPr>
              <a:t> 16</a:t>
            </a:r>
            <a:r>
              <a:rPr lang="es-ES" baseline="30000" dirty="0" smtClean="0">
                <a:cs typeface="Courier New" pitchFamily="49" charset="0"/>
              </a:rPr>
              <a:t>1</a:t>
            </a:r>
            <a:r>
              <a:rPr lang="es-ES" dirty="0" smtClean="0">
                <a:cs typeface="Courier New" pitchFamily="49" charset="0"/>
              </a:rPr>
              <a:t> + F </a:t>
            </a:r>
            <a:r>
              <a:rPr lang="es-ES" dirty="0" smtClean="0">
                <a:latin typeface="Consolas" pitchFamily="49" charset="0"/>
                <a:cs typeface="Courier New" pitchFamily="49" charset="0"/>
              </a:rPr>
              <a:t>x</a:t>
            </a:r>
            <a:r>
              <a:rPr lang="es-ES" dirty="0" smtClean="0">
                <a:cs typeface="Courier New" pitchFamily="49" charset="0"/>
              </a:rPr>
              <a:t> 16</a:t>
            </a:r>
            <a:r>
              <a:rPr lang="es-ES" baseline="30000" dirty="0" smtClean="0">
                <a:cs typeface="Courier New" pitchFamily="49" charset="0"/>
              </a:rPr>
              <a:t>0</a:t>
            </a:r>
            <a:r>
              <a:rPr lang="es-ES" dirty="0" smtClean="0">
                <a:solidFill>
                  <a:prstClr val="white"/>
                </a:solidFill>
                <a:cs typeface="Courier New" pitchFamily="49" charset="0"/>
              </a:rPr>
              <a:t> = 1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urier New" pitchFamily="49" charset="0"/>
              </a:rPr>
              <a:t>x</a:t>
            </a:r>
            <a:r>
              <a:rPr lang="es-ES" dirty="0" smtClean="0">
                <a:solidFill>
                  <a:prstClr val="white"/>
                </a:solidFill>
                <a:cs typeface="Courier New" pitchFamily="49" charset="0"/>
              </a:rPr>
              <a:t> 16 + 15</a:t>
            </a:r>
            <a:endParaRPr lang="es-ES" dirty="0" smtClean="0">
              <a:latin typeface="Consolas" pitchFamily="49" charset="0"/>
            </a:endParaRPr>
          </a:p>
          <a:p>
            <a:pPr lvl="1" indent="1588" defTabSz="714375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	0xAD</a:t>
            </a:r>
            <a:r>
              <a:rPr lang="es-ES" dirty="0" smtClean="0">
                <a:solidFill>
                  <a:srgbClr val="FFFF00"/>
                </a:solidFill>
                <a:cs typeface="Courier New" pitchFamily="49" charset="0"/>
              </a:rPr>
              <a:t> </a:t>
            </a:r>
            <a:r>
              <a:rPr lang="es-ES" dirty="0" smtClean="0">
                <a:solidFill>
                  <a:prstClr val="white"/>
                </a:solidFill>
              </a:rPr>
              <a:t>= </a:t>
            </a:r>
            <a:r>
              <a:rPr lang="es-ES" dirty="0" smtClean="0">
                <a:solidFill>
                  <a:prstClr val="white"/>
                </a:solidFill>
                <a:cs typeface="Courier New" pitchFamily="49" charset="0"/>
              </a:rPr>
              <a:t>173 en notación decimal</a:t>
            </a:r>
            <a:br>
              <a:rPr lang="es-ES" dirty="0" smtClean="0">
                <a:solidFill>
                  <a:prstClr val="white"/>
                </a:solidFill>
                <a:cs typeface="Courier New" pitchFamily="49" charset="0"/>
              </a:rPr>
            </a:br>
            <a:r>
              <a:rPr lang="es-ES" dirty="0" smtClean="0">
                <a:solidFill>
                  <a:prstClr val="white"/>
                </a:solidFill>
                <a:cs typeface="Courier New" pitchFamily="49" charset="0"/>
              </a:rPr>
              <a:t>		AD = A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urier New" pitchFamily="49" charset="0"/>
              </a:rPr>
              <a:t>x</a:t>
            </a:r>
            <a:r>
              <a:rPr lang="es-ES" dirty="0" smtClean="0">
                <a:solidFill>
                  <a:prstClr val="white"/>
                </a:solidFill>
                <a:cs typeface="Courier New" pitchFamily="49" charset="0"/>
              </a:rPr>
              <a:t> </a:t>
            </a:r>
            <a:r>
              <a:rPr lang="es-ES" dirty="0" smtClean="0">
                <a:cs typeface="Courier New" pitchFamily="49" charset="0"/>
              </a:rPr>
              <a:t>16</a:t>
            </a:r>
            <a:r>
              <a:rPr lang="es-ES" baseline="30000" dirty="0" smtClean="0">
                <a:cs typeface="Courier New" pitchFamily="49" charset="0"/>
              </a:rPr>
              <a:t>1</a:t>
            </a:r>
            <a:r>
              <a:rPr lang="es-ES" dirty="0" smtClean="0">
                <a:solidFill>
                  <a:prstClr val="white"/>
                </a:solidFill>
                <a:cs typeface="Courier New" pitchFamily="49" charset="0"/>
              </a:rPr>
              <a:t> + D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urier New" pitchFamily="49" charset="0"/>
              </a:rPr>
              <a:t>x</a:t>
            </a:r>
            <a:r>
              <a:rPr lang="es-ES" dirty="0" smtClean="0">
                <a:solidFill>
                  <a:prstClr val="white"/>
                </a:solidFill>
                <a:cs typeface="Courier New" pitchFamily="49" charset="0"/>
              </a:rPr>
              <a:t> </a:t>
            </a:r>
            <a:r>
              <a:rPr lang="es-ES" dirty="0" smtClean="0">
                <a:cs typeface="Courier New" pitchFamily="49" charset="0"/>
              </a:rPr>
              <a:t>16</a:t>
            </a:r>
            <a:r>
              <a:rPr lang="es-ES" baseline="30000" dirty="0" smtClean="0">
                <a:cs typeface="Courier New" pitchFamily="49" charset="0"/>
              </a:rPr>
              <a:t>0</a:t>
            </a:r>
            <a:r>
              <a:rPr lang="es-ES" dirty="0" smtClean="0">
                <a:solidFill>
                  <a:prstClr val="white"/>
                </a:solidFill>
                <a:cs typeface="Courier New" pitchFamily="49" charset="0"/>
              </a:rPr>
              <a:t> = 10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urier New" pitchFamily="49" charset="0"/>
              </a:rPr>
              <a:t>x</a:t>
            </a:r>
            <a:r>
              <a:rPr lang="es-ES" dirty="0" smtClean="0">
                <a:solidFill>
                  <a:prstClr val="white"/>
                </a:solidFill>
                <a:cs typeface="Courier New" pitchFamily="49" charset="0"/>
              </a:rPr>
              <a:t> 16 + 13 = 160 + 13</a:t>
            </a:r>
            <a:endParaRPr lang="es-ES" dirty="0" smtClean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>
                <a:solidFill>
                  <a:prstClr val="white"/>
                </a:solidFill>
              </a:rPr>
              <a:t>Página</a:t>
            </a:r>
            <a:r>
              <a:rPr lang="en-US" smtClean="0">
                <a:solidFill>
                  <a:prstClr val="white"/>
                </a:solidFill>
              </a:rPr>
              <a:t> </a:t>
            </a:r>
            <a:fld id="{042AED99-7FB4-404E-8A97-64753DCE42EC}" type="slidenum">
              <a:rPr lang="en-US" smtClean="0">
                <a:solidFill>
                  <a:prstClr val="white"/>
                </a:solidFill>
              </a:rPr>
              <a:pPr/>
              <a:t>215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>
                <a:solidFill>
                  <a:prstClr val="white"/>
                </a:solidFill>
              </a:rPr>
              <a:t>Fundamentos de la programación: Tipos e instrucciones I (Anexo)</a:t>
            </a:r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6372200" y="332656"/>
            <a:ext cx="23501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Números enteros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urier New" pitchFamily="49" charset="0"/>
              </a:rPr>
              <a:t>float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Intervalo de valores:</a:t>
            </a:r>
            <a:br>
              <a:rPr lang="es-ES" dirty="0" smtClean="0"/>
            </a:br>
            <a:r>
              <a:rPr lang="es-ES" dirty="0" smtClean="0"/>
              <a:t>	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+</a:t>
            </a:r>
            <a:r>
              <a:rPr lang="es-ES" dirty="0" smtClean="0"/>
              <a:t>/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-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1.18e-38</a:t>
            </a:r>
            <a:r>
              <a:rPr lang="es-ES" dirty="0" smtClean="0"/>
              <a:t> ..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3.40e+38</a:t>
            </a:r>
            <a:r>
              <a:rPr lang="es-ES" dirty="0" smtClean="0">
                <a:latin typeface="Consolas" pitchFamily="49" charset="0"/>
              </a:rPr>
              <a:t> 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Bytes de memoria: </a:t>
            </a:r>
            <a:r>
              <a:rPr lang="es-ES" dirty="0" smtClean="0">
                <a:solidFill>
                  <a:srgbClr val="FFC000"/>
                </a:solidFill>
              </a:rPr>
              <a:t>4</a:t>
            </a:r>
            <a:r>
              <a:rPr lang="es-ES" dirty="0" smtClean="0"/>
              <a:t>*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Punto flotante. Precisión: </a:t>
            </a:r>
            <a:r>
              <a:rPr lang="es-ES" dirty="0" smtClean="0">
                <a:solidFill>
                  <a:srgbClr val="FFC000"/>
                </a:solidFill>
              </a:rPr>
              <a:t>7</a:t>
            </a:r>
            <a:r>
              <a:rPr lang="es-ES" dirty="0" smtClean="0"/>
              <a:t> dígitos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Literales (</a:t>
            </a:r>
            <a:r>
              <a:rPr lang="es-ES" dirty="0" smtClean="0">
                <a:solidFill>
                  <a:srgbClr val="FFC000"/>
                </a:solidFill>
              </a:rPr>
              <a:t>punto decimal</a:t>
            </a:r>
            <a:r>
              <a:rPr lang="es-ES" dirty="0" smtClean="0"/>
              <a:t>):</a:t>
            </a:r>
          </a:p>
          <a:p>
            <a:pPr marL="628650" lvl="1" indent="-266700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Notación normal: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134.45</a:t>
            </a:r>
            <a:r>
              <a:rPr lang="es-ES" dirty="0" smtClean="0"/>
              <a:t>,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-1.1764</a:t>
            </a:r>
          </a:p>
          <a:p>
            <a:pPr marL="628650" lvl="1" indent="-266700">
              <a:spcBef>
                <a:spcPts val="0"/>
              </a:spcBef>
              <a:spcAft>
                <a:spcPts val="600"/>
              </a:spcAft>
            </a:pPr>
            <a:endParaRPr lang="es-ES" dirty="0" smtClean="0">
              <a:solidFill>
                <a:srgbClr val="FFFF00"/>
              </a:solidFill>
              <a:latin typeface="Consolas" pitchFamily="49" charset="0"/>
              <a:cs typeface="Courier New" pitchFamily="49" charset="0"/>
            </a:endParaRPr>
          </a:p>
          <a:p>
            <a:pPr marL="628650" lvl="1" indent="-266700">
              <a:spcBef>
                <a:spcPts val="0"/>
              </a:spcBef>
              <a:spcAft>
                <a:spcPts val="600"/>
              </a:spcAft>
            </a:pPr>
            <a:endParaRPr lang="es-ES" dirty="0" smtClean="0">
              <a:solidFill>
                <a:srgbClr val="FFFF00"/>
              </a:solidFill>
              <a:latin typeface="Consolas" pitchFamily="49" charset="0"/>
              <a:cs typeface="Courier New" pitchFamily="49" charset="0"/>
            </a:endParaRPr>
          </a:p>
          <a:p>
            <a:pPr marL="628650" lvl="1" indent="-266700">
              <a:spcBef>
                <a:spcPts val="0"/>
              </a:spcBef>
              <a:spcAft>
                <a:spcPts val="600"/>
              </a:spcAft>
            </a:pPr>
            <a:endParaRPr lang="es-ES" dirty="0" smtClean="0">
              <a:solidFill>
                <a:srgbClr val="FFFF00"/>
              </a:solidFill>
              <a:latin typeface="Consolas" pitchFamily="49" charset="0"/>
              <a:cs typeface="Courier New" pitchFamily="49" charset="0"/>
            </a:endParaRPr>
          </a:p>
          <a:p>
            <a:pPr marL="628650" lvl="1" indent="-266700">
              <a:spcBef>
                <a:spcPts val="600"/>
              </a:spcBef>
              <a:spcAft>
                <a:spcPts val="600"/>
              </a:spcAft>
            </a:pPr>
            <a:r>
              <a:rPr lang="es-ES" dirty="0" smtClean="0"/>
              <a:t>Notación científica: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1.4E2</a:t>
            </a:r>
            <a:r>
              <a:rPr lang="es-ES" dirty="0" smtClean="0"/>
              <a:t>,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-5.23e-02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>
                <a:solidFill>
                  <a:prstClr val="white"/>
                </a:solidFill>
              </a:rPr>
              <a:t>Página</a:t>
            </a:r>
            <a:r>
              <a:rPr lang="en-US" smtClean="0">
                <a:solidFill>
                  <a:prstClr val="white"/>
                </a:solidFill>
              </a:rPr>
              <a:t> </a:t>
            </a:r>
            <a:fld id="{042AED99-7FB4-404E-8A97-64753DCE42EC}" type="slidenum">
              <a:rPr lang="en-US" smtClean="0">
                <a:solidFill>
                  <a:prstClr val="white"/>
                </a:solidFill>
              </a:rPr>
              <a:pPr/>
              <a:t>216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>
                <a:solidFill>
                  <a:prstClr val="white"/>
                </a:solidFill>
              </a:rPr>
              <a:t>Fundamentos de la programación: Tipos e instrucciones I (Anexo)</a:t>
            </a:r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732240" y="1700808"/>
            <a:ext cx="1944216" cy="3384376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algn="ctr"/>
            <a:endParaRPr lang="es-ES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6751620" y="1851640"/>
          <a:ext cx="1764000" cy="301752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418556"/>
                <a:gridCol w="1345444"/>
              </a:tblGrid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01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02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03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04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05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06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07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08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09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. . .</a:t>
                      </a:r>
                      <a:endParaRPr lang="es-ES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5" name="14 Conector recto"/>
          <p:cNvCxnSpPr/>
          <p:nvPr/>
        </p:nvCxnSpPr>
        <p:spPr>
          <a:xfrm rot="5400000" flipH="1" flipV="1">
            <a:off x="1158201" y="3897439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1291552" y="3764088"/>
            <a:ext cx="256112" cy="0"/>
          </a:xfrm>
          <a:prstGeom prst="line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1876279" y="3764088"/>
            <a:ext cx="247449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rot="5400000" flipH="1" flipV="1">
            <a:off x="1980851" y="3897439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headEnd type="arrow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>
            <a:off x="1291552" y="4316542"/>
            <a:ext cx="256112" cy="0"/>
          </a:xfrm>
          <a:prstGeom prst="line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1876279" y="4316542"/>
            <a:ext cx="247449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rot="5400000" flipH="1" flipV="1">
            <a:off x="1158201" y="4183191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 rot="5400000" flipH="1" flipV="1">
            <a:off x="1980399" y="4183645"/>
            <a:ext cx="286658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rot="5400000" flipH="1" flipV="1">
            <a:off x="3479301" y="4264154"/>
            <a:ext cx="428628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2555776" y="4468943"/>
            <a:ext cx="1152128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/>
          <p:nvPr/>
        </p:nvCxnSpPr>
        <p:spPr>
          <a:xfrm>
            <a:off x="5292080" y="4050502"/>
            <a:ext cx="432048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rot="5400000" flipH="1" flipV="1">
            <a:off x="5279501" y="4285454"/>
            <a:ext cx="428628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>
            <a:off x="4427984" y="4490243"/>
            <a:ext cx="1080120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 rot="5400000" flipH="1" flipV="1">
            <a:off x="1158201" y="5485807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"/>
          <p:cNvCxnSpPr/>
          <p:nvPr/>
        </p:nvCxnSpPr>
        <p:spPr>
          <a:xfrm>
            <a:off x="1291552" y="5352456"/>
            <a:ext cx="256112" cy="0"/>
          </a:xfrm>
          <a:prstGeom prst="line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>
            <a:off x="1876279" y="5352456"/>
            <a:ext cx="218379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 rot="5400000" flipH="1" flipV="1">
            <a:off x="1951782" y="5485807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headEnd type="arrow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>
            <a:off x="1291552" y="5904910"/>
            <a:ext cx="256112" cy="0"/>
          </a:xfrm>
          <a:prstGeom prst="line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>
            <a:off x="1876279" y="5904910"/>
            <a:ext cx="218379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 rot="5400000" flipH="1" flipV="1">
            <a:off x="1158201" y="5771559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/>
          <p:nvPr/>
        </p:nvCxnSpPr>
        <p:spPr>
          <a:xfrm>
            <a:off x="3851920" y="6069086"/>
            <a:ext cx="1080120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 de flecha"/>
          <p:cNvCxnSpPr/>
          <p:nvPr/>
        </p:nvCxnSpPr>
        <p:spPr>
          <a:xfrm>
            <a:off x="7850460" y="5638870"/>
            <a:ext cx="432048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"/>
          <p:cNvCxnSpPr/>
          <p:nvPr/>
        </p:nvCxnSpPr>
        <p:spPr>
          <a:xfrm rot="5400000" flipH="1" flipV="1">
            <a:off x="7847406" y="5854772"/>
            <a:ext cx="428628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>
            <a:off x="6914356" y="6069086"/>
            <a:ext cx="1152128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 rot="5400000" flipH="1" flipV="1">
            <a:off x="5797276" y="5485807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5940152" y="5352456"/>
            <a:ext cx="213541" cy="0"/>
          </a:xfrm>
          <a:prstGeom prst="line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>
            <a:off x="6482308" y="5352456"/>
            <a:ext cx="216024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 rot="5400000" flipH="1" flipV="1">
            <a:off x="6555456" y="5485807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headEnd type="arrow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Conector recto"/>
          <p:cNvCxnSpPr/>
          <p:nvPr/>
        </p:nvCxnSpPr>
        <p:spPr>
          <a:xfrm>
            <a:off x="5940152" y="5904910"/>
            <a:ext cx="213541" cy="0"/>
          </a:xfrm>
          <a:prstGeom prst="line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/>
          <p:nvPr/>
        </p:nvCxnSpPr>
        <p:spPr>
          <a:xfrm>
            <a:off x="6482308" y="5904910"/>
            <a:ext cx="216024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Conector recto"/>
          <p:cNvCxnSpPr/>
          <p:nvPr/>
        </p:nvCxnSpPr>
        <p:spPr>
          <a:xfrm rot="5400000" flipH="1" flipV="1">
            <a:off x="5797276" y="5771559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>
            <a:off x="4067944" y="4052605"/>
            <a:ext cx="576064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3491880" y="4053016"/>
            <a:ext cx="432048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1115616" y="4039242"/>
            <a:ext cx="1728192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 rot="5400000" flipH="1" flipV="1">
            <a:off x="4207096" y="4278880"/>
            <a:ext cx="441776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 rot="5400000" flipH="1" flipV="1">
            <a:off x="2350987" y="4264154"/>
            <a:ext cx="428628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 de flecha"/>
          <p:cNvCxnSpPr/>
          <p:nvPr/>
        </p:nvCxnSpPr>
        <p:spPr>
          <a:xfrm>
            <a:off x="5620567" y="5627610"/>
            <a:ext cx="1559379" cy="11775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/>
          <p:nvPr/>
        </p:nvCxnSpPr>
        <p:spPr>
          <a:xfrm rot="5400000" flipH="1" flipV="1">
            <a:off x="4703437" y="5854772"/>
            <a:ext cx="428628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 de flecha"/>
          <p:cNvCxnSpPr/>
          <p:nvPr/>
        </p:nvCxnSpPr>
        <p:spPr>
          <a:xfrm>
            <a:off x="4716016" y="5638870"/>
            <a:ext cx="432048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 de flecha"/>
          <p:cNvCxnSpPr/>
          <p:nvPr/>
        </p:nvCxnSpPr>
        <p:spPr>
          <a:xfrm>
            <a:off x="3491880" y="5640973"/>
            <a:ext cx="576064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 de flecha"/>
          <p:cNvCxnSpPr/>
          <p:nvPr/>
        </p:nvCxnSpPr>
        <p:spPr>
          <a:xfrm>
            <a:off x="3059832" y="5641384"/>
            <a:ext cx="288032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 de flecha"/>
          <p:cNvCxnSpPr/>
          <p:nvPr/>
        </p:nvCxnSpPr>
        <p:spPr>
          <a:xfrm>
            <a:off x="1115616" y="5627610"/>
            <a:ext cx="1296144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"/>
          <p:cNvCxnSpPr/>
          <p:nvPr/>
        </p:nvCxnSpPr>
        <p:spPr>
          <a:xfrm rot="5400000" flipH="1" flipV="1">
            <a:off x="3647131" y="5854772"/>
            <a:ext cx="428628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 rot="5400000" flipH="1" flipV="1">
            <a:off x="1951782" y="5771559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"/>
          <p:cNvCxnSpPr/>
          <p:nvPr/>
        </p:nvCxnSpPr>
        <p:spPr>
          <a:xfrm rot="5400000" flipH="1" flipV="1">
            <a:off x="6555456" y="5771559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Conector recto"/>
          <p:cNvCxnSpPr/>
          <p:nvPr/>
        </p:nvCxnSpPr>
        <p:spPr>
          <a:xfrm rot="5400000" flipH="1" flipV="1">
            <a:off x="6709567" y="5854772"/>
            <a:ext cx="428628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CuadroTexto"/>
          <p:cNvSpPr txBox="1"/>
          <p:nvPr/>
        </p:nvSpPr>
        <p:spPr>
          <a:xfrm>
            <a:off x="4633843" y="1772816"/>
            <a:ext cx="1954381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266700" indent="-266700">
              <a:spcAft>
                <a:spcPts val="600"/>
              </a:spcAft>
            </a:pPr>
            <a:r>
              <a:rPr lang="es-ES" sz="1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(*)	</a:t>
            </a:r>
            <a:r>
              <a:rPr lang="es-ES" sz="1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sizeof(</a:t>
            </a:r>
            <a:r>
              <a:rPr lang="es-ES" sz="1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float</a:t>
            </a:r>
            <a:r>
              <a:rPr lang="es-ES" sz="1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</a:t>
            </a:r>
            <a:endParaRPr lang="es-ES" sz="1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0" name="69 Elipse"/>
          <p:cNvSpPr/>
          <p:nvPr/>
        </p:nvSpPr>
        <p:spPr>
          <a:xfrm>
            <a:off x="2843808" y="3866381"/>
            <a:ext cx="72008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0..9</a:t>
            </a:r>
          </a:p>
        </p:txBody>
      </p:sp>
      <p:sp>
        <p:nvSpPr>
          <p:cNvPr id="82" name="81 Elipse"/>
          <p:cNvSpPr/>
          <p:nvPr/>
        </p:nvSpPr>
        <p:spPr>
          <a:xfrm>
            <a:off x="6150843" y="5157192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+</a:t>
            </a:r>
          </a:p>
        </p:txBody>
      </p:sp>
      <p:sp>
        <p:nvSpPr>
          <p:cNvPr id="83" name="82 Elipse"/>
          <p:cNvSpPr/>
          <p:nvPr/>
        </p:nvSpPr>
        <p:spPr>
          <a:xfrm>
            <a:off x="6165701" y="5733256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-</a:t>
            </a:r>
          </a:p>
        </p:txBody>
      </p:sp>
      <p:sp>
        <p:nvSpPr>
          <p:cNvPr id="84" name="83 Elipse"/>
          <p:cNvSpPr/>
          <p:nvPr/>
        </p:nvSpPr>
        <p:spPr>
          <a:xfrm>
            <a:off x="1561381" y="3573016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+</a:t>
            </a:r>
          </a:p>
        </p:txBody>
      </p:sp>
      <p:sp>
        <p:nvSpPr>
          <p:cNvPr id="85" name="84 Elipse"/>
          <p:cNvSpPr/>
          <p:nvPr/>
        </p:nvSpPr>
        <p:spPr>
          <a:xfrm>
            <a:off x="1576239" y="4149080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-</a:t>
            </a:r>
          </a:p>
        </p:txBody>
      </p:sp>
      <p:sp>
        <p:nvSpPr>
          <p:cNvPr id="88" name="87 Elipse"/>
          <p:cNvSpPr/>
          <p:nvPr/>
        </p:nvSpPr>
        <p:spPr>
          <a:xfrm>
            <a:off x="1561381" y="5157192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+</a:t>
            </a:r>
          </a:p>
        </p:txBody>
      </p:sp>
      <p:sp>
        <p:nvSpPr>
          <p:cNvPr id="89" name="88 Elipse"/>
          <p:cNvSpPr/>
          <p:nvPr/>
        </p:nvSpPr>
        <p:spPr>
          <a:xfrm>
            <a:off x="1576239" y="5733256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-</a:t>
            </a:r>
          </a:p>
        </p:txBody>
      </p:sp>
      <p:sp>
        <p:nvSpPr>
          <p:cNvPr id="90" name="89 Elipse"/>
          <p:cNvSpPr/>
          <p:nvPr/>
        </p:nvSpPr>
        <p:spPr>
          <a:xfrm>
            <a:off x="3347864" y="5473799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.</a:t>
            </a:r>
          </a:p>
        </p:txBody>
      </p:sp>
      <p:sp>
        <p:nvSpPr>
          <p:cNvPr id="91" name="90 Elipse"/>
          <p:cNvSpPr/>
          <p:nvPr/>
        </p:nvSpPr>
        <p:spPr>
          <a:xfrm>
            <a:off x="3923928" y="3880098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.</a:t>
            </a:r>
          </a:p>
        </p:txBody>
      </p:sp>
      <p:sp>
        <p:nvSpPr>
          <p:cNvPr id="92" name="91 Elipse"/>
          <p:cNvSpPr/>
          <p:nvPr/>
        </p:nvSpPr>
        <p:spPr>
          <a:xfrm>
            <a:off x="5157589" y="5454749"/>
            <a:ext cx="648072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e,E</a:t>
            </a:r>
            <a:endParaRPr lang="es-ES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sp>
        <p:nvSpPr>
          <p:cNvPr id="93" name="92 Elipse"/>
          <p:cNvSpPr/>
          <p:nvPr/>
        </p:nvSpPr>
        <p:spPr>
          <a:xfrm>
            <a:off x="4644008" y="3866381"/>
            <a:ext cx="72008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0..9</a:t>
            </a:r>
          </a:p>
        </p:txBody>
      </p:sp>
      <p:sp>
        <p:nvSpPr>
          <p:cNvPr id="94" name="93 Elipse"/>
          <p:cNvSpPr/>
          <p:nvPr/>
        </p:nvSpPr>
        <p:spPr>
          <a:xfrm>
            <a:off x="2411760" y="5454749"/>
            <a:ext cx="72008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0..9</a:t>
            </a:r>
          </a:p>
        </p:txBody>
      </p:sp>
      <p:sp>
        <p:nvSpPr>
          <p:cNvPr id="95" name="94 Elipse"/>
          <p:cNvSpPr/>
          <p:nvPr/>
        </p:nvSpPr>
        <p:spPr>
          <a:xfrm>
            <a:off x="4067944" y="5454749"/>
            <a:ext cx="72008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0..9</a:t>
            </a:r>
          </a:p>
        </p:txBody>
      </p:sp>
      <p:sp>
        <p:nvSpPr>
          <p:cNvPr id="96" name="95 Elipse"/>
          <p:cNvSpPr/>
          <p:nvPr/>
        </p:nvSpPr>
        <p:spPr>
          <a:xfrm>
            <a:off x="7202388" y="5454749"/>
            <a:ext cx="72008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0..9</a:t>
            </a:r>
          </a:p>
        </p:txBody>
      </p:sp>
      <p:sp>
        <p:nvSpPr>
          <p:cNvPr id="71" name="70 Rectángulo"/>
          <p:cNvSpPr/>
          <p:nvPr/>
        </p:nvSpPr>
        <p:spPr>
          <a:xfrm>
            <a:off x="4427984" y="332656"/>
            <a:ext cx="42446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Números reales (con decimales)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1588">
              <a:spcBef>
                <a:spcPts val="0"/>
              </a:spcBef>
              <a:spcAft>
                <a:spcPts val="600"/>
              </a:spcAft>
              <a:tabLst>
                <a:tab pos="7981950" algn="r"/>
              </a:tabLst>
            </a:pPr>
            <a:r>
              <a:rPr lang="es-ES" dirty="0" smtClean="0"/>
              <a:t>Notación científica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91264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/>
              <a:t>Siempre un número (con o sin signo) con un solo dígito de parte entera, seguido del exponente (potencia de 10):</a:t>
            </a:r>
          </a:p>
          <a:p>
            <a:pPr lvl="1" indent="1588" defTabSz="581025">
              <a:spcBef>
                <a:spcPts val="0"/>
              </a:spcBef>
              <a:spcAft>
                <a:spcPts val="1200"/>
              </a:spcAft>
              <a:buNone/>
              <a:tabLst>
                <a:tab pos="2333625" algn="l"/>
                <a:tab pos="2867025" algn="l"/>
                <a:tab pos="4848225" algn="l"/>
                <a:tab pos="5381625" algn="l"/>
              </a:tabLst>
            </a:pP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-5.23e-2</a:t>
            </a:r>
            <a:r>
              <a:rPr lang="es-ES" dirty="0" smtClean="0"/>
              <a:t>	</a:t>
            </a:r>
            <a:r>
              <a:rPr lang="es-ES" dirty="0" smtClean="0">
                <a:sym typeface="Wingdings" pitchFamily="2" charset="2"/>
              </a:rPr>
              <a:t>	</a:t>
            </a:r>
            <a:r>
              <a:rPr lang="es-ES" dirty="0" smtClean="0"/>
              <a:t>-5,23 </a:t>
            </a:r>
            <a:r>
              <a:rPr lang="es-ES" dirty="0" smtClean="0">
                <a:latin typeface="+mj-lt"/>
              </a:rPr>
              <a:t>x</a:t>
            </a:r>
            <a:r>
              <a:rPr lang="es-ES" dirty="0" smtClean="0"/>
              <a:t> 10</a:t>
            </a:r>
            <a:r>
              <a:rPr lang="es-ES" baseline="30000" dirty="0" smtClean="0"/>
              <a:t>-2	</a:t>
            </a:r>
            <a:r>
              <a:rPr lang="es-ES" dirty="0" smtClean="0">
                <a:sym typeface="Wingdings" pitchFamily="2" charset="2"/>
              </a:rPr>
              <a:t>	</a:t>
            </a:r>
            <a:r>
              <a:rPr lang="es-ES" dirty="0" smtClean="0"/>
              <a:t>-0,0523</a:t>
            </a:r>
          </a:p>
          <a:p>
            <a:pPr lvl="1" indent="1588" defTabSz="581025">
              <a:spcBef>
                <a:spcPts val="0"/>
              </a:spcBef>
              <a:spcAft>
                <a:spcPts val="1200"/>
              </a:spcAft>
              <a:buClr>
                <a:srgbClr val="04617B">
                  <a:lumMod val="20000"/>
                  <a:lumOff val="80000"/>
                </a:srgbClr>
              </a:buClr>
              <a:buNone/>
              <a:tabLst>
                <a:tab pos="2333625" algn="l"/>
                <a:tab pos="2867025" algn="l"/>
                <a:tab pos="4848225" algn="l"/>
                <a:tab pos="5381625" algn="l"/>
              </a:tabLst>
            </a:pP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1.11e2</a:t>
            </a:r>
            <a:r>
              <a:rPr lang="es-ES" dirty="0" smtClean="0">
                <a:solidFill>
                  <a:prstClr val="white"/>
                </a:solidFill>
              </a:rPr>
              <a:t>	</a:t>
            </a:r>
            <a:r>
              <a:rPr lang="es-ES" dirty="0" smtClean="0">
                <a:solidFill>
                  <a:prstClr val="white"/>
                </a:solidFill>
                <a:sym typeface="Wingdings" pitchFamily="2" charset="2"/>
              </a:rPr>
              <a:t>	</a:t>
            </a:r>
            <a:r>
              <a:rPr lang="es-ES" dirty="0" smtClean="0">
                <a:solidFill>
                  <a:prstClr val="white"/>
                </a:solidFill>
              </a:rPr>
              <a:t>1,11 </a:t>
            </a:r>
            <a:r>
              <a:rPr lang="es-ES" dirty="0" smtClean="0">
                <a:solidFill>
                  <a:prstClr val="white"/>
                </a:solidFill>
                <a:latin typeface="Calibri"/>
              </a:rPr>
              <a:t>x</a:t>
            </a:r>
            <a:r>
              <a:rPr lang="es-ES" dirty="0" smtClean="0">
                <a:solidFill>
                  <a:prstClr val="white"/>
                </a:solidFill>
              </a:rPr>
              <a:t> 10</a:t>
            </a:r>
            <a:r>
              <a:rPr lang="es-ES" baseline="30000" dirty="0" smtClean="0">
                <a:solidFill>
                  <a:prstClr val="white"/>
                </a:solidFill>
              </a:rPr>
              <a:t>2	</a:t>
            </a:r>
            <a:r>
              <a:rPr lang="es-ES" dirty="0" smtClean="0">
                <a:solidFill>
                  <a:prstClr val="white"/>
                </a:solidFill>
                <a:sym typeface="Wingdings" pitchFamily="2" charset="2"/>
              </a:rPr>
              <a:t>	111</a:t>
            </a:r>
            <a:r>
              <a:rPr lang="es-ES" dirty="0" smtClean="0">
                <a:solidFill>
                  <a:prstClr val="white"/>
                </a:solidFill>
              </a:rPr>
              <a:t>,0</a:t>
            </a:r>
          </a:p>
          <a:p>
            <a:pPr lvl="1" indent="1588" defTabSz="581025">
              <a:spcBef>
                <a:spcPts val="0"/>
              </a:spcBef>
              <a:spcAft>
                <a:spcPts val="1200"/>
              </a:spcAft>
              <a:buClr>
                <a:srgbClr val="04617B">
                  <a:lumMod val="20000"/>
                  <a:lumOff val="80000"/>
                </a:srgbClr>
              </a:buClr>
              <a:buNone/>
              <a:tabLst>
                <a:tab pos="2333625" algn="l"/>
                <a:tab pos="2867025" algn="l"/>
                <a:tab pos="4848225" algn="l"/>
                <a:tab pos="5381625" algn="l"/>
              </a:tabLst>
            </a:pP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7.4523e-04</a:t>
            </a:r>
            <a:r>
              <a:rPr lang="es-ES" dirty="0" smtClean="0">
                <a:solidFill>
                  <a:prstClr val="white"/>
                </a:solidFill>
              </a:rPr>
              <a:t>	</a:t>
            </a:r>
            <a:r>
              <a:rPr lang="es-ES" dirty="0" smtClean="0">
                <a:solidFill>
                  <a:prstClr val="white"/>
                </a:solidFill>
                <a:sym typeface="Wingdings" pitchFamily="2" charset="2"/>
              </a:rPr>
              <a:t>	</a:t>
            </a:r>
            <a:r>
              <a:rPr lang="es-ES" dirty="0" smtClean="0">
                <a:solidFill>
                  <a:prstClr val="white"/>
                </a:solidFill>
              </a:rPr>
              <a:t>7,4523 </a:t>
            </a:r>
            <a:r>
              <a:rPr lang="es-ES" dirty="0" smtClean="0">
                <a:solidFill>
                  <a:prstClr val="white"/>
                </a:solidFill>
                <a:latin typeface="Calibri"/>
              </a:rPr>
              <a:t>x</a:t>
            </a:r>
            <a:r>
              <a:rPr lang="es-ES" dirty="0" smtClean="0">
                <a:solidFill>
                  <a:prstClr val="white"/>
                </a:solidFill>
              </a:rPr>
              <a:t> 10</a:t>
            </a:r>
            <a:r>
              <a:rPr lang="es-ES" baseline="30000" dirty="0" smtClean="0">
                <a:solidFill>
                  <a:prstClr val="white"/>
                </a:solidFill>
              </a:rPr>
              <a:t>-4	</a:t>
            </a:r>
            <a:r>
              <a:rPr lang="es-ES" dirty="0" smtClean="0">
                <a:solidFill>
                  <a:prstClr val="white"/>
                </a:solidFill>
                <a:sym typeface="Wingdings" pitchFamily="2" charset="2"/>
              </a:rPr>
              <a:t>	</a:t>
            </a:r>
            <a:r>
              <a:rPr lang="es-ES" dirty="0" smtClean="0">
                <a:solidFill>
                  <a:prstClr val="white"/>
                </a:solidFill>
              </a:rPr>
              <a:t>0,00074523</a:t>
            </a:r>
          </a:p>
          <a:p>
            <a:pPr lvl="1" indent="1588" defTabSz="581025">
              <a:spcBef>
                <a:spcPts val="0"/>
              </a:spcBef>
              <a:spcAft>
                <a:spcPts val="1200"/>
              </a:spcAft>
              <a:buClr>
                <a:srgbClr val="04617B">
                  <a:lumMod val="20000"/>
                  <a:lumOff val="80000"/>
                </a:srgbClr>
              </a:buClr>
              <a:buNone/>
              <a:tabLst>
                <a:tab pos="2333625" algn="l"/>
                <a:tab pos="2867025" algn="l"/>
                <a:tab pos="4848225" algn="l"/>
                <a:tab pos="5381625" algn="l"/>
              </a:tabLst>
            </a:pP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-3.3333e+06</a:t>
            </a:r>
            <a:r>
              <a:rPr lang="es-ES" dirty="0" smtClean="0">
                <a:solidFill>
                  <a:prstClr val="white"/>
                </a:solidFill>
              </a:rPr>
              <a:t>	</a:t>
            </a:r>
            <a:r>
              <a:rPr lang="es-ES" dirty="0" smtClean="0">
                <a:solidFill>
                  <a:prstClr val="white"/>
                </a:solidFill>
                <a:sym typeface="Wingdings" pitchFamily="2" charset="2"/>
              </a:rPr>
              <a:t>	</a:t>
            </a:r>
            <a:r>
              <a:rPr lang="es-ES" dirty="0" smtClean="0">
                <a:solidFill>
                  <a:prstClr val="white"/>
                </a:solidFill>
              </a:rPr>
              <a:t>-3,3333 </a:t>
            </a:r>
            <a:r>
              <a:rPr lang="es-ES" dirty="0" smtClean="0">
                <a:solidFill>
                  <a:prstClr val="white"/>
                </a:solidFill>
                <a:latin typeface="Calibri"/>
              </a:rPr>
              <a:t>x</a:t>
            </a:r>
            <a:r>
              <a:rPr lang="es-ES" dirty="0" smtClean="0">
                <a:solidFill>
                  <a:prstClr val="white"/>
                </a:solidFill>
              </a:rPr>
              <a:t> 10</a:t>
            </a:r>
            <a:r>
              <a:rPr lang="es-ES" baseline="30000" dirty="0" smtClean="0">
                <a:solidFill>
                  <a:prstClr val="white"/>
                </a:solidFill>
              </a:rPr>
              <a:t>6	</a:t>
            </a:r>
            <a:r>
              <a:rPr lang="es-ES" dirty="0" smtClean="0">
                <a:solidFill>
                  <a:prstClr val="white"/>
                </a:solidFill>
                <a:sym typeface="Wingdings" pitchFamily="2" charset="2"/>
              </a:rPr>
              <a:t>	-</a:t>
            </a:r>
            <a:r>
              <a:rPr lang="es-ES" dirty="0" smtClean="0">
                <a:solidFill>
                  <a:prstClr val="white"/>
                </a:solidFill>
              </a:rPr>
              <a:t>3.333.300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>
                <a:solidFill>
                  <a:prstClr val="white"/>
                </a:solidFill>
              </a:rPr>
              <a:t>Página</a:t>
            </a:r>
            <a:r>
              <a:rPr lang="en-US" smtClean="0">
                <a:solidFill>
                  <a:prstClr val="white"/>
                </a:solidFill>
              </a:rPr>
              <a:t> </a:t>
            </a:r>
            <a:fld id="{042AED99-7FB4-404E-8A97-64753DCE42EC}" type="slidenum">
              <a:rPr lang="en-US" smtClean="0">
                <a:solidFill>
                  <a:prstClr val="white"/>
                </a:solidFill>
              </a:rPr>
              <a:pPr/>
              <a:t>217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>
                <a:solidFill>
                  <a:prstClr val="white"/>
                </a:solidFill>
              </a:rPr>
              <a:t>Fundamentos de la programación: Tipos e instrucciones I (Anexo)</a:t>
            </a:r>
            <a:endParaRPr lang="es-ES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urier New" pitchFamily="49" charset="0"/>
              </a:rPr>
              <a:t>double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Intervalo de valores:</a:t>
            </a:r>
            <a:br>
              <a:rPr lang="es-ES" dirty="0" smtClean="0"/>
            </a:br>
            <a:r>
              <a:rPr lang="es-ES" dirty="0" smtClean="0"/>
              <a:t>	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+</a:t>
            </a:r>
            <a:r>
              <a:rPr lang="es-ES" dirty="0" smtClean="0"/>
              <a:t>/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-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2.23e-308</a:t>
            </a:r>
            <a:r>
              <a:rPr lang="es-ES" dirty="0" smtClean="0"/>
              <a:t> ..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1.79e+308</a:t>
            </a:r>
            <a:r>
              <a:rPr lang="es-ES" dirty="0" smtClean="0">
                <a:latin typeface="Consolas" pitchFamily="49" charset="0"/>
              </a:rPr>
              <a:t> 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Bytes de memoria: </a:t>
            </a:r>
            <a:r>
              <a:rPr lang="es-ES" dirty="0" smtClean="0">
                <a:solidFill>
                  <a:srgbClr val="FFC000"/>
                </a:solidFill>
              </a:rPr>
              <a:t>8</a:t>
            </a:r>
            <a:r>
              <a:rPr lang="es-ES" dirty="0" smtClean="0"/>
              <a:t>*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Punto flotante. Precisión: </a:t>
            </a:r>
            <a:r>
              <a:rPr lang="es-ES" dirty="0" smtClean="0">
                <a:solidFill>
                  <a:srgbClr val="FFC000"/>
                </a:solidFill>
              </a:rPr>
              <a:t>15</a:t>
            </a:r>
            <a:r>
              <a:rPr lang="es-ES" dirty="0" smtClean="0"/>
              <a:t> dígitos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Literales (</a:t>
            </a:r>
            <a:r>
              <a:rPr lang="es-ES" dirty="0" smtClean="0">
                <a:solidFill>
                  <a:srgbClr val="FFC000"/>
                </a:solidFill>
              </a:rPr>
              <a:t>punto decimal</a:t>
            </a:r>
            <a:r>
              <a:rPr lang="es-ES" dirty="0" smtClean="0"/>
              <a:t>):</a:t>
            </a:r>
          </a:p>
          <a:p>
            <a:pPr marL="628650" lvl="1" indent="-266700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Notación normal: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134.45</a:t>
            </a:r>
            <a:r>
              <a:rPr lang="es-ES" dirty="0" smtClean="0"/>
              <a:t>,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-1.1764</a:t>
            </a:r>
          </a:p>
          <a:p>
            <a:pPr marL="628650" lvl="1" indent="-266700">
              <a:spcBef>
                <a:spcPts val="0"/>
              </a:spcBef>
              <a:spcAft>
                <a:spcPts val="600"/>
              </a:spcAft>
            </a:pPr>
            <a:endParaRPr lang="es-ES" dirty="0" smtClean="0">
              <a:solidFill>
                <a:srgbClr val="FFFF00"/>
              </a:solidFill>
              <a:latin typeface="Consolas" pitchFamily="49" charset="0"/>
              <a:cs typeface="Courier New" pitchFamily="49" charset="0"/>
            </a:endParaRPr>
          </a:p>
          <a:p>
            <a:pPr marL="628650" lvl="1" indent="-266700">
              <a:spcBef>
                <a:spcPts val="0"/>
              </a:spcBef>
              <a:spcAft>
                <a:spcPts val="600"/>
              </a:spcAft>
            </a:pPr>
            <a:endParaRPr lang="es-ES" dirty="0" smtClean="0">
              <a:solidFill>
                <a:srgbClr val="FFFF00"/>
              </a:solidFill>
              <a:latin typeface="Consolas" pitchFamily="49" charset="0"/>
              <a:cs typeface="Courier New" pitchFamily="49" charset="0"/>
            </a:endParaRPr>
          </a:p>
          <a:p>
            <a:pPr marL="628650" lvl="1" indent="-266700">
              <a:spcBef>
                <a:spcPts val="0"/>
              </a:spcBef>
              <a:spcAft>
                <a:spcPts val="600"/>
              </a:spcAft>
            </a:pPr>
            <a:endParaRPr lang="es-ES" dirty="0" smtClean="0">
              <a:solidFill>
                <a:srgbClr val="FFFF00"/>
              </a:solidFill>
              <a:latin typeface="Consolas" pitchFamily="49" charset="0"/>
              <a:cs typeface="Courier New" pitchFamily="49" charset="0"/>
            </a:endParaRPr>
          </a:p>
          <a:p>
            <a:pPr marL="628650" lvl="1" indent="-266700">
              <a:spcBef>
                <a:spcPts val="600"/>
              </a:spcBef>
              <a:spcAft>
                <a:spcPts val="600"/>
              </a:spcAft>
            </a:pPr>
            <a:r>
              <a:rPr lang="es-ES" dirty="0" smtClean="0"/>
              <a:t>Notación científica: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1.4E2</a:t>
            </a:r>
            <a:r>
              <a:rPr lang="es-ES" dirty="0" smtClean="0"/>
              <a:t>,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-5.23e-02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>
                <a:solidFill>
                  <a:prstClr val="white"/>
                </a:solidFill>
              </a:rPr>
              <a:t>Página</a:t>
            </a:r>
            <a:r>
              <a:rPr lang="en-US" smtClean="0">
                <a:solidFill>
                  <a:prstClr val="white"/>
                </a:solidFill>
              </a:rPr>
              <a:t> </a:t>
            </a:r>
            <a:fld id="{042AED99-7FB4-404E-8A97-64753DCE42EC}" type="slidenum">
              <a:rPr lang="en-US" smtClean="0">
                <a:solidFill>
                  <a:prstClr val="white"/>
                </a:solidFill>
              </a:rPr>
              <a:pPr/>
              <a:t>218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>
                <a:solidFill>
                  <a:prstClr val="white"/>
                </a:solidFill>
              </a:rPr>
              <a:t>Fundamentos de la programación: Tipos e instrucciones I (Anexo)</a:t>
            </a:r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732240" y="1700808"/>
            <a:ext cx="1944216" cy="3384376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algn="ctr"/>
            <a:endParaRPr lang="es-ES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6751620" y="1851640"/>
          <a:ext cx="1764000" cy="301752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418556"/>
                <a:gridCol w="1345444"/>
              </a:tblGrid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01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02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03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04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05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06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07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08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09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. . .</a:t>
                      </a:r>
                      <a:endParaRPr lang="es-ES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8" name="67 CuadroTexto"/>
          <p:cNvSpPr txBox="1"/>
          <p:nvPr/>
        </p:nvSpPr>
        <p:spPr>
          <a:xfrm>
            <a:off x="4499992" y="1772816"/>
            <a:ext cx="2066591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266700" indent="-266700">
              <a:spcAft>
                <a:spcPts val="600"/>
              </a:spcAft>
            </a:pPr>
            <a:r>
              <a:rPr lang="es-ES" sz="1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(*)	</a:t>
            </a:r>
            <a:r>
              <a:rPr lang="es-ES" sz="1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sizeof(</a:t>
            </a:r>
            <a:r>
              <a:rPr lang="es-ES" sz="1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double</a:t>
            </a:r>
            <a:r>
              <a:rPr lang="es-ES" sz="1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</a:t>
            </a:r>
            <a:endParaRPr lang="es-ES" sz="1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cxnSp>
        <p:nvCxnSpPr>
          <p:cNvPr id="71" name="70 Conector recto"/>
          <p:cNvCxnSpPr/>
          <p:nvPr/>
        </p:nvCxnSpPr>
        <p:spPr>
          <a:xfrm rot="5400000" flipH="1" flipV="1">
            <a:off x="1158201" y="3897439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1291552" y="3764088"/>
            <a:ext cx="256112" cy="0"/>
          </a:xfrm>
          <a:prstGeom prst="line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1876279" y="3764088"/>
            <a:ext cx="247449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 rot="5400000" flipH="1" flipV="1">
            <a:off x="1980851" y="3897439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headEnd type="arrow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1291552" y="4316542"/>
            <a:ext cx="256112" cy="0"/>
          </a:xfrm>
          <a:prstGeom prst="line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>
            <a:off x="1876279" y="4316542"/>
            <a:ext cx="247449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 rot="5400000" flipH="1" flipV="1">
            <a:off x="1158201" y="4183191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Conector recto"/>
          <p:cNvCxnSpPr/>
          <p:nvPr/>
        </p:nvCxnSpPr>
        <p:spPr>
          <a:xfrm rot="5400000" flipH="1" flipV="1">
            <a:off x="1980399" y="4183645"/>
            <a:ext cx="286658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/>
          <p:nvPr/>
        </p:nvCxnSpPr>
        <p:spPr>
          <a:xfrm rot="5400000" flipH="1" flipV="1">
            <a:off x="3479301" y="4264154"/>
            <a:ext cx="428628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Conector recto"/>
          <p:cNvCxnSpPr/>
          <p:nvPr/>
        </p:nvCxnSpPr>
        <p:spPr>
          <a:xfrm>
            <a:off x="2555776" y="4468943"/>
            <a:ext cx="1152128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 de flecha"/>
          <p:cNvCxnSpPr/>
          <p:nvPr/>
        </p:nvCxnSpPr>
        <p:spPr>
          <a:xfrm>
            <a:off x="5292080" y="4050502"/>
            <a:ext cx="432048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139 Conector recto"/>
          <p:cNvCxnSpPr/>
          <p:nvPr/>
        </p:nvCxnSpPr>
        <p:spPr>
          <a:xfrm rot="5400000" flipH="1" flipV="1">
            <a:off x="5279501" y="4285454"/>
            <a:ext cx="428628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140 Conector recto"/>
          <p:cNvCxnSpPr/>
          <p:nvPr/>
        </p:nvCxnSpPr>
        <p:spPr>
          <a:xfrm>
            <a:off x="4427984" y="4490243"/>
            <a:ext cx="1080120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141 Conector recto"/>
          <p:cNvCxnSpPr/>
          <p:nvPr/>
        </p:nvCxnSpPr>
        <p:spPr>
          <a:xfrm rot="5400000" flipH="1" flipV="1">
            <a:off x="1158201" y="5485807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142 Conector recto"/>
          <p:cNvCxnSpPr/>
          <p:nvPr/>
        </p:nvCxnSpPr>
        <p:spPr>
          <a:xfrm>
            <a:off x="1291552" y="5352456"/>
            <a:ext cx="256112" cy="0"/>
          </a:xfrm>
          <a:prstGeom prst="line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143 Conector recto"/>
          <p:cNvCxnSpPr/>
          <p:nvPr/>
        </p:nvCxnSpPr>
        <p:spPr>
          <a:xfrm>
            <a:off x="1876279" y="5352456"/>
            <a:ext cx="218379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144 Conector recto"/>
          <p:cNvCxnSpPr/>
          <p:nvPr/>
        </p:nvCxnSpPr>
        <p:spPr>
          <a:xfrm rot="5400000" flipH="1" flipV="1">
            <a:off x="1951782" y="5485807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headEnd type="arrow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145 Conector recto"/>
          <p:cNvCxnSpPr/>
          <p:nvPr/>
        </p:nvCxnSpPr>
        <p:spPr>
          <a:xfrm>
            <a:off x="1291552" y="5904910"/>
            <a:ext cx="256112" cy="0"/>
          </a:xfrm>
          <a:prstGeom prst="line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146 Conector recto"/>
          <p:cNvCxnSpPr/>
          <p:nvPr/>
        </p:nvCxnSpPr>
        <p:spPr>
          <a:xfrm>
            <a:off x="1876279" y="5904910"/>
            <a:ext cx="218379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 rot="5400000" flipH="1" flipV="1">
            <a:off x="1158201" y="5771559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/>
          <p:nvPr/>
        </p:nvCxnSpPr>
        <p:spPr>
          <a:xfrm>
            <a:off x="3851920" y="6069086"/>
            <a:ext cx="1080120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 de flecha"/>
          <p:cNvCxnSpPr/>
          <p:nvPr/>
        </p:nvCxnSpPr>
        <p:spPr>
          <a:xfrm>
            <a:off x="7850460" y="5638870"/>
            <a:ext cx="432048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 rot="5400000" flipH="1" flipV="1">
            <a:off x="7847406" y="5854772"/>
            <a:ext cx="428628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>
            <a:off x="6914356" y="6069086"/>
            <a:ext cx="1152128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52 Conector recto"/>
          <p:cNvCxnSpPr/>
          <p:nvPr/>
        </p:nvCxnSpPr>
        <p:spPr>
          <a:xfrm rot="5400000" flipH="1" flipV="1">
            <a:off x="5797276" y="5485807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53 Conector recto"/>
          <p:cNvCxnSpPr/>
          <p:nvPr/>
        </p:nvCxnSpPr>
        <p:spPr>
          <a:xfrm>
            <a:off x="5940152" y="5352456"/>
            <a:ext cx="213541" cy="0"/>
          </a:xfrm>
          <a:prstGeom prst="line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>
            <a:off x="6482308" y="5352456"/>
            <a:ext cx="216024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155 Conector recto"/>
          <p:cNvCxnSpPr/>
          <p:nvPr/>
        </p:nvCxnSpPr>
        <p:spPr>
          <a:xfrm rot="5400000" flipH="1" flipV="1">
            <a:off x="6555456" y="5485807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headEnd type="arrow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156 Conector recto"/>
          <p:cNvCxnSpPr/>
          <p:nvPr/>
        </p:nvCxnSpPr>
        <p:spPr>
          <a:xfrm>
            <a:off x="5940152" y="5904910"/>
            <a:ext cx="213541" cy="0"/>
          </a:xfrm>
          <a:prstGeom prst="line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157 Conector recto"/>
          <p:cNvCxnSpPr/>
          <p:nvPr/>
        </p:nvCxnSpPr>
        <p:spPr>
          <a:xfrm>
            <a:off x="6482308" y="5904910"/>
            <a:ext cx="216024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158 Conector recto"/>
          <p:cNvCxnSpPr/>
          <p:nvPr/>
        </p:nvCxnSpPr>
        <p:spPr>
          <a:xfrm rot="5400000" flipH="1" flipV="1">
            <a:off x="5797276" y="5771559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159 Conector recto de flecha"/>
          <p:cNvCxnSpPr/>
          <p:nvPr/>
        </p:nvCxnSpPr>
        <p:spPr>
          <a:xfrm>
            <a:off x="4067944" y="4052605"/>
            <a:ext cx="576064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160 Conector recto de flecha"/>
          <p:cNvCxnSpPr/>
          <p:nvPr/>
        </p:nvCxnSpPr>
        <p:spPr>
          <a:xfrm>
            <a:off x="3491880" y="4053016"/>
            <a:ext cx="432048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161 Conector recto de flecha"/>
          <p:cNvCxnSpPr/>
          <p:nvPr/>
        </p:nvCxnSpPr>
        <p:spPr>
          <a:xfrm>
            <a:off x="1115616" y="4039242"/>
            <a:ext cx="1728192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162 Conector recto"/>
          <p:cNvCxnSpPr/>
          <p:nvPr/>
        </p:nvCxnSpPr>
        <p:spPr>
          <a:xfrm rot="5400000" flipH="1" flipV="1">
            <a:off x="4207096" y="4278880"/>
            <a:ext cx="441776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163 Conector recto"/>
          <p:cNvCxnSpPr/>
          <p:nvPr/>
        </p:nvCxnSpPr>
        <p:spPr>
          <a:xfrm rot="5400000" flipH="1" flipV="1">
            <a:off x="2350987" y="4264154"/>
            <a:ext cx="428628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164 Conector recto de flecha"/>
          <p:cNvCxnSpPr/>
          <p:nvPr/>
        </p:nvCxnSpPr>
        <p:spPr>
          <a:xfrm>
            <a:off x="5620567" y="5627610"/>
            <a:ext cx="1559379" cy="11775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 rot="5400000" flipH="1" flipV="1">
            <a:off x="4703437" y="5854772"/>
            <a:ext cx="428628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 de flecha"/>
          <p:cNvCxnSpPr/>
          <p:nvPr/>
        </p:nvCxnSpPr>
        <p:spPr>
          <a:xfrm>
            <a:off x="4716016" y="5638870"/>
            <a:ext cx="432048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167 Conector recto de flecha"/>
          <p:cNvCxnSpPr/>
          <p:nvPr/>
        </p:nvCxnSpPr>
        <p:spPr>
          <a:xfrm>
            <a:off x="3491880" y="5640973"/>
            <a:ext cx="576064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168 Conector recto de flecha"/>
          <p:cNvCxnSpPr/>
          <p:nvPr/>
        </p:nvCxnSpPr>
        <p:spPr>
          <a:xfrm>
            <a:off x="3059832" y="5641384"/>
            <a:ext cx="288032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169 Conector recto de flecha"/>
          <p:cNvCxnSpPr/>
          <p:nvPr/>
        </p:nvCxnSpPr>
        <p:spPr>
          <a:xfrm>
            <a:off x="1115616" y="5627610"/>
            <a:ext cx="1296144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 rot="5400000" flipH="1" flipV="1">
            <a:off x="3647131" y="5854772"/>
            <a:ext cx="428628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/>
          <p:nvPr/>
        </p:nvCxnSpPr>
        <p:spPr>
          <a:xfrm rot="5400000" flipH="1" flipV="1">
            <a:off x="1951782" y="5771559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172 Conector recto"/>
          <p:cNvCxnSpPr/>
          <p:nvPr/>
        </p:nvCxnSpPr>
        <p:spPr>
          <a:xfrm rot="5400000" flipH="1" flipV="1">
            <a:off x="6555456" y="5771559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173 Conector recto"/>
          <p:cNvCxnSpPr/>
          <p:nvPr/>
        </p:nvCxnSpPr>
        <p:spPr>
          <a:xfrm rot="5400000" flipH="1" flipV="1">
            <a:off x="6709567" y="5854772"/>
            <a:ext cx="428628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174 Elipse"/>
          <p:cNvSpPr/>
          <p:nvPr/>
        </p:nvSpPr>
        <p:spPr>
          <a:xfrm>
            <a:off x="2843808" y="3866381"/>
            <a:ext cx="72008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0..9</a:t>
            </a:r>
          </a:p>
        </p:txBody>
      </p:sp>
      <p:sp>
        <p:nvSpPr>
          <p:cNvPr id="176" name="175 Elipse"/>
          <p:cNvSpPr/>
          <p:nvPr/>
        </p:nvSpPr>
        <p:spPr>
          <a:xfrm>
            <a:off x="6150843" y="5157192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+</a:t>
            </a:r>
          </a:p>
        </p:txBody>
      </p:sp>
      <p:sp>
        <p:nvSpPr>
          <p:cNvPr id="177" name="176 Elipse"/>
          <p:cNvSpPr/>
          <p:nvPr/>
        </p:nvSpPr>
        <p:spPr>
          <a:xfrm>
            <a:off x="6165701" y="5733256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-</a:t>
            </a:r>
          </a:p>
        </p:txBody>
      </p:sp>
      <p:sp>
        <p:nvSpPr>
          <p:cNvPr id="178" name="177 Elipse"/>
          <p:cNvSpPr/>
          <p:nvPr/>
        </p:nvSpPr>
        <p:spPr>
          <a:xfrm>
            <a:off x="1576239" y="4149080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-</a:t>
            </a:r>
          </a:p>
        </p:txBody>
      </p:sp>
      <p:sp>
        <p:nvSpPr>
          <p:cNvPr id="179" name="178 Elipse"/>
          <p:cNvSpPr/>
          <p:nvPr/>
        </p:nvSpPr>
        <p:spPr>
          <a:xfrm>
            <a:off x="1561381" y="5157192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+</a:t>
            </a:r>
          </a:p>
        </p:txBody>
      </p:sp>
      <p:sp>
        <p:nvSpPr>
          <p:cNvPr id="180" name="179 Elipse"/>
          <p:cNvSpPr/>
          <p:nvPr/>
        </p:nvSpPr>
        <p:spPr>
          <a:xfrm>
            <a:off x="1576239" y="5733256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-</a:t>
            </a:r>
          </a:p>
        </p:txBody>
      </p:sp>
      <p:sp>
        <p:nvSpPr>
          <p:cNvPr id="181" name="180 Elipse"/>
          <p:cNvSpPr/>
          <p:nvPr/>
        </p:nvSpPr>
        <p:spPr>
          <a:xfrm>
            <a:off x="3347864" y="5473799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.</a:t>
            </a:r>
          </a:p>
        </p:txBody>
      </p:sp>
      <p:sp>
        <p:nvSpPr>
          <p:cNvPr id="182" name="181 Elipse"/>
          <p:cNvSpPr/>
          <p:nvPr/>
        </p:nvSpPr>
        <p:spPr>
          <a:xfrm>
            <a:off x="3923928" y="3880098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.</a:t>
            </a:r>
          </a:p>
        </p:txBody>
      </p:sp>
      <p:sp>
        <p:nvSpPr>
          <p:cNvPr id="183" name="182 Elipse"/>
          <p:cNvSpPr/>
          <p:nvPr/>
        </p:nvSpPr>
        <p:spPr>
          <a:xfrm>
            <a:off x="5157589" y="5454749"/>
            <a:ext cx="648072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e,E</a:t>
            </a:r>
            <a:endParaRPr lang="es-ES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sp>
        <p:nvSpPr>
          <p:cNvPr id="184" name="183 Elipse"/>
          <p:cNvSpPr/>
          <p:nvPr/>
        </p:nvSpPr>
        <p:spPr>
          <a:xfrm>
            <a:off x="4644008" y="3866381"/>
            <a:ext cx="72008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0..9</a:t>
            </a:r>
          </a:p>
        </p:txBody>
      </p:sp>
      <p:sp>
        <p:nvSpPr>
          <p:cNvPr id="185" name="184 Elipse"/>
          <p:cNvSpPr/>
          <p:nvPr/>
        </p:nvSpPr>
        <p:spPr>
          <a:xfrm>
            <a:off x="2411760" y="5454749"/>
            <a:ext cx="72008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0..9</a:t>
            </a:r>
          </a:p>
        </p:txBody>
      </p:sp>
      <p:sp>
        <p:nvSpPr>
          <p:cNvPr id="186" name="185 Elipse"/>
          <p:cNvSpPr/>
          <p:nvPr/>
        </p:nvSpPr>
        <p:spPr>
          <a:xfrm>
            <a:off x="4067944" y="5454749"/>
            <a:ext cx="72008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0..9</a:t>
            </a:r>
          </a:p>
        </p:txBody>
      </p:sp>
      <p:sp>
        <p:nvSpPr>
          <p:cNvPr id="187" name="186 Elipse"/>
          <p:cNvSpPr/>
          <p:nvPr/>
        </p:nvSpPr>
        <p:spPr>
          <a:xfrm>
            <a:off x="7202388" y="5454749"/>
            <a:ext cx="72008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0..9</a:t>
            </a:r>
          </a:p>
        </p:txBody>
      </p:sp>
      <p:sp>
        <p:nvSpPr>
          <p:cNvPr id="188" name="187 Elipse"/>
          <p:cNvSpPr/>
          <p:nvPr/>
        </p:nvSpPr>
        <p:spPr>
          <a:xfrm>
            <a:off x="1561381" y="3573016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+</a:t>
            </a:r>
          </a:p>
        </p:txBody>
      </p:sp>
      <p:sp>
        <p:nvSpPr>
          <p:cNvPr id="69" name="68 Rectángulo"/>
          <p:cNvSpPr/>
          <p:nvPr/>
        </p:nvSpPr>
        <p:spPr>
          <a:xfrm>
            <a:off x="4427984" y="332656"/>
            <a:ext cx="42446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Números reales (con decimales)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urier New" pitchFamily="49" charset="0"/>
              </a:rPr>
              <a:t>char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 lnSpcReduction="10000"/>
          </a:bodyPr>
          <a:lstStyle/>
          <a:p>
            <a:pPr marL="712788" lvl="1" indent="-35083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Intervalo de valores:</a:t>
            </a:r>
          </a:p>
          <a:p>
            <a:pPr marL="712788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Juego de caracteres (ASCII)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Bytes de memoria: </a:t>
            </a:r>
            <a:r>
              <a:rPr lang="es-ES" dirty="0" smtClean="0">
                <a:solidFill>
                  <a:srgbClr val="FFC000"/>
                </a:solidFill>
              </a:rPr>
              <a:t>1</a:t>
            </a:r>
            <a:r>
              <a:rPr lang="es-ES" dirty="0" smtClean="0"/>
              <a:t> (</a:t>
            </a:r>
            <a:r>
              <a:rPr lang="es-ES" dirty="0" smtClean="0">
                <a:solidFill>
                  <a:srgbClr val="FFC000"/>
                </a:solidFill>
              </a:rPr>
              <a:t>FC</a:t>
            </a:r>
            <a:r>
              <a:rPr lang="es-ES" dirty="0" smtClean="0"/>
              <a:t>)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Literales:</a:t>
            </a:r>
          </a:p>
          <a:p>
            <a:pPr marL="895350" lvl="2" indent="-26670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'a'</a:t>
            </a:r>
            <a:r>
              <a:rPr lang="es-ES" sz="2200" dirty="0" smtClean="0"/>
              <a:t>, </a:t>
            </a:r>
            <a:r>
              <a:rPr lang="es-ES" sz="2200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'%'</a:t>
            </a:r>
            <a:r>
              <a:rPr lang="es-ES" sz="2200" dirty="0" smtClean="0"/>
              <a:t>, </a:t>
            </a:r>
            <a:r>
              <a:rPr lang="es-ES" sz="2200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'\t'</a:t>
            </a:r>
          </a:p>
          <a:p>
            <a:pPr marL="628650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/>
              <a:t>Constantes de barra invertida:</a:t>
            </a:r>
            <a:br>
              <a:rPr lang="es-ES" sz="2200" dirty="0" smtClean="0"/>
            </a:br>
            <a:r>
              <a:rPr lang="es-ES" sz="2200" dirty="0" smtClean="0"/>
              <a:t>(O </a:t>
            </a:r>
            <a:r>
              <a:rPr lang="es-ES" sz="2200" i="1" dirty="0" smtClean="0"/>
              <a:t>secuencias de escape</a:t>
            </a:r>
            <a:r>
              <a:rPr lang="es-ES" sz="2200" dirty="0" smtClean="0"/>
              <a:t>)</a:t>
            </a:r>
            <a:r>
              <a:rPr lang="es-ES" sz="2200" i="1" dirty="0" smtClean="0"/>
              <a:t/>
            </a:r>
            <a:br>
              <a:rPr lang="es-ES" sz="2200" i="1" dirty="0" smtClean="0"/>
            </a:br>
            <a:r>
              <a:rPr lang="es-ES" sz="2200" dirty="0" smtClean="0"/>
              <a:t>Para caracteres de control</a:t>
            </a:r>
          </a:p>
          <a:p>
            <a:pPr marL="628650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'\t'</a:t>
            </a:r>
            <a:r>
              <a:rPr lang="es-ES" sz="2200" dirty="0" smtClean="0"/>
              <a:t> = tabulador, </a:t>
            </a:r>
            <a:r>
              <a:rPr lang="es-ES" sz="2200" dirty="0" smtClean="0">
                <a:solidFill>
                  <a:srgbClr val="FFFF00"/>
                </a:solidFill>
                <a:latin typeface="Consolas" pitchFamily="49" charset="0"/>
                <a:cs typeface="Courier New" pitchFamily="49" charset="0"/>
              </a:rPr>
              <a:t>'\n'</a:t>
            </a:r>
            <a:r>
              <a:rPr lang="es-ES" sz="2200" dirty="0" smtClean="0"/>
              <a:t> = salto de línea, …</a:t>
            </a:r>
          </a:p>
          <a:p>
            <a:pPr marL="628650" lvl="2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200" i="1" dirty="0" smtClean="0"/>
          </a:p>
          <a:p>
            <a:pPr marL="628650" lvl="2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200" i="1" dirty="0" smtClean="0"/>
          </a:p>
          <a:p>
            <a:pPr marL="628650" lvl="2" indent="0">
              <a:spcBef>
                <a:spcPts val="0"/>
              </a:spcBef>
              <a:spcAft>
                <a:spcPts val="1800"/>
              </a:spcAft>
              <a:buNone/>
            </a:pPr>
            <a:endParaRPr lang="es-ES" sz="2200" i="1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>
                <a:solidFill>
                  <a:prstClr val="white"/>
                </a:solidFill>
              </a:rPr>
              <a:t>Página</a:t>
            </a:r>
            <a:r>
              <a:rPr lang="en-US" smtClean="0">
                <a:solidFill>
                  <a:prstClr val="white"/>
                </a:solidFill>
              </a:rPr>
              <a:t> </a:t>
            </a:r>
            <a:fld id="{042AED99-7FB4-404E-8A97-64753DCE42EC}" type="slidenum">
              <a:rPr lang="en-US" smtClean="0">
                <a:solidFill>
                  <a:prstClr val="white"/>
                </a:solidFill>
              </a:rPr>
              <a:pPr/>
              <a:t>219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>
                <a:solidFill>
                  <a:prstClr val="white"/>
                </a:solidFill>
              </a:rPr>
              <a:t>Fundamentos de la programación: Tipos e instrucciones I (Anexo)</a:t>
            </a:r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732240" y="1700808"/>
            <a:ext cx="1944216" cy="3384376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algn="ctr"/>
            <a:endParaRPr lang="es-ES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6751620" y="1851640"/>
          <a:ext cx="1764000" cy="301752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418556"/>
                <a:gridCol w="1345444"/>
              </a:tblGrid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01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02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03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04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05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06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07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08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09</a:t>
                      </a:r>
                      <a:endParaRPr lang="es-ES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. . .</a:t>
                      </a:r>
                      <a:endParaRPr lang="es-ES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4" name="13 Conector recto de flecha"/>
          <p:cNvCxnSpPr/>
          <p:nvPr/>
        </p:nvCxnSpPr>
        <p:spPr>
          <a:xfrm>
            <a:off x="1187624" y="4926519"/>
            <a:ext cx="369565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rot="5400000" flipH="1" flipV="1">
            <a:off x="1999902" y="4783128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2133253" y="4640252"/>
            <a:ext cx="357190" cy="0"/>
          </a:xfrm>
          <a:prstGeom prst="line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3851920" y="5210616"/>
            <a:ext cx="1728192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rot="5400000" flipH="1" flipV="1">
            <a:off x="5427711" y="4777428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headEnd type="arrow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2781325" y="4634552"/>
            <a:ext cx="288032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 rot="5400000" flipH="1" flipV="1">
            <a:off x="1999902" y="5065460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/>
          <p:nvPr/>
        </p:nvCxnSpPr>
        <p:spPr>
          <a:xfrm>
            <a:off x="2133253" y="5210616"/>
            <a:ext cx="998587" cy="0"/>
          </a:xfrm>
          <a:prstGeom prst="line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/>
          <p:nvPr/>
        </p:nvCxnSpPr>
        <p:spPr>
          <a:xfrm>
            <a:off x="1773213" y="4924931"/>
            <a:ext cx="360040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/>
          <p:nvPr/>
        </p:nvCxnSpPr>
        <p:spPr>
          <a:xfrm>
            <a:off x="5220072" y="4634552"/>
            <a:ext cx="360040" cy="1588"/>
          </a:xfrm>
          <a:prstGeom prst="straightConnector1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 rot="5400000" flipH="1" flipV="1">
            <a:off x="5427711" y="5065460"/>
            <a:ext cx="285752" cy="0"/>
          </a:xfrm>
          <a:prstGeom prst="line">
            <a:avLst/>
          </a:prstGeom>
          <a:ln w="28575">
            <a:solidFill>
              <a:srgbClr val="FFC000"/>
            </a:solidFill>
            <a:headEnd type="none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 de flecha"/>
          <p:cNvCxnSpPr/>
          <p:nvPr/>
        </p:nvCxnSpPr>
        <p:spPr>
          <a:xfrm>
            <a:off x="5573437" y="4926519"/>
            <a:ext cx="288032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 de flecha"/>
          <p:cNvCxnSpPr/>
          <p:nvPr/>
        </p:nvCxnSpPr>
        <p:spPr>
          <a:xfrm>
            <a:off x="6077493" y="4924931"/>
            <a:ext cx="432048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3159491" y="5037792"/>
            <a:ext cx="980461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s-ES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Carácter</a:t>
            </a:r>
          </a:p>
        </p:txBody>
      </p:sp>
      <p:sp>
        <p:nvSpPr>
          <p:cNvPr id="26" name="25 Elipse"/>
          <p:cNvSpPr/>
          <p:nvPr/>
        </p:nvSpPr>
        <p:spPr>
          <a:xfrm>
            <a:off x="3088407" y="4465687"/>
            <a:ext cx="21602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n, t, v, b, r, f, a, \</a:t>
            </a:r>
          </a:p>
        </p:txBody>
      </p:sp>
      <p:sp>
        <p:nvSpPr>
          <p:cNvPr id="27" name="26 Elipse"/>
          <p:cNvSpPr/>
          <p:nvPr/>
        </p:nvSpPr>
        <p:spPr>
          <a:xfrm>
            <a:off x="1566714" y="4744194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'</a:t>
            </a:r>
          </a:p>
        </p:txBody>
      </p:sp>
      <p:sp>
        <p:nvSpPr>
          <p:cNvPr id="28" name="27 Elipse"/>
          <p:cNvSpPr/>
          <p:nvPr/>
        </p:nvSpPr>
        <p:spPr>
          <a:xfrm>
            <a:off x="5880519" y="4753719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'</a:t>
            </a:r>
          </a:p>
        </p:txBody>
      </p:sp>
      <p:sp>
        <p:nvSpPr>
          <p:cNvPr id="30" name="29 Elipse"/>
          <p:cNvSpPr/>
          <p:nvPr/>
        </p:nvSpPr>
        <p:spPr>
          <a:xfrm>
            <a:off x="2502818" y="4456162"/>
            <a:ext cx="360040" cy="36004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\</a:t>
            </a:r>
          </a:p>
        </p:txBody>
      </p:sp>
      <p:sp>
        <p:nvSpPr>
          <p:cNvPr id="29" name="28 Rectángulo"/>
          <p:cNvSpPr/>
          <p:nvPr/>
        </p:nvSpPr>
        <p:spPr>
          <a:xfrm>
            <a:off x="7092280" y="332656"/>
            <a:ext cx="1548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Caracteres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urier New" pitchFamily="49" charset="0"/>
              </a:rPr>
              <a:t>char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Autofit/>
          </a:bodyPr>
          <a:lstStyle/>
          <a:p>
            <a:pPr marL="712788" lvl="1" indent="-35083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Juego de caracteres ASCII:</a:t>
            </a:r>
          </a:p>
          <a:p>
            <a:pPr marL="979488" lvl="2" indent="-35083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b="1" i="1" dirty="0" smtClean="0"/>
              <a:t>A</a:t>
            </a:r>
            <a:r>
              <a:rPr lang="es-ES" sz="2200" i="1" dirty="0" smtClean="0"/>
              <a:t>merican </a:t>
            </a:r>
            <a:r>
              <a:rPr lang="es-ES" sz="2200" b="1" i="1" dirty="0" smtClean="0"/>
              <a:t>S</a:t>
            </a:r>
            <a:r>
              <a:rPr lang="es-ES" sz="2200" i="1" dirty="0" smtClean="0"/>
              <a:t>tandard </a:t>
            </a:r>
            <a:r>
              <a:rPr lang="es-ES" sz="2200" b="1" i="1" dirty="0" err="1" smtClean="0"/>
              <a:t>C</a:t>
            </a:r>
            <a:r>
              <a:rPr lang="es-ES" sz="2200" i="1" dirty="0" err="1" smtClean="0"/>
              <a:t>ode</a:t>
            </a:r>
            <a:r>
              <a:rPr lang="es-ES" sz="2200" i="1" dirty="0" smtClean="0"/>
              <a:t> for </a:t>
            </a:r>
            <a:r>
              <a:rPr lang="es-ES" sz="2200" b="1" i="1" dirty="0" err="1" smtClean="0"/>
              <a:t>I</a:t>
            </a:r>
            <a:r>
              <a:rPr lang="es-ES" sz="2200" i="1" dirty="0" err="1" smtClean="0"/>
              <a:t>nformation</a:t>
            </a:r>
            <a:r>
              <a:rPr lang="es-ES" sz="2200" i="1" dirty="0" smtClean="0"/>
              <a:t> </a:t>
            </a:r>
            <a:r>
              <a:rPr lang="es-ES" sz="2200" b="1" i="1" dirty="0" err="1" smtClean="0"/>
              <a:t>I</a:t>
            </a:r>
            <a:r>
              <a:rPr lang="es-ES" sz="2200" i="1" dirty="0" err="1" smtClean="0"/>
              <a:t>nterchange</a:t>
            </a:r>
            <a:r>
              <a:rPr lang="es-ES" sz="2200" dirty="0" smtClean="0"/>
              <a:t> (1963)</a:t>
            </a:r>
          </a:p>
          <a:p>
            <a:pPr marL="979488" lvl="2" indent="-35083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/>
              <a:t>Caracteres con códigos entre 0 y 127 (7 bits)</a:t>
            </a:r>
          </a:p>
          <a:p>
            <a:pPr marL="979488" lvl="2" indent="-350838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/>
              <a:t>Caracteres de control:</a:t>
            </a:r>
            <a:br>
              <a:rPr lang="es-ES" sz="2200" dirty="0" smtClean="0"/>
            </a:br>
            <a:r>
              <a:rPr lang="es-ES" sz="2200" dirty="0" smtClean="0"/>
              <a:t>Códigos del 0 al 31 y 127</a:t>
            </a:r>
            <a:br>
              <a:rPr lang="es-ES" sz="2200" dirty="0" smtClean="0"/>
            </a:br>
            <a:r>
              <a:rPr lang="es-ES" sz="2200" dirty="0" smtClean="0"/>
              <a:t>Tabulación, salto de línea,...</a:t>
            </a:r>
          </a:p>
          <a:p>
            <a:pPr marL="979488" lvl="2" indent="-350838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/>
              <a:t>Caracteres imprimibles:</a:t>
            </a:r>
            <a:br>
              <a:rPr lang="es-ES" sz="2200" dirty="0" smtClean="0"/>
            </a:br>
            <a:r>
              <a:rPr lang="es-ES" sz="2200" dirty="0" smtClean="0"/>
              <a:t>Códigos del 32 al 126</a:t>
            </a:r>
          </a:p>
          <a:p>
            <a:pPr marL="712788" lvl="1" indent="-35083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Juego de caracteres ASCII extendido (8 bits):</a:t>
            </a:r>
          </a:p>
          <a:p>
            <a:pPr marL="979488" lvl="2" indent="-35083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/>
              <a:t>ISO-8859-1</a:t>
            </a:r>
          </a:p>
          <a:p>
            <a:pPr marL="979488" lvl="2" indent="-35083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/>
              <a:t>+ Códigos entre 128 y 255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>
                <a:solidFill>
                  <a:prstClr val="white"/>
                </a:solidFill>
              </a:rPr>
              <a:t>Página</a:t>
            </a:r>
            <a:r>
              <a:rPr lang="en-US" smtClean="0">
                <a:solidFill>
                  <a:prstClr val="white"/>
                </a:solidFill>
              </a:rPr>
              <a:t> </a:t>
            </a:r>
            <a:fld id="{042AED99-7FB4-404E-8A97-64753DCE42EC}" type="slidenum">
              <a:rPr lang="en-US" smtClean="0">
                <a:solidFill>
                  <a:prstClr val="white"/>
                </a:solidFill>
              </a:rPr>
              <a:pPr/>
              <a:t>220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>
                <a:solidFill>
                  <a:prstClr val="white"/>
                </a:solidFill>
              </a:rPr>
              <a:t>Fundamentos de la programación: Tipos e instrucciones I (Anexo)</a:t>
            </a:r>
            <a:endParaRPr lang="es-ES" dirty="0">
              <a:solidFill>
                <a:prstClr val="white"/>
              </a:solidFill>
            </a:endParaRPr>
          </a:p>
        </p:txBody>
      </p:sp>
      <p:pic>
        <p:nvPicPr>
          <p:cNvPr id="747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2418581"/>
            <a:ext cx="2066925" cy="1562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5445224"/>
            <a:ext cx="3819525" cy="800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7 Rectángulo"/>
          <p:cNvSpPr/>
          <p:nvPr/>
        </p:nvSpPr>
        <p:spPr>
          <a:xfrm>
            <a:off x="5220072" y="4653136"/>
            <a:ext cx="35283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 algn="ctr">
              <a:spcBef>
                <a:spcPts val="60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Multitud de codificaciones:</a:t>
            </a:r>
            <a:b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EBCDIC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, UNICODE,  UTF-8, ...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noFill/>
        <a:ln>
          <a:solidFill>
            <a:srgbClr val="FFC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C000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/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wrap="none" rtlCol="0">
        <a:spAutoFit/>
      </a:bodyPr>
      <a:lstStyle>
        <a:defPPr algn="ctr">
          <a:spcAft>
            <a:spcPts val="600"/>
          </a:spcAft>
          <a:defRPr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</TotalTime>
  <Words>696</Words>
  <Application>Microsoft Office PowerPoint</Application>
  <PresentationFormat>Presentación en pantalla (4:3)</PresentationFormat>
  <Paragraphs>248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2" baseType="lpstr">
      <vt:lpstr>Calibri</vt:lpstr>
      <vt:lpstr>Cambria</vt:lpstr>
      <vt:lpstr>Consolas</vt:lpstr>
      <vt:lpstr>Constantia</vt:lpstr>
      <vt:lpstr>Courier New</vt:lpstr>
      <vt:lpstr>Symbol</vt:lpstr>
      <vt:lpstr>Wingdings</vt:lpstr>
      <vt:lpstr>Wingdings 2</vt:lpstr>
      <vt:lpstr>Flow</vt:lpstr>
      <vt:lpstr>Tipos: Detalles técnicos</vt:lpstr>
      <vt:lpstr>Índice</vt:lpstr>
      <vt:lpstr>int</vt:lpstr>
      <vt:lpstr>int</vt:lpstr>
      <vt:lpstr>float</vt:lpstr>
      <vt:lpstr>Notación científica</vt:lpstr>
      <vt:lpstr>double</vt:lpstr>
      <vt:lpstr>char</vt:lpstr>
      <vt:lpstr>char</vt:lpstr>
      <vt:lpstr>bool</vt:lpstr>
      <vt:lpstr>string</vt:lpstr>
      <vt:lpstr>Literales con especificación de tipo</vt:lpstr>
      <vt:lpstr>Acerca de Creative Commons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Primeros pasos 2ª parte</dc:title>
  <dc:creator>Luis</dc:creator>
  <cp:lastModifiedBy>Luis</cp:lastModifiedBy>
  <cp:revision>27</cp:revision>
  <dcterms:created xsi:type="dcterms:W3CDTF">2011-10-08T11:36:53Z</dcterms:created>
  <dcterms:modified xsi:type="dcterms:W3CDTF">2013-08-31T18:43:29Z</dcterms:modified>
</cp:coreProperties>
</file>