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25" saveSubsetFonts="1">
  <p:sldMasterIdLst>
    <p:sldMasterId id="2147483660" r:id="rId1"/>
  </p:sldMasterIdLst>
  <p:notesMasterIdLst>
    <p:notesMasterId r:id="rId175"/>
  </p:notesMasterIdLst>
  <p:handoutMasterIdLst>
    <p:handoutMasterId r:id="rId176"/>
  </p:handoutMasterIdLst>
  <p:sldIdLst>
    <p:sldId id="256" r:id="rId2"/>
    <p:sldId id="686" r:id="rId3"/>
    <p:sldId id="482" r:id="rId4"/>
    <p:sldId id="483" r:id="rId5"/>
    <p:sldId id="484" r:id="rId6"/>
    <p:sldId id="486" r:id="rId7"/>
    <p:sldId id="485" r:id="rId8"/>
    <p:sldId id="478" r:id="rId9"/>
    <p:sldId id="479" r:id="rId10"/>
    <p:sldId id="480" r:id="rId11"/>
    <p:sldId id="481" r:id="rId12"/>
    <p:sldId id="639" r:id="rId13"/>
    <p:sldId id="640" r:id="rId14"/>
    <p:sldId id="641" r:id="rId15"/>
    <p:sldId id="642" r:id="rId16"/>
    <p:sldId id="643" r:id="rId17"/>
    <p:sldId id="644" r:id="rId18"/>
    <p:sldId id="645" r:id="rId19"/>
    <p:sldId id="646" r:id="rId20"/>
    <p:sldId id="647" r:id="rId21"/>
    <p:sldId id="648" r:id="rId22"/>
    <p:sldId id="649" r:id="rId23"/>
    <p:sldId id="727" r:id="rId24"/>
    <p:sldId id="675" r:id="rId25"/>
    <p:sldId id="676" r:id="rId26"/>
    <p:sldId id="677" r:id="rId27"/>
    <p:sldId id="690" r:id="rId28"/>
    <p:sldId id="678" r:id="rId29"/>
    <p:sldId id="693" r:id="rId30"/>
    <p:sldId id="679" r:id="rId31"/>
    <p:sldId id="681" r:id="rId32"/>
    <p:sldId id="687" r:id="rId33"/>
    <p:sldId id="688" r:id="rId34"/>
    <p:sldId id="689" r:id="rId35"/>
    <p:sldId id="680" r:id="rId36"/>
    <p:sldId id="691" r:id="rId37"/>
    <p:sldId id="692" r:id="rId38"/>
    <p:sldId id="694" r:id="rId39"/>
    <p:sldId id="695" r:id="rId40"/>
    <p:sldId id="696" r:id="rId41"/>
    <p:sldId id="697" r:id="rId42"/>
    <p:sldId id="698" r:id="rId43"/>
    <p:sldId id="682" r:id="rId44"/>
    <p:sldId id="683" r:id="rId45"/>
    <p:sldId id="685" r:id="rId46"/>
    <p:sldId id="699" r:id="rId47"/>
    <p:sldId id="700" r:id="rId48"/>
    <p:sldId id="487" r:id="rId49"/>
    <p:sldId id="423" r:id="rId50"/>
    <p:sldId id="708" r:id="rId51"/>
    <p:sldId id="425" r:id="rId52"/>
    <p:sldId id="488" r:id="rId53"/>
    <p:sldId id="426" r:id="rId54"/>
    <p:sldId id="427" r:id="rId55"/>
    <p:sldId id="428" r:id="rId56"/>
    <p:sldId id="429" r:id="rId57"/>
    <p:sldId id="433" r:id="rId58"/>
    <p:sldId id="489" r:id="rId59"/>
    <p:sldId id="490" r:id="rId60"/>
    <p:sldId id="491" r:id="rId61"/>
    <p:sldId id="492" r:id="rId62"/>
    <p:sldId id="494" r:id="rId63"/>
    <p:sldId id="434" r:id="rId64"/>
    <p:sldId id="622" r:id="rId65"/>
    <p:sldId id="435" r:id="rId66"/>
    <p:sldId id="495" r:id="rId67"/>
    <p:sldId id="436" r:id="rId68"/>
    <p:sldId id="493" r:id="rId69"/>
    <p:sldId id="498" r:id="rId70"/>
    <p:sldId id="424" r:id="rId71"/>
    <p:sldId id="496" r:id="rId72"/>
    <p:sldId id="441" r:id="rId73"/>
    <p:sldId id="631" r:id="rId74"/>
    <p:sldId id="442" r:id="rId75"/>
    <p:sldId id="443" r:id="rId76"/>
    <p:sldId id="444" r:id="rId77"/>
    <p:sldId id="623" r:id="rId78"/>
    <p:sldId id="701" r:id="rId79"/>
    <p:sldId id="445" r:id="rId80"/>
    <p:sldId id="702" r:id="rId81"/>
    <p:sldId id="447" r:id="rId82"/>
    <p:sldId id="704" r:id="rId83"/>
    <p:sldId id="448" r:id="rId84"/>
    <p:sldId id="449" r:id="rId85"/>
    <p:sldId id="705" r:id="rId86"/>
    <p:sldId id="636" r:id="rId87"/>
    <p:sldId id="450" r:id="rId88"/>
    <p:sldId id="503" r:id="rId89"/>
    <p:sldId id="508" r:id="rId90"/>
    <p:sldId id="451" r:id="rId91"/>
    <p:sldId id="452" r:id="rId92"/>
    <p:sldId id="521" r:id="rId93"/>
    <p:sldId id="464" r:id="rId94"/>
    <p:sldId id="465" r:id="rId95"/>
    <p:sldId id="706" r:id="rId96"/>
    <p:sldId id="707" r:id="rId97"/>
    <p:sldId id="467" r:id="rId98"/>
    <p:sldId id="523" r:id="rId99"/>
    <p:sldId id="510" r:id="rId100"/>
    <p:sldId id="511" r:id="rId101"/>
    <p:sldId id="512" r:id="rId102"/>
    <p:sldId id="513" r:id="rId103"/>
    <p:sldId id="515" r:id="rId104"/>
    <p:sldId id="516" r:id="rId105"/>
    <p:sldId id="517" r:id="rId106"/>
    <p:sldId id="578" r:id="rId107"/>
    <p:sldId id="576" r:id="rId108"/>
    <p:sldId id="518" r:id="rId109"/>
    <p:sldId id="519" r:id="rId110"/>
    <p:sldId id="520" r:id="rId111"/>
    <p:sldId id="577" r:id="rId112"/>
    <p:sldId id="580" r:id="rId113"/>
    <p:sldId id="728" r:id="rId114"/>
    <p:sldId id="582" r:id="rId115"/>
    <p:sldId id="524" r:id="rId116"/>
    <p:sldId id="475" r:id="rId117"/>
    <p:sldId id="476" r:id="rId118"/>
    <p:sldId id="651" r:id="rId119"/>
    <p:sldId id="652" r:id="rId120"/>
    <p:sldId id="653" r:id="rId121"/>
    <p:sldId id="654" r:id="rId122"/>
    <p:sldId id="655" r:id="rId123"/>
    <p:sldId id="656" r:id="rId124"/>
    <p:sldId id="477" r:id="rId125"/>
    <p:sldId id="574" r:id="rId126"/>
    <p:sldId id="525" r:id="rId127"/>
    <p:sldId id="527" r:id="rId128"/>
    <p:sldId id="530" r:id="rId129"/>
    <p:sldId id="539" r:id="rId130"/>
    <p:sldId id="531" r:id="rId131"/>
    <p:sldId id="583" r:id="rId132"/>
    <p:sldId id="532" r:id="rId133"/>
    <p:sldId id="533" r:id="rId134"/>
    <p:sldId id="538" r:id="rId135"/>
    <p:sldId id="540" r:id="rId136"/>
    <p:sldId id="549" r:id="rId137"/>
    <p:sldId id="551" r:id="rId138"/>
    <p:sldId id="585" r:id="rId139"/>
    <p:sldId id="588" r:id="rId140"/>
    <p:sldId id="543" r:id="rId141"/>
    <p:sldId id="544" r:id="rId142"/>
    <p:sldId id="545" r:id="rId143"/>
    <p:sldId id="546" r:id="rId144"/>
    <p:sldId id="547" r:id="rId145"/>
    <p:sldId id="589" r:id="rId146"/>
    <p:sldId id="552" r:id="rId147"/>
    <p:sldId id="553" r:id="rId148"/>
    <p:sldId id="672" r:id="rId149"/>
    <p:sldId id="556" r:id="rId150"/>
    <p:sldId id="709" r:id="rId151"/>
    <p:sldId id="710" r:id="rId152"/>
    <p:sldId id="711" r:id="rId153"/>
    <p:sldId id="712" r:id="rId154"/>
    <p:sldId id="713" r:id="rId155"/>
    <p:sldId id="714" r:id="rId156"/>
    <p:sldId id="715" r:id="rId157"/>
    <p:sldId id="729" r:id="rId158"/>
    <p:sldId id="718" r:id="rId159"/>
    <p:sldId id="716" r:id="rId160"/>
    <p:sldId id="717" r:id="rId161"/>
    <p:sldId id="730" r:id="rId162"/>
    <p:sldId id="731" r:id="rId163"/>
    <p:sldId id="724" r:id="rId164"/>
    <p:sldId id="732" r:id="rId165"/>
    <p:sldId id="722" r:id="rId166"/>
    <p:sldId id="725" r:id="rId167"/>
    <p:sldId id="726" r:id="rId168"/>
    <p:sldId id="736" r:id="rId169"/>
    <p:sldId id="733" r:id="rId170"/>
    <p:sldId id="734" r:id="rId171"/>
    <p:sldId id="737" r:id="rId172"/>
    <p:sldId id="738" r:id="rId173"/>
    <p:sldId id="422" r:id="rId17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37A8"/>
    <a:srgbClr val="003366"/>
    <a:srgbClr val="FF9966"/>
    <a:srgbClr val="FF6699"/>
    <a:srgbClr val="9966FF"/>
    <a:srgbClr val="3333CC"/>
    <a:srgbClr val="FFFF6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95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4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704"/>
    </p:cViewPr>
  </p:sorterViewPr>
  <p:notesViewPr>
    <p:cSldViewPr snapToObjects="1"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notesMaster" Target="notesMasters/notesMaster1.xml"/><Relationship Id="rId170" Type="http://schemas.openxmlformats.org/officeDocument/2006/relationships/slide" Target="slides/slide169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handoutMaster" Target="handoutMasters/handoutMaster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77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slide" Target="slides/slide171.xml"/><Relationship Id="rId180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theme" Target="theme/theme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9572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1821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8/31/2013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8.wmf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1.wmf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1.wmf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</a:t>
            </a:r>
            <a:r>
              <a:rPr lang="es-ES" sz="280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Tipos e instrucciones II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1588">
              <a:spcBef>
                <a:spcPts val="0"/>
              </a:spcBef>
              <a:spcAft>
                <a:spcPts val="1200"/>
              </a:spcAft>
              <a:tabLst>
                <a:tab pos="7981950" algn="r"/>
              </a:tabLst>
            </a:pPr>
            <a:r>
              <a:rPr lang="es-ES" dirty="0" smtClean="0"/>
              <a:t>Conversiones seguras y no seguras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Conversión segura: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De un tipo menor a un tipo mayor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short int</a:t>
            </a:r>
            <a:r>
              <a:rPr lang="es-ES" dirty="0" smtClean="0"/>
              <a:t> </a:t>
            </a:r>
            <a:r>
              <a:rPr lang="es-ES" dirty="0" smtClean="0">
                <a:sym typeface="Wingdings" pitchFamily="2" charset="2"/>
              </a:rPr>
              <a:t>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sym typeface="Wingdings" pitchFamily="2" charset="2"/>
              </a:rPr>
              <a:t> 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long int</a:t>
            </a:r>
            <a:r>
              <a:rPr lang="es-ES" dirty="0" smtClean="0">
                <a:sym typeface="Wingdings" pitchFamily="2" charset="2"/>
              </a:rPr>
              <a:t>  ...</a:t>
            </a:r>
            <a:endParaRPr lang="es-ES" dirty="0" smtClean="0"/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/>
              <a:t>Conversión no segura: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De un tipo mayor a un tipo menor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dirty="0" smtClean="0">
                <a:latin typeface="Consolas" pitchFamily="49" charset="0"/>
              </a:rPr>
              <a:t>entero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1234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</a:rPr>
              <a:t>caracter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err="1" smtClean="0">
                <a:latin typeface="Consolas" pitchFamily="49" charset="0"/>
              </a:rPr>
              <a:t>caracter</a:t>
            </a:r>
            <a:r>
              <a:rPr lang="es-ES" dirty="0" smtClean="0">
                <a:latin typeface="Consolas" pitchFamily="49" charset="0"/>
              </a:rPr>
              <a:t> = entero;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Conversión no segura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Menor memoria: Pérdida de información en la conversión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234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6786578" y="1052736"/>
            <a:ext cx="1861303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Bef>
                <a:spcPct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s-ES_tradnl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long double</a:t>
            </a:r>
          </a:p>
          <a:p>
            <a:pPr marL="0" lvl="2">
              <a:spcBef>
                <a:spcPct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s-ES_tradnl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double</a:t>
            </a:r>
          </a:p>
          <a:p>
            <a:pPr marL="0" lvl="2">
              <a:spcBef>
                <a:spcPct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s-ES_tradnl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float</a:t>
            </a:r>
          </a:p>
          <a:p>
            <a:pPr marL="0" lvl="2">
              <a:spcBef>
                <a:spcPct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s-ES_tradnl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long int</a:t>
            </a:r>
          </a:p>
          <a:p>
            <a:pPr marL="0" lvl="2">
              <a:spcBef>
                <a:spcPct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s-ES_tradnl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int</a:t>
            </a:r>
          </a:p>
          <a:p>
            <a:pPr marL="0" lvl="2">
              <a:spcBef>
                <a:spcPct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s-ES_tradnl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rPr>
              <a:t>short int</a:t>
            </a:r>
            <a:endParaRPr lang="es-ES_tradnl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Ejecución del bucle </a:t>
            </a:r>
            <a:r>
              <a:rPr lang="es-ES" dirty="0" smtClean="0">
                <a:latin typeface="Consolas" pitchFamily="49" charset="0"/>
              </a:rPr>
              <a:t>for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i="1" dirty="0" smtClean="0">
                <a:latin typeface="Consolas" pitchFamily="49" charset="0"/>
              </a:rPr>
              <a:t>inicialización</a:t>
            </a:r>
            <a:r>
              <a:rPr lang="es-ES" dirty="0" smtClean="0">
                <a:latin typeface="Consolas" pitchFamily="49" charset="0"/>
              </a:rPr>
              <a:t>; </a:t>
            </a:r>
            <a:r>
              <a:rPr lang="es-ES" i="1" dirty="0" smtClean="0">
                <a:latin typeface="Consolas" pitchFamily="49" charset="0"/>
              </a:rPr>
              <a:t>condición</a:t>
            </a:r>
            <a:r>
              <a:rPr lang="es-ES" dirty="0" smtClean="0">
                <a:latin typeface="Consolas" pitchFamily="49" charset="0"/>
              </a:rPr>
              <a:t>; </a:t>
            </a:r>
            <a:r>
              <a:rPr lang="es-ES" i="1" dirty="0" smtClean="0">
                <a:latin typeface="Consolas" pitchFamily="49" charset="0"/>
              </a:rPr>
              <a:t>paso</a:t>
            </a:r>
            <a:r>
              <a:rPr lang="es-ES" dirty="0" smtClean="0">
                <a:latin typeface="Consolas" pitchFamily="49" charset="0"/>
              </a:rPr>
              <a:t>) </a:t>
            </a:r>
            <a:r>
              <a:rPr lang="es-ES" i="1" dirty="0" smtClean="0">
                <a:latin typeface="Consolas" pitchFamily="49" charset="0"/>
              </a:rPr>
              <a:t>cuerpo</a:t>
            </a:r>
            <a:endParaRPr lang="es-ES" dirty="0" smtClean="0"/>
          </a:p>
          <a:p>
            <a:pPr lvl="1" indent="1588">
              <a:spcBef>
                <a:spcPts val="0"/>
              </a:spcBef>
              <a:buNone/>
            </a:pP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2400" dirty="0" smtClean="0">
                <a:latin typeface="Consolas" pitchFamily="49" charset="0"/>
              </a:rPr>
              <a:t>(</a:t>
            </a:r>
            <a:r>
              <a:rPr lang="es-ES" sz="24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400" dirty="0" smtClean="0">
                <a:latin typeface="Consolas" pitchFamily="49" charset="0"/>
              </a:rPr>
              <a:t> i 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400" dirty="0" smtClean="0">
                <a:latin typeface="Consolas" pitchFamily="49" charset="0"/>
              </a:rPr>
              <a:t>; i &lt;=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400" dirty="0" smtClean="0">
                <a:latin typeface="Consolas" pitchFamily="49" charset="0"/>
              </a:rPr>
              <a:t>; i++) {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   cout &lt;&lt; i;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55" name="54 Grupo"/>
          <p:cNvGrpSpPr/>
          <p:nvPr/>
        </p:nvGrpSpPr>
        <p:grpSpPr>
          <a:xfrm>
            <a:off x="2548566" y="3321345"/>
            <a:ext cx="2032384" cy="2305050"/>
            <a:chOff x="2548566" y="3321345"/>
            <a:chExt cx="2032384" cy="2305050"/>
          </a:xfrm>
        </p:grpSpPr>
        <p:cxnSp>
          <p:nvCxnSpPr>
            <p:cNvPr id="46" name="45 Conector recto de flecha"/>
            <p:cNvCxnSpPr/>
            <p:nvPr/>
          </p:nvCxnSpPr>
          <p:spPr>
            <a:xfrm>
              <a:off x="2550154" y="3322933"/>
              <a:ext cx="203079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46 Conector recto de flecha"/>
            <p:cNvCxnSpPr/>
            <p:nvPr/>
          </p:nvCxnSpPr>
          <p:spPr>
            <a:xfrm rot="5400000">
              <a:off x="1417076" y="4472679"/>
              <a:ext cx="230425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8" name="47 Conector recto de flecha"/>
            <p:cNvCxnSpPr/>
            <p:nvPr/>
          </p:nvCxnSpPr>
          <p:spPr>
            <a:xfrm rot="10800000">
              <a:off x="2548566" y="5624807"/>
              <a:ext cx="94673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6" name="55 Grupo"/>
          <p:cNvGrpSpPr/>
          <p:nvPr/>
        </p:nvGrpSpPr>
        <p:grpSpPr>
          <a:xfrm>
            <a:off x="4590475" y="3607440"/>
            <a:ext cx="1493693" cy="2430364"/>
            <a:chOff x="4590475" y="3607440"/>
            <a:chExt cx="1493693" cy="2430364"/>
          </a:xfrm>
        </p:grpSpPr>
        <p:cxnSp>
          <p:nvCxnSpPr>
            <p:cNvPr id="37" name="36 Conector recto de flecha"/>
            <p:cNvCxnSpPr/>
            <p:nvPr/>
          </p:nvCxnSpPr>
          <p:spPr>
            <a:xfrm rot="10800000" flipH="1">
              <a:off x="5491680" y="3974391"/>
              <a:ext cx="21523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1" name="40 CuadroTexto"/>
            <p:cNvSpPr txBox="1"/>
            <p:nvPr/>
          </p:nvSpPr>
          <p:spPr>
            <a:xfrm>
              <a:off x="5266315" y="3607440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42" name="41 Conector recto de flecha"/>
            <p:cNvCxnSpPr/>
            <p:nvPr/>
          </p:nvCxnSpPr>
          <p:spPr>
            <a:xfrm rot="5400000">
              <a:off x="4877523" y="4801186"/>
              <a:ext cx="162543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/>
            <p:nvPr/>
          </p:nvCxnSpPr>
          <p:spPr>
            <a:xfrm>
              <a:off x="4590475" y="5604380"/>
              <a:ext cx="1109292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" name="48 Conector recto de flecha"/>
            <p:cNvCxnSpPr/>
            <p:nvPr/>
          </p:nvCxnSpPr>
          <p:spPr>
            <a:xfrm rot="16200000" flipH="1">
              <a:off x="4380909" y="5815536"/>
              <a:ext cx="44294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4" name="53 Grupo"/>
          <p:cNvGrpSpPr/>
          <p:nvPr/>
        </p:nvGrpSpPr>
        <p:grpSpPr>
          <a:xfrm>
            <a:off x="2716482" y="3597829"/>
            <a:ext cx="1512168" cy="2026978"/>
            <a:chOff x="2716482" y="3597829"/>
            <a:chExt cx="1512168" cy="2026978"/>
          </a:xfrm>
        </p:grpSpPr>
        <p:cxnSp>
          <p:nvCxnSpPr>
            <p:cNvPr id="32" name="31 Conector recto de flecha"/>
            <p:cNvCxnSpPr/>
            <p:nvPr/>
          </p:nvCxnSpPr>
          <p:spPr>
            <a:xfrm rot="5400000">
              <a:off x="3013710" y="5161474"/>
              <a:ext cx="92507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3" name="32 CuadroTexto"/>
            <p:cNvSpPr txBox="1"/>
            <p:nvPr/>
          </p:nvSpPr>
          <p:spPr>
            <a:xfrm>
              <a:off x="2716482" y="4411698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i;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grpSp>
          <p:nvGrpSpPr>
            <p:cNvPr id="8" name="36 Grupo"/>
            <p:cNvGrpSpPr/>
            <p:nvPr/>
          </p:nvGrpSpPr>
          <p:grpSpPr>
            <a:xfrm>
              <a:off x="3475456" y="3966656"/>
              <a:ext cx="215230" cy="442949"/>
              <a:chOff x="1476450" y="3285903"/>
              <a:chExt cx="215230" cy="44294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35" name="34 Conector recto de flecha"/>
              <p:cNvCxnSpPr/>
              <p:nvPr/>
            </p:nvCxnSpPr>
            <p:spPr>
              <a:xfrm rot="5400000">
                <a:off x="1274026" y="3506584"/>
                <a:ext cx="442949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6" name="35 Conector recto de flecha"/>
              <p:cNvCxnSpPr/>
              <p:nvPr/>
            </p:nvCxnSpPr>
            <p:spPr>
              <a:xfrm rot="10800000">
                <a:off x="1476450" y="3287792"/>
                <a:ext cx="215230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40" name="39 CuadroTexto"/>
            <p:cNvSpPr txBox="1"/>
            <p:nvPr/>
          </p:nvSpPr>
          <p:spPr>
            <a:xfrm>
              <a:off x="3141413" y="3597829"/>
              <a:ext cx="69121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2716482" y="4960489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i++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53" name="52 Grupo"/>
          <p:cNvGrpSpPr/>
          <p:nvPr/>
        </p:nvGrpSpPr>
        <p:grpSpPr>
          <a:xfrm>
            <a:off x="3618678" y="3112392"/>
            <a:ext cx="1944216" cy="1119286"/>
            <a:chOff x="3618678" y="3112392"/>
            <a:chExt cx="1944216" cy="1119286"/>
          </a:xfrm>
        </p:grpSpPr>
        <p:sp>
          <p:nvSpPr>
            <p:cNvPr id="38" name="37 Decisión"/>
            <p:cNvSpPr/>
            <p:nvPr/>
          </p:nvSpPr>
          <p:spPr>
            <a:xfrm>
              <a:off x="3618678" y="3702644"/>
              <a:ext cx="1944216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 &lt;= 100</a:t>
              </a:r>
            </a:p>
          </p:txBody>
        </p:sp>
        <p:cxnSp>
          <p:nvCxnSpPr>
            <p:cNvPr id="39" name="38 Conector recto de flecha"/>
            <p:cNvCxnSpPr>
              <a:stCxn id="43" idx="2"/>
              <a:endCxn id="38" idx="0"/>
            </p:cNvCxnSpPr>
            <p:nvPr/>
          </p:nvCxnSpPr>
          <p:spPr>
            <a:xfrm rot="5400000">
              <a:off x="4300665" y="3402514"/>
              <a:ext cx="590251" cy="1000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2" name="51 Grupo"/>
          <p:cNvGrpSpPr/>
          <p:nvPr/>
        </p:nvGrpSpPr>
        <p:grpSpPr>
          <a:xfrm>
            <a:off x="3844710" y="2420888"/>
            <a:ext cx="1512168" cy="691505"/>
            <a:chOff x="3844710" y="2420888"/>
            <a:chExt cx="1512168" cy="691505"/>
          </a:xfrm>
        </p:grpSpPr>
        <p:sp>
          <p:nvSpPr>
            <p:cNvPr id="43" name="42 CuadroTexto"/>
            <p:cNvSpPr txBox="1"/>
            <p:nvPr/>
          </p:nvSpPr>
          <p:spPr>
            <a:xfrm>
              <a:off x="3844710" y="2752353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 = 1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44" name="43 Conector recto de flecha"/>
            <p:cNvCxnSpPr/>
            <p:nvPr/>
          </p:nvCxnSpPr>
          <p:spPr>
            <a:xfrm rot="16200000" flipH="1">
              <a:off x="4420377" y="2600511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Ejecución del bucle </a:t>
            </a:r>
            <a:r>
              <a:rPr lang="es-ES" dirty="0" smtClean="0">
                <a:latin typeface="Consolas" pitchFamily="49" charset="0"/>
              </a:rPr>
              <a:t>for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dirty="0" smtClean="0">
                <a:latin typeface="Consolas" pitchFamily="49" charset="0"/>
              </a:rPr>
              <a:t>; i++) {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   cout &lt;&lt; i &lt;&lt; endl;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325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032243" y="2564904"/>
            <a:ext cx="1080120" cy="2308277"/>
          </a:xfrm>
          <a:prstGeom prst="rect">
            <a:avLst/>
          </a:prstGeom>
          <a:solidFill>
            <a:schemeClr val="dk1"/>
          </a:solidFill>
          <a:ln w="63500" cap="rnd">
            <a:solidFill>
              <a:schemeClr val="tx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104250" y="4374630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7103680" y="2600388"/>
            <a:ext cx="1428760" cy="428628"/>
          </a:xfrm>
          <a:prstGeom prst="rect">
            <a:avLst/>
          </a:prstGeom>
          <a:noFill/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103680" y="2588246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7104250" y="2627388"/>
            <a:ext cx="646328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1</a:t>
            </a:r>
          </a:p>
        </p:txBody>
      </p:sp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899592" y="2343160"/>
          <a:ext cx="1512168" cy="36576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594066"/>
                <a:gridCol w="918102"/>
              </a:tblGrid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140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6" name="38 Grupo"/>
          <p:cNvGrpSpPr/>
          <p:nvPr/>
        </p:nvGrpSpPr>
        <p:grpSpPr>
          <a:xfrm>
            <a:off x="4366663" y="3522494"/>
            <a:ext cx="1599126" cy="1912024"/>
            <a:chOff x="3733278" y="3954541"/>
            <a:chExt cx="1599126" cy="1912024"/>
          </a:xfrm>
        </p:grpSpPr>
        <p:cxnSp>
          <p:nvCxnSpPr>
            <p:cNvPr id="20" name="19 Conector recto de flecha"/>
            <p:cNvCxnSpPr/>
            <p:nvPr/>
          </p:nvCxnSpPr>
          <p:spPr>
            <a:xfrm>
              <a:off x="4352374" y="4279004"/>
              <a:ext cx="742801" cy="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4" name="23 CuadroTexto"/>
            <p:cNvSpPr txBox="1"/>
            <p:nvPr/>
          </p:nvSpPr>
          <p:spPr>
            <a:xfrm>
              <a:off x="4586687" y="3954541"/>
              <a:ext cx="74571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25" name="24 Conector recto de flecha"/>
            <p:cNvCxnSpPr/>
            <p:nvPr/>
          </p:nvCxnSpPr>
          <p:spPr>
            <a:xfrm rot="5400000">
              <a:off x="4448599" y="4909385"/>
              <a:ext cx="1239149" cy="106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27 Conector recto de flecha"/>
            <p:cNvCxnSpPr/>
            <p:nvPr/>
          </p:nvCxnSpPr>
          <p:spPr>
            <a:xfrm>
              <a:off x="3733278" y="5537356"/>
              <a:ext cx="1360300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2" name="31 Conector recto de flecha"/>
            <p:cNvCxnSpPr/>
            <p:nvPr/>
          </p:nvCxnSpPr>
          <p:spPr>
            <a:xfrm rot="16200000" flipH="1">
              <a:off x="3573331" y="5697195"/>
              <a:ext cx="337681" cy="106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41 Grupo"/>
          <p:cNvGrpSpPr/>
          <p:nvPr/>
        </p:nvGrpSpPr>
        <p:grpSpPr>
          <a:xfrm>
            <a:off x="1693675" y="3349108"/>
            <a:ext cx="2693776" cy="1757252"/>
            <a:chOff x="2125723" y="3781155"/>
            <a:chExt cx="2693776" cy="1757252"/>
          </a:xfrm>
        </p:grpSpPr>
        <p:grpSp>
          <p:nvGrpSpPr>
            <p:cNvPr id="13" name="36 Grupo"/>
            <p:cNvGrpSpPr/>
            <p:nvPr/>
          </p:nvGrpSpPr>
          <p:grpSpPr>
            <a:xfrm>
              <a:off x="2430810" y="3935491"/>
              <a:ext cx="2388689" cy="951369"/>
              <a:chOff x="2430810" y="3935491"/>
              <a:chExt cx="2388689" cy="951369"/>
            </a:xfrm>
          </p:grpSpPr>
          <p:grpSp>
            <p:nvGrpSpPr>
              <p:cNvPr id="17" name="36 Grupo"/>
              <p:cNvGrpSpPr/>
              <p:nvPr/>
            </p:nvGrpSpPr>
            <p:grpSpPr>
              <a:xfrm>
                <a:off x="3606276" y="4273107"/>
                <a:ext cx="379234" cy="337681"/>
                <a:chOff x="1476451" y="3285903"/>
                <a:chExt cx="568366" cy="44294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cxnSp>
              <p:nvCxnSpPr>
                <p:cNvPr id="18" name="17 Conector recto de flecha"/>
                <p:cNvCxnSpPr/>
                <p:nvPr/>
              </p:nvCxnSpPr>
              <p:spPr>
                <a:xfrm rot="5400000">
                  <a:off x="1274026" y="3506584"/>
                  <a:ext cx="442949" cy="1588"/>
                </a:xfrm>
                <a:prstGeom prst="straightConnector1">
                  <a:avLst/>
                </a:prstGeom>
                <a:ln w="38100">
                  <a:solidFill>
                    <a:srgbClr val="FFC000"/>
                  </a:solidFill>
                  <a:tailEnd type="stealth" w="lg" len="lg"/>
                </a:ln>
                <a:effectLst/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18 Conector recto de flecha"/>
                <p:cNvCxnSpPr/>
                <p:nvPr/>
              </p:nvCxnSpPr>
              <p:spPr>
                <a:xfrm flipH="1">
                  <a:off x="1476451" y="3287792"/>
                  <a:ext cx="568366" cy="1"/>
                </a:xfrm>
                <a:prstGeom prst="straightConnector1">
                  <a:avLst/>
                </a:prstGeom>
                <a:ln w="38100">
                  <a:solidFill>
                    <a:srgbClr val="FFC000"/>
                  </a:solidFill>
                  <a:tailEnd type="none" w="lg" len="lg"/>
                </a:ln>
                <a:effectLst/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22 CuadroTexto"/>
              <p:cNvSpPr txBox="1"/>
              <p:nvPr/>
            </p:nvSpPr>
            <p:spPr>
              <a:xfrm>
                <a:off x="3297239" y="3935491"/>
                <a:ext cx="633507" cy="33855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s-ES" sz="16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true</a:t>
                </a:r>
              </a:p>
            </p:txBody>
          </p:sp>
          <p:sp>
            <p:nvSpPr>
              <p:cNvPr id="16" name="15 CuadroTexto"/>
              <p:cNvSpPr txBox="1"/>
              <p:nvPr/>
            </p:nvSpPr>
            <p:spPr>
              <a:xfrm>
                <a:off x="2430810" y="4612384"/>
                <a:ext cx="2388689" cy="274476"/>
              </a:xfrm>
              <a:prstGeom prst="rect">
                <a:avLst/>
              </a:prstGeom>
              <a:solidFill>
                <a:srgbClr val="0037A8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lIns="36000" tIns="36000" rIns="36000" bIns="36000" rtlCol="0" anchor="ctr" anchorCtr="0">
                <a:noAutofit/>
              </a:bodyPr>
              <a:lstStyle/>
              <a:p>
                <a:pPr algn="ctr"/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cout &lt;&lt; i &lt;&lt; endl;</a:t>
                </a:r>
                <a:endParaRPr lang="es-E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endParaRPr>
              </a:p>
            </p:txBody>
          </p:sp>
        </p:grpSp>
        <p:grpSp>
          <p:nvGrpSpPr>
            <p:cNvPr id="34" name="37 Grupo"/>
            <p:cNvGrpSpPr/>
            <p:nvPr/>
          </p:nvGrpSpPr>
          <p:grpSpPr>
            <a:xfrm>
              <a:off x="2125723" y="3781155"/>
              <a:ext cx="2662015" cy="1757252"/>
              <a:chOff x="2125723" y="3781155"/>
              <a:chExt cx="2662015" cy="1757252"/>
            </a:xfrm>
          </p:grpSpPr>
          <p:cxnSp>
            <p:nvCxnSpPr>
              <p:cNvPr id="15" name="14 Conector recto de flecha"/>
              <p:cNvCxnSpPr/>
              <p:nvPr/>
            </p:nvCxnSpPr>
            <p:spPr>
              <a:xfrm rot="5400000">
                <a:off x="3281109" y="5212028"/>
                <a:ext cx="650332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9" name="28 Conector recto de flecha"/>
              <p:cNvCxnSpPr/>
              <p:nvPr/>
            </p:nvCxnSpPr>
            <p:spPr>
              <a:xfrm>
                <a:off x="2125723" y="3783577"/>
                <a:ext cx="2662015" cy="0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0" name="29 Conector recto de flecha"/>
              <p:cNvCxnSpPr/>
              <p:nvPr/>
            </p:nvCxnSpPr>
            <p:spPr>
              <a:xfrm rot="5400000">
                <a:off x="1264986" y="4658948"/>
                <a:ext cx="1756645" cy="1060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 de flecha"/>
              <p:cNvCxnSpPr/>
              <p:nvPr/>
            </p:nvCxnSpPr>
            <p:spPr>
              <a:xfrm flipH="1" flipV="1">
                <a:off x="2125723" y="5538406"/>
                <a:ext cx="1493795" cy="1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3" name="32 CuadroTexto"/>
              <p:cNvSpPr txBox="1"/>
              <p:nvPr/>
            </p:nvSpPr>
            <p:spPr>
              <a:xfrm>
                <a:off x="3099863" y="5030753"/>
                <a:ext cx="1008968" cy="274476"/>
              </a:xfrm>
              <a:prstGeom prst="rect">
                <a:avLst/>
              </a:prstGeom>
              <a:solidFill>
                <a:srgbClr val="0037A8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lIns="72000" tIns="36000" rIns="72000" bIns="36000" rtlCol="0" anchor="ctr" anchorCtr="0">
                <a:noAutofit/>
              </a:bodyPr>
              <a:lstStyle/>
              <a:p>
                <a:pPr algn="ctr"/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i++</a:t>
                </a:r>
                <a:endParaRPr lang="es-E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endParaRPr>
              </a:p>
            </p:txBody>
          </p:sp>
        </p:grpSp>
      </p:grpSp>
      <p:sp>
        <p:nvSpPr>
          <p:cNvPr id="40" name="39 CuadroTexto"/>
          <p:cNvSpPr txBox="1"/>
          <p:nvPr/>
        </p:nvSpPr>
        <p:spPr>
          <a:xfrm>
            <a:off x="1795376" y="2402930"/>
            <a:ext cx="296877" cy="246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1</a:t>
            </a:r>
            <a:endParaRPr lang="es-ES" sz="2000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7104250" y="2924945"/>
            <a:ext cx="267958" cy="276999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1795376" y="2402930"/>
            <a:ext cx="296877" cy="246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2</a:t>
            </a:r>
            <a:endParaRPr lang="es-ES" sz="2000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7104250" y="2928365"/>
            <a:ext cx="646328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2</a:t>
            </a:r>
          </a:p>
        </p:txBody>
      </p:sp>
      <p:sp>
        <p:nvSpPr>
          <p:cNvPr id="46" name="45 CuadroTexto"/>
          <p:cNvSpPr txBox="1"/>
          <p:nvPr/>
        </p:nvSpPr>
        <p:spPr>
          <a:xfrm>
            <a:off x="7103680" y="3131677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47" name="46 CuadroTexto"/>
          <p:cNvSpPr txBox="1"/>
          <p:nvPr/>
        </p:nvSpPr>
        <p:spPr>
          <a:xfrm>
            <a:off x="1814426" y="2402930"/>
            <a:ext cx="296877" cy="246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3</a:t>
            </a:r>
            <a:endParaRPr lang="es-ES" sz="2000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988884" y="2788405"/>
            <a:ext cx="56457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</a:p>
        </p:txBody>
      </p:sp>
      <p:cxnSp>
        <p:nvCxnSpPr>
          <p:cNvPr id="50" name="49 Conector recto"/>
          <p:cNvCxnSpPr/>
          <p:nvPr/>
        </p:nvCxnSpPr>
        <p:spPr>
          <a:xfrm>
            <a:off x="6973951" y="3836884"/>
            <a:ext cx="1224137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CuadroTexto"/>
          <p:cNvSpPr txBox="1"/>
          <p:nvPr/>
        </p:nvSpPr>
        <p:spPr>
          <a:xfrm>
            <a:off x="7104250" y="3888852"/>
            <a:ext cx="646328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99</a:t>
            </a:r>
          </a:p>
        </p:txBody>
      </p:sp>
      <p:sp>
        <p:nvSpPr>
          <p:cNvPr id="54" name="53 CuadroTexto"/>
          <p:cNvSpPr txBox="1"/>
          <p:nvPr/>
        </p:nvSpPr>
        <p:spPr>
          <a:xfrm>
            <a:off x="7103680" y="4095006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55" name="54 CuadroTexto"/>
          <p:cNvSpPr txBox="1"/>
          <p:nvPr/>
        </p:nvSpPr>
        <p:spPr>
          <a:xfrm>
            <a:off x="1693675" y="2402930"/>
            <a:ext cx="521298" cy="246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100</a:t>
            </a:r>
            <a:endParaRPr lang="es-ES" sz="2000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7105994" y="4182989"/>
            <a:ext cx="646328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100</a:t>
            </a:r>
          </a:p>
        </p:txBody>
      </p:sp>
      <p:sp>
        <p:nvSpPr>
          <p:cNvPr id="41" name="40 CuadroTexto"/>
          <p:cNvSpPr txBox="1"/>
          <p:nvPr/>
        </p:nvSpPr>
        <p:spPr>
          <a:xfrm>
            <a:off x="1703200" y="2402930"/>
            <a:ext cx="521298" cy="24622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6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101</a:t>
            </a:r>
            <a:endParaRPr lang="es-ES" sz="2000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7104250" y="3269355"/>
            <a:ext cx="646328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3</a:t>
            </a:r>
          </a:p>
        </p:txBody>
      </p:sp>
      <p:grpSp>
        <p:nvGrpSpPr>
          <p:cNvPr id="35" name="35 Grupo"/>
          <p:cNvGrpSpPr/>
          <p:nvPr/>
        </p:nvGrpSpPr>
        <p:grpSpPr>
          <a:xfrm>
            <a:off x="3376439" y="3189815"/>
            <a:ext cx="1958502" cy="853284"/>
            <a:chOff x="3376439" y="3621862"/>
            <a:chExt cx="1958502" cy="853284"/>
          </a:xfrm>
        </p:grpSpPr>
        <p:sp>
          <p:nvSpPr>
            <p:cNvPr id="21" name="20 Decisión"/>
            <p:cNvSpPr/>
            <p:nvPr/>
          </p:nvSpPr>
          <p:spPr>
            <a:xfrm>
              <a:off x="3376439" y="4071838"/>
              <a:ext cx="1958502" cy="403308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 &lt;= 100</a:t>
              </a:r>
            </a:p>
          </p:txBody>
        </p:sp>
        <p:cxnSp>
          <p:nvCxnSpPr>
            <p:cNvPr id="22" name="21 Conector recto de flecha"/>
            <p:cNvCxnSpPr>
              <a:stCxn id="26" idx="2"/>
              <a:endCxn id="21" idx="0"/>
            </p:cNvCxnSpPr>
            <p:nvPr/>
          </p:nvCxnSpPr>
          <p:spPr>
            <a:xfrm flipH="1">
              <a:off x="4355690" y="3621862"/>
              <a:ext cx="1448" cy="449976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6" name="34 Grupo"/>
          <p:cNvGrpSpPr/>
          <p:nvPr/>
        </p:nvGrpSpPr>
        <p:grpSpPr>
          <a:xfrm>
            <a:off x="3852654" y="2662647"/>
            <a:ext cx="1008968" cy="527168"/>
            <a:chOff x="3852654" y="3094694"/>
            <a:chExt cx="1008968" cy="527168"/>
          </a:xfrm>
        </p:grpSpPr>
        <p:sp>
          <p:nvSpPr>
            <p:cNvPr id="26" name="25 CuadroTexto"/>
            <p:cNvSpPr txBox="1"/>
            <p:nvPr/>
          </p:nvSpPr>
          <p:spPr>
            <a:xfrm>
              <a:off x="3852654" y="3347386"/>
              <a:ext cx="1008968" cy="274476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 = 1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27" name="26 Conector recto de flecha"/>
            <p:cNvCxnSpPr/>
            <p:nvPr/>
          </p:nvCxnSpPr>
          <p:spPr>
            <a:xfrm rot="16200000" flipH="1">
              <a:off x="4219635" y="3231667"/>
              <a:ext cx="274476" cy="53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1" name="50 CuadroTexto"/>
          <p:cNvSpPr txBox="1"/>
          <p:nvPr/>
        </p:nvSpPr>
        <p:spPr>
          <a:xfrm>
            <a:off x="7452320" y="404664"/>
            <a:ext cx="1197764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for1.cpp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40" grpId="0" animBg="1"/>
      <p:bldP spid="43" grpId="0"/>
      <p:bldP spid="44" grpId="0" animBg="1"/>
      <p:bldP spid="45" grpId="0" animBg="1"/>
      <p:bldP spid="46" grpId="0"/>
      <p:bldP spid="47" grpId="0" animBg="1"/>
      <p:bldP spid="48" grpId="0"/>
      <p:bldP spid="53" grpId="0" animBg="1"/>
      <p:bldP spid="53" grpId="1" animBg="1"/>
      <p:bldP spid="54" grpId="0"/>
      <p:bldP spid="54" grpId="1"/>
      <p:bldP spid="55" grpId="0" animBg="1"/>
      <p:bldP spid="56" grpId="0" animBg="1"/>
      <p:bldP spid="41" grpId="0" animBg="1"/>
      <p:bldP spid="57" grpId="0" animBg="1"/>
      <p:bldP spid="57" grpId="1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Bucle </a:t>
            </a:r>
            <a:r>
              <a:rPr lang="es-ES" dirty="0" smtClean="0">
                <a:latin typeface="Consolas" pitchFamily="49" charset="0"/>
              </a:rPr>
              <a:t>for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 variable contadora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El </a:t>
            </a:r>
            <a:r>
              <a:rPr lang="es-ES" i="1" dirty="0" smtClean="0"/>
              <a:t>paso</a:t>
            </a:r>
            <a:r>
              <a:rPr lang="es-ES" dirty="0" smtClean="0"/>
              <a:t> no tiene porqué ir de uno en uno: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dirty="0" smtClean="0">
                <a:latin typeface="Consolas" pitchFamily="49" charset="0"/>
              </a:rPr>
              <a:t>; i = i +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   cout &lt;&lt; i &lt;&lt; endl;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Este bucle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dirty="0" smtClean="0"/>
              <a:t> muestra los números impares de 1 a 99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Garantía de terminación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Todo bucle debe terminar su ejecución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Bucles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dirty="0" smtClean="0"/>
              <a:t>: la variable contadora debe converger al valor final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326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7 Grupo"/>
          <p:cNvGrpSpPr/>
          <p:nvPr/>
        </p:nvGrpSpPr>
        <p:grpSpPr>
          <a:xfrm>
            <a:off x="1065950" y="3356992"/>
            <a:ext cx="7322474" cy="734858"/>
            <a:chOff x="899592" y="5401791"/>
            <a:chExt cx="7173035" cy="734858"/>
          </a:xfrm>
        </p:grpSpPr>
        <p:sp>
          <p:nvSpPr>
            <p:cNvPr id="9" name="8 CuadroTexto"/>
            <p:cNvSpPr txBox="1"/>
            <p:nvPr/>
          </p:nvSpPr>
          <p:spPr>
            <a:xfrm>
              <a:off x="899592" y="5416649"/>
              <a:ext cx="7173035" cy="720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sz="2000" i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Muy importante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/>
              </a:r>
              <a:b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El cuerpo del bucle 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NUNCA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debe alterar el valor del contador</a:t>
              </a:r>
            </a:p>
          </p:txBody>
        </p:sp>
        <p:pic>
          <p:nvPicPr>
            <p:cNvPr id="10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1" name="10 CuadroTexto"/>
          <p:cNvSpPr txBox="1"/>
          <p:nvPr/>
        </p:nvSpPr>
        <p:spPr>
          <a:xfrm>
            <a:off x="7492822" y="980728"/>
            <a:ext cx="1197764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for2.cpp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de bucle </a:t>
            </a:r>
            <a:r>
              <a:rPr lang="es-ES" dirty="0" smtClean="0">
                <a:latin typeface="Consolas" pitchFamily="49" charset="0"/>
              </a:rPr>
              <a:t>for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327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452320" y="404664"/>
            <a:ext cx="1197764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suma.cpp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11560" y="980728"/>
            <a:ext cx="8038524" cy="5427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  <a:endParaRPr lang="es-ES" i="1" dirty="0" smtClean="0">
              <a:solidFill>
                <a:srgbClr val="FFCCFF"/>
              </a:solidFill>
              <a:latin typeface="Consolas" pitchFamily="49" charset="0"/>
            </a:endParaRP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dirty="0" smtClean="0">
                <a:latin typeface="Consolas" pitchFamily="49" charset="0"/>
              </a:rPr>
              <a:t>std;</a:t>
            </a:r>
          </a:p>
          <a:p>
            <a:pPr marL="0" lvl="1" indent="1588">
              <a:lnSpc>
                <a:spcPts val="1200"/>
              </a:lnSpc>
              <a:spcBef>
                <a:spcPts val="0"/>
              </a:spcBef>
              <a:buNone/>
            </a:pPr>
            <a:endParaRPr lang="es-ES" dirty="0" smtClean="0">
              <a:latin typeface="Consolas" pitchFamily="49" charset="0"/>
            </a:endParaRP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r>
              <a:rPr lang="es-ES" dirty="0" smtClean="0">
                <a:latin typeface="Consolas" pitchFamily="49" charset="0"/>
              </a:rPr>
              <a:t> suma(int n);</a:t>
            </a:r>
          </a:p>
          <a:p>
            <a:pPr marL="0" lvl="1" indent="1588">
              <a:lnSpc>
                <a:spcPts val="1200"/>
              </a:lnSpc>
              <a:spcBef>
                <a:spcPts val="0"/>
              </a:spcBef>
              <a:buNone/>
            </a:pPr>
            <a:endParaRPr lang="es-ES" i="1" dirty="0" smtClean="0">
              <a:latin typeface="Consolas" pitchFamily="49" charset="0"/>
            </a:endParaRP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main() {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</a:rPr>
              <a:t>num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"Número final: "</a:t>
            </a:r>
            <a:r>
              <a:rPr lang="es-ES" dirty="0" smtClean="0">
                <a:latin typeface="Consolas" pitchFamily="49" charset="0"/>
              </a:rPr>
              <a:t>; 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cin &gt;&gt; </a:t>
            </a:r>
            <a:r>
              <a:rPr lang="es-ES" dirty="0" err="1" smtClean="0">
                <a:latin typeface="Consolas" pitchFamily="49" charset="0"/>
              </a:rPr>
              <a:t>num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if</a:t>
            </a:r>
            <a:r>
              <a:rPr lang="es-ES" dirty="0" smtClean="0">
                <a:latin typeface="Consolas" pitchFamily="49" charset="0"/>
              </a:rPr>
              <a:t> (num &gt;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) {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El número debe ser positivo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"La suma de los números entre 1 y " 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           </a:t>
            </a:r>
            <a:r>
              <a:rPr lang="es-ES" dirty="0" smtClean="0">
                <a:latin typeface="Consolas" pitchFamily="49" charset="0"/>
              </a:rPr>
              <a:t>&lt;&lt; num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 es: "</a:t>
            </a:r>
            <a:r>
              <a:rPr lang="es-ES" dirty="0" smtClean="0">
                <a:latin typeface="Consolas" pitchFamily="49" charset="0"/>
              </a:rPr>
              <a:t> &lt;&lt; suma(num);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  <a:p>
            <a:pPr marL="0" lvl="1" indent="1588">
              <a:lnSpc>
                <a:spcPts val="1200"/>
              </a:lnSpc>
              <a:spcBef>
                <a:spcPts val="0"/>
              </a:spcBef>
              <a:buNone/>
            </a:pPr>
            <a:endParaRPr lang="es-ES" dirty="0" smtClean="0">
              <a:latin typeface="Consolas" pitchFamily="49" charset="0"/>
            </a:endParaRP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r>
              <a:rPr lang="es-ES" dirty="0" smtClean="0">
                <a:latin typeface="Consolas" pitchFamily="49" charset="0"/>
              </a:rPr>
              <a:t> suma(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n) {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r>
              <a:rPr lang="es-ES" dirty="0" smtClean="0">
                <a:latin typeface="Consolas" pitchFamily="49" charset="0"/>
              </a:rPr>
              <a:t> total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i &lt;= n; i++) { 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total = total + i;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dirty="0" smtClean="0">
                <a:latin typeface="Consolas" pitchFamily="49" charset="0"/>
              </a:rPr>
              <a:t> total;</a:t>
            </a:r>
          </a:p>
          <a:p>
            <a:pPr marL="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093585" y="5505038"/>
            <a:ext cx="3735959" cy="70788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Recorre la </a:t>
            </a:r>
            <a:r>
              <a:rPr lang="es-ES" sz="20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secuencia</a:t>
            </a: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de números</a:t>
            </a:r>
            <a:b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1, 2, 3, 4, 5, ..., </a:t>
            </a:r>
            <a:r>
              <a:rPr lang="es-ES" sz="20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</a:t>
            </a: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7666226" y="980728"/>
          <a:ext cx="866214" cy="1402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596" name="Ecuación" r:id="rId3" imgW="266400" imgH="431640" progId="Equation.3">
                  <p:embed/>
                </p:oleObj>
              </mc:Choice>
              <mc:Fallback>
                <p:oleObj name="Ecuación" r:id="rId3" imgW="26640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6226" y="980728"/>
                        <a:ext cx="866214" cy="1402441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7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uiExpand="1" build="p" bldLvl="2"/>
      <p:bldP spid="10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Bucle </a:t>
            </a:r>
            <a:r>
              <a:rPr lang="es-ES" dirty="0" smtClean="0">
                <a:latin typeface="Consolas" pitchFamily="49" charset="0"/>
              </a:rPr>
              <a:t>for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¿Incremento/decremento prefijo o postfijo?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Es indiferente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Estos dos bucles producen el mismo resultado:</a:t>
            </a:r>
          </a:p>
          <a:p>
            <a:pPr lvl="1" indent="1588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dirty="0" smtClean="0">
                <a:latin typeface="Consolas" pitchFamily="49" charset="0"/>
              </a:rPr>
              <a:t>; i++) ...</a:t>
            </a:r>
          </a:p>
          <a:p>
            <a:pPr lvl="1" indent="1588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dirty="0" smtClean="0">
                <a:latin typeface="Consolas" pitchFamily="49" charset="0"/>
              </a:rPr>
              <a:t>; ++i) ...</a:t>
            </a:r>
          </a:p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Bucles infinitos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dirty="0" smtClean="0">
                <a:latin typeface="Consolas" pitchFamily="49" charset="0"/>
              </a:rPr>
              <a:t>; i--) ...</a:t>
            </a:r>
          </a:p>
          <a:p>
            <a:pPr marL="107473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1 0 -1 -2 -3 -4 -5 -6 -7 -8 -9 -10 -11 ...</a:t>
            </a:r>
          </a:p>
          <a:p>
            <a:pPr marL="107473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Cada vez más lejos del valor final (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dirty="0" smtClean="0"/>
              <a:t>)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/>
              <a:t>Es un error de diseño/programación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328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Ámbito de la variable contadora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Declarada en el propio bucle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...)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Sólo se conoce en el cuerpo del bucle (su ámbito)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No se puede usar en instrucciones que sigan al bucle</a:t>
            </a:r>
          </a:p>
          <a:p>
            <a:pPr marL="0" lvl="1" indent="1588">
              <a:spcBef>
                <a:spcPts val="2400"/>
              </a:spcBef>
              <a:spcAft>
                <a:spcPts val="6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Declarada antes del bucle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...)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Se conoce en el cuerpo del bucle y después del mismo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/>
              <a:t>Ámbito externo al bucle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329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Bucle </a:t>
            </a:r>
            <a:r>
              <a:rPr lang="es-ES" dirty="0" smtClean="0">
                <a:latin typeface="Consolas" pitchFamily="49" charset="0"/>
              </a:rPr>
              <a:t>for</a:t>
            </a:r>
            <a:r>
              <a:rPr lang="es-ES" dirty="0" smtClean="0"/>
              <a:t> </a:t>
            </a:r>
            <a:r>
              <a:rPr lang="es-ES" i="1" dirty="0" smtClean="0"/>
              <a:t>versus</a:t>
            </a:r>
            <a:r>
              <a:rPr lang="es-ES" dirty="0" smtClean="0"/>
              <a:t> bucle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while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Los bucles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dirty="0" smtClean="0"/>
              <a:t> se pueden reescribir como bucles condicionados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dirty="0" smtClean="0">
                <a:latin typeface="Consolas" pitchFamily="49" charset="0"/>
              </a:rPr>
              <a:t>; i++) </a:t>
            </a:r>
            <a:r>
              <a:rPr lang="es-ES" i="1" dirty="0" smtClean="0">
                <a:latin typeface="Consolas" pitchFamily="49" charset="0"/>
              </a:rPr>
              <a:t>cuerpo</a:t>
            </a:r>
            <a:endParaRPr lang="es-ES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Es equivalente a: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</a:endParaRPr>
          </a:p>
          <a:p>
            <a:pPr marL="361950" lvl="1" indent="1588">
              <a:spcBef>
                <a:spcPts val="60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Tx/>
              <a:buNone/>
            </a:pPr>
            <a:r>
              <a:rPr lang="es-ES" dirty="0" smtClean="0">
                <a:solidFill>
                  <a:prstClr val="white"/>
                </a:solidFill>
              </a:rPr>
              <a:t>La inversa no es siempre posible: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SzTx/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i;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SzTx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cin &gt;&gt; i;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SzTx/>
              <a:buNone/>
            </a:pPr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while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(i !=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SzTx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2000" i="1" dirty="0" smtClean="0">
                <a:solidFill>
                  <a:prstClr val="white"/>
                </a:solidFill>
                <a:latin typeface="Consolas" pitchFamily="49" charset="0"/>
              </a:rPr>
              <a:t>cuerpo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SzTx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cin &gt;&gt; i;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Tx/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330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827584" y="2204864"/>
            <a:ext cx="309634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200" dirty="0" smtClean="0">
                <a:latin typeface="Consolas" pitchFamily="49" charset="0"/>
              </a:rPr>
              <a:t> i =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200" dirty="0" smtClean="0"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2200" dirty="0" smtClean="0">
                <a:latin typeface="Consolas" pitchFamily="49" charset="0"/>
              </a:rPr>
              <a:t>(i &lt;=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200" dirty="0" smtClean="0">
                <a:latin typeface="Consolas" pitchFamily="49" charset="0"/>
              </a:rPr>
              <a:t>) {</a:t>
            </a:r>
          </a:p>
          <a:p>
            <a:pPr marL="0"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200" dirty="0" smtClean="0">
                <a:latin typeface="Consolas" pitchFamily="49" charset="0"/>
              </a:rPr>
              <a:t>   </a:t>
            </a:r>
            <a:r>
              <a:rPr lang="es-ES" sz="2200" i="1" dirty="0" smtClean="0">
                <a:latin typeface="Consolas" pitchFamily="49" charset="0"/>
              </a:rPr>
              <a:t>cuerpo</a:t>
            </a:r>
          </a:p>
          <a:p>
            <a:pPr marL="0" lvl="1" indent="1588">
              <a:spcBef>
                <a:spcPts val="0"/>
              </a:spcBef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200" i="1" dirty="0" smtClean="0">
                <a:latin typeface="Consolas" pitchFamily="49" charset="0"/>
              </a:rPr>
              <a:t>   </a:t>
            </a:r>
            <a:r>
              <a:rPr lang="es-ES" sz="2200" dirty="0" smtClean="0">
                <a:latin typeface="Consolas" pitchFamily="49" charset="0"/>
              </a:rPr>
              <a:t>i++;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200" dirty="0" smtClean="0">
                <a:latin typeface="Consolas" pitchFamily="49" charset="0"/>
              </a:rPr>
              <a:t>}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156937" y="4764340"/>
            <a:ext cx="3727431" cy="118494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¿Bucle </a:t>
            </a: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for</a:t>
            </a:r>
            <a:r>
              <a:rPr lang="es-E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equivalente?</a:t>
            </a:r>
          </a:p>
          <a:p>
            <a:pPr algn="ctr">
              <a:spcAft>
                <a:spcPts val="600"/>
              </a:spcAft>
            </a:pPr>
            <a:r>
              <a:rPr lang="es-E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¡No sabemos cuántos números</a:t>
            </a:r>
            <a:br>
              <a:rPr lang="es-E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introducirá el usuario!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 bldLvl="2"/>
      <p:bldP spid="9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331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599452" y="3044280"/>
            <a:ext cx="3945311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Bucles 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anidados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Bucles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dirty="0" smtClean="0"/>
              <a:t> anidados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Un bucle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dirty="0" smtClean="0"/>
              <a:t> en el cuerpo de otro bucle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Cada uno con su propia variable contadora: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dirty="0" smtClean="0">
                <a:latin typeface="Consolas" pitchFamily="49" charset="0"/>
              </a:rPr>
              <a:t>; i++) {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j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j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dirty="0" smtClean="0">
                <a:latin typeface="Consolas" pitchFamily="49" charset="0"/>
              </a:rPr>
              <a:t>; </a:t>
            </a:r>
            <a:r>
              <a:rPr lang="es-ES" dirty="0" err="1" smtClean="0">
                <a:latin typeface="Consolas" pitchFamily="49" charset="0"/>
              </a:rPr>
              <a:t>j++</a:t>
            </a:r>
            <a:r>
              <a:rPr lang="es-ES" dirty="0" smtClean="0">
                <a:latin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>
                <a:latin typeface="Consolas" pitchFamily="49" charset="0"/>
              </a:rPr>
              <a:t>      cuerpo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200" i="0" dirty="0" smtClean="0">
                <a:solidFill>
                  <a:prstClr val="white"/>
                </a:solidFill>
              </a:rPr>
              <a:t>Para cada valor de </a:t>
            </a:r>
            <a:r>
              <a:rPr lang="es-ES" sz="2200" i="0" dirty="0" smtClean="0">
                <a:solidFill>
                  <a:prstClr val="white"/>
                </a:solidFill>
                <a:latin typeface="Consolas" pitchFamily="49" charset="0"/>
              </a:rPr>
              <a:t>i</a:t>
            </a:r>
            <a:r>
              <a:rPr lang="es-ES" sz="2200" i="0" dirty="0" smtClean="0">
                <a:solidFill>
                  <a:prstClr val="white"/>
                </a:solidFill>
              </a:rPr>
              <a:t/>
            </a:r>
            <a:br>
              <a:rPr lang="es-ES" sz="2200" i="0" dirty="0" smtClean="0">
                <a:solidFill>
                  <a:prstClr val="white"/>
                </a:solidFill>
              </a:rPr>
            </a:br>
            <a:r>
              <a:rPr lang="es-ES" sz="2200" i="0" dirty="0" smtClean="0">
                <a:solidFill>
                  <a:prstClr val="white"/>
                </a:solidFill>
              </a:rPr>
              <a:t>el valor de </a:t>
            </a:r>
            <a:r>
              <a:rPr lang="es-ES" sz="2200" i="0" dirty="0" smtClean="0">
                <a:solidFill>
                  <a:prstClr val="white"/>
                </a:solidFill>
                <a:latin typeface="Consolas" pitchFamily="49" charset="0"/>
              </a:rPr>
              <a:t>j</a:t>
            </a:r>
            <a:r>
              <a:rPr lang="es-ES" sz="2200" i="0" dirty="0" smtClean="0">
                <a:solidFill>
                  <a:prstClr val="white"/>
                </a:solidFill>
              </a:rPr>
              <a:t> varía entre </a:t>
            </a:r>
            <a:r>
              <a:rPr lang="es-ES" sz="2200" i="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200" i="0" dirty="0" smtClean="0">
                <a:solidFill>
                  <a:prstClr val="white"/>
                </a:solidFill>
              </a:rPr>
              <a:t> y </a:t>
            </a:r>
            <a:r>
              <a:rPr lang="es-ES" sz="2200" i="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endParaRPr lang="es-ES" sz="2200" i="0" dirty="0" smtClean="0">
              <a:solidFill>
                <a:prstClr val="white"/>
              </a:solidFill>
              <a:effectLst/>
              <a:latin typeface="Constantia"/>
            </a:endParaRPr>
          </a:p>
          <a:p>
            <a:pPr lvl="1" indent="1588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j</a:t>
            </a:r>
            <a:r>
              <a:rPr lang="es-ES" dirty="0" smtClean="0"/>
              <a:t> </a:t>
            </a:r>
            <a:r>
              <a:rPr lang="es-ES" i="1" dirty="0" smtClean="0"/>
              <a:t>varía más rápido</a:t>
            </a:r>
            <a:r>
              <a:rPr lang="es-ES" dirty="0" smtClean="0"/>
              <a:t> que </a:t>
            </a:r>
            <a:r>
              <a:rPr lang="es-ES" dirty="0" smtClean="0">
                <a:latin typeface="Consolas" pitchFamily="49" charset="0"/>
              </a:rPr>
              <a:t>i</a:t>
            </a: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332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804248" y="1988840"/>
          <a:ext cx="1584176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92088"/>
              </a:tblGrid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j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9021">
                <a:tc gridSpan="2"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36000" marR="3600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s-ES" sz="140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 marL="36000" marR="252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Tablas de multiplicación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333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17 Grupo"/>
          <p:cNvGrpSpPr/>
          <p:nvPr/>
        </p:nvGrpSpPr>
        <p:grpSpPr>
          <a:xfrm>
            <a:off x="6516216" y="1268760"/>
            <a:ext cx="2104274" cy="4059059"/>
            <a:chOff x="1042423" y="4568973"/>
            <a:chExt cx="2233433" cy="16127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10 CuadroTexto"/>
            <p:cNvSpPr txBox="1"/>
            <p:nvPr/>
          </p:nvSpPr>
          <p:spPr>
            <a:xfrm>
              <a:off x="1042423" y="4568973"/>
              <a:ext cx="2233433" cy="1612751"/>
            </a:xfrm>
            <a:prstGeom prst="rect">
              <a:avLst/>
            </a:prstGeom>
            <a:solidFill>
              <a:schemeClr val="dk1"/>
            </a:solidFill>
            <a:ln w="63500" cap="rnd">
              <a:solidFill>
                <a:schemeClr val="tx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tIns="72000" bIns="72000" rtlCol="0">
              <a:noAutofit/>
            </a:bodyPr>
            <a:lstStyle/>
            <a:p>
              <a:endParaRPr lang="es-ES" dirty="0" smtClean="0">
                <a:latin typeface="Consolas" pitchFamily="49" charset="0"/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1099574" y="4610194"/>
              <a:ext cx="1888250" cy="1427514"/>
            </a:xfrm>
            <a:prstGeom prst="rect">
              <a:avLst/>
            </a:prstGeom>
            <a:noFill/>
            <a:ln w="63500" cap="rnd">
              <a:noFill/>
            </a:ln>
            <a:effectLst>
              <a:outerShdw blurRad="50800" dist="38100" dir="2700000" algn="tl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tIns="72000" bIns="72000" rtlCol="0">
              <a:noAutofit/>
            </a:bodyPr>
            <a:lstStyle/>
            <a:p>
              <a:r>
                <a:rPr lang="es-ES" dirty="0" smtClean="0">
                  <a:latin typeface="Consolas" pitchFamily="49" charset="0"/>
                </a:rPr>
                <a:t> 1 x  1 =   1</a:t>
              </a:r>
            </a:p>
            <a:p>
              <a:r>
                <a:rPr lang="es-ES" dirty="0" smtClean="0">
                  <a:latin typeface="Consolas" pitchFamily="49" charset="0"/>
                </a:rPr>
                <a:t> 1 x  2 =   2</a:t>
              </a:r>
            </a:p>
            <a:p>
              <a:r>
                <a:rPr lang="es-ES" dirty="0" smtClean="0">
                  <a:latin typeface="Consolas" pitchFamily="49" charset="0"/>
                </a:rPr>
                <a:t> 1 x  3 =   3</a:t>
              </a:r>
            </a:p>
            <a:p>
              <a:r>
                <a:rPr lang="es-ES" dirty="0" smtClean="0">
                  <a:latin typeface="Consolas" pitchFamily="49" charset="0"/>
                </a:rPr>
                <a:t> 1 x  4 =   4</a:t>
              </a:r>
            </a:p>
            <a:p>
              <a:r>
                <a:rPr lang="es-ES" dirty="0" smtClean="0">
                  <a:latin typeface="Consolas" pitchFamily="49" charset="0"/>
                </a:rPr>
                <a:t> ...</a:t>
              </a:r>
            </a:p>
            <a:p>
              <a:r>
                <a:rPr lang="es-ES" dirty="0" smtClean="0">
                  <a:latin typeface="Consolas" pitchFamily="49" charset="0"/>
                </a:rPr>
                <a:t> 1 x 10 =  10</a:t>
              </a:r>
            </a:p>
            <a:p>
              <a:r>
                <a:rPr lang="es-ES" dirty="0" smtClean="0">
                  <a:latin typeface="Consolas" pitchFamily="49" charset="0"/>
                </a:rPr>
                <a:t> 2 x  1 =   2</a:t>
              </a:r>
            </a:p>
            <a:p>
              <a:r>
                <a:rPr lang="es-ES" dirty="0" smtClean="0">
                  <a:latin typeface="Consolas" pitchFamily="49" charset="0"/>
                </a:rPr>
                <a:t> 2 x  2 =   4</a:t>
              </a:r>
            </a:p>
            <a:p>
              <a:r>
                <a:rPr lang="es-ES" dirty="0" smtClean="0">
                  <a:latin typeface="Consolas" pitchFamily="49" charset="0"/>
                </a:rPr>
                <a:t> ...</a:t>
              </a:r>
            </a:p>
            <a:p>
              <a:r>
                <a:rPr lang="es-ES" dirty="0" smtClean="0">
                  <a:latin typeface="Consolas" pitchFamily="49" charset="0"/>
                </a:rPr>
                <a:t>10 x  7 =  70</a:t>
              </a:r>
            </a:p>
            <a:p>
              <a:r>
                <a:rPr lang="es-ES" dirty="0" smtClean="0">
                  <a:latin typeface="Consolas" pitchFamily="49" charset="0"/>
                </a:rPr>
                <a:t>10 x  8 =  80</a:t>
              </a:r>
            </a:p>
            <a:p>
              <a:r>
                <a:rPr lang="es-ES" dirty="0" smtClean="0">
                  <a:latin typeface="Consolas" pitchFamily="49" charset="0"/>
                </a:rPr>
                <a:t>10 x  9 =  90</a:t>
              </a:r>
            </a:p>
            <a:p>
              <a:r>
                <a:rPr lang="es-ES" dirty="0" smtClean="0">
                  <a:latin typeface="Consolas" pitchFamily="49" charset="0"/>
                </a:rPr>
                <a:t>10 x 10 = 100</a:t>
              </a: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7206368" y="404664"/>
            <a:ext cx="1451038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tablas.cpp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39552" y="980728"/>
            <a:ext cx="65527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  <a:endParaRPr lang="es-ES" sz="2000" i="1" dirty="0" smtClean="0">
              <a:solidFill>
                <a:srgbClr val="FFCCFF"/>
              </a:solidFill>
              <a:latin typeface="Consolas" pitchFamily="49" charset="0"/>
            </a:endParaRP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sz="2000" dirty="0" smtClean="0">
                <a:latin typeface="Consolas" pitchFamily="49" charset="0"/>
              </a:rPr>
              <a:t>std;</a:t>
            </a:r>
            <a:endParaRPr lang="es-ES" sz="2000" i="1" dirty="0" smtClean="0">
              <a:latin typeface="Consolas" pitchFamily="49" charset="0"/>
            </a:endParaRPr>
          </a:p>
          <a:p>
            <a:pPr marL="0" lvl="1" indent="1588">
              <a:lnSpc>
                <a:spcPct val="110000"/>
              </a:lnSpc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#include &lt;iomanip&gt;</a:t>
            </a:r>
            <a:endParaRPr lang="es-ES" sz="2000" i="1" dirty="0" smtClean="0">
              <a:solidFill>
                <a:srgbClr val="FFCCFF"/>
              </a:solidFill>
              <a:latin typeface="Consolas" pitchFamily="49" charset="0"/>
            </a:endParaRP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main() {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for 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; i &lt;=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; i++) {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for 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j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; j &lt;=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; </a:t>
            </a:r>
            <a:r>
              <a:rPr lang="es-ES" sz="2000" dirty="0" err="1" smtClean="0">
                <a:latin typeface="Consolas" pitchFamily="49" charset="0"/>
              </a:rPr>
              <a:t>j++</a:t>
            </a:r>
            <a:r>
              <a:rPr lang="es-ES" sz="2000" dirty="0" smtClean="0">
                <a:latin typeface="Consolas" pitchFamily="49" charset="0"/>
              </a:rPr>
              <a:t>) {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   cout &lt;&lt; </a:t>
            </a:r>
            <a:r>
              <a:rPr lang="es-ES" sz="2000" dirty="0" err="1" smtClean="0">
                <a:latin typeface="Consolas" pitchFamily="49" charset="0"/>
              </a:rPr>
              <a:t>setw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) &lt;&lt; i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 x "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      &lt;&lt; </a:t>
            </a:r>
            <a:r>
              <a:rPr lang="es-ES" sz="2000" dirty="0" err="1" smtClean="0">
                <a:latin typeface="Consolas" pitchFamily="49" charset="0"/>
              </a:rPr>
              <a:t>setw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) &lt;&lt; j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 = "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          </a:t>
            </a:r>
            <a:r>
              <a:rPr lang="es-ES" sz="2000" dirty="0" smtClean="0">
                <a:latin typeface="Consolas" pitchFamily="49" charset="0"/>
              </a:rPr>
              <a:t>  &lt;&lt; </a:t>
            </a:r>
            <a:r>
              <a:rPr lang="es-ES" sz="2000" dirty="0" err="1" smtClean="0">
                <a:latin typeface="Consolas" pitchFamily="49" charset="0"/>
              </a:rPr>
              <a:t>setw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</a:rPr>
              <a:t>) &lt;&lt; i * j &lt;&lt; endl;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}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}</a:t>
            </a:r>
          </a:p>
        </p:txBody>
      </p:sp>
      <p:cxnSp>
        <p:nvCxnSpPr>
          <p:cNvPr id="14" name="13 Conector recto"/>
          <p:cNvCxnSpPr/>
          <p:nvPr/>
        </p:nvCxnSpPr>
        <p:spPr>
          <a:xfrm>
            <a:off x="1441748" y="3068960"/>
            <a:ext cx="0" cy="1656184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1845221" y="3400425"/>
            <a:ext cx="0" cy="1043984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1588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Moldes (</a:t>
            </a:r>
            <a:r>
              <a:rPr lang="es-ES" i="1" dirty="0" err="1" smtClean="0"/>
              <a:t>casts</a:t>
            </a:r>
            <a:r>
              <a:rPr lang="es-ES" dirty="0" smtClean="0"/>
              <a:t>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Fuerzan una conversión de tipo: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tipo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expresión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El valor resultante de la </a:t>
            </a:r>
            <a:r>
              <a:rPr lang="es-ES" i="1" dirty="0" smtClean="0"/>
              <a:t>expresión</a:t>
            </a:r>
            <a:r>
              <a:rPr lang="es-ES" dirty="0" smtClean="0"/>
              <a:t> se trata como un valor del </a:t>
            </a:r>
            <a:r>
              <a:rPr lang="es-ES" i="1" dirty="0" smtClean="0"/>
              <a:t>tipo</a:t>
            </a:r>
            <a:endParaRPr lang="es-ES" dirty="0" smtClean="0"/>
          </a:p>
          <a:p>
            <a:pPr lvl="1" indent="1588">
              <a:spcBef>
                <a:spcPts val="180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a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</a:rPr>
              <a:t>, b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cout &lt;&lt; a / b;        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Muestra 1 (división entera)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</a:rPr>
              <a:t>(a) / b;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Muestra 1.5 (división real)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Tienen la mayor prioridad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235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Mejor presentación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334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tablas2.cpp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8076" y="1268760"/>
            <a:ext cx="2278380" cy="411480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7 Rectángulo"/>
          <p:cNvSpPr/>
          <p:nvPr/>
        </p:nvSpPr>
        <p:spPr>
          <a:xfrm>
            <a:off x="467544" y="956210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  <a:endParaRPr lang="es-ES" sz="2000" i="1" dirty="0" smtClean="0">
              <a:solidFill>
                <a:srgbClr val="FFCCFF"/>
              </a:solidFill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sz="2000" dirty="0" smtClean="0">
                <a:latin typeface="Consolas" pitchFamily="49" charset="0"/>
              </a:rPr>
              <a:t>std;</a:t>
            </a:r>
            <a:endParaRPr lang="es-ES" sz="2000" i="1" dirty="0" smtClean="0">
              <a:latin typeface="Consolas" pitchFamily="49" charset="0"/>
            </a:endParaRPr>
          </a:p>
          <a:p>
            <a:pPr marL="0" lvl="1" indent="1588"/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#include &lt;iomanip&gt;</a:t>
            </a:r>
            <a:endParaRPr lang="es-ES" sz="2000" i="1" dirty="0" smtClean="0">
              <a:solidFill>
                <a:srgbClr val="FFCCFF"/>
              </a:solidFill>
              <a:latin typeface="Consolas" pitchFamily="49" charset="0"/>
            </a:endParaRP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endParaRPr lang="es-ES" sz="200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main()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for 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; i &lt;=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; i++)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"Tabla del " </a:t>
            </a:r>
            <a:r>
              <a:rPr lang="es-ES" sz="2000" dirty="0" smtClean="0">
                <a:latin typeface="Consolas" pitchFamily="49" charset="0"/>
              </a:rPr>
              <a:t>&lt;&lt; i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"--------------" </a:t>
            </a:r>
            <a:r>
              <a:rPr lang="es-ES" sz="2000" dirty="0" smtClean="0">
                <a:latin typeface="Consolas" pitchFamily="49" charset="0"/>
              </a:rPr>
              <a:t>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for 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j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; j &lt;=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; </a:t>
            </a:r>
            <a:r>
              <a:rPr lang="es-ES" sz="2000" dirty="0" err="1" smtClean="0">
                <a:latin typeface="Consolas" pitchFamily="49" charset="0"/>
              </a:rPr>
              <a:t>j++</a:t>
            </a:r>
            <a:r>
              <a:rPr lang="es-ES" sz="2000" dirty="0" smtClean="0">
                <a:latin typeface="Consolas" pitchFamily="49" charset="0"/>
              </a:rPr>
              <a:t>)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   cout &lt;&lt; </a:t>
            </a:r>
            <a:r>
              <a:rPr lang="es-ES" sz="2000" dirty="0" err="1" smtClean="0">
                <a:latin typeface="Consolas" pitchFamily="49" charset="0"/>
              </a:rPr>
              <a:t>setw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) &lt;&lt; i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 x "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      &lt;&lt; </a:t>
            </a:r>
            <a:r>
              <a:rPr lang="es-ES" sz="2000" dirty="0" err="1" smtClean="0">
                <a:latin typeface="Consolas" pitchFamily="49" charset="0"/>
              </a:rPr>
              <a:t>setw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</a:rPr>
              <a:t>) &lt;&lt; j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 = "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            </a:t>
            </a:r>
            <a:r>
              <a:rPr lang="es-ES" sz="2000" dirty="0" smtClean="0">
                <a:latin typeface="Consolas" pitchFamily="49" charset="0"/>
              </a:rPr>
              <a:t>&lt;&lt; </a:t>
            </a:r>
            <a:r>
              <a:rPr lang="es-ES" sz="2000" dirty="0" err="1" smtClean="0">
                <a:latin typeface="Consolas" pitchFamily="49" charset="0"/>
              </a:rPr>
              <a:t>setw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latin typeface="Consolas" pitchFamily="49" charset="0"/>
              </a:rPr>
              <a:t>) &lt;&lt; i * j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cout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}</a:t>
            </a:r>
          </a:p>
        </p:txBody>
      </p:sp>
      <p:cxnSp>
        <p:nvCxnSpPr>
          <p:cNvPr id="9" name="8 Conector recto"/>
          <p:cNvCxnSpPr/>
          <p:nvPr/>
        </p:nvCxnSpPr>
        <p:spPr>
          <a:xfrm>
            <a:off x="1331640" y="2786261"/>
            <a:ext cx="0" cy="2332831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1763688" y="3717032"/>
            <a:ext cx="0" cy="792088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8" grpId="0" uiExpand="1" build="p" bldLvl="2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Más bucles anidados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335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539552" y="980729"/>
            <a:ext cx="8147248" cy="5529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s-ES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&lt;iomanip&gt;</a:t>
            </a:r>
          </a:p>
          <a:p>
            <a:pPr>
              <a:lnSpc>
                <a:spcPts val="1200"/>
              </a:lnSpc>
            </a:pPr>
            <a:endParaRPr lang="es-ES" dirty="0" smtClean="0">
              <a:solidFill>
                <a:srgbClr val="FFCCFF"/>
              </a:solidFill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2000"/>
              </a:lnSpc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menu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();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1: Tablas de multiplicación; 2: Sumatorio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long </a:t>
            </a: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long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int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suma(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n);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Sumatorio</a:t>
            </a:r>
          </a:p>
          <a:p>
            <a:pPr>
              <a:lnSpc>
                <a:spcPts val="1200"/>
              </a:lnSpc>
            </a:pP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>
              <a:lnSpc>
                <a:spcPts val="2000"/>
              </a:lnSpc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opcion =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menu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(opcion !=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switch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opcion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case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{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j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; j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j++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      cout &lt;&lt;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setw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 &lt;&lt; i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x "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         &lt;&lt;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setw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 &lt;&lt; j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= "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         &lt;&lt;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setw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3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 &lt;&lt; i * j &lt;&lt; endl;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   }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}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break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; ...</a:t>
            </a:r>
            <a:endParaRPr lang="es-E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7492822" y="404664"/>
            <a:ext cx="1197764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menú.cpp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2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3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9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Más bucles anidados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336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539552" y="980728"/>
            <a:ext cx="828092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case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: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{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num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      while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(num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"Hasta (positivo)? "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; 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   cin &gt;&gt; num;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}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"La suma de los números del 1 al "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        &lt;&lt; num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es: "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&lt;&lt; suma(num) &lt;&lt; endl;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}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switch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opcion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menu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}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while (opcion != 0)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>
              <a:lnSpc>
                <a:spcPts val="2000"/>
              </a:lnSpc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Más bucles anidados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337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539552" y="942628"/>
            <a:ext cx="814724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</a:rPr>
              <a:t>menu</a:t>
            </a:r>
            <a:r>
              <a:rPr lang="es-ES" dirty="0" smtClean="0">
                <a:latin typeface="Consolas" pitchFamily="49" charset="0"/>
              </a:rPr>
              <a:t>() {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</a:rPr>
              <a:t>op</a:t>
            </a:r>
            <a:r>
              <a:rPr lang="es-ES" dirty="0" smtClean="0"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dirty="0" smtClean="0">
                <a:latin typeface="Consolas" pitchFamily="49" charset="0"/>
              </a:rPr>
              <a:t>;</a:t>
            </a:r>
            <a:endParaRPr lang="es-ES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dirty="0" smtClean="0">
                <a:latin typeface="Consolas" pitchFamily="49" charset="0"/>
              </a:rPr>
              <a:t> ((</a:t>
            </a:r>
            <a:r>
              <a:rPr lang="es-ES" dirty="0" err="1" smtClean="0">
                <a:latin typeface="Consolas" pitchFamily="49" charset="0"/>
              </a:rPr>
              <a:t>op</a:t>
            </a:r>
            <a:r>
              <a:rPr lang="es-ES" dirty="0" smtClean="0">
                <a:latin typeface="Consolas" pitchFamily="49" charset="0"/>
              </a:rPr>
              <a:t> 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) || (</a:t>
            </a:r>
            <a:r>
              <a:rPr lang="es-ES" dirty="0" err="1" smtClean="0">
                <a:latin typeface="Consolas" pitchFamily="49" charset="0"/>
              </a:rPr>
              <a:t>op</a:t>
            </a:r>
            <a:r>
              <a:rPr lang="es-ES" dirty="0" smtClean="0">
                <a:latin typeface="Consolas" pitchFamily="49" charset="0"/>
              </a:rPr>
              <a:t> &gt;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)) {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"1 - Tablas de multiplicar"</a:t>
            </a:r>
            <a:r>
              <a:rPr lang="es-ES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"2 - Sumatorio"</a:t>
            </a:r>
            <a:r>
              <a:rPr lang="es-ES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"0 - Salir"</a:t>
            </a:r>
            <a:r>
              <a:rPr lang="es-ES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"Opción: "</a:t>
            </a:r>
            <a:r>
              <a:rPr lang="es-ES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cin &gt;&gt; </a:t>
            </a:r>
            <a:r>
              <a:rPr lang="es-ES" dirty="0" err="1" smtClean="0">
                <a:latin typeface="Consolas" pitchFamily="49" charset="0"/>
              </a:rPr>
              <a:t>op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((</a:t>
            </a:r>
            <a:r>
              <a:rPr lang="es-ES" dirty="0" err="1" smtClean="0">
                <a:latin typeface="Consolas" pitchFamily="49" charset="0"/>
              </a:rPr>
              <a:t>op</a:t>
            </a:r>
            <a:r>
              <a:rPr lang="es-ES" dirty="0" smtClean="0">
                <a:latin typeface="Consolas" pitchFamily="49" charset="0"/>
              </a:rPr>
              <a:t> 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) || (</a:t>
            </a:r>
            <a:r>
              <a:rPr lang="es-ES" dirty="0" err="1" smtClean="0">
                <a:latin typeface="Consolas" pitchFamily="49" charset="0"/>
              </a:rPr>
              <a:t>op</a:t>
            </a:r>
            <a:r>
              <a:rPr lang="es-ES" dirty="0" smtClean="0">
                <a:latin typeface="Consolas" pitchFamily="49" charset="0"/>
              </a:rPr>
              <a:t> &gt;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)) {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"¡Opción no válida!" </a:t>
            </a:r>
            <a:r>
              <a:rPr lang="es-ES" dirty="0" smtClean="0">
                <a:latin typeface="Consolas" pitchFamily="49" charset="0"/>
              </a:rPr>
              <a:t>&lt;&lt; endl;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</a:rPr>
              <a:t>op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r>
              <a:rPr lang="es-ES" dirty="0" smtClean="0">
                <a:latin typeface="Consolas" pitchFamily="49" charset="0"/>
              </a:rPr>
              <a:t> suma(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n) {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r>
              <a:rPr lang="es-ES" dirty="0" smtClean="0">
                <a:latin typeface="Consolas" pitchFamily="49" charset="0"/>
              </a:rPr>
              <a:t> total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i &lt;= n; i++) { 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total = total + i;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dirty="0" smtClean="0">
                <a:latin typeface="Consolas" pitchFamily="49" charset="0"/>
              </a:rPr>
              <a:t> total;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Ambos tipos de bucles anidados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3118"/>
            <a:ext cx="8363272" cy="5110178"/>
          </a:xfrm>
        </p:spPr>
        <p:txBody>
          <a:bodyPr>
            <a:normAutofit/>
          </a:bodyPr>
          <a:lstStyle/>
          <a:p>
            <a:pPr marL="180975" lvl="1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es-ES" i="0" dirty="0" smtClean="0">
                <a:solidFill>
                  <a:srgbClr val="009DD9">
                    <a:lumMod val="60000"/>
                    <a:lumOff val="40000"/>
                  </a:srgbClr>
                </a:solidFill>
                <a:effectLst/>
                <a:latin typeface="Consolas" pitchFamily="49" charset="0"/>
                <a:cs typeface="Consolas" pitchFamily="49" charset="0"/>
              </a:rPr>
              <a:t>while</a:t>
            </a:r>
            <a:r>
              <a:rPr lang="es-ES" i="0" dirty="0" smtClean="0">
                <a:solidFill>
                  <a:prstClr val="white"/>
                </a:solidFill>
                <a:effectLst/>
                <a:latin typeface="Consolas" pitchFamily="49" charset="0"/>
                <a:cs typeface="Consolas" pitchFamily="49" charset="0"/>
              </a:rPr>
              <a:t> (opcion != </a:t>
            </a:r>
            <a:r>
              <a:rPr lang="es-ES" i="0" dirty="0" smtClean="0">
                <a:solidFill>
                  <a:srgbClr val="FFFF00"/>
                </a:solidFill>
                <a:effectLst/>
                <a:latin typeface="Consolas" pitchFamily="49" charset="0"/>
                <a:cs typeface="Consolas" pitchFamily="49" charset="0"/>
              </a:rPr>
              <a:t>0</a:t>
            </a:r>
            <a:r>
              <a:rPr lang="es-ES" i="0" dirty="0" smtClean="0">
                <a:solidFill>
                  <a:prstClr val="white"/>
                </a:solidFill>
                <a:effectLst/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180975" lvl="0">
              <a:lnSpc>
                <a:spcPts val="2300"/>
              </a:lnSpc>
              <a:spcBef>
                <a:spcPts val="0"/>
              </a:spcBef>
              <a:spcAft>
                <a:spcPts val="200"/>
              </a:spcAft>
              <a:buClrTx/>
              <a:buSzTx/>
            </a:pPr>
            <a:r>
              <a:rPr lang="es-ES" sz="2200" i="0" dirty="0" smtClean="0">
                <a:solidFill>
                  <a:prstClr val="white"/>
                </a:solidFill>
                <a:effectLst/>
                <a:latin typeface="Consolas" pitchFamily="49" charset="0"/>
                <a:cs typeface="Consolas" pitchFamily="49" charset="0"/>
              </a:rPr>
              <a:t>   ...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  <a:buClrTx/>
              <a:buSzTx/>
            </a:pPr>
            <a:r>
              <a:rPr lang="es-ES" sz="22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      for 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2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2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; i &lt;= </a:t>
            </a:r>
            <a:r>
              <a:rPr lang="es-ES" sz="22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; i++) {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</a:pP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22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2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j = </a:t>
            </a:r>
            <a:r>
              <a:rPr lang="es-ES" sz="22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; j &lt;= </a:t>
            </a:r>
            <a:r>
              <a:rPr lang="es-ES" sz="22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2200" i="0" dirty="0" err="1" smtClean="0">
                <a:latin typeface="Consolas" pitchFamily="49" charset="0"/>
                <a:cs typeface="Consolas" pitchFamily="49" charset="0"/>
              </a:rPr>
              <a:t>j++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</a:pP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              ...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           }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</a:pP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22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(num &lt;= </a:t>
            </a:r>
            <a:r>
              <a:rPr lang="es-ES" sz="22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</a:pP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           ...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</a:pP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22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200" i="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i = </a:t>
            </a:r>
            <a:r>
              <a:rPr lang="es-ES" sz="2200" i="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; i &lt;= n; i++) {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</a:pP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           ...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        }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  <a:buClrTx/>
              <a:buSzTx/>
            </a:pPr>
            <a:r>
              <a:rPr lang="es-ES" sz="2200" i="0" dirty="0" smtClean="0">
                <a:solidFill>
                  <a:prstClr val="white"/>
                </a:solidFill>
                <a:effectLst/>
                <a:latin typeface="Consolas" pitchFamily="49" charset="0"/>
                <a:cs typeface="Consolas" pitchFamily="49" charset="0"/>
              </a:rPr>
              <a:t>    </a:t>
            </a:r>
            <a:r>
              <a:rPr lang="es-ES" sz="2200" i="0" dirty="0" smtClean="0">
                <a:solidFill>
                  <a:srgbClr val="009DD9">
                    <a:lumMod val="60000"/>
                    <a:lumOff val="40000"/>
                  </a:srgbClr>
                </a:solidFill>
                <a:effectLst/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2200" i="0" dirty="0" smtClean="0">
                <a:solidFill>
                  <a:prstClr val="white"/>
                </a:solidFill>
                <a:effectLst/>
                <a:latin typeface="Consolas" pitchFamily="49" charset="0"/>
                <a:cs typeface="Consolas" pitchFamily="49" charset="0"/>
              </a:rPr>
              <a:t> ((</a:t>
            </a:r>
            <a:r>
              <a:rPr lang="es-ES" sz="2200" i="0" dirty="0" err="1" smtClean="0">
                <a:solidFill>
                  <a:prstClr val="white"/>
                </a:solidFill>
                <a:effectLst/>
                <a:latin typeface="Consolas" pitchFamily="49" charset="0"/>
                <a:cs typeface="Consolas" pitchFamily="49" charset="0"/>
              </a:rPr>
              <a:t>op</a:t>
            </a:r>
            <a:r>
              <a:rPr lang="es-ES" sz="2200" i="0" dirty="0" smtClean="0">
                <a:solidFill>
                  <a:prstClr val="white"/>
                </a:solidFill>
                <a:effectLst/>
                <a:latin typeface="Consolas" pitchFamily="49" charset="0"/>
                <a:cs typeface="Consolas" pitchFamily="49" charset="0"/>
              </a:rPr>
              <a:t> &lt; 0) || (</a:t>
            </a:r>
            <a:r>
              <a:rPr lang="es-ES" sz="2200" i="0" dirty="0" err="1" smtClean="0">
                <a:solidFill>
                  <a:prstClr val="white"/>
                </a:solidFill>
                <a:effectLst/>
                <a:latin typeface="Consolas" pitchFamily="49" charset="0"/>
                <a:cs typeface="Consolas" pitchFamily="49" charset="0"/>
              </a:rPr>
              <a:t>op</a:t>
            </a:r>
            <a:r>
              <a:rPr lang="es-ES" sz="2200" i="0" dirty="0" smtClean="0">
                <a:solidFill>
                  <a:prstClr val="white"/>
                </a:solidFill>
                <a:effectLst/>
                <a:latin typeface="Consolas" pitchFamily="49" charset="0"/>
                <a:cs typeface="Consolas" pitchFamily="49" charset="0"/>
              </a:rPr>
              <a:t> &gt; 2)) {</a:t>
            </a:r>
          </a:p>
          <a:p>
            <a:pPr marL="180975" lvl="0">
              <a:lnSpc>
                <a:spcPts val="2300"/>
              </a:lnSpc>
              <a:spcBef>
                <a:spcPts val="0"/>
              </a:spcBef>
              <a:buClrTx/>
              <a:buSzTx/>
            </a:pPr>
            <a:r>
              <a:rPr lang="es-ES" sz="2200" i="0" dirty="0" smtClean="0">
                <a:solidFill>
                  <a:prstClr val="white"/>
                </a:solidFill>
                <a:effectLst/>
                <a:latin typeface="Consolas" pitchFamily="49" charset="0"/>
                <a:cs typeface="Consolas" pitchFamily="49" charset="0"/>
              </a:rPr>
              <a:t>      ...</a:t>
            </a:r>
          </a:p>
          <a:p>
            <a:pPr marL="180975" lvl="0">
              <a:lnSpc>
                <a:spcPts val="2300"/>
              </a:lnSpc>
              <a:spcBef>
                <a:spcPts val="0"/>
              </a:spcBef>
              <a:buClrTx/>
              <a:buSzTx/>
            </a:pPr>
            <a:r>
              <a:rPr lang="es-ES" sz="2200" i="0" dirty="0" smtClean="0">
                <a:solidFill>
                  <a:prstClr val="white"/>
                </a:solidFill>
                <a:effectLst/>
                <a:latin typeface="Consolas" pitchFamily="49" charset="0"/>
                <a:cs typeface="Consolas" pitchFamily="49" charset="0"/>
              </a:rPr>
              <a:t>    }</a:t>
            </a:r>
          </a:p>
          <a:p>
            <a:pPr marL="180975">
              <a:lnSpc>
                <a:spcPts val="2300"/>
              </a:lnSpc>
              <a:spcBef>
                <a:spcPts val="0"/>
              </a:spcBef>
              <a:spcAft>
                <a:spcPts val="300"/>
              </a:spcAft>
            </a:pPr>
            <a:r>
              <a:rPr lang="es-ES" sz="2200" i="0" dirty="0" smtClean="0">
                <a:latin typeface="Consolas" pitchFamily="49" charset="0"/>
                <a:cs typeface="Consolas" pitchFamily="49" charset="0"/>
              </a:rPr>
              <a:t> }</a:t>
            </a:r>
            <a:endParaRPr lang="es-ES" sz="2200" i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338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3" name="12 Rectángulo"/>
          <p:cNvSpPr/>
          <p:nvPr/>
        </p:nvSpPr>
        <p:spPr>
          <a:xfrm>
            <a:off x="654993" y="952152"/>
            <a:ext cx="7272808" cy="5328000"/>
          </a:xfrm>
          <a:prstGeom prst="rect">
            <a:avLst/>
          </a:prstGeom>
          <a:noFill/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>
            <a:off x="1159049" y="5049288"/>
            <a:ext cx="4900736" cy="972000"/>
          </a:xfrm>
          <a:prstGeom prst="rect">
            <a:avLst/>
          </a:prstGeom>
          <a:noFill/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2051720" y="1592968"/>
            <a:ext cx="5544615" cy="1548000"/>
          </a:xfrm>
          <a:prstGeom prst="rect">
            <a:avLst/>
          </a:prstGeom>
          <a:noFill/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2517674" y="1916832"/>
            <a:ext cx="4934645" cy="936000"/>
          </a:xfrm>
          <a:prstGeom prst="rect">
            <a:avLst/>
          </a:prstGeom>
          <a:noFill/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2051721" y="3141072"/>
            <a:ext cx="2952328" cy="972000"/>
          </a:xfrm>
          <a:prstGeom prst="rect">
            <a:avLst/>
          </a:prstGeom>
          <a:noFill/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>
            <a:off x="2051720" y="4110980"/>
            <a:ext cx="4734858" cy="936104"/>
          </a:xfrm>
          <a:prstGeom prst="rect">
            <a:avLst/>
          </a:prstGeom>
          <a:noFill/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6068170" y="5651956"/>
            <a:ext cx="94448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menu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5940152" y="3720226"/>
            <a:ext cx="94448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suma()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12" grpId="0"/>
      <p:bldP spid="14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339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166194" y="3044280"/>
            <a:ext cx="4811831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Ámbito y visibilidad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Ámbito de los identificadores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65766"/>
          </a:xfrm>
        </p:spPr>
        <p:txBody>
          <a:bodyPr>
            <a:normAutofit fontScale="92500" lnSpcReduction="20000"/>
          </a:bodyPr>
          <a:lstStyle/>
          <a:p>
            <a:pPr lvl="1" indent="-274638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 smtClean="0"/>
              <a:t>Cada bloque crea un nuevo ámbito: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400" dirty="0" smtClean="0">
                <a:latin typeface="Consolas" pitchFamily="49" charset="0"/>
              </a:rPr>
              <a:t> main() {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   </a:t>
            </a:r>
            <a:r>
              <a:rPr lang="es-ES" sz="24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400" dirty="0" smtClean="0">
                <a:latin typeface="Consolas" pitchFamily="49" charset="0"/>
              </a:rPr>
              <a:t> d 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sz="2400" dirty="0" smtClean="0">
                <a:latin typeface="Consolas" pitchFamily="49" charset="0"/>
              </a:rPr>
              <a:t>, suma 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4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   </a:t>
            </a:r>
            <a:r>
              <a:rPr lang="es-ES" sz="24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400" dirty="0" smtClean="0">
                <a:latin typeface="Consolas" pitchFamily="49" charset="0"/>
              </a:rPr>
              <a:t> cont 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4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while </a:t>
            </a:r>
            <a:r>
              <a:rPr lang="es-ES" sz="2400" dirty="0" smtClean="0">
                <a:latin typeface="Consolas" pitchFamily="49" charset="0"/>
              </a:rPr>
              <a:t>(d !=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400" dirty="0" smtClean="0">
                <a:latin typeface="Consolas" pitchFamily="49" charset="0"/>
              </a:rPr>
              <a:t>)</a:t>
            </a: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</a:t>
            </a:r>
            <a:r>
              <a:rPr lang="es-ES" sz="2400" dirty="0" smtClean="0">
                <a:latin typeface="Consolas" pitchFamily="49" charset="0"/>
              </a:rPr>
              <a:t>{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      cin &gt;&gt; d;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      </a:t>
            </a: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2400" dirty="0" smtClean="0">
                <a:latin typeface="Consolas" pitchFamily="49" charset="0"/>
              </a:rPr>
              <a:t>(d !=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400" dirty="0" smtClean="0">
                <a:latin typeface="Consolas" pitchFamily="49" charset="0"/>
              </a:rPr>
              <a:t>) {</a:t>
            </a:r>
            <a:endParaRPr lang="es-ES" sz="24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         suma = suma + d;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         </a:t>
            </a:r>
            <a:r>
              <a:rPr lang="es-ES" sz="2400" dirty="0" err="1" smtClean="0">
                <a:latin typeface="Consolas" pitchFamily="49" charset="0"/>
              </a:rPr>
              <a:t>cont</a:t>
            </a:r>
            <a:r>
              <a:rPr lang="es-ES" sz="2400" dirty="0" smtClean="0">
                <a:latin typeface="Consolas" pitchFamily="49" charset="0"/>
              </a:rPr>
              <a:t>++;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   cout &lt;&lt;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"Suma = " </a:t>
            </a:r>
            <a:r>
              <a:rPr lang="es-ES" sz="2400" dirty="0" smtClean="0">
                <a:latin typeface="Consolas" pitchFamily="49" charset="0"/>
              </a:rPr>
              <a:t>&lt;&lt; suma &lt;&lt; endl;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   cout &lt;&lt;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"Media = " </a:t>
            </a:r>
            <a:r>
              <a:rPr lang="es-ES" sz="2400" dirty="0" smtClean="0">
                <a:latin typeface="Consolas" pitchFamily="49" charset="0"/>
              </a:rPr>
              <a:t>&lt;&lt; suma / cont &lt;&lt; endl;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   </a:t>
            </a: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2400" dirty="0" smtClean="0">
                <a:latin typeface="Consolas" pitchFamily="49" charset="0"/>
              </a:rPr>
              <a:t>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4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340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952550" y="1825774"/>
            <a:ext cx="7075834" cy="3869382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1403647" y="2779951"/>
            <a:ext cx="4092693" cy="1628586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1854746" y="3495675"/>
            <a:ext cx="2933278" cy="612000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5640357" y="1897782"/>
            <a:ext cx="2316019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 ámbitos anidados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Ámbito de los identificadores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1071546"/>
            <a:ext cx="8435281" cy="5284804"/>
          </a:xfrm>
        </p:spPr>
        <p:txBody>
          <a:bodyPr>
            <a:normAutofit fontScale="92500" lnSpcReduction="20000"/>
          </a:bodyPr>
          <a:lstStyle/>
          <a:p>
            <a:pPr marL="0" lvl="1" indent="1588" algn="ctr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s-ES" sz="2400" dirty="0" smtClean="0"/>
          </a:p>
          <a:p>
            <a:pPr marL="0" lvl="1" indent="1588" algn="ctr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s-ES" sz="2400" dirty="0" smtClean="0"/>
          </a:p>
          <a:p>
            <a:pPr marL="0" lvl="1" indent="1588" algn="ctr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2600" dirty="0" smtClean="0"/>
              <a:t>Un identificador se conoce</a:t>
            </a:r>
            <a:br>
              <a:rPr lang="es-ES" sz="2600" dirty="0" smtClean="0"/>
            </a:br>
            <a:r>
              <a:rPr lang="es-ES" sz="2600" dirty="0" smtClean="0"/>
              <a:t>en el ámbito en el que está declarado</a:t>
            </a:r>
            <a:br>
              <a:rPr lang="es-ES" sz="2600" dirty="0" smtClean="0"/>
            </a:br>
            <a:r>
              <a:rPr lang="es-ES" sz="2600" dirty="0" smtClean="0"/>
              <a:t>(a partir de su instrucción de declaración)</a:t>
            </a:r>
            <a:br>
              <a:rPr lang="es-ES" sz="2600" dirty="0" smtClean="0"/>
            </a:br>
            <a:r>
              <a:rPr lang="es-ES" sz="2600" dirty="0" smtClean="0"/>
              <a:t>y en los subámbitos posteriores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341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20 Grupo"/>
          <p:cNvGrpSpPr/>
          <p:nvPr/>
        </p:nvGrpSpPr>
        <p:grpSpPr>
          <a:xfrm>
            <a:off x="1331640" y="1281889"/>
            <a:ext cx="5328592" cy="4557524"/>
            <a:chOff x="1331640" y="1372707"/>
            <a:chExt cx="5328592" cy="4557524"/>
          </a:xfrm>
        </p:grpSpPr>
        <p:sp>
          <p:nvSpPr>
            <p:cNvPr id="14" name="13 Rectángulo"/>
            <p:cNvSpPr/>
            <p:nvPr/>
          </p:nvSpPr>
          <p:spPr>
            <a:xfrm>
              <a:off x="1331640" y="1772817"/>
              <a:ext cx="5328592" cy="4157414"/>
            </a:xfrm>
            <a:prstGeom prst="rect">
              <a:avLst/>
            </a:prstGeom>
            <a:solidFill>
              <a:schemeClr val="accent5">
                <a:lumMod val="60000"/>
                <a:lumOff val="40000"/>
                <a:alpha val="50196"/>
              </a:schemeClr>
            </a:solid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3956991" y="1372707"/>
              <a:ext cx="2703241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Ámbito de la variable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d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Ámbito de los identificadores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980728"/>
            <a:ext cx="8435281" cy="5284804"/>
          </a:xfrm>
        </p:spPr>
        <p:txBody>
          <a:bodyPr>
            <a:no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main()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d;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cont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dirty="0" smtClean="0">
                <a:latin typeface="Consolas" pitchFamily="49" charset="0"/>
              </a:rPr>
              <a:t>; i++)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dirty="0" smtClean="0">
                <a:latin typeface="Consolas" pitchFamily="49" charset="0"/>
              </a:rPr>
              <a:t> c;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  <a:endParaRPr lang="es-ES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x;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342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980728"/>
            <a:ext cx="8435281" cy="5284804"/>
          </a:xfrm>
        </p:spPr>
        <p:txBody>
          <a:bodyPr>
            <a:no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main()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d;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cont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dirty="0" smtClean="0">
                <a:latin typeface="Consolas" pitchFamily="49" charset="0"/>
              </a:rPr>
              <a:t>; i++)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dirty="0" smtClean="0">
                <a:latin typeface="Consolas" pitchFamily="49" charset="0"/>
              </a:rPr>
              <a:t> c;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  <a:endParaRPr lang="es-ES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x;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  <p:grpSp>
        <p:nvGrpSpPr>
          <p:cNvPr id="9" name="31 Grupo"/>
          <p:cNvGrpSpPr/>
          <p:nvPr/>
        </p:nvGrpSpPr>
        <p:grpSpPr>
          <a:xfrm>
            <a:off x="1801788" y="1963867"/>
            <a:ext cx="5608613" cy="1446323"/>
            <a:chOff x="1801788" y="2054685"/>
            <a:chExt cx="5608613" cy="1446323"/>
          </a:xfrm>
        </p:grpSpPr>
        <p:sp>
          <p:nvSpPr>
            <p:cNvPr id="10" name="9 Rectángulo"/>
            <p:cNvSpPr/>
            <p:nvPr/>
          </p:nvSpPr>
          <p:spPr>
            <a:xfrm>
              <a:off x="1801788" y="2454795"/>
              <a:ext cx="4858444" cy="1046213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40000"/>
              </a:schemeClr>
            </a:solid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4283968" y="2054685"/>
              <a:ext cx="3126433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Ámbito de la variable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cont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Ámbito de los identificadores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343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236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842331" y="3044280"/>
            <a:ext cx="7459543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Tipos declarados por el usuario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980728"/>
            <a:ext cx="8435281" cy="5284804"/>
          </a:xfrm>
        </p:spPr>
        <p:txBody>
          <a:bodyPr>
            <a:no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main()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d;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cont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dirty="0" smtClean="0">
                <a:latin typeface="Consolas" pitchFamily="49" charset="0"/>
              </a:rPr>
              <a:t>; i++)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dirty="0" smtClean="0">
                <a:latin typeface="Consolas" pitchFamily="49" charset="0"/>
              </a:rPr>
              <a:t> c;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  <a:endParaRPr lang="es-ES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x;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  <p:grpSp>
        <p:nvGrpSpPr>
          <p:cNvPr id="9" name="37 Grupo"/>
          <p:cNvGrpSpPr/>
          <p:nvPr/>
        </p:nvGrpSpPr>
        <p:grpSpPr>
          <a:xfrm>
            <a:off x="2267744" y="2762118"/>
            <a:ext cx="4287417" cy="760150"/>
            <a:chOff x="2267744" y="2852936"/>
            <a:chExt cx="4287417" cy="760150"/>
          </a:xfrm>
        </p:grpSpPr>
        <p:sp>
          <p:nvSpPr>
            <p:cNvPr id="11" name="10 Rectángulo"/>
            <p:cNvSpPr/>
            <p:nvPr/>
          </p:nvSpPr>
          <p:spPr>
            <a:xfrm>
              <a:off x="2267744" y="2852936"/>
              <a:ext cx="4176464" cy="360040"/>
            </a:xfrm>
            <a:prstGeom prst="rect">
              <a:avLst/>
            </a:prstGeom>
            <a:solidFill>
              <a:srgbClr val="FFCCFF">
                <a:alpha val="30196"/>
              </a:srgbClr>
            </a:solid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3851920" y="3212976"/>
              <a:ext cx="2703241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Ámbito de la variable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Ámbito de los identificadores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344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46 Grupo"/>
          <p:cNvGrpSpPr/>
          <p:nvPr/>
        </p:nvGrpSpPr>
        <p:grpSpPr>
          <a:xfrm>
            <a:off x="1341165" y="4052929"/>
            <a:ext cx="6078092" cy="1733525"/>
            <a:chOff x="1341165" y="4143747"/>
            <a:chExt cx="6078092" cy="1733525"/>
          </a:xfrm>
        </p:grpSpPr>
        <p:sp>
          <p:nvSpPr>
            <p:cNvPr id="10" name="9 Rectángulo"/>
            <p:cNvSpPr/>
            <p:nvPr/>
          </p:nvSpPr>
          <p:spPr>
            <a:xfrm>
              <a:off x="1341165" y="4143747"/>
              <a:ext cx="3374851" cy="1733525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40000"/>
              </a:schemeClr>
            </a:solid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4716016" y="4143747"/>
              <a:ext cx="2703241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Ámbito de la variable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Ámbito de los identificadores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980728"/>
            <a:ext cx="8435281" cy="5284804"/>
          </a:xfrm>
        </p:spPr>
        <p:txBody>
          <a:bodyPr>
            <a:no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main()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d;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cont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dirty="0" smtClean="0">
                <a:latin typeface="Consolas" pitchFamily="49" charset="0"/>
              </a:rPr>
              <a:t>; i++)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dirty="0" smtClean="0">
                <a:latin typeface="Consolas" pitchFamily="49" charset="0"/>
              </a:rPr>
              <a:t> c;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  <a:endParaRPr lang="es-ES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x;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345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48 Grupo"/>
          <p:cNvGrpSpPr/>
          <p:nvPr/>
        </p:nvGrpSpPr>
        <p:grpSpPr>
          <a:xfrm>
            <a:off x="1797596" y="4754426"/>
            <a:ext cx="5477645" cy="400110"/>
            <a:chOff x="1797596" y="4845244"/>
            <a:chExt cx="5477645" cy="400110"/>
          </a:xfrm>
        </p:grpSpPr>
        <p:sp>
          <p:nvSpPr>
            <p:cNvPr id="11" name="10 Rectángulo"/>
            <p:cNvSpPr/>
            <p:nvPr/>
          </p:nvSpPr>
          <p:spPr>
            <a:xfrm>
              <a:off x="1797596" y="4888211"/>
              <a:ext cx="2774404" cy="309518"/>
            </a:xfrm>
            <a:prstGeom prst="rect">
              <a:avLst/>
            </a:prstGeom>
            <a:solidFill>
              <a:srgbClr val="FFCCFF">
                <a:alpha val="30196"/>
              </a:srgbClr>
            </a:solid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4572000" y="4845244"/>
              <a:ext cx="2703241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Ámbito de la variable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x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Ámbito de los identificadores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980728"/>
            <a:ext cx="8435281" cy="5284804"/>
          </a:xfrm>
        </p:spPr>
        <p:txBody>
          <a:bodyPr>
            <a:no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main()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d;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cont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dirty="0" smtClean="0">
                <a:latin typeface="Consolas" pitchFamily="49" charset="0"/>
              </a:rPr>
              <a:t>; i++)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dirty="0" smtClean="0">
                <a:latin typeface="Consolas" pitchFamily="49" charset="0"/>
              </a:rPr>
              <a:t> c;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  <a:endParaRPr lang="es-ES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x;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346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Visibilidad de los identificadores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199" y="1071546"/>
            <a:ext cx="8435281" cy="5284804"/>
          </a:xfrm>
        </p:spPr>
        <p:txBody>
          <a:bodyPr>
            <a:normAutofit fontScale="92500" lnSpcReduction="20000"/>
          </a:bodyPr>
          <a:lstStyle/>
          <a:p>
            <a:pPr marL="0" lvl="1" indent="1588" algn="ctr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s-ES" sz="2400" dirty="0" smtClean="0"/>
          </a:p>
          <a:p>
            <a:pPr marL="0" lvl="1" indent="1588" algn="ctr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s-ES" sz="2400" dirty="0" smtClean="0"/>
          </a:p>
          <a:p>
            <a:pPr lvl="1" indent="1588" algn="ctr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2800" dirty="0" smtClean="0"/>
              <a:t>Si en un subámbito se declara</a:t>
            </a:r>
            <a:br>
              <a:rPr lang="es-ES" sz="2800" dirty="0" smtClean="0"/>
            </a:br>
            <a:r>
              <a:rPr lang="es-ES" sz="2800" dirty="0" smtClean="0"/>
              <a:t>un identificador con idéntico nombre</a:t>
            </a:r>
            <a:br>
              <a:rPr lang="es-ES" sz="2800" dirty="0" smtClean="0"/>
            </a:br>
            <a:r>
              <a:rPr lang="es-ES" sz="2800" dirty="0" smtClean="0"/>
              <a:t>que uno ya declarado en el ámbito,</a:t>
            </a:r>
            <a:br>
              <a:rPr lang="es-ES" sz="2800" dirty="0" smtClean="0"/>
            </a:br>
            <a:r>
              <a:rPr lang="es-ES" sz="2800" dirty="0" smtClean="0"/>
              <a:t>el del subámbito </a:t>
            </a:r>
            <a:r>
              <a:rPr lang="es-ES" sz="2800" i="1" dirty="0" smtClean="0"/>
              <a:t>oculta</a:t>
            </a:r>
            <a:r>
              <a:rPr lang="es-ES" sz="2800" dirty="0" smtClean="0"/>
              <a:t> al del ámbito</a:t>
            </a:r>
            <a:br>
              <a:rPr lang="es-ES" sz="2800" dirty="0" smtClean="0"/>
            </a:br>
            <a:r>
              <a:rPr lang="es-ES" sz="2800" dirty="0" smtClean="0"/>
              <a:t>(no es visible)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347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Visibilidad de los identificadores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4804"/>
          </a:xfrm>
        </p:spPr>
        <p:txBody>
          <a:bodyPr>
            <a:no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main()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i, x;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for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 i &lt;=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dirty="0" smtClean="0">
                <a:latin typeface="Consolas" pitchFamily="49" charset="0"/>
              </a:rPr>
              <a:t>; i++)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dirty="0" smtClean="0">
                <a:latin typeface="Consolas" pitchFamily="49" charset="0"/>
              </a:rPr>
              <a:t> c;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dirty="0" smtClean="0">
                <a:latin typeface="Consolas" pitchFamily="49" charset="0"/>
              </a:rPr>
              <a:t>(...) {</a:t>
            </a:r>
            <a:endParaRPr lang="es-ES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x;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...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348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51 Grupo"/>
          <p:cNvGrpSpPr/>
          <p:nvPr/>
        </p:nvGrpSpPr>
        <p:grpSpPr>
          <a:xfrm>
            <a:off x="1801788" y="1268760"/>
            <a:ext cx="5549949" cy="2213054"/>
            <a:chOff x="1147349" y="2339123"/>
            <a:chExt cx="5549949" cy="2213054"/>
          </a:xfrm>
        </p:grpSpPr>
        <p:sp>
          <p:nvSpPr>
            <p:cNvPr id="36" name="35 Elipse"/>
            <p:cNvSpPr>
              <a:spLocks noChangeAspect="1"/>
            </p:cNvSpPr>
            <p:nvPr/>
          </p:nvSpPr>
          <p:spPr>
            <a:xfrm>
              <a:off x="1734079" y="3229814"/>
              <a:ext cx="252000" cy="252000"/>
            </a:xfrm>
            <a:prstGeom prst="ellipse">
              <a:avLst/>
            </a:prstGeom>
            <a:noFill/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7" name="48 Grupo"/>
            <p:cNvGrpSpPr/>
            <p:nvPr/>
          </p:nvGrpSpPr>
          <p:grpSpPr>
            <a:xfrm>
              <a:off x="1147349" y="2339123"/>
              <a:ext cx="5549949" cy="2213054"/>
              <a:chOff x="1147349" y="2339123"/>
              <a:chExt cx="5549949" cy="2213054"/>
            </a:xfrm>
          </p:grpSpPr>
          <p:sp>
            <p:nvSpPr>
              <p:cNvPr id="13" name="12 Rectángulo"/>
              <p:cNvSpPr/>
              <p:nvPr/>
            </p:nvSpPr>
            <p:spPr>
              <a:xfrm>
                <a:off x="1147349" y="3548489"/>
                <a:ext cx="4714428" cy="1003688"/>
              </a:xfrm>
              <a:prstGeom prst="rect">
                <a:avLst/>
              </a:prstGeom>
              <a:solidFill>
                <a:srgbClr val="92D050">
                  <a:alpha val="30196"/>
                </a:srgbClr>
              </a:solidFill>
              <a:ln w="1905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9" name="38 Arco"/>
              <p:cNvSpPr/>
              <p:nvPr/>
            </p:nvSpPr>
            <p:spPr>
              <a:xfrm>
                <a:off x="1469289" y="2339123"/>
                <a:ext cx="1152128" cy="1017869"/>
              </a:xfrm>
              <a:prstGeom prst="arc">
                <a:avLst>
                  <a:gd name="adj1" fmla="val 12157303"/>
                  <a:gd name="adj2" fmla="val 5850604"/>
                </a:avLst>
              </a:prstGeom>
              <a:ln w="28575">
                <a:solidFill>
                  <a:srgbClr val="FFC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0" name="39 CuadroTexto"/>
              <p:cNvSpPr txBox="1"/>
              <p:nvPr/>
            </p:nvSpPr>
            <p:spPr>
              <a:xfrm>
                <a:off x="2608999" y="2492896"/>
                <a:ext cx="4088299" cy="40011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s-ES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Oculta , en su ámbito, a la </a:t>
                </a:r>
                <a:r>
                  <a:rPr lang="es-ES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i</a:t>
                </a:r>
                <a:r>
                  <a:rPr lang="es-ES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 anterior</a:t>
                </a:r>
              </a:p>
            </p:txBody>
          </p:sp>
        </p:grpSp>
      </p:grpSp>
      <p:grpSp>
        <p:nvGrpSpPr>
          <p:cNvPr id="8" name="52 Grupo"/>
          <p:cNvGrpSpPr/>
          <p:nvPr/>
        </p:nvGrpSpPr>
        <p:grpSpPr>
          <a:xfrm>
            <a:off x="2236011" y="1931855"/>
            <a:ext cx="5648357" cy="1281121"/>
            <a:chOff x="1406806" y="2922047"/>
            <a:chExt cx="5648357" cy="1281121"/>
          </a:xfrm>
        </p:grpSpPr>
        <p:sp>
          <p:nvSpPr>
            <p:cNvPr id="37" name="36 Elipse"/>
            <p:cNvSpPr>
              <a:spLocks noChangeAspect="1"/>
            </p:cNvSpPr>
            <p:nvPr/>
          </p:nvSpPr>
          <p:spPr>
            <a:xfrm>
              <a:off x="2176686" y="3481814"/>
              <a:ext cx="252000" cy="252000"/>
            </a:xfrm>
            <a:prstGeom prst="ellipse">
              <a:avLst/>
            </a:prstGeom>
            <a:noFill/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9" name="49 Grupo"/>
            <p:cNvGrpSpPr/>
            <p:nvPr/>
          </p:nvGrpSpPr>
          <p:grpSpPr>
            <a:xfrm>
              <a:off x="1406806" y="2922047"/>
              <a:ext cx="5648357" cy="1281121"/>
              <a:chOff x="1406806" y="2922047"/>
              <a:chExt cx="5648357" cy="1281121"/>
            </a:xfrm>
          </p:grpSpPr>
          <p:sp>
            <p:nvSpPr>
              <p:cNvPr id="41" name="40 Rectángulo"/>
              <p:cNvSpPr/>
              <p:nvPr/>
            </p:nvSpPr>
            <p:spPr>
              <a:xfrm>
                <a:off x="1406806" y="3829064"/>
                <a:ext cx="4035606" cy="374104"/>
              </a:xfrm>
              <a:prstGeom prst="rect">
                <a:avLst/>
              </a:prstGeom>
              <a:solidFill>
                <a:srgbClr val="FFCCFF">
                  <a:alpha val="20000"/>
                </a:srgbClr>
              </a:solidFill>
              <a:ln w="19050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2" name="41 Arco"/>
              <p:cNvSpPr/>
              <p:nvPr/>
            </p:nvSpPr>
            <p:spPr>
              <a:xfrm>
                <a:off x="1820838" y="2922047"/>
                <a:ext cx="1104503" cy="680561"/>
              </a:xfrm>
              <a:prstGeom prst="arc">
                <a:avLst>
                  <a:gd name="adj1" fmla="val 11514666"/>
                  <a:gd name="adj2" fmla="val 4912242"/>
                </a:avLst>
              </a:prstGeom>
              <a:ln w="28575">
                <a:solidFill>
                  <a:srgbClr val="FFC000"/>
                </a:solidFill>
                <a:headEnd type="stealth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43" name="42 CuadroTexto"/>
              <p:cNvSpPr txBox="1"/>
              <p:nvPr/>
            </p:nvSpPr>
            <p:spPr>
              <a:xfrm>
                <a:off x="2966864" y="3010970"/>
                <a:ext cx="4088299" cy="40011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s-ES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Oculta , en su ámbito, a la </a:t>
                </a:r>
                <a:r>
                  <a:rPr lang="es-ES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i</a:t>
                </a:r>
                <a:r>
                  <a:rPr lang="es-ES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 anterior</a:t>
                </a:r>
              </a:p>
            </p:txBody>
          </p:sp>
        </p:grpSp>
      </p:grpSp>
      <p:grpSp>
        <p:nvGrpSpPr>
          <p:cNvPr id="10" name="50 Grupo"/>
          <p:cNvGrpSpPr/>
          <p:nvPr/>
        </p:nvGrpSpPr>
        <p:grpSpPr>
          <a:xfrm>
            <a:off x="561975" y="1413007"/>
            <a:ext cx="7322393" cy="3816193"/>
            <a:chOff x="-223814" y="1842843"/>
            <a:chExt cx="7322393" cy="3816193"/>
          </a:xfrm>
        </p:grpSpPr>
        <p:sp>
          <p:nvSpPr>
            <p:cNvPr id="11" name="10 Rectángulo"/>
            <p:cNvSpPr/>
            <p:nvPr/>
          </p:nvSpPr>
          <p:spPr>
            <a:xfrm>
              <a:off x="1015999" y="5269367"/>
              <a:ext cx="4714428" cy="389669"/>
            </a:xfrm>
            <a:prstGeom prst="rect">
              <a:avLst/>
            </a:prstGeom>
            <a:solidFill>
              <a:srgbClr val="92D050">
                <a:alpha val="30196"/>
              </a:srgbClr>
            </a:solidFill>
            <a:ln w="190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8" name="37 Elipse"/>
            <p:cNvSpPr>
              <a:spLocks noChangeAspect="1"/>
            </p:cNvSpPr>
            <p:nvPr/>
          </p:nvSpPr>
          <p:spPr>
            <a:xfrm>
              <a:off x="2069736" y="4960218"/>
              <a:ext cx="252000" cy="252000"/>
            </a:xfrm>
            <a:prstGeom prst="ellipse">
              <a:avLst/>
            </a:prstGeom>
            <a:noFill/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7" name="46 Arco"/>
            <p:cNvSpPr/>
            <p:nvPr/>
          </p:nvSpPr>
          <p:spPr>
            <a:xfrm flipH="1">
              <a:off x="-223814" y="1842843"/>
              <a:ext cx="2962672" cy="3650005"/>
            </a:xfrm>
            <a:prstGeom prst="arc">
              <a:avLst>
                <a:gd name="adj1" fmla="val 15290002"/>
                <a:gd name="adj2" fmla="val 7163494"/>
              </a:avLst>
            </a:prstGeom>
            <a:ln w="28575">
              <a:solidFill>
                <a:srgbClr val="FFC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3010280" y="4832211"/>
              <a:ext cx="4088299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Oculta , en su ámbito, a la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x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anterior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349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203793" y="3044280"/>
            <a:ext cx="273664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Secuencias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Secuencias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Sucesión de elementos de un mismo tipo que se acceden linealmente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/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/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/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/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350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pic>
        <p:nvPicPr>
          <p:cNvPr id="1026" name="Picture 2" descr="C:\Documents and Settings\Luis\Configuración local\Archivos temporales de Internet\Content.IE5\I4T8T2AX\MP9004118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2552" y="285728"/>
            <a:ext cx="1137920" cy="75831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41" name="40 Grupo"/>
          <p:cNvGrpSpPr/>
          <p:nvPr/>
        </p:nvGrpSpPr>
        <p:grpSpPr>
          <a:xfrm>
            <a:off x="683568" y="1581175"/>
            <a:ext cx="5040560" cy="1173148"/>
            <a:chOff x="683568" y="2079898"/>
            <a:chExt cx="5040560" cy="1173148"/>
          </a:xfrm>
        </p:grpSpPr>
        <p:cxnSp>
          <p:nvCxnSpPr>
            <p:cNvPr id="11" name="10 Conector recto de flecha"/>
            <p:cNvCxnSpPr/>
            <p:nvPr/>
          </p:nvCxnSpPr>
          <p:spPr>
            <a:xfrm>
              <a:off x="1924359" y="2566492"/>
              <a:ext cx="321940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 rot="5400000" flipH="1" flipV="1">
              <a:off x="5035561" y="2564904"/>
              <a:ext cx="576064" cy="0"/>
            </a:xfrm>
            <a:prstGeom prst="line">
              <a:avLst/>
            </a:prstGeom>
            <a:ln w="28575">
              <a:solidFill>
                <a:srgbClr val="FFC000"/>
              </a:solidFill>
              <a:headEnd type="none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2246299" y="2286397"/>
              <a:ext cx="3086819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18 CuadroTexto"/>
            <p:cNvSpPr txBox="1"/>
            <p:nvPr/>
          </p:nvSpPr>
          <p:spPr>
            <a:xfrm>
              <a:off x="2524806" y="2079898"/>
              <a:ext cx="1156855" cy="40011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s-ES" sz="2000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elemento</a:t>
              </a:r>
              <a:endParaRPr lang="es-ES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3892958" y="2079898"/>
              <a:ext cx="1196161" cy="40011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s-ES" sz="2000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secuencia</a:t>
              </a:r>
              <a:endParaRPr lang="es-ES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23" name="22 Conector recto"/>
            <p:cNvCxnSpPr/>
            <p:nvPr/>
          </p:nvCxnSpPr>
          <p:spPr>
            <a:xfrm>
              <a:off x="2246299" y="2852936"/>
              <a:ext cx="3096344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 rot="5400000" flipH="1" flipV="1">
              <a:off x="1967792" y="2564904"/>
              <a:ext cx="576064" cy="0"/>
            </a:xfrm>
            <a:prstGeom prst="line">
              <a:avLst/>
            </a:prstGeom>
            <a:ln w="28575">
              <a:solidFill>
                <a:srgbClr val="FFC000"/>
              </a:solidFill>
              <a:headEnd type="none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 de flecha"/>
            <p:cNvCxnSpPr/>
            <p:nvPr/>
          </p:nvCxnSpPr>
          <p:spPr>
            <a:xfrm>
              <a:off x="5323593" y="2564904"/>
              <a:ext cx="400535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683568" y="2362776"/>
              <a:ext cx="1196161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s-ES" sz="2000" i="1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secuencia</a:t>
              </a:r>
              <a:endParaRPr lang="es-ES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2721422" y="2852936"/>
              <a:ext cx="2078711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(Secuencia vacía)</a:t>
              </a:r>
            </a:p>
          </p:txBody>
        </p:sp>
      </p:grpSp>
      <p:sp>
        <p:nvSpPr>
          <p:cNvPr id="17" name="16 Rectángulo"/>
          <p:cNvSpPr/>
          <p:nvPr/>
        </p:nvSpPr>
        <p:spPr>
          <a:xfrm>
            <a:off x="2310803" y="2824361"/>
            <a:ext cx="4522392" cy="5401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1 34 12 26 4 87 184 52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683568" y="3366740"/>
            <a:ext cx="8136904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Comienza en un </a:t>
            </a:r>
            <a:r>
              <a:rPr lang="es-E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primer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elemento (si no está vacía)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 cada elemento le sigue otra secuencia (vacía, si es el </a:t>
            </a:r>
            <a:r>
              <a:rPr lang="es-E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último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Acceso secuencial (lineal)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 comienza siempre accediendo al primer elemento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Desde un elemento sólo se puede acceder a su elemento siguiente (</a:t>
            </a:r>
            <a:r>
              <a:rPr lang="es-E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sucesor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), si es que existe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Todos los elementos, de un mismo tipo</a:t>
            </a:r>
          </a:p>
        </p:txBody>
      </p:sp>
      <p:grpSp>
        <p:nvGrpSpPr>
          <p:cNvPr id="42" name="41 Grupo"/>
          <p:cNvGrpSpPr/>
          <p:nvPr/>
        </p:nvGrpSpPr>
        <p:grpSpPr>
          <a:xfrm>
            <a:off x="5860931" y="1840865"/>
            <a:ext cx="2825869" cy="799372"/>
            <a:chOff x="5860931" y="2339588"/>
            <a:chExt cx="2825869" cy="799372"/>
          </a:xfrm>
        </p:grpSpPr>
        <p:cxnSp>
          <p:nvCxnSpPr>
            <p:cNvPr id="24" name="23 Conector recto de flecha"/>
            <p:cNvCxnSpPr/>
            <p:nvPr/>
          </p:nvCxnSpPr>
          <p:spPr>
            <a:xfrm>
              <a:off x="6329139" y="2564904"/>
              <a:ext cx="2357661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 flipV="1">
              <a:off x="8244408" y="2576018"/>
              <a:ext cx="0" cy="360000"/>
            </a:xfrm>
            <a:prstGeom prst="line">
              <a:avLst/>
            </a:prstGeom>
            <a:ln w="28575">
              <a:solidFill>
                <a:srgbClr val="FFC000"/>
              </a:solidFill>
              <a:headEnd type="none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 flipV="1">
              <a:off x="6660232" y="2576018"/>
              <a:ext cx="0" cy="360000"/>
            </a:xfrm>
            <a:prstGeom prst="line">
              <a:avLst/>
            </a:prstGeom>
            <a:ln w="28575">
              <a:solidFill>
                <a:srgbClr val="FFC000"/>
              </a:solidFill>
              <a:headEnd type="none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6660232" y="2936018"/>
              <a:ext cx="158417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29 CuadroTexto"/>
            <p:cNvSpPr txBox="1"/>
            <p:nvPr/>
          </p:nvSpPr>
          <p:spPr>
            <a:xfrm>
              <a:off x="6929454" y="2738850"/>
              <a:ext cx="1156855" cy="40011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s-ES" sz="2000" i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elemento</a:t>
              </a:r>
              <a:endParaRPr lang="es-ES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5860931" y="2339588"/>
              <a:ext cx="320921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o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uiExpand="1" build="p" bldLvl="2"/>
    </p:bld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Secuencias en programación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90872" y="980728"/>
            <a:ext cx="8229600" cy="5284804"/>
          </a:xfrm>
        </p:spPr>
        <p:txBody>
          <a:bodyPr>
            <a:noAutofit/>
          </a:bodyPr>
          <a:lstStyle/>
          <a:p>
            <a:pPr marL="0" lvl="1" indent="1588">
              <a:spcBef>
                <a:spcPts val="0"/>
              </a:spcBef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No </a:t>
            </a:r>
            <a:r>
              <a:rPr lang="es-ES" smtClean="0">
                <a:solidFill>
                  <a:prstClr val="white"/>
                </a:solidFill>
              </a:rPr>
              <a:t>tratamos secuencias </a:t>
            </a:r>
            <a:r>
              <a:rPr lang="es-ES" dirty="0" smtClean="0">
                <a:solidFill>
                  <a:prstClr val="white"/>
                </a:solidFill>
              </a:rPr>
              <a:t>infinitas: siempre hay un último elemento</a:t>
            </a:r>
          </a:p>
          <a:p>
            <a:pPr marL="361950" lvl="1" indent="-3524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Secuencias explícitas:</a:t>
            </a:r>
          </a:p>
          <a:p>
            <a:pPr lvl="2" indent="-3619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tabLst>
                <a:tab pos="1076325" algn="l"/>
              </a:tabLst>
            </a:pPr>
            <a:r>
              <a:rPr lang="es-ES" sz="2200" dirty="0" smtClean="0"/>
              <a:t>Sucesión de datos de un dispositivo (teclado, disco, sensor, ...)</a:t>
            </a:r>
          </a:p>
          <a:p>
            <a:pPr marL="361950" lvl="1" indent="-3524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Secuencias calculadas:</a:t>
            </a:r>
          </a:p>
          <a:p>
            <a:pPr lvl="2" indent="-361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/>
              <a:t>Fórmula de recurrencia que determina el elemento siguiente</a:t>
            </a:r>
          </a:p>
          <a:p>
            <a:pPr marL="352425" lvl="1" indent="-35242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Listas (</a:t>
            </a:r>
            <a:r>
              <a:rPr lang="es-ES" i="1" dirty="0" smtClean="0"/>
              <a:t>más adelante</a:t>
            </a:r>
            <a:r>
              <a:rPr lang="es-ES" dirty="0" smtClean="0"/>
              <a:t>)</a:t>
            </a:r>
          </a:p>
          <a:p>
            <a:pPr marL="0" lvl="1" indent="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/>
              <a:t>Secuencias explícitas que manejaremos:</a:t>
            </a:r>
          </a:p>
          <a:p>
            <a:pPr marL="361950" lvl="2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Datos introducidos por el teclado o leídos de un archivo</a:t>
            </a:r>
          </a:p>
          <a:p>
            <a:pPr marL="361950" lvl="3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Con un elemento especial al final de </a:t>
            </a:r>
            <a:r>
              <a:rPr lang="es-ES" sz="2200" smtClean="0"/>
              <a:t>la secuencia </a:t>
            </a:r>
            <a:r>
              <a:rPr lang="es-ES" sz="2200" dirty="0" smtClean="0"/>
              <a:t>(</a:t>
            </a:r>
            <a:r>
              <a:rPr lang="es-ES" sz="2200" i="1" dirty="0" smtClean="0"/>
              <a:t>centinela</a:t>
            </a:r>
            <a:r>
              <a:rPr lang="es-ES" sz="2200" dirty="0" smtClean="0"/>
              <a:t>)</a:t>
            </a:r>
          </a:p>
          <a:p>
            <a:pPr marL="361950" lvl="1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latin typeface="Consolas" pitchFamily="49" charset="0"/>
              </a:rPr>
              <a:t>1 34 12 26 4 87 184 52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-1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351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Detección del final de </a:t>
            </a:r>
            <a:r>
              <a:rPr lang="es-ES" smtClean="0"/>
              <a:t>la secuencia</a:t>
            </a:r>
            <a:endParaRPr lang="es-ES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1216" y="980728"/>
            <a:ext cx="8075240" cy="5284804"/>
          </a:xfrm>
        </p:spPr>
        <p:txBody>
          <a:bodyPr>
            <a:normAutofit/>
          </a:bodyPr>
          <a:lstStyle/>
          <a:p>
            <a:pPr marL="352425" lvl="3" indent="-352425" defTabSz="6153150">
              <a:spcBef>
                <a:spcPts val="0"/>
              </a:spcBef>
              <a:spcAft>
                <a:spcPts val="600"/>
              </a:spcAft>
              <a:tabLst>
                <a:tab pos="7534275" algn="r"/>
              </a:tabLst>
            </a:pPr>
            <a:r>
              <a:rPr lang="es-ES" sz="2200" dirty="0" smtClean="0"/>
              <a:t>Secuencia explícita leída de archivo:</a:t>
            </a:r>
          </a:p>
          <a:p>
            <a:pPr lvl="2" indent="-361950" defTabSz="6153150">
              <a:spcBef>
                <a:spcPts val="0"/>
              </a:spcBef>
              <a:spcAft>
                <a:spcPts val="600"/>
              </a:spcAft>
              <a:tabLst>
                <a:tab pos="1076325" algn="l"/>
              </a:tabLst>
            </a:pPr>
            <a:r>
              <a:rPr lang="es-ES" sz="2200" dirty="0" smtClean="0"/>
              <a:t>Detectar la marca de final de archivo (</a:t>
            </a:r>
            <a:r>
              <a:rPr lang="es-ES" sz="2200" dirty="0" err="1" smtClean="0">
                <a:latin typeface="Consolas" pitchFamily="49" charset="0"/>
                <a:cs typeface="Consolas" pitchFamily="49" charset="0"/>
              </a:rPr>
              <a:t>Eof</a:t>
            </a:r>
            <a:r>
              <a:rPr lang="es-ES" sz="2200" dirty="0" smtClean="0"/>
              <a:t> - </a:t>
            </a:r>
            <a:r>
              <a:rPr lang="es-ES" sz="2200" i="1" dirty="0" err="1" smtClean="0"/>
              <a:t>End</a:t>
            </a:r>
            <a:r>
              <a:rPr lang="es-ES" sz="2200" i="1" dirty="0" smtClean="0"/>
              <a:t> of </a:t>
            </a:r>
            <a:r>
              <a:rPr lang="es-ES" sz="2200" i="1" dirty="0" err="1" smtClean="0"/>
              <a:t>file</a:t>
            </a:r>
            <a:r>
              <a:rPr lang="es-ES" sz="2200" dirty="0" smtClean="0"/>
              <a:t>)</a:t>
            </a:r>
          </a:p>
          <a:p>
            <a:pPr lvl="2" indent="-361950" defTabSz="6153150">
              <a:spcBef>
                <a:spcPts val="0"/>
              </a:spcBef>
              <a:spcAft>
                <a:spcPts val="600"/>
              </a:spcAft>
              <a:tabLst>
                <a:tab pos="1076325" algn="l"/>
              </a:tabLst>
            </a:pPr>
            <a:r>
              <a:rPr lang="es-ES" sz="2200" dirty="0" smtClean="0"/>
              <a:t>Detectar un valor centinela al final</a:t>
            </a:r>
          </a:p>
          <a:p>
            <a:pPr marL="361950" lvl="3" indent="-352425" defTabSz="6153150">
              <a:spcBef>
                <a:spcPts val="1200"/>
              </a:spcBef>
              <a:spcAft>
                <a:spcPts val="600"/>
              </a:spcAft>
              <a:tabLst>
                <a:tab pos="7534275" algn="r"/>
              </a:tabLst>
            </a:pPr>
            <a:r>
              <a:rPr lang="es-ES" sz="2200" dirty="0" smtClean="0"/>
              <a:t>Secuencia explícita leída del teclado:</a:t>
            </a:r>
          </a:p>
          <a:p>
            <a:pPr lvl="2" indent="-361950" defTabSz="615315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/>
              <a:t>Preguntar al usuario si quiere introducir un nuevo dato</a:t>
            </a:r>
          </a:p>
          <a:p>
            <a:pPr lvl="2" indent="-361950" defTabSz="615315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/>
              <a:t>Preguntar al usuario primero cuántos datos va a introducir</a:t>
            </a:r>
          </a:p>
          <a:p>
            <a:pPr lvl="2" indent="-361950" defTabSz="6153150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/>
              <a:t>Detectar un valor centinela al final</a:t>
            </a:r>
          </a:p>
          <a:p>
            <a:pPr marL="0" lvl="3" indent="0" defTabSz="6153150">
              <a:spcBef>
                <a:spcPts val="1200"/>
              </a:spcBef>
              <a:spcAft>
                <a:spcPts val="600"/>
              </a:spcAft>
              <a:buNone/>
              <a:tabLst>
                <a:tab pos="7534275" algn="r"/>
              </a:tabLst>
            </a:pPr>
            <a:r>
              <a:rPr lang="es-ES" sz="2200" dirty="0" smtClean="0"/>
              <a:t>Valor </a:t>
            </a:r>
            <a:r>
              <a:rPr lang="es-ES" sz="2200" i="1" dirty="0" smtClean="0"/>
              <a:t>centinela</a:t>
            </a:r>
            <a:r>
              <a:rPr lang="es-ES" sz="2200" dirty="0" smtClean="0"/>
              <a:t>:</a:t>
            </a:r>
          </a:p>
          <a:p>
            <a:pPr marL="0" lvl="3" indent="0" defTabSz="6153150">
              <a:spcBef>
                <a:spcPts val="0"/>
              </a:spcBef>
              <a:spcAft>
                <a:spcPts val="600"/>
              </a:spcAft>
              <a:buNone/>
              <a:tabLst>
                <a:tab pos="7534275" algn="r"/>
              </a:tabLst>
            </a:pPr>
            <a:r>
              <a:rPr lang="es-ES" sz="2200" dirty="0" smtClean="0"/>
              <a:t>Valor especial al final que no puede darse en la secuencia</a:t>
            </a:r>
            <a:br>
              <a:rPr lang="es-ES" sz="2200" dirty="0" smtClean="0"/>
            </a:br>
            <a:r>
              <a:rPr lang="es-ES" sz="2200" dirty="0" smtClean="0"/>
              <a:t>(Secuencia de números positivos </a:t>
            </a:r>
            <a:r>
              <a:rPr lang="es-ES" sz="2200" dirty="0" smtClean="0">
                <a:sym typeface="Wingdings" pitchFamily="2" charset="2"/>
              </a:rPr>
              <a:t> centinela: cualquier negativo)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352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1116294" y="5615156"/>
          <a:ext cx="6624058" cy="3962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73147"/>
                <a:gridCol w="473147"/>
                <a:gridCol w="473147"/>
                <a:gridCol w="473147"/>
                <a:gridCol w="473147"/>
                <a:gridCol w="473147"/>
                <a:gridCol w="473147"/>
                <a:gridCol w="473147"/>
                <a:gridCol w="473147"/>
                <a:gridCol w="473147"/>
                <a:gridCol w="473147"/>
                <a:gridCol w="473147"/>
                <a:gridCol w="473147"/>
                <a:gridCol w="473147"/>
              </a:tblGrid>
              <a:tr h="231800"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37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23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19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83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63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35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17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76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sym typeface="Symbol"/>
                        </a:rPr>
                        <a:t>15</a:t>
                      </a:r>
                      <a:endParaRPr lang="es-ES" sz="20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-1</a:t>
                      </a:r>
                      <a:endParaRPr lang="es-ES" sz="2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9" name="18 Conector recto de flecha"/>
          <p:cNvCxnSpPr/>
          <p:nvPr/>
        </p:nvCxnSpPr>
        <p:spPr>
          <a:xfrm rot="5400000">
            <a:off x="7415534" y="5552430"/>
            <a:ext cx="2160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H="1">
            <a:off x="5724128" y="2041798"/>
            <a:ext cx="576064" cy="0"/>
          </a:xfrm>
          <a:prstGeom prst="straightConnector1">
            <a:avLst/>
          </a:prstGeom>
          <a:ln w="5715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H="1">
            <a:off x="5724128" y="3851523"/>
            <a:ext cx="576064" cy="0"/>
          </a:xfrm>
          <a:prstGeom prst="straightConnector1">
            <a:avLst/>
          </a:prstGeom>
          <a:ln w="5715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Centinelas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353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1475656" y="5344334"/>
          <a:ext cx="6192693" cy="3657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76361"/>
                <a:gridCol w="476361"/>
                <a:gridCol w="476361"/>
                <a:gridCol w="476361"/>
                <a:gridCol w="476361"/>
                <a:gridCol w="476361"/>
                <a:gridCol w="476361"/>
                <a:gridCol w="476361"/>
                <a:gridCol w="476361"/>
                <a:gridCol w="476361"/>
                <a:gridCol w="476361"/>
                <a:gridCol w="476361"/>
                <a:gridCol w="476361"/>
              </a:tblGrid>
              <a:tr h="231800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19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63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-1</a:t>
                      </a:r>
                      <a:endParaRPr lang="es-ES" sz="18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17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76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sym typeface="Symbol"/>
                        </a:rPr>
                        <a:t>15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1" name="10 Grupo"/>
          <p:cNvGrpSpPr/>
          <p:nvPr/>
        </p:nvGrpSpPr>
        <p:grpSpPr>
          <a:xfrm>
            <a:off x="4063840" y="4740598"/>
            <a:ext cx="2003434" cy="592654"/>
            <a:chOff x="3913714" y="4740598"/>
            <a:chExt cx="2003434" cy="592654"/>
          </a:xfrm>
        </p:grpSpPr>
        <p:cxnSp>
          <p:nvCxnSpPr>
            <p:cNvPr id="18" name="17 Conector recto de flecha"/>
            <p:cNvCxnSpPr/>
            <p:nvPr/>
          </p:nvCxnSpPr>
          <p:spPr>
            <a:xfrm rot="5400000">
              <a:off x="4806634" y="5224458"/>
              <a:ext cx="21600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18 CuadroTexto"/>
            <p:cNvSpPr txBox="1"/>
            <p:nvPr/>
          </p:nvSpPr>
          <p:spPr>
            <a:xfrm>
              <a:off x="3913714" y="4740598"/>
              <a:ext cx="2003434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Último elemento</a:t>
              </a: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5392663" y="5654405"/>
            <a:ext cx="2207673" cy="583959"/>
            <a:chOff x="4327593" y="5684131"/>
            <a:chExt cx="2207673" cy="583959"/>
          </a:xfrm>
        </p:grpSpPr>
        <p:sp>
          <p:nvSpPr>
            <p:cNvPr id="20" name="19 Cerrar llave"/>
            <p:cNvSpPr/>
            <p:nvPr/>
          </p:nvSpPr>
          <p:spPr>
            <a:xfrm rot="5400000">
              <a:off x="5300303" y="4711421"/>
              <a:ext cx="262253" cy="2207673"/>
            </a:xfrm>
            <a:prstGeom prst="rightBrace">
              <a:avLst>
                <a:gd name="adj1" fmla="val 46588"/>
                <a:gd name="adj2" fmla="val 50000"/>
              </a:avLst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4587050" y="5898758"/>
              <a:ext cx="167366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No se procesan</a:t>
              </a:r>
            </a:p>
          </p:txBody>
        </p:sp>
      </p:grpSp>
      <p:sp>
        <p:nvSpPr>
          <p:cNvPr id="13" name="12 Rectángulo"/>
          <p:cNvSpPr/>
          <p:nvPr/>
        </p:nvSpPr>
        <p:spPr>
          <a:xfrm>
            <a:off x="457200" y="980728"/>
            <a:ext cx="82296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Debe haber algún valor que no sea un elemento válido</a:t>
            </a:r>
          </a:p>
          <a:p>
            <a:pPr marL="7143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Secuencias numéricas:</a:t>
            </a:r>
          </a:p>
          <a:p>
            <a:pPr marL="7143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 se permite cualquier número, no hay centinela posible</a:t>
            </a:r>
          </a:p>
          <a:p>
            <a:pPr marL="7143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Cadenas de caracteres:</a:t>
            </a:r>
          </a:p>
          <a:p>
            <a:pPr marL="7143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¿Caracteres especiales (no imprimibles)?</a:t>
            </a:r>
          </a:p>
          <a:p>
            <a:pPr marL="361950" lvl="1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En realidad el valor centinela es parte de la secuencia, </a:t>
            </a:r>
            <a:b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pero su significado es especial y no se procesa como el resto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Significa que se ha alcanzado el final de la secuencia</a:t>
            </a:r>
            <a:b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</a:t>
            </a:r>
            <a:r>
              <a:rPr lang="es-ES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Incluso aunque haya elementos posteriores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Tipos declarados por el usuario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Describimos los valores de las variables del tipo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typedef </a:t>
            </a:r>
            <a:r>
              <a:rPr lang="es-ES" i="1" dirty="0" smtClean="0">
                <a:solidFill>
                  <a:prstClr val="white"/>
                </a:solidFill>
                <a:latin typeface="Consolas" pitchFamily="49" charset="0"/>
              </a:rPr>
              <a:t>descripción </a:t>
            </a:r>
            <a:r>
              <a:rPr lang="es-ES" i="1" dirty="0" err="1" smtClean="0">
                <a:solidFill>
                  <a:srgbClr val="FFC000"/>
                </a:solidFill>
                <a:latin typeface="Consolas" pitchFamily="49" charset="0"/>
              </a:rPr>
              <a:t>nombre_de_tipo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i="1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237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23 Grupo"/>
          <p:cNvGrpSpPr/>
          <p:nvPr/>
        </p:nvGrpSpPr>
        <p:grpSpPr>
          <a:xfrm>
            <a:off x="989602" y="2874214"/>
            <a:ext cx="7164796" cy="1202858"/>
            <a:chOff x="899592" y="5401791"/>
            <a:chExt cx="7018575" cy="1202858"/>
          </a:xfrm>
        </p:grpSpPr>
        <p:sp>
          <p:nvSpPr>
            <p:cNvPr id="27" name="26 CuadroTexto"/>
            <p:cNvSpPr txBox="1"/>
            <p:nvPr/>
          </p:nvSpPr>
          <p:spPr>
            <a:xfrm>
              <a:off x="899592" y="5416649"/>
              <a:ext cx="7018575" cy="118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Nombres de tipos propios:</a:t>
              </a:r>
            </a:p>
            <a:p>
              <a:pPr marL="540000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t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minúscula seguida de una o varias palabras capitalizadas</a:t>
              </a:r>
            </a:p>
            <a:p>
              <a:pPr marL="540000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Los colorearemos en naranja, para remarcar que son tipos</a:t>
              </a:r>
            </a:p>
          </p:txBody>
        </p:sp>
        <p:pic>
          <p:nvPicPr>
            <p:cNvPr id="30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31" name="30 CuadroTexto"/>
          <p:cNvSpPr txBox="1"/>
          <p:nvPr/>
        </p:nvSpPr>
        <p:spPr>
          <a:xfrm>
            <a:off x="1587850" y="4365104"/>
            <a:ext cx="5968301" cy="101566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lvl="1"/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typedef </a:t>
            </a:r>
            <a:r>
              <a:rPr lang="es-ES" sz="2000" i="1" dirty="0" smtClean="0">
                <a:solidFill>
                  <a:prstClr val="white"/>
                </a:solidFill>
                <a:latin typeface="Consolas" pitchFamily="49" charset="0"/>
              </a:rPr>
              <a:t>descripción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tMiTipo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sz="2000" i="1" dirty="0" smtClean="0">
              <a:solidFill>
                <a:prstClr val="white"/>
              </a:solidFill>
              <a:latin typeface="Consolas" pitchFamily="49" charset="0"/>
            </a:endParaRPr>
          </a:p>
          <a:p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typedef </a:t>
            </a:r>
            <a:r>
              <a:rPr lang="es-ES" sz="2000" i="1" dirty="0" smtClean="0">
                <a:solidFill>
                  <a:prstClr val="white"/>
                </a:solidFill>
                <a:latin typeface="Consolas" pitchFamily="49" charset="0"/>
              </a:rPr>
              <a:t>descripción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tMoneda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r>
              <a:rPr lang="es-ES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typedef </a:t>
            </a:r>
            <a:r>
              <a:rPr lang="es-ES" sz="2000" i="1" dirty="0" smtClean="0">
                <a:solidFill>
                  <a:prstClr val="white"/>
                </a:solidFill>
                <a:latin typeface="Consolas" pitchFamily="49" charset="0"/>
              </a:rPr>
              <a:t>descripción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tTiposDeCalificacion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7" name="13 Grupo"/>
          <p:cNvGrpSpPr/>
          <p:nvPr/>
        </p:nvGrpSpPr>
        <p:grpSpPr>
          <a:xfrm>
            <a:off x="3995936" y="1916832"/>
            <a:ext cx="2489912" cy="737969"/>
            <a:chOff x="4369723" y="1988840"/>
            <a:chExt cx="2489912" cy="737969"/>
          </a:xfrm>
        </p:grpSpPr>
        <p:sp>
          <p:nvSpPr>
            <p:cNvPr id="10" name="9 Rectángulo"/>
            <p:cNvSpPr/>
            <p:nvPr/>
          </p:nvSpPr>
          <p:spPr>
            <a:xfrm>
              <a:off x="4369723" y="2295922"/>
              <a:ext cx="248991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" sz="2200" i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Identificador válido</a:t>
              </a:r>
              <a:endParaRPr lang="es-ES" sz="2200" dirty="0"/>
            </a:p>
          </p:txBody>
        </p:sp>
        <p:cxnSp>
          <p:nvCxnSpPr>
            <p:cNvPr id="12" name="11 Conector recto de flecha"/>
            <p:cNvCxnSpPr/>
            <p:nvPr/>
          </p:nvCxnSpPr>
          <p:spPr>
            <a:xfrm flipV="1">
              <a:off x="5614881" y="1988840"/>
              <a:ext cx="0" cy="36000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14 Rectángulo"/>
          <p:cNvSpPr/>
          <p:nvPr/>
        </p:nvSpPr>
        <p:spPr>
          <a:xfrm>
            <a:off x="1562715" y="5661248"/>
            <a:ext cx="601857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2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Declaración de tipo frente a definición de variable</a:t>
            </a:r>
            <a:endParaRPr lang="es-ES" sz="22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1" grpId="0"/>
      <p:bldP spid="15" grpId="0"/>
    </p:bld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Esquemas de tratamiento de secuencias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52153"/>
            <a:ext cx="8363272" cy="5110178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Tratamiento de los elementos uno a uno desde el primero</a:t>
            </a:r>
          </a:p>
          <a:p>
            <a:pPr marL="361950" lvl="1" indent="-26670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Recorrido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Un mismo tratamiento para todos los elementos de la secuencia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Ej.- Mostrar los elementos de una secuencia, sumar los números de una secuencia, ¿par o impar cada número de una secuencia?, ...</a:t>
            </a:r>
          </a:p>
          <a:p>
            <a:pPr marL="361950" lvl="1" indent="0">
              <a:spcBef>
                <a:spcPts val="0"/>
              </a:spcBef>
              <a:buNone/>
            </a:pPr>
            <a:r>
              <a:rPr lang="es-ES" dirty="0" smtClean="0"/>
              <a:t>Termina al llegar al final de la secuencia</a:t>
            </a:r>
          </a:p>
          <a:p>
            <a:pPr marL="361950" lvl="1" indent="-266700">
              <a:spcBef>
                <a:spcPts val="1200"/>
              </a:spcBef>
              <a:spcAft>
                <a:spcPts val="12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Búsqueda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Recorrido de la secuencia hasta encontrar un elemento buscado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Ej.- Localizar el primer número que sea mayor que 1.000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Termina al localizar el primer elemento que cumple la condición o al llegar al final de la secuencia (</a:t>
            </a:r>
            <a:r>
              <a:rPr lang="es-ES" i="1" dirty="0" smtClean="0"/>
              <a:t>no encontrado</a:t>
            </a:r>
            <a:r>
              <a:rPr lang="es-ES" dirty="0" smtClean="0"/>
              <a:t>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354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355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554212" y="3044280"/>
            <a:ext cx="6035819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Recorrido </a:t>
            </a:r>
            <a:r>
              <a:rPr lang="es-ES" sz="4400" b="1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de secuencias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de recorrido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Un mismo tratamiento a todos los elementos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i="1" dirty="0" smtClean="0"/>
              <a:t>Inicialización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i="1" dirty="0" smtClean="0"/>
              <a:t>Mientras no se llegue al final de la secuencia: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i="1" dirty="0" smtClean="0"/>
              <a:t>Obtener el siguiente elemento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i="1" dirty="0" smtClean="0"/>
              <a:t>Procesar el elemento</a:t>
            </a:r>
          </a:p>
          <a:p>
            <a:pPr marL="361950" lvl="1" indent="0">
              <a:spcBef>
                <a:spcPts val="0"/>
              </a:spcBef>
              <a:spcAft>
                <a:spcPts val="2400"/>
              </a:spcAft>
              <a:buNone/>
            </a:pPr>
            <a:r>
              <a:rPr lang="es-ES" sz="2400" i="1" dirty="0" smtClean="0"/>
              <a:t>Finalización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Al empezar se obtiene el primer elemento de la secuencia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En los siguientes pasos del bucle se van obteniendo</a:t>
            </a:r>
            <a:br>
              <a:rPr lang="es-ES" dirty="0" smtClean="0"/>
            </a:br>
            <a:r>
              <a:rPr lang="es-ES" dirty="0" smtClean="0"/>
              <a:t>los siguientes elementos de la secuencia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356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de recorrido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357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29" name="28 Grupo"/>
          <p:cNvGrpSpPr/>
          <p:nvPr/>
        </p:nvGrpSpPr>
        <p:grpSpPr>
          <a:xfrm>
            <a:off x="3203848" y="2019646"/>
            <a:ext cx="1279169" cy="2616910"/>
            <a:chOff x="3203848" y="2470744"/>
            <a:chExt cx="1279169" cy="2616910"/>
          </a:xfrm>
        </p:grpSpPr>
        <p:cxnSp>
          <p:nvCxnSpPr>
            <p:cNvPr id="20" name="19 Conector recto de flecha"/>
            <p:cNvCxnSpPr/>
            <p:nvPr/>
          </p:nvCxnSpPr>
          <p:spPr>
            <a:xfrm>
              <a:off x="3203848" y="2479475"/>
              <a:ext cx="1261707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20 Conector recto de flecha"/>
            <p:cNvCxnSpPr/>
            <p:nvPr/>
          </p:nvCxnSpPr>
          <p:spPr>
            <a:xfrm rot="5400000">
              <a:off x="1915237" y="3778405"/>
              <a:ext cx="261691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" name="21 Conector recto de flecha"/>
            <p:cNvCxnSpPr/>
            <p:nvPr/>
          </p:nvCxnSpPr>
          <p:spPr>
            <a:xfrm rot="10800000">
              <a:off x="3204643" y="5075746"/>
              <a:ext cx="1278374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8" name="27 Grupo"/>
          <p:cNvGrpSpPr/>
          <p:nvPr/>
        </p:nvGrpSpPr>
        <p:grpSpPr>
          <a:xfrm>
            <a:off x="3427519" y="2852936"/>
            <a:ext cx="2099635" cy="1789174"/>
            <a:chOff x="3427519" y="3304034"/>
            <a:chExt cx="2099635" cy="1789174"/>
          </a:xfrm>
        </p:grpSpPr>
        <p:cxnSp>
          <p:nvCxnSpPr>
            <p:cNvPr id="6" name="5 Conector recto de flecha"/>
            <p:cNvCxnSpPr/>
            <p:nvPr/>
          </p:nvCxnSpPr>
          <p:spPr>
            <a:xfrm rot="5400000">
              <a:off x="4016513" y="4629875"/>
              <a:ext cx="92507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" name="13 CuadroTexto"/>
            <p:cNvSpPr txBox="1"/>
            <p:nvPr/>
          </p:nvSpPr>
          <p:spPr>
            <a:xfrm>
              <a:off x="3563888" y="3304034"/>
              <a:ext cx="889987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3427519" y="4456162"/>
              <a:ext cx="2099635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Procesar elemento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cxnSp>
          <p:nvCxnSpPr>
            <p:cNvPr id="25" name="24 Conector recto de flecha"/>
            <p:cNvCxnSpPr/>
            <p:nvPr/>
          </p:nvCxnSpPr>
          <p:spPr>
            <a:xfrm rot="16200000" flipH="1">
              <a:off x="4214286" y="3637558"/>
              <a:ext cx="542229" cy="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7" name="6 CuadroTexto"/>
            <p:cNvSpPr txBox="1"/>
            <p:nvPr/>
          </p:nvSpPr>
          <p:spPr>
            <a:xfrm>
              <a:off x="3427519" y="3907371"/>
              <a:ext cx="2099635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Obtener elemento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3729315" y="2276872"/>
            <a:ext cx="2268545" cy="3617354"/>
            <a:chOff x="3729315" y="2727970"/>
            <a:chExt cx="2268545" cy="3617354"/>
          </a:xfrm>
        </p:grpSpPr>
        <p:cxnSp>
          <p:nvCxnSpPr>
            <p:cNvPr id="11" name="10 Conector recto de flecha"/>
            <p:cNvCxnSpPr/>
            <p:nvPr/>
          </p:nvCxnSpPr>
          <p:spPr>
            <a:xfrm>
              <a:off x="5376285" y="3130933"/>
              <a:ext cx="34784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5248937" y="2727970"/>
              <a:ext cx="748923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cxnSp>
          <p:nvCxnSpPr>
            <p:cNvPr id="16" name="15 Conector recto de flecha"/>
            <p:cNvCxnSpPr/>
            <p:nvPr/>
          </p:nvCxnSpPr>
          <p:spPr>
            <a:xfrm rot="5400000">
              <a:off x="4590973" y="4248794"/>
              <a:ext cx="2226622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18 Conector recto de flecha"/>
            <p:cNvCxnSpPr/>
            <p:nvPr/>
          </p:nvCxnSpPr>
          <p:spPr>
            <a:xfrm>
              <a:off x="4456030" y="5343053"/>
              <a:ext cx="125857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>
              <a:endCxn id="36" idx="0"/>
            </p:cNvCxnSpPr>
            <p:nvPr/>
          </p:nvCxnSpPr>
          <p:spPr>
            <a:xfrm rot="16200000" flipH="1">
              <a:off x="4349569" y="5489414"/>
              <a:ext cx="262930" cy="8729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8" name="37 Conector recto de flecha"/>
            <p:cNvCxnSpPr/>
            <p:nvPr/>
          </p:nvCxnSpPr>
          <p:spPr>
            <a:xfrm rot="16200000" flipH="1">
              <a:off x="4304982" y="6164907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35 CuadroTexto"/>
            <p:cNvSpPr txBox="1"/>
            <p:nvPr/>
          </p:nvSpPr>
          <p:spPr>
            <a:xfrm>
              <a:off x="3729315" y="5625244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Finalización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3503283" y="1816249"/>
            <a:ext cx="1944216" cy="1119285"/>
            <a:chOff x="3503283" y="2267347"/>
            <a:chExt cx="1944216" cy="1119285"/>
          </a:xfrm>
        </p:grpSpPr>
        <p:cxnSp>
          <p:nvCxnSpPr>
            <p:cNvPr id="13" name="12 Conector recto de flecha"/>
            <p:cNvCxnSpPr>
              <a:stCxn id="17" idx="2"/>
              <a:endCxn id="12" idx="0"/>
            </p:cNvCxnSpPr>
            <p:nvPr/>
          </p:nvCxnSpPr>
          <p:spPr>
            <a:xfrm flipH="1">
              <a:off x="4475391" y="2267347"/>
              <a:ext cx="10008" cy="59025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11 Decisión"/>
            <p:cNvSpPr/>
            <p:nvPr/>
          </p:nvSpPr>
          <p:spPr>
            <a:xfrm>
              <a:off x="3503283" y="2857598"/>
              <a:ext cx="1944216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¿Al final?</a:t>
              </a: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3729315" y="1124744"/>
            <a:ext cx="1512168" cy="691505"/>
            <a:chOff x="3729315" y="1575842"/>
            <a:chExt cx="1512168" cy="691505"/>
          </a:xfrm>
        </p:grpSpPr>
        <p:sp>
          <p:nvSpPr>
            <p:cNvPr id="17" name="16 CuadroTexto"/>
            <p:cNvSpPr txBox="1"/>
            <p:nvPr/>
          </p:nvSpPr>
          <p:spPr>
            <a:xfrm>
              <a:off x="3729315" y="1907307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Inicialización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cxnSp>
          <p:nvCxnSpPr>
            <p:cNvPr id="18" name="17 Conector recto de flecha"/>
            <p:cNvCxnSpPr/>
            <p:nvPr/>
          </p:nvCxnSpPr>
          <p:spPr>
            <a:xfrm rot="16200000" flipH="1">
              <a:off x="4304982" y="1755465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2" name="31 Rectángulo"/>
          <p:cNvSpPr/>
          <p:nvPr/>
        </p:nvSpPr>
        <p:spPr>
          <a:xfrm>
            <a:off x="5820734" y="2918554"/>
            <a:ext cx="314375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 sabemos cuántos</a:t>
            </a:r>
            <a:b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elementos hay</a:t>
            </a:r>
            <a:b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itchFamily="2" charset="2"/>
              </a:rPr>
              <a:t> No podemos</a:t>
            </a:r>
            <a:b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itchFamily="2" charset="2"/>
              </a:rPr>
            </a:b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itchFamily="2" charset="2"/>
              </a:rPr>
              <a:t>implementar con </a:t>
            </a:r>
            <a:r>
              <a:rPr lang="es-ES" sz="2200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  <a:sym typeface="Wingdings" pitchFamily="2" charset="2"/>
              </a:rPr>
              <a:t>for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Secuencias explícitas con centinela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Implementación con </a:t>
            </a:r>
            <a:r>
              <a:rPr lang="es-E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endParaRPr lang="es-ES" sz="2800" i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Inicialización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Obtener el primer elemento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Mientras no sea el centinela: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Procesar el elemento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Obtener el siguiente elemento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Finalización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358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31" name="30 Grupo"/>
          <p:cNvGrpSpPr/>
          <p:nvPr/>
        </p:nvGrpSpPr>
        <p:grpSpPr>
          <a:xfrm>
            <a:off x="5666420" y="2434740"/>
            <a:ext cx="1279169" cy="2616910"/>
            <a:chOff x="3203848" y="2470744"/>
            <a:chExt cx="1279169" cy="2616910"/>
          </a:xfrm>
        </p:grpSpPr>
        <p:cxnSp>
          <p:nvCxnSpPr>
            <p:cNvPr id="32" name="31 Conector recto de flecha"/>
            <p:cNvCxnSpPr/>
            <p:nvPr/>
          </p:nvCxnSpPr>
          <p:spPr>
            <a:xfrm>
              <a:off x="3203848" y="2479475"/>
              <a:ext cx="1261707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3" name="32 Conector recto de flecha"/>
            <p:cNvCxnSpPr/>
            <p:nvPr/>
          </p:nvCxnSpPr>
          <p:spPr>
            <a:xfrm rot="5400000">
              <a:off x="1915237" y="3778405"/>
              <a:ext cx="261691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33 Conector recto de flecha"/>
            <p:cNvCxnSpPr/>
            <p:nvPr/>
          </p:nvCxnSpPr>
          <p:spPr>
            <a:xfrm rot="10800000">
              <a:off x="3204643" y="5075746"/>
              <a:ext cx="1278374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5" name="34 Grupo"/>
          <p:cNvGrpSpPr/>
          <p:nvPr/>
        </p:nvGrpSpPr>
        <p:grpSpPr>
          <a:xfrm>
            <a:off x="5890091" y="3268030"/>
            <a:ext cx="2099635" cy="1789174"/>
            <a:chOff x="3427519" y="3304034"/>
            <a:chExt cx="2099635" cy="1789174"/>
          </a:xfrm>
        </p:grpSpPr>
        <p:cxnSp>
          <p:nvCxnSpPr>
            <p:cNvPr id="36" name="35 Conector recto de flecha"/>
            <p:cNvCxnSpPr/>
            <p:nvPr/>
          </p:nvCxnSpPr>
          <p:spPr>
            <a:xfrm rot="5400000">
              <a:off x="4016513" y="4629875"/>
              <a:ext cx="92507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7" name="36 CuadroTexto"/>
            <p:cNvSpPr txBox="1"/>
            <p:nvPr/>
          </p:nvSpPr>
          <p:spPr>
            <a:xfrm>
              <a:off x="3563888" y="3304034"/>
              <a:ext cx="889987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3427519" y="3897052"/>
              <a:ext cx="2099635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Procesar elemento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cxnSp>
          <p:nvCxnSpPr>
            <p:cNvPr id="39" name="38 Conector recto de flecha"/>
            <p:cNvCxnSpPr/>
            <p:nvPr/>
          </p:nvCxnSpPr>
          <p:spPr>
            <a:xfrm rot="16200000" flipH="1">
              <a:off x="4214286" y="3637558"/>
              <a:ext cx="542229" cy="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0" name="39 CuadroTexto"/>
            <p:cNvSpPr txBox="1"/>
            <p:nvPr/>
          </p:nvSpPr>
          <p:spPr>
            <a:xfrm>
              <a:off x="3427519" y="4473116"/>
              <a:ext cx="2099635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Obtener siguiente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41" name="40 Grupo"/>
          <p:cNvGrpSpPr/>
          <p:nvPr/>
        </p:nvGrpSpPr>
        <p:grpSpPr>
          <a:xfrm>
            <a:off x="6182362" y="2691966"/>
            <a:ext cx="2278070" cy="3607829"/>
            <a:chOff x="3719790" y="2727970"/>
            <a:chExt cx="2278070" cy="3607829"/>
          </a:xfrm>
        </p:grpSpPr>
        <p:cxnSp>
          <p:nvCxnSpPr>
            <p:cNvPr id="42" name="41 Conector recto de flecha"/>
            <p:cNvCxnSpPr/>
            <p:nvPr/>
          </p:nvCxnSpPr>
          <p:spPr>
            <a:xfrm>
              <a:off x="5376285" y="3130933"/>
              <a:ext cx="34784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3" name="42 CuadroTexto"/>
            <p:cNvSpPr txBox="1"/>
            <p:nvPr/>
          </p:nvSpPr>
          <p:spPr>
            <a:xfrm>
              <a:off x="5248937" y="2727970"/>
              <a:ext cx="748923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cxnSp>
          <p:nvCxnSpPr>
            <p:cNvPr id="44" name="43 Conector recto de flecha"/>
            <p:cNvCxnSpPr/>
            <p:nvPr/>
          </p:nvCxnSpPr>
          <p:spPr>
            <a:xfrm rot="5400000">
              <a:off x="4590973" y="4248794"/>
              <a:ext cx="2226622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/>
            <p:nvPr/>
          </p:nvCxnSpPr>
          <p:spPr>
            <a:xfrm>
              <a:off x="4456030" y="5343053"/>
              <a:ext cx="125857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45 Conector recto de flecha"/>
            <p:cNvCxnSpPr>
              <a:endCxn id="48" idx="0"/>
            </p:cNvCxnSpPr>
            <p:nvPr/>
          </p:nvCxnSpPr>
          <p:spPr>
            <a:xfrm rot="16200000" flipH="1">
              <a:off x="4340044" y="5479889"/>
              <a:ext cx="262930" cy="8729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46 Conector recto de flecha"/>
            <p:cNvCxnSpPr/>
            <p:nvPr/>
          </p:nvCxnSpPr>
          <p:spPr>
            <a:xfrm rot="16200000" flipH="1">
              <a:off x="4295457" y="6155382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8" name="47 CuadroTexto"/>
            <p:cNvSpPr txBox="1"/>
            <p:nvPr/>
          </p:nvSpPr>
          <p:spPr>
            <a:xfrm>
              <a:off x="3719790" y="5615719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Finalización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sp>
        <p:nvSpPr>
          <p:cNvPr id="51" name="50 Decisión"/>
          <p:cNvSpPr/>
          <p:nvPr/>
        </p:nvSpPr>
        <p:spPr>
          <a:xfrm>
            <a:off x="5890092" y="2821594"/>
            <a:ext cx="2099634" cy="529034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0" tIns="36000" rIns="0" bIns="36000" rtlCol="0" anchor="ctr" anchorCtr="0">
            <a:noAutofit/>
          </a:bodyPr>
          <a:lstStyle/>
          <a:p>
            <a:pPr algn="ctr"/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¿Centinela?</a:t>
            </a:r>
          </a:p>
        </p:txBody>
      </p:sp>
      <p:grpSp>
        <p:nvGrpSpPr>
          <p:cNvPr id="55" name="54 Grupo"/>
          <p:cNvGrpSpPr/>
          <p:nvPr/>
        </p:nvGrpSpPr>
        <p:grpSpPr>
          <a:xfrm>
            <a:off x="6191887" y="1081311"/>
            <a:ext cx="1512168" cy="691505"/>
            <a:chOff x="6191887" y="1081311"/>
            <a:chExt cx="1512168" cy="691505"/>
          </a:xfrm>
        </p:grpSpPr>
        <p:sp>
          <p:nvSpPr>
            <p:cNvPr id="53" name="52 CuadroTexto"/>
            <p:cNvSpPr txBox="1"/>
            <p:nvPr/>
          </p:nvSpPr>
          <p:spPr>
            <a:xfrm>
              <a:off x="6191887" y="1412776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Inicialización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cxnSp>
          <p:nvCxnSpPr>
            <p:cNvPr id="54" name="53 Conector recto de flecha"/>
            <p:cNvCxnSpPr/>
            <p:nvPr/>
          </p:nvCxnSpPr>
          <p:spPr>
            <a:xfrm rot="16200000" flipH="1">
              <a:off x="6767554" y="1260934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6" name="55 Grupo"/>
          <p:cNvGrpSpPr/>
          <p:nvPr/>
        </p:nvGrpSpPr>
        <p:grpSpPr>
          <a:xfrm>
            <a:off x="6191889" y="1772816"/>
            <a:ext cx="1512168" cy="1048778"/>
            <a:chOff x="6191889" y="1772816"/>
            <a:chExt cx="1512168" cy="1048778"/>
          </a:xfrm>
        </p:grpSpPr>
        <p:cxnSp>
          <p:nvCxnSpPr>
            <p:cNvPr id="50" name="49 Conector recto de flecha"/>
            <p:cNvCxnSpPr>
              <a:stCxn id="53" idx="2"/>
              <a:endCxn id="51" idx="0"/>
            </p:cNvCxnSpPr>
            <p:nvPr/>
          </p:nvCxnSpPr>
          <p:spPr>
            <a:xfrm flipH="1">
              <a:off x="6939909" y="1772816"/>
              <a:ext cx="8062" cy="104877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1" name="60 CuadroTexto"/>
            <p:cNvSpPr txBox="1"/>
            <p:nvPr/>
          </p:nvSpPr>
          <p:spPr>
            <a:xfrm>
              <a:off x="6191889" y="1916832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Obtener 1º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Secuencias explícitas leídas del teclado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800" i="1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Secuencia de números positivos</a:t>
            </a:r>
          </a:p>
          <a:p>
            <a:pPr marL="361950" lvl="1" indent="0" defTabSz="6153150">
              <a:spcBef>
                <a:spcPts val="0"/>
              </a:spcBef>
              <a:buNone/>
              <a:tabLst>
                <a:tab pos="7534275" algn="r"/>
              </a:tabLst>
            </a:pPr>
            <a:r>
              <a:rPr lang="es-ES" dirty="0" smtClean="0"/>
              <a:t>Siempre se realiza al menos una lectura</a:t>
            </a:r>
          </a:p>
          <a:p>
            <a:pPr marL="361950" lvl="1" indent="0" defTabSz="6153150">
              <a:spcBef>
                <a:spcPts val="0"/>
              </a:spcBef>
              <a:spcAft>
                <a:spcPts val="1800"/>
              </a:spcAft>
              <a:buNone/>
              <a:tabLst>
                <a:tab pos="7534275" algn="r"/>
              </a:tabLst>
            </a:pPr>
            <a:r>
              <a:rPr lang="es-ES" dirty="0" smtClean="0"/>
              <a:t>Centinela: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</a:p>
          <a:p>
            <a:pPr marL="36195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d, suma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"Valor (-1 termina): "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cin &gt;&gt; d;</a:t>
            </a:r>
          </a:p>
          <a:p>
            <a:pPr marL="36195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dirty="0" smtClean="0">
                <a:latin typeface="Consolas" pitchFamily="49" charset="0"/>
              </a:rPr>
              <a:t>(d !=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dirty="0" smtClean="0">
                <a:latin typeface="Consolas" pitchFamily="49" charset="0"/>
              </a:rPr>
              <a:t>) {</a:t>
            </a:r>
            <a:endParaRPr lang="es-ES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suma = suma + d;</a:t>
            </a:r>
          </a:p>
          <a:p>
            <a:pPr marL="36195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"Valor (-1 termina): "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cin &gt;&gt; d;</a:t>
            </a:r>
          </a:p>
          <a:p>
            <a:pPr marL="36195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  <a:p>
            <a:pPr marL="361950" lvl="1" indent="1588">
              <a:lnSpc>
                <a:spcPct val="110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"Suma = " </a:t>
            </a:r>
            <a:r>
              <a:rPr lang="es-ES" dirty="0" smtClean="0">
                <a:latin typeface="Consolas" pitchFamily="49" charset="0"/>
              </a:rPr>
              <a:t>&lt;&lt; suma &lt;&lt; endl;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359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21" name="20 Grupo"/>
          <p:cNvGrpSpPr/>
          <p:nvPr/>
        </p:nvGrpSpPr>
        <p:grpSpPr>
          <a:xfrm>
            <a:off x="3923928" y="2492896"/>
            <a:ext cx="3756557" cy="400110"/>
            <a:chOff x="3923928" y="2583954"/>
            <a:chExt cx="3756557" cy="400110"/>
          </a:xfrm>
        </p:grpSpPr>
        <p:sp>
          <p:nvSpPr>
            <p:cNvPr id="7" name="6 CuadroTexto"/>
            <p:cNvSpPr txBox="1"/>
            <p:nvPr/>
          </p:nvSpPr>
          <p:spPr>
            <a:xfrm>
              <a:off x="6059785" y="2583954"/>
              <a:ext cx="1620700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Inicialización</a:t>
              </a:r>
            </a:p>
          </p:txBody>
        </p:sp>
        <p:cxnSp>
          <p:nvCxnSpPr>
            <p:cNvPr id="9" name="8 Conector recto"/>
            <p:cNvCxnSpPr/>
            <p:nvPr/>
          </p:nvCxnSpPr>
          <p:spPr>
            <a:xfrm>
              <a:off x="3923928" y="2784887"/>
              <a:ext cx="2135857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21 Grupo"/>
          <p:cNvGrpSpPr/>
          <p:nvPr/>
        </p:nvGrpSpPr>
        <p:grpSpPr>
          <a:xfrm>
            <a:off x="5915769" y="2977902"/>
            <a:ext cx="2171494" cy="604639"/>
            <a:chOff x="5915769" y="2953286"/>
            <a:chExt cx="2171494" cy="604639"/>
          </a:xfrm>
        </p:grpSpPr>
        <p:sp>
          <p:nvSpPr>
            <p:cNvPr id="10" name="9 Cerrar llave"/>
            <p:cNvSpPr/>
            <p:nvPr/>
          </p:nvSpPr>
          <p:spPr>
            <a:xfrm>
              <a:off x="5915769" y="2953286"/>
              <a:ext cx="144016" cy="604639"/>
            </a:xfrm>
            <a:prstGeom prst="rightBrace">
              <a:avLst>
                <a:gd name="adj1" fmla="val 75000"/>
                <a:gd name="adj2" fmla="val 50000"/>
              </a:avLst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6059785" y="3044577"/>
              <a:ext cx="2027478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Primer elemento</a:t>
              </a: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3923928" y="3595662"/>
            <a:ext cx="4932264" cy="400110"/>
            <a:chOff x="3923928" y="3686720"/>
            <a:chExt cx="4932264" cy="400110"/>
          </a:xfrm>
        </p:grpSpPr>
        <p:cxnSp>
          <p:nvCxnSpPr>
            <p:cNvPr id="12" name="11 Conector recto"/>
            <p:cNvCxnSpPr/>
            <p:nvPr/>
          </p:nvCxnSpPr>
          <p:spPr>
            <a:xfrm>
              <a:off x="3923928" y="3892986"/>
              <a:ext cx="2135857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2 CuadroTexto"/>
            <p:cNvSpPr txBox="1"/>
            <p:nvPr/>
          </p:nvSpPr>
          <p:spPr>
            <a:xfrm>
              <a:off x="6059785" y="3686720"/>
              <a:ext cx="2796407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Mientras no el centinela</a:t>
              </a: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3923928" y="3989377"/>
            <a:ext cx="4361531" cy="400110"/>
            <a:chOff x="3923928" y="3984044"/>
            <a:chExt cx="4361531" cy="400110"/>
          </a:xfrm>
        </p:grpSpPr>
        <p:cxnSp>
          <p:nvCxnSpPr>
            <p:cNvPr id="14" name="13 Conector recto"/>
            <p:cNvCxnSpPr/>
            <p:nvPr/>
          </p:nvCxnSpPr>
          <p:spPr>
            <a:xfrm>
              <a:off x="3923928" y="4190310"/>
              <a:ext cx="2135857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6059785" y="3984044"/>
              <a:ext cx="2225674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Procesar elemento</a:t>
              </a:r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6228184" y="4418062"/>
            <a:ext cx="2417715" cy="604639"/>
            <a:chOff x="5915769" y="4296459"/>
            <a:chExt cx="2417715" cy="604639"/>
          </a:xfrm>
        </p:grpSpPr>
        <p:sp>
          <p:nvSpPr>
            <p:cNvPr id="16" name="15 Cerrar llave"/>
            <p:cNvSpPr/>
            <p:nvPr/>
          </p:nvSpPr>
          <p:spPr>
            <a:xfrm>
              <a:off x="5915769" y="4296459"/>
              <a:ext cx="144016" cy="604639"/>
            </a:xfrm>
            <a:prstGeom prst="rightBrace">
              <a:avLst>
                <a:gd name="adj1" fmla="val 75000"/>
                <a:gd name="adj2" fmla="val 50000"/>
              </a:avLst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059785" y="4387750"/>
              <a:ext cx="2273699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Siguiente elemento</a:t>
              </a: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6294663" y="5429537"/>
            <a:ext cx="1733721" cy="400110"/>
            <a:chOff x="5820127" y="5189130"/>
            <a:chExt cx="1733721" cy="400110"/>
          </a:xfrm>
        </p:grpSpPr>
        <p:sp>
          <p:nvSpPr>
            <p:cNvPr id="18" name="17 CuadroTexto"/>
            <p:cNvSpPr txBox="1"/>
            <p:nvPr/>
          </p:nvSpPr>
          <p:spPr>
            <a:xfrm>
              <a:off x="6059785" y="5189130"/>
              <a:ext cx="1494063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Finalización</a:t>
              </a:r>
            </a:p>
          </p:txBody>
        </p:sp>
        <p:cxnSp>
          <p:nvCxnSpPr>
            <p:cNvPr id="19" name="18 Conector recto"/>
            <p:cNvCxnSpPr/>
            <p:nvPr/>
          </p:nvCxnSpPr>
          <p:spPr>
            <a:xfrm>
              <a:off x="5820127" y="5390063"/>
              <a:ext cx="239658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Secuencias explícitas leídas del teclado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363272" cy="52848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Longitud de </a:t>
            </a:r>
            <a:r>
              <a:rPr lang="es-ES" sz="28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una secuencia </a:t>
            </a: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 caracteres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Centinela: carácter punto (</a:t>
            </a:r>
            <a:r>
              <a:rPr lang="es-ES" dirty="0" smtClean="0">
                <a:latin typeface="Consolas" pitchFamily="49" charset="0"/>
              </a:rPr>
              <a:t>.</a:t>
            </a:r>
            <a:r>
              <a:rPr lang="es-ES" dirty="0" smtClean="0"/>
              <a:t>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360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986273" y="942861"/>
            <a:ext cx="1704313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longitud.cpp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2132856"/>
            <a:ext cx="820891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longitud()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int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l 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char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c;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"Texto terminado en punto: 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cin &gt;&gt; c;          </a:t>
            </a:r>
            <a:r>
              <a:rPr lang="es-ES" sz="2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Obtener primer carácter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while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(c !=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'.'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</a:t>
            </a:r>
            <a:r>
              <a:rPr lang="es-ES" sz="2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Mientras no el centinela</a:t>
            </a:r>
            <a:endParaRPr lang="es-E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l++;            </a:t>
            </a:r>
            <a:r>
              <a:rPr lang="es-ES" sz="2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Procesar</a:t>
            </a:r>
            <a:endParaRPr lang="es-E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cin &gt;&gt; c;       </a:t>
            </a:r>
            <a:r>
              <a:rPr lang="es-ES" sz="2200" spc="-8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Obtener siguiente carácter</a:t>
            </a:r>
            <a:endParaRPr lang="es-ES" sz="2200" spc="-8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l;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uiExpand="1" build="p" bldLvl="2"/>
    </p:bld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Secuencias explícitas leídas del teclado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363272" cy="52848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¿Cuántas veces aparece un carácter en una cadena?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Centinela: asterisco (</a:t>
            </a:r>
            <a:r>
              <a:rPr lang="es-ES" dirty="0" smtClean="0">
                <a:latin typeface="Consolas" pitchFamily="49" charset="0"/>
              </a:rPr>
              <a:t>*</a:t>
            </a:r>
            <a:r>
              <a:rPr lang="es-ES" dirty="0" smtClean="0"/>
              <a:t>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361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492822" y="1691516"/>
            <a:ext cx="1197764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cont.cpp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2060848"/>
            <a:ext cx="8280920" cy="4221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char 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buscado, c;</a:t>
            </a:r>
          </a:p>
          <a:p>
            <a:pPr marL="361950" lvl="1" indent="1588">
              <a:lnSpc>
                <a:spcPts val="2300"/>
              </a:lnSpc>
            </a:pPr>
            <a:r>
              <a:rPr lang="es-ES_tradnl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 </a:t>
            </a:r>
            <a:r>
              <a:rPr lang="es-ES_tradnl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cont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_tradnl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_tradnl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"Carácter a buscar: "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cin &gt;&gt; buscado;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_tradnl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"Cadena: "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cin &gt;&gt; c;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while 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(c != </a:t>
            </a:r>
            <a:r>
              <a:rPr lang="es-ES_tradnl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'*'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_tradnl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 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(c == buscado) {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_tradnl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cont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++;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cin &gt;&gt; c;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buscado &lt;&lt; </a:t>
            </a:r>
            <a:r>
              <a:rPr lang="es-ES_tradnl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aparece "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</a:t>
            </a:r>
            <a:r>
              <a:rPr lang="es-ES_tradnl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cont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&lt;&lt; </a:t>
            </a:r>
            <a:r>
              <a:rPr lang="es-ES_tradnl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veces."</a:t>
            </a:r>
            <a:r>
              <a:rPr lang="es-ES_tradnl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</p:txBody>
      </p:sp>
      <p:grpSp>
        <p:nvGrpSpPr>
          <p:cNvPr id="11" name="10 Grupo"/>
          <p:cNvGrpSpPr/>
          <p:nvPr/>
        </p:nvGrpSpPr>
        <p:grpSpPr>
          <a:xfrm>
            <a:off x="4799929" y="3789040"/>
            <a:ext cx="3156447" cy="400110"/>
            <a:chOff x="4860032" y="3686720"/>
            <a:chExt cx="3156447" cy="400110"/>
          </a:xfrm>
        </p:grpSpPr>
        <p:cxnSp>
          <p:nvCxnSpPr>
            <p:cNvPr id="12" name="11 Conector recto"/>
            <p:cNvCxnSpPr/>
            <p:nvPr/>
          </p:nvCxnSpPr>
          <p:spPr>
            <a:xfrm>
              <a:off x="4860032" y="3892986"/>
              <a:ext cx="360040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2 CuadroTexto"/>
            <p:cNvSpPr txBox="1"/>
            <p:nvPr/>
          </p:nvSpPr>
          <p:spPr>
            <a:xfrm>
              <a:off x="5220072" y="3686720"/>
              <a:ext cx="2796407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Mientras no el centinela</a:t>
              </a: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4932040" y="4189151"/>
            <a:ext cx="2448272" cy="761776"/>
            <a:chOff x="5837187" y="4296459"/>
            <a:chExt cx="2448272" cy="604639"/>
          </a:xfrm>
        </p:grpSpPr>
        <p:sp>
          <p:nvSpPr>
            <p:cNvPr id="23" name="22 Cerrar llave"/>
            <p:cNvSpPr/>
            <p:nvPr/>
          </p:nvSpPr>
          <p:spPr>
            <a:xfrm>
              <a:off x="5837187" y="4296459"/>
              <a:ext cx="144016" cy="604639"/>
            </a:xfrm>
            <a:prstGeom prst="rightBrace">
              <a:avLst>
                <a:gd name="adj1" fmla="val 75000"/>
                <a:gd name="adj2" fmla="val 50000"/>
              </a:avLst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6059785" y="4425551"/>
              <a:ext cx="2225674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Procesar elemento</a:t>
              </a: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4799929" y="4950926"/>
            <a:ext cx="2633739" cy="400110"/>
            <a:chOff x="4860032" y="3686720"/>
            <a:chExt cx="2633739" cy="400110"/>
          </a:xfrm>
        </p:grpSpPr>
        <p:cxnSp>
          <p:nvCxnSpPr>
            <p:cNvPr id="27" name="26 Conector recto"/>
            <p:cNvCxnSpPr/>
            <p:nvPr/>
          </p:nvCxnSpPr>
          <p:spPr>
            <a:xfrm>
              <a:off x="4860032" y="3892986"/>
              <a:ext cx="360040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27 CuadroTexto"/>
            <p:cNvSpPr txBox="1"/>
            <p:nvPr/>
          </p:nvSpPr>
          <p:spPr>
            <a:xfrm>
              <a:off x="5220072" y="3686720"/>
              <a:ext cx="2273699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Siguiente elemento</a:t>
              </a:r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4799929" y="3501008"/>
            <a:ext cx="2387518" cy="400110"/>
            <a:chOff x="4860032" y="3686720"/>
            <a:chExt cx="2387518" cy="400110"/>
          </a:xfrm>
        </p:grpSpPr>
        <p:cxnSp>
          <p:nvCxnSpPr>
            <p:cNvPr id="30" name="29 Conector recto"/>
            <p:cNvCxnSpPr/>
            <p:nvPr/>
          </p:nvCxnSpPr>
          <p:spPr>
            <a:xfrm>
              <a:off x="4860032" y="3892986"/>
              <a:ext cx="360040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5220072" y="3686720"/>
              <a:ext cx="2027478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Primer elemento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 uiExpand="1" build="p" bldLvl="2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Secuencias explícitas leídas de archivo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3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Suma de los números de </a:t>
            </a:r>
            <a:r>
              <a:rPr lang="es-ES" sz="3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 secuencia</a:t>
            </a:r>
            <a:endParaRPr lang="es-ES" sz="30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/>
              <a:t>Centinela: </a:t>
            </a:r>
            <a:r>
              <a:rPr lang="es-ES" sz="2400" dirty="0" smtClean="0">
                <a:latin typeface="Consolas" pitchFamily="49" charset="0"/>
              </a:rPr>
              <a:t>0</a:t>
            </a:r>
            <a:endParaRPr lang="es-ES" sz="2400" dirty="0" smtClean="0"/>
          </a:p>
          <a:p>
            <a:pPr marL="361950" lvl="1" indent="1588">
              <a:lnSpc>
                <a:spcPct val="120000"/>
              </a:lnSpc>
              <a:spcBef>
                <a:spcPts val="0"/>
              </a:spcBef>
              <a:buNone/>
            </a:pPr>
            <a:endParaRPr lang="es-ES" sz="17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362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366184" y="942861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suma2.cpp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013223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 </a:t>
            </a: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sumaSecuencia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double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d, suma 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ifstream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archivo;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Archivo de entrada (lectura)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archivo.open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"datos.txt"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</a:t>
            </a: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archivo.is_open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archivo &gt;&gt; d;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Obtener el primero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while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(d !=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Mientras no sea el centinela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suma = suma + d;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// Procesar el dato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archivo &gt;&gt; d;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Obtener el siguiente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archivo.close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suma;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uiExpand="1" build="p" bldLvl="2"/>
    </p:bld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363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934286" y="3044280"/>
            <a:ext cx="5275675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Secuencias calculadas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238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327508" y="3044280"/>
            <a:ext cx="448917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Tipos enumerados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/>
          </a:bodyPr>
          <a:lstStyle/>
          <a:p>
            <a:pPr marL="0" lvl="1" indent="1588" defTabSz="1095375">
              <a:spcBef>
                <a:spcPts val="0"/>
              </a:spcBef>
              <a:spcAft>
                <a:spcPts val="600"/>
              </a:spcAft>
              <a:buNone/>
              <a:tabLst>
                <a:tab pos="2514600" algn="l"/>
                <a:tab pos="5019675" algn="l"/>
              </a:tabLst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Recurrencia:	e</a:t>
            </a:r>
            <a:r>
              <a:rPr lang="es-ES" sz="2800" i="1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i+1</a:t>
            </a: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= </a:t>
            </a:r>
            <a:r>
              <a:rPr lang="es-ES" sz="2800" i="1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</a:t>
            </a:r>
            <a:r>
              <a:rPr lang="es-ES" sz="2800" i="1" baseline="-25000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</a:t>
            </a: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+ 1	e</a:t>
            </a:r>
            <a:r>
              <a:rPr lang="es-ES" sz="2800" i="1" baseline="-25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1</a:t>
            </a: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= 1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1  2  3  4  5  6  7  8  ...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0" dirty="0" smtClean="0"/>
              <a:t>Suma de los números de </a:t>
            </a:r>
            <a:r>
              <a:rPr lang="es-ES" smtClean="0"/>
              <a:t>l</a:t>
            </a:r>
            <a:r>
              <a:rPr lang="es-ES" i="0" smtClean="0"/>
              <a:t>a secuencia </a:t>
            </a:r>
            <a:r>
              <a:rPr lang="es-ES" i="0" dirty="0" smtClean="0"/>
              <a:t>calculada:</a:t>
            </a:r>
            <a:endParaRPr lang="es-ES" dirty="0" smtClean="0"/>
          </a:p>
        </p:txBody>
      </p:sp>
      <p:sp>
        <p:nvSpPr>
          <p:cNvPr id="13" name="12 Rectángulo"/>
          <p:cNvSpPr/>
          <p:nvPr/>
        </p:nvSpPr>
        <p:spPr>
          <a:xfrm>
            <a:off x="457200" y="2420888"/>
            <a:ext cx="82333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main()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int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"N = 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cin &gt;&gt; num;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"Sumatorio:"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suma(num);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 marL="361950" lvl="1" indent="1588"/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long </a:t>
            </a:r>
            <a:r>
              <a:rPr lang="es-ES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long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int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suma(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int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sumatorio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for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i &lt;= n; i++)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sumatorio = sumatorio + i;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sumatorio;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Secuencias calculadas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364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sumatorio.cpp</a:t>
            </a: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/>
        </p:nvGraphicFramePr>
        <p:xfrm>
          <a:off x="7812360" y="980728"/>
          <a:ext cx="846912" cy="137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20" name="Ecuación" r:id="rId3" imgW="266400" imgH="431640" progId="Equation.3">
                  <p:embed/>
                </p:oleObj>
              </mc:Choice>
              <mc:Fallback>
                <p:oleObj name="Ecuación" r:id="rId3" imgW="26640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980728"/>
                        <a:ext cx="846912" cy="137119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11 Grupo"/>
          <p:cNvGrpSpPr/>
          <p:nvPr/>
        </p:nvGrpSpPr>
        <p:grpSpPr>
          <a:xfrm>
            <a:off x="3194323" y="4889371"/>
            <a:ext cx="4436771" cy="1323558"/>
            <a:chOff x="3194323" y="5220836"/>
            <a:chExt cx="4436771" cy="1323558"/>
          </a:xfrm>
        </p:grpSpPr>
        <p:sp>
          <p:nvSpPr>
            <p:cNvPr id="9" name="8 Elipse"/>
            <p:cNvSpPr/>
            <p:nvPr/>
          </p:nvSpPr>
          <p:spPr>
            <a:xfrm>
              <a:off x="3194323" y="5220836"/>
              <a:ext cx="1017637" cy="387454"/>
            </a:xfrm>
            <a:prstGeom prst="ellipse">
              <a:avLst/>
            </a:prstGeom>
            <a:noFill/>
            <a:ln w="19050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1" name="10 Conector recto"/>
            <p:cNvCxnSpPr>
              <a:stCxn id="9" idx="4"/>
            </p:cNvCxnSpPr>
            <p:nvPr/>
          </p:nvCxnSpPr>
          <p:spPr>
            <a:xfrm>
              <a:off x="3703142" y="5608290"/>
              <a:ext cx="940866" cy="566772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4042098" y="6175062"/>
              <a:ext cx="358899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Último elemento de la secuencia: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uiExpand="1" build="p" bldLvl="2"/>
      <p:bldP spid="16" grpId="0" animBg="1"/>
    </p:bld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Suma de </a:t>
            </a:r>
            <a:r>
              <a:rPr lang="es-ES" smtClean="0"/>
              <a:t>una secuencia </a:t>
            </a:r>
            <a:r>
              <a:rPr lang="es-ES" dirty="0" smtClean="0"/>
              <a:t>calculada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/>
          </a:bodyPr>
          <a:lstStyle/>
          <a:p>
            <a:pPr marL="85725" lvl="1" indent="1588">
              <a:spcBef>
                <a:spcPts val="0"/>
              </a:spcBef>
              <a:buClrTx/>
              <a:buSzTx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 int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suma(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n) {</a:t>
            </a:r>
          </a:p>
          <a:p>
            <a:pPr marL="85725" lvl="1" indent="1588">
              <a:spcBef>
                <a:spcPts val="0"/>
              </a:spcBef>
              <a:buClrTx/>
              <a:buSzTx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   int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sumatorio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85725" lvl="1" indent="1588">
              <a:spcBef>
                <a:spcPts val="0"/>
              </a:spcBef>
              <a:buClrTx/>
              <a:buSzTx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for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; i &lt;= n; i++) {</a:t>
            </a:r>
          </a:p>
          <a:p>
            <a:pPr marL="85725" lvl="1" indent="1588">
              <a:spcBef>
                <a:spcPts val="0"/>
              </a:spcBef>
              <a:buClrTx/>
              <a:buSzTx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   sumatorio = sumatorio + i;</a:t>
            </a:r>
          </a:p>
          <a:p>
            <a:pPr marL="85725" lvl="1" indent="1588">
              <a:spcBef>
                <a:spcPts val="0"/>
              </a:spcBef>
              <a:buClrTx/>
              <a:buSzTx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}</a:t>
            </a:r>
          </a:p>
          <a:p>
            <a:pPr marL="85725" lvl="1" indent="1588">
              <a:spcBef>
                <a:spcPts val="0"/>
              </a:spcBef>
              <a:buClrTx/>
              <a:buSzTx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  ...</a:t>
            </a:r>
          </a:p>
          <a:p>
            <a:pPr marL="0" lvl="1" indent="1588">
              <a:spcBef>
                <a:spcPts val="0"/>
              </a:spcBef>
              <a:buNone/>
            </a:pPr>
            <a:endParaRPr lang="es-ES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365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611560" y="3387850"/>
          <a:ext cx="1800200" cy="3048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720080"/>
              </a:tblGrid>
              <a:tr h="225000">
                <a:tc>
                  <a:txBody>
                    <a:bodyPr/>
                    <a:lstStyle/>
                    <a:p>
                      <a:pPr algn="r"/>
                      <a:r>
                        <a:rPr lang="es-ES" sz="14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</a:t>
                      </a:r>
                      <a:endParaRPr lang="es-E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140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611560" y="3891905"/>
          <a:ext cx="1800200" cy="3048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720080"/>
              </a:tblGrid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sumatorio</a:t>
                      </a:r>
                      <a:endParaRPr lang="es-E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bg2"/>
                          </a:solidFill>
                          <a:latin typeface="Consolas" pitchFamily="49" charset="0"/>
                        </a:rPr>
                        <a:t>0</a:t>
                      </a:r>
                      <a:endParaRPr lang="es-ES" sz="1400" dirty="0">
                        <a:solidFill>
                          <a:schemeClr val="bg2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611560" y="4395961"/>
          <a:ext cx="1800200" cy="3048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720080"/>
              </a:tblGrid>
              <a:tr h="225000">
                <a:tc>
                  <a:txBody>
                    <a:bodyPr/>
                    <a:lstStyle/>
                    <a:p>
                      <a:pPr algn="r"/>
                      <a:r>
                        <a:rPr lang="es-ES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bg2"/>
                          </a:solidFill>
                          <a:latin typeface="Consolas" pitchFamily="49" charset="0"/>
                        </a:rPr>
                        <a:t>1</a:t>
                      </a:r>
                      <a:endParaRPr lang="es-ES" sz="1400" dirty="0">
                        <a:solidFill>
                          <a:schemeClr val="bg2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7" name="61 Grupo"/>
          <p:cNvGrpSpPr/>
          <p:nvPr/>
        </p:nvGrpSpPr>
        <p:grpSpPr>
          <a:xfrm>
            <a:off x="5377079" y="3482595"/>
            <a:ext cx="1944216" cy="1059902"/>
            <a:chOff x="5609021" y="3482595"/>
            <a:chExt cx="1944216" cy="1059902"/>
          </a:xfrm>
        </p:grpSpPr>
        <p:cxnSp>
          <p:nvCxnSpPr>
            <p:cNvPr id="20" name="19 Conector recto de flecha"/>
            <p:cNvCxnSpPr/>
            <p:nvPr/>
          </p:nvCxnSpPr>
          <p:spPr>
            <a:xfrm rot="5400000">
              <a:off x="6317784" y="3743023"/>
              <a:ext cx="530868" cy="10012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3" name="32 Decisión"/>
            <p:cNvSpPr/>
            <p:nvPr/>
          </p:nvSpPr>
          <p:spPr>
            <a:xfrm>
              <a:off x="5609021" y="4013463"/>
              <a:ext cx="1944216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 &lt;= n</a:t>
              </a:r>
            </a:p>
          </p:txBody>
        </p:sp>
      </p:grpSp>
      <p:sp>
        <p:nvSpPr>
          <p:cNvPr id="65" name="64 CuadroTexto"/>
          <p:cNvSpPr txBox="1"/>
          <p:nvPr/>
        </p:nvSpPr>
        <p:spPr>
          <a:xfrm>
            <a:off x="1900806" y="3937248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0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66" name="65 CuadroTexto"/>
          <p:cNvSpPr txBox="1"/>
          <p:nvPr/>
        </p:nvSpPr>
        <p:spPr>
          <a:xfrm>
            <a:off x="1910331" y="3933636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1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1910331" y="4437692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2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68" name="67 CuadroTexto"/>
          <p:cNvSpPr txBox="1"/>
          <p:nvPr/>
        </p:nvSpPr>
        <p:spPr>
          <a:xfrm>
            <a:off x="1910331" y="3427403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5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1910331" y="3939530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3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1910331" y="4447217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3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71" name="70 CuadroTexto"/>
          <p:cNvSpPr txBox="1"/>
          <p:nvPr/>
        </p:nvSpPr>
        <p:spPr>
          <a:xfrm>
            <a:off x="1911684" y="3943161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6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72" name="71 CuadroTexto"/>
          <p:cNvSpPr txBox="1"/>
          <p:nvPr/>
        </p:nvSpPr>
        <p:spPr>
          <a:xfrm>
            <a:off x="1919856" y="4441304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4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73" name="72 CuadroTexto"/>
          <p:cNvSpPr txBox="1"/>
          <p:nvPr/>
        </p:nvSpPr>
        <p:spPr>
          <a:xfrm>
            <a:off x="1858011" y="3933636"/>
            <a:ext cx="383438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10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74" name="73 CuadroTexto"/>
          <p:cNvSpPr txBox="1"/>
          <p:nvPr/>
        </p:nvSpPr>
        <p:spPr>
          <a:xfrm>
            <a:off x="1900806" y="4441304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5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851113" y="3933636"/>
            <a:ext cx="383438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15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911684" y="4447217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6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75" name="74 CuadroTexto"/>
          <p:cNvSpPr txBox="1"/>
          <p:nvPr/>
        </p:nvSpPr>
        <p:spPr>
          <a:xfrm>
            <a:off x="2555776" y="4461214"/>
            <a:ext cx="284052" cy="21544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b="1" dirty="0" smtClean="0">
                <a:solidFill>
                  <a:schemeClr val="tx1"/>
                </a:solidFill>
                <a:latin typeface="Consolas" pitchFamily="49" charset="0"/>
              </a:rPr>
              <a:t>1</a:t>
            </a:r>
            <a:endParaRPr lang="es-ES" b="1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2555776" y="4461214"/>
            <a:ext cx="582211" cy="21544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b="1" dirty="0" smtClean="0">
                <a:solidFill>
                  <a:schemeClr val="tx1"/>
                </a:solidFill>
                <a:latin typeface="Consolas" pitchFamily="49" charset="0"/>
              </a:rPr>
              <a:t>2  1</a:t>
            </a:r>
            <a:endParaRPr lang="es-ES" b="1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77" name="76 CuadroTexto"/>
          <p:cNvSpPr txBox="1"/>
          <p:nvPr/>
        </p:nvSpPr>
        <p:spPr>
          <a:xfrm>
            <a:off x="2555776" y="4461214"/>
            <a:ext cx="880369" cy="21544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b="1" dirty="0" smtClean="0">
                <a:solidFill>
                  <a:schemeClr val="tx1"/>
                </a:solidFill>
                <a:latin typeface="Consolas" pitchFamily="49" charset="0"/>
              </a:rPr>
              <a:t>3  2  1</a:t>
            </a:r>
            <a:endParaRPr lang="es-ES" b="1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2555776" y="4461214"/>
            <a:ext cx="1178528" cy="21544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b="1" dirty="0" smtClean="0">
                <a:solidFill>
                  <a:schemeClr val="tx1"/>
                </a:solidFill>
                <a:latin typeface="Consolas" pitchFamily="49" charset="0"/>
              </a:rPr>
              <a:t>4  3  2  1</a:t>
            </a:r>
            <a:endParaRPr lang="es-ES" b="1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2555776" y="4461214"/>
            <a:ext cx="1476686" cy="21544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1400" b="1" dirty="0" smtClean="0">
                <a:solidFill>
                  <a:schemeClr val="tx1"/>
                </a:solidFill>
                <a:latin typeface="Consolas" pitchFamily="49" charset="0"/>
              </a:rPr>
              <a:t>5  4  3  2  1</a:t>
            </a:r>
            <a:endParaRPr lang="es-ES" b="1" dirty="0" smtClean="0">
              <a:solidFill>
                <a:schemeClr val="tx1"/>
              </a:solidFill>
              <a:latin typeface="Consolas" pitchFamily="49" charset="0"/>
            </a:endParaRPr>
          </a:p>
        </p:txBody>
      </p:sp>
      <p:grpSp>
        <p:nvGrpSpPr>
          <p:cNvPr id="56" name="55 Grupo"/>
          <p:cNvGrpSpPr/>
          <p:nvPr/>
        </p:nvGrpSpPr>
        <p:grpSpPr>
          <a:xfrm>
            <a:off x="2584351" y="4772769"/>
            <a:ext cx="1440160" cy="528439"/>
            <a:chOff x="2872383" y="4437112"/>
            <a:chExt cx="1440160" cy="528439"/>
          </a:xfrm>
        </p:grpSpPr>
        <p:sp>
          <p:nvSpPr>
            <p:cNvPr id="54" name="53 Cerrar llave"/>
            <p:cNvSpPr/>
            <p:nvPr/>
          </p:nvSpPr>
          <p:spPr>
            <a:xfrm rot="5400000">
              <a:off x="3520455" y="3789040"/>
              <a:ext cx="144016" cy="1440160"/>
            </a:xfrm>
            <a:prstGeom prst="rightBrace">
              <a:avLst>
                <a:gd name="adj1" fmla="val 64551"/>
                <a:gd name="adj2" fmla="val 50000"/>
              </a:avLst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3016171" y="4596219"/>
              <a:ext cx="1157689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Secuencia</a:t>
              </a:r>
            </a:p>
          </p:txBody>
        </p:sp>
      </p:grpSp>
      <p:graphicFrame>
        <p:nvGraphicFramePr>
          <p:cNvPr id="240643" name="Object 3"/>
          <p:cNvGraphicFramePr>
            <a:graphicFrameLocks noChangeAspect="1"/>
          </p:cNvGraphicFramePr>
          <p:nvPr/>
        </p:nvGraphicFramePr>
        <p:xfrm>
          <a:off x="8100392" y="981075"/>
          <a:ext cx="576064" cy="932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5" name="Ecuación" r:id="rId3" imgW="266400" imgH="431640" progId="Equation.3">
                  <p:embed/>
                </p:oleObj>
              </mc:Choice>
              <mc:Fallback>
                <p:oleObj name="Ecuación" r:id="rId3" imgW="2664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0392" y="981075"/>
                        <a:ext cx="576064" cy="93205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63 Grupo"/>
          <p:cNvGrpSpPr/>
          <p:nvPr/>
        </p:nvGrpSpPr>
        <p:grpSpPr>
          <a:xfrm>
            <a:off x="6329826" y="3923404"/>
            <a:ext cx="1610760" cy="2385916"/>
            <a:chOff x="6561768" y="3923404"/>
            <a:chExt cx="1610760" cy="2385916"/>
          </a:xfrm>
        </p:grpSpPr>
        <p:cxnSp>
          <p:nvCxnSpPr>
            <p:cNvPr id="19" name="18 Conector recto de flecha"/>
            <p:cNvCxnSpPr/>
            <p:nvPr/>
          </p:nvCxnSpPr>
          <p:spPr>
            <a:xfrm>
              <a:off x="7482023" y="4282701"/>
              <a:ext cx="34784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7354675" y="3923404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23" name="22 Conector recto de flecha"/>
            <p:cNvCxnSpPr/>
            <p:nvPr/>
          </p:nvCxnSpPr>
          <p:spPr>
            <a:xfrm rot="5400000">
              <a:off x="6928575" y="5166530"/>
              <a:ext cx="1762897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25 Conector recto de flecha"/>
            <p:cNvCxnSpPr/>
            <p:nvPr/>
          </p:nvCxnSpPr>
          <p:spPr>
            <a:xfrm>
              <a:off x="6561768" y="6046389"/>
              <a:ext cx="125857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0" name="29 Conector recto de flecha"/>
            <p:cNvCxnSpPr/>
            <p:nvPr/>
          </p:nvCxnSpPr>
          <p:spPr>
            <a:xfrm rot="16200000" flipH="1">
              <a:off x="6455307" y="6173490"/>
              <a:ext cx="262930" cy="8729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" name="62 Grupo"/>
          <p:cNvGrpSpPr/>
          <p:nvPr/>
        </p:nvGrpSpPr>
        <p:grpSpPr>
          <a:xfrm>
            <a:off x="5077644" y="3740545"/>
            <a:ext cx="2285206" cy="2092202"/>
            <a:chOff x="5309586" y="3740545"/>
            <a:chExt cx="2285206" cy="2092202"/>
          </a:xfrm>
        </p:grpSpPr>
        <p:cxnSp>
          <p:nvCxnSpPr>
            <p:cNvPr id="18" name="17 Conector recto de flecha"/>
            <p:cNvCxnSpPr/>
            <p:nvPr/>
          </p:nvCxnSpPr>
          <p:spPr>
            <a:xfrm rot="5400000">
              <a:off x="6218258" y="5462245"/>
              <a:ext cx="73624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1" name="20 CuadroTexto"/>
            <p:cNvSpPr txBox="1"/>
            <p:nvPr/>
          </p:nvSpPr>
          <p:spPr>
            <a:xfrm>
              <a:off x="5791386" y="4473380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cxnSp>
          <p:nvCxnSpPr>
            <p:cNvPr id="27" name="26 Conector recto de flecha"/>
            <p:cNvCxnSpPr/>
            <p:nvPr/>
          </p:nvCxnSpPr>
          <p:spPr>
            <a:xfrm>
              <a:off x="5309586" y="3740545"/>
              <a:ext cx="1261707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8" name="27 Conector recto de flecha"/>
            <p:cNvCxnSpPr/>
            <p:nvPr/>
          </p:nvCxnSpPr>
          <p:spPr>
            <a:xfrm rot="5400000">
              <a:off x="4284123" y="4786646"/>
              <a:ext cx="2090615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28 Conector recto de flecha"/>
            <p:cNvCxnSpPr/>
            <p:nvPr/>
          </p:nvCxnSpPr>
          <p:spPr>
            <a:xfrm rot="10800000">
              <a:off x="5310381" y="5830365"/>
              <a:ext cx="1278374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1" name="30 CuadroTexto"/>
            <p:cNvSpPr txBox="1"/>
            <p:nvPr/>
          </p:nvSpPr>
          <p:spPr>
            <a:xfrm>
              <a:off x="5679151" y="5326309"/>
              <a:ext cx="1800000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latin typeface="Consolas" pitchFamily="49" charset="0"/>
                </a:rPr>
                <a:t>i = i + 1;</a:t>
              </a:r>
              <a:endPara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32" name="31 Conector recto de flecha"/>
            <p:cNvCxnSpPr/>
            <p:nvPr/>
          </p:nvCxnSpPr>
          <p:spPr>
            <a:xfrm rot="5400000">
              <a:off x="6441563" y="4671884"/>
              <a:ext cx="29915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33 CuadroTexto"/>
            <p:cNvSpPr txBox="1"/>
            <p:nvPr/>
          </p:nvSpPr>
          <p:spPr>
            <a:xfrm>
              <a:off x="5588093" y="4832572"/>
              <a:ext cx="2006699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latin typeface="Consolas" pitchFamily="49" charset="0"/>
                </a:rPr>
                <a:t>sumatorio += i;</a:t>
              </a:r>
              <a:endPara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13" name="60 Grupo"/>
          <p:cNvGrpSpPr/>
          <p:nvPr/>
        </p:nvGrpSpPr>
        <p:grpSpPr>
          <a:xfrm>
            <a:off x="5682283" y="2820378"/>
            <a:ext cx="1347264" cy="690711"/>
            <a:chOff x="5914225" y="2820378"/>
            <a:chExt cx="1347264" cy="690711"/>
          </a:xfrm>
        </p:grpSpPr>
        <p:sp>
          <p:nvSpPr>
            <p:cNvPr id="48" name="47 CuadroTexto"/>
            <p:cNvSpPr txBox="1"/>
            <p:nvPr/>
          </p:nvSpPr>
          <p:spPr>
            <a:xfrm>
              <a:off x="5914225" y="3151049"/>
              <a:ext cx="1347264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solidFill>
                    <a:srgbClr val="FFC000"/>
                  </a:solidFill>
                  <a:latin typeface="Consolas" pitchFamily="49" charset="0"/>
                </a:rPr>
                <a:t>int</a:t>
              </a:r>
              <a:r>
                <a:rPr lang="es-ES" sz="1600" dirty="0" smtClean="0">
                  <a:latin typeface="Consolas" pitchFamily="49" charset="0"/>
                </a:rPr>
                <a:t> i = </a:t>
              </a:r>
              <a:r>
                <a:rPr lang="es-ES" sz="1600" dirty="0" smtClean="0">
                  <a:solidFill>
                    <a:srgbClr val="FFFF00"/>
                  </a:solidFill>
                  <a:latin typeface="Consolas" pitchFamily="49" charset="0"/>
                </a:rPr>
                <a:t>1</a:t>
              </a:r>
              <a:r>
                <a:rPr lang="es-ES" sz="1600" dirty="0" smtClean="0">
                  <a:latin typeface="Consolas" pitchFamily="49" charset="0"/>
                </a:rPr>
                <a:t>;</a:t>
              </a:r>
              <a:endPara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49" name="48 Conector recto de flecha"/>
            <p:cNvCxnSpPr/>
            <p:nvPr/>
          </p:nvCxnSpPr>
          <p:spPr>
            <a:xfrm rot="5400000">
              <a:off x="6411117" y="2999604"/>
              <a:ext cx="36004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6" name="58 Grupo"/>
          <p:cNvGrpSpPr/>
          <p:nvPr/>
        </p:nvGrpSpPr>
        <p:grpSpPr>
          <a:xfrm>
            <a:off x="5378428" y="2161431"/>
            <a:ext cx="1982834" cy="691505"/>
            <a:chOff x="5610370" y="1538379"/>
            <a:chExt cx="1982834" cy="691505"/>
          </a:xfrm>
        </p:grpSpPr>
        <p:sp>
          <p:nvSpPr>
            <p:cNvPr id="24" name="23 CuadroTexto"/>
            <p:cNvSpPr txBox="1"/>
            <p:nvPr/>
          </p:nvSpPr>
          <p:spPr>
            <a:xfrm>
              <a:off x="5610370" y="1869844"/>
              <a:ext cx="1982834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latin typeface="Consolas" pitchFamily="49" charset="0"/>
                </a:rPr>
                <a:t>sumatorio = </a:t>
              </a:r>
              <a:r>
                <a:rPr lang="es-ES" sz="1600" dirty="0" smtClean="0">
                  <a:solidFill>
                    <a:srgbClr val="FFFF00"/>
                  </a:solidFill>
                  <a:latin typeface="Consolas" pitchFamily="49" charset="0"/>
                </a:rPr>
                <a:t>0</a:t>
              </a:r>
              <a:r>
                <a:rPr lang="es-ES" sz="1600" dirty="0" smtClean="0">
                  <a:latin typeface="Consolas" pitchFamily="49" charset="0"/>
                </a:rPr>
                <a:t>;</a:t>
              </a:r>
              <a:endPara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25" name="24 Conector recto de flecha"/>
            <p:cNvCxnSpPr/>
            <p:nvPr/>
          </p:nvCxnSpPr>
          <p:spPr>
            <a:xfrm rot="16200000" flipH="1">
              <a:off x="6410720" y="1718002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40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10" grpId="0" animBg="1"/>
      <p:bldP spid="11" grpId="0" animBg="1"/>
      <p:bldP spid="75" grpId="0" animBg="1"/>
      <p:bldP spid="76" grpId="0" animBg="1"/>
      <p:bldP spid="77" grpId="0" animBg="1"/>
      <p:bldP spid="78" grpId="0" animBg="1"/>
      <p:bldP spid="79" grpId="0" animBg="1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Números de Fibonacci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Autofit/>
          </a:bodyPr>
          <a:lstStyle/>
          <a:p>
            <a:pPr marL="3619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Definición</a:t>
            </a:r>
          </a:p>
          <a:p>
            <a:pPr marL="7143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F</a:t>
            </a:r>
            <a:r>
              <a:rPr lang="es-ES" sz="2200" baseline="-25000" dirty="0" smtClean="0"/>
              <a:t>i</a:t>
            </a:r>
            <a:r>
              <a:rPr lang="es-ES" sz="2200" dirty="0" smtClean="0"/>
              <a:t> = F</a:t>
            </a:r>
            <a:r>
              <a:rPr lang="es-ES" sz="2200" baseline="-25000" dirty="0" smtClean="0"/>
              <a:t>i-1</a:t>
            </a:r>
            <a:r>
              <a:rPr lang="es-ES" sz="2200" dirty="0" smtClean="0"/>
              <a:t> + F</a:t>
            </a:r>
            <a:r>
              <a:rPr lang="es-ES" sz="2200" baseline="-25000" dirty="0" smtClean="0"/>
              <a:t>i-2</a:t>
            </a:r>
            <a:endParaRPr lang="es-ES" sz="2200" dirty="0" smtClean="0"/>
          </a:p>
          <a:p>
            <a:pPr marL="7143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F</a:t>
            </a:r>
            <a:r>
              <a:rPr lang="es-ES" sz="2200" baseline="-25000" dirty="0" smtClean="0"/>
              <a:t>1</a:t>
            </a:r>
            <a:r>
              <a:rPr lang="es-ES" sz="2200" dirty="0" smtClean="0"/>
              <a:t> = 0</a:t>
            </a:r>
          </a:p>
          <a:p>
            <a:pPr marL="714375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F</a:t>
            </a:r>
            <a:r>
              <a:rPr lang="es-ES" sz="2200" baseline="-25000" dirty="0" smtClean="0"/>
              <a:t>2</a:t>
            </a:r>
            <a:r>
              <a:rPr lang="es-ES" sz="2200" dirty="0" smtClean="0"/>
              <a:t> = 1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0 1 1 2 3 5 8 13 21 34 55 89 ... </a:t>
            </a:r>
          </a:p>
          <a:p>
            <a:pPr marL="361950" lvl="1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¿Fin de la secuencia?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Primer número de Fibonacci mayor que un número dado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Ese número de Fibonacci actúa como centinela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Si </a:t>
            </a:r>
            <a:r>
              <a:rPr lang="es-ES" dirty="0" smtClean="0">
                <a:latin typeface="Consolas" pitchFamily="49" charset="0"/>
              </a:rPr>
              <a:t>num</a:t>
            </a:r>
            <a:r>
              <a:rPr lang="es-ES" dirty="0" smtClean="0"/>
              <a:t> es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50</a:t>
            </a:r>
            <a:r>
              <a:rPr lang="es-ES" dirty="0" smtClean="0"/>
              <a:t>, la secuencia será: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0 1 1 2 3 5 8 13 21 34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366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Números de Fibonacci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3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Recorrido de </a:t>
            </a:r>
            <a:r>
              <a:rPr lang="es-ES" sz="300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 secuencia </a:t>
            </a:r>
            <a:r>
              <a:rPr lang="es-ES" sz="3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calculada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367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fibonacci.cpp</a:t>
            </a:r>
          </a:p>
        </p:txBody>
      </p:sp>
      <p:grpSp>
        <p:nvGrpSpPr>
          <p:cNvPr id="6" name="7 Grupo"/>
          <p:cNvGrpSpPr/>
          <p:nvPr/>
        </p:nvGrpSpPr>
        <p:grpSpPr>
          <a:xfrm>
            <a:off x="1115616" y="5517232"/>
            <a:ext cx="6768752" cy="673050"/>
            <a:chOff x="899592" y="5401791"/>
            <a:chExt cx="6630614" cy="673050"/>
          </a:xfrm>
        </p:grpSpPr>
        <p:sp>
          <p:nvSpPr>
            <p:cNvPr id="9" name="8 CuadroTexto"/>
            <p:cNvSpPr txBox="1"/>
            <p:nvPr/>
          </p:nvSpPr>
          <p:spPr>
            <a:xfrm>
              <a:off x="899592" y="5416648"/>
              <a:ext cx="6630614" cy="65819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¿Demasiados comentarios?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/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Para no oscurecer el código, mejor una explicación al principio</a:t>
              </a:r>
            </a:p>
          </p:txBody>
        </p:sp>
        <p:pic>
          <p:nvPicPr>
            <p:cNvPr id="10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1" name="10 Rectángulo"/>
          <p:cNvSpPr/>
          <p:nvPr/>
        </p:nvSpPr>
        <p:spPr>
          <a:xfrm>
            <a:off x="467544" y="1556792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num, </a:t>
            </a: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fib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, fibMenos2 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, fibMenos1 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1º y 2º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fib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fibMenos2 + fibMenos1;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Calculamos el tercero</a:t>
            </a: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"Hasta: 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cin &gt;&gt; num;</a:t>
            </a: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</a:t>
            </a: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&gt;= 1) {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Ha de ser entero positivo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"0 1 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Los dos primeros son &lt;= num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while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</a:t>
            </a: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fib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&lt;= num) {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Mientras no mayor que num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fib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fibMenos2 = fibMenos1;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Actualizamos anteriores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fibMenos1 = </a:t>
            </a: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fib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para obtener...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fib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fibMenos2 + fibMenos1;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... el siguiente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180975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1" grpId="0" uiExpand="1" build="p" bldLvl="2"/>
    </p:bld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Números de Fibonacci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 fontScale="92500" lnSpcReduction="20000"/>
          </a:bodyPr>
          <a:lstStyle/>
          <a:p>
            <a:pPr lvl="1" indent="1588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600" dirty="0" smtClean="0"/>
              <a:t>El bucle calcula adecuadamente </a:t>
            </a:r>
            <a:r>
              <a:rPr lang="es-ES" sz="2600" smtClean="0"/>
              <a:t>la secuencia:</a:t>
            </a:r>
            <a:endParaRPr lang="es-ES" sz="2600" dirty="0" smtClean="0"/>
          </a:p>
          <a:p>
            <a:pPr marL="1073150" lvl="1" indent="1588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2400" dirty="0" smtClean="0">
                <a:latin typeface="Consolas" pitchFamily="49" charset="0"/>
              </a:rPr>
              <a:t>(</a:t>
            </a:r>
            <a:r>
              <a:rPr lang="es-ES" sz="2400" dirty="0" err="1" smtClean="0">
                <a:latin typeface="Consolas" pitchFamily="49" charset="0"/>
              </a:rPr>
              <a:t>fib</a:t>
            </a:r>
            <a:r>
              <a:rPr lang="es-ES" sz="2400" dirty="0" smtClean="0">
                <a:latin typeface="Consolas" pitchFamily="49" charset="0"/>
              </a:rPr>
              <a:t> &lt;= num) {</a:t>
            </a:r>
          </a:p>
          <a:p>
            <a:pPr marL="1073150" lvl="1" indent="1588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   cout &lt;&lt; fib &lt;&lt;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" "</a:t>
            </a:r>
            <a:r>
              <a:rPr lang="es-ES" sz="2400" dirty="0" smtClean="0">
                <a:latin typeface="Consolas" pitchFamily="49" charset="0"/>
              </a:rPr>
              <a:t>;</a:t>
            </a:r>
          </a:p>
          <a:p>
            <a:pPr marL="1073150" lvl="1" indent="1588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   fibMenos2 = fibMenos1;</a:t>
            </a:r>
          </a:p>
          <a:p>
            <a:pPr marL="1073150" lvl="1" indent="1588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   fibMenos1 = fib;</a:t>
            </a:r>
          </a:p>
          <a:p>
            <a:pPr marL="1073150" lvl="1" indent="1588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   </a:t>
            </a:r>
            <a:r>
              <a:rPr lang="es-ES" sz="2400" dirty="0" err="1" smtClean="0">
                <a:latin typeface="Consolas" pitchFamily="49" charset="0"/>
              </a:rPr>
              <a:t>fib</a:t>
            </a:r>
            <a:r>
              <a:rPr lang="es-ES" sz="2400" dirty="0" smtClean="0">
                <a:latin typeface="Consolas" pitchFamily="49" charset="0"/>
              </a:rPr>
              <a:t> = fibMenos2 + fibMenos1;</a:t>
            </a:r>
          </a:p>
          <a:p>
            <a:pPr marL="1073150" lvl="1" indent="1588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368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2195736" y="3861048"/>
          <a:ext cx="1800200" cy="39624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720080"/>
              </a:tblGrid>
              <a:tr h="225000">
                <a:tc>
                  <a:txBody>
                    <a:bodyPr/>
                    <a:lstStyle/>
                    <a:p>
                      <a:pPr algn="r"/>
                      <a:r>
                        <a:rPr lang="es-ES" sz="20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num</a:t>
                      </a:r>
                      <a:endParaRPr lang="es-E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2000" b="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3332604" y="3900601"/>
            <a:ext cx="607859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100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graphicFrame>
        <p:nvGraphicFramePr>
          <p:cNvPr id="13" name="12 Tabla"/>
          <p:cNvGraphicFramePr>
            <a:graphicFrameLocks noGrp="1"/>
          </p:cNvGraphicFramePr>
          <p:nvPr/>
        </p:nvGraphicFramePr>
        <p:xfrm>
          <a:off x="2195736" y="4396273"/>
          <a:ext cx="1800200" cy="39624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720080"/>
              </a:tblGrid>
              <a:tr h="225000">
                <a:tc>
                  <a:txBody>
                    <a:bodyPr/>
                    <a:lstStyle/>
                    <a:p>
                      <a:pPr algn="r"/>
                      <a:r>
                        <a:rPr lang="es-ES" sz="20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fib</a:t>
                      </a:r>
                      <a:endParaRPr lang="es-E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2000" b="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3473669" y="4435826"/>
            <a:ext cx="32573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1610458" y="4972337"/>
          <a:ext cx="2385478" cy="39624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665398"/>
                <a:gridCol w="720080"/>
              </a:tblGrid>
              <a:tr h="225000">
                <a:tc>
                  <a:txBody>
                    <a:bodyPr/>
                    <a:lstStyle/>
                    <a:p>
                      <a:pPr algn="r"/>
                      <a:r>
                        <a:rPr lang="es-ES" sz="20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fibMenos1</a:t>
                      </a:r>
                      <a:endParaRPr lang="es-E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2000" b="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16 CuadroTexto"/>
          <p:cNvSpPr txBox="1"/>
          <p:nvPr/>
        </p:nvSpPr>
        <p:spPr>
          <a:xfrm>
            <a:off x="3473669" y="5011890"/>
            <a:ext cx="32573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graphicFrame>
        <p:nvGraphicFramePr>
          <p:cNvPr id="18" name="17 Tabla"/>
          <p:cNvGraphicFramePr>
            <a:graphicFrameLocks noGrp="1"/>
          </p:cNvGraphicFramePr>
          <p:nvPr/>
        </p:nvGraphicFramePr>
        <p:xfrm>
          <a:off x="1763688" y="5548401"/>
          <a:ext cx="2232248" cy="39624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512168"/>
                <a:gridCol w="720080"/>
              </a:tblGrid>
              <a:tr h="225000">
                <a:tc>
                  <a:txBody>
                    <a:bodyPr/>
                    <a:lstStyle/>
                    <a:p>
                      <a:pPr algn="r"/>
                      <a:r>
                        <a:rPr lang="es-ES" sz="20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fibMenos2</a:t>
                      </a:r>
                      <a:endParaRPr lang="es-E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2000" b="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18 CuadroTexto"/>
          <p:cNvSpPr txBox="1"/>
          <p:nvPr/>
        </p:nvSpPr>
        <p:spPr>
          <a:xfrm>
            <a:off x="3473669" y="5587954"/>
            <a:ext cx="32573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785366" y="4033979"/>
            <a:ext cx="776175" cy="4308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0 1</a:t>
            </a:r>
            <a:endParaRPr lang="es-E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562390" y="4033979"/>
            <a:ext cx="381836" cy="4308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endParaRPr lang="es-E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cxnSp>
        <p:nvCxnSpPr>
          <p:cNvPr id="23" name="22 Conector recto de flecha"/>
          <p:cNvCxnSpPr/>
          <p:nvPr/>
        </p:nvCxnSpPr>
        <p:spPr>
          <a:xfrm rot="10800000" flipH="1">
            <a:off x="962386" y="1734716"/>
            <a:ext cx="504056" cy="1588"/>
          </a:xfrm>
          <a:prstGeom prst="straightConnector1">
            <a:avLst/>
          </a:prstGeom>
          <a:ln w="3810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3471042" y="5587954"/>
            <a:ext cx="32573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3471042" y="5011890"/>
            <a:ext cx="32573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471042" y="4435826"/>
            <a:ext cx="32573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cxnSp>
        <p:nvCxnSpPr>
          <p:cNvPr id="28" name="27 Conector recto de flecha"/>
          <p:cNvCxnSpPr/>
          <p:nvPr/>
        </p:nvCxnSpPr>
        <p:spPr>
          <a:xfrm rot="10800000" flipH="1">
            <a:off x="962386" y="2106662"/>
            <a:ext cx="504056" cy="1588"/>
          </a:xfrm>
          <a:prstGeom prst="straightConnector1">
            <a:avLst/>
          </a:prstGeom>
          <a:ln w="3810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 rot="10800000" flipH="1">
            <a:off x="962386" y="2478608"/>
            <a:ext cx="504056" cy="1588"/>
          </a:xfrm>
          <a:prstGeom prst="straightConnector1">
            <a:avLst/>
          </a:prstGeom>
          <a:ln w="3810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rot="10800000" flipH="1">
            <a:off x="962386" y="2850554"/>
            <a:ext cx="504056" cy="1588"/>
          </a:xfrm>
          <a:prstGeom prst="straightConnector1">
            <a:avLst/>
          </a:prstGeom>
          <a:ln w="3810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 rot="10800000" flipH="1">
            <a:off x="962386" y="3222501"/>
            <a:ext cx="504056" cy="1588"/>
          </a:xfrm>
          <a:prstGeom prst="straightConnector1">
            <a:avLst/>
          </a:prstGeom>
          <a:ln w="38100">
            <a:solidFill>
              <a:srgbClr val="FFC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5945075" y="4033979"/>
            <a:ext cx="381836" cy="4308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endParaRPr lang="es-E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471042" y="5011890"/>
            <a:ext cx="32573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471042" y="4435826"/>
            <a:ext cx="32573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6327760" y="4033979"/>
            <a:ext cx="381836" cy="4308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endParaRPr lang="es-E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3471042" y="5587954"/>
            <a:ext cx="32573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471042" y="5011890"/>
            <a:ext cx="32573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3471042" y="4435826"/>
            <a:ext cx="325730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5</a:t>
            </a:r>
            <a:endParaRPr lang="es-ES" sz="28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6710444" y="4033979"/>
            <a:ext cx="381836" cy="4308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5</a:t>
            </a:r>
            <a:endParaRPr lang="es-E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6964177" y="4032865"/>
            <a:ext cx="776175" cy="430887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  <a:endParaRPr lang="es-ES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 animBg="1"/>
      <p:bldP spid="26" grpId="0" animBg="1"/>
      <p:bldP spid="27" grpId="0" animBg="1"/>
      <p:bldP spid="32" grpId="0"/>
      <p:bldP spid="33" grpId="0" animBg="1"/>
      <p:bldP spid="34" grpId="0" animBg="1"/>
      <p:bldP spid="35" grpId="0"/>
      <p:bldP spid="36" grpId="0" animBg="1"/>
      <p:bldP spid="37" grpId="0" animBg="1"/>
      <p:bldP spid="38" grpId="0" animBg="1"/>
      <p:bldP spid="39" grpId="0"/>
      <p:bldP spid="40" grpId="0"/>
    </p:bld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369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645681" y="3044280"/>
            <a:ext cx="5852884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Búsqueda </a:t>
            </a:r>
            <a:r>
              <a:rPr lang="es-ES" sz="4400" b="1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en secuencias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de búsqueda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Localización del primer elemento con una propiedad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Inicialización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Mientras no se encuentre el elemento </a:t>
            </a:r>
            <a:br>
              <a:rPr lang="es-ES" i="1" dirty="0" smtClean="0"/>
            </a:br>
            <a:r>
              <a:rPr lang="es-ES" i="1" dirty="0" smtClean="0">
                <a:solidFill>
                  <a:srgbClr val="FFC000"/>
                </a:solidFill>
              </a:rPr>
              <a:t>y</a:t>
            </a:r>
            <a:r>
              <a:rPr lang="es-ES" i="1" dirty="0" smtClean="0"/>
              <a:t> no se esté al final de la secuencia: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Obtener el siguiente elemento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Comprobar si el elemento satisface la condición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Finalización</a:t>
            </a:r>
            <a:br>
              <a:rPr lang="es-ES" i="1" dirty="0" smtClean="0"/>
            </a:br>
            <a:r>
              <a:rPr lang="es-ES" i="1" dirty="0" smtClean="0"/>
              <a:t>(tratar el elemento encontrado o indicar que no se ha encontrado)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370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457200" y="4581128"/>
            <a:ext cx="8229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Elemento que se busca: satisfará una condición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Dos condiciones de terminación del bucle: se encuentra / al final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Variable lógica que indique si se ha encontrado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1200"/>
              </a:spcAft>
              <a:buClr>
                <a:srgbClr val="0BD0D9"/>
              </a:buClr>
            </a:pPr>
            <a:r>
              <a:rPr lang="es-ES" sz="2800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Localización del primer elemento con una propiedad</a:t>
            </a:r>
            <a:endParaRPr lang="es-ES" sz="2800" i="0" dirty="0" smtClean="0">
              <a:solidFill>
                <a:srgbClr val="04617B">
                  <a:lumMod val="20000"/>
                  <a:lumOff val="80000"/>
                </a:srgbClr>
              </a:solidFill>
            </a:endParaRPr>
          </a:p>
        </p:txBody>
      </p:sp>
      <p:grpSp>
        <p:nvGrpSpPr>
          <p:cNvPr id="28" name="27 Grupo"/>
          <p:cNvGrpSpPr/>
          <p:nvPr/>
        </p:nvGrpSpPr>
        <p:grpSpPr>
          <a:xfrm>
            <a:off x="3410347" y="3327040"/>
            <a:ext cx="2160239" cy="1766168"/>
            <a:chOff x="3410347" y="3327040"/>
            <a:chExt cx="2160239" cy="1766168"/>
          </a:xfrm>
        </p:grpSpPr>
        <p:cxnSp>
          <p:nvCxnSpPr>
            <p:cNvPr id="6" name="5 Conector recto de flecha"/>
            <p:cNvCxnSpPr/>
            <p:nvPr/>
          </p:nvCxnSpPr>
          <p:spPr>
            <a:xfrm rot="5400000">
              <a:off x="4016513" y="4629875"/>
              <a:ext cx="92507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" name="13 CuadroTexto"/>
            <p:cNvSpPr txBox="1"/>
            <p:nvPr/>
          </p:nvSpPr>
          <p:spPr>
            <a:xfrm>
              <a:off x="3647702" y="3327040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3410348" y="4456162"/>
              <a:ext cx="216023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¿Encontrado?</a:t>
              </a:r>
              <a:endPara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cxnSp>
          <p:nvCxnSpPr>
            <p:cNvPr id="25" name="24 Conector recto de flecha"/>
            <p:cNvCxnSpPr/>
            <p:nvPr/>
          </p:nvCxnSpPr>
          <p:spPr>
            <a:xfrm rot="16200000" flipH="1">
              <a:off x="4214286" y="3637558"/>
              <a:ext cx="542229" cy="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7" name="6 CuadroTexto"/>
            <p:cNvSpPr txBox="1"/>
            <p:nvPr/>
          </p:nvSpPr>
          <p:spPr>
            <a:xfrm>
              <a:off x="3410347" y="3907371"/>
              <a:ext cx="2160239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Obtener elemento</a:t>
              </a:r>
              <a:endPara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3638178" y="2704961"/>
            <a:ext cx="3166070" cy="3554638"/>
            <a:chOff x="3638178" y="2704961"/>
            <a:chExt cx="3166070" cy="3554638"/>
          </a:xfrm>
        </p:grpSpPr>
        <p:cxnSp>
          <p:nvCxnSpPr>
            <p:cNvPr id="11" name="10 Conector recto de flecha"/>
            <p:cNvCxnSpPr/>
            <p:nvPr/>
          </p:nvCxnSpPr>
          <p:spPr>
            <a:xfrm>
              <a:off x="5373413" y="3084896"/>
              <a:ext cx="120528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6113033" y="2704961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cxnSp>
          <p:nvCxnSpPr>
            <p:cNvPr id="16" name="15 Conector recto de flecha"/>
            <p:cNvCxnSpPr/>
            <p:nvPr/>
          </p:nvCxnSpPr>
          <p:spPr>
            <a:xfrm rot="5400000">
              <a:off x="5455069" y="4182119"/>
              <a:ext cx="2226622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18 Conector recto de flecha"/>
            <p:cNvCxnSpPr/>
            <p:nvPr/>
          </p:nvCxnSpPr>
          <p:spPr>
            <a:xfrm>
              <a:off x="4465555" y="5277966"/>
              <a:ext cx="2113144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/>
            <p:nvPr/>
          </p:nvCxnSpPr>
          <p:spPr>
            <a:xfrm>
              <a:off x="4486194" y="5276589"/>
              <a:ext cx="0" cy="26293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8" name="37 Conector recto de flecha"/>
            <p:cNvCxnSpPr/>
            <p:nvPr/>
          </p:nvCxnSpPr>
          <p:spPr>
            <a:xfrm rot="16200000" flipH="1">
              <a:off x="4314507" y="6079182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35 CuadroTexto"/>
            <p:cNvSpPr txBox="1"/>
            <p:nvPr/>
          </p:nvSpPr>
          <p:spPr>
            <a:xfrm>
              <a:off x="3638178" y="5539519"/>
              <a:ext cx="1725710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Finalización</a:t>
              </a:r>
              <a:endPara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 de búsqueda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371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26" name="25 Grupo"/>
          <p:cNvGrpSpPr/>
          <p:nvPr/>
        </p:nvGrpSpPr>
        <p:grpSpPr>
          <a:xfrm>
            <a:off x="2411761" y="1575842"/>
            <a:ext cx="4166938" cy="691505"/>
            <a:chOff x="2411761" y="1575842"/>
            <a:chExt cx="4166938" cy="691505"/>
          </a:xfrm>
        </p:grpSpPr>
        <p:sp>
          <p:nvSpPr>
            <p:cNvPr id="17" name="16 CuadroTexto"/>
            <p:cNvSpPr txBox="1"/>
            <p:nvPr/>
          </p:nvSpPr>
          <p:spPr>
            <a:xfrm>
              <a:off x="2411761" y="1907307"/>
              <a:ext cx="416693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Inicialización /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encontrado = </a:t>
              </a: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;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18" name="17 Conector recto de flecha"/>
            <p:cNvCxnSpPr/>
            <p:nvPr/>
          </p:nvCxnSpPr>
          <p:spPr>
            <a:xfrm rot="16200000" flipH="1">
              <a:off x="4304982" y="1755465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9" name="28 Grupo"/>
          <p:cNvGrpSpPr/>
          <p:nvPr/>
        </p:nvGrpSpPr>
        <p:grpSpPr>
          <a:xfrm>
            <a:off x="2267745" y="2470744"/>
            <a:ext cx="2215273" cy="2616910"/>
            <a:chOff x="2267745" y="2470744"/>
            <a:chExt cx="2215273" cy="2616910"/>
          </a:xfrm>
        </p:grpSpPr>
        <p:cxnSp>
          <p:nvCxnSpPr>
            <p:cNvPr id="20" name="19 Conector recto de flecha"/>
            <p:cNvCxnSpPr/>
            <p:nvPr/>
          </p:nvCxnSpPr>
          <p:spPr>
            <a:xfrm>
              <a:off x="2269332" y="2481063"/>
              <a:ext cx="219622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20 Conector recto de flecha"/>
            <p:cNvCxnSpPr/>
            <p:nvPr/>
          </p:nvCxnSpPr>
          <p:spPr>
            <a:xfrm rot="5400000">
              <a:off x="969608" y="3778405"/>
              <a:ext cx="261691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" name="21 Conector recto de flecha"/>
            <p:cNvCxnSpPr/>
            <p:nvPr/>
          </p:nvCxnSpPr>
          <p:spPr>
            <a:xfrm rot="10800000">
              <a:off x="2267745" y="5077334"/>
              <a:ext cx="221527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7" name="26 Grupo"/>
          <p:cNvGrpSpPr/>
          <p:nvPr/>
        </p:nvGrpSpPr>
        <p:grpSpPr>
          <a:xfrm>
            <a:off x="2887241" y="2267348"/>
            <a:ext cx="3197217" cy="1119284"/>
            <a:chOff x="2887241" y="2267348"/>
            <a:chExt cx="3197217" cy="1119284"/>
          </a:xfrm>
        </p:grpSpPr>
        <p:cxnSp>
          <p:nvCxnSpPr>
            <p:cNvPr id="13" name="12 Conector recto de flecha"/>
            <p:cNvCxnSpPr/>
            <p:nvPr/>
          </p:nvCxnSpPr>
          <p:spPr>
            <a:xfrm rot="5400000">
              <a:off x="4232865" y="2519095"/>
              <a:ext cx="505081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11 Decisión"/>
            <p:cNvSpPr/>
            <p:nvPr/>
          </p:nvSpPr>
          <p:spPr>
            <a:xfrm>
              <a:off x="2887241" y="2771636"/>
              <a:ext cx="3197217" cy="614996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¿Al final o </a:t>
              </a: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encontrado</a:t>
              </a: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?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Secuencias explícitas con centinela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Implementación con </a:t>
            </a:r>
            <a:r>
              <a:rPr lang="es-E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endParaRPr lang="es-ES" sz="2800" i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Inicialización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Obtener el primer elemento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Mientras ni encontrado ni el centinela: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Obtener el siguiente elemento</a:t>
            </a: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Finalización (¿encontrado?)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372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30 Grupo"/>
          <p:cNvGrpSpPr/>
          <p:nvPr/>
        </p:nvGrpSpPr>
        <p:grpSpPr>
          <a:xfrm>
            <a:off x="5436096" y="2591383"/>
            <a:ext cx="1495493" cy="2150715"/>
            <a:chOff x="3203848" y="2394409"/>
            <a:chExt cx="1495493" cy="2150715"/>
          </a:xfrm>
        </p:grpSpPr>
        <p:cxnSp>
          <p:nvCxnSpPr>
            <p:cNvPr id="32" name="31 Conector recto de flecha"/>
            <p:cNvCxnSpPr/>
            <p:nvPr/>
          </p:nvCxnSpPr>
          <p:spPr>
            <a:xfrm>
              <a:off x="3203848" y="2394409"/>
              <a:ext cx="1466051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3" name="32 Conector recto de flecha"/>
            <p:cNvCxnSpPr/>
            <p:nvPr/>
          </p:nvCxnSpPr>
          <p:spPr>
            <a:xfrm>
              <a:off x="3224486" y="2395997"/>
              <a:ext cx="0" cy="2149127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4" name="33 Conector recto de flecha"/>
            <p:cNvCxnSpPr/>
            <p:nvPr/>
          </p:nvCxnSpPr>
          <p:spPr>
            <a:xfrm flipH="1">
              <a:off x="3204643" y="4545124"/>
              <a:ext cx="1494698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34 Grupo"/>
          <p:cNvGrpSpPr/>
          <p:nvPr/>
        </p:nvGrpSpPr>
        <p:grpSpPr>
          <a:xfrm>
            <a:off x="5890091" y="3537012"/>
            <a:ext cx="2099635" cy="1224136"/>
            <a:chOff x="3427519" y="3320988"/>
            <a:chExt cx="2099635" cy="1224136"/>
          </a:xfrm>
        </p:grpSpPr>
        <p:cxnSp>
          <p:nvCxnSpPr>
            <p:cNvPr id="36" name="35 Conector recto de flecha"/>
            <p:cNvCxnSpPr/>
            <p:nvPr/>
          </p:nvCxnSpPr>
          <p:spPr>
            <a:xfrm>
              <a:off x="4479846" y="4168130"/>
              <a:ext cx="0" cy="3769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7" name="36 CuadroTexto"/>
            <p:cNvSpPr txBox="1"/>
            <p:nvPr/>
          </p:nvSpPr>
          <p:spPr>
            <a:xfrm>
              <a:off x="3549588" y="3320988"/>
              <a:ext cx="889987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39" name="38 Conector recto de flecha"/>
            <p:cNvCxnSpPr/>
            <p:nvPr/>
          </p:nvCxnSpPr>
          <p:spPr>
            <a:xfrm rot="16200000" flipH="1">
              <a:off x="4214286" y="3637558"/>
              <a:ext cx="542229" cy="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0" name="39 CuadroTexto"/>
            <p:cNvSpPr txBox="1"/>
            <p:nvPr/>
          </p:nvSpPr>
          <p:spPr>
            <a:xfrm>
              <a:off x="3427519" y="3897052"/>
              <a:ext cx="2099635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Obtener siguiente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8" name="40 Grupo"/>
          <p:cNvGrpSpPr/>
          <p:nvPr/>
        </p:nvGrpSpPr>
        <p:grpSpPr>
          <a:xfrm>
            <a:off x="6228184" y="2754449"/>
            <a:ext cx="2376264" cy="3122823"/>
            <a:chOff x="3621596" y="2600908"/>
            <a:chExt cx="2376264" cy="3122823"/>
          </a:xfrm>
        </p:grpSpPr>
        <p:cxnSp>
          <p:nvCxnSpPr>
            <p:cNvPr id="42" name="41 Conector recto de flecha"/>
            <p:cNvCxnSpPr/>
            <p:nvPr/>
          </p:nvCxnSpPr>
          <p:spPr>
            <a:xfrm>
              <a:off x="5366760" y="3130933"/>
              <a:ext cx="34784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3" name="42 CuadroTexto"/>
            <p:cNvSpPr txBox="1"/>
            <p:nvPr/>
          </p:nvSpPr>
          <p:spPr>
            <a:xfrm>
              <a:off x="5248937" y="2600908"/>
              <a:ext cx="748923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cxnSp>
          <p:nvCxnSpPr>
            <p:cNvPr id="44" name="43 Conector recto de flecha"/>
            <p:cNvCxnSpPr/>
            <p:nvPr/>
          </p:nvCxnSpPr>
          <p:spPr>
            <a:xfrm>
              <a:off x="5695553" y="3136277"/>
              <a:ext cx="0" cy="1615346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/>
            <p:nvPr/>
          </p:nvCxnSpPr>
          <p:spPr>
            <a:xfrm>
              <a:off x="4349900" y="4732573"/>
              <a:ext cx="1355178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45 Conector recto de flecha"/>
            <p:cNvCxnSpPr>
              <a:endCxn id="48" idx="0"/>
            </p:cNvCxnSpPr>
            <p:nvPr/>
          </p:nvCxnSpPr>
          <p:spPr>
            <a:xfrm rot="16200000" flipH="1">
              <a:off x="4241850" y="4867821"/>
              <a:ext cx="262930" cy="8729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46 Conector recto de flecha"/>
            <p:cNvCxnSpPr/>
            <p:nvPr/>
          </p:nvCxnSpPr>
          <p:spPr>
            <a:xfrm rot="16200000" flipH="1">
              <a:off x="4197263" y="5543314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8" name="47 CuadroTexto"/>
            <p:cNvSpPr txBox="1"/>
            <p:nvPr/>
          </p:nvSpPr>
          <p:spPr>
            <a:xfrm>
              <a:off x="3621596" y="5003651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Finalización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sp>
        <p:nvSpPr>
          <p:cNvPr id="51" name="50 Decisión"/>
          <p:cNvSpPr/>
          <p:nvPr/>
        </p:nvSpPr>
        <p:spPr>
          <a:xfrm>
            <a:off x="5690778" y="2943994"/>
            <a:ext cx="2481622" cy="65866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0" tIns="36000" rIns="0" bIns="36000" rtlCol="0" anchor="ctr" anchorCtr="0">
            <a:noAutofit/>
          </a:bodyPr>
          <a:lstStyle/>
          <a:p>
            <a:pPr algn="ctr"/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¿Encontrado o centinela?</a:t>
            </a:r>
          </a:p>
        </p:txBody>
      </p:sp>
      <p:grpSp>
        <p:nvGrpSpPr>
          <p:cNvPr id="31" name="30 Grupo"/>
          <p:cNvGrpSpPr/>
          <p:nvPr/>
        </p:nvGrpSpPr>
        <p:grpSpPr>
          <a:xfrm>
            <a:off x="6191889" y="1880828"/>
            <a:ext cx="1512168" cy="1063166"/>
            <a:chOff x="6191889" y="1880828"/>
            <a:chExt cx="1512168" cy="1063166"/>
          </a:xfrm>
        </p:grpSpPr>
        <p:cxnSp>
          <p:nvCxnSpPr>
            <p:cNvPr id="50" name="49 Conector recto de flecha"/>
            <p:cNvCxnSpPr>
              <a:endCxn id="51" idx="0"/>
            </p:cNvCxnSpPr>
            <p:nvPr/>
          </p:nvCxnSpPr>
          <p:spPr>
            <a:xfrm>
              <a:off x="6931589" y="1880828"/>
              <a:ext cx="0" cy="1063166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1" name="60 CuadroTexto"/>
            <p:cNvSpPr txBox="1"/>
            <p:nvPr/>
          </p:nvSpPr>
          <p:spPr>
            <a:xfrm>
              <a:off x="6191889" y="2068277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Obtener 1º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6191887" y="1232756"/>
            <a:ext cx="1512168" cy="691505"/>
            <a:chOff x="6191887" y="1232756"/>
            <a:chExt cx="1512168" cy="691505"/>
          </a:xfrm>
        </p:grpSpPr>
        <p:sp>
          <p:nvSpPr>
            <p:cNvPr id="53" name="52 CuadroTexto"/>
            <p:cNvSpPr txBox="1"/>
            <p:nvPr/>
          </p:nvSpPr>
          <p:spPr>
            <a:xfrm>
              <a:off x="6191887" y="1564221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Inicialización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cxnSp>
          <p:nvCxnSpPr>
            <p:cNvPr id="54" name="53 Conector recto de flecha"/>
            <p:cNvCxnSpPr/>
            <p:nvPr/>
          </p:nvCxnSpPr>
          <p:spPr>
            <a:xfrm rot="16200000" flipH="1">
              <a:off x="6767554" y="1412379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363272" cy="5110178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sz="2800" i="1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Primer número mayor que uno dado</a:t>
            </a:r>
          </a:p>
          <a:p>
            <a:pPr marL="361950" lvl="1" indent="0" defTabSz="6153150">
              <a:spcBef>
                <a:spcPts val="0"/>
              </a:spcBef>
              <a:spcAft>
                <a:spcPts val="1800"/>
              </a:spcAft>
              <a:buNone/>
              <a:tabLst>
                <a:tab pos="7534275" algn="r"/>
              </a:tabLst>
            </a:pPr>
            <a:r>
              <a:rPr lang="es-ES" dirty="0" smtClean="0"/>
              <a:t>Centinela: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467544" y="1988840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double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d, num;</a:t>
            </a:r>
          </a:p>
          <a:p>
            <a:pPr marL="360000" lvl="1" indent="1588">
              <a:lnSpc>
                <a:spcPts val="2100"/>
              </a:lnSpc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bool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encontrado 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"Encontrar primero mayor que: 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cin &gt;&gt; num;</a:t>
            </a: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"Siguiente (-1 para terminar): 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cin &gt;&gt; d;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// Obtener el primer elemento</a:t>
            </a: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while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((d != -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&amp;&amp; !encontrado) {</a:t>
            </a: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Mientras no sea el centinela y no se encuentre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if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(d &gt; num) {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// ¿Encontrado?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encontrado 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"Siguiente (-1 para terminar): 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cin &gt;&gt; d;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// Obtener el siguiente elemento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000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Secuencias explícitas leídas del teclado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373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366185" y="980728"/>
            <a:ext cx="1324401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busca.cpp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bldLvl="2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Enumeraciones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36195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Enumeración del conjunto de valores posibles para las variables:</a:t>
            </a:r>
          </a:p>
          <a:p>
            <a:pPr marL="361950" lvl="1" indent="1588">
              <a:spcBef>
                <a:spcPts val="600"/>
              </a:spcBef>
              <a:spcAft>
                <a:spcPts val="12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enum</a:t>
            </a:r>
            <a:r>
              <a:rPr lang="es-ES" dirty="0" smtClean="0">
                <a:latin typeface="Consolas" pitchFamily="49" charset="0"/>
              </a:rPr>
              <a:t> { </a:t>
            </a:r>
            <a:r>
              <a:rPr lang="es-ES" i="1" dirty="0" smtClean="0">
                <a:latin typeface="Consolas" pitchFamily="49" charset="0"/>
              </a:rPr>
              <a:t>símbolo1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i="1" dirty="0" smtClean="0">
                <a:latin typeface="Consolas" pitchFamily="49" charset="0"/>
              </a:rPr>
              <a:t>símbolo2</a:t>
            </a:r>
            <a:r>
              <a:rPr lang="es-ES" dirty="0" smtClean="0">
                <a:latin typeface="Consolas" pitchFamily="49" charset="0"/>
              </a:rPr>
              <a:t>, ..., </a:t>
            </a:r>
            <a:r>
              <a:rPr lang="es-ES" i="1" dirty="0" err="1" smtClean="0">
                <a:latin typeface="Consolas" pitchFamily="49" charset="0"/>
              </a:rPr>
              <a:t>símboloN</a:t>
            </a:r>
            <a:r>
              <a:rPr lang="es-ES" i="1" dirty="0" smtClean="0">
                <a:latin typeface="Consolas" pitchFamily="49" charset="0"/>
              </a:rPr>
              <a:t> </a:t>
            </a:r>
            <a:r>
              <a:rPr lang="es-ES" dirty="0" smtClean="0">
                <a:latin typeface="Consolas" pitchFamily="49" charset="0"/>
              </a:rPr>
              <a:t>}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400" dirty="0" smtClean="0"/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400" dirty="0" smtClean="0"/>
          </a:p>
          <a:p>
            <a:pPr marL="361950" lvl="1" indent="1588">
              <a:spcBef>
                <a:spcPts val="3600"/>
              </a:spcBef>
              <a:buFont typeface="Wingdings" pitchFamily="2" charset="2"/>
              <a:buNone/>
            </a:pPr>
            <a:r>
              <a:rPr lang="es-ES_tradnl" dirty="0" smtClean="0">
                <a:solidFill>
                  <a:srgbClr val="FFC000"/>
                </a:solidFill>
                <a:latin typeface="Consolas" pitchFamily="49" charset="0"/>
                <a:cs typeface="Times New Roman" pitchFamily="18" charset="0"/>
              </a:rPr>
              <a:t>enum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 { </a:t>
            </a:r>
            <a:r>
              <a:rPr lang="es-ES_tradnl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centimo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dos_centimos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cinco_centimos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,</a:t>
            </a:r>
            <a:br>
              <a:rPr lang="es-ES_tradnl" dirty="0" smtClean="0">
                <a:latin typeface="Consolas" pitchFamily="49" charset="0"/>
                <a:cs typeface="Times New Roman" pitchFamily="18" charset="0"/>
              </a:rPr>
            </a:b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       </a:t>
            </a:r>
            <a:r>
              <a:rPr lang="es-ES_tradnl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diez_centimos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veinte_centimos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,</a:t>
            </a:r>
            <a:br>
              <a:rPr lang="es-ES_tradnl" dirty="0" smtClean="0">
                <a:latin typeface="Consolas" pitchFamily="49" charset="0"/>
                <a:cs typeface="Times New Roman" pitchFamily="18" charset="0"/>
              </a:rPr>
            </a:b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       </a:t>
            </a:r>
            <a:r>
              <a:rPr lang="es-ES_tradnl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medio_euro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dirty="0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euro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 }</a:t>
            </a:r>
            <a:endParaRPr lang="es-ES_tradnl" dirty="0" smtClean="0">
              <a:solidFill>
                <a:srgbClr val="92D050"/>
              </a:solidFill>
              <a:latin typeface="Consolas" pitchFamily="49" charset="0"/>
              <a:cs typeface="Times New Roman" pitchFamily="18" charset="0"/>
            </a:endParaRPr>
          </a:p>
          <a:p>
            <a:pPr marL="361950" lvl="1" indent="1588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Valores literales que pueden tomar las variables (en amarillo)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239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16 Grupo"/>
          <p:cNvGrpSpPr/>
          <p:nvPr/>
        </p:nvGrpSpPr>
        <p:grpSpPr>
          <a:xfrm>
            <a:off x="1907704" y="2276872"/>
            <a:ext cx="1728192" cy="360040"/>
            <a:chOff x="1907704" y="2348880"/>
            <a:chExt cx="1728192" cy="360040"/>
          </a:xfrm>
        </p:grpSpPr>
        <p:cxnSp>
          <p:nvCxnSpPr>
            <p:cNvPr id="21" name="20 Conector recto de flecha"/>
            <p:cNvCxnSpPr/>
            <p:nvPr/>
          </p:nvCxnSpPr>
          <p:spPr>
            <a:xfrm>
              <a:off x="1907704" y="2540757"/>
              <a:ext cx="1728192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Elipse"/>
            <p:cNvSpPr/>
            <p:nvPr/>
          </p:nvSpPr>
          <p:spPr>
            <a:xfrm>
              <a:off x="2258530" y="2348880"/>
              <a:ext cx="945318" cy="36004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enum</a:t>
              </a:r>
              <a:endParaRPr lang="es-E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</p:grpSp>
      <p:grpSp>
        <p:nvGrpSpPr>
          <p:cNvPr id="7" name="18 Grupo"/>
          <p:cNvGrpSpPr/>
          <p:nvPr/>
        </p:nvGrpSpPr>
        <p:grpSpPr>
          <a:xfrm>
            <a:off x="4139953" y="2471922"/>
            <a:ext cx="1728192" cy="707146"/>
            <a:chOff x="4139953" y="2543930"/>
            <a:chExt cx="1728192" cy="707146"/>
          </a:xfrm>
        </p:grpSpPr>
        <p:cxnSp>
          <p:nvCxnSpPr>
            <p:cNvPr id="14" name="13 Conector recto"/>
            <p:cNvCxnSpPr/>
            <p:nvPr/>
          </p:nvCxnSpPr>
          <p:spPr>
            <a:xfrm rot="5400000" flipH="1" flipV="1">
              <a:off x="5595057" y="2807493"/>
              <a:ext cx="527126" cy="0"/>
            </a:xfrm>
            <a:prstGeom prst="line">
              <a:avLst/>
            </a:prstGeom>
            <a:ln w="28575">
              <a:solidFill>
                <a:srgbClr val="FFC000"/>
              </a:solidFill>
              <a:headEnd type="none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4139953" y="3071056"/>
              <a:ext cx="1728192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 rot="5400000" flipH="1" flipV="1">
              <a:off x="3885915" y="2807493"/>
              <a:ext cx="527126" cy="0"/>
            </a:xfrm>
            <a:prstGeom prst="line">
              <a:avLst/>
            </a:prstGeom>
            <a:ln w="28575">
              <a:solidFill>
                <a:srgbClr val="FFC000"/>
              </a:solidFill>
              <a:headEnd type="none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38 Elipse"/>
            <p:cNvSpPr/>
            <p:nvPr/>
          </p:nvSpPr>
          <p:spPr>
            <a:xfrm>
              <a:off x="4788024" y="2891036"/>
              <a:ext cx="360040" cy="36004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,</a:t>
              </a:r>
              <a:endPara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8" name="17 Grupo"/>
          <p:cNvGrpSpPr/>
          <p:nvPr/>
        </p:nvGrpSpPr>
        <p:grpSpPr>
          <a:xfrm>
            <a:off x="3635896" y="2303351"/>
            <a:ext cx="3384376" cy="360040"/>
            <a:chOff x="3635896" y="2375359"/>
            <a:chExt cx="3384376" cy="360040"/>
          </a:xfrm>
        </p:grpSpPr>
        <p:cxnSp>
          <p:nvCxnSpPr>
            <p:cNvPr id="20" name="19 Conector recto de flecha"/>
            <p:cNvCxnSpPr/>
            <p:nvPr/>
          </p:nvCxnSpPr>
          <p:spPr>
            <a:xfrm>
              <a:off x="3851920" y="2548694"/>
              <a:ext cx="2196000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25 Elipse"/>
            <p:cNvSpPr/>
            <p:nvPr/>
          </p:nvSpPr>
          <p:spPr>
            <a:xfrm>
              <a:off x="3635896" y="2375359"/>
              <a:ext cx="360040" cy="36004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{</a:t>
              </a:r>
              <a:endPara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4283969" y="2375359"/>
              <a:ext cx="1400072" cy="360040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Identificador</a:t>
              </a:r>
              <a:endPara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45" name="44 Conector recto de flecha"/>
            <p:cNvCxnSpPr/>
            <p:nvPr/>
          </p:nvCxnSpPr>
          <p:spPr>
            <a:xfrm>
              <a:off x="6282999" y="2554908"/>
              <a:ext cx="737273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34 Elipse"/>
            <p:cNvSpPr/>
            <p:nvPr/>
          </p:nvSpPr>
          <p:spPr>
            <a:xfrm>
              <a:off x="6084168" y="2375359"/>
              <a:ext cx="360040" cy="360040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}</a:t>
              </a:r>
              <a:endPara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374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783800" y="3044280"/>
            <a:ext cx="5576655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Arrays de tipos simples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Colecciones homogéneas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Un mismo tipo de dato para varios elementos:</a:t>
            </a:r>
          </a:p>
          <a:p>
            <a:pPr marL="714375" lvl="1" indent="-352425" algn="just">
              <a:spcBef>
                <a:spcPts val="0"/>
              </a:spcBef>
              <a:spcAft>
                <a:spcPts val="300"/>
              </a:spcAft>
              <a:buSzPct val="100000"/>
              <a:buFont typeface="Wingdings 2" pitchFamily="18" charset="2"/>
              <a:buChar char=""/>
            </a:pPr>
            <a:r>
              <a:rPr lang="es-ES" dirty="0" smtClean="0"/>
              <a:t>Notas de los estudiantes de una clase</a:t>
            </a:r>
          </a:p>
          <a:p>
            <a:pPr marL="714375" lvl="1" indent="-352425" algn="just">
              <a:spcBef>
                <a:spcPts val="0"/>
              </a:spcBef>
              <a:spcAft>
                <a:spcPts val="300"/>
              </a:spcAft>
              <a:buSzPct val="100000"/>
              <a:buFont typeface="Wingdings 2" pitchFamily="18" charset="2"/>
              <a:buChar char=""/>
            </a:pPr>
            <a:r>
              <a:rPr lang="es-ES" dirty="0" smtClean="0"/>
              <a:t>Ventas de cada día de la semana</a:t>
            </a:r>
          </a:p>
          <a:p>
            <a:pPr marL="714375" lvl="1" indent="-352425" algn="just">
              <a:spcBef>
                <a:spcPts val="0"/>
              </a:spcBef>
              <a:spcAft>
                <a:spcPts val="300"/>
              </a:spcAft>
              <a:buSzPct val="100000"/>
              <a:buFont typeface="Wingdings 2" pitchFamily="18" charset="2"/>
              <a:buChar char=""/>
            </a:pPr>
            <a:r>
              <a:rPr lang="es-ES" dirty="0" smtClean="0"/>
              <a:t>Temperaturas de cada día del mes</a:t>
            </a:r>
          </a:p>
          <a:p>
            <a:pPr marL="714375" lvl="1" indent="0" algn="just">
              <a:spcBef>
                <a:spcPts val="0"/>
              </a:spcBef>
              <a:spcAft>
                <a:spcPts val="600"/>
              </a:spcAft>
              <a:buSzPct val="100000"/>
              <a:buNone/>
            </a:pPr>
            <a:r>
              <a:rPr lang="es-ES" dirty="0" smtClean="0"/>
              <a:t>...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En lugar de declarar </a:t>
            </a:r>
            <a:r>
              <a:rPr lang="es-ES" i="1" dirty="0" smtClean="0"/>
              <a:t>N</a:t>
            </a:r>
            <a:r>
              <a:rPr lang="es-ES" dirty="0" smtClean="0"/>
              <a:t> variables...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375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21" name="20 Grupo"/>
          <p:cNvGrpSpPr/>
          <p:nvPr/>
        </p:nvGrpSpPr>
        <p:grpSpPr>
          <a:xfrm>
            <a:off x="938062" y="3964414"/>
            <a:ext cx="944489" cy="688722"/>
            <a:chOff x="888259" y="3973706"/>
            <a:chExt cx="944489" cy="688722"/>
          </a:xfrm>
        </p:grpSpPr>
        <p:sp>
          <p:nvSpPr>
            <p:cNvPr id="6" name="5 CuadroTexto"/>
            <p:cNvSpPr txBox="1"/>
            <p:nvPr/>
          </p:nvSpPr>
          <p:spPr>
            <a:xfrm>
              <a:off x="888259" y="4293096"/>
              <a:ext cx="944489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125.40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1034349" y="3973706"/>
              <a:ext cx="69121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vLun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2058447" y="3964414"/>
            <a:ext cx="817853" cy="688722"/>
            <a:chOff x="2043030" y="3973706"/>
            <a:chExt cx="817853" cy="688722"/>
          </a:xfrm>
        </p:grpSpPr>
        <p:sp>
          <p:nvSpPr>
            <p:cNvPr id="8" name="7 CuadroTexto"/>
            <p:cNvSpPr txBox="1"/>
            <p:nvPr/>
          </p:nvSpPr>
          <p:spPr>
            <a:xfrm>
              <a:off x="2043030" y="4293096"/>
              <a:ext cx="817853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76.95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2125803" y="3973706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vMar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3052196" y="3964414"/>
            <a:ext cx="944490" cy="688722"/>
            <a:chOff x="3059832" y="3973706"/>
            <a:chExt cx="944490" cy="688722"/>
          </a:xfrm>
        </p:grpSpPr>
        <p:sp>
          <p:nvSpPr>
            <p:cNvPr id="10" name="9 CuadroTexto"/>
            <p:cNvSpPr txBox="1"/>
            <p:nvPr/>
          </p:nvSpPr>
          <p:spPr>
            <a:xfrm>
              <a:off x="3059832" y="4293096"/>
              <a:ext cx="944490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328.80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205923" y="3973706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vMie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4172582" y="3964414"/>
            <a:ext cx="944490" cy="688722"/>
            <a:chOff x="4139952" y="3973706"/>
            <a:chExt cx="944490" cy="688722"/>
          </a:xfrm>
        </p:grpSpPr>
        <p:sp>
          <p:nvSpPr>
            <p:cNvPr id="12" name="11 CuadroTexto"/>
            <p:cNvSpPr txBox="1"/>
            <p:nvPr/>
          </p:nvSpPr>
          <p:spPr>
            <a:xfrm>
              <a:off x="4139952" y="4293096"/>
              <a:ext cx="944490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254.62</a:t>
              </a: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4286043" y="3973706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vJue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5292968" y="3964414"/>
            <a:ext cx="944490" cy="688722"/>
            <a:chOff x="5220072" y="3973706"/>
            <a:chExt cx="944490" cy="688722"/>
          </a:xfrm>
        </p:grpSpPr>
        <p:sp>
          <p:nvSpPr>
            <p:cNvPr id="14" name="13 CuadroTexto"/>
            <p:cNvSpPr txBox="1"/>
            <p:nvPr/>
          </p:nvSpPr>
          <p:spPr>
            <a:xfrm>
              <a:off x="5220072" y="4293096"/>
              <a:ext cx="944490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435.00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5366163" y="3973706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vVie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6413354" y="3955122"/>
            <a:ext cx="944490" cy="688722"/>
            <a:chOff x="6314333" y="3964414"/>
            <a:chExt cx="944490" cy="688722"/>
          </a:xfrm>
        </p:grpSpPr>
        <p:sp>
          <p:nvSpPr>
            <p:cNvPr id="16" name="15 CuadroTexto"/>
            <p:cNvSpPr txBox="1"/>
            <p:nvPr/>
          </p:nvSpPr>
          <p:spPr>
            <a:xfrm>
              <a:off x="6314333" y="4283804"/>
              <a:ext cx="944490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164.29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460424" y="3964414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vSab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7533739" y="3964414"/>
            <a:ext cx="710669" cy="688722"/>
            <a:chOff x="7483936" y="3973706"/>
            <a:chExt cx="710669" cy="688722"/>
          </a:xfrm>
        </p:grpSpPr>
        <p:sp>
          <p:nvSpPr>
            <p:cNvPr id="18" name="17 CuadroTexto"/>
            <p:cNvSpPr txBox="1"/>
            <p:nvPr/>
          </p:nvSpPr>
          <p:spPr>
            <a:xfrm>
              <a:off x="7483936" y="4293096"/>
              <a:ext cx="691215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0.00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7503390" y="3973706"/>
              <a:ext cx="6912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vDom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1152392" y="5373216"/>
          <a:ext cx="7015500" cy="741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36000"/>
                <a:gridCol w="868500"/>
                <a:gridCol w="868500"/>
                <a:gridCol w="868500"/>
                <a:gridCol w="868500"/>
                <a:gridCol w="868500"/>
                <a:gridCol w="868500"/>
                <a:gridCol w="8685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8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</a:t>
                      </a:r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125.40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76.95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328.80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254.62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435.00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164.29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0.00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" name="27 Rectángulo"/>
          <p:cNvSpPr/>
          <p:nvPr/>
        </p:nvSpPr>
        <p:spPr>
          <a:xfrm>
            <a:off x="827584" y="4757082"/>
            <a:ext cx="460869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indent="1588">
              <a:spcBef>
                <a:spcPts val="1800"/>
              </a:spcBef>
              <a:spcAft>
                <a:spcPts val="600"/>
              </a:spcAft>
              <a:buNone/>
            </a:pPr>
            <a:r>
              <a:rPr lang="es-ES" sz="2200" dirty="0" smtClean="0">
                <a:latin typeface="Cambria" pitchFamily="18" charset="0"/>
              </a:rPr>
              <a:t>... declaramos una tabla de </a:t>
            </a:r>
            <a:r>
              <a:rPr lang="es-ES" sz="2200" i="1" dirty="0" smtClean="0">
                <a:latin typeface="Cambria" pitchFamily="18" charset="0"/>
              </a:rPr>
              <a:t>N</a:t>
            </a:r>
            <a:r>
              <a:rPr lang="es-ES" sz="2200" dirty="0" smtClean="0">
                <a:latin typeface="Cambria" pitchFamily="18" charset="0"/>
              </a:rPr>
              <a:t> valores:</a:t>
            </a:r>
            <a:endParaRPr lang="es-ES" sz="2200" dirty="0" smtClean="0">
              <a:solidFill>
                <a:prstClr val="white"/>
              </a:solidFill>
              <a:latin typeface="Cambria" pitchFamily="18" charset="0"/>
            </a:endParaRPr>
          </a:p>
        </p:txBody>
      </p:sp>
      <p:grpSp>
        <p:nvGrpSpPr>
          <p:cNvPr id="30" name="31 Grupo"/>
          <p:cNvGrpSpPr/>
          <p:nvPr/>
        </p:nvGrpSpPr>
        <p:grpSpPr>
          <a:xfrm>
            <a:off x="694662" y="5716989"/>
            <a:ext cx="1385194" cy="369332"/>
            <a:chOff x="849783" y="5716989"/>
            <a:chExt cx="1385194" cy="369332"/>
          </a:xfrm>
        </p:grpSpPr>
        <p:sp>
          <p:nvSpPr>
            <p:cNvPr id="29" name="28 CuadroTexto"/>
            <p:cNvSpPr txBox="1"/>
            <p:nvPr/>
          </p:nvSpPr>
          <p:spPr>
            <a:xfrm>
              <a:off x="849783" y="5716989"/>
              <a:ext cx="841897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Índices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31" name="30 Conector recto de flecha"/>
            <p:cNvCxnSpPr/>
            <p:nvPr/>
          </p:nvCxnSpPr>
          <p:spPr>
            <a:xfrm>
              <a:off x="1670593" y="5911180"/>
              <a:ext cx="564384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Estructura secuencial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Cada elemento se encuentra en una posición (</a:t>
            </a:r>
            <a:r>
              <a:rPr lang="es-ES" i="1" dirty="0" smtClean="0">
                <a:solidFill>
                  <a:prstClr val="white"/>
                </a:solidFill>
              </a:rPr>
              <a:t>índice</a:t>
            </a:r>
            <a:r>
              <a:rPr lang="es-ES" dirty="0" smtClean="0">
                <a:solidFill>
                  <a:prstClr val="white"/>
                </a:solidFill>
              </a:rPr>
              <a:t>):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Los índices son enteros positivos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El índice del primer elemento siempre es 0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Los índices se incrementan de uno en uno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  <a:buClr>
                <a:srgbClr val="0BD0D9"/>
              </a:buClr>
            </a:pPr>
            <a:r>
              <a:rPr lang="es-ES" sz="2200" dirty="0" smtClean="0">
                <a:solidFill>
                  <a:prstClr val="white"/>
                </a:solidFill>
              </a:rPr>
              <a:t>Acceso directo</a:t>
            </a:r>
            <a:endParaRPr lang="es-ES" sz="2200" i="0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 cada elemento se accede a través de su índice: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ventas[4]</a:t>
            </a:r>
            <a:r>
              <a:rPr lang="es-ES" dirty="0" smtClean="0"/>
              <a:t> accede al 5º elemento (contiene el valor </a:t>
            </a:r>
            <a:r>
              <a:rPr lang="es-ES" dirty="0" smtClean="0">
                <a:latin typeface="Consolas" pitchFamily="49" charset="0"/>
              </a:rPr>
              <a:t>435.00</a:t>
            </a:r>
            <a:r>
              <a:rPr lang="es-ES" dirty="0" smtClean="0"/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cout &lt;&lt; ventas[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ventas[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442.75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376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1187624" y="3407400"/>
          <a:ext cx="7015500" cy="741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36000"/>
                <a:gridCol w="868500"/>
                <a:gridCol w="868500"/>
                <a:gridCol w="868500"/>
                <a:gridCol w="868500"/>
                <a:gridCol w="868500"/>
                <a:gridCol w="868500"/>
                <a:gridCol w="8685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sz="18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</a:t>
                      </a:r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125.40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76.95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328.80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254.62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435.00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164.29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0.00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6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6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6" name="27 Grupo"/>
          <p:cNvGrpSpPr/>
          <p:nvPr/>
        </p:nvGrpSpPr>
        <p:grpSpPr>
          <a:xfrm>
            <a:off x="3924360" y="5591630"/>
            <a:ext cx="3888000" cy="645682"/>
            <a:chOff x="899593" y="5401791"/>
            <a:chExt cx="4704492" cy="64568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28 CuadroTexto"/>
            <p:cNvSpPr txBox="1"/>
            <p:nvPr/>
          </p:nvSpPr>
          <p:spPr>
            <a:xfrm>
              <a:off x="899593" y="5416649"/>
              <a:ext cx="4704492" cy="63082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Datos de un mismo tipo base:</a:t>
              </a:r>
              <a:b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Se usan como cualquier variable</a:t>
              </a:r>
            </a:p>
          </p:txBody>
        </p:sp>
        <p:pic>
          <p:nvPicPr>
            <p:cNvPr id="30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58" y="5401791"/>
              <a:ext cx="499275" cy="499276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Declaración de tipos de arrays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i="1" dirty="0" err="1" smtClean="0">
                <a:solidFill>
                  <a:srgbClr val="FFC000"/>
                </a:solidFill>
                <a:latin typeface="Consolas" pitchFamily="49" charset="0"/>
              </a:rPr>
              <a:t>tipo_base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i="1" dirty="0" err="1" smtClean="0">
                <a:solidFill>
                  <a:srgbClr val="FFC000"/>
                </a:solidFill>
                <a:latin typeface="Consolas" pitchFamily="49" charset="0"/>
              </a:rPr>
              <a:t>nombre_tipo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i="1" dirty="0" smtClean="0">
                <a:solidFill>
                  <a:prstClr val="white"/>
                </a:solidFill>
                <a:latin typeface="Consolas" pitchFamily="49" charset="0"/>
              </a:rPr>
              <a:t>tamaño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  <a:endParaRPr lang="es-ES" i="1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/>
              <a:t>Ejemplos: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  <a:endParaRPr lang="es-ES" sz="2000" dirty="0" smtClean="0"/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short 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tDiasMes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tVocales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tVentas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tMoneda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tCalderilla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15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Enumerado </a:t>
            </a:r>
            <a:r>
              <a:rPr lang="es-ES" sz="2000" dirty="0" err="1" smtClean="0">
                <a:solidFill>
                  <a:srgbClr val="92D050"/>
                </a:solidFill>
                <a:latin typeface="Consolas" pitchFamily="49" charset="0"/>
              </a:rPr>
              <a:t>tMoneda</a:t>
            </a:r>
            <a:endParaRPr lang="es-ES" sz="2000" dirty="0" smtClean="0">
              <a:solidFill>
                <a:srgbClr val="92D050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377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21 Grupo"/>
          <p:cNvGrpSpPr/>
          <p:nvPr/>
        </p:nvGrpSpPr>
        <p:grpSpPr>
          <a:xfrm>
            <a:off x="1259632" y="4797152"/>
            <a:ext cx="6787924" cy="933713"/>
            <a:chOff x="899591" y="5401791"/>
            <a:chExt cx="6108919" cy="114918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22 CuadroTexto"/>
            <p:cNvSpPr txBox="1"/>
            <p:nvPr/>
          </p:nvSpPr>
          <p:spPr>
            <a:xfrm>
              <a:off x="899591" y="5416649"/>
              <a:ext cx="6108919" cy="11343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Recuerda: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Adoptamos el convenio de comenzar 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los nombres de tipo con una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t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minúscula, seguida 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de una o varias palabras, cada una con su inicial en mayúscula</a:t>
              </a:r>
            </a:p>
          </p:txBody>
        </p:sp>
        <p:pic>
          <p:nvPicPr>
            <p:cNvPr id="25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620377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Variables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Declaración de variables arrays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>
                <a:solidFill>
                  <a:srgbClr val="FFC000"/>
                </a:solidFill>
                <a:latin typeface="Consolas" pitchFamily="49" charset="0"/>
              </a:rPr>
              <a:t>tipo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i="1" dirty="0" smtClean="0">
                <a:solidFill>
                  <a:prstClr val="white"/>
                </a:solidFill>
                <a:latin typeface="Consolas" pitchFamily="49" charset="0"/>
              </a:rPr>
              <a:t>nombre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i="1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/>
              <a:t>Ejemplos: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378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16 Grupo"/>
          <p:cNvGrpSpPr/>
          <p:nvPr/>
        </p:nvGrpSpPr>
        <p:grpSpPr>
          <a:xfrm>
            <a:off x="1979712" y="5666576"/>
            <a:ext cx="5511928" cy="426720"/>
            <a:chOff x="899593" y="5401791"/>
            <a:chExt cx="6000306" cy="4267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" name="18 CuadroTexto"/>
            <p:cNvSpPr txBox="1"/>
            <p:nvPr/>
          </p:nvSpPr>
          <p:spPr>
            <a:xfrm>
              <a:off x="899593" y="5416649"/>
              <a:ext cx="6000306" cy="4118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NO se inicializan los elementos automáticamente</a:t>
              </a:r>
              <a:endParaRPr lang="nl-NL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pic>
          <p:nvPicPr>
            <p:cNvPr id="21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aphicFrame>
        <p:nvGraphicFramePr>
          <p:cNvPr id="22" name="21 Tabla"/>
          <p:cNvGraphicFramePr>
            <a:graphicFrameLocks noGrp="1"/>
          </p:cNvGraphicFramePr>
          <p:nvPr/>
        </p:nvGraphicFramePr>
        <p:xfrm>
          <a:off x="5426430" y="2560341"/>
          <a:ext cx="3304695" cy="6621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36000"/>
                <a:gridCol w="338385"/>
                <a:gridCol w="338385"/>
                <a:gridCol w="338385"/>
                <a:gridCol w="338385"/>
                <a:gridCol w="338385"/>
                <a:gridCol w="338385"/>
                <a:gridCol w="338385"/>
              </a:tblGrid>
              <a:tr h="180020">
                <a:tc>
                  <a:txBody>
                    <a:bodyPr/>
                    <a:lstStyle/>
                    <a:p>
                      <a:r>
                        <a:rPr lang="es-ES" sz="18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tempMax</a:t>
                      </a:r>
                      <a:endParaRPr lang="es-ES" sz="18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cs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cs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endParaRPr lang="es-ES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" name="24 Rectángulo"/>
          <p:cNvSpPr/>
          <p:nvPr/>
        </p:nvSpPr>
        <p:spPr>
          <a:xfrm>
            <a:off x="5559873" y="1052736"/>
            <a:ext cx="3260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14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  <a:endParaRPr lang="es-ES" sz="1400" dirty="0" smtClean="0"/>
          </a:p>
          <a:p>
            <a:pPr marL="0" lvl="1" indent="1588">
              <a:spcBef>
                <a:spcPts val="0"/>
              </a:spcBef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</a:rPr>
              <a:t>short 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</a:rPr>
              <a:t>tDiasMes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1400" dirty="0" smtClean="0">
                <a:solidFill>
                  <a:srgbClr val="FFFF00"/>
                </a:solidFill>
                <a:latin typeface="Consolas" pitchFamily="49" charset="0"/>
              </a:rPr>
              <a:t>12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</a:rPr>
              <a:t>tVocales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14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marL="0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</a:rPr>
              <a:t>tVentas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1400" dirty="0" smtClean="0">
                <a:solidFill>
                  <a:srgbClr val="FFFF00"/>
                </a:solidFill>
                <a:latin typeface="Consolas" pitchFamily="49" charset="0"/>
              </a:rPr>
              <a:t>31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</p:txBody>
      </p:sp>
      <p:graphicFrame>
        <p:nvGraphicFramePr>
          <p:cNvPr id="28" name="27 Tabla"/>
          <p:cNvGraphicFramePr>
            <a:graphicFrameLocks noGrp="1"/>
          </p:cNvGraphicFramePr>
          <p:nvPr/>
        </p:nvGraphicFramePr>
        <p:xfrm>
          <a:off x="3491880" y="4811639"/>
          <a:ext cx="5239245" cy="6621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52000"/>
                <a:gridCol w="272483"/>
                <a:gridCol w="272483"/>
                <a:gridCol w="272483"/>
                <a:gridCol w="272483"/>
                <a:gridCol w="272483"/>
                <a:gridCol w="272483"/>
                <a:gridCol w="272483"/>
                <a:gridCol w="272483"/>
                <a:gridCol w="272483"/>
                <a:gridCol w="272483"/>
                <a:gridCol w="272483"/>
                <a:gridCol w="272483"/>
                <a:gridCol w="272483"/>
                <a:gridCol w="272483"/>
                <a:gridCol w="272483"/>
              </a:tblGrid>
              <a:tr h="180020">
                <a:tc>
                  <a:txBody>
                    <a:bodyPr/>
                    <a:lstStyle/>
                    <a:p>
                      <a:r>
                        <a:rPr lang="es-ES" sz="18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ventasFeb</a:t>
                      </a:r>
                      <a:endParaRPr lang="es-ES" sz="18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28 Tabla"/>
          <p:cNvGraphicFramePr>
            <a:graphicFrameLocks noGrp="1"/>
          </p:cNvGraphicFramePr>
          <p:nvPr/>
        </p:nvGraphicFramePr>
        <p:xfrm>
          <a:off x="6174270" y="4082034"/>
          <a:ext cx="2556855" cy="6621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36000"/>
                <a:gridCol w="324171"/>
                <a:gridCol w="324171"/>
                <a:gridCol w="324171"/>
                <a:gridCol w="324171"/>
                <a:gridCol w="324171"/>
              </a:tblGrid>
              <a:tr h="180020">
                <a:tc>
                  <a:txBody>
                    <a:bodyPr/>
                    <a:lstStyle/>
                    <a:p>
                      <a:r>
                        <a:rPr lang="es-ES" sz="1800" b="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vocales</a:t>
                      </a:r>
                      <a:endParaRPr lang="es-ES" sz="1800" b="0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u="non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u="non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u="non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u="non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u="none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endParaRPr lang="es-ES" sz="1600" b="0" u="non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u="none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u="none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" name="29 Tabla"/>
          <p:cNvGraphicFramePr>
            <a:graphicFrameLocks noGrp="1"/>
          </p:cNvGraphicFramePr>
          <p:nvPr/>
        </p:nvGraphicFramePr>
        <p:xfrm>
          <a:off x="3765465" y="3342904"/>
          <a:ext cx="4965660" cy="6621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936000"/>
                <a:gridCol w="335805"/>
                <a:gridCol w="335805"/>
                <a:gridCol w="335805"/>
                <a:gridCol w="335805"/>
                <a:gridCol w="335805"/>
                <a:gridCol w="335805"/>
                <a:gridCol w="335805"/>
                <a:gridCol w="335805"/>
                <a:gridCol w="335805"/>
                <a:gridCol w="335805"/>
                <a:gridCol w="335805"/>
                <a:gridCol w="335805"/>
              </a:tblGrid>
              <a:tr h="180020">
                <a:tc>
                  <a:txBody>
                    <a:bodyPr/>
                    <a:lstStyle/>
                    <a:p>
                      <a:r>
                        <a:rPr lang="es-ES" sz="18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diasMes</a:t>
                      </a:r>
                      <a:endParaRPr lang="es-ES" sz="18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180020">
                <a:tc>
                  <a:txBody>
                    <a:bodyPr/>
                    <a:lstStyle/>
                    <a:p>
                      <a:endParaRPr lang="es-ES" sz="16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10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marL="0" marR="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30 Rectángulo"/>
          <p:cNvSpPr/>
          <p:nvPr/>
        </p:nvSpPr>
        <p:spPr>
          <a:xfrm>
            <a:off x="864096" y="260300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indent="1588">
              <a:spcBef>
                <a:spcPts val="0"/>
              </a:spcBef>
              <a:spcAft>
                <a:spcPts val="3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tTemp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tempMax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</p:txBody>
      </p:sp>
      <p:sp>
        <p:nvSpPr>
          <p:cNvPr id="32" name="31 Rectángulo"/>
          <p:cNvSpPr/>
          <p:nvPr/>
        </p:nvSpPr>
        <p:spPr>
          <a:xfrm>
            <a:off x="864096" y="333856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indent="1588">
              <a:spcBef>
                <a:spcPts val="0"/>
              </a:spcBef>
              <a:spcAft>
                <a:spcPts val="3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tDiasMes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diasMes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</p:txBody>
      </p:sp>
      <p:sp>
        <p:nvSpPr>
          <p:cNvPr id="34" name="33 Rectángulo"/>
          <p:cNvSpPr/>
          <p:nvPr/>
        </p:nvSpPr>
        <p:spPr>
          <a:xfrm>
            <a:off x="864096" y="407412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indent="1588">
              <a:spcBef>
                <a:spcPts val="0"/>
              </a:spcBef>
              <a:spcAft>
                <a:spcPts val="3600"/>
              </a:spcAft>
              <a:buNone/>
            </a:pPr>
            <a:r>
              <a:rPr lang="es-ES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tVocales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vocales;</a:t>
            </a:r>
          </a:p>
        </p:txBody>
      </p:sp>
      <p:sp>
        <p:nvSpPr>
          <p:cNvPr id="35" name="34 Rectángulo"/>
          <p:cNvSpPr/>
          <p:nvPr/>
        </p:nvSpPr>
        <p:spPr>
          <a:xfrm>
            <a:off x="864096" y="480968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indent="1588">
              <a:spcBef>
                <a:spcPts val="0"/>
              </a:spcBef>
              <a:spcAft>
                <a:spcPts val="3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tVentas</a:t>
            </a:r>
            <a:r>
              <a:rPr lang="es-ES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ventasFeb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1" grpId="0"/>
      <p:bldP spid="32" grpId="0"/>
      <p:bldP spid="34" grpId="0"/>
      <p:bldP spid="35" grpId="0"/>
    </p:bld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379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781497" y="3044280"/>
            <a:ext cx="558120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Uso de variables arrays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Acceso a los elementos de un array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>
                <a:solidFill>
                  <a:prstClr val="white"/>
                </a:solidFill>
                <a:latin typeface="Consolas" pitchFamily="49" charset="0"/>
              </a:rPr>
              <a:t>nombre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i="1" dirty="0" smtClean="0">
                <a:solidFill>
                  <a:prstClr val="white"/>
                </a:solidFill>
                <a:latin typeface="Consolas" pitchFamily="49" charset="0"/>
              </a:rPr>
              <a:t>índice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]</a:t>
            </a:r>
            <a:endParaRPr lang="es-ES" i="1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pc="-30" dirty="0" smtClean="0"/>
              <a:t>Cada elemento se accede a través de su índice (posición en el array)</a:t>
            </a:r>
            <a:endParaRPr lang="es-ES" i="1" spc="-30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tVocales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vocales;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6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5 elementos, índices de 0 a 4: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vocales[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  vocales[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  vocales[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  vocales[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  vocales[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</a:t>
            </a:r>
            <a:endParaRPr lang="es-ES" sz="180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Procesamiento de cada elemento: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Como cualquier otra variable del tipo base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cout &lt;&lt; vocales[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vocales[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'o'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(vocales[i] ==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'e'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) ...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380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20" name="19 Tabla"/>
          <p:cNvGraphicFramePr>
            <a:graphicFrameLocks noGrp="1"/>
          </p:cNvGraphicFramePr>
          <p:nvPr/>
        </p:nvGraphicFramePr>
        <p:xfrm>
          <a:off x="827584" y="2420888"/>
          <a:ext cx="6194240" cy="670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16000"/>
                <a:gridCol w="1015648"/>
                <a:gridCol w="1015648"/>
                <a:gridCol w="1015648"/>
                <a:gridCol w="1015648"/>
                <a:gridCol w="1015648"/>
              </a:tblGrid>
              <a:tr h="288032">
                <a:tc>
                  <a:txBody>
                    <a:bodyPr/>
                    <a:lstStyle/>
                    <a:p>
                      <a:r>
                        <a:rPr lang="es-ES" sz="18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vocales</a:t>
                      </a:r>
                      <a:endParaRPr lang="es-ES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'a'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'e'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'i'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'o'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'u'</a:t>
                      </a:r>
                      <a:endParaRPr lang="es-E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es-ES" sz="1400" b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400" b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4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5696879" y="1916832"/>
            <a:ext cx="2989921" cy="3385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</a:rPr>
              <a:t>tVocales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  <a:endParaRPr lang="es-ES" sz="1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Acceso a los elementos de un array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0" lvl="1" indent="1588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s-ES" spc="-30" dirty="0" smtClean="0">
                <a:solidFill>
                  <a:srgbClr val="FFC000"/>
                </a:solidFill>
              </a:rPr>
              <a:t>¡IMPORTANTE!</a:t>
            </a:r>
          </a:p>
          <a:p>
            <a:pPr marL="0" lvl="1" indent="1588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s-ES" spc="-30" dirty="0" smtClean="0">
                <a:solidFill>
                  <a:prstClr val="white"/>
                </a:solidFill>
              </a:rPr>
              <a:t>¡No se comprueba si el índice es correcto!</a:t>
            </a:r>
          </a:p>
          <a:p>
            <a:pPr marL="0" lvl="1" indent="1588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s-ES" i="1" spc="-30" dirty="0" smtClean="0">
                <a:solidFill>
                  <a:prstClr val="white"/>
                </a:solidFill>
              </a:rPr>
              <a:t>¡Es responsabilidad del programador!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Dim</a:t>
            </a:r>
            <a:r>
              <a:rPr lang="es-ES" sz="2000" dirty="0" smtClean="0">
                <a:latin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tVentas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err="1" smtClean="0">
                <a:latin typeface="Consolas" pitchFamily="49" charset="0"/>
              </a:rPr>
              <a:t>Dim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  <a:endParaRPr lang="es-ES" sz="200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tVentas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ventas;</a:t>
            </a:r>
          </a:p>
          <a:p>
            <a:pPr lvl="1" indent="1588">
              <a:spcBef>
                <a:spcPts val="6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Índices válidos: enteros entre 0 y Dim-1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ventas[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 ventas[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 ventas[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... ventas[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98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  ventas[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99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</a:t>
            </a:r>
            <a:endParaRPr lang="es-ES" sz="1800" dirty="0" smtClean="0"/>
          </a:p>
          <a:p>
            <a:pPr lvl="1" indent="1588">
              <a:spcBef>
                <a:spcPts val="1800"/>
              </a:spcBef>
              <a:spcAft>
                <a:spcPts val="600"/>
              </a:spcAft>
              <a:buNone/>
            </a:pPr>
            <a:r>
              <a:rPr lang="es-ES" dirty="0" smtClean="0"/>
              <a:t>¿Qué es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ventas[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</a:t>
            </a:r>
            <a:r>
              <a:rPr lang="es-ES" dirty="0" smtClean="0"/>
              <a:t>? ¿O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ventas[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</a:t>
            </a:r>
            <a:r>
              <a:rPr lang="es-ES" dirty="0" smtClean="0"/>
              <a:t>? ¿O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ventas[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132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</a:t>
            </a:r>
            <a:r>
              <a:rPr lang="es-ES" dirty="0" smtClean="0"/>
              <a:t>?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¡Memoria de alguna otra variable del programa!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381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8 Grupo"/>
          <p:cNvGrpSpPr/>
          <p:nvPr/>
        </p:nvGrpSpPr>
        <p:grpSpPr>
          <a:xfrm>
            <a:off x="1835696" y="5664186"/>
            <a:ext cx="5472608" cy="426720"/>
            <a:chOff x="899593" y="5401791"/>
            <a:chExt cx="4351415" cy="4267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6 CuadroTexto"/>
            <p:cNvSpPr txBox="1"/>
            <p:nvPr/>
          </p:nvSpPr>
          <p:spPr>
            <a:xfrm>
              <a:off x="899593" y="5416649"/>
              <a:ext cx="4351415" cy="4118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625475">
                <a:spcAft>
                  <a:spcPts val="600"/>
                </a:spcAft>
              </a:pP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Define los tamaños de los arrays con constantes</a:t>
              </a:r>
            </a:p>
          </p:txBody>
        </p:sp>
        <p:pic>
          <p:nvPicPr>
            <p:cNvPr id="8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35215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382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209277" y="3044280"/>
            <a:ext cx="4725654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Recorrido de arrays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Recorrido de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Arrays: tamaño fijo </a:t>
            </a: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 Bucle de recorrido fijo (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for</a:t>
            </a: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Ejemplo: Media de un array de temperaturas</a:t>
            </a: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Dias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sz="2000" dirty="0" smtClean="0"/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Dias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  <a:endParaRPr lang="es-ES" sz="2000" dirty="0" smtClean="0"/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temp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smtClean="0">
                <a:latin typeface="Consolas" pitchFamily="49" charset="0"/>
              </a:rPr>
              <a:t>media,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total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 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 i 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Dias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 i++)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  total = total +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temp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[i];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media = total /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Dias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383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enumerados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</a:rPr>
              <a:t>typedef </a:t>
            </a:r>
            <a:r>
              <a:rPr lang="es-ES" i="1" dirty="0" smtClean="0">
                <a:solidFill>
                  <a:prstClr val="white"/>
                </a:solidFill>
                <a:latin typeface="Consolas" pitchFamily="49" charset="0"/>
              </a:rPr>
              <a:t>descripción </a:t>
            </a:r>
            <a:r>
              <a:rPr lang="es-ES" i="1" dirty="0" err="1" smtClean="0">
                <a:solidFill>
                  <a:srgbClr val="FFC000"/>
                </a:solidFill>
                <a:latin typeface="Consolas" pitchFamily="49" charset="0"/>
              </a:rPr>
              <a:t>nombre_de_tipo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  <a:endParaRPr lang="es-ES" i="1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Elegimos un nombre para el tipo: </a:t>
            </a: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tMoneda</a:t>
            </a:r>
            <a:endParaRPr lang="es-ES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ct val="0"/>
              </a:spcBef>
              <a:spcAft>
                <a:spcPts val="12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_tradnl" sz="20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Times New Roman" pitchFamily="18" charset="0"/>
              </a:rPr>
              <a:t>typedef </a:t>
            </a:r>
            <a:r>
              <a:rPr lang="es-ES_tradnl" sz="2000" dirty="0" smtClean="0">
                <a:solidFill>
                  <a:srgbClr val="FFC000"/>
                </a:solidFill>
                <a:latin typeface="Consolas" pitchFamily="49" charset="0"/>
                <a:cs typeface="Times New Roman" pitchFamily="18" charset="0"/>
              </a:rPr>
              <a:t>enum</a:t>
            </a:r>
            <a: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 { </a:t>
            </a:r>
            <a:r>
              <a:rPr lang="es-ES_tradnl" sz="20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centimo</a:t>
            </a:r>
            <a: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sz="20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dos_centimos</a:t>
            </a:r>
            <a: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sz="20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cinco_centimos</a:t>
            </a:r>
            <a: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</a:t>
            </a:r>
            <a:b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</a:br>
            <a: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               </a:t>
            </a:r>
            <a:r>
              <a:rPr lang="es-ES_tradnl" sz="20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diez_centimos</a:t>
            </a:r>
            <a: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sz="20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veinte_centimos</a:t>
            </a:r>
            <a: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</a:t>
            </a:r>
            <a:b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</a:br>
            <a: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               </a:t>
            </a:r>
            <a:r>
              <a:rPr lang="es-ES_tradnl" sz="20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medio_euro</a:t>
            </a:r>
            <a: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sz="2000" dirty="0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euro</a:t>
            </a:r>
            <a: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 } </a:t>
            </a:r>
            <a:r>
              <a:rPr lang="es-ES_tradnl" sz="2000" dirty="0" err="1" smtClean="0">
                <a:solidFill>
                  <a:srgbClr val="FFC000"/>
                </a:solidFill>
                <a:latin typeface="Consolas" pitchFamily="49" charset="0"/>
                <a:cs typeface="Times New Roman" pitchFamily="18" charset="0"/>
              </a:rPr>
              <a:t>tMoneda</a:t>
            </a:r>
            <a:r>
              <a:rPr lang="es-ES_tradnl" sz="20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;</a:t>
            </a:r>
            <a:endParaRPr lang="es-ES_tradnl" sz="2000" dirty="0" smtClean="0">
              <a:solidFill>
                <a:srgbClr val="92D050"/>
              </a:solidFill>
              <a:latin typeface="Consolas" pitchFamily="49" charset="0"/>
              <a:cs typeface="Times New Roman" pitchFamily="18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240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42" name="41 Rectángulo"/>
          <p:cNvSpPr/>
          <p:nvPr/>
        </p:nvSpPr>
        <p:spPr>
          <a:xfrm>
            <a:off x="818058" y="3212976"/>
            <a:ext cx="7930405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spc="-30" dirty="0" smtClean="0">
                <a:latin typeface="Cambria" pitchFamily="18" charset="0"/>
              </a:rPr>
              <a:t>En el ámbito de la declaración, se reconoce un nuevo tipo </a:t>
            </a:r>
            <a:r>
              <a:rPr lang="es-ES" sz="2200" spc="-3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tMoneda</a:t>
            </a:r>
            <a:endParaRPr lang="es-ES" sz="2200" spc="-30" dirty="0" smtClean="0">
              <a:latin typeface="Cambria" pitchFamily="18" charset="0"/>
            </a:endParaRP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200" dirty="0" err="1" smtClean="0">
                <a:solidFill>
                  <a:srgbClr val="FFC000"/>
                </a:solidFill>
                <a:latin typeface="Consolas" pitchFamily="49" charset="0"/>
                <a:cs typeface="Times New Roman" pitchFamily="18" charset="0"/>
              </a:rPr>
              <a:t>tMoneda</a:t>
            </a:r>
            <a:r>
              <a:rPr lang="es-ES_tradnl" sz="2200" dirty="0" smtClean="0">
                <a:latin typeface="Consolas" pitchFamily="49" charset="0"/>
                <a:cs typeface="Times New Roman" pitchFamily="18" charset="0"/>
              </a:rPr>
              <a:t> moneda1, moneda2;</a:t>
            </a:r>
            <a:endParaRPr lang="es-ES" sz="2200" dirty="0" smtClean="0">
              <a:latin typeface="Cambria" pitchFamily="18" charset="0"/>
            </a:endParaRP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latin typeface="Cambria" pitchFamily="18" charset="0"/>
              </a:rPr>
              <a:t>Cada variable de ese tipo contendrá alguno de los símbolos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2200" dirty="0" smtClean="0">
                <a:latin typeface="Consolas" pitchFamily="49" charset="0"/>
                <a:cs typeface="Times New Roman" pitchFamily="18" charset="0"/>
              </a:rPr>
              <a:t>moneda1 = </a:t>
            </a:r>
            <a:r>
              <a:rPr lang="es-ES_tradnl" sz="22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dos_centimos</a:t>
            </a:r>
            <a:r>
              <a:rPr lang="es-ES_tradnl" sz="2200" dirty="0" smtClean="0">
                <a:latin typeface="Consolas" pitchFamily="49" charset="0"/>
                <a:cs typeface="Times New Roman" pitchFamily="18" charset="0"/>
              </a:rPr>
              <a:t>;</a:t>
            </a:r>
            <a:br>
              <a:rPr lang="es-ES_tradnl" sz="2200" dirty="0" smtClean="0">
                <a:latin typeface="Consolas" pitchFamily="49" charset="0"/>
                <a:cs typeface="Times New Roman" pitchFamily="18" charset="0"/>
              </a:rPr>
            </a:br>
            <a:r>
              <a:rPr lang="es-ES_tradnl" sz="2200" dirty="0" smtClean="0">
                <a:latin typeface="Consolas" pitchFamily="49" charset="0"/>
                <a:cs typeface="Times New Roman" pitchFamily="18" charset="0"/>
              </a:rPr>
              <a:t>moneda2 = </a:t>
            </a:r>
            <a:r>
              <a:rPr lang="es-ES_tradnl" sz="2200" dirty="0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euro</a:t>
            </a:r>
            <a:r>
              <a:rPr lang="es-ES_tradnl" sz="2200" dirty="0" smtClean="0">
                <a:latin typeface="Consolas" pitchFamily="49" charset="0"/>
                <a:cs typeface="Times New Roman" pitchFamily="18" charset="0"/>
              </a:rPr>
              <a:t>;</a:t>
            </a:r>
          </a:p>
        </p:txBody>
      </p:sp>
      <p:grpSp>
        <p:nvGrpSpPr>
          <p:cNvPr id="6" name="34 Grupo"/>
          <p:cNvGrpSpPr/>
          <p:nvPr/>
        </p:nvGrpSpPr>
        <p:grpSpPr>
          <a:xfrm>
            <a:off x="4859616" y="5085184"/>
            <a:ext cx="3240776" cy="913459"/>
            <a:chOff x="2721303" y="4941167"/>
            <a:chExt cx="3240776" cy="913459"/>
          </a:xfrm>
        </p:grpSpPr>
        <p:grpSp>
          <p:nvGrpSpPr>
            <p:cNvPr id="7" name="42 Grupo"/>
            <p:cNvGrpSpPr/>
            <p:nvPr/>
          </p:nvGrpSpPr>
          <p:grpSpPr>
            <a:xfrm>
              <a:off x="2721303" y="4941167"/>
              <a:ext cx="3240776" cy="400111"/>
              <a:chOff x="3974048" y="2392313"/>
              <a:chExt cx="1030001" cy="700197"/>
            </a:xfrm>
          </p:grpSpPr>
          <p:sp>
            <p:nvSpPr>
              <p:cNvPr id="44" name="43 CuadroTexto"/>
              <p:cNvSpPr txBox="1"/>
              <p:nvPr/>
            </p:nvSpPr>
            <p:spPr>
              <a:xfrm>
                <a:off x="3974048" y="2392313"/>
                <a:ext cx="372528" cy="70019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s-ES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  <a:cs typeface="Consolas" pitchFamily="49" charset="0"/>
                  </a:rPr>
                  <a:t>moneda1</a:t>
                </a:r>
                <a:endPara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6" name="45 CuadroTexto"/>
              <p:cNvSpPr txBox="1"/>
              <p:nvPr/>
            </p:nvSpPr>
            <p:spPr>
              <a:xfrm>
                <a:off x="4355977" y="2392315"/>
                <a:ext cx="648072" cy="700195"/>
              </a:xfrm>
              <a:prstGeom prst="rect">
                <a:avLst/>
              </a:prstGeom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s-ES" sz="2000" dirty="0" err="1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  <a:cs typeface="Consolas" pitchFamily="49" charset="0"/>
                  </a:rPr>
                  <a:t>dos_centimos</a:t>
                </a:r>
                <a:endPara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grpSp>
          <p:nvGrpSpPr>
            <p:cNvPr id="8" name="46 Grupo"/>
            <p:cNvGrpSpPr/>
            <p:nvPr/>
          </p:nvGrpSpPr>
          <p:grpSpPr>
            <a:xfrm>
              <a:off x="2721303" y="5454515"/>
              <a:ext cx="3240776" cy="400111"/>
              <a:chOff x="3974048" y="2392313"/>
              <a:chExt cx="1030001" cy="700197"/>
            </a:xfrm>
          </p:grpSpPr>
          <p:sp>
            <p:nvSpPr>
              <p:cNvPr id="48" name="47 CuadroTexto"/>
              <p:cNvSpPr txBox="1"/>
              <p:nvPr/>
            </p:nvSpPr>
            <p:spPr>
              <a:xfrm>
                <a:off x="3974048" y="2392313"/>
                <a:ext cx="372528" cy="700195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s-ES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  <a:cs typeface="Consolas" pitchFamily="49" charset="0"/>
                  </a:rPr>
                  <a:t>moneda2</a:t>
                </a:r>
                <a:endPara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9" name="48 CuadroTexto"/>
              <p:cNvSpPr txBox="1"/>
              <p:nvPr/>
            </p:nvSpPr>
            <p:spPr>
              <a:xfrm>
                <a:off x="4355977" y="2392315"/>
                <a:ext cx="648072" cy="700195"/>
              </a:xfrm>
              <a:prstGeom prst="rect">
                <a:avLst/>
              </a:prstGeom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s-ES" sz="20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  <a:cs typeface="Consolas" pitchFamily="49" charset="0"/>
                  </a:rPr>
                  <a:t>euro</a:t>
                </a:r>
                <a:endPara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endParaRPr>
              </a:p>
            </p:txBody>
          </p:sp>
        </p:grpSp>
      </p:grpSp>
      <p:grpSp>
        <p:nvGrpSpPr>
          <p:cNvPr id="9" name="32 Grupo"/>
          <p:cNvGrpSpPr/>
          <p:nvPr/>
        </p:nvGrpSpPr>
        <p:grpSpPr>
          <a:xfrm>
            <a:off x="1979712" y="1518692"/>
            <a:ext cx="6707088" cy="1406252"/>
            <a:chOff x="1979712" y="1590700"/>
            <a:chExt cx="6707088" cy="1406252"/>
          </a:xfrm>
        </p:grpSpPr>
        <p:cxnSp>
          <p:nvCxnSpPr>
            <p:cNvPr id="18" name="17 Conector recto"/>
            <p:cNvCxnSpPr/>
            <p:nvPr/>
          </p:nvCxnSpPr>
          <p:spPr>
            <a:xfrm>
              <a:off x="1989237" y="1979315"/>
              <a:ext cx="0" cy="1017637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7452320" y="2339355"/>
              <a:ext cx="0" cy="324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8470776" y="1979315"/>
              <a:ext cx="0" cy="36004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1979712" y="1979315"/>
              <a:ext cx="6500589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7452320" y="2339355"/>
              <a:ext cx="1018456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1979712" y="2987427"/>
              <a:ext cx="3600400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CuadroTexto"/>
            <p:cNvSpPr txBox="1"/>
            <p:nvPr/>
          </p:nvSpPr>
          <p:spPr>
            <a:xfrm>
              <a:off x="7030616" y="1590700"/>
              <a:ext cx="1656184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descripción</a:t>
              </a:r>
              <a:endParaRPr lang="es-E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cxnSp>
          <p:nvCxnSpPr>
            <p:cNvPr id="29" name="28 Conector recto"/>
            <p:cNvCxnSpPr/>
            <p:nvPr/>
          </p:nvCxnSpPr>
          <p:spPr>
            <a:xfrm>
              <a:off x="5580112" y="2655962"/>
              <a:ext cx="0" cy="32400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5580112" y="2655962"/>
              <a:ext cx="1872208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51 CuadroTexto"/>
          <p:cNvSpPr txBox="1"/>
          <p:nvPr/>
        </p:nvSpPr>
        <p:spPr>
          <a:xfrm>
            <a:off x="5689152" y="332656"/>
            <a:ext cx="3031151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Mejoran la legibilidad</a:t>
            </a:r>
          </a:p>
        </p:txBody>
      </p:sp>
      <p:sp>
        <p:nvSpPr>
          <p:cNvPr id="53" name="52 CuadroTexto"/>
          <p:cNvSpPr txBox="1"/>
          <p:nvPr/>
        </p:nvSpPr>
        <p:spPr>
          <a:xfrm>
            <a:off x="799362" y="5767164"/>
            <a:ext cx="3628622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(Internamente se usan enteros)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2" grpId="0" uiExpand="1" build="p" bldLvl="2"/>
      <p:bldP spid="52" grpId="0"/>
      <p:bldP spid="53" grpId="0"/>
    </p:bld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buNone/>
            </a:pPr>
            <a:endParaRPr lang="es-ES" sz="160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endParaRPr lang="es-ES" sz="1600" dirty="0" smtClean="0">
              <a:solidFill>
                <a:srgbClr val="FFC00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</a:rPr>
              <a:t>temp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600" dirty="0" smtClean="0">
                <a:latin typeface="Consolas" pitchFamily="49" charset="0"/>
              </a:rPr>
              <a:t>media,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total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; 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i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; i &lt;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</a:rPr>
              <a:t>Dias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; i++)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   total = total +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</a:rPr>
              <a:t>temp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[i];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</a:rPr>
              <a:t>}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5653026" y="2017415"/>
          <a:ext cx="2155157" cy="342896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116000"/>
                <a:gridCol w="1039157"/>
              </a:tblGrid>
              <a:tr h="288032">
                <a:tc>
                  <a:txBody>
                    <a:bodyPr/>
                    <a:lstStyle/>
                    <a:p>
                      <a:pPr algn="l"/>
                      <a:endParaRPr lang="es-ES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Memoria</a:t>
                      </a:r>
                      <a:endParaRPr lang="es-ES" sz="1200" b="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0784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Dias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0784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temp</a:t>
                      </a:r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[0]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12.40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temp</a:t>
                      </a:r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[1]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10.96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temp</a:t>
                      </a:r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[2]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8.43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temp</a:t>
                      </a:r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[3]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11.65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temp</a:t>
                      </a:r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[4]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13.70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temp</a:t>
                      </a:r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[5]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13.41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temp</a:t>
                      </a:r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[6]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14.07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media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?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total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0.00</a:t>
                      </a:r>
                      <a:endParaRPr lang="es-ES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r"/>
                      <a:r>
                        <a:rPr lang="es-ES" sz="1200" b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2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200" b="1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</a:t>
                      </a:r>
                      <a:endParaRPr lang="es-ES" sz="1200" b="1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8" name="43 Grupo"/>
          <p:cNvGrpSpPr/>
          <p:nvPr/>
        </p:nvGrpSpPr>
        <p:grpSpPr>
          <a:xfrm>
            <a:off x="7190042" y="4893298"/>
            <a:ext cx="609462" cy="528006"/>
            <a:chOff x="7202898" y="5735178"/>
            <a:chExt cx="609462" cy="528006"/>
          </a:xfrm>
        </p:grpSpPr>
        <p:sp>
          <p:nvSpPr>
            <p:cNvPr id="9" name="8 CuadroTexto"/>
            <p:cNvSpPr txBox="1"/>
            <p:nvPr/>
          </p:nvSpPr>
          <p:spPr>
            <a:xfrm>
              <a:off x="7202898" y="5735178"/>
              <a:ext cx="609462" cy="24622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12.40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7218953" y="6047184"/>
              <a:ext cx="574357" cy="216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smtClean="0">
                  <a:solidFill>
                    <a:srgbClr val="C00000"/>
                  </a:solidFill>
                  <a:latin typeface="Consolas" pitchFamily="49" charset="0"/>
                </a:rPr>
                <a:t>1</a:t>
              </a:r>
              <a:endParaRPr lang="es-ES" sz="1200" b="1" dirty="0" smtClean="0">
                <a:solidFill>
                  <a:srgbClr val="C00000"/>
                </a:solidFill>
                <a:latin typeface="Consolas" pitchFamily="49" charset="0"/>
              </a:endParaRPr>
            </a:p>
          </p:txBody>
        </p:sp>
      </p:grpSp>
      <p:grpSp>
        <p:nvGrpSpPr>
          <p:cNvPr id="11" name="45 Grupo"/>
          <p:cNvGrpSpPr/>
          <p:nvPr/>
        </p:nvGrpSpPr>
        <p:grpSpPr>
          <a:xfrm>
            <a:off x="7058372" y="4888210"/>
            <a:ext cx="738276" cy="550338"/>
            <a:chOff x="4716017" y="5678919"/>
            <a:chExt cx="738276" cy="550338"/>
          </a:xfrm>
        </p:grpSpPr>
        <p:sp>
          <p:nvSpPr>
            <p:cNvPr id="47" name="46 CuadroTexto"/>
            <p:cNvSpPr txBox="1"/>
            <p:nvPr/>
          </p:nvSpPr>
          <p:spPr>
            <a:xfrm>
              <a:off x="4716017" y="5678919"/>
              <a:ext cx="738276" cy="2473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23.36</a:t>
              </a: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4860885" y="5981945"/>
              <a:ext cx="574357" cy="2473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smtClean="0">
                  <a:solidFill>
                    <a:srgbClr val="C00000"/>
                  </a:solidFill>
                  <a:latin typeface="Consolas" pitchFamily="49" charset="0"/>
                </a:rPr>
                <a:t>2</a:t>
              </a:r>
              <a:endParaRPr lang="es-ES" sz="1200" b="1" dirty="0" smtClean="0">
                <a:solidFill>
                  <a:srgbClr val="C00000"/>
                </a:solidFill>
                <a:latin typeface="Consolas" pitchFamily="49" charset="0"/>
              </a:endParaRPr>
            </a:p>
          </p:txBody>
        </p:sp>
      </p:grpSp>
      <p:grpSp>
        <p:nvGrpSpPr>
          <p:cNvPr id="12" name="59 Grupo"/>
          <p:cNvGrpSpPr/>
          <p:nvPr/>
        </p:nvGrpSpPr>
        <p:grpSpPr>
          <a:xfrm>
            <a:off x="7061228" y="4888210"/>
            <a:ext cx="738276" cy="509501"/>
            <a:chOff x="4716017" y="5678919"/>
            <a:chExt cx="738276" cy="509501"/>
          </a:xfrm>
        </p:grpSpPr>
        <p:sp>
          <p:nvSpPr>
            <p:cNvPr id="61" name="60 CuadroTexto"/>
            <p:cNvSpPr txBox="1"/>
            <p:nvPr/>
          </p:nvSpPr>
          <p:spPr>
            <a:xfrm>
              <a:off x="4716017" y="5678919"/>
              <a:ext cx="738276" cy="2473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31.79</a:t>
              </a: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4860885" y="5972420"/>
              <a:ext cx="574357" cy="216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smtClean="0">
                  <a:solidFill>
                    <a:srgbClr val="C00000"/>
                  </a:solidFill>
                  <a:latin typeface="Consolas" pitchFamily="49" charset="0"/>
                </a:rPr>
                <a:t>3</a:t>
              </a:r>
              <a:endParaRPr lang="es-ES" sz="1200" b="1" dirty="0" smtClean="0">
                <a:solidFill>
                  <a:srgbClr val="C00000"/>
                </a:solidFill>
                <a:latin typeface="Consolas" pitchFamily="49" charset="0"/>
              </a:endParaRPr>
            </a:p>
          </p:txBody>
        </p:sp>
      </p:grpSp>
      <p:grpSp>
        <p:nvGrpSpPr>
          <p:cNvPr id="18" name="62 Grupo"/>
          <p:cNvGrpSpPr/>
          <p:nvPr/>
        </p:nvGrpSpPr>
        <p:grpSpPr>
          <a:xfrm>
            <a:off x="7058371" y="4903068"/>
            <a:ext cx="738276" cy="512219"/>
            <a:chOff x="4716017" y="5660590"/>
            <a:chExt cx="738276" cy="548690"/>
          </a:xfrm>
        </p:grpSpPr>
        <p:sp>
          <p:nvSpPr>
            <p:cNvPr id="64" name="63 CuadroTexto"/>
            <p:cNvSpPr txBox="1"/>
            <p:nvPr/>
          </p:nvSpPr>
          <p:spPr>
            <a:xfrm>
              <a:off x="4716017" y="5660590"/>
              <a:ext cx="738276" cy="26492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43.44</a:t>
              </a: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4860885" y="5981949"/>
              <a:ext cx="574357" cy="22733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4</a:t>
              </a:r>
            </a:p>
          </p:txBody>
        </p:sp>
      </p:grpSp>
      <p:grpSp>
        <p:nvGrpSpPr>
          <p:cNvPr id="19" name="44 Grupo"/>
          <p:cNvGrpSpPr/>
          <p:nvPr/>
        </p:nvGrpSpPr>
        <p:grpSpPr>
          <a:xfrm>
            <a:off x="7067896" y="4888210"/>
            <a:ext cx="738276" cy="550338"/>
            <a:chOff x="4716017" y="5678919"/>
            <a:chExt cx="738276" cy="550338"/>
          </a:xfrm>
        </p:grpSpPr>
        <p:sp>
          <p:nvSpPr>
            <p:cNvPr id="42" name="41 CuadroTexto"/>
            <p:cNvSpPr txBox="1"/>
            <p:nvPr/>
          </p:nvSpPr>
          <p:spPr>
            <a:xfrm>
              <a:off x="4716017" y="5678919"/>
              <a:ext cx="738276" cy="2473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84.62</a:t>
              </a: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4860885" y="5981945"/>
              <a:ext cx="574357" cy="24731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es-ES" sz="1200" b="1" dirty="0" smtClean="0">
                  <a:solidFill>
                    <a:srgbClr val="C00000"/>
                  </a:solidFill>
                  <a:latin typeface="Consolas" pitchFamily="49" charset="0"/>
                </a:rPr>
                <a:t>7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Recorrido de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384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696852" y="1124744"/>
          <a:ext cx="5750297" cy="5760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21471"/>
                <a:gridCol w="821471"/>
                <a:gridCol w="821471"/>
                <a:gridCol w="821471"/>
                <a:gridCol w="821471"/>
                <a:gridCol w="821471"/>
                <a:gridCol w="821471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12.40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10.96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8.43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11.65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13.70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13.41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14.07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0</a:t>
                      </a:r>
                      <a:endParaRPr lang="es-ES" sz="1200" b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1</a:t>
                      </a:r>
                      <a:endParaRPr lang="es-ES" sz="1200" b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3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4</a:t>
                      </a:r>
                      <a:endParaRPr lang="es-ES" sz="1200" b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5</a:t>
                      </a:r>
                      <a:endParaRPr lang="es-ES" sz="1200" b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latin typeface="Consolas" pitchFamily="49" charset="0"/>
                        </a:rPr>
                        <a:t>6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0" name="11 Grupo"/>
          <p:cNvGrpSpPr/>
          <p:nvPr/>
        </p:nvGrpSpPr>
        <p:grpSpPr>
          <a:xfrm>
            <a:off x="2827301" y="4062302"/>
            <a:ext cx="1025353" cy="1857781"/>
            <a:chOff x="4353422" y="3999259"/>
            <a:chExt cx="1025353" cy="1857781"/>
          </a:xfrm>
        </p:grpSpPr>
        <p:cxnSp>
          <p:nvCxnSpPr>
            <p:cNvPr id="13" name="12 Conector recto de flecha"/>
            <p:cNvCxnSpPr/>
            <p:nvPr/>
          </p:nvCxnSpPr>
          <p:spPr>
            <a:xfrm rot="10800000" flipH="1">
              <a:off x="4951566" y="4279004"/>
              <a:ext cx="143609" cy="121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" name="13 CuadroTexto"/>
            <p:cNvSpPr txBox="1"/>
            <p:nvPr/>
          </p:nvSpPr>
          <p:spPr>
            <a:xfrm>
              <a:off x="4769313" y="3999259"/>
              <a:ext cx="609462" cy="2769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2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15" name="14 Conector recto de flecha"/>
            <p:cNvCxnSpPr/>
            <p:nvPr/>
          </p:nvCxnSpPr>
          <p:spPr>
            <a:xfrm rot="5400000">
              <a:off x="4458124" y="4909385"/>
              <a:ext cx="1239149" cy="106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15 Conector recto de flecha"/>
            <p:cNvCxnSpPr/>
            <p:nvPr/>
          </p:nvCxnSpPr>
          <p:spPr>
            <a:xfrm>
              <a:off x="4353422" y="5526620"/>
              <a:ext cx="740156" cy="121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/>
            <p:nvPr/>
          </p:nvCxnSpPr>
          <p:spPr>
            <a:xfrm rot="16200000" flipH="1">
              <a:off x="4192528" y="5687670"/>
              <a:ext cx="337681" cy="106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6" name="17 Grupo"/>
          <p:cNvGrpSpPr/>
          <p:nvPr/>
        </p:nvGrpSpPr>
        <p:grpSpPr>
          <a:xfrm>
            <a:off x="1213353" y="3834674"/>
            <a:ext cx="1604424" cy="1756832"/>
            <a:chOff x="2739474" y="3781156"/>
            <a:chExt cx="1604424" cy="1756832"/>
          </a:xfrm>
        </p:grpSpPr>
        <p:grpSp>
          <p:nvGrpSpPr>
            <p:cNvPr id="31" name="36 Grupo"/>
            <p:cNvGrpSpPr/>
            <p:nvPr/>
          </p:nvGrpSpPr>
          <p:grpSpPr>
            <a:xfrm>
              <a:off x="2929770" y="3991932"/>
              <a:ext cx="1414128" cy="894928"/>
              <a:chOff x="2929770" y="3991932"/>
              <a:chExt cx="1414128" cy="894928"/>
            </a:xfrm>
          </p:grpSpPr>
          <p:grpSp>
            <p:nvGrpSpPr>
              <p:cNvPr id="32" name="36 Grupo"/>
              <p:cNvGrpSpPr/>
              <p:nvPr/>
            </p:nvGrpSpPr>
            <p:grpSpPr>
              <a:xfrm>
                <a:off x="3606673" y="4273107"/>
                <a:ext cx="143667" cy="337681"/>
                <a:chOff x="1476450" y="3285903"/>
                <a:chExt cx="215230" cy="442949"/>
              </a:xfrm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cxnSp>
              <p:nvCxnSpPr>
                <p:cNvPr id="29" name="28 Conector recto de flecha"/>
                <p:cNvCxnSpPr/>
                <p:nvPr/>
              </p:nvCxnSpPr>
              <p:spPr>
                <a:xfrm rot="5400000">
                  <a:off x="1274026" y="3506584"/>
                  <a:ext cx="442949" cy="1588"/>
                </a:xfrm>
                <a:prstGeom prst="straightConnector1">
                  <a:avLst/>
                </a:prstGeom>
                <a:ln w="38100">
                  <a:solidFill>
                    <a:srgbClr val="FFC000"/>
                  </a:solidFill>
                  <a:tailEnd type="stealth" w="lg" len="lg"/>
                </a:ln>
                <a:effectLst/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29 Conector recto de flecha"/>
                <p:cNvCxnSpPr/>
                <p:nvPr/>
              </p:nvCxnSpPr>
              <p:spPr>
                <a:xfrm rot="10800000">
                  <a:off x="1476450" y="3303408"/>
                  <a:ext cx="215230" cy="1589"/>
                </a:xfrm>
                <a:prstGeom prst="straightConnector1">
                  <a:avLst/>
                </a:prstGeom>
                <a:ln w="38100">
                  <a:solidFill>
                    <a:srgbClr val="FFC000"/>
                  </a:solidFill>
                  <a:tailEnd type="none" w="lg" len="lg"/>
                </a:ln>
                <a:effectLst/>
              </p:spPr>
              <p:style>
                <a:lnRef idx="2">
                  <a:schemeClr val="accent3"/>
                </a:lnRef>
                <a:fillRef idx="0">
                  <a:schemeClr val="accent3"/>
                </a:fillRef>
                <a:effectRef idx="1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26 CuadroTexto"/>
              <p:cNvSpPr txBox="1"/>
              <p:nvPr/>
            </p:nvSpPr>
            <p:spPr>
              <a:xfrm>
                <a:off x="3351741" y="3991932"/>
                <a:ext cx="524503" cy="27699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s-ES" sz="12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true</a:t>
                </a:r>
              </a:p>
            </p:txBody>
          </p:sp>
          <p:sp>
            <p:nvSpPr>
              <p:cNvPr id="28" name="15 CuadroTexto"/>
              <p:cNvSpPr txBox="1"/>
              <p:nvPr/>
            </p:nvSpPr>
            <p:spPr>
              <a:xfrm>
                <a:off x="2929770" y="4612384"/>
                <a:ext cx="1414128" cy="274476"/>
              </a:xfrm>
              <a:prstGeom prst="rect">
                <a:avLst/>
              </a:prstGeom>
              <a:solidFill>
                <a:srgbClr val="0037A8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lIns="36000" tIns="36000" rIns="36000" bIns="36000" rtlCol="0" anchor="ctr" anchorCtr="0">
                <a:noAutofit/>
              </a:bodyPr>
              <a:lstStyle/>
              <a:p>
                <a:pPr algn="ctr"/>
                <a:r>
                  <a:rPr lang="es-ES" sz="105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total+=</a:t>
                </a:r>
                <a:r>
                  <a:rPr lang="es-ES" sz="1050" dirty="0" err="1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temp</a:t>
                </a:r>
                <a:r>
                  <a:rPr lang="es-ES" sz="105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[i]</a:t>
                </a:r>
                <a:endParaRPr lang="es-E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endParaRPr>
              </a:p>
            </p:txBody>
          </p:sp>
        </p:grpSp>
        <p:grpSp>
          <p:nvGrpSpPr>
            <p:cNvPr id="35" name="37 Grupo"/>
            <p:cNvGrpSpPr/>
            <p:nvPr/>
          </p:nvGrpSpPr>
          <p:grpSpPr>
            <a:xfrm>
              <a:off x="2739474" y="3781156"/>
              <a:ext cx="1604424" cy="1756832"/>
              <a:chOff x="2739474" y="3781156"/>
              <a:chExt cx="1604424" cy="1756832"/>
            </a:xfrm>
          </p:grpSpPr>
          <p:cxnSp>
            <p:nvCxnSpPr>
              <p:cNvPr id="21" name="20 Conector recto de flecha"/>
              <p:cNvCxnSpPr/>
              <p:nvPr/>
            </p:nvCxnSpPr>
            <p:spPr>
              <a:xfrm rot="5400000">
                <a:off x="3281109" y="5212028"/>
                <a:ext cx="650332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2" name="21 Conector recto de flecha"/>
              <p:cNvCxnSpPr/>
              <p:nvPr/>
            </p:nvCxnSpPr>
            <p:spPr>
              <a:xfrm>
                <a:off x="2739474" y="3800205"/>
                <a:ext cx="1604424" cy="2421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3" name="22 Conector recto de flecha"/>
              <p:cNvCxnSpPr/>
              <p:nvPr/>
            </p:nvCxnSpPr>
            <p:spPr>
              <a:xfrm rot="5400000">
                <a:off x="1871207" y="4658949"/>
                <a:ext cx="1756645" cy="1060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4" name="23 Conector recto de flecha"/>
              <p:cNvCxnSpPr/>
              <p:nvPr/>
            </p:nvCxnSpPr>
            <p:spPr>
              <a:xfrm rot="10800000">
                <a:off x="2739477" y="5518307"/>
                <a:ext cx="866005" cy="10157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25" name="24 CuadroTexto"/>
              <p:cNvSpPr txBox="1"/>
              <p:nvPr/>
            </p:nvSpPr>
            <p:spPr>
              <a:xfrm>
                <a:off x="3099863" y="5030753"/>
                <a:ext cx="1008968" cy="274476"/>
              </a:xfrm>
              <a:prstGeom prst="rect">
                <a:avLst/>
              </a:prstGeom>
              <a:solidFill>
                <a:srgbClr val="0037A8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square" lIns="72000" tIns="36000" rIns="72000" bIns="36000" rtlCol="0" anchor="ctr" anchorCtr="0">
                <a:noAutofit/>
              </a:bodyPr>
              <a:lstStyle/>
              <a:p>
                <a:pPr algn="ctr"/>
                <a:r>
                  <a:rPr lang="es-ES" sz="1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i++</a:t>
                </a:r>
                <a:endParaRPr lang="es-ES" sz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endParaRPr>
              </a:p>
            </p:txBody>
          </p:sp>
        </p:grpSp>
      </p:grpSp>
      <p:grpSp>
        <p:nvGrpSpPr>
          <p:cNvPr id="38" name="31 Grupo"/>
          <p:cNvGrpSpPr/>
          <p:nvPr/>
        </p:nvGrpSpPr>
        <p:grpSpPr>
          <a:xfrm>
            <a:off x="2185242" y="3684905"/>
            <a:ext cx="1297245" cy="853284"/>
            <a:chOff x="3711363" y="3621862"/>
            <a:chExt cx="1297245" cy="853284"/>
          </a:xfrm>
        </p:grpSpPr>
        <p:sp>
          <p:nvSpPr>
            <p:cNvPr id="33" name="32 Decisión"/>
            <p:cNvSpPr/>
            <p:nvPr/>
          </p:nvSpPr>
          <p:spPr>
            <a:xfrm>
              <a:off x="3711363" y="4071838"/>
              <a:ext cx="1297245" cy="403308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i&lt;</a:t>
              </a:r>
              <a:r>
                <a:rPr lang="es-ES" sz="12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Dias</a:t>
              </a:r>
              <a:endPara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34" name="33 Conector recto de flecha"/>
            <p:cNvCxnSpPr>
              <a:stCxn id="36" idx="2"/>
              <a:endCxn id="33" idx="0"/>
            </p:cNvCxnSpPr>
            <p:nvPr/>
          </p:nvCxnSpPr>
          <p:spPr>
            <a:xfrm>
              <a:off x="4357138" y="3621862"/>
              <a:ext cx="2848" cy="449976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9" name="34 Grupo"/>
          <p:cNvGrpSpPr/>
          <p:nvPr/>
        </p:nvGrpSpPr>
        <p:grpSpPr>
          <a:xfrm>
            <a:off x="2326533" y="3157737"/>
            <a:ext cx="1008968" cy="527168"/>
            <a:chOff x="3852654" y="3094694"/>
            <a:chExt cx="1008968" cy="527168"/>
          </a:xfrm>
        </p:grpSpPr>
        <p:sp>
          <p:nvSpPr>
            <p:cNvPr id="36" name="35 CuadroTexto"/>
            <p:cNvSpPr txBox="1"/>
            <p:nvPr/>
          </p:nvSpPr>
          <p:spPr>
            <a:xfrm>
              <a:off x="3852654" y="3347386"/>
              <a:ext cx="1008968" cy="274476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 = 0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37" name="36 Conector recto de flecha"/>
            <p:cNvCxnSpPr/>
            <p:nvPr/>
          </p:nvCxnSpPr>
          <p:spPr>
            <a:xfrm rot="16200000" flipH="1">
              <a:off x="4219635" y="3231667"/>
              <a:ext cx="274476" cy="53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41" name="40 Conector recto de flecha"/>
          <p:cNvCxnSpPr/>
          <p:nvPr/>
        </p:nvCxnSpPr>
        <p:spPr>
          <a:xfrm>
            <a:off x="5323771" y="2722632"/>
            <a:ext cx="544373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/>
          <p:nvPr/>
        </p:nvCxnSpPr>
        <p:spPr>
          <a:xfrm>
            <a:off x="5323771" y="3009032"/>
            <a:ext cx="544373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>
            <a:off x="5323771" y="3295432"/>
            <a:ext cx="544373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 de flecha"/>
          <p:cNvCxnSpPr/>
          <p:nvPr/>
        </p:nvCxnSpPr>
        <p:spPr>
          <a:xfrm>
            <a:off x="5323771" y="3581832"/>
            <a:ext cx="544373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CuadroTexto"/>
          <p:cNvSpPr txBox="1"/>
          <p:nvPr/>
        </p:nvSpPr>
        <p:spPr>
          <a:xfrm>
            <a:off x="4540205" y="4655127"/>
            <a:ext cx="607859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cxnSp>
        <p:nvCxnSpPr>
          <p:cNvPr id="67" name="66 Conector recto de flecha"/>
          <p:cNvCxnSpPr/>
          <p:nvPr/>
        </p:nvCxnSpPr>
        <p:spPr>
          <a:xfrm>
            <a:off x="5323771" y="3874760"/>
            <a:ext cx="544373" cy="1588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</p:bld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12 Grupo"/>
          <p:cNvGrpSpPr/>
          <p:nvPr/>
        </p:nvGrpSpPr>
        <p:grpSpPr>
          <a:xfrm>
            <a:off x="2843808" y="4331196"/>
            <a:ext cx="4991175" cy="1958479"/>
            <a:chOff x="3599829" y="1707679"/>
            <a:chExt cx="4991175" cy="1958479"/>
          </a:xfrm>
        </p:grpSpPr>
        <p:cxnSp>
          <p:nvCxnSpPr>
            <p:cNvPr id="8" name="7 Conector recto de flecha"/>
            <p:cNvCxnSpPr/>
            <p:nvPr/>
          </p:nvCxnSpPr>
          <p:spPr>
            <a:xfrm flipV="1">
              <a:off x="6984205" y="1707679"/>
              <a:ext cx="1" cy="1067916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8 CuadroTexto"/>
            <p:cNvSpPr txBox="1"/>
            <p:nvPr/>
          </p:nvSpPr>
          <p:spPr>
            <a:xfrm>
              <a:off x="3599829" y="2742828"/>
              <a:ext cx="4991175" cy="92333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Los usuarios usan de 1 a 7 para numerar los días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La interfaz debe aproximarse a los usuarios,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aunque internamente se usen los índices de 0 a 6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Recorrido de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sz="1800" dirty="0" smtClean="0">
                <a:latin typeface="Consolas" pitchFamily="49" charset="0"/>
              </a:rPr>
              <a:t>std;</a:t>
            </a:r>
          </a:p>
          <a:p>
            <a:pPr lvl="1" indent="1588"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Dias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tTemp</a:t>
            </a:r>
            <a:r>
              <a:rPr lang="es-ES" sz="1800" dirty="0" smtClean="0">
                <a:latin typeface="Consolas" pitchFamily="49" charset="0"/>
              </a:rPr>
              <a:t>[</a:t>
            </a:r>
            <a:r>
              <a:rPr lang="es-ES" sz="1800" dirty="0" err="1" smtClean="0">
                <a:latin typeface="Consolas" pitchFamily="49" charset="0"/>
              </a:rPr>
              <a:t>Dias</a:t>
            </a:r>
            <a:r>
              <a:rPr lang="es-ES" sz="1800" dirty="0" smtClean="0">
                <a:latin typeface="Consolas" pitchFamily="49" charset="0"/>
              </a:rPr>
              <a:t>];</a:t>
            </a:r>
          </a:p>
          <a:p>
            <a:pPr lvl="1" indent="1588"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media(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);</a:t>
            </a:r>
          </a:p>
          <a:p>
            <a:pPr lvl="1" indent="1588"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main()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dirty="0" smtClean="0">
                <a:latin typeface="Consolas" pitchFamily="49" charset="0"/>
              </a:rPr>
              <a:t> 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; i &lt; </a:t>
            </a:r>
            <a:r>
              <a:rPr lang="es-ES" sz="1800" dirty="0" err="1" smtClean="0">
                <a:latin typeface="Consolas" pitchFamily="49" charset="0"/>
              </a:rPr>
              <a:t>Dias</a:t>
            </a:r>
            <a:r>
              <a:rPr lang="es-ES" sz="1800" dirty="0" smtClean="0">
                <a:latin typeface="Consolas" pitchFamily="49" charset="0"/>
              </a:rPr>
              <a:t>; i++) {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Recorrido del array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"Temperatura del día " </a:t>
            </a:r>
            <a:r>
              <a:rPr lang="es-ES" sz="1800" dirty="0" smtClean="0">
                <a:latin typeface="Consolas" pitchFamily="49" charset="0"/>
              </a:rPr>
              <a:t>&lt;&lt; i + 1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": 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cin &gt;&gt;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[i];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"Temperatura media: " </a:t>
            </a:r>
            <a:r>
              <a:rPr lang="es-ES" sz="1800" dirty="0" smtClean="0">
                <a:latin typeface="Consolas" pitchFamily="49" charset="0"/>
              </a:rPr>
              <a:t>&lt;&lt; media(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) &lt;&lt; endl;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...</a:t>
            </a: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385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mediatemp.cpp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Recorrido de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media(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const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tTemp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med</a:t>
            </a:r>
            <a:r>
              <a:rPr lang="es-ES" sz="1800" dirty="0" smtClean="0">
                <a:latin typeface="Consolas" pitchFamily="49" charset="0"/>
              </a:rPr>
              <a:t>, total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; 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sz="1800" dirty="0" smtClean="0">
                <a:latin typeface="Consolas" pitchFamily="49" charset="0"/>
              </a:rPr>
              <a:t> 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i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; i &lt; </a:t>
            </a:r>
            <a:r>
              <a:rPr lang="es-ES" sz="1800" dirty="0" err="1" smtClean="0">
                <a:latin typeface="Consolas" pitchFamily="49" charset="0"/>
              </a:rPr>
              <a:t>Dias</a:t>
            </a:r>
            <a:r>
              <a:rPr lang="es-ES" sz="1800" dirty="0" smtClean="0">
                <a:latin typeface="Consolas" pitchFamily="49" charset="0"/>
              </a:rPr>
              <a:t>; i++) {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Recorrido del array</a:t>
            </a:r>
            <a:endParaRPr lang="es-ES" sz="18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total = total + </a:t>
            </a:r>
            <a:r>
              <a:rPr lang="es-ES" sz="1800" dirty="0" err="1" smtClean="0">
                <a:latin typeface="Consolas" pitchFamily="49" charset="0"/>
              </a:rPr>
              <a:t>temp</a:t>
            </a:r>
            <a:r>
              <a:rPr lang="es-ES" sz="1800" dirty="0" smtClean="0">
                <a:latin typeface="Consolas" pitchFamily="49" charset="0"/>
              </a:rPr>
              <a:t>[i];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err="1" smtClean="0">
                <a:latin typeface="Consolas" pitchFamily="49" charset="0"/>
              </a:rPr>
              <a:t>med</a:t>
            </a:r>
            <a:r>
              <a:rPr lang="es-ES" sz="1800" dirty="0" smtClean="0">
                <a:latin typeface="Consolas" pitchFamily="49" charset="0"/>
              </a:rPr>
              <a:t> = total / </a:t>
            </a:r>
            <a:r>
              <a:rPr lang="es-ES" sz="1800" dirty="0" err="1" smtClean="0">
                <a:latin typeface="Consolas" pitchFamily="49" charset="0"/>
              </a:rPr>
              <a:t>Dias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 </a:t>
            </a:r>
            <a:r>
              <a:rPr lang="es-ES" sz="1800" dirty="0" err="1" smtClean="0">
                <a:latin typeface="Consolas" pitchFamily="49" charset="0"/>
              </a:rPr>
              <a:t>med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386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8 Grupo"/>
          <p:cNvGrpSpPr/>
          <p:nvPr/>
        </p:nvGrpSpPr>
        <p:grpSpPr>
          <a:xfrm>
            <a:off x="1655676" y="4509120"/>
            <a:ext cx="5940660" cy="792088"/>
            <a:chOff x="899593" y="5401791"/>
            <a:chExt cx="4723575" cy="7920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6 CuadroTexto"/>
            <p:cNvSpPr txBox="1"/>
            <p:nvPr/>
          </p:nvSpPr>
          <p:spPr>
            <a:xfrm>
              <a:off x="899593" y="5416649"/>
              <a:ext cx="4723575" cy="77723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625475">
                <a:spcAft>
                  <a:spcPts val="600"/>
                </a:spcAft>
              </a:pP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Los arrays se pasan a las funciones como constantes</a:t>
              </a:r>
            </a:p>
            <a:p>
              <a:pPr marL="625475">
                <a:spcAft>
                  <a:spcPts val="600"/>
                </a:spcAft>
              </a:pPr>
              <a:r>
                <a:rPr lang="nl-NL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Las funciones no pueden devolver arrays</a:t>
              </a:r>
            </a:p>
          </p:txBody>
        </p:sp>
        <p:pic>
          <p:nvPicPr>
            <p:cNvPr id="8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35215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de tipos enumerados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Times New Roman" pitchFamily="18" charset="0"/>
              </a:rPr>
              <a:t>const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Times New Roman" pitchFamily="18" charset="0"/>
              </a:rPr>
              <a:t>int</a:t>
            </a:r>
            <a:r>
              <a:rPr lang="es-ES_tradnl" sz="1800" dirty="0" smtClean="0">
                <a:latin typeface="Consolas" pitchFamily="49" charset="0"/>
                <a:cs typeface="Times New Roman" pitchFamily="18" charset="0"/>
              </a:rPr>
              <a:t> Cuantas =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15</a:t>
            </a:r>
            <a:r>
              <a:rPr lang="es-ES_tradnl" sz="1800" dirty="0" smtClean="0">
                <a:latin typeface="Consolas" pitchFamily="49" charset="0"/>
                <a:cs typeface="Times New Roman" pitchFamily="18" charset="0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Times New Roman" pitchFamily="18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_tradnl" sz="18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Times New Roman" pitchFamily="18" charset="0"/>
              </a:rPr>
              <a:t>typedef </a:t>
            </a:r>
            <a:r>
              <a:rPr lang="es-ES_tradnl" sz="1800" dirty="0" smtClean="0">
                <a:solidFill>
                  <a:srgbClr val="FFC000"/>
                </a:solidFill>
                <a:latin typeface="Consolas" pitchFamily="49" charset="0"/>
                <a:cs typeface="Times New Roman" pitchFamily="18" charset="0"/>
              </a:rPr>
              <a:t>enum</a:t>
            </a:r>
            <a:r>
              <a:rPr lang="es-ES_tradnl" sz="18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 { </a:t>
            </a:r>
            <a:r>
              <a:rPr lang="es-ES_tradnl" sz="18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centimo</a:t>
            </a:r>
            <a:r>
              <a:rPr lang="es-ES_tradnl" sz="18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sz="18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dos_centimos</a:t>
            </a:r>
            <a:r>
              <a:rPr lang="es-ES_tradnl" sz="18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sz="18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cinco_centimos</a:t>
            </a:r>
            <a:r>
              <a:rPr lang="es-ES_tradnl" sz="18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18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   </a:t>
            </a:r>
            <a:r>
              <a:rPr lang="es-ES_tradnl" sz="18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diez_centimos</a:t>
            </a:r>
            <a:r>
              <a:rPr lang="es-ES_tradnl" sz="18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sz="18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veinte_centimos</a:t>
            </a:r>
            <a:r>
              <a:rPr lang="es-ES_tradnl" sz="18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sz="1800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medio_euro</a:t>
            </a:r>
            <a:r>
              <a:rPr lang="es-ES_tradnl" sz="18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, </a:t>
            </a:r>
            <a:r>
              <a:rPr lang="es-ES_tradnl" sz="1800" dirty="0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euro</a:t>
            </a:r>
            <a:r>
              <a:rPr lang="es-ES_tradnl" sz="18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 } </a:t>
            </a:r>
            <a:r>
              <a:rPr lang="es-ES_tradnl" sz="1800" dirty="0" err="1" smtClean="0">
                <a:solidFill>
                  <a:srgbClr val="FFC000"/>
                </a:solidFill>
                <a:latin typeface="Consolas" pitchFamily="49" charset="0"/>
                <a:cs typeface="Times New Roman" pitchFamily="18" charset="0"/>
              </a:rPr>
              <a:t>tMoneda</a:t>
            </a:r>
            <a:r>
              <a:rPr lang="es-ES_tradnl" sz="1800" dirty="0" smtClean="0">
                <a:solidFill>
                  <a:prstClr val="white"/>
                </a:solidFill>
                <a:latin typeface="Consolas" pitchFamily="49" charset="0"/>
                <a:cs typeface="Times New Roman" pitchFamily="18" charset="0"/>
              </a:rPr>
              <a:t>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Times New Roman" pitchFamily="18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tMoneda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tCalderilla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[</a:t>
            </a:r>
            <a:r>
              <a:rPr lang="es-ES_tradnl" sz="1800" dirty="0" smtClean="0">
                <a:latin typeface="Consolas" pitchFamily="49" charset="0"/>
                <a:cs typeface="Times New Roman" pitchFamily="18" charset="0"/>
              </a:rPr>
              <a:t>Cuantas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</a:rPr>
              <a:t>];</a:t>
            </a:r>
            <a:endParaRPr lang="es-ES" sz="1800" dirty="0" smtClean="0">
              <a:solidFill>
                <a:srgbClr val="92D050"/>
              </a:solidFill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aCadena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tMoneda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moneda);</a:t>
            </a:r>
            <a:endParaRPr lang="es-ES_tradnl" sz="1800" dirty="0" smtClean="0">
              <a:solidFill>
                <a:srgbClr val="92D050"/>
              </a:solidFill>
              <a:latin typeface="Consolas" pitchFamily="49" charset="0"/>
              <a:cs typeface="Times New Roman" pitchFamily="18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sz="1800" dirty="0" smtClean="0">
                <a:solidFill>
                  <a:srgbClr val="92D050"/>
                </a:solidFill>
                <a:latin typeface="Consolas" pitchFamily="49" charset="0"/>
                <a:cs typeface="Times New Roman" pitchFamily="18" charset="0"/>
              </a:rPr>
              <a:t>// Devuelve la cadena correspondiente al valor de moneda</a:t>
            </a:r>
            <a:endParaRPr lang="es-ES" sz="18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1200"/>
              </a:spcBef>
              <a:spcAft>
                <a:spcPts val="300"/>
              </a:spcAft>
              <a:buNone/>
            </a:pP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tCalderilla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bolsillo;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Exactamente llevo Cuantas monedas</a:t>
            </a: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bolsillo[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euro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bolsillo[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" sz="1800" dirty="0" err="1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cinco_centimos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bolsillo[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" sz="1800" dirty="0" err="1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medio_euro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bolsillo[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euro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bolsillo[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4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s-ES" sz="1800" dirty="0" err="1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centimo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 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moneda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 moneda &lt; Cuantas; moneda++)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cout &lt;&lt;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aCadena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(bolsillo[moneda]) &lt;&lt; endl;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387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388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188537" y="3044280"/>
            <a:ext cx="4767139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Búsqueda en arrays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en arrays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¿Qué día las ventas superaron los 1.000 €?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Dias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365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Año no bisiesto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Dias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pPr lvl="1" indent="1588">
              <a:lnSpc>
                <a:spcPts val="1000"/>
              </a:lnSpc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busca(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ventas) {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Índice del primer elemento mayor que 1000 (-1 si no hay)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encontrado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false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 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((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Dias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&amp;&amp; !encontrado) { </a:t>
            </a:r>
            <a:r>
              <a:rPr lang="es-ES" sz="1800" spc="-3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Esquema de búsqueda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(ventas[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 &gt;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encontrado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true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++;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}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(!encontrado) {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389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732999" y="404664"/>
            <a:ext cx="1957587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buscaarray.cpp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390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247347" y="3044280"/>
            <a:ext cx="6649514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Capacidad y copia de arrays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Capacidad de los arrays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0" dirty="0" smtClean="0"/>
              <a:t>La capacidad de un array no puede ser alterada en la ejecución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El tamaño de un array es una decisión de diseño: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es-ES" i="0" dirty="0" smtClean="0"/>
              <a:t>En ocasiones será fácil (días de la semana)</a:t>
            </a:r>
          </a:p>
          <a:p>
            <a:pPr marL="714375" lvl="1" indent="-352425">
              <a:spcBef>
                <a:spcPts val="0"/>
              </a:spcBef>
              <a:buFont typeface="Wingdings" pitchFamily="2" charset="2"/>
              <a:buChar char="ü"/>
            </a:pPr>
            <a:r>
              <a:rPr lang="es-ES" dirty="0" smtClean="0"/>
              <a:t>Cuando pueda variar ha de estimarse un tamaño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Ni corto ni con mucho desperdicio (posiciones sin usar)</a:t>
            </a:r>
            <a:endParaRPr lang="es-ES" i="0" dirty="0" smtClean="0"/>
          </a:p>
          <a:p>
            <a:pPr lvl="1" indent="1588">
              <a:spcBef>
                <a:spcPts val="0"/>
              </a:spcBef>
              <a:buNone/>
            </a:pPr>
            <a:r>
              <a:rPr lang="es-ES" i="0" dirty="0" err="1" smtClean="0"/>
              <a:t>STL</a:t>
            </a:r>
            <a:r>
              <a:rPr lang="es-ES" i="0" dirty="0" smtClean="0"/>
              <a:t> (</a:t>
            </a:r>
            <a:r>
              <a:rPr lang="en-US" i="1" dirty="0" smtClean="0"/>
              <a:t>Standard Template Library</a:t>
            </a:r>
            <a:r>
              <a:rPr lang="es-ES" dirty="0" smtClean="0"/>
              <a:t>) de C++: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Colecciones más eficientes cuyo tamaño puede variar</a:t>
            </a:r>
            <a:endParaRPr lang="es-ES" i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391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s-ES" dirty="0" smtClean="0"/>
              <a:t>Copia de arrays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No se pueden copiar dos arrays (del mismo tipo) con asignación: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array2 = array1;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// </a:t>
            </a:r>
            <a:r>
              <a:rPr lang="es-ES" i="1" dirty="0" smtClean="0">
                <a:solidFill>
                  <a:srgbClr val="FFC000"/>
                </a:solidFill>
                <a:latin typeface="Consolas" pitchFamily="49" charset="0"/>
              </a:rPr>
              <a:t>¡¡¡ NO COPIA LOS ELEMENTOS !!!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Han de copiarse los elementos uno a uno: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 i &lt; N; i++)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array2[i] = array1[i];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392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393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088801" y="3044280"/>
            <a:ext cx="496661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Arrays no completos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Entrada/salida para tipos enumerados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enum </a:t>
            </a:r>
            <a:r>
              <a:rPr lang="es-ES" sz="2000" dirty="0" smtClean="0">
                <a:latin typeface="Consolas" pitchFamily="49" charset="0"/>
              </a:rPr>
              <a:t>{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enero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febrero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marzo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abril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mayo</a:t>
            </a:r>
            <a:r>
              <a:rPr lang="es-ES" sz="2000" dirty="0" smtClean="0">
                <a:latin typeface="Consolas" pitchFamily="49" charset="0"/>
              </a:rPr>
              <a:t>,</a:t>
            </a:r>
            <a:br>
              <a:rPr lang="es-ES" sz="2000" dirty="0" smtClean="0">
                <a:latin typeface="Consolas" pitchFamily="49" charset="0"/>
              </a:rPr>
            </a:b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junio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julio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agosto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septiembre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octubre</a:t>
            </a:r>
            <a:r>
              <a:rPr lang="es-ES" sz="2000" dirty="0" smtClean="0">
                <a:latin typeface="Consolas" pitchFamily="49" charset="0"/>
              </a:rPr>
              <a:t>,</a:t>
            </a:r>
            <a:br>
              <a:rPr lang="es-ES" sz="2000" dirty="0" smtClean="0">
                <a:latin typeface="Consolas" pitchFamily="49" charset="0"/>
              </a:rPr>
            </a:b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   noviembre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diciembre </a:t>
            </a:r>
            <a:r>
              <a:rPr lang="es-ES" sz="2000" dirty="0" smtClean="0">
                <a:latin typeface="Consolas" pitchFamily="49" charset="0"/>
              </a:rPr>
              <a:t>}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tMes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tMes</a:t>
            </a:r>
            <a:r>
              <a:rPr lang="es-ES" sz="2000" dirty="0" smtClean="0">
                <a:latin typeface="Consolas" pitchFamily="49" charset="0"/>
              </a:rPr>
              <a:t> mes;</a:t>
            </a:r>
            <a:endParaRPr lang="es-ES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Lectura de la variable </a:t>
            </a:r>
            <a:r>
              <a:rPr lang="es-ES" dirty="0" smtClean="0">
                <a:latin typeface="Consolas" pitchFamily="49" charset="0"/>
              </a:rPr>
              <a:t>mes</a:t>
            </a:r>
            <a:r>
              <a:rPr lang="es-ES" dirty="0" smtClean="0"/>
              <a:t>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cin &gt;&gt; mes;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Se espera un valor entero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No se puede escribir directamente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enero</a:t>
            </a:r>
            <a:r>
              <a:rPr lang="es-ES" dirty="0" smtClean="0">
                <a:solidFill>
                  <a:prstClr val="white"/>
                </a:solidFill>
              </a:rPr>
              <a:t> o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junio</a:t>
            </a: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Y si se escribe la variable en la pantalla: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cout &lt;&lt; mes;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Se verá un número entero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  <a:sym typeface="Wingdings" pitchFamily="2" charset="2"/>
              </a:rPr>
              <a:t></a:t>
            </a:r>
            <a:r>
              <a:rPr lang="es-ES" dirty="0" smtClean="0">
                <a:solidFill>
                  <a:prstClr val="white"/>
                </a:solidFill>
              </a:rPr>
              <a:t> Código de entrada/salida específico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241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no completos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0" dirty="0" smtClean="0"/>
              <a:t>Puede que no necesitemos todas las posiciones de un array...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La dimensión del array será el máximo de elementos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0" dirty="0" smtClean="0"/>
              <a:t>Pero podremos tener menos elementos del máximo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Necesitamos un contador de elementos...</a:t>
            </a:r>
            <a:endParaRPr lang="es-ES" i="0" dirty="0" smtClean="0"/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Max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[Max];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tArray</a:t>
            </a:r>
            <a:r>
              <a:rPr lang="es-ES" sz="2000" dirty="0" smtClean="0">
                <a:latin typeface="Consolas" pitchFamily="49" charset="0"/>
              </a:rPr>
              <a:t> lista;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contador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contador</a:t>
            </a:r>
            <a:r>
              <a:rPr lang="es-ES" dirty="0" smtClean="0"/>
              <a:t>: indica cuántas posiciones del array se utilizan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Sólo accederemos a las posiciones entre 0 y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contador</a:t>
            </a:r>
            <a:r>
              <a:rPr lang="es-ES" dirty="0" smtClean="0"/>
              <a:t>-1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Las demás posiciones no contienen información del programa</a:t>
            </a:r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394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no completos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&lt;fstream&gt;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endParaRPr lang="es-ES" sz="180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Max = </a:t>
            </a:r>
            <a:r>
              <a:rPr lang="es-ES" sz="1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tArray[Max];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endParaRPr lang="es-ES" sz="180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media(</a:t>
            </a:r>
            <a:r>
              <a:rPr lang="es-ES" sz="180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lista, </a:t>
            </a:r>
            <a:r>
              <a:rPr lang="es-ES" sz="180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cont);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endParaRPr lang="es-ES" sz="180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lista;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contador = </a:t>
            </a:r>
            <a:r>
              <a:rPr lang="es-ES" sz="1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valor, med;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ifstream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archivo;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archivo.open(</a:t>
            </a:r>
            <a:r>
              <a:rPr lang="es-ES" sz="1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"lista.txt"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(archivo.is_open()) {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   archivo &gt;&gt; valor;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 ((valor != </a:t>
            </a:r>
            <a:r>
              <a:rPr lang="es-ES" sz="180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-1</a:t>
            </a:r>
            <a:r>
              <a:rPr lang="es-ES" sz="1800" smtClean="0">
                <a:latin typeface="Consolas" pitchFamily="49" charset="0"/>
                <a:cs typeface="Consolas" pitchFamily="49" charset="0"/>
              </a:rPr>
              <a:t>) &amp;&amp; (contador &lt; Max)) {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      lista[contador] = valor;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      contador++;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      archivo &gt;&gt; valor;</a:t>
            </a:r>
          </a:p>
          <a:p>
            <a:pPr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sz="1800" smtClean="0">
                <a:latin typeface="Consolas" pitchFamily="49" charset="0"/>
                <a:cs typeface="Consolas" pitchFamily="49" charset="0"/>
              </a:rPr>
              <a:t>      }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395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366184" y="404664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lista.cpp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Arrays no completos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archivo.close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med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= media(lista, contador);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spc="-100" dirty="0" smtClean="0">
                <a:latin typeface="Consolas" pitchFamily="49" charset="0"/>
                <a:cs typeface="Consolas" pitchFamily="49" charset="0"/>
              </a:rPr>
              <a:t>cout &lt;&lt; </a:t>
            </a:r>
            <a:r>
              <a:rPr lang="es-ES" sz="1800" spc="-1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"Media de los elementos de la lista: " </a:t>
            </a:r>
            <a:r>
              <a:rPr lang="es-ES" sz="1800" spc="-100" dirty="0" smtClean="0">
                <a:latin typeface="Consolas" pitchFamily="49" charset="0"/>
                <a:cs typeface="Consolas" pitchFamily="49" charset="0"/>
              </a:rPr>
              <a:t>&lt;&lt; </a:t>
            </a:r>
            <a:r>
              <a:rPr lang="es-ES" sz="1800" spc="-100" dirty="0" err="1" smtClean="0">
                <a:latin typeface="Consolas" pitchFamily="49" charset="0"/>
                <a:cs typeface="Consolas" pitchFamily="49" charset="0"/>
              </a:rPr>
              <a:t>med</a:t>
            </a:r>
            <a:r>
              <a:rPr lang="es-ES" sz="1800" spc="-100" dirty="0" smtClean="0"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"¡No se pudo abrir el archivo!"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media(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tArray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lista,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med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, total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&lt;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++) {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   total = total + lista[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ind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];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med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= total /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  <a:cs typeface="Consolas" pitchFamily="49" charset="0"/>
              </a:rPr>
              <a:t>med</a:t>
            </a: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396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13" name="12 Grupo"/>
          <p:cNvGrpSpPr/>
          <p:nvPr/>
        </p:nvGrpSpPr>
        <p:grpSpPr>
          <a:xfrm>
            <a:off x="4860032" y="4509120"/>
            <a:ext cx="3816424" cy="919024"/>
            <a:chOff x="4860032" y="4509120"/>
            <a:chExt cx="3816424" cy="919024"/>
          </a:xfrm>
        </p:grpSpPr>
        <p:cxnSp>
          <p:nvCxnSpPr>
            <p:cNvPr id="8" name="7 Conector recto de flecha"/>
            <p:cNvCxnSpPr/>
            <p:nvPr/>
          </p:nvCxnSpPr>
          <p:spPr>
            <a:xfrm flipH="1" flipV="1">
              <a:off x="4860032" y="4509120"/>
              <a:ext cx="1152128" cy="576064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5205185" y="5028034"/>
              <a:ext cx="3471271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Sólo recorremos hasta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cont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-1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397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38122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Lectura del valor de un tipo enumerado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85725" lvl="1" indent="1588">
              <a:spcBef>
                <a:spcPts val="600"/>
              </a:spcBef>
              <a:spcAft>
                <a:spcPts val="1200"/>
              </a:spcAft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enum</a:t>
            </a:r>
            <a:r>
              <a:rPr lang="es-ES" sz="1800" dirty="0" smtClean="0">
                <a:latin typeface="Consolas" pitchFamily="49" charset="0"/>
              </a:rPr>
              <a:t> {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enero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febrero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marzo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abril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mayo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junio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julio</a:t>
            </a:r>
            <a:r>
              <a:rPr lang="es-ES" sz="1800" dirty="0" smtClean="0">
                <a:latin typeface="Consolas" pitchFamily="49" charset="0"/>
              </a:rPr>
              <a:t>,</a:t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agosto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septiembre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octubre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noviembre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diciembre </a:t>
            </a:r>
            <a:r>
              <a:rPr lang="es-ES" sz="1800" dirty="0" smtClean="0">
                <a:latin typeface="Consolas" pitchFamily="49" charset="0"/>
              </a:rPr>
              <a:t>}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tMes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85725" lvl="1" indent="1588">
              <a:spcBef>
                <a:spcPts val="0"/>
              </a:spcBef>
              <a:buNone/>
            </a:pPr>
            <a:endParaRPr lang="es-ES" sz="14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242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217452" y="1772816"/>
            <a:ext cx="4709096" cy="4524315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numCol="1">
            <a:spAutoFit/>
          </a:bodyPr>
          <a:lstStyle/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op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1 - Enero"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2 - Febrero"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3 - Marzo"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4 - Abril"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5 - Mayo"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6 - Junio"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7 - Julio"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8 - Agosto"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9 - Septiembre"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"10 - Octubre"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"11 - Noviembre"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"12 - Diciembre"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&lt;&lt; endl;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"Numero de mes: 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cin &gt;&gt;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op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tMes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mes = </a:t>
            </a:r>
            <a:r>
              <a:rPr lang="es-ES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tMes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op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-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);</a:t>
            </a:r>
            <a:endParaRPr lang="es-ES" sz="1400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Escritura de variables de tipos enumerados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84138" lvl="1" indent="1588">
              <a:spcBef>
                <a:spcPts val="600"/>
              </a:spcBef>
              <a:spcAft>
                <a:spcPts val="1200"/>
              </a:spcAft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enum</a:t>
            </a:r>
            <a:r>
              <a:rPr lang="es-ES" sz="1800" dirty="0" smtClean="0">
                <a:latin typeface="Consolas" pitchFamily="49" charset="0"/>
              </a:rPr>
              <a:t> {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enero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febrero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marzo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abril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mayo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junio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julio</a:t>
            </a:r>
            <a:r>
              <a:rPr lang="es-ES" sz="1800" dirty="0" smtClean="0">
                <a:latin typeface="Consolas" pitchFamily="49" charset="0"/>
              </a:rPr>
              <a:t>,</a:t>
            </a:r>
            <a:br>
              <a:rPr lang="es-ES" sz="1800" dirty="0" smtClean="0">
                <a:latin typeface="Consolas" pitchFamily="49" charset="0"/>
              </a:rPr>
            </a:b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agosto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septiembre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octubre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noviembre</a:t>
            </a:r>
            <a:r>
              <a:rPr lang="es-ES" sz="1800" dirty="0" smtClean="0">
                <a:latin typeface="Consolas" pitchFamily="49" charset="0"/>
              </a:rPr>
              <a:t>,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diciembre </a:t>
            </a:r>
            <a:r>
              <a:rPr lang="es-ES" sz="1800" dirty="0" smtClean="0">
                <a:latin typeface="Consolas" pitchFamily="49" charset="0"/>
              </a:rPr>
              <a:t>}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</a:rPr>
              <a:t>tMes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84138" lvl="1" indent="1588"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243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686553" y="1844824"/>
            <a:ext cx="3770895" cy="3760004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numCol="1">
            <a:spAutoFit/>
          </a:bodyPr>
          <a:lstStyle/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(mes ==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enero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"enero"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(mes ==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febrero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"febrero"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(mes ==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marzo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"marzo"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(mes ==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diciembre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"diciembre"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41784" y="5662409"/>
            <a:ext cx="6260433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También podemos utilizar una instrucción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switch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539552" y="980728"/>
            <a:ext cx="8147248" cy="5200996"/>
          </a:xfrm>
        </p:spPr>
        <p:txBody>
          <a:bodyPr numCol="2" spcCol="360000">
            <a:normAutofit/>
          </a:bodyPr>
          <a:lstStyle/>
          <a:p>
            <a:pPr marL="8413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Tipos, valores y variables	227</a:t>
            </a:r>
          </a:p>
          <a:p>
            <a:pPr marL="8413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Conversión de tipos	232</a:t>
            </a:r>
          </a:p>
          <a:p>
            <a:pPr marL="8413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Tipos declarados por el usuario	236</a:t>
            </a:r>
          </a:p>
          <a:p>
            <a:pPr marL="8413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Tipos enumerados	238</a:t>
            </a:r>
          </a:p>
          <a:p>
            <a:pPr marL="361950" lvl="1" indent="-276225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Entrada/Salida</a:t>
            </a:r>
            <a:br>
              <a:rPr lang="es-ES" sz="1800" dirty="0" smtClean="0">
                <a:latin typeface="Calibri"/>
              </a:rPr>
            </a:br>
            <a:r>
              <a:rPr lang="es-ES" sz="1800" dirty="0" smtClean="0">
                <a:latin typeface="Calibri"/>
              </a:rPr>
              <a:t>con archivos de texto	248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Lectura de archivos de texto	253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Escritura en archivos de texto	266</a:t>
            </a:r>
          </a:p>
          <a:p>
            <a:pPr marL="8413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Flujo de ejecución	272</a:t>
            </a:r>
          </a:p>
          <a:p>
            <a:pPr marL="8413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Selección simple	276</a:t>
            </a:r>
          </a:p>
          <a:p>
            <a:pPr marL="8413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Operadores lógicos	282</a:t>
            </a:r>
          </a:p>
          <a:p>
            <a:pPr marL="8413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Anidamiento de if	286</a:t>
            </a:r>
          </a:p>
          <a:p>
            <a:pPr marL="8413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Condiciones	290</a:t>
            </a:r>
          </a:p>
          <a:p>
            <a:pPr marL="8413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Selección múltiple	293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La escala if-else-if	295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 smtClean="0">
                <a:latin typeface="Calibri"/>
              </a:rPr>
              <a:t>La instrucción switch	</a:t>
            </a:r>
            <a:r>
              <a:rPr lang="es-ES" sz="1800" dirty="0" smtClean="0">
                <a:latin typeface="Calibri"/>
              </a:rPr>
              <a:t>302</a:t>
            </a:r>
          </a:p>
          <a:p>
            <a:pPr marL="8413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>
                <a:latin typeface="Calibri"/>
              </a:rPr>
              <a:t>Repetición	313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>
                <a:latin typeface="Calibri"/>
              </a:rPr>
              <a:t>El bucle while	316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</a:pPr>
            <a:r>
              <a:rPr lang="es-ES" sz="1800" dirty="0">
                <a:latin typeface="Calibri"/>
              </a:rPr>
              <a:t>El bucle for	321</a:t>
            </a:r>
          </a:p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  <a:defRPr/>
            </a:pPr>
            <a:r>
              <a:rPr lang="es-ES" sz="1800" dirty="0">
                <a:latin typeface="Calibri"/>
              </a:rPr>
              <a:t>Bucles anidados	331</a:t>
            </a:r>
          </a:p>
          <a:p>
            <a:pPr marL="84138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  <a:defRPr/>
            </a:pPr>
            <a:r>
              <a:rPr lang="es-ES" sz="1800" dirty="0">
                <a:latin typeface="Calibri"/>
              </a:rPr>
              <a:t>Ámbito y visibilidad	339</a:t>
            </a:r>
          </a:p>
          <a:p>
            <a:pPr marL="84138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  <a:defRPr/>
            </a:pPr>
            <a:r>
              <a:rPr lang="es-ES" sz="1800" dirty="0">
                <a:latin typeface="Calibri"/>
              </a:rPr>
              <a:t>Secuencias	349</a:t>
            </a:r>
          </a:p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  <a:defRPr/>
            </a:pPr>
            <a:r>
              <a:rPr lang="es-ES" sz="1800" dirty="0">
                <a:latin typeface="Calibri"/>
              </a:rPr>
              <a:t>Recorrido de secuencias	355</a:t>
            </a:r>
          </a:p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  <a:defRPr/>
            </a:pPr>
            <a:r>
              <a:rPr lang="es-ES" sz="1800" dirty="0">
                <a:latin typeface="Calibri"/>
              </a:rPr>
              <a:t>Secuencias calculadas	363</a:t>
            </a:r>
          </a:p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  <a:defRPr/>
            </a:pPr>
            <a:r>
              <a:rPr lang="es-ES" sz="1800" dirty="0">
                <a:latin typeface="Calibri"/>
              </a:rPr>
              <a:t>Búsqueda en secuencias	370</a:t>
            </a:r>
          </a:p>
          <a:p>
            <a:pPr marL="84138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  <a:defRPr/>
            </a:pPr>
            <a:r>
              <a:rPr lang="es-ES" sz="1800" dirty="0">
                <a:latin typeface="Calibri"/>
              </a:rPr>
              <a:t>Arrays de datos simples	374</a:t>
            </a:r>
          </a:p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  <a:defRPr/>
            </a:pPr>
            <a:r>
              <a:rPr lang="es-ES" sz="1800" dirty="0">
                <a:latin typeface="Calibri"/>
              </a:rPr>
              <a:t>Uso de variables arrays	379</a:t>
            </a:r>
          </a:p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  <a:defRPr/>
            </a:pPr>
            <a:r>
              <a:rPr lang="es-ES" sz="1800" dirty="0">
                <a:latin typeface="Calibri"/>
              </a:rPr>
              <a:t>Recorrido de arrays	382</a:t>
            </a:r>
          </a:p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  <a:defRPr/>
            </a:pPr>
            <a:r>
              <a:rPr lang="es-ES" sz="1800" dirty="0">
                <a:latin typeface="Calibri"/>
              </a:rPr>
              <a:t>Búsqueda en arrays	387</a:t>
            </a:r>
          </a:p>
          <a:p>
            <a:pPr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3771900" algn="r"/>
              </a:tabLst>
              <a:defRPr/>
            </a:pPr>
            <a:r>
              <a:rPr lang="es-ES" sz="1800" dirty="0">
                <a:latin typeface="Calibri"/>
              </a:rPr>
              <a:t>Arrays no completos	393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enumerados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Conjunto de valores ordenado (</a:t>
            </a:r>
            <a:r>
              <a:rPr lang="es-ES" dirty="0" smtClean="0"/>
              <a:t>posición en la enumeración)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enum </a:t>
            </a:r>
            <a:r>
              <a:rPr lang="es-ES" sz="2000" dirty="0" smtClean="0">
                <a:latin typeface="Consolas" pitchFamily="49" charset="0"/>
              </a:rPr>
              <a:t>{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lunes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martes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err="1" smtClean="0">
                <a:solidFill>
                  <a:srgbClr val="FFFF00"/>
                </a:solidFill>
                <a:latin typeface="Consolas" pitchFamily="49" charset="0"/>
              </a:rPr>
              <a:t>miercoles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jueves</a:t>
            </a:r>
            <a:r>
              <a:rPr lang="es-ES" sz="2000" dirty="0" smtClean="0">
                <a:latin typeface="Consolas" pitchFamily="49" charset="0"/>
              </a:rPr>
              <a:t>,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viernes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err="1" smtClean="0">
                <a:solidFill>
                  <a:srgbClr val="FFFF00"/>
                </a:solidFill>
                <a:latin typeface="Consolas" pitchFamily="49" charset="0"/>
              </a:rPr>
              <a:t>sabado</a:t>
            </a:r>
            <a:r>
              <a:rPr lang="es-ES" sz="2000" dirty="0" smtClean="0">
                <a:latin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domingo </a:t>
            </a:r>
            <a:r>
              <a:rPr lang="es-ES" sz="2000" dirty="0" smtClean="0">
                <a:latin typeface="Consolas" pitchFamily="49" charset="0"/>
              </a:rPr>
              <a:t>}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tDiaSemana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tDiaSemana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dia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...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dia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==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jueves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)...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noLaborable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= (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dia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&gt;= </a:t>
            </a:r>
            <a:r>
              <a:rPr lang="es-ES" sz="2000" dirty="0" err="1" smtClean="0">
                <a:solidFill>
                  <a:srgbClr val="FFFF00"/>
                </a:solidFill>
                <a:latin typeface="Consolas" pitchFamily="49" charset="0"/>
              </a:rPr>
              <a:t>sabado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);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No admiten operadores de incremento y decremento</a:t>
            </a:r>
            <a:br>
              <a:rPr lang="es-ES" dirty="0" smtClean="0">
                <a:solidFill>
                  <a:prstClr val="white"/>
                </a:solidFill>
              </a:rPr>
            </a:br>
            <a:r>
              <a:rPr lang="es-ES" dirty="0" smtClean="0">
                <a:solidFill>
                  <a:prstClr val="white"/>
                </a:solidFill>
              </a:rPr>
              <a:t>Emulación con moldes: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dia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¡</a:t>
            </a:r>
            <a:r>
              <a:rPr lang="es-ES" sz="2000" dirty="0" err="1" smtClean="0">
                <a:solidFill>
                  <a:srgbClr val="92D050"/>
                </a:solidFill>
                <a:latin typeface="Consolas" pitchFamily="49" charset="0"/>
              </a:rPr>
              <a:t>dia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 no ha de valer domingo!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i++;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</a:rPr>
              <a:t>dia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 =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</a:rPr>
              <a:t>tDiaSemana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</a:rPr>
              <a:t>(i);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244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987968" y="2420888"/>
            <a:ext cx="4698832" cy="646331"/>
          </a:xfrm>
          <a:prstGeom prst="rect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_tradnl" dirty="0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lunes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 &lt; </a:t>
            </a:r>
            <a:r>
              <a:rPr lang="es-ES_tradnl" dirty="0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martes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 &lt; </a:t>
            </a:r>
            <a:r>
              <a:rPr lang="es-ES_tradnl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miercoles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 &lt; </a:t>
            </a:r>
            <a:r>
              <a:rPr lang="es-ES_tradnl" dirty="0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jueves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 </a:t>
            </a:r>
            <a:br>
              <a:rPr lang="es-ES_tradnl" dirty="0" smtClean="0">
                <a:latin typeface="Consolas" pitchFamily="49" charset="0"/>
                <a:cs typeface="Times New Roman" pitchFamily="18" charset="0"/>
              </a:rPr>
            </a:b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&lt; </a:t>
            </a:r>
            <a:r>
              <a:rPr lang="es-ES_tradnl" dirty="0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viernes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 &lt; </a:t>
            </a:r>
            <a:r>
              <a:rPr lang="es-ES_tradnl" dirty="0" err="1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sabado</a:t>
            </a:r>
            <a:r>
              <a:rPr lang="es-ES_tradnl" dirty="0" smtClean="0">
                <a:latin typeface="Consolas" pitchFamily="49" charset="0"/>
                <a:cs typeface="Times New Roman" pitchFamily="18" charset="0"/>
              </a:rPr>
              <a:t> &lt; </a:t>
            </a:r>
            <a:r>
              <a:rPr lang="es-ES_tradnl" dirty="0" smtClean="0">
                <a:solidFill>
                  <a:srgbClr val="FFFF00"/>
                </a:solidFill>
                <a:latin typeface="Consolas" pitchFamily="49" charset="0"/>
                <a:cs typeface="Times New Roman" pitchFamily="18" charset="0"/>
              </a:rPr>
              <a:t>domingo</a:t>
            </a:r>
            <a:endParaRPr lang="es-ES_tradnl" dirty="0" smtClean="0">
              <a:latin typeface="Consolas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de tipos enumerados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enum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{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enero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febrero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marzo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abril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mayo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junio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julio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agosto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septiembre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octubre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noviembre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diciembre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}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enum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lunes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martes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err="1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miercoles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jueves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viernes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err="1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sabado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domingo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}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tDiaSemana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cadMes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mes);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cadDia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tDiaSemana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tDiaSemana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hoy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lunes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21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mes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octubre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anio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2013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80975" lvl="1" indent="0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245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5 Grupo"/>
          <p:cNvGrpSpPr/>
          <p:nvPr/>
        </p:nvGrpSpPr>
        <p:grpSpPr>
          <a:xfrm>
            <a:off x="4139952" y="980728"/>
            <a:ext cx="4501008" cy="662858"/>
            <a:chOff x="899592" y="5401791"/>
            <a:chExt cx="4409151" cy="662858"/>
          </a:xfrm>
        </p:grpSpPr>
        <p:sp>
          <p:nvSpPr>
            <p:cNvPr id="7" name="6 CuadroTexto"/>
            <p:cNvSpPr txBox="1"/>
            <p:nvPr/>
          </p:nvSpPr>
          <p:spPr>
            <a:xfrm>
              <a:off x="899592" y="5416649"/>
              <a:ext cx="4409151" cy="64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 los tipos se usan en varias funciones,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los declaramos antes de los prototipos</a:t>
              </a:r>
            </a:p>
          </p:txBody>
        </p:sp>
        <p:pic>
          <p:nvPicPr>
            <p:cNvPr id="8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de tipos enumerados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Mostramos la fecha</a:t>
            </a: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"Hoy es: 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cadDia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(hoy)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de 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cadMes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(mes)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de "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anio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&lt;&lt; endl;</a:t>
            </a: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"Pasada la medianoche..."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&lt;&lt; endl;</a:t>
            </a:r>
          </a:p>
          <a:p>
            <a:pPr marL="179388" indent="1588">
              <a:lnSpc>
                <a:spcPts val="2200"/>
              </a:lnSpc>
              <a:spcBef>
                <a:spcPts val="0"/>
              </a:spcBef>
            </a:pP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i="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++;</a:t>
            </a: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 =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(hoy);</a:t>
            </a: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i++;</a:t>
            </a: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hoy = </a:t>
            </a:r>
            <a:r>
              <a:rPr lang="es-ES" sz="20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tDiaSemana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(i);</a:t>
            </a: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Mostramos la fecha</a:t>
            </a: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"Hoy es: 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cadDia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(hoy)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dia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de "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cadMes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(mes)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de "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&lt;&lt;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anio</a:t>
            </a: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&lt;&lt; endl;</a:t>
            </a: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20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79388" lvl="1" indent="1588">
              <a:lnSpc>
                <a:spcPts val="2200"/>
              </a:lnSpc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246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de tipos enumerados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3118"/>
            <a:ext cx="8363272" cy="5110178"/>
          </a:xfrm>
        </p:spPr>
        <p:txBody>
          <a:bodyPr numCol="2">
            <a:noAutofit/>
          </a:bodyPr>
          <a:lstStyle/>
          <a:p>
            <a:pPr marL="1809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cadMes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tMes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mes) {</a:t>
            </a:r>
          </a:p>
          <a:p>
            <a:pPr marL="1809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809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(mes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enero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"enero"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(mes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febrero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"febrero"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...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(mes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diciembre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"diciembre"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809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cadDia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tDiaSemana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dia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   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dia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lunes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"lunes"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dia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martes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"martes"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...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(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dia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domingo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"domingo"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179388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247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239548" y="404664"/>
            <a:ext cx="1451038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fechas.cpp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5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5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0"/>
                            </p:stCondLst>
                            <p:childTnLst>
                              <p:par>
                                <p:cTn id="10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5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65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248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997702" y="3044280"/>
            <a:ext cx="5148781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Entrada/Salida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con archivos de texto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Archivos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Datos del programa: en la memoria principal (volátil)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Medios (dispositivos) de almacenamiento permanente:</a:t>
            </a:r>
          </a:p>
          <a:p>
            <a:pPr marL="714375"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/>
              <a:t>Discos magnéticos fijos (internos) o portátiles (externos)</a:t>
            </a:r>
          </a:p>
          <a:p>
            <a:pPr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/>
              <a:t>Cintas magnéticas</a:t>
            </a:r>
          </a:p>
          <a:p>
            <a:pPr marL="714375"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/>
              <a:t>Discos ópticos (CD, DVD, </a:t>
            </a:r>
            <a:r>
              <a:rPr lang="es-ES" sz="2200" dirty="0" err="1" smtClean="0"/>
              <a:t>BlueRay</a:t>
            </a:r>
            <a:r>
              <a:rPr lang="es-ES" sz="2200" dirty="0" smtClean="0"/>
              <a:t>)</a:t>
            </a:r>
          </a:p>
          <a:p>
            <a:pPr marL="714375" lvl="2" indent="-352425">
              <a:spcBef>
                <a:spcPts val="0"/>
              </a:spcBef>
              <a:spcAft>
                <a:spcPts val="600"/>
              </a:spcAft>
            </a:pPr>
            <a:r>
              <a:rPr lang="es-ES" sz="2200" dirty="0" smtClean="0"/>
              <a:t>Memorias USB</a:t>
            </a:r>
          </a:p>
          <a:p>
            <a:pPr marL="714375" lvl="2" indent="0">
              <a:spcBef>
                <a:spcPts val="0"/>
              </a:spcBef>
              <a:spcAft>
                <a:spcPts val="3000"/>
              </a:spcAft>
              <a:buNone/>
            </a:pPr>
            <a:r>
              <a:rPr lang="es-ES" sz="2200" dirty="0" smtClean="0"/>
              <a:t>…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Mantienen la información en archivos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Secuencias de datos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249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pic>
        <p:nvPicPr>
          <p:cNvPr id="73740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6453" y="2636912"/>
            <a:ext cx="1221971" cy="810491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3743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005064"/>
            <a:ext cx="1440180" cy="822960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3739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356992"/>
            <a:ext cx="1172094" cy="93518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3742" name="Picture 14" descr="C:\Documents and Settings\Luis\Configuración local\Archivos temporales de Internet\Content.IE5\L63KVSUK\MC900431571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0627" y="3068960"/>
            <a:ext cx="1333333" cy="134222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Archivos de texto y archivos binarios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Autofit/>
          </a:bodyPr>
          <a:lstStyle/>
          <a:p>
            <a:pPr marL="714375" lvl="1" indent="-352425">
              <a:spcBef>
                <a:spcPts val="0"/>
              </a:spcBef>
              <a:spcAft>
                <a:spcPts val="6000"/>
              </a:spcAft>
              <a:buNone/>
            </a:pPr>
            <a:r>
              <a:rPr lang="es-ES" dirty="0" smtClean="0"/>
              <a:t>Archivo de texto</a:t>
            </a:r>
            <a:r>
              <a:rPr lang="es-ES" smtClean="0"/>
              <a:t>: secuencia </a:t>
            </a:r>
            <a:r>
              <a:rPr lang="es-ES" dirty="0" smtClean="0"/>
              <a:t>de caracteres</a:t>
            </a:r>
          </a:p>
          <a:p>
            <a:pPr marL="714375" lvl="1" indent="-352425">
              <a:spcBef>
                <a:spcPts val="0"/>
              </a:spcBef>
              <a:spcAft>
                <a:spcPts val="9000"/>
              </a:spcAft>
              <a:buNone/>
            </a:pPr>
            <a:r>
              <a:rPr lang="es-ES" dirty="0" smtClean="0"/>
              <a:t>Archivo binario: contiene </a:t>
            </a:r>
            <a:r>
              <a:rPr lang="es-ES" smtClean="0"/>
              <a:t>una secuencia </a:t>
            </a:r>
            <a:r>
              <a:rPr lang="es-ES" dirty="0" smtClean="0"/>
              <a:t>de códigos binarios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Los archivos se manejan en los programas por medio de </a:t>
            </a:r>
            <a:r>
              <a:rPr lang="es-ES" i="1" dirty="0" smtClean="0"/>
              <a:t>flujos</a:t>
            </a: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Archivos de texto: </a:t>
            </a:r>
            <a:r>
              <a:rPr lang="es-ES" i="1" dirty="0" smtClean="0"/>
              <a:t>flujos de texto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Similar a la E/S  por consola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(Más adelante veremos el uso de archivos binarios)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250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341159" y="2636912"/>
          <a:ext cx="6840765" cy="3352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</a:tblGrid>
              <a:tr h="23180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A0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25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2F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04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D6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FF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00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27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6C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CA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49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07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5F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A4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…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341164" y="1556792"/>
          <a:ext cx="6840765" cy="3352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  <a:gridCol w="456051"/>
              </a:tblGrid>
              <a:tr h="231800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o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l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: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3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sym typeface="Symbol"/>
                        </a:rPr>
                        <a:t>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A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…</a:t>
                      </a:r>
                      <a:endParaRPr lang="es-ES" sz="16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2214329" y="3018438"/>
            <a:ext cx="509004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(Códigos representados en notación hexadecimal)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uiExpan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Archivos de texto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Autofit/>
          </a:bodyPr>
          <a:lstStyle/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Textos dispuestos en sucesivas líneas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Carácter de fin de línea entre línea y línea (</a:t>
            </a:r>
            <a:r>
              <a:rPr lang="es-ES" dirty="0" smtClean="0">
                <a:latin typeface="+mj-lt"/>
              </a:rPr>
              <a:t>Intro</a:t>
            </a:r>
            <a:r>
              <a:rPr lang="es-ES" dirty="0" smtClean="0"/>
              <a:t>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Posiblemente varios datos en cada línea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Ejemplo: Compras de los clientes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En cada línea, NIF del cliente, unidades compradas, precio unitario y descripción de producto, separados por espacio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12345678F 2 123.95 Reproductor de DVD</a:t>
            </a:r>
            <a:r>
              <a:rPr lang="es-ES" dirty="0" smtClean="0">
                <a:latin typeface="Cambria"/>
                <a:cs typeface="Consolas" pitchFamily="49" charset="0"/>
              </a:rPr>
              <a:t>↲</a:t>
            </a: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00112233A 1 218.4 Disco portátil</a:t>
            </a:r>
            <a:r>
              <a:rPr lang="es-ES" dirty="0" smtClean="0">
                <a:latin typeface="Cambria"/>
                <a:cs typeface="Consolas" pitchFamily="49" charset="0"/>
              </a:rPr>
              <a:t>↲</a:t>
            </a: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32143567J 3 32 Memoria USB 16Gb</a:t>
            </a:r>
            <a:r>
              <a:rPr lang="es-ES" dirty="0" smtClean="0">
                <a:latin typeface="Cambria"/>
                <a:cs typeface="Consolas" pitchFamily="49" charset="0"/>
              </a:rPr>
              <a:t>↲</a:t>
            </a: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76329845H 1 134.5 Modem ADSL</a:t>
            </a:r>
            <a:r>
              <a:rPr lang="es-ES" dirty="0" smtClean="0">
                <a:latin typeface="Cambria"/>
                <a:cs typeface="Consolas" pitchFamily="49" charset="0"/>
              </a:rPr>
              <a:t>↲</a:t>
            </a: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...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Normalmente terminan con un dato especial (</a:t>
            </a:r>
            <a:r>
              <a:rPr lang="es-ES" i="1" dirty="0" smtClean="0"/>
              <a:t>centinela</a:t>
            </a:r>
            <a:r>
              <a:rPr lang="es-ES" dirty="0" smtClean="0"/>
              <a:t>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Por ejemplo, un NIF que sea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X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251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Flujos de texto para archivos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714375" lvl="1" indent="-352425"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Lectura del archivo: flujo de entrada</a:t>
            </a:r>
          </a:p>
          <a:p>
            <a:pPr marL="714375" lvl="1" indent="-352425">
              <a:spcBef>
                <a:spcPts val="0"/>
              </a:spcBef>
              <a:spcAft>
                <a:spcPts val="1200"/>
              </a:spcAft>
            </a:pPr>
            <a:r>
              <a:rPr lang="es-ES" dirty="0" smtClean="0"/>
              <a:t>Escritura en el archivo: flujo de salida</a:t>
            </a: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No podemos leer y escribir en un mismo flujo</a:t>
            </a:r>
          </a:p>
          <a:p>
            <a:pPr lvl="1" indent="1588">
              <a:spcBef>
                <a:spcPts val="1200"/>
              </a:spcBef>
              <a:spcAft>
                <a:spcPts val="1200"/>
              </a:spcAft>
              <a:buNone/>
            </a:pPr>
            <a:r>
              <a:rPr lang="es-ES" dirty="0" smtClean="0"/>
              <a:t>Un flujo de texto se puede utilizar para lectura o para escritura:</a:t>
            </a:r>
          </a:p>
          <a:p>
            <a:pPr marL="714375" lvl="2" indent="-352425">
              <a:spcBef>
                <a:spcPts val="0"/>
              </a:spcBef>
              <a:spcAft>
                <a:spcPts val="1200"/>
              </a:spcAft>
            </a:pPr>
            <a:r>
              <a:rPr lang="es-ES" sz="2200" dirty="0" smtClean="0"/>
              <a:t>Flujos (archivos) de entrada: variables de tipo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ifstream</a:t>
            </a:r>
            <a:endParaRPr lang="es-ES" sz="2200" dirty="0" smtClean="0"/>
          </a:p>
          <a:p>
            <a:pPr lvl="2" indent="-352425">
              <a:spcBef>
                <a:spcPts val="0"/>
              </a:spcBef>
              <a:spcAft>
                <a:spcPts val="1200"/>
              </a:spcAft>
            </a:pPr>
            <a:r>
              <a:rPr lang="es-ES" sz="2200" dirty="0" smtClean="0"/>
              <a:t>Flujos (archivos) de salida : variables de tipo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ofstream</a:t>
            </a:r>
            <a:endParaRPr lang="es-ES" sz="2200" dirty="0" smtClean="0"/>
          </a:p>
          <a:p>
            <a:pPr lvl="1" indent="1588">
              <a:spcBef>
                <a:spcPts val="1200"/>
              </a:spcBef>
              <a:spcAft>
                <a:spcPts val="1200"/>
              </a:spcAft>
              <a:buNone/>
            </a:pPr>
            <a:r>
              <a:rPr lang="es-ES" dirty="0" smtClean="0"/>
              <a:t>Biblioteca </a:t>
            </a:r>
            <a:r>
              <a:rPr lang="es-ES" dirty="0" smtClean="0">
                <a:solidFill>
                  <a:srgbClr val="FFCCFF"/>
                </a:solidFill>
                <a:latin typeface="Consolas" pitchFamily="49" charset="0"/>
              </a:rPr>
              <a:t>fstream</a:t>
            </a:r>
            <a:r>
              <a:rPr lang="es-ES" dirty="0" smtClean="0"/>
              <a:t> (sin espacio de nombres)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252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6084168" y="404897"/>
            <a:ext cx="27238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#include &lt;fstream&gt;</a:t>
            </a:r>
            <a:endParaRPr lang="es-ES" sz="20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253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197805" y="3044280"/>
            <a:ext cx="6748579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Lectura de archivos de texto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227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564116" y="3044280"/>
            <a:ext cx="6015942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Tipos, valores y variables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Lectura de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229600" cy="5237774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  <a:tabLst>
                <a:tab pos="7981950" algn="r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Flujos de texto de entrada</a:t>
            </a:r>
            <a:endParaRPr lang="es-ES" sz="2800" i="0" dirty="0" smtClean="0">
              <a:solidFill>
                <a:srgbClr val="FFC000"/>
              </a:solidFill>
            </a:endParaRP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Para leer de un archivo de texto:</a:t>
            </a:r>
          </a:p>
          <a:p>
            <a:pPr marL="895350" lvl="2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sz="2200" dirty="0" smtClean="0"/>
              <a:t>Declara una variable de tipo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ifstream</a:t>
            </a:r>
            <a:endParaRPr lang="es-ES" sz="2200" dirty="0" smtClean="0">
              <a:solidFill>
                <a:srgbClr val="FFC000"/>
              </a:solidFill>
            </a:endParaRPr>
          </a:p>
          <a:p>
            <a:pPr marL="895350" lvl="2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sz="2200" spc="-40" dirty="0" smtClean="0"/>
              <a:t>Asocia la variable con el archivo de texto (</a:t>
            </a:r>
            <a:r>
              <a:rPr lang="es-ES" sz="2200" i="1" spc="-40" dirty="0" smtClean="0"/>
              <a:t>apertura del archivo</a:t>
            </a:r>
            <a:r>
              <a:rPr lang="es-ES" sz="2200" spc="-40" dirty="0" smtClean="0"/>
              <a:t>)</a:t>
            </a:r>
          </a:p>
          <a:p>
            <a:pPr marL="895350" lvl="2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sz="2200" dirty="0" smtClean="0"/>
              <a:t>Realiza las operaciones de lectura</a:t>
            </a:r>
          </a:p>
          <a:p>
            <a:pPr marL="895350" lvl="2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sz="2200" dirty="0" smtClean="0"/>
              <a:t>Desliga la variable del archivo de texto (</a:t>
            </a:r>
            <a:r>
              <a:rPr lang="es-ES" sz="2200" i="1" dirty="0" smtClean="0"/>
              <a:t>cierre el archivo</a:t>
            </a:r>
            <a:r>
              <a:rPr lang="es-ES" sz="2200" dirty="0" smtClean="0"/>
              <a:t>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254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969956" y="2060848"/>
            <a:ext cx="312119" cy="37490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0" rIns="72000" bIns="36000" rtlCol="0" anchor="ctr" anchorCtr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969956" y="2547249"/>
            <a:ext cx="312119" cy="37490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0" rIns="72000" bIns="36000" rtlCol="0" anchor="ctr" anchorCtr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969956" y="3033650"/>
            <a:ext cx="312119" cy="37490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0" rIns="72000" bIns="36000" rtlCol="0" anchor="ctr" anchorCtr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969956" y="3520050"/>
            <a:ext cx="312119" cy="37490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0" rIns="72000" bIns="36000" rtlCol="0" anchor="ctr" anchorCtr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142788" y="90872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ifstream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uiExpand="1" animBg="1"/>
      <p:bldP spid="15" grpId="0" uiExpand="1" animBg="1"/>
      <p:bldP spid="16" grpId="0" uiExpand="1" animBg="1"/>
      <p:bldP spid="17" grpId="0" uiExpand="1" animBg="1"/>
      <p:bldP spid="14" grpId="0" uiExpan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Lectura de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229600" cy="5237774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  <a:tabLst>
                <a:tab pos="7981950" algn="r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Apertura del archivo</a:t>
            </a:r>
            <a:endParaRPr lang="es-ES" sz="2800" i="0" dirty="0" smtClean="0">
              <a:solidFill>
                <a:srgbClr val="FFC000"/>
              </a:solidFill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Conecta la variable con el archivo de texto del dispositivo</a:t>
            </a:r>
          </a:p>
          <a:p>
            <a:pPr marL="712788"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i="1" dirty="0" err="1" smtClean="0">
                <a:latin typeface="Consolas" pitchFamily="49" charset="0"/>
              </a:rPr>
              <a:t>flujo</a:t>
            </a:r>
            <a:r>
              <a:rPr lang="es-ES" sz="2000" dirty="0" err="1" smtClean="0">
                <a:latin typeface="Consolas" pitchFamily="49" charset="0"/>
              </a:rPr>
              <a:t>.open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i="1" dirty="0" err="1" smtClean="0">
                <a:latin typeface="Consolas" pitchFamily="49" charset="0"/>
              </a:rPr>
              <a:t>cadena_literal</a:t>
            </a:r>
            <a:r>
              <a:rPr lang="es-ES" sz="2000" dirty="0" smtClean="0">
                <a:latin typeface="Consolas" pitchFamily="49" charset="0"/>
              </a:rPr>
              <a:t>);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ifstream</a:t>
            </a:r>
            <a:r>
              <a:rPr lang="es-ES" sz="2000" dirty="0" smtClean="0">
                <a:latin typeface="Consolas" pitchFamily="49" charset="0"/>
              </a:rPr>
              <a:t> archivo;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err="1" smtClean="0">
                <a:latin typeface="Consolas" pitchFamily="49" charset="0"/>
              </a:rPr>
              <a:t>archivo.open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"abc.txt"</a:t>
            </a:r>
            <a:r>
              <a:rPr lang="es-ES" sz="2000" dirty="0" smtClean="0">
                <a:latin typeface="Consolas" pitchFamily="49" charset="0"/>
              </a:rPr>
              <a:t>);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 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err="1" smtClean="0">
                <a:latin typeface="Consolas" pitchFamily="49" charset="0"/>
              </a:rPr>
              <a:t>archivo.is_open</a:t>
            </a:r>
            <a:r>
              <a:rPr lang="es-ES" sz="2000" dirty="0" smtClean="0">
                <a:latin typeface="Consolas" pitchFamily="49" charset="0"/>
              </a:rPr>
              <a:t>()) ...</a:t>
            </a:r>
          </a:p>
          <a:p>
            <a:pPr marL="0" lvl="1" indent="1588">
              <a:spcBef>
                <a:spcPts val="2400"/>
              </a:spcBef>
              <a:spcAft>
                <a:spcPts val="12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Cierre del archivo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Desconecta la variable del archivo de texto del dispositivo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i="1" dirty="0" err="1" smtClean="0">
                <a:latin typeface="Consolas" pitchFamily="49" charset="0"/>
              </a:rPr>
              <a:t>flujo</a:t>
            </a:r>
            <a:r>
              <a:rPr lang="es-ES" sz="2000" dirty="0" err="1" smtClean="0">
                <a:latin typeface="Consolas" pitchFamily="49" charset="0"/>
              </a:rPr>
              <a:t>.close</a:t>
            </a:r>
            <a:r>
              <a:rPr lang="es-ES" sz="2000" dirty="0" smtClean="0">
                <a:latin typeface="Consolas" pitchFamily="49" charset="0"/>
              </a:rPr>
              <a:t>();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err="1" smtClean="0">
                <a:latin typeface="Consolas" pitchFamily="49" charset="0"/>
              </a:rPr>
              <a:t>archivo.close</a:t>
            </a:r>
            <a:r>
              <a:rPr lang="es-ES" sz="2000" dirty="0" smtClean="0">
                <a:latin typeface="Consolas" pitchFamily="49" charset="0"/>
              </a:rPr>
              <a:t>();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255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4" name="13 Rectángulo"/>
          <p:cNvSpPr/>
          <p:nvPr/>
        </p:nvSpPr>
        <p:spPr>
          <a:xfrm>
            <a:off x="5508104" y="2204864"/>
            <a:ext cx="3162594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spcAft>
                <a:spcPts val="600"/>
              </a:spcAft>
              <a:buClr>
                <a:srgbClr val="FFC000"/>
              </a:buClr>
              <a:buSzPct val="70000"/>
            </a:pPr>
            <a:r>
              <a:rPr lang="es-ES" sz="2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¡El archivo debe existir!</a:t>
            </a:r>
          </a:p>
          <a:p>
            <a:pPr marL="0" lvl="2">
              <a:spcAft>
                <a:spcPts val="600"/>
              </a:spcAft>
              <a:buClr>
                <a:srgbClr val="FFC000"/>
              </a:buClr>
              <a:buSzPct val="70000"/>
            </a:pP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is_open()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  <a:b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si el archivo</a:t>
            </a:r>
            <a:b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 ha podido abrir</a:t>
            </a:r>
            <a:b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en caso contrario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 uiExpan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Lectura de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229600" cy="5237774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  <a:tabLst>
                <a:tab pos="7981950" algn="r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Operaciones de lectura</a:t>
            </a:r>
            <a:endParaRPr lang="es-ES" sz="2800" i="0" dirty="0" smtClean="0">
              <a:solidFill>
                <a:srgbClr val="FFC000"/>
              </a:solidFill>
            </a:endParaRPr>
          </a:p>
          <a:p>
            <a:pPr marL="714375" lvl="1" indent="-352425" defTabSz="3057525">
              <a:spcBef>
                <a:spcPts val="0"/>
              </a:spcBef>
              <a:spcAft>
                <a:spcPts val="600"/>
              </a:spcAft>
              <a:tabLst>
                <a:tab pos="5019675" algn="l"/>
              </a:tabLst>
            </a:pPr>
            <a:r>
              <a:rPr lang="es-ES" dirty="0" smtClean="0"/>
              <a:t>Extractor (&gt;&gt;)	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archivo &gt;&gt; variable;</a:t>
            </a: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Salta primero los espacios en blanco (espacio, </a:t>
            </a:r>
            <a:r>
              <a:rPr lang="es-ES" dirty="0" err="1" smtClean="0"/>
              <a:t>tab</a:t>
            </a:r>
            <a:r>
              <a:rPr lang="es-ES" dirty="0" smtClean="0"/>
              <a:t>, </a:t>
            </a:r>
            <a:r>
              <a:rPr lang="es-ES" dirty="0" smtClean="0">
                <a:latin typeface="+mj-lt"/>
              </a:rPr>
              <a:t>Intro</a:t>
            </a:r>
            <a:r>
              <a:rPr lang="es-ES" dirty="0" smtClean="0"/>
              <a:t>, ...)</a:t>
            </a: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Datos numéricos: lee hasta el primer carácter no válido</a:t>
            </a: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Cadenas 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dirty="0" smtClean="0"/>
              <a:t>): lee hasta el siguiente espacio en blanco</a:t>
            </a:r>
          </a:p>
          <a:p>
            <a:pPr marL="714375" lvl="1" indent="-352425" defTabSz="895350">
              <a:spcBef>
                <a:spcPts val="0"/>
              </a:spcBef>
              <a:spcAft>
                <a:spcPts val="600"/>
              </a:spcAft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archivo.get(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c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Lee el siguiente carácter en la variable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c</a:t>
            </a:r>
            <a:r>
              <a:rPr lang="es-ES" dirty="0" smtClean="0"/>
              <a:t>, sea el que sea</a:t>
            </a:r>
          </a:p>
          <a:p>
            <a:pPr marL="714375" lvl="1" indent="-352425" defTabSz="895350">
              <a:spcBef>
                <a:spcPts val="0"/>
              </a:spcBef>
              <a:spcAft>
                <a:spcPts val="600"/>
              </a:spcAft>
            </a:pPr>
            <a:r>
              <a:rPr lang="es-ES" dirty="0" err="1" smtClean="0">
                <a:latin typeface="Consolas" pitchFamily="49" charset="0"/>
                <a:cs typeface="Consolas" pitchFamily="49" charset="0"/>
              </a:rPr>
              <a:t>getline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archivo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cadena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Lee en la 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cadena</a:t>
            </a:r>
            <a:r>
              <a:rPr lang="es-ES" dirty="0" smtClean="0"/>
              <a:t> todos los caracteres que queden en la línea</a:t>
            </a: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Incluidos los espacios en blanco</a:t>
            </a: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Hasta el siguiente salto de línea (descartándolo)</a:t>
            </a:r>
          </a:p>
          <a:p>
            <a:pPr marL="714375" lvl="1" indent="-352425" defTabSz="895350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/>
              <a:t>Con los archivos no tiene efecto la función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sync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256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Lectura de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229600" cy="5237774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  <a:tabLst>
                <a:tab pos="7981950" algn="r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¿Qué debo leer?</a:t>
            </a:r>
            <a:endParaRPr lang="es-ES" sz="2800" i="0" dirty="0" smtClean="0">
              <a:solidFill>
                <a:srgbClr val="FFC000"/>
              </a:solidFill>
            </a:endParaRPr>
          </a:p>
          <a:p>
            <a:pPr marL="714375" lvl="1" indent="-352425" defTabSz="3057525">
              <a:spcBef>
                <a:spcPts val="0"/>
              </a:spcBef>
              <a:spcAft>
                <a:spcPts val="600"/>
              </a:spcAft>
              <a:tabLst>
                <a:tab pos="5019675" algn="l"/>
              </a:tabLst>
            </a:pPr>
            <a:r>
              <a:rPr lang="es-ES" dirty="0" smtClean="0"/>
              <a:t>Un número</a:t>
            </a: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  <a:tabLst>
                <a:tab pos="7894800" algn="r"/>
              </a:tabLst>
            </a:pPr>
            <a:r>
              <a:rPr lang="es-ES" dirty="0" smtClean="0"/>
              <a:t>Usa el extractor	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archivo &gt;&gt; num;</a:t>
            </a:r>
          </a:p>
          <a:p>
            <a:pPr marL="714375" lvl="1" indent="-352425" defTabSz="3057525">
              <a:spcBef>
                <a:spcPts val="1200"/>
              </a:spcBef>
              <a:spcAft>
                <a:spcPts val="600"/>
              </a:spcAft>
              <a:tabLst>
                <a:tab pos="5019675" algn="l"/>
              </a:tabLst>
            </a:pPr>
            <a:r>
              <a:rPr lang="es-ES" dirty="0" smtClean="0"/>
              <a:t>Un carácter (sea el que sea)</a:t>
            </a: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  <a:tabLst>
                <a:tab pos="7894800" algn="r"/>
              </a:tabLst>
            </a:pPr>
            <a:r>
              <a:rPr lang="es-ES" dirty="0" smtClean="0"/>
              <a:t>Usa la función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get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s-ES" dirty="0" smtClean="0"/>
              <a:t>	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archivo.get(c);</a:t>
            </a:r>
          </a:p>
          <a:p>
            <a:pPr marL="714375" lvl="1" indent="-352425" defTabSz="3057525">
              <a:spcBef>
                <a:spcPts val="1200"/>
              </a:spcBef>
              <a:spcAft>
                <a:spcPts val="600"/>
              </a:spcAft>
              <a:tabLst>
                <a:tab pos="5019675" algn="l"/>
              </a:tabLst>
            </a:pPr>
            <a:r>
              <a:rPr lang="es-ES" dirty="0" smtClean="0"/>
              <a:t>Una cadena </a:t>
            </a:r>
            <a:r>
              <a:rPr lang="es-ES" dirty="0" smtClean="0">
                <a:solidFill>
                  <a:srgbClr val="FFC000"/>
                </a:solidFill>
              </a:rPr>
              <a:t>sin espacios</a:t>
            </a:r>
            <a:endParaRPr lang="es-ES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  <a:tabLst>
                <a:tab pos="7894800" algn="r"/>
              </a:tabLst>
            </a:pPr>
            <a:r>
              <a:rPr lang="es-ES" dirty="0" smtClean="0"/>
              <a:t>Usa el extractor	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archivo &gt;&gt;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cad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714375" lvl="1" indent="-352425" defTabSz="3057525">
              <a:spcBef>
                <a:spcPts val="1200"/>
              </a:spcBef>
              <a:spcAft>
                <a:spcPts val="600"/>
              </a:spcAft>
              <a:tabLst>
                <a:tab pos="5019675" algn="l"/>
              </a:tabLst>
            </a:pPr>
            <a:r>
              <a:rPr lang="es-ES" dirty="0" smtClean="0"/>
              <a:t>Una cadena </a:t>
            </a:r>
            <a:r>
              <a:rPr lang="es-ES" dirty="0" smtClean="0">
                <a:solidFill>
                  <a:srgbClr val="FFC000"/>
                </a:solidFill>
              </a:rPr>
              <a:t>posiblemente con espacios</a:t>
            </a:r>
            <a:endParaRPr lang="es-ES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  <a:tabLst>
                <a:tab pos="7894800" algn="r"/>
              </a:tabLst>
            </a:pPr>
            <a:r>
              <a:rPr lang="es-ES" dirty="0" smtClean="0"/>
              <a:t>Usa la función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getline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s-ES" dirty="0" smtClean="0"/>
              <a:t>	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getline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(archivo,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cad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257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Lectura de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229600" cy="5237774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  <a:tabLst>
                <a:tab pos="7981950" algn="r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¿Dónde queda pendiente la entrada?</a:t>
            </a:r>
            <a:endParaRPr lang="es-ES" sz="2800" i="0" dirty="0" smtClean="0">
              <a:solidFill>
                <a:srgbClr val="FFC000"/>
              </a:solidFill>
            </a:endParaRPr>
          </a:p>
          <a:p>
            <a:pPr marL="714375" lvl="1" indent="-352425" defTabSz="3057525">
              <a:spcBef>
                <a:spcPts val="0"/>
              </a:spcBef>
              <a:spcAft>
                <a:spcPts val="600"/>
              </a:spcAft>
              <a:tabLst>
                <a:tab pos="5019675" algn="l"/>
              </a:tabLst>
            </a:pPr>
            <a:r>
              <a:rPr lang="es-ES" dirty="0" smtClean="0"/>
              <a:t>Número leído con el extractor</a:t>
            </a: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0" defTabSz="895350">
              <a:spcBef>
                <a:spcPts val="0"/>
              </a:spcBef>
              <a:spcAft>
                <a:spcPts val="600"/>
              </a:spcAft>
              <a:buNone/>
              <a:tabLst>
                <a:tab pos="7894800" algn="r"/>
              </a:tabLst>
            </a:pPr>
            <a:r>
              <a:rPr lang="es-ES" dirty="0" smtClean="0"/>
              <a:t>En el primer carácter no válido (inc. espacios en blanco)</a:t>
            </a: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-352425" defTabSz="3057525">
              <a:spcBef>
                <a:spcPts val="1200"/>
              </a:spcBef>
              <a:spcAft>
                <a:spcPts val="600"/>
              </a:spcAft>
              <a:tabLst>
                <a:tab pos="5019675" algn="l"/>
              </a:tabLst>
            </a:pPr>
            <a:r>
              <a:rPr lang="es-ES" dirty="0" smtClean="0"/>
              <a:t>Carácter leído con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get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714375" lvl="1" indent="0" defTabSz="3057525">
              <a:spcBef>
                <a:spcPts val="0"/>
              </a:spcBef>
              <a:spcAft>
                <a:spcPts val="600"/>
              </a:spcAft>
              <a:buNone/>
              <a:tabLst>
                <a:tab pos="5019675" algn="l"/>
              </a:tabLst>
            </a:pPr>
            <a:r>
              <a:rPr lang="es-ES" dirty="0" smtClean="0"/>
              <a:t>En el siguiente carácter (inc. espacios en blanco)</a:t>
            </a:r>
          </a:p>
          <a:p>
            <a:pPr marL="714375" lvl="1" indent="-352425" defTabSz="3057525">
              <a:spcBef>
                <a:spcPts val="1200"/>
              </a:spcBef>
              <a:spcAft>
                <a:spcPts val="600"/>
              </a:spcAft>
              <a:tabLst>
                <a:tab pos="5019675" algn="l"/>
              </a:tabLst>
            </a:pPr>
            <a:r>
              <a:rPr lang="es-ES" dirty="0" smtClean="0"/>
              <a:t>Una cadena leída con el extractor</a:t>
            </a:r>
          </a:p>
          <a:p>
            <a:pPr marL="714375" lvl="1" indent="0" defTabSz="3057525">
              <a:spcBef>
                <a:spcPts val="0"/>
              </a:spcBef>
              <a:spcAft>
                <a:spcPts val="600"/>
              </a:spcAft>
              <a:buNone/>
              <a:tabLst>
                <a:tab pos="5019675" algn="l"/>
              </a:tabLst>
            </a:pPr>
            <a:r>
              <a:rPr lang="es-ES" dirty="0" smtClean="0"/>
              <a:t>En el siguiente espacio en blanco</a:t>
            </a:r>
            <a:endParaRPr lang="es-ES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-352425" defTabSz="3057525">
              <a:spcBef>
                <a:spcPts val="1200"/>
              </a:spcBef>
              <a:spcAft>
                <a:spcPts val="600"/>
              </a:spcAft>
              <a:tabLst>
                <a:tab pos="5019675" algn="l"/>
              </a:tabLst>
            </a:pPr>
            <a:r>
              <a:rPr lang="es-ES" dirty="0" smtClean="0"/>
              <a:t>Una cadena leída con la función </a:t>
            </a:r>
            <a:r>
              <a:rPr lang="es-ES" dirty="0" err="1" smtClean="0">
                <a:latin typeface="Consolas" pitchFamily="49" charset="0"/>
                <a:cs typeface="Consolas" pitchFamily="49" charset="0"/>
              </a:rPr>
              <a:t>getline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()</a:t>
            </a:r>
          </a:p>
          <a:p>
            <a:pPr marL="714375" lvl="1" indent="0" defTabSz="3057525">
              <a:spcBef>
                <a:spcPts val="0"/>
              </a:spcBef>
              <a:spcAft>
                <a:spcPts val="600"/>
              </a:spcAft>
              <a:buNone/>
              <a:tabLst>
                <a:tab pos="5019675" algn="l"/>
              </a:tabLst>
            </a:pPr>
            <a:r>
              <a:rPr lang="es-ES" dirty="0" smtClean="0"/>
              <a:t>Al principio de la siguiente línea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258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Elipse"/>
          <p:cNvSpPr/>
          <p:nvPr/>
        </p:nvSpPr>
        <p:spPr>
          <a:xfrm>
            <a:off x="6451972" y="4327004"/>
            <a:ext cx="1296144" cy="57606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s-ES" sz="1600" dirty="0" smtClean="0">
                <a:latin typeface="+mj-lt"/>
              </a:rPr>
              <a:t>Programa</a:t>
            </a:r>
            <a:endParaRPr lang="es-ES" sz="1600" dirty="0">
              <a:latin typeface="+mj-lt"/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6944196" y="2670820"/>
            <a:ext cx="333198" cy="181356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Lectura de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37774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nif</a:t>
            </a:r>
            <a:r>
              <a:rPr lang="es-ES" sz="2000" dirty="0" smtClean="0">
                <a:latin typeface="Consolas" pitchFamily="49" charset="0"/>
              </a:rPr>
              <a:t>, producto;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unidades;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</a:rPr>
              <a:t> precio;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2000" dirty="0" smtClean="0">
                <a:latin typeface="Consolas" pitchFamily="49" charset="0"/>
              </a:rPr>
              <a:t> aux;</a:t>
            </a:r>
            <a:endParaRPr lang="es-ES" sz="16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sz="16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sz="16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259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21" name="20 Tabla"/>
          <p:cNvGraphicFramePr>
            <a:graphicFrameLocks noGrp="1"/>
          </p:cNvGraphicFramePr>
          <p:nvPr/>
        </p:nvGraphicFramePr>
        <p:xfrm>
          <a:off x="6944196" y="2670820"/>
          <a:ext cx="311696" cy="1813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11696"/>
              </a:tblGrid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8" name="40 Grupo"/>
          <p:cNvGrpSpPr/>
          <p:nvPr/>
        </p:nvGrpSpPr>
        <p:grpSpPr>
          <a:xfrm>
            <a:off x="7281462" y="3075107"/>
            <a:ext cx="1611018" cy="1213797"/>
            <a:chOff x="6837717" y="3238173"/>
            <a:chExt cx="1611018" cy="1213797"/>
          </a:xfrm>
        </p:grpSpPr>
        <p:cxnSp>
          <p:nvCxnSpPr>
            <p:cNvPr id="20" name="19 Conector recto de flecha"/>
            <p:cNvCxnSpPr/>
            <p:nvPr/>
          </p:nvCxnSpPr>
          <p:spPr>
            <a:xfrm rot="5400000" flipH="1" flipV="1">
              <a:off x="6751290" y="4235945"/>
              <a:ext cx="432048" cy="1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stealth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6837717" y="3238173"/>
              <a:ext cx="1611018" cy="58477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Flujo de entrada</a:t>
              </a:r>
              <a:b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archivo</a:t>
              </a:r>
            </a:p>
          </p:txBody>
        </p:sp>
      </p:grpSp>
      <p:grpSp>
        <p:nvGrpSpPr>
          <p:cNvPr id="9" name="32 Grupo"/>
          <p:cNvGrpSpPr/>
          <p:nvPr/>
        </p:nvGrpSpPr>
        <p:grpSpPr>
          <a:xfrm>
            <a:off x="452315" y="2708920"/>
            <a:ext cx="2958027" cy="400110"/>
            <a:chOff x="452315" y="3365986"/>
            <a:chExt cx="2958027" cy="400110"/>
          </a:xfrm>
        </p:grpSpPr>
        <p:sp>
          <p:nvSpPr>
            <p:cNvPr id="28" name="27 CuadroTexto"/>
            <p:cNvSpPr txBox="1"/>
            <p:nvPr/>
          </p:nvSpPr>
          <p:spPr>
            <a:xfrm>
              <a:off x="452315" y="3383365"/>
              <a:ext cx="297692" cy="344128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2000" tIns="0" rIns="72000" bIns="36000" rtlCol="0" anchor="ctr" anchorCtr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1</a:t>
              </a:r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827584" y="3365986"/>
              <a:ext cx="258275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ifstream</a:t>
              </a:r>
              <a:r>
                <a:rPr lang="es-ES" sz="2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archivo;</a:t>
              </a:r>
              <a:endParaRPr lang="es-ES" sz="2000" dirty="0"/>
            </a:p>
          </p:txBody>
        </p:sp>
      </p:grpSp>
      <p:grpSp>
        <p:nvGrpSpPr>
          <p:cNvPr id="10" name="33 Grupo"/>
          <p:cNvGrpSpPr/>
          <p:nvPr/>
        </p:nvGrpSpPr>
        <p:grpSpPr>
          <a:xfrm>
            <a:off x="452315" y="3162098"/>
            <a:ext cx="6275857" cy="400110"/>
            <a:chOff x="452315" y="3819164"/>
            <a:chExt cx="6275857" cy="400110"/>
          </a:xfrm>
        </p:grpSpPr>
        <p:sp>
          <p:nvSpPr>
            <p:cNvPr id="29" name="28 CuadroTexto"/>
            <p:cNvSpPr txBox="1"/>
            <p:nvPr/>
          </p:nvSpPr>
          <p:spPr>
            <a:xfrm>
              <a:off x="452315" y="3863418"/>
              <a:ext cx="297692" cy="344128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2000" tIns="0" rIns="72000" bIns="36000" rtlCol="0" anchor="ctr" anchorCtr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2</a:t>
              </a:r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827583" y="3819164"/>
              <a:ext cx="590058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2000" dirty="0" err="1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archivo.open</a:t>
              </a:r>
              <a:r>
                <a:rPr lang="es-ES" sz="2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(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"compras.txt"</a:t>
              </a:r>
              <a:r>
                <a:rPr lang="es-ES" sz="2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); </a:t>
              </a:r>
              <a:r>
                <a:rPr lang="es-ES" sz="2000" dirty="0" smtClean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// Apertura</a:t>
              </a:r>
              <a:endParaRPr lang="es-ES" sz="2000" dirty="0"/>
            </a:p>
          </p:txBody>
        </p:sp>
      </p:grpSp>
      <p:grpSp>
        <p:nvGrpSpPr>
          <p:cNvPr id="11" name="34 Grupo"/>
          <p:cNvGrpSpPr/>
          <p:nvPr/>
        </p:nvGrpSpPr>
        <p:grpSpPr>
          <a:xfrm>
            <a:off x="452315" y="3651676"/>
            <a:ext cx="5847877" cy="784830"/>
            <a:chOff x="452315" y="4308742"/>
            <a:chExt cx="5847877" cy="784830"/>
          </a:xfrm>
        </p:grpSpPr>
        <p:sp>
          <p:nvSpPr>
            <p:cNvPr id="30" name="29 CuadroTexto"/>
            <p:cNvSpPr txBox="1"/>
            <p:nvPr/>
          </p:nvSpPr>
          <p:spPr>
            <a:xfrm>
              <a:off x="452315" y="4343471"/>
              <a:ext cx="297692" cy="344128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2000" tIns="0" rIns="72000" bIns="36000" rtlCol="0" anchor="ctr" anchorCtr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3</a:t>
              </a:r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827583" y="4308742"/>
              <a:ext cx="5472609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archivo &gt;&gt; </a:t>
              </a:r>
              <a:r>
                <a:rPr lang="es-ES" sz="2000" dirty="0" err="1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nif</a:t>
              </a:r>
              <a:r>
                <a:rPr lang="es-ES" sz="2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&gt;&gt; unidades &gt;&gt; precio;</a:t>
              </a:r>
            </a:p>
            <a:p>
              <a:r>
                <a:rPr lang="es-ES" sz="2000" dirty="0" err="1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getline</a:t>
              </a:r>
              <a:r>
                <a:rPr lang="es-ES" sz="2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(archivo, producto);</a:t>
              </a:r>
              <a:endParaRPr lang="es-ES" sz="2400" dirty="0"/>
            </a:p>
          </p:txBody>
        </p:sp>
      </p:grpSp>
      <p:grpSp>
        <p:nvGrpSpPr>
          <p:cNvPr id="13" name="35 Grupo"/>
          <p:cNvGrpSpPr/>
          <p:nvPr/>
        </p:nvGrpSpPr>
        <p:grpSpPr>
          <a:xfrm>
            <a:off x="452315" y="4581128"/>
            <a:ext cx="4947269" cy="400110"/>
            <a:chOff x="452315" y="4789716"/>
            <a:chExt cx="4947269" cy="400110"/>
          </a:xfrm>
        </p:grpSpPr>
        <p:sp>
          <p:nvSpPr>
            <p:cNvPr id="31" name="30 CuadroTexto"/>
            <p:cNvSpPr txBox="1"/>
            <p:nvPr/>
          </p:nvSpPr>
          <p:spPr>
            <a:xfrm>
              <a:off x="452315" y="4833050"/>
              <a:ext cx="297692" cy="344128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2000" tIns="0" rIns="72000" bIns="36000" rtlCol="0" anchor="ctr" anchorCtr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4</a:t>
              </a:r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827584" y="4789716"/>
              <a:ext cx="4572000" cy="4001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sz="2000" dirty="0" err="1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archivo.close</a:t>
              </a:r>
              <a:r>
                <a:rPr lang="es-ES" sz="2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(); </a:t>
              </a:r>
              <a:r>
                <a:rPr lang="es-ES" sz="2000" dirty="0" smtClean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// Cierre</a:t>
              </a:r>
              <a:endParaRPr lang="es-ES" sz="2400" dirty="0"/>
            </a:p>
          </p:txBody>
        </p:sp>
      </p:grpSp>
      <p:pic>
        <p:nvPicPr>
          <p:cNvPr id="302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8230" y="1832526"/>
            <a:ext cx="3343275" cy="1123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36 Grupo"/>
          <p:cNvGrpSpPr/>
          <p:nvPr/>
        </p:nvGrpSpPr>
        <p:grpSpPr>
          <a:xfrm>
            <a:off x="3851920" y="1832526"/>
            <a:ext cx="2467322" cy="1354776"/>
            <a:chOff x="3654946" y="1988840"/>
            <a:chExt cx="2467322" cy="1354776"/>
          </a:xfrm>
        </p:grpSpPr>
        <p:sp>
          <p:nvSpPr>
            <p:cNvPr id="14" name="13 Elipse"/>
            <p:cNvSpPr/>
            <p:nvPr/>
          </p:nvSpPr>
          <p:spPr>
            <a:xfrm>
              <a:off x="5402188" y="1988840"/>
              <a:ext cx="720080" cy="288032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2" name="11 Conector recto de flecha"/>
            <p:cNvCxnSpPr>
              <a:endCxn id="14" idx="3"/>
            </p:cNvCxnSpPr>
            <p:nvPr/>
          </p:nvCxnSpPr>
          <p:spPr>
            <a:xfrm flipV="1">
              <a:off x="3654946" y="2234691"/>
              <a:ext cx="1852695" cy="1108925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stealth" w="lg" len="lg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Lectura de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37774"/>
          </a:xfrm>
        </p:spPr>
        <p:txBody>
          <a:bodyPr>
            <a:normAutofit/>
          </a:bodyPr>
          <a:lstStyle/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</a:rPr>
              <a:t>archivo &gt;&gt; </a:t>
            </a:r>
            <a:r>
              <a:rPr lang="es-ES" sz="2000" i="0" dirty="0" err="1" smtClean="0">
                <a:solidFill>
                  <a:prstClr val="white"/>
                </a:solidFill>
                <a:latin typeface="Consolas" pitchFamily="49" charset="0"/>
              </a:rPr>
              <a:t>nif</a:t>
            </a: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</a:rPr>
              <a:t>archivo &gt;&gt; unidades;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</a:rPr>
              <a:t>archivo &gt;&gt; precio;</a:t>
            </a:r>
          </a:p>
          <a:p>
            <a:pPr marL="361950" lvl="0">
              <a:spcBef>
                <a:spcPts val="0"/>
              </a:spcBef>
              <a:buClrTx/>
              <a:buSzTx/>
            </a:pPr>
            <a:r>
              <a:rPr lang="es-ES" sz="2000" i="0" dirty="0" err="1" smtClean="0">
                <a:solidFill>
                  <a:prstClr val="white"/>
                </a:solidFill>
                <a:latin typeface="Consolas" pitchFamily="49" charset="0"/>
              </a:rPr>
              <a:t>getline</a:t>
            </a: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</a:rPr>
              <a:t>(archivo, producto);</a:t>
            </a:r>
            <a:endParaRPr lang="es-ES" i="0" dirty="0" smtClean="0">
              <a:solidFill>
                <a:prstClr val="white"/>
              </a:solidFill>
              <a:effectLst/>
              <a:latin typeface="Constantia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16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sz="16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sz="16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260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32" name="31 Grupo"/>
          <p:cNvGrpSpPr/>
          <p:nvPr/>
        </p:nvGrpSpPr>
        <p:grpSpPr>
          <a:xfrm>
            <a:off x="952186" y="5138608"/>
            <a:ext cx="3938633" cy="369332"/>
            <a:chOff x="3125411" y="3717032"/>
            <a:chExt cx="3938633" cy="369332"/>
          </a:xfrm>
        </p:grpSpPr>
        <p:sp>
          <p:nvSpPr>
            <p:cNvPr id="33" name="32 CuadroTexto"/>
            <p:cNvSpPr txBox="1"/>
            <p:nvPr/>
          </p:nvSpPr>
          <p:spPr>
            <a:xfrm>
              <a:off x="3125411" y="3717032"/>
              <a:ext cx="119776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producto</a:t>
              </a: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4355975" y="3717032"/>
              <a:ext cx="2708069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 Reproductor de DVD</a:t>
              </a:r>
            </a:p>
          </p:txBody>
        </p:sp>
      </p:grpSp>
      <p:grpSp>
        <p:nvGrpSpPr>
          <p:cNvPr id="35" name="34 Grupo"/>
          <p:cNvGrpSpPr/>
          <p:nvPr/>
        </p:nvGrpSpPr>
        <p:grpSpPr>
          <a:xfrm>
            <a:off x="5691764" y="5138375"/>
            <a:ext cx="2408628" cy="369332"/>
            <a:chOff x="3378686" y="3717032"/>
            <a:chExt cx="2408628" cy="369332"/>
          </a:xfrm>
        </p:grpSpPr>
        <p:sp>
          <p:nvSpPr>
            <p:cNvPr id="36" name="35 CuadroTexto"/>
            <p:cNvSpPr txBox="1"/>
            <p:nvPr/>
          </p:nvSpPr>
          <p:spPr>
            <a:xfrm>
              <a:off x="3378686" y="3717032"/>
              <a:ext cx="944489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precio</a:t>
              </a: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4355975" y="3717032"/>
              <a:ext cx="1431339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123.95</a:t>
              </a:r>
            </a:p>
          </p:txBody>
        </p:sp>
      </p:grpSp>
      <p:grpSp>
        <p:nvGrpSpPr>
          <p:cNvPr id="38" name="37 Grupo"/>
          <p:cNvGrpSpPr/>
          <p:nvPr/>
        </p:nvGrpSpPr>
        <p:grpSpPr>
          <a:xfrm>
            <a:off x="5419075" y="4615269"/>
            <a:ext cx="1941823" cy="369332"/>
            <a:chOff x="3125411" y="3717032"/>
            <a:chExt cx="1941823" cy="369332"/>
          </a:xfrm>
        </p:grpSpPr>
        <p:sp>
          <p:nvSpPr>
            <p:cNvPr id="40" name="39 CuadroTexto"/>
            <p:cNvSpPr txBox="1"/>
            <p:nvPr/>
          </p:nvSpPr>
          <p:spPr>
            <a:xfrm>
              <a:off x="3125411" y="3717032"/>
              <a:ext cx="119776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unidades</a:t>
              </a: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4355975" y="3717032"/>
              <a:ext cx="711259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2</a:t>
              </a:r>
            </a:p>
          </p:txBody>
        </p:sp>
      </p:grpSp>
      <p:grpSp>
        <p:nvGrpSpPr>
          <p:cNvPr id="42" name="41 Grupo"/>
          <p:cNvGrpSpPr/>
          <p:nvPr/>
        </p:nvGrpSpPr>
        <p:grpSpPr>
          <a:xfrm>
            <a:off x="1585372" y="4634552"/>
            <a:ext cx="3305447" cy="369332"/>
            <a:chOff x="3758597" y="3717032"/>
            <a:chExt cx="3305447" cy="369332"/>
          </a:xfrm>
        </p:grpSpPr>
        <p:sp>
          <p:nvSpPr>
            <p:cNvPr id="43" name="42 CuadroTexto"/>
            <p:cNvSpPr txBox="1"/>
            <p:nvPr/>
          </p:nvSpPr>
          <p:spPr>
            <a:xfrm>
              <a:off x="3758597" y="3717032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nif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4" name="43 CuadroTexto"/>
            <p:cNvSpPr txBox="1"/>
            <p:nvPr/>
          </p:nvSpPr>
          <p:spPr>
            <a:xfrm>
              <a:off x="4355976" y="3717032"/>
              <a:ext cx="2708068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12345678F</a:t>
              </a:r>
            </a:p>
          </p:txBody>
        </p:sp>
      </p:grp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3525" y="1196752"/>
            <a:ext cx="3343275" cy="1123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6" name="45 Rectángulo"/>
          <p:cNvSpPr/>
          <p:nvPr/>
        </p:nvSpPr>
        <p:spPr>
          <a:xfrm>
            <a:off x="1336179" y="3140735"/>
            <a:ext cx="64716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latin typeface="Consolas" pitchFamily="49" charset="0"/>
                <a:cs typeface="Consolas" pitchFamily="49" charset="0"/>
              </a:rPr>
              <a:t>12345678F 2 123.95 Reproductor de DVD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85" name="84 Grupo"/>
          <p:cNvGrpSpPr/>
          <p:nvPr/>
        </p:nvGrpSpPr>
        <p:grpSpPr>
          <a:xfrm>
            <a:off x="1848457" y="5435932"/>
            <a:ext cx="944489" cy="657364"/>
            <a:chOff x="1848457" y="5661248"/>
            <a:chExt cx="944489" cy="657364"/>
          </a:xfrm>
        </p:grpSpPr>
        <p:cxnSp>
          <p:nvCxnSpPr>
            <p:cNvPr id="48" name="47 Conector recto de flecha"/>
            <p:cNvCxnSpPr/>
            <p:nvPr/>
          </p:nvCxnSpPr>
          <p:spPr>
            <a:xfrm flipV="1">
              <a:off x="2320702" y="5661248"/>
              <a:ext cx="0" cy="34123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48 CuadroTexto"/>
            <p:cNvSpPr txBox="1"/>
            <p:nvPr/>
          </p:nvSpPr>
          <p:spPr>
            <a:xfrm>
              <a:off x="1848457" y="5949280"/>
              <a:ext cx="944489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Espacio</a:t>
              </a: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1360215" y="3494388"/>
            <a:ext cx="1579637" cy="216024"/>
            <a:chOff x="1336179" y="3854661"/>
            <a:chExt cx="1579637" cy="216024"/>
          </a:xfrm>
        </p:grpSpPr>
        <p:cxnSp>
          <p:nvCxnSpPr>
            <p:cNvPr id="51" name="50 Conector recto"/>
            <p:cNvCxnSpPr/>
            <p:nvPr/>
          </p:nvCxnSpPr>
          <p:spPr>
            <a:xfrm>
              <a:off x="1345704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Conector recto"/>
            <p:cNvCxnSpPr/>
            <p:nvPr/>
          </p:nvCxnSpPr>
          <p:spPr>
            <a:xfrm>
              <a:off x="2906291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recto"/>
            <p:cNvCxnSpPr/>
            <p:nvPr/>
          </p:nvCxnSpPr>
          <p:spPr>
            <a:xfrm>
              <a:off x="1336179" y="4070685"/>
              <a:ext cx="1579637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55 Grupo"/>
          <p:cNvGrpSpPr/>
          <p:nvPr/>
        </p:nvGrpSpPr>
        <p:grpSpPr>
          <a:xfrm>
            <a:off x="3093741" y="3494388"/>
            <a:ext cx="216024" cy="216024"/>
            <a:chOff x="1336179" y="3854661"/>
            <a:chExt cx="1579637" cy="216024"/>
          </a:xfrm>
        </p:grpSpPr>
        <p:cxnSp>
          <p:nvCxnSpPr>
            <p:cNvPr id="57" name="56 Conector recto"/>
            <p:cNvCxnSpPr/>
            <p:nvPr/>
          </p:nvCxnSpPr>
          <p:spPr>
            <a:xfrm>
              <a:off x="1405829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Conector recto"/>
            <p:cNvCxnSpPr/>
            <p:nvPr/>
          </p:nvCxnSpPr>
          <p:spPr>
            <a:xfrm>
              <a:off x="2846166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>
              <a:off x="1336179" y="4070685"/>
              <a:ext cx="1579637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59 Grupo"/>
          <p:cNvGrpSpPr/>
          <p:nvPr/>
        </p:nvGrpSpPr>
        <p:grpSpPr>
          <a:xfrm>
            <a:off x="3444255" y="3494388"/>
            <a:ext cx="1008112" cy="216024"/>
            <a:chOff x="1336179" y="3854661"/>
            <a:chExt cx="1579637" cy="216024"/>
          </a:xfrm>
        </p:grpSpPr>
        <p:cxnSp>
          <p:nvCxnSpPr>
            <p:cNvPr id="61" name="60 Conector recto"/>
            <p:cNvCxnSpPr/>
            <p:nvPr/>
          </p:nvCxnSpPr>
          <p:spPr>
            <a:xfrm>
              <a:off x="1351104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>
              <a:off x="2900891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/>
            <p:nvPr/>
          </p:nvCxnSpPr>
          <p:spPr>
            <a:xfrm>
              <a:off x="1336179" y="4070685"/>
              <a:ext cx="1579637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63 Grupo"/>
          <p:cNvGrpSpPr/>
          <p:nvPr/>
        </p:nvGrpSpPr>
        <p:grpSpPr>
          <a:xfrm>
            <a:off x="4490466" y="3494388"/>
            <a:ext cx="3240000" cy="216024"/>
            <a:chOff x="1336179" y="3854661"/>
            <a:chExt cx="1579637" cy="216024"/>
          </a:xfrm>
        </p:grpSpPr>
        <p:cxnSp>
          <p:nvCxnSpPr>
            <p:cNvPr id="65" name="64 Conector recto"/>
            <p:cNvCxnSpPr/>
            <p:nvPr/>
          </p:nvCxnSpPr>
          <p:spPr>
            <a:xfrm>
              <a:off x="1340823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65 Conector recto"/>
            <p:cNvCxnSpPr/>
            <p:nvPr/>
          </p:nvCxnSpPr>
          <p:spPr>
            <a:xfrm>
              <a:off x="2911172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66 Conector recto"/>
            <p:cNvCxnSpPr/>
            <p:nvPr/>
          </p:nvCxnSpPr>
          <p:spPr>
            <a:xfrm>
              <a:off x="1336179" y="4070685"/>
              <a:ext cx="1579637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82 Grupo"/>
          <p:cNvGrpSpPr/>
          <p:nvPr/>
        </p:nvGrpSpPr>
        <p:grpSpPr>
          <a:xfrm>
            <a:off x="3006874" y="3710412"/>
            <a:ext cx="4474632" cy="465956"/>
            <a:chOff x="3006874" y="4142693"/>
            <a:chExt cx="4474632" cy="465956"/>
          </a:xfrm>
        </p:grpSpPr>
        <p:cxnSp>
          <p:nvCxnSpPr>
            <p:cNvPr id="71" name="70 Conector recto de flecha"/>
            <p:cNvCxnSpPr/>
            <p:nvPr/>
          </p:nvCxnSpPr>
          <p:spPr>
            <a:xfrm flipV="1">
              <a:off x="3016399" y="4142693"/>
              <a:ext cx="0" cy="28803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Conector recto de flecha"/>
            <p:cNvCxnSpPr/>
            <p:nvPr/>
          </p:nvCxnSpPr>
          <p:spPr>
            <a:xfrm flipV="1">
              <a:off x="3377580" y="4142693"/>
              <a:ext cx="0" cy="28803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74 Conector recto"/>
            <p:cNvCxnSpPr/>
            <p:nvPr/>
          </p:nvCxnSpPr>
          <p:spPr>
            <a:xfrm>
              <a:off x="3006874" y="4430725"/>
              <a:ext cx="1426443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75 CuadroTexto"/>
            <p:cNvSpPr txBox="1"/>
            <p:nvPr/>
          </p:nvSpPr>
          <p:spPr>
            <a:xfrm>
              <a:off x="4408934" y="4239317"/>
              <a:ext cx="3072572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El extractor salta los espacios</a:t>
              </a: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4558283" y="2780928"/>
            <a:ext cx="4144487" cy="503823"/>
            <a:chOff x="4558283" y="3213209"/>
            <a:chExt cx="4144487" cy="503823"/>
          </a:xfrm>
        </p:grpSpPr>
        <p:cxnSp>
          <p:nvCxnSpPr>
            <p:cNvPr id="78" name="77 Conector recto"/>
            <p:cNvCxnSpPr/>
            <p:nvPr/>
          </p:nvCxnSpPr>
          <p:spPr>
            <a:xfrm>
              <a:off x="4558283" y="3429000"/>
              <a:ext cx="1133481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78 Conector recto de flecha"/>
            <p:cNvCxnSpPr/>
            <p:nvPr/>
          </p:nvCxnSpPr>
          <p:spPr>
            <a:xfrm>
              <a:off x="4567808" y="3429000"/>
              <a:ext cx="0" cy="28803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81 CuadroTexto"/>
            <p:cNvSpPr txBox="1"/>
            <p:nvPr/>
          </p:nvSpPr>
          <p:spPr>
            <a:xfrm>
              <a:off x="5671170" y="3213209"/>
              <a:ext cx="3031600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getline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()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no salta espacios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Lectura de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37774"/>
          </a:xfrm>
        </p:spPr>
        <p:txBody>
          <a:bodyPr>
            <a:normAutofit/>
          </a:bodyPr>
          <a:lstStyle/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</a:rPr>
              <a:t>archivo &gt;&gt; </a:t>
            </a:r>
            <a:r>
              <a:rPr lang="es-ES" sz="2000" i="0" dirty="0" err="1" smtClean="0">
                <a:solidFill>
                  <a:prstClr val="white"/>
                </a:solidFill>
                <a:latin typeface="Consolas" pitchFamily="49" charset="0"/>
              </a:rPr>
              <a:t>nif</a:t>
            </a: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</a:rPr>
              <a:t>;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</a:rPr>
              <a:t>archivo &gt;&gt; unidades;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</a:rPr>
              <a:t>archivo &gt;&gt; precio;</a:t>
            </a:r>
          </a:p>
          <a:p>
            <a:pPr marL="361950" lvl="0"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</a:rPr>
              <a:t>archivo.get(aux); </a:t>
            </a:r>
            <a:r>
              <a:rPr lang="es-ES" sz="2000" i="0" dirty="0" smtClean="0">
                <a:solidFill>
                  <a:srgbClr val="92D050"/>
                </a:solidFill>
                <a:latin typeface="Consolas" pitchFamily="49" charset="0"/>
              </a:rPr>
              <a:t>// Salta el espacio en blanco</a:t>
            </a:r>
          </a:p>
          <a:p>
            <a:pPr marL="361950" lvl="0">
              <a:spcBef>
                <a:spcPts val="0"/>
              </a:spcBef>
              <a:buClrTx/>
              <a:buSzTx/>
            </a:pPr>
            <a:r>
              <a:rPr lang="es-ES" sz="2000" i="0" dirty="0" err="1" smtClean="0">
                <a:solidFill>
                  <a:prstClr val="white"/>
                </a:solidFill>
                <a:latin typeface="Consolas" pitchFamily="49" charset="0"/>
              </a:rPr>
              <a:t>getline</a:t>
            </a:r>
            <a:r>
              <a:rPr lang="es-ES" sz="2000" i="0" dirty="0" smtClean="0">
                <a:solidFill>
                  <a:prstClr val="white"/>
                </a:solidFill>
                <a:latin typeface="Consolas" pitchFamily="49" charset="0"/>
              </a:rPr>
              <a:t>(archivo, producto);</a:t>
            </a:r>
            <a:endParaRPr lang="es-ES" i="0" dirty="0" smtClean="0">
              <a:solidFill>
                <a:prstClr val="white"/>
              </a:solidFill>
              <a:effectLst/>
              <a:latin typeface="Constantia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endParaRPr lang="es-ES" sz="16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sz="16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sz="16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261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31 Grupo"/>
          <p:cNvGrpSpPr/>
          <p:nvPr/>
        </p:nvGrpSpPr>
        <p:grpSpPr>
          <a:xfrm>
            <a:off x="952186" y="5138608"/>
            <a:ext cx="3938633" cy="369332"/>
            <a:chOff x="3125411" y="3717032"/>
            <a:chExt cx="3938633" cy="369332"/>
          </a:xfrm>
        </p:grpSpPr>
        <p:sp>
          <p:nvSpPr>
            <p:cNvPr id="33" name="32 CuadroTexto"/>
            <p:cNvSpPr txBox="1"/>
            <p:nvPr/>
          </p:nvSpPr>
          <p:spPr>
            <a:xfrm>
              <a:off x="3125411" y="3717032"/>
              <a:ext cx="119776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producto</a:t>
              </a: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4355975" y="3717032"/>
              <a:ext cx="2708069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Reproductor de DVD</a:t>
              </a:r>
            </a:p>
          </p:txBody>
        </p:sp>
      </p:grpSp>
      <p:grpSp>
        <p:nvGrpSpPr>
          <p:cNvPr id="7" name="34 Grupo"/>
          <p:cNvGrpSpPr/>
          <p:nvPr/>
        </p:nvGrpSpPr>
        <p:grpSpPr>
          <a:xfrm>
            <a:off x="5691764" y="5138375"/>
            <a:ext cx="2408628" cy="369332"/>
            <a:chOff x="3378686" y="3717032"/>
            <a:chExt cx="2408628" cy="369332"/>
          </a:xfrm>
        </p:grpSpPr>
        <p:sp>
          <p:nvSpPr>
            <p:cNvPr id="36" name="35 CuadroTexto"/>
            <p:cNvSpPr txBox="1"/>
            <p:nvPr/>
          </p:nvSpPr>
          <p:spPr>
            <a:xfrm>
              <a:off x="3378686" y="3717032"/>
              <a:ext cx="944489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precio</a:t>
              </a:r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4355975" y="3717032"/>
              <a:ext cx="1431339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123.95</a:t>
              </a:r>
            </a:p>
          </p:txBody>
        </p:sp>
      </p:grpSp>
      <p:grpSp>
        <p:nvGrpSpPr>
          <p:cNvPr id="8" name="37 Grupo"/>
          <p:cNvGrpSpPr/>
          <p:nvPr/>
        </p:nvGrpSpPr>
        <p:grpSpPr>
          <a:xfrm>
            <a:off x="5419075" y="4615269"/>
            <a:ext cx="1941823" cy="369332"/>
            <a:chOff x="3125411" y="3717032"/>
            <a:chExt cx="1941823" cy="369332"/>
          </a:xfrm>
        </p:grpSpPr>
        <p:sp>
          <p:nvSpPr>
            <p:cNvPr id="40" name="39 CuadroTexto"/>
            <p:cNvSpPr txBox="1"/>
            <p:nvPr/>
          </p:nvSpPr>
          <p:spPr>
            <a:xfrm>
              <a:off x="3125411" y="3717032"/>
              <a:ext cx="119776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unidades</a:t>
              </a: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4355975" y="3717032"/>
              <a:ext cx="711259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2</a:t>
              </a:r>
            </a:p>
          </p:txBody>
        </p:sp>
      </p:grpSp>
      <p:grpSp>
        <p:nvGrpSpPr>
          <p:cNvPr id="9" name="41 Grupo"/>
          <p:cNvGrpSpPr/>
          <p:nvPr/>
        </p:nvGrpSpPr>
        <p:grpSpPr>
          <a:xfrm>
            <a:off x="1585372" y="4634552"/>
            <a:ext cx="3305447" cy="369332"/>
            <a:chOff x="3758597" y="3717032"/>
            <a:chExt cx="3305447" cy="369332"/>
          </a:xfrm>
        </p:grpSpPr>
        <p:sp>
          <p:nvSpPr>
            <p:cNvPr id="43" name="42 CuadroTexto"/>
            <p:cNvSpPr txBox="1"/>
            <p:nvPr/>
          </p:nvSpPr>
          <p:spPr>
            <a:xfrm>
              <a:off x="3758597" y="3717032"/>
              <a:ext cx="564578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nif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4" name="43 CuadroTexto"/>
            <p:cNvSpPr txBox="1"/>
            <p:nvPr/>
          </p:nvSpPr>
          <p:spPr>
            <a:xfrm>
              <a:off x="4355976" y="3717032"/>
              <a:ext cx="2708068" cy="369332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12345678F</a:t>
              </a:r>
            </a:p>
          </p:txBody>
        </p:sp>
      </p:grpSp>
      <p:sp>
        <p:nvSpPr>
          <p:cNvPr id="46" name="45 Rectángulo"/>
          <p:cNvSpPr/>
          <p:nvPr/>
        </p:nvSpPr>
        <p:spPr>
          <a:xfrm>
            <a:off x="1336179" y="3140735"/>
            <a:ext cx="64716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latin typeface="Consolas" pitchFamily="49" charset="0"/>
                <a:cs typeface="Consolas" pitchFamily="49" charset="0"/>
              </a:rPr>
              <a:t>12345678F 2 123.95 Reproductor de DVD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10" name="84 Grupo"/>
          <p:cNvGrpSpPr/>
          <p:nvPr/>
        </p:nvGrpSpPr>
        <p:grpSpPr>
          <a:xfrm>
            <a:off x="1680142" y="5435932"/>
            <a:ext cx="1281121" cy="657364"/>
            <a:chOff x="1680142" y="5661248"/>
            <a:chExt cx="1281121" cy="657364"/>
          </a:xfrm>
        </p:grpSpPr>
        <p:cxnSp>
          <p:nvCxnSpPr>
            <p:cNvPr id="48" name="47 Conector recto de flecha"/>
            <p:cNvCxnSpPr/>
            <p:nvPr/>
          </p:nvCxnSpPr>
          <p:spPr>
            <a:xfrm flipV="1">
              <a:off x="2320702" y="5661248"/>
              <a:ext cx="0" cy="34123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48 CuadroTexto"/>
            <p:cNvSpPr txBox="1"/>
            <p:nvPr/>
          </p:nvSpPr>
          <p:spPr>
            <a:xfrm>
              <a:off x="1680142" y="5949280"/>
              <a:ext cx="128112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Sin espacio</a:t>
              </a:r>
            </a:p>
          </p:txBody>
        </p:sp>
      </p:grpSp>
      <p:grpSp>
        <p:nvGrpSpPr>
          <p:cNvPr id="11" name="54 Grupo"/>
          <p:cNvGrpSpPr/>
          <p:nvPr/>
        </p:nvGrpSpPr>
        <p:grpSpPr>
          <a:xfrm>
            <a:off x="1360215" y="3494388"/>
            <a:ext cx="1579637" cy="216024"/>
            <a:chOff x="1336179" y="3854661"/>
            <a:chExt cx="1579637" cy="216024"/>
          </a:xfrm>
        </p:grpSpPr>
        <p:cxnSp>
          <p:nvCxnSpPr>
            <p:cNvPr id="51" name="50 Conector recto"/>
            <p:cNvCxnSpPr/>
            <p:nvPr/>
          </p:nvCxnSpPr>
          <p:spPr>
            <a:xfrm>
              <a:off x="1345704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Conector recto"/>
            <p:cNvCxnSpPr/>
            <p:nvPr/>
          </p:nvCxnSpPr>
          <p:spPr>
            <a:xfrm>
              <a:off x="2906291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recto"/>
            <p:cNvCxnSpPr/>
            <p:nvPr/>
          </p:nvCxnSpPr>
          <p:spPr>
            <a:xfrm>
              <a:off x="1336179" y="4070685"/>
              <a:ext cx="1579637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55 Grupo"/>
          <p:cNvGrpSpPr/>
          <p:nvPr/>
        </p:nvGrpSpPr>
        <p:grpSpPr>
          <a:xfrm>
            <a:off x="3093741" y="3494388"/>
            <a:ext cx="216024" cy="216024"/>
            <a:chOff x="1336179" y="3854661"/>
            <a:chExt cx="1579637" cy="216024"/>
          </a:xfrm>
        </p:grpSpPr>
        <p:cxnSp>
          <p:nvCxnSpPr>
            <p:cNvPr id="57" name="56 Conector recto"/>
            <p:cNvCxnSpPr/>
            <p:nvPr/>
          </p:nvCxnSpPr>
          <p:spPr>
            <a:xfrm>
              <a:off x="1405829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Conector recto"/>
            <p:cNvCxnSpPr/>
            <p:nvPr/>
          </p:nvCxnSpPr>
          <p:spPr>
            <a:xfrm>
              <a:off x="2846166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>
              <a:off x="1336179" y="4070685"/>
              <a:ext cx="1579637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59 Grupo"/>
          <p:cNvGrpSpPr/>
          <p:nvPr/>
        </p:nvGrpSpPr>
        <p:grpSpPr>
          <a:xfrm>
            <a:off x="3444255" y="3494388"/>
            <a:ext cx="1008112" cy="216024"/>
            <a:chOff x="1336179" y="3854661"/>
            <a:chExt cx="1579637" cy="216024"/>
          </a:xfrm>
        </p:grpSpPr>
        <p:cxnSp>
          <p:nvCxnSpPr>
            <p:cNvPr id="61" name="60 Conector recto"/>
            <p:cNvCxnSpPr/>
            <p:nvPr/>
          </p:nvCxnSpPr>
          <p:spPr>
            <a:xfrm>
              <a:off x="1351104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>
              <a:off x="2900891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/>
            <p:nvPr/>
          </p:nvCxnSpPr>
          <p:spPr>
            <a:xfrm>
              <a:off x="1336179" y="4070685"/>
              <a:ext cx="1579637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63 Grupo"/>
          <p:cNvGrpSpPr/>
          <p:nvPr/>
        </p:nvGrpSpPr>
        <p:grpSpPr>
          <a:xfrm>
            <a:off x="4634483" y="3494388"/>
            <a:ext cx="3086458" cy="216024"/>
            <a:chOff x="1336179" y="3854661"/>
            <a:chExt cx="1579637" cy="216024"/>
          </a:xfrm>
        </p:grpSpPr>
        <p:cxnSp>
          <p:nvCxnSpPr>
            <p:cNvPr id="65" name="64 Conector recto"/>
            <p:cNvCxnSpPr/>
            <p:nvPr/>
          </p:nvCxnSpPr>
          <p:spPr>
            <a:xfrm>
              <a:off x="1340823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65 Conector recto"/>
            <p:cNvCxnSpPr/>
            <p:nvPr/>
          </p:nvCxnSpPr>
          <p:spPr>
            <a:xfrm>
              <a:off x="2911172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66 Conector recto"/>
            <p:cNvCxnSpPr/>
            <p:nvPr/>
          </p:nvCxnSpPr>
          <p:spPr>
            <a:xfrm>
              <a:off x="1336179" y="4070685"/>
              <a:ext cx="1579637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55 Grupo"/>
          <p:cNvGrpSpPr/>
          <p:nvPr/>
        </p:nvGrpSpPr>
        <p:grpSpPr>
          <a:xfrm>
            <a:off x="4471433" y="3494388"/>
            <a:ext cx="144000" cy="216024"/>
            <a:chOff x="1440665" y="3854661"/>
            <a:chExt cx="1579637" cy="216024"/>
          </a:xfrm>
        </p:grpSpPr>
        <p:cxnSp>
          <p:nvCxnSpPr>
            <p:cNvPr id="54" name="53 Conector recto"/>
            <p:cNvCxnSpPr/>
            <p:nvPr/>
          </p:nvCxnSpPr>
          <p:spPr>
            <a:xfrm>
              <a:off x="1510304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/>
            <p:nvPr/>
          </p:nvCxnSpPr>
          <p:spPr>
            <a:xfrm>
              <a:off x="2950655" y="3854661"/>
              <a:ext cx="0" cy="216024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"/>
            <p:cNvCxnSpPr/>
            <p:nvPr/>
          </p:nvCxnSpPr>
          <p:spPr>
            <a:xfrm>
              <a:off x="1440665" y="4070685"/>
              <a:ext cx="1579637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73 Grupo"/>
          <p:cNvGrpSpPr/>
          <p:nvPr/>
        </p:nvGrpSpPr>
        <p:grpSpPr>
          <a:xfrm>
            <a:off x="4547617" y="3710412"/>
            <a:ext cx="3000972" cy="652951"/>
            <a:chOff x="4547617" y="3710412"/>
            <a:chExt cx="3000972" cy="652951"/>
          </a:xfrm>
        </p:grpSpPr>
        <p:cxnSp>
          <p:nvCxnSpPr>
            <p:cNvPr id="68" name="67 Conector recto de flecha"/>
            <p:cNvCxnSpPr/>
            <p:nvPr/>
          </p:nvCxnSpPr>
          <p:spPr>
            <a:xfrm flipV="1">
              <a:off x="4557142" y="3710412"/>
              <a:ext cx="0" cy="288032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Conector recto"/>
            <p:cNvCxnSpPr/>
            <p:nvPr/>
          </p:nvCxnSpPr>
          <p:spPr>
            <a:xfrm>
              <a:off x="4547617" y="3998444"/>
              <a:ext cx="293365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69 CuadroTexto"/>
            <p:cNvSpPr txBox="1"/>
            <p:nvPr/>
          </p:nvSpPr>
          <p:spPr>
            <a:xfrm>
              <a:off x="4860032" y="3717032"/>
              <a:ext cx="2688557" cy="646331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Leemos el espacio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(no hacemos nada con él)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Procesamiento de los datos de un archivo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37774"/>
          </a:xfrm>
        </p:spPr>
        <p:txBody>
          <a:bodyPr>
            <a:normAutofit/>
          </a:bodyPr>
          <a:lstStyle/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Cada línea, datos de una compra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Mostrar el total de cada compra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unidades </a:t>
            </a:r>
            <a:r>
              <a:rPr lang="es-ES" dirty="0" smtClean="0">
                <a:latin typeface="+mj-lt"/>
              </a:rPr>
              <a:t>x</a:t>
            </a:r>
            <a:r>
              <a:rPr lang="es-ES" dirty="0" smtClean="0"/>
              <a:t> precio más IVA (21%)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Final: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"X"</a:t>
            </a:r>
            <a:r>
              <a:rPr lang="es-ES" dirty="0" smtClean="0"/>
              <a:t> como NIF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Bucle de procesamiento:</a:t>
            </a:r>
          </a:p>
          <a:p>
            <a:pPr marL="1076325" lvl="1" indent="-36195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Cada paso del bucle (ciclo) procesa una línea (compra)</a:t>
            </a:r>
          </a:p>
          <a:p>
            <a:pPr marL="1076325" lvl="1" indent="-361950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Podemos usar las mismas variables en cada ciclo</a:t>
            </a:r>
          </a:p>
          <a:p>
            <a:pPr marL="714375" lvl="1" indent="-352425"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i="1" dirty="0" smtClean="0"/>
              <a:t>Leer primer NIF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Mientras el NIF no sea X: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Leer unidades, precio y descripción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Calcular y mostrar el total</a:t>
            </a:r>
          </a:p>
          <a:p>
            <a:pPr marL="71437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1" dirty="0" smtClean="0"/>
              <a:t>Leer el siguiente NIF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None/>
            </a:pP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1800"/>
              </a:spcAft>
              <a:buNone/>
            </a:pPr>
            <a:endParaRPr lang="es-ES" dirty="0" smtClean="0">
              <a:solidFill>
                <a:srgbClr val="92D050"/>
              </a:solidFill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262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pic>
        <p:nvPicPr>
          <p:cNvPr id="387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3050" y="980728"/>
            <a:ext cx="3333750" cy="1343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Procesamiento de los datos de un archivo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37774"/>
          </a:xfrm>
        </p:spPr>
        <p:txBody>
          <a:bodyPr>
            <a:noAutofit/>
          </a:bodyPr>
          <a:lstStyle/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&lt;string&gt;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&lt;fstream&gt;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&lt;iomanip&gt;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Formato de salida</a:t>
            </a:r>
          </a:p>
          <a:p>
            <a:pPr marL="714375" lvl="1" indent="-352425"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main() {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IVA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21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nif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, producto;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unidades;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precio, neto, total,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iva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aux;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ifstream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archivo;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contador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archivo.open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"compras.txt"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Apertura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...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263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492822" y="971436"/>
            <a:ext cx="1197764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leer.cpp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Tipos, valores y variables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i="1" dirty="0" smtClean="0">
                <a:solidFill>
                  <a:srgbClr val="FFC000"/>
                </a:solidFill>
              </a:rPr>
              <a:t>Tipo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Conjunto de valores con sus posibles operaciones</a:t>
            </a: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i="1" dirty="0" smtClean="0">
                <a:solidFill>
                  <a:srgbClr val="FFC000"/>
                </a:solidFill>
              </a:rPr>
              <a:t>Valor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Conjunto de bits interpretados como de un tipo concreto</a:t>
            </a: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i="1" dirty="0" smtClean="0">
                <a:solidFill>
                  <a:srgbClr val="FFC000"/>
                </a:solidFill>
              </a:rPr>
              <a:t>Variable</a:t>
            </a:r>
            <a:r>
              <a:rPr lang="es-ES" i="1" dirty="0" smtClean="0"/>
              <a:t> (o constante)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Cierta memoria con nombre para valores de un tipo</a:t>
            </a:r>
          </a:p>
          <a:p>
            <a:pPr marL="36195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i="1" dirty="0" smtClean="0">
                <a:solidFill>
                  <a:srgbClr val="FFC000"/>
                </a:solidFill>
              </a:rPr>
              <a:t>Declaración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Instrucción que identifica un nombre</a:t>
            </a:r>
          </a:p>
          <a:p>
            <a:pPr marL="36195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i="1" dirty="0" smtClean="0">
                <a:solidFill>
                  <a:srgbClr val="FFC000"/>
                </a:solidFill>
              </a:rPr>
              <a:t>Definición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Declaración que asigna memoria a una variable o constante</a:t>
            </a:r>
            <a:endParaRPr lang="es-ES" dirty="0" smtClean="0"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228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Procesamiento de los datos de un archivo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37774"/>
          </a:xfrm>
        </p:spPr>
        <p:txBody>
          <a:bodyPr>
            <a:noAutofit/>
          </a:bodyPr>
          <a:lstStyle/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archivo.is_open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()) {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Existe el archivo</a:t>
            </a: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archivo &gt;&gt;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nif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Primer NIF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while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nif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!=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"X"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 {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archivo &gt;&gt; unidades &gt;&gt; precio;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archivo.get(aux);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Salta el espacio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getline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(archivo, producto);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contador++;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neto = unidades * precio;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iva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= neto * IVA /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total = neto +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iva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"Compra 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contador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".-"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endl;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  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producto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": 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unidades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x 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fixed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setprecision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&lt;&lt; precio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= 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neto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- I.V.A.: 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   &lt;&lt;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iva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 - Total: "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&lt;&lt; total &lt;&lt; endl;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archivo &gt;&gt;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nif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Siguiente NIF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} ...</a:t>
            </a:r>
            <a:endParaRPr lang="es-ES" sz="2000" i="1" dirty="0" smtClean="0">
              <a:latin typeface="Consolas" pitchFamily="49" charset="0"/>
              <a:cs typeface="Consolas" pitchFamily="49" charset="0"/>
            </a:endParaRPr>
          </a:p>
          <a:p>
            <a:pPr marL="714375" lvl="1" indent="-352425"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  <a:cs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264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Procesamiento de los datos de un archivo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37774"/>
          </a:xfrm>
        </p:spPr>
        <p:txBody>
          <a:bodyPr>
            <a:noAutofit/>
          </a:bodyPr>
          <a:lstStyle/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s-ES" sz="2000" dirty="0" err="1" smtClean="0">
                <a:latin typeface="Consolas" pitchFamily="49" charset="0"/>
                <a:cs typeface="Consolas" pitchFamily="49" charset="0"/>
              </a:rPr>
              <a:t>archivo.close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();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Cierre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else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"ERROR: No se ha podido abrir el archivo"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      &lt;&lt; endl;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}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714375" lvl="1" indent="-352425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  <a:cs typeface="Consolas" pitchFamily="49" charset="0"/>
              </a:rPr>
              <a:t>}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265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pic>
        <p:nvPicPr>
          <p:cNvPr id="388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174" y="3717032"/>
            <a:ext cx="7887653" cy="19007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388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266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039913" y="3044280"/>
            <a:ext cx="7064371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Escritura en archivos de texto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Escritura en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71203"/>
            <a:ext cx="8229600" cy="5237774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  <a:tabLst>
                <a:tab pos="7981950" algn="r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Flujos de texto de salida</a:t>
            </a:r>
            <a:endParaRPr lang="es-ES" sz="2800" i="0" dirty="0" smtClean="0">
              <a:solidFill>
                <a:srgbClr val="FFC000"/>
              </a:solidFill>
            </a:endParaRP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Para crear un archivo de texto y escribir en él:</a:t>
            </a:r>
          </a:p>
          <a:p>
            <a:pPr marL="895350" lvl="2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sz="2200" dirty="0" smtClean="0"/>
              <a:t>Declara una variable de tipo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ofstream</a:t>
            </a:r>
            <a:endParaRPr lang="es-ES" sz="2200" dirty="0" smtClean="0">
              <a:solidFill>
                <a:srgbClr val="FFC000"/>
              </a:solidFill>
            </a:endParaRPr>
          </a:p>
          <a:p>
            <a:pPr marL="895350" lvl="2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sz="2200" dirty="0" smtClean="0"/>
              <a:t>Asocia la variable con el archivo de texto (</a:t>
            </a:r>
            <a:r>
              <a:rPr lang="es-ES" sz="2200" i="1" dirty="0" smtClean="0"/>
              <a:t>crea el archivo</a:t>
            </a:r>
            <a:r>
              <a:rPr lang="es-ES" sz="2200" dirty="0" smtClean="0"/>
              <a:t>)</a:t>
            </a:r>
          </a:p>
          <a:p>
            <a:pPr marL="895350" lvl="2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sz="2200" dirty="0" smtClean="0"/>
              <a:t>Realiza las escrituras por medio del operador </a:t>
            </a:r>
            <a:r>
              <a:rPr lang="es-ES" sz="2200" dirty="0" smtClean="0">
                <a:latin typeface="Consolas" pitchFamily="49" charset="0"/>
              </a:rPr>
              <a:t>&lt;&lt;</a:t>
            </a:r>
            <a:r>
              <a:rPr lang="es-ES" sz="2200" dirty="0" smtClean="0"/>
              <a:t> (insertor)</a:t>
            </a:r>
          </a:p>
          <a:p>
            <a:pPr marL="895350" lvl="2" indent="0">
              <a:spcBef>
                <a:spcPts val="0"/>
              </a:spcBef>
              <a:spcAft>
                <a:spcPts val="1200"/>
              </a:spcAft>
              <a:buSzPct val="100000"/>
              <a:buNone/>
            </a:pPr>
            <a:r>
              <a:rPr lang="es-ES" sz="2200" dirty="0" smtClean="0"/>
              <a:t>Desliga la variable del archivo de texto (</a:t>
            </a:r>
            <a:r>
              <a:rPr lang="es-ES" sz="2200" i="1" dirty="0" smtClean="0"/>
              <a:t>cierra el archivo</a:t>
            </a:r>
            <a:r>
              <a:rPr lang="es-ES" sz="2200" dirty="0" smtClean="0"/>
              <a:t>)</a:t>
            </a: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267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969956" y="2070373"/>
            <a:ext cx="312119" cy="37490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0" rIns="72000" bIns="36000" rtlCol="0" anchor="ctr" anchorCtr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969956" y="2558171"/>
            <a:ext cx="312119" cy="37490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0" rIns="72000" bIns="36000" rtlCol="0" anchor="ctr" anchorCtr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969956" y="3045969"/>
            <a:ext cx="312119" cy="37490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0" rIns="72000" bIns="36000" rtlCol="0" anchor="ctr" anchorCtr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3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969956" y="3533767"/>
            <a:ext cx="312119" cy="374906"/>
          </a:xfrm>
          <a:prstGeom prst="rec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0" rIns="72000" bIns="36000" rtlCol="0" anchor="ctr" anchorCtr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4</a:t>
            </a:r>
          </a:p>
        </p:txBody>
      </p:sp>
      <p:grpSp>
        <p:nvGrpSpPr>
          <p:cNvPr id="6" name="9 Grupo"/>
          <p:cNvGrpSpPr/>
          <p:nvPr/>
        </p:nvGrpSpPr>
        <p:grpSpPr>
          <a:xfrm>
            <a:off x="1043608" y="4293096"/>
            <a:ext cx="6785936" cy="720080"/>
            <a:chOff x="899592" y="5401791"/>
            <a:chExt cx="6647448" cy="720080"/>
          </a:xfrm>
        </p:grpSpPr>
        <p:sp>
          <p:nvSpPr>
            <p:cNvPr id="11" name="10 CuadroTexto"/>
            <p:cNvSpPr txBox="1"/>
            <p:nvPr/>
          </p:nvSpPr>
          <p:spPr>
            <a:xfrm>
              <a:off x="899592" y="5416649"/>
              <a:ext cx="6647448" cy="70522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¡Atención!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/>
              </a:r>
              <a:b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 el archivo ya existe, se borra todo lo que hubiera</a:t>
              </a:r>
            </a:p>
          </p:txBody>
        </p:sp>
        <p:pic>
          <p:nvPicPr>
            <p:cNvPr id="12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7" name="13 Grupo"/>
          <p:cNvGrpSpPr/>
          <p:nvPr/>
        </p:nvGrpSpPr>
        <p:grpSpPr>
          <a:xfrm>
            <a:off x="1043608" y="5286414"/>
            <a:ext cx="6785936" cy="734874"/>
            <a:chOff x="899592" y="5401791"/>
            <a:chExt cx="6647448" cy="734874"/>
          </a:xfrm>
        </p:grpSpPr>
        <p:sp>
          <p:nvSpPr>
            <p:cNvPr id="18" name="17 CuadroTexto"/>
            <p:cNvSpPr txBox="1"/>
            <p:nvPr/>
          </p:nvSpPr>
          <p:spPr>
            <a:xfrm>
              <a:off x="899592" y="5416649"/>
              <a:ext cx="6647448" cy="72001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¡Atención!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/>
              </a:r>
              <a:b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 no se cierra el archivo se puede perder información</a:t>
              </a:r>
            </a:p>
          </p:txBody>
        </p:sp>
        <p:pic>
          <p:nvPicPr>
            <p:cNvPr id="19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0" name="19 Rectángulo"/>
          <p:cNvSpPr/>
          <p:nvPr/>
        </p:nvSpPr>
        <p:spPr>
          <a:xfrm>
            <a:off x="7092280" y="90872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ofstream</a:t>
            </a:r>
            <a:endParaRPr lang="es-ES" sz="16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uiExpand="1" animBg="1"/>
      <p:bldP spid="15" grpId="0" uiExpand="1" animBg="1"/>
      <p:bldP spid="16" grpId="0" uiExpand="1" animBg="1"/>
      <p:bldP spid="17" grpId="0" uiExpand="1" animBg="1"/>
      <p:bldP spid="20" grpId="0" uiExpan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4437" y="4837906"/>
            <a:ext cx="21145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38 Rectángulo"/>
          <p:cNvSpPr/>
          <p:nvPr/>
        </p:nvSpPr>
        <p:spPr>
          <a:xfrm>
            <a:off x="6856859" y="2317626"/>
            <a:ext cx="324000" cy="2590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Escritura en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37774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2400"/>
              </a:spcAft>
              <a:buNone/>
            </a:pPr>
            <a:endParaRPr lang="es-ES" sz="1600" dirty="0" smtClean="0">
              <a:solidFill>
                <a:srgbClr val="FF9966"/>
              </a:solidFill>
              <a:latin typeface="Consolas" pitchFamily="49" charset="0"/>
            </a:endParaRPr>
          </a:p>
          <a:p>
            <a:pPr marL="446088" lvl="1" indent="1588">
              <a:spcBef>
                <a:spcPts val="0"/>
              </a:spcBef>
              <a:spcAft>
                <a:spcPts val="24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valor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999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2400"/>
              </a:spcAft>
              <a:buNone/>
            </a:pPr>
            <a:endParaRPr lang="es-ES" sz="16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2400"/>
              </a:spcAft>
              <a:buNone/>
            </a:pPr>
            <a:endParaRPr lang="es-ES" sz="16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2400"/>
              </a:spcAft>
              <a:buNone/>
            </a:pPr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268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21" name="20 Tabla"/>
          <p:cNvGraphicFramePr>
            <a:graphicFrameLocks noGrp="1"/>
          </p:cNvGraphicFramePr>
          <p:nvPr/>
        </p:nvGraphicFramePr>
        <p:xfrm>
          <a:off x="6857108" y="2317626"/>
          <a:ext cx="311696" cy="25908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11696"/>
              </a:tblGrid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s-ES" sz="1100" b="1" kern="12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!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l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o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H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s-ES" sz="1100" b="1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6" name="37 Grupo"/>
          <p:cNvGrpSpPr/>
          <p:nvPr/>
        </p:nvGrpSpPr>
        <p:grpSpPr>
          <a:xfrm>
            <a:off x="7217148" y="2774871"/>
            <a:ext cx="1603324" cy="1160839"/>
            <a:chOff x="7010996" y="2950141"/>
            <a:chExt cx="1603324" cy="1160839"/>
          </a:xfrm>
        </p:grpSpPr>
        <p:cxnSp>
          <p:nvCxnSpPr>
            <p:cNvPr id="20" name="19 Conector recto de flecha"/>
            <p:cNvCxnSpPr/>
            <p:nvPr/>
          </p:nvCxnSpPr>
          <p:spPr>
            <a:xfrm rot="5400000" flipH="1" flipV="1">
              <a:off x="6901795" y="3894955"/>
              <a:ext cx="432048" cy="1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stealth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7010996" y="2950141"/>
              <a:ext cx="1603324" cy="646331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Flujo de salida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archivo</a:t>
              </a:r>
            </a:p>
          </p:txBody>
        </p:sp>
      </p:grpSp>
      <p:grpSp>
        <p:nvGrpSpPr>
          <p:cNvPr id="7" name="36 Grupo"/>
          <p:cNvGrpSpPr/>
          <p:nvPr/>
        </p:nvGrpSpPr>
        <p:grpSpPr>
          <a:xfrm>
            <a:off x="3482257" y="3438525"/>
            <a:ext cx="3384376" cy="1703809"/>
            <a:chOff x="3276105" y="3616449"/>
            <a:chExt cx="3384376" cy="1703809"/>
          </a:xfrm>
        </p:grpSpPr>
        <p:sp>
          <p:nvSpPr>
            <p:cNvPr id="14" name="13 Elipse"/>
            <p:cNvSpPr/>
            <p:nvPr/>
          </p:nvSpPr>
          <p:spPr>
            <a:xfrm>
              <a:off x="5940401" y="5032226"/>
              <a:ext cx="720080" cy="288032"/>
            </a:xfrm>
            <a:prstGeom prst="ellipse">
              <a:avLst/>
            </a:pr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2" name="11 Conector recto de flecha"/>
            <p:cNvCxnSpPr/>
            <p:nvPr/>
          </p:nvCxnSpPr>
          <p:spPr>
            <a:xfrm>
              <a:off x="6290916" y="3822948"/>
              <a:ext cx="0" cy="1189434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 de flecha"/>
            <p:cNvCxnSpPr/>
            <p:nvPr/>
          </p:nvCxnSpPr>
          <p:spPr>
            <a:xfrm>
              <a:off x="3276105" y="3822154"/>
              <a:ext cx="302433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 de flecha"/>
            <p:cNvCxnSpPr/>
            <p:nvPr/>
          </p:nvCxnSpPr>
          <p:spPr>
            <a:xfrm rot="5400000">
              <a:off x="3187143" y="3723667"/>
              <a:ext cx="216024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Elipse"/>
          <p:cNvSpPr/>
          <p:nvPr/>
        </p:nvSpPr>
        <p:spPr>
          <a:xfrm>
            <a:off x="6349119" y="1813570"/>
            <a:ext cx="1296144" cy="57606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s-ES" sz="1600" dirty="0" smtClean="0">
                <a:latin typeface="+mj-lt"/>
              </a:rPr>
              <a:t>Programa</a:t>
            </a:r>
            <a:endParaRPr lang="es-ES" sz="1600" dirty="0">
              <a:latin typeface="+mj-lt"/>
            </a:endParaRPr>
          </a:p>
        </p:txBody>
      </p:sp>
      <p:grpSp>
        <p:nvGrpSpPr>
          <p:cNvPr id="8" name="25 Grupo"/>
          <p:cNvGrpSpPr/>
          <p:nvPr/>
        </p:nvGrpSpPr>
        <p:grpSpPr>
          <a:xfrm>
            <a:off x="548608" y="2420888"/>
            <a:ext cx="2958027" cy="400110"/>
            <a:chOff x="452315" y="3035052"/>
            <a:chExt cx="2958027" cy="400110"/>
          </a:xfrm>
        </p:grpSpPr>
        <p:sp>
          <p:nvSpPr>
            <p:cNvPr id="28" name="27 CuadroTexto"/>
            <p:cNvSpPr txBox="1"/>
            <p:nvPr/>
          </p:nvSpPr>
          <p:spPr>
            <a:xfrm>
              <a:off x="452315" y="3057233"/>
              <a:ext cx="297692" cy="344128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2000" tIns="0" rIns="72000" bIns="36000" rtlCol="0" anchor="ctr" anchorCtr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1</a:t>
              </a:r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827584" y="3035052"/>
              <a:ext cx="258275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ofstream</a:t>
              </a:r>
              <a:r>
                <a:rPr lang="es-ES" sz="2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archivo;</a:t>
              </a:r>
              <a:endPara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9" name="32 Grupo"/>
          <p:cNvGrpSpPr/>
          <p:nvPr/>
        </p:nvGrpSpPr>
        <p:grpSpPr>
          <a:xfrm>
            <a:off x="548608" y="3071379"/>
            <a:ext cx="6208165" cy="400110"/>
            <a:chOff x="452315" y="3592066"/>
            <a:chExt cx="6208165" cy="400110"/>
          </a:xfrm>
        </p:grpSpPr>
        <p:sp>
          <p:nvSpPr>
            <p:cNvPr id="29" name="28 CuadroTexto"/>
            <p:cNvSpPr txBox="1"/>
            <p:nvPr/>
          </p:nvSpPr>
          <p:spPr>
            <a:xfrm>
              <a:off x="452315" y="3595703"/>
              <a:ext cx="297692" cy="344128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2000" tIns="0" rIns="72000" bIns="36000" rtlCol="0" anchor="ctr" anchorCtr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2</a:t>
              </a:r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827583" y="3592066"/>
              <a:ext cx="583289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2000" dirty="0" err="1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archivo.open</a:t>
              </a:r>
              <a:r>
                <a:rPr lang="es-ES" sz="2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(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"output.txt"</a:t>
              </a:r>
              <a:r>
                <a:rPr lang="es-ES" sz="20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); </a:t>
              </a:r>
              <a:r>
                <a:rPr lang="es-ES" sz="2000" dirty="0" smtClean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// Apertura</a:t>
              </a:r>
              <a:endPara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0" name="33 Grupo"/>
          <p:cNvGrpSpPr/>
          <p:nvPr/>
        </p:nvGrpSpPr>
        <p:grpSpPr>
          <a:xfrm>
            <a:off x="548608" y="3721870"/>
            <a:ext cx="5848125" cy="784830"/>
            <a:chOff x="452315" y="4145007"/>
            <a:chExt cx="5848125" cy="784830"/>
          </a:xfrm>
        </p:grpSpPr>
        <p:sp>
          <p:nvSpPr>
            <p:cNvPr id="30" name="29 CuadroTexto"/>
            <p:cNvSpPr txBox="1"/>
            <p:nvPr/>
          </p:nvSpPr>
          <p:spPr>
            <a:xfrm>
              <a:off x="452315" y="4147764"/>
              <a:ext cx="297692" cy="344128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2000" tIns="0" rIns="72000" bIns="36000" rtlCol="0" anchor="ctr" anchorCtr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3</a:t>
              </a:r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827583" y="4145007"/>
              <a:ext cx="5472857" cy="7848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indent="1588">
                <a:spcBef>
                  <a:spcPts val="0"/>
                </a:spcBef>
                <a:spcAft>
                  <a:spcPts val="600"/>
                </a:spcAft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archivo &lt;&lt;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'X'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&lt;&lt;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" Hola! "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&lt;&lt;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123.45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</a:t>
              </a:r>
            </a:p>
            <a:p>
              <a:pPr marL="0" lvl="1" indent="1588">
                <a:spcBef>
                  <a:spcPts val="0"/>
                </a:spcBef>
                <a:spcAft>
                  <a:spcPts val="2400"/>
                </a:spcAft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       &lt;&lt; endl &lt;&lt; valor &lt;&lt;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"</a:t>
              </a:r>
              <a:r>
                <a:rPr lang="es-ES" sz="2000" dirty="0" err="1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Bye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!"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;</a:t>
              </a:r>
              <a:endParaRPr lang="es-E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1" name="35 Grupo"/>
          <p:cNvGrpSpPr/>
          <p:nvPr/>
        </p:nvGrpSpPr>
        <p:grpSpPr>
          <a:xfrm>
            <a:off x="548608" y="4757082"/>
            <a:ext cx="4947269" cy="400110"/>
            <a:chOff x="452315" y="5235828"/>
            <a:chExt cx="4947269" cy="400110"/>
          </a:xfrm>
        </p:grpSpPr>
        <p:sp>
          <p:nvSpPr>
            <p:cNvPr id="31" name="30 CuadroTexto"/>
            <p:cNvSpPr txBox="1"/>
            <p:nvPr/>
          </p:nvSpPr>
          <p:spPr>
            <a:xfrm>
              <a:off x="452315" y="5241982"/>
              <a:ext cx="297692" cy="344128"/>
            </a:xfrm>
            <a:prstGeom prst="rect">
              <a:avLst/>
            </a:prstGeom>
            <a:ln w="1270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lIns="72000" tIns="0" rIns="72000" bIns="36000" rtlCol="0" anchor="ctr" anchorCtr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4</a:t>
              </a: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827584" y="5235828"/>
              <a:ext cx="4572000" cy="4001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0" lvl="1" indent="1588">
                <a:spcBef>
                  <a:spcPts val="0"/>
                </a:spcBef>
                <a:spcAft>
                  <a:spcPts val="1800"/>
                </a:spcAft>
                <a:buNone/>
              </a:pPr>
              <a:r>
                <a:rPr lang="es-ES" sz="20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archivo.close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(); </a:t>
              </a:r>
              <a:r>
                <a:rPr lang="es-ES" sz="2000" dirty="0" smtClean="0">
                  <a:solidFill>
                    <a:srgbClr val="92D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// Cierre</a:t>
              </a:r>
              <a:endPara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sp>
        <p:nvSpPr>
          <p:cNvPr id="40" name="39 Rectángulo"/>
          <p:cNvSpPr/>
          <p:nvPr/>
        </p:nvSpPr>
        <p:spPr>
          <a:xfrm>
            <a:off x="6028748" y="5332462"/>
            <a:ext cx="1908000" cy="32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40" grpId="0" animBg="1"/>
      <p:bldP spid="40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Escritura en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229600" cy="5237774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#include &lt;string&gt;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sz="2000" dirty="0" smtClean="0">
                <a:latin typeface="Consolas" pitchFamily="49" charset="0"/>
              </a:rPr>
              <a:t>std;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#include &lt;fstream&gt;</a:t>
            </a:r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main()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string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nif</a:t>
            </a:r>
            <a:r>
              <a:rPr lang="es-ES" sz="2000" dirty="0" smtClean="0">
                <a:latin typeface="Consolas" pitchFamily="49" charset="0"/>
              </a:rPr>
              <a:t>, producto;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unidades;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</a:rPr>
              <a:t> precio;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2000" dirty="0" smtClean="0">
                <a:latin typeface="Consolas" pitchFamily="49" charset="0"/>
              </a:rPr>
              <a:t> aux;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ofstream</a:t>
            </a:r>
            <a:r>
              <a:rPr lang="es-ES" sz="2000" dirty="0" smtClean="0">
                <a:latin typeface="Consolas" pitchFamily="49" charset="0"/>
              </a:rPr>
              <a:t> archivo;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err="1" smtClean="0">
                <a:latin typeface="Consolas" pitchFamily="49" charset="0"/>
              </a:rPr>
              <a:t>archivo.open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"output.txt"</a:t>
            </a:r>
            <a:r>
              <a:rPr lang="es-ES" sz="2000" dirty="0" smtClean="0">
                <a:latin typeface="Consolas" pitchFamily="49" charset="0"/>
              </a:rPr>
              <a:t>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Apertura (creación)</a:t>
            </a:r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"NIF del cliente (X para terminar):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cin &gt;&gt; </a:t>
            </a:r>
            <a:r>
              <a:rPr lang="es-ES" sz="2000" dirty="0" err="1" smtClean="0">
                <a:latin typeface="Consolas" pitchFamily="49" charset="0"/>
              </a:rPr>
              <a:t>nif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269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986273" y="404664"/>
            <a:ext cx="1704313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escribir.cpp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Escritura en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229600" cy="5237774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sz="2000" dirty="0" smtClean="0">
                <a:latin typeface="Consolas" pitchFamily="49" charset="0"/>
              </a:rPr>
              <a:t> (</a:t>
            </a:r>
            <a:r>
              <a:rPr lang="es-ES" sz="2000" dirty="0" err="1" smtClean="0">
                <a:latin typeface="Consolas" pitchFamily="49" charset="0"/>
              </a:rPr>
              <a:t>nif</a:t>
            </a:r>
            <a:r>
              <a:rPr lang="es-ES" sz="2000" dirty="0" smtClean="0">
                <a:latin typeface="Consolas" pitchFamily="49" charset="0"/>
              </a:rPr>
              <a:t> !=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"X"</a:t>
            </a:r>
            <a:r>
              <a:rPr lang="es-ES" sz="2000" dirty="0" smtClean="0">
                <a:latin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Queda pendiente el Intro anterior...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cin.get(aux);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Leemos el Intro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"Producto: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</a:t>
            </a:r>
            <a:r>
              <a:rPr lang="es-ES" sz="2000" dirty="0" err="1" smtClean="0">
                <a:latin typeface="Consolas" pitchFamily="49" charset="0"/>
              </a:rPr>
              <a:t>getline</a:t>
            </a:r>
            <a:r>
              <a:rPr lang="es-ES" sz="2000" dirty="0" smtClean="0">
                <a:latin typeface="Consolas" pitchFamily="49" charset="0"/>
              </a:rPr>
              <a:t>(cin, producto);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"Unidades: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cin &gt;&gt; unidades;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"Precio: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cin &gt;&gt; precio;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</a:t>
            </a:r>
            <a:r>
              <a:rPr lang="es-ES" sz="2000" spc="-50" dirty="0" smtClean="0">
                <a:solidFill>
                  <a:srgbClr val="92D050"/>
                </a:solidFill>
                <a:latin typeface="Consolas" pitchFamily="49" charset="0"/>
              </a:rPr>
              <a:t>// Escribimos los datos en una línea del archivo...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      // Con un espacio de separación entre ellos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archivo &lt;&lt; </a:t>
            </a:r>
            <a:r>
              <a:rPr lang="es-ES" sz="2000" dirty="0" err="1" smtClean="0">
                <a:latin typeface="Consolas" pitchFamily="49" charset="0"/>
              </a:rPr>
              <a:t>nif</a:t>
            </a:r>
            <a:r>
              <a:rPr lang="es-ES" sz="2000" dirty="0" smtClean="0">
                <a:latin typeface="Consolas" pitchFamily="49" charset="0"/>
              </a:rPr>
              <a:t>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 "</a:t>
            </a:r>
            <a:r>
              <a:rPr lang="es-ES" sz="2000" dirty="0" smtClean="0">
                <a:latin typeface="Consolas" pitchFamily="49" charset="0"/>
              </a:rPr>
              <a:t> &lt;&lt; unidades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 "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   &lt;&lt; precio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 "</a:t>
            </a:r>
            <a:r>
              <a:rPr lang="es-ES" sz="2000" dirty="0" smtClean="0">
                <a:latin typeface="Consolas" pitchFamily="49" charset="0"/>
              </a:rPr>
              <a:t> &lt;&lt; producto &lt;&lt; endl;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"NIF del cliente (X para terminar):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cin &gt;&gt; </a:t>
            </a:r>
            <a:r>
              <a:rPr lang="es-ES" sz="2000" dirty="0" err="1" smtClean="0">
                <a:latin typeface="Consolas" pitchFamily="49" charset="0"/>
              </a:rPr>
              <a:t>nif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270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4617B">
                    <a:lumMod val="20000"/>
                    <a:lumOff val="80000"/>
                  </a:srgbClr>
                </a:solidFill>
              </a:rPr>
              <a:t>Escritura en archivos de texto</a:t>
            </a:r>
            <a:endParaRPr lang="es-ES" sz="1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61678"/>
            <a:ext cx="8229600" cy="5237774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Escribimos el centinela final...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archivo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"X"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err="1" smtClean="0">
                <a:latin typeface="Consolas" pitchFamily="49" charset="0"/>
              </a:rPr>
              <a:t>archivo.close</a:t>
            </a:r>
            <a:r>
              <a:rPr lang="es-ES" sz="2000" dirty="0" smtClean="0">
                <a:latin typeface="Consolas" pitchFamily="49" charset="0"/>
              </a:rPr>
              <a:t>();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Cierre del archivo</a:t>
            </a:r>
          </a:p>
          <a:p>
            <a:pPr lvl="1" indent="1588"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271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pic>
        <p:nvPicPr>
          <p:cNvPr id="389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032389"/>
            <a:ext cx="5067300" cy="3167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89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2554" y="3429000"/>
            <a:ext cx="3733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38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3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272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369397" y="3044280"/>
            <a:ext cx="4405373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Flujo de ejecución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29 Conector recto de flecha"/>
          <p:cNvCxnSpPr/>
          <p:nvPr/>
        </p:nvCxnSpPr>
        <p:spPr>
          <a:xfrm rot="16200000" flipH="1">
            <a:off x="1907307" y="5768863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Ejecución secuencial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273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31" name="30 Rectángulo"/>
          <p:cNvSpPr/>
          <p:nvPr/>
        </p:nvSpPr>
        <p:spPr>
          <a:xfrm>
            <a:off x="3203848" y="1111954"/>
            <a:ext cx="54006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  <a:endParaRPr lang="es-ES" sz="22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double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oper1, oper2, </a:t>
            </a:r>
            <a:r>
              <a:rPr lang="es-E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prod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spcAft>
                <a:spcPts val="2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"Operando 1: 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spcAft>
                <a:spcPts val="2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cin &gt;&gt; oper1;</a:t>
            </a:r>
          </a:p>
          <a:p>
            <a:pPr marL="0" lvl="1" indent="1588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"Operando 2: 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...</a:t>
            </a:r>
          </a:p>
          <a:p>
            <a:pPr marL="0" lvl="1" indent="1588">
              <a:spcBef>
                <a:spcPts val="0"/>
              </a:spcBef>
              <a:spcAft>
                <a:spcPts val="26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"Producto: 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</a:t>
            </a:r>
            <a:r>
              <a:rPr lang="es-E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prod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return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spcAft>
                <a:spcPts val="2400"/>
              </a:spcAft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grpSp>
        <p:nvGrpSpPr>
          <p:cNvPr id="40" name="39 Grupo"/>
          <p:cNvGrpSpPr/>
          <p:nvPr/>
        </p:nvGrpSpPr>
        <p:grpSpPr>
          <a:xfrm>
            <a:off x="2086929" y="3790181"/>
            <a:ext cx="795" cy="862955"/>
            <a:chOff x="2014921" y="3790181"/>
            <a:chExt cx="795" cy="862955"/>
          </a:xfrm>
        </p:grpSpPr>
        <p:cxnSp>
          <p:nvCxnSpPr>
            <p:cNvPr id="33" name="32 Conector recto de flecha"/>
            <p:cNvCxnSpPr/>
            <p:nvPr/>
          </p:nvCxnSpPr>
          <p:spPr>
            <a:xfrm rot="16200000" flipH="1">
              <a:off x="1835299" y="3969804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 rot="5400000">
              <a:off x="1906921" y="4545136"/>
              <a:ext cx="216000" cy="0"/>
            </a:xfrm>
            <a:prstGeom prst="line">
              <a:avLst/>
            </a:prstGeom>
            <a:ln w="38100">
              <a:solidFill>
                <a:srgbClr val="FFC000"/>
              </a:solidFill>
              <a:prstDash val="sysDot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41 Conector recto de flecha"/>
          <p:cNvCxnSpPr/>
          <p:nvPr/>
        </p:nvCxnSpPr>
        <p:spPr>
          <a:xfrm>
            <a:off x="1001216" y="1772816"/>
            <a:ext cx="0" cy="4247317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467544" y="2155139"/>
            <a:ext cx="553998" cy="3150864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Flujo de ejecución</a:t>
            </a:r>
          </a:p>
        </p:txBody>
      </p:sp>
      <p:grpSp>
        <p:nvGrpSpPr>
          <p:cNvPr id="41" name="40 Grupo"/>
          <p:cNvGrpSpPr/>
          <p:nvPr/>
        </p:nvGrpSpPr>
        <p:grpSpPr>
          <a:xfrm>
            <a:off x="1331640" y="4935835"/>
            <a:ext cx="1512168" cy="701030"/>
            <a:chOff x="1259632" y="4935835"/>
            <a:chExt cx="1512168" cy="701030"/>
          </a:xfrm>
        </p:grpSpPr>
        <p:sp>
          <p:nvSpPr>
            <p:cNvPr id="28" name="27 CuadroTexto"/>
            <p:cNvSpPr txBox="1"/>
            <p:nvPr/>
          </p:nvSpPr>
          <p:spPr>
            <a:xfrm>
              <a:off x="1259632" y="5276825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Instrucción N</a:t>
              </a:r>
              <a:endParaRPr lang="es-E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29" name="28 Conector recto de flecha"/>
            <p:cNvCxnSpPr/>
            <p:nvPr/>
          </p:nvCxnSpPr>
          <p:spPr>
            <a:xfrm rot="16200000" flipH="1">
              <a:off x="1835299" y="5115458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9" name="38 Grupo"/>
          <p:cNvGrpSpPr/>
          <p:nvPr/>
        </p:nvGrpSpPr>
        <p:grpSpPr>
          <a:xfrm>
            <a:off x="1331640" y="3136776"/>
            <a:ext cx="1512168" cy="701030"/>
            <a:chOff x="1259632" y="3136776"/>
            <a:chExt cx="1512168" cy="701030"/>
          </a:xfrm>
        </p:grpSpPr>
        <p:sp>
          <p:nvSpPr>
            <p:cNvPr id="26" name="25 CuadroTexto"/>
            <p:cNvSpPr txBox="1"/>
            <p:nvPr/>
          </p:nvSpPr>
          <p:spPr>
            <a:xfrm>
              <a:off x="1259632" y="3477766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Instrucción 3</a:t>
              </a:r>
              <a:endParaRPr lang="es-E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27" name="26 Conector recto de flecha"/>
            <p:cNvCxnSpPr/>
            <p:nvPr/>
          </p:nvCxnSpPr>
          <p:spPr>
            <a:xfrm rot="16200000" flipH="1">
              <a:off x="1835299" y="3316399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8" name="37 Grupo"/>
          <p:cNvGrpSpPr/>
          <p:nvPr/>
        </p:nvGrpSpPr>
        <p:grpSpPr>
          <a:xfrm>
            <a:off x="1331640" y="2464321"/>
            <a:ext cx="1512168" cy="701030"/>
            <a:chOff x="1259632" y="2464321"/>
            <a:chExt cx="1512168" cy="701030"/>
          </a:xfrm>
        </p:grpSpPr>
        <p:sp>
          <p:nvSpPr>
            <p:cNvPr id="24" name="23 CuadroTexto"/>
            <p:cNvSpPr txBox="1"/>
            <p:nvPr/>
          </p:nvSpPr>
          <p:spPr>
            <a:xfrm>
              <a:off x="1259632" y="2805311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Instrucción 2</a:t>
              </a:r>
              <a:endParaRPr lang="es-E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25" name="24 Conector recto de flecha"/>
            <p:cNvCxnSpPr/>
            <p:nvPr/>
          </p:nvCxnSpPr>
          <p:spPr>
            <a:xfrm rot="16200000" flipH="1">
              <a:off x="1835299" y="2643944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7" name="36 Grupo"/>
          <p:cNvGrpSpPr/>
          <p:nvPr/>
        </p:nvGrpSpPr>
        <p:grpSpPr>
          <a:xfrm>
            <a:off x="1331640" y="1772816"/>
            <a:ext cx="1512168" cy="720080"/>
            <a:chOff x="1259632" y="1772816"/>
            <a:chExt cx="1512168" cy="720080"/>
          </a:xfrm>
        </p:grpSpPr>
        <p:sp>
          <p:nvSpPr>
            <p:cNvPr id="6" name="5 CuadroTexto"/>
            <p:cNvSpPr txBox="1"/>
            <p:nvPr/>
          </p:nvSpPr>
          <p:spPr>
            <a:xfrm>
              <a:off x="1259632" y="2132856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Instrucción 1</a:t>
              </a:r>
              <a:endParaRPr lang="es-E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7" name="6 Conector recto de flecha"/>
            <p:cNvCxnSpPr>
              <a:endCxn id="6" idx="0"/>
            </p:cNvCxnSpPr>
            <p:nvPr/>
          </p:nvCxnSpPr>
          <p:spPr>
            <a:xfrm>
              <a:off x="2014922" y="1772816"/>
              <a:ext cx="794" cy="36004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Variables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Memoria suficiente para su tipo de valores</a:t>
            </a:r>
          </a:p>
          <a:p>
            <a:pPr lvl="1" indent="1588">
              <a:spcBef>
                <a:spcPts val="600"/>
              </a:spcBef>
              <a:spcAft>
                <a:spcPts val="9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short int </a:t>
            </a:r>
            <a:r>
              <a:rPr lang="es-ES" dirty="0" smtClean="0">
                <a:latin typeface="Consolas" pitchFamily="49" charset="0"/>
              </a:rPr>
              <a:t>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600"/>
              </a:spcBef>
              <a:spcAft>
                <a:spcPts val="9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j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600"/>
              </a:spcBef>
              <a:spcAft>
                <a:spcPts val="9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dirty="0" smtClean="0">
                <a:latin typeface="Consolas" pitchFamily="49" charset="0"/>
              </a:rPr>
              <a:t> c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'a'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600"/>
              </a:spcBef>
              <a:spcAft>
                <a:spcPts val="9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x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1.5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3000"/>
              </a:spcBef>
              <a:spcAft>
                <a:spcPts val="600"/>
              </a:spcAft>
              <a:buNone/>
            </a:pPr>
            <a:r>
              <a:rPr lang="es-ES" dirty="0" smtClean="0"/>
              <a:t>El significado de los bits depende del tipo de la variable: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  <a:cs typeface="Consolas" pitchFamily="49" charset="0"/>
              </a:rPr>
              <a:t>00000000 00000000 00000000 01111000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Interpretado como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dirty="0" smtClean="0"/>
              <a:t> es el entero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120</a:t>
            </a: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Interpretado como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char</a:t>
            </a:r>
            <a:r>
              <a:rPr lang="es-ES" dirty="0" smtClean="0"/>
              <a:t> (sólo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01111000</a:t>
            </a:r>
            <a:r>
              <a:rPr lang="es-ES" dirty="0" smtClean="0"/>
              <a:t>) es el carácter 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'x'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229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14" name="13 Grupo"/>
          <p:cNvGrpSpPr/>
          <p:nvPr/>
        </p:nvGrpSpPr>
        <p:grpSpPr>
          <a:xfrm>
            <a:off x="5365597" y="1556792"/>
            <a:ext cx="1006603" cy="400110"/>
            <a:chOff x="3997445" y="2392313"/>
            <a:chExt cx="1006603" cy="400110"/>
          </a:xfrm>
        </p:grpSpPr>
        <p:sp>
          <p:nvSpPr>
            <p:cNvPr id="6" name="5 CuadroTexto"/>
            <p:cNvSpPr txBox="1"/>
            <p:nvPr/>
          </p:nvSpPr>
          <p:spPr>
            <a:xfrm>
              <a:off x="3997445" y="2392313"/>
              <a:ext cx="325730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i</a:t>
              </a: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4355976" y="2392313"/>
              <a:ext cx="648072" cy="40011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3</a:t>
              </a: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5365597" y="2081019"/>
            <a:ext cx="1654675" cy="400110"/>
            <a:chOff x="3997445" y="2852936"/>
            <a:chExt cx="1654675" cy="400110"/>
          </a:xfrm>
        </p:grpSpPr>
        <p:sp>
          <p:nvSpPr>
            <p:cNvPr id="8" name="7 CuadroTexto"/>
            <p:cNvSpPr txBox="1"/>
            <p:nvPr/>
          </p:nvSpPr>
          <p:spPr>
            <a:xfrm>
              <a:off x="3997445" y="2852936"/>
              <a:ext cx="325730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j</a:t>
              </a: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355976" y="2852936"/>
              <a:ext cx="1296144" cy="40011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9</a:t>
              </a: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5365597" y="2605246"/>
            <a:ext cx="718571" cy="400110"/>
            <a:chOff x="3997445" y="3284984"/>
            <a:chExt cx="718571" cy="400110"/>
          </a:xfrm>
        </p:grpSpPr>
        <p:sp>
          <p:nvSpPr>
            <p:cNvPr id="10" name="9 CuadroTexto"/>
            <p:cNvSpPr txBox="1"/>
            <p:nvPr/>
          </p:nvSpPr>
          <p:spPr>
            <a:xfrm>
              <a:off x="3997445" y="3284984"/>
              <a:ext cx="325730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c</a:t>
              </a: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4355976" y="3284984"/>
              <a:ext cx="360040" cy="40011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a</a:t>
              </a:r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5365597" y="3129473"/>
            <a:ext cx="2950819" cy="400110"/>
            <a:chOff x="3997445" y="3717032"/>
            <a:chExt cx="2950819" cy="400110"/>
          </a:xfrm>
        </p:grpSpPr>
        <p:sp>
          <p:nvSpPr>
            <p:cNvPr id="12" name="11 CuadroTexto"/>
            <p:cNvSpPr txBox="1"/>
            <p:nvPr/>
          </p:nvSpPr>
          <p:spPr>
            <a:xfrm>
              <a:off x="3997445" y="3717032"/>
              <a:ext cx="325730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x</a:t>
              </a: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4355976" y="3717032"/>
              <a:ext cx="2592288" cy="400110"/>
            </a:xfrm>
            <a:prstGeom prst="rect">
              <a:avLst/>
            </a:prstGeom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1.5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Selección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Uno entre dos o más caminos de ejecución</a:t>
            </a:r>
          </a:p>
          <a:p>
            <a:pPr lvl="2" indent="0" defTabSz="2762250">
              <a:spcBef>
                <a:spcPts val="0"/>
              </a:spcBef>
              <a:spcAft>
                <a:spcPts val="600"/>
              </a:spcAft>
              <a:buNone/>
              <a:tabLst>
                <a:tab pos="4305300" algn="l"/>
              </a:tabLst>
            </a:pPr>
            <a:r>
              <a:rPr lang="es-ES" dirty="0" smtClean="0"/>
              <a:t>Selección simple (2 caminos)	Selección múltiple (&gt; 2 caminos)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274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89484" y="3440027"/>
            <a:ext cx="1512168" cy="36004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Instrucción T</a:t>
            </a:r>
            <a:endParaRPr lang="es-ES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948264" y="2475878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8" name="36 Grupo"/>
          <p:cNvGrpSpPr/>
          <p:nvPr/>
        </p:nvGrpSpPr>
        <p:grpSpPr>
          <a:xfrm>
            <a:off x="1548458" y="2994985"/>
            <a:ext cx="215230" cy="442949"/>
            <a:chOff x="1476450" y="3285903"/>
            <a:chExt cx="215230" cy="44294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5" name="24 Conector recto de flecha"/>
            <p:cNvCxnSpPr/>
            <p:nvPr/>
          </p:nvCxnSpPr>
          <p:spPr>
            <a:xfrm rot="5400000">
              <a:off x="1274026" y="3506584"/>
              <a:ext cx="44294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26 Conector recto de flecha"/>
            <p:cNvCxnSpPr/>
            <p:nvPr/>
          </p:nvCxnSpPr>
          <p:spPr>
            <a:xfrm rot="10800000">
              <a:off x="1476450" y="3287792"/>
              <a:ext cx="21523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8" name="37 CuadroTexto"/>
          <p:cNvSpPr txBox="1"/>
          <p:nvPr/>
        </p:nvSpPr>
        <p:spPr>
          <a:xfrm>
            <a:off x="3006874" y="3449552"/>
            <a:ext cx="1512168" cy="36004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Instrucción F</a:t>
            </a:r>
            <a:endParaRPr lang="es-ES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9" name="38 Grupo"/>
          <p:cNvGrpSpPr/>
          <p:nvPr/>
        </p:nvGrpSpPr>
        <p:grpSpPr>
          <a:xfrm flipH="1">
            <a:off x="3564682" y="3002720"/>
            <a:ext cx="215230" cy="445330"/>
            <a:chOff x="1476450" y="3283522"/>
            <a:chExt cx="215230" cy="4453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40" name="39 Conector recto de flecha"/>
            <p:cNvCxnSpPr/>
            <p:nvPr/>
          </p:nvCxnSpPr>
          <p:spPr>
            <a:xfrm rot="5400000">
              <a:off x="1274026" y="3506584"/>
              <a:ext cx="44294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1" name="40 Conector recto de flecha"/>
            <p:cNvCxnSpPr/>
            <p:nvPr/>
          </p:nvCxnSpPr>
          <p:spPr>
            <a:xfrm rot="10800000">
              <a:off x="1476450" y="3283522"/>
              <a:ext cx="21523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3" name="22 Decisión"/>
          <p:cNvSpPr/>
          <p:nvPr/>
        </p:nvSpPr>
        <p:spPr>
          <a:xfrm>
            <a:off x="1691680" y="2730973"/>
            <a:ext cx="1944216" cy="529034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Condición</a:t>
            </a:r>
          </a:p>
        </p:txBody>
      </p:sp>
      <p:cxnSp>
        <p:nvCxnSpPr>
          <p:cNvPr id="7" name="6 Conector recto de flecha"/>
          <p:cNvCxnSpPr/>
          <p:nvPr/>
        </p:nvCxnSpPr>
        <p:spPr>
          <a:xfrm rot="16200000" flipH="1">
            <a:off x="2493379" y="2587155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1214414" y="2626158"/>
            <a:ext cx="691216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3434305" y="2635769"/>
            <a:ext cx="81785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grpSp>
        <p:nvGrpSpPr>
          <p:cNvPr id="10" name="48 Grupo"/>
          <p:cNvGrpSpPr/>
          <p:nvPr/>
        </p:nvGrpSpPr>
        <p:grpSpPr>
          <a:xfrm>
            <a:off x="1549253" y="3809592"/>
            <a:ext cx="2231454" cy="699528"/>
            <a:chOff x="1549253" y="4097624"/>
            <a:chExt cx="2231454" cy="6995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3" name="32 Conector recto de flecha"/>
            <p:cNvCxnSpPr/>
            <p:nvPr/>
          </p:nvCxnSpPr>
          <p:spPr>
            <a:xfrm rot="16200000" flipH="1">
              <a:off x="1369630" y="4277247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4" name="43 Conector recto de flecha"/>
            <p:cNvCxnSpPr/>
            <p:nvPr/>
          </p:nvCxnSpPr>
          <p:spPr>
            <a:xfrm rot="16200000" flipH="1">
              <a:off x="3600289" y="4277247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/>
            <p:nvPr/>
          </p:nvCxnSpPr>
          <p:spPr>
            <a:xfrm rot="10800000" flipV="1">
              <a:off x="1550047" y="4438614"/>
              <a:ext cx="2230660" cy="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28 Conector recto de flecha"/>
            <p:cNvCxnSpPr/>
            <p:nvPr/>
          </p:nvCxnSpPr>
          <p:spPr>
            <a:xfrm rot="16200000" flipH="1">
              <a:off x="2492585" y="4616735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2" name="51 Conector recto de flecha"/>
          <p:cNvCxnSpPr/>
          <p:nvPr/>
        </p:nvCxnSpPr>
        <p:spPr>
          <a:xfrm>
            <a:off x="6460765" y="2593713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>
            <a:off x="7812360" y="2584188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>
            <a:off x="6948264" y="3134977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62" name="61 Conector recto de flecha"/>
          <p:cNvCxnSpPr/>
          <p:nvPr/>
        </p:nvCxnSpPr>
        <p:spPr>
          <a:xfrm>
            <a:off x="6460765" y="3252812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3" name="62 Decisión"/>
          <p:cNvSpPr/>
          <p:nvPr/>
        </p:nvSpPr>
        <p:spPr>
          <a:xfrm>
            <a:off x="5446526" y="3044671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64" name="63 Conector recto de flecha"/>
          <p:cNvCxnSpPr/>
          <p:nvPr/>
        </p:nvCxnSpPr>
        <p:spPr>
          <a:xfrm>
            <a:off x="7812360" y="3243287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6948264" y="3844030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66" name="65 Conector recto de flecha"/>
          <p:cNvCxnSpPr/>
          <p:nvPr/>
        </p:nvCxnSpPr>
        <p:spPr>
          <a:xfrm>
            <a:off x="6460765" y="3961865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7" name="66 Decisión"/>
          <p:cNvSpPr/>
          <p:nvPr/>
        </p:nvSpPr>
        <p:spPr>
          <a:xfrm>
            <a:off x="5446526" y="3753724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68" name="67 Conector recto de flecha"/>
          <p:cNvCxnSpPr/>
          <p:nvPr/>
        </p:nvCxnSpPr>
        <p:spPr>
          <a:xfrm>
            <a:off x="7812360" y="3952340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68 CuadroTexto"/>
          <p:cNvSpPr txBox="1"/>
          <p:nvPr/>
        </p:nvSpPr>
        <p:spPr>
          <a:xfrm>
            <a:off x="6948264" y="4888444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70" name="69 Conector recto de flecha"/>
          <p:cNvCxnSpPr/>
          <p:nvPr/>
        </p:nvCxnSpPr>
        <p:spPr>
          <a:xfrm>
            <a:off x="6460765" y="5006279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1" name="70 Decisión"/>
          <p:cNvSpPr/>
          <p:nvPr/>
        </p:nvSpPr>
        <p:spPr>
          <a:xfrm>
            <a:off x="5446526" y="4798138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72" name="71 Conector recto de flecha"/>
          <p:cNvCxnSpPr/>
          <p:nvPr/>
        </p:nvCxnSpPr>
        <p:spPr>
          <a:xfrm>
            <a:off x="7812360" y="4996754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3" name="72 Conector recto de flecha"/>
          <p:cNvCxnSpPr/>
          <p:nvPr/>
        </p:nvCxnSpPr>
        <p:spPr>
          <a:xfrm rot="16200000" flipH="1">
            <a:off x="5789898" y="2962427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/>
          <p:nvPr/>
        </p:nvCxnSpPr>
        <p:spPr>
          <a:xfrm rot="16200000" flipH="1">
            <a:off x="5789898" y="3612455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 rot="5400000">
            <a:off x="5852805" y="4267672"/>
            <a:ext cx="233432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7" name="76 Conector recto de flecha"/>
          <p:cNvCxnSpPr/>
          <p:nvPr/>
        </p:nvCxnSpPr>
        <p:spPr>
          <a:xfrm rot="5400000">
            <a:off x="5852805" y="4709203"/>
            <a:ext cx="233432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 rot="5400000">
            <a:off x="5862315" y="4485281"/>
            <a:ext cx="216000" cy="0"/>
          </a:xfrm>
          <a:prstGeom prst="line">
            <a:avLst/>
          </a:prstGeom>
          <a:ln w="38100">
            <a:solidFill>
              <a:srgbClr val="FFC000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Decisión"/>
          <p:cNvSpPr/>
          <p:nvPr/>
        </p:nvSpPr>
        <p:spPr>
          <a:xfrm>
            <a:off x="5446526" y="2385572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51" name="50 Conector recto de flecha"/>
          <p:cNvCxnSpPr/>
          <p:nvPr/>
        </p:nvCxnSpPr>
        <p:spPr>
          <a:xfrm rot="16200000" flipH="1">
            <a:off x="5789898" y="2240471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9" name="78 CuadroTexto"/>
          <p:cNvSpPr txBox="1"/>
          <p:nvPr/>
        </p:nvSpPr>
        <p:spPr>
          <a:xfrm>
            <a:off x="6211725" y="2241208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6211725" y="2912616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6211725" y="3619933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6211725" y="4660402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83" name="82 CuadroTexto"/>
          <p:cNvSpPr txBox="1"/>
          <p:nvPr/>
        </p:nvSpPr>
        <p:spPr>
          <a:xfrm>
            <a:off x="5230504" y="2708459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sp>
        <p:nvSpPr>
          <p:cNvPr id="84" name="83 CuadroTexto"/>
          <p:cNvSpPr txBox="1"/>
          <p:nvPr/>
        </p:nvSpPr>
        <p:spPr>
          <a:xfrm>
            <a:off x="5230504" y="3351597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sp>
        <p:nvSpPr>
          <p:cNvPr id="85" name="84 CuadroTexto"/>
          <p:cNvSpPr txBox="1"/>
          <p:nvPr/>
        </p:nvSpPr>
        <p:spPr>
          <a:xfrm>
            <a:off x="5230504" y="4060650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5230504" y="5105064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cxnSp>
        <p:nvCxnSpPr>
          <p:cNvPr id="92" name="91 Conector recto de flecha"/>
          <p:cNvCxnSpPr/>
          <p:nvPr/>
        </p:nvCxnSpPr>
        <p:spPr>
          <a:xfrm rot="5400000">
            <a:off x="5860786" y="5304105"/>
            <a:ext cx="217471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4" name="93 Conector recto de flecha"/>
          <p:cNvCxnSpPr/>
          <p:nvPr/>
        </p:nvCxnSpPr>
        <p:spPr>
          <a:xfrm>
            <a:off x="5968727" y="5401869"/>
            <a:ext cx="2203673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 rot="5400000">
            <a:off x="6573914" y="4156591"/>
            <a:ext cx="316068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7" name="96 CuadroTexto"/>
          <p:cNvSpPr txBox="1"/>
          <p:nvPr/>
        </p:nvSpPr>
        <p:spPr>
          <a:xfrm>
            <a:off x="1619672" y="5631631"/>
            <a:ext cx="2549096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Diagramas de flujo</a:t>
            </a:r>
          </a:p>
        </p:txBody>
      </p:sp>
      <p:pic>
        <p:nvPicPr>
          <p:cNvPr id="58" name="Picture 5" descr="C:\Documents and Settings\Luis\Configuración local\Archivos temporales de Internet\Content.IE5\VWXD0WTH\MC90034564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9349" y="404664"/>
            <a:ext cx="885139" cy="854964"/>
          </a:xfrm>
          <a:prstGeom prst="rect">
            <a:avLst/>
          </a:prstGeom>
          <a:noFill/>
        </p:spPr>
      </p:pic>
      <p:sp>
        <p:nvSpPr>
          <p:cNvPr id="59" name="58 CuadroTexto"/>
          <p:cNvSpPr txBox="1"/>
          <p:nvPr/>
        </p:nvSpPr>
        <p:spPr>
          <a:xfrm>
            <a:off x="1475656" y="4420690"/>
            <a:ext cx="524504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if</a:t>
            </a:r>
          </a:p>
        </p:txBody>
      </p:sp>
      <p:sp>
        <p:nvSpPr>
          <p:cNvPr id="60" name="59 CuadroTexto"/>
          <p:cNvSpPr txBox="1"/>
          <p:nvPr/>
        </p:nvSpPr>
        <p:spPr>
          <a:xfrm>
            <a:off x="3419872" y="4753307"/>
            <a:ext cx="1883849" cy="90794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if-else-if</a:t>
            </a:r>
          </a:p>
          <a:p>
            <a:pPr algn="ctr">
              <a:spcAft>
                <a:spcPts val="600"/>
              </a:spcAft>
            </a:pP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switch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Repetición (iteración)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1588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Repetir la ejecución de una o más instrucciones</a:t>
            </a:r>
          </a:p>
          <a:p>
            <a:pPr marL="361950" lvl="2" indent="0" defTabSz="2762250">
              <a:spcBef>
                <a:spcPts val="0"/>
              </a:spcBef>
              <a:spcAft>
                <a:spcPts val="600"/>
              </a:spcAft>
              <a:buNone/>
              <a:tabLst>
                <a:tab pos="4305300" algn="l"/>
              </a:tabLst>
            </a:pPr>
            <a:r>
              <a:rPr lang="es-ES" dirty="0" smtClean="0"/>
              <a:t>Acumular, procesar colecciones,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275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609591" y="4368266"/>
            <a:ext cx="1512168" cy="36004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Código</a:t>
            </a:r>
            <a:endParaRPr lang="es-ES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8" name="36 Grupo"/>
          <p:cNvGrpSpPr/>
          <p:nvPr/>
        </p:nvGrpSpPr>
        <p:grpSpPr>
          <a:xfrm>
            <a:off x="3368565" y="3923224"/>
            <a:ext cx="215230" cy="442949"/>
            <a:chOff x="1476450" y="3285903"/>
            <a:chExt cx="215230" cy="44294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5" name="24 Conector recto de flecha"/>
            <p:cNvCxnSpPr/>
            <p:nvPr/>
          </p:nvCxnSpPr>
          <p:spPr>
            <a:xfrm rot="5400000">
              <a:off x="1274026" y="3506584"/>
              <a:ext cx="44294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26 Conector recto de flecha"/>
            <p:cNvCxnSpPr/>
            <p:nvPr/>
          </p:nvCxnSpPr>
          <p:spPr>
            <a:xfrm rot="10800000">
              <a:off x="1476450" y="3287792"/>
              <a:ext cx="21523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41" name="40 Conector recto de flecha"/>
          <p:cNvCxnSpPr/>
          <p:nvPr/>
        </p:nvCxnSpPr>
        <p:spPr>
          <a:xfrm rot="10800000" flipH="1">
            <a:off x="5384789" y="3930959"/>
            <a:ext cx="21523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22 Decisión"/>
          <p:cNvSpPr/>
          <p:nvPr/>
        </p:nvSpPr>
        <p:spPr>
          <a:xfrm>
            <a:off x="3511787" y="3659212"/>
            <a:ext cx="1944216" cy="529034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¿Iterar?</a:t>
            </a:r>
          </a:p>
        </p:txBody>
      </p:sp>
      <p:cxnSp>
        <p:nvCxnSpPr>
          <p:cNvPr id="7" name="6 Conector recto de flecha"/>
          <p:cNvCxnSpPr>
            <a:stCxn id="58" idx="2"/>
          </p:cNvCxnSpPr>
          <p:nvPr/>
        </p:nvCxnSpPr>
        <p:spPr>
          <a:xfrm rot="5400000">
            <a:off x="4130187" y="3332094"/>
            <a:ext cx="727433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3208447" y="3554397"/>
            <a:ext cx="343364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Sí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5340562" y="3564008"/>
            <a:ext cx="455574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</a:t>
            </a:r>
          </a:p>
        </p:txBody>
      </p:sp>
      <p:cxnSp>
        <p:nvCxnSpPr>
          <p:cNvPr id="44" name="43 Conector recto de flecha"/>
          <p:cNvCxnSpPr/>
          <p:nvPr/>
        </p:nvCxnSpPr>
        <p:spPr>
          <a:xfrm rot="5400000">
            <a:off x="4985465" y="4541333"/>
            <a:ext cx="1194184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3737819" y="2608338"/>
            <a:ext cx="1512168" cy="36004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Inicialización</a:t>
            </a:r>
            <a:endParaRPr lang="es-ES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59" name="58 Conector recto de flecha"/>
          <p:cNvCxnSpPr/>
          <p:nvPr/>
        </p:nvCxnSpPr>
        <p:spPr>
          <a:xfrm rot="16200000" flipH="1">
            <a:off x="4313486" y="2456496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1" name="90 Conector recto de flecha"/>
          <p:cNvCxnSpPr/>
          <p:nvPr/>
        </p:nvCxnSpPr>
        <p:spPr>
          <a:xfrm>
            <a:off x="4474059" y="5119375"/>
            <a:ext cx="1109292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9" name="100 Grupo"/>
          <p:cNvGrpSpPr/>
          <p:nvPr/>
        </p:nvGrpSpPr>
        <p:grpSpPr>
          <a:xfrm>
            <a:off x="2441675" y="3277119"/>
            <a:ext cx="2032384" cy="1820752"/>
            <a:chOff x="899592" y="3284984"/>
            <a:chExt cx="2032384" cy="1820752"/>
          </a:xfrm>
        </p:grpSpPr>
        <p:cxnSp>
          <p:nvCxnSpPr>
            <p:cNvPr id="33" name="32 Conector recto de flecha"/>
            <p:cNvCxnSpPr/>
            <p:nvPr/>
          </p:nvCxnSpPr>
          <p:spPr>
            <a:xfrm rot="16200000" flipH="1">
              <a:off x="1647654" y="4925319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28 Conector recto de flecha"/>
            <p:cNvCxnSpPr/>
            <p:nvPr/>
          </p:nvCxnSpPr>
          <p:spPr>
            <a:xfrm>
              <a:off x="901180" y="3287366"/>
              <a:ext cx="203079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3" name="92 Conector recto de flecha"/>
            <p:cNvCxnSpPr/>
            <p:nvPr/>
          </p:nvCxnSpPr>
          <p:spPr>
            <a:xfrm rot="5400000">
              <a:off x="9457" y="4194169"/>
              <a:ext cx="181995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/>
            <p:nvPr/>
          </p:nvCxnSpPr>
          <p:spPr>
            <a:xfrm rot="10800000">
              <a:off x="899592" y="5088275"/>
              <a:ext cx="94673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40" name="39 Conector recto de flecha"/>
          <p:cNvCxnSpPr/>
          <p:nvPr/>
        </p:nvCxnSpPr>
        <p:spPr>
          <a:xfrm rot="16200000" flipH="1">
            <a:off x="4264493" y="5330531"/>
            <a:ext cx="442949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050" name="Picture 2" descr="C:\Documents and Settings\Luis\Configuración local\Archivos temporales de Internet\Content.IE5\8852AIMF\MC90043158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236265"/>
            <a:ext cx="914286" cy="914286"/>
          </a:xfrm>
          <a:prstGeom prst="rect">
            <a:avLst/>
          </a:prstGeom>
          <a:noFill/>
        </p:spPr>
      </p:pic>
      <p:sp>
        <p:nvSpPr>
          <p:cNvPr id="38" name="37 CuadroTexto"/>
          <p:cNvSpPr txBox="1"/>
          <p:nvPr/>
        </p:nvSpPr>
        <p:spPr>
          <a:xfrm>
            <a:off x="2452072" y="5445224"/>
            <a:ext cx="1034257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while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4755939" y="5445224"/>
            <a:ext cx="694422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for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276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549737" y="3044280"/>
            <a:ext cx="404469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Selección simple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Selección simple (bifurcación)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La instrucción </a:t>
            </a:r>
            <a:r>
              <a:rPr lang="es-ES" sz="2800" i="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400" dirty="0" smtClean="0">
                <a:latin typeface="Consolas" pitchFamily="49" charset="0"/>
              </a:rPr>
              <a:t> (</a:t>
            </a:r>
            <a:r>
              <a:rPr lang="es-ES" sz="2400" i="1" dirty="0" smtClean="0">
                <a:latin typeface="Consolas" pitchFamily="49" charset="0"/>
              </a:rPr>
              <a:t>condición</a:t>
            </a:r>
            <a:r>
              <a:rPr lang="es-ES" sz="2400" dirty="0" smtClean="0">
                <a:latin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i="1" dirty="0" smtClean="0">
                <a:latin typeface="Consolas" pitchFamily="49" charset="0"/>
              </a:rPr>
              <a:t>   </a:t>
            </a:r>
            <a:r>
              <a:rPr lang="es-ES" sz="2400" i="1" dirty="0" err="1" smtClean="0">
                <a:latin typeface="Consolas" pitchFamily="49" charset="0"/>
              </a:rPr>
              <a:t>códigoT</a:t>
            </a:r>
            <a:endParaRPr lang="es-ES" sz="2400" i="1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[</a:t>
            </a: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2400" dirty="0" smtClean="0">
                <a:latin typeface="Consolas" pitchFamily="49" charset="0"/>
              </a:rPr>
              <a:t> {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i="1" dirty="0" smtClean="0">
                <a:latin typeface="Consolas" pitchFamily="49" charset="0"/>
              </a:rPr>
              <a:t>   </a:t>
            </a:r>
            <a:r>
              <a:rPr lang="es-ES" sz="2400" i="1" dirty="0" err="1" smtClean="0">
                <a:latin typeface="Consolas" pitchFamily="49" charset="0"/>
              </a:rPr>
              <a:t>códigoF</a:t>
            </a:r>
            <a:endParaRPr lang="es-ES" sz="2400" i="1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}]</a:t>
            </a:r>
          </a:p>
          <a:p>
            <a:pPr marL="714375" lvl="2" indent="-352425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2400" i="1" dirty="0" smtClean="0">
                <a:latin typeface="Consolas" pitchFamily="49" charset="0"/>
              </a:rPr>
              <a:t>condición</a:t>
            </a:r>
            <a:r>
              <a:rPr lang="es-ES" sz="2400" dirty="0" smtClean="0"/>
              <a:t>: expresión </a:t>
            </a:r>
            <a:r>
              <a:rPr lang="es-ES" sz="2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</a:p>
          <a:p>
            <a:pPr marL="714375" lvl="2" indent="-352425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/>
              <a:t>Cláusula </a:t>
            </a: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2400" dirty="0" smtClean="0"/>
              <a:t> opcional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277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pic>
        <p:nvPicPr>
          <p:cNvPr id="36" name="Picture 5" descr="C:\Documents and Settings\Luis\Configuración local\Archivos temporales de Internet\Content.IE5\VWXD0WTH\MC90034564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413796"/>
            <a:ext cx="885139" cy="854964"/>
          </a:xfrm>
          <a:prstGeom prst="rect">
            <a:avLst/>
          </a:prstGeom>
          <a:noFill/>
        </p:spPr>
      </p:pic>
      <p:grpSp>
        <p:nvGrpSpPr>
          <p:cNvPr id="64" name="63 Grupo"/>
          <p:cNvGrpSpPr/>
          <p:nvPr/>
        </p:nvGrpSpPr>
        <p:grpSpPr>
          <a:xfrm>
            <a:off x="4211960" y="1412776"/>
            <a:ext cx="4478619" cy="2092063"/>
            <a:chOff x="4427984" y="1543436"/>
            <a:chExt cx="4478619" cy="2092063"/>
          </a:xfrm>
        </p:grpSpPr>
        <p:sp>
          <p:nvSpPr>
            <p:cNvPr id="6" name="5 CuadroTexto"/>
            <p:cNvSpPr txBox="1"/>
            <p:nvPr/>
          </p:nvSpPr>
          <p:spPr>
            <a:xfrm>
              <a:off x="4427984" y="2575931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BloqueT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grpSp>
          <p:nvGrpSpPr>
            <p:cNvPr id="8" name="36 Grupo"/>
            <p:cNvGrpSpPr/>
            <p:nvPr/>
          </p:nvGrpSpPr>
          <p:grpSpPr>
            <a:xfrm>
              <a:off x="5186958" y="2130889"/>
              <a:ext cx="215230" cy="442949"/>
              <a:chOff x="1476450" y="3285903"/>
              <a:chExt cx="215230" cy="44294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25" name="24 Conector recto de flecha"/>
              <p:cNvCxnSpPr/>
              <p:nvPr/>
            </p:nvCxnSpPr>
            <p:spPr>
              <a:xfrm rot="5400000">
                <a:off x="1274026" y="3506584"/>
                <a:ext cx="442949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7" name="26 Conector recto de flecha"/>
              <p:cNvCxnSpPr/>
              <p:nvPr/>
            </p:nvCxnSpPr>
            <p:spPr>
              <a:xfrm rot="10800000">
                <a:off x="1476450" y="3287792"/>
                <a:ext cx="215230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38" name="37 CuadroTexto"/>
            <p:cNvSpPr txBox="1"/>
            <p:nvPr/>
          </p:nvSpPr>
          <p:spPr>
            <a:xfrm>
              <a:off x="6965062" y="2585456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BloqueF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grpSp>
          <p:nvGrpSpPr>
            <p:cNvPr id="9" name="38 Grupo"/>
            <p:cNvGrpSpPr/>
            <p:nvPr/>
          </p:nvGrpSpPr>
          <p:grpSpPr>
            <a:xfrm flipH="1">
              <a:off x="7522870" y="2138624"/>
              <a:ext cx="215230" cy="445330"/>
              <a:chOff x="1476450" y="3283522"/>
              <a:chExt cx="215230" cy="44533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40" name="39 Conector recto de flecha"/>
              <p:cNvCxnSpPr/>
              <p:nvPr/>
            </p:nvCxnSpPr>
            <p:spPr>
              <a:xfrm rot="5400000">
                <a:off x="1274026" y="3506584"/>
                <a:ext cx="442949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1" name="40 Conector recto de flecha"/>
              <p:cNvCxnSpPr/>
              <p:nvPr/>
            </p:nvCxnSpPr>
            <p:spPr>
              <a:xfrm rot="10800000">
                <a:off x="1476450" y="3283522"/>
                <a:ext cx="215230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23" name="22 Decisión"/>
            <p:cNvSpPr/>
            <p:nvPr/>
          </p:nvSpPr>
          <p:spPr>
            <a:xfrm>
              <a:off x="5402188" y="1866877"/>
              <a:ext cx="2150518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Condición</a:t>
              </a:r>
            </a:p>
          </p:txBody>
        </p:sp>
        <p:cxnSp>
          <p:nvCxnSpPr>
            <p:cNvPr id="7" name="6 Conector recto de flecha"/>
            <p:cNvCxnSpPr/>
            <p:nvPr/>
          </p:nvCxnSpPr>
          <p:spPr>
            <a:xfrm rot="16200000" flipH="1">
              <a:off x="6295739" y="1723059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2" name="41 CuadroTexto"/>
            <p:cNvSpPr txBox="1"/>
            <p:nvPr/>
          </p:nvSpPr>
          <p:spPr>
            <a:xfrm>
              <a:off x="4824061" y="1762062"/>
              <a:ext cx="748923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7356426" y="1771673"/>
              <a:ext cx="889987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33" name="32 Conector recto de flecha"/>
            <p:cNvCxnSpPr/>
            <p:nvPr/>
          </p:nvCxnSpPr>
          <p:spPr>
            <a:xfrm rot="16200000" flipH="1">
              <a:off x="5008130" y="3125119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4" name="43 Conector recto de flecha"/>
            <p:cNvCxnSpPr/>
            <p:nvPr/>
          </p:nvCxnSpPr>
          <p:spPr>
            <a:xfrm rot="16200000" flipH="1">
              <a:off x="7547961" y="3125119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/>
            <p:nvPr/>
          </p:nvCxnSpPr>
          <p:spPr>
            <a:xfrm flipH="1">
              <a:off x="5188548" y="3286487"/>
              <a:ext cx="2549552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28 Conector recto de flecha"/>
            <p:cNvCxnSpPr/>
            <p:nvPr/>
          </p:nvCxnSpPr>
          <p:spPr>
            <a:xfrm rot="16200000" flipH="1">
              <a:off x="6283635" y="3455082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7" name="36 CuadroTexto"/>
            <p:cNvSpPr txBox="1"/>
            <p:nvPr/>
          </p:nvSpPr>
          <p:spPr>
            <a:xfrm>
              <a:off x="7870742" y="2915652"/>
              <a:ext cx="103586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Opcional</a:t>
              </a:r>
            </a:p>
          </p:txBody>
        </p:sp>
      </p:grpSp>
      <p:cxnSp>
        <p:nvCxnSpPr>
          <p:cNvPr id="49" name="48 Conector recto de flecha"/>
          <p:cNvCxnSpPr/>
          <p:nvPr/>
        </p:nvCxnSpPr>
        <p:spPr>
          <a:xfrm>
            <a:off x="971600" y="2248297"/>
            <a:ext cx="411142" cy="0"/>
          </a:xfrm>
          <a:prstGeom prst="straightConnector1">
            <a:avLst/>
          </a:prstGeom>
          <a:ln w="19050">
            <a:solidFill>
              <a:srgbClr val="FFC000"/>
            </a:solidFill>
            <a:headEnd type="oval" w="lg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Conector recto de flecha"/>
          <p:cNvCxnSpPr/>
          <p:nvPr/>
        </p:nvCxnSpPr>
        <p:spPr>
          <a:xfrm>
            <a:off x="971600" y="3573016"/>
            <a:ext cx="411142" cy="0"/>
          </a:xfrm>
          <a:prstGeom prst="straightConnector1">
            <a:avLst/>
          </a:prstGeom>
          <a:ln w="19050">
            <a:solidFill>
              <a:srgbClr val="FFC000"/>
            </a:solidFill>
            <a:headEnd type="oval" w="lg" len="sm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La instrucción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400" dirty="0" smtClean="0">
                <a:latin typeface="Consolas" pitchFamily="49" charset="0"/>
              </a:rPr>
              <a:t> num;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cin &gt;&gt; num;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400" dirty="0" smtClean="0">
                <a:latin typeface="Consolas" pitchFamily="49" charset="0"/>
              </a:rPr>
              <a:t> (num &lt;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400" dirty="0" smtClean="0">
                <a:latin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   cout &lt;&lt;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"Negativo"</a:t>
            </a:r>
            <a:r>
              <a:rPr lang="es-ES" sz="24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</a:t>
            </a:r>
            <a:r>
              <a:rPr lang="es-ES" sz="2400" dirty="0" smtClean="0">
                <a:latin typeface="Consolas" pitchFamily="49" charset="0"/>
              </a:rPr>
              <a:t>{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   cout &lt;&lt;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"Positivo"</a:t>
            </a:r>
            <a:r>
              <a:rPr lang="es-ES" sz="2400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cout &lt;&lt; endl;</a:t>
            </a:r>
            <a:endParaRPr lang="es-ES" sz="1800" dirty="0" smtClean="0">
              <a:latin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278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35" name="34 Grupo"/>
          <p:cNvGrpSpPr/>
          <p:nvPr/>
        </p:nvGrpSpPr>
        <p:grpSpPr>
          <a:xfrm>
            <a:off x="4139952" y="3518828"/>
            <a:ext cx="2152499" cy="1173909"/>
            <a:chOff x="4139952" y="3518828"/>
            <a:chExt cx="2152499" cy="1173909"/>
          </a:xfrm>
        </p:grpSpPr>
        <p:sp>
          <p:nvSpPr>
            <p:cNvPr id="6" name="5 CuadroTexto"/>
            <p:cNvSpPr txBox="1"/>
            <p:nvPr/>
          </p:nvSpPr>
          <p:spPr>
            <a:xfrm>
              <a:off x="4139952" y="4332697"/>
              <a:ext cx="2152499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"Negativo";</a:t>
              </a:r>
              <a:endPara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grpSp>
          <p:nvGrpSpPr>
            <p:cNvPr id="8" name="36 Grupo"/>
            <p:cNvGrpSpPr/>
            <p:nvPr/>
          </p:nvGrpSpPr>
          <p:grpSpPr>
            <a:xfrm>
              <a:off x="5212927" y="3887655"/>
              <a:ext cx="215230" cy="442949"/>
              <a:chOff x="1476450" y="3285903"/>
              <a:chExt cx="215230" cy="44294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25" name="24 Conector recto de flecha"/>
              <p:cNvCxnSpPr/>
              <p:nvPr/>
            </p:nvCxnSpPr>
            <p:spPr>
              <a:xfrm rot="5400000">
                <a:off x="1274026" y="3506584"/>
                <a:ext cx="442949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7" name="26 Conector recto de flecha"/>
              <p:cNvCxnSpPr/>
              <p:nvPr/>
            </p:nvCxnSpPr>
            <p:spPr>
              <a:xfrm rot="10800000">
                <a:off x="1476450" y="3287792"/>
                <a:ext cx="215230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42" name="41 CuadroTexto"/>
            <p:cNvSpPr txBox="1"/>
            <p:nvPr/>
          </p:nvSpPr>
          <p:spPr>
            <a:xfrm>
              <a:off x="4850030" y="3518828"/>
              <a:ext cx="748923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</p:grpSp>
      <p:grpSp>
        <p:nvGrpSpPr>
          <p:cNvPr id="39" name="38 Grupo"/>
          <p:cNvGrpSpPr/>
          <p:nvPr/>
        </p:nvGrpSpPr>
        <p:grpSpPr>
          <a:xfrm>
            <a:off x="6673921" y="3438977"/>
            <a:ext cx="2093593" cy="1263285"/>
            <a:chOff x="6673921" y="3438977"/>
            <a:chExt cx="2093593" cy="1263285"/>
          </a:xfrm>
        </p:grpSpPr>
        <p:sp>
          <p:nvSpPr>
            <p:cNvPr id="38" name="37 CuadroTexto"/>
            <p:cNvSpPr txBox="1"/>
            <p:nvPr/>
          </p:nvSpPr>
          <p:spPr>
            <a:xfrm>
              <a:off x="6673921" y="4342222"/>
              <a:ext cx="2093593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"Positivo";</a:t>
              </a:r>
              <a:endPara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grpSp>
          <p:nvGrpSpPr>
            <p:cNvPr id="9" name="38 Grupo"/>
            <p:cNvGrpSpPr/>
            <p:nvPr/>
          </p:nvGrpSpPr>
          <p:grpSpPr>
            <a:xfrm flipH="1">
              <a:off x="7517182" y="3895390"/>
              <a:ext cx="215230" cy="445330"/>
              <a:chOff x="1476450" y="3283522"/>
              <a:chExt cx="215230" cy="445330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40" name="39 Conector recto de flecha"/>
              <p:cNvCxnSpPr/>
              <p:nvPr/>
            </p:nvCxnSpPr>
            <p:spPr>
              <a:xfrm rot="5400000">
                <a:off x="1274026" y="3506584"/>
                <a:ext cx="442949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1" name="40 Conector recto de flecha"/>
              <p:cNvCxnSpPr/>
              <p:nvPr/>
            </p:nvCxnSpPr>
            <p:spPr>
              <a:xfrm rot="10800000">
                <a:off x="1476450" y="3283522"/>
                <a:ext cx="215230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43" name="42 CuadroTexto"/>
            <p:cNvSpPr txBox="1"/>
            <p:nvPr/>
          </p:nvSpPr>
          <p:spPr>
            <a:xfrm>
              <a:off x="7350738" y="3438977"/>
              <a:ext cx="889987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</p:grpSp>
      <p:grpSp>
        <p:nvGrpSpPr>
          <p:cNvPr id="51" name="50 Grupo"/>
          <p:cNvGrpSpPr/>
          <p:nvPr/>
        </p:nvGrpSpPr>
        <p:grpSpPr>
          <a:xfrm>
            <a:off x="5598953" y="5373215"/>
            <a:ext cx="1918228" cy="720081"/>
            <a:chOff x="5598953" y="5373215"/>
            <a:chExt cx="1918228" cy="720081"/>
          </a:xfrm>
        </p:grpSpPr>
        <p:cxnSp>
          <p:nvCxnSpPr>
            <p:cNvPr id="7" name="6 Conector recto de flecha"/>
            <p:cNvCxnSpPr/>
            <p:nvPr/>
          </p:nvCxnSpPr>
          <p:spPr>
            <a:xfrm rot="16200000" flipH="1">
              <a:off x="6301863" y="5912879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35 CuadroTexto"/>
            <p:cNvSpPr txBox="1"/>
            <p:nvPr/>
          </p:nvSpPr>
          <p:spPr>
            <a:xfrm>
              <a:off x="5598953" y="5373215"/>
              <a:ext cx="191822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endl;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5213722" y="4702262"/>
            <a:ext cx="2519485" cy="699530"/>
            <a:chOff x="5213722" y="4702262"/>
            <a:chExt cx="2519485" cy="699530"/>
          </a:xfrm>
        </p:grpSpPr>
        <p:grpSp>
          <p:nvGrpSpPr>
            <p:cNvPr id="50" name="49 Grupo"/>
            <p:cNvGrpSpPr/>
            <p:nvPr/>
          </p:nvGrpSpPr>
          <p:grpSpPr>
            <a:xfrm>
              <a:off x="6482280" y="4711787"/>
              <a:ext cx="1250927" cy="360040"/>
              <a:chOff x="6482280" y="4711787"/>
              <a:chExt cx="1250927" cy="360040"/>
            </a:xfrm>
          </p:grpSpPr>
          <p:cxnSp>
            <p:nvCxnSpPr>
              <p:cNvPr id="44" name="43 Conector recto de flecha"/>
              <p:cNvCxnSpPr/>
              <p:nvPr/>
            </p:nvCxnSpPr>
            <p:spPr>
              <a:xfrm rot="16200000" flipH="1">
                <a:off x="7552789" y="4891410"/>
                <a:ext cx="360040" cy="794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6" name="45 Conector recto de flecha"/>
              <p:cNvCxnSpPr/>
              <p:nvPr/>
            </p:nvCxnSpPr>
            <p:spPr>
              <a:xfrm flipH="1">
                <a:off x="6482280" y="5054366"/>
                <a:ext cx="1250927" cy="0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49" name="48 Grupo"/>
            <p:cNvGrpSpPr/>
            <p:nvPr/>
          </p:nvGrpSpPr>
          <p:grpSpPr>
            <a:xfrm>
              <a:off x="5213722" y="4702262"/>
              <a:ext cx="1268558" cy="699530"/>
              <a:chOff x="5213722" y="4702262"/>
              <a:chExt cx="1268558" cy="699530"/>
            </a:xfrm>
          </p:grpSpPr>
          <p:cxnSp>
            <p:nvCxnSpPr>
              <p:cNvPr id="33" name="32 Conector recto de flecha"/>
              <p:cNvCxnSpPr/>
              <p:nvPr/>
            </p:nvCxnSpPr>
            <p:spPr>
              <a:xfrm rot="16200000" flipH="1">
                <a:off x="5034099" y="4881885"/>
                <a:ext cx="360040" cy="794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5" name="44 Conector recto de flecha"/>
              <p:cNvCxnSpPr/>
              <p:nvPr/>
            </p:nvCxnSpPr>
            <p:spPr>
              <a:xfrm flipH="1">
                <a:off x="5214518" y="5052778"/>
                <a:ext cx="1267762" cy="0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9" name="28 Conector recto de flecha"/>
              <p:cNvCxnSpPr/>
              <p:nvPr/>
            </p:nvCxnSpPr>
            <p:spPr>
              <a:xfrm rot="16200000" flipH="1">
                <a:off x="6297699" y="5221375"/>
                <a:ext cx="360040" cy="794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33 Grupo"/>
          <p:cNvGrpSpPr/>
          <p:nvPr/>
        </p:nvGrpSpPr>
        <p:grpSpPr>
          <a:xfrm>
            <a:off x="5399581" y="3276961"/>
            <a:ext cx="2160000" cy="875716"/>
            <a:chOff x="5399581" y="3276961"/>
            <a:chExt cx="2160000" cy="875716"/>
          </a:xfrm>
        </p:grpSpPr>
        <p:sp>
          <p:nvSpPr>
            <p:cNvPr id="23" name="22 Decisión"/>
            <p:cNvSpPr/>
            <p:nvPr/>
          </p:nvSpPr>
          <p:spPr>
            <a:xfrm>
              <a:off x="5399581" y="3623643"/>
              <a:ext cx="2160000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num &lt; 0</a:t>
              </a:r>
            </a:p>
          </p:txBody>
        </p:sp>
        <p:cxnSp>
          <p:nvCxnSpPr>
            <p:cNvPr id="47" name="46 Conector recto de flecha"/>
            <p:cNvCxnSpPr/>
            <p:nvPr/>
          </p:nvCxnSpPr>
          <p:spPr>
            <a:xfrm rot="16200000" flipH="1">
              <a:off x="6301863" y="3456584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32" name="31 Grupo"/>
          <p:cNvGrpSpPr/>
          <p:nvPr/>
        </p:nvGrpSpPr>
        <p:grpSpPr>
          <a:xfrm>
            <a:off x="5572172" y="2614030"/>
            <a:ext cx="1800993" cy="662930"/>
            <a:chOff x="5572172" y="2614030"/>
            <a:chExt cx="1800993" cy="662930"/>
          </a:xfrm>
        </p:grpSpPr>
        <p:sp>
          <p:nvSpPr>
            <p:cNvPr id="48" name="47 CuadroTexto"/>
            <p:cNvSpPr txBox="1"/>
            <p:nvPr/>
          </p:nvSpPr>
          <p:spPr>
            <a:xfrm>
              <a:off x="5572172" y="2916920"/>
              <a:ext cx="1800993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cin &gt;&gt; num;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37" name="36 Conector recto de flecha"/>
            <p:cNvCxnSpPr/>
            <p:nvPr/>
          </p:nvCxnSpPr>
          <p:spPr>
            <a:xfrm rot="16200000" flipH="1">
              <a:off x="6300275" y="2793653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0" name="29 CuadroTexto"/>
          <p:cNvSpPr txBox="1"/>
          <p:nvPr/>
        </p:nvSpPr>
        <p:spPr>
          <a:xfrm>
            <a:off x="7366184" y="404664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signo.cpp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instrucción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num;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cin &gt;&gt; num;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</a:rPr>
              <a:t> (num 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"Negativo"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</a:t>
            </a:r>
            <a:r>
              <a:rPr lang="es-ES" sz="1800" dirty="0" smtClean="0">
                <a:latin typeface="Consolas" pitchFamily="49" charset="0"/>
              </a:rPr>
              <a:t>{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"Positivo"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cout &lt;&lt; endl;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279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55 Grupo"/>
          <p:cNvGrpSpPr/>
          <p:nvPr/>
        </p:nvGrpSpPr>
        <p:grpSpPr>
          <a:xfrm>
            <a:off x="3742973" y="5589239"/>
            <a:ext cx="1512168" cy="720081"/>
            <a:chOff x="3945499" y="5394868"/>
            <a:chExt cx="1512168" cy="720081"/>
          </a:xfrm>
        </p:grpSpPr>
        <p:cxnSp>
          <p:nvCxnSpPr>
            <p:cNvPr id="7" name="6 Conector recto de flecha"/>
            <p:cNvCxnSpPr/>
            <p:nvPr/>
          </p:nvCxnSpPr>
          <p:spPr>
            <a:xfrm rot="16200000" flipH="1">
              <a:off x="4516741" y="5934532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35 CuadroTexto"/>
            <p:cNvSpPr txBox="1"/>
            <p:nvPr/>
          </p:nvSpPr>
          <p:spPr>
            <a:xfrm>
              <a:off x="3945499" y="5394868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5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</a:t>
              </a:r>
              <a:r>
                <a:rPr lang="es-ES" sz="1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endl;</a:t>
              </a:r>
              <a:endParaRPr lang="es-ES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8" name="57 Grupo"/>
          <p:cNvGrpSpPr/>
          <p:nvPr/>
        </p:nvGrpSpPr>
        <p:grpSpPr>
          <a:xfrm>
            <a:off x="4480175" y="3655001"/>
            <a:ext cx="1964034" cy="1623325"/>
            <a:chOff x="4682701" y="3460630"/>
            <a:chExt cx="1964034" cy="1623325"/>
          </a:xfrm>
        </p:grpSpPr>
        <p:sp>
          <p:nvSpPr>
            <p:cNvPr id="38" name="37 CuadroTexto"/>
            <p:cNvSpPr txBox="1"/>
            <p:nvPr/>
          </p:nvSpPr>
          <p:spPr>
            <a:xfrm>
              <a:off x="4957435" y="4363875"/>
              <a:ext cx="1689300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"Positivo";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grpSp>
          <p:nvGrpSpPr>
            <p:cNvPr id="9" name="38 Grupo"/>
            <p:cNvGrpSpPr/>
            <p:nvPr/>
          </p:nvGrpSpPr>
          <p:grpSpPr>
            <a:xfrm flipH="1">
              <a:off x="5588044" y="3909899"/>
              <a:ext cx="215230" cy="442949"/>
              <a:chOff x="1476450" y="3276378"/>
              <a:chExt cx="215230" cy="44294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40" name="39 Conector recto de flecha"/>
              <p:cNvCxnSpPr/>
              <p:nvPr/>
            </p:nvCxnSpPr>
            <p:spPr>
              <a:xfrm rot="5400000">
                <a:off x="1264501" y="3497059"/>
                <a:ext cx="442949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1" name="40 Conector recto de flecha"/>
              <p:cNvCxnSpPr/>
              <p:nvPr/>
            </p:nvCxnSpPr>
            <p:spPr>
              <a:xfrm rot="10800000">
                <a:off x="1476450" y="3283522"/>
                <a:ext cx="215230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43" name="42 CuadroTexto"/>
            <p:cNvSpPr txBox="1"/>
            <p:nvPr/>
          </p:nvSpPr>
          <p:spPr>
            <a:xfrm>
              <a:off x="5457667" y="3460630"/>
              <a:ext cx="81785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44" name="43 Conector recto de flecha"/>
            <p:cNvCxnSpPr/>
            <p:nvPr/>
          </p:nvCxnSpPr>
          <p:spPr>
            <a:xfrm rot="16200000" flipH="1">
              <a:off x="5623651" y="4903538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6" name="45 Conector recto de flecha"/>
            <p:cNvCxnSpPr/>
            <p:nvPr/>
          </p:nvCxnSpPr>
          <p:spPr>
            <a:xfrm rot="10800000">
              <a:off x="4682701" y="5064906"/>
              <a:ext cx="1121367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9" name="28 Conector recto de flecha"/>
          <p:cNvCxnSpPr/>
          <p:nvPr/>
        </p:nvCxnSpPr>
        <p:spPr>
          <a:xfrm rot="16200000" flipH="1">
            <a:off x="4313421" y="5437397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10" name="53 Grupo"/>
          <p:cNvGrpSpPr/>
          <p:nvPr/>
        </p:nvGrpSpPr>
        <p:grpSpPr>
          <a:xfrm>
            <a:off x="3512516" y="3492985"/>
            <a:ext cx="1944216" cy="875716"/>
            <a:chOff x="3715042" y="3298614"/>
            <a:chExt cx="1944216" cy="875716"/>
          </a:xfrm>
        </p:grpSpPr>
        <p:sp>
          <p:nvSpPr>
            <p:cNvPr id="23" name="22 Decisión"/>
            <p:cNvSpPr/>
            <p:nvPr/>
          </p:nvSpPr>
          <p:spPr>
            <a:xfrm>
              <a:off x="3715042" y="3645296"/>
              <a:ext cx="1944216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num &lt; 0</a:t>
              </a:r>
            </a:p>
          </p:txBody>
        </p:sp>
        <p:cxnSp>
          <p:nvCxnSpPr>
            <p:cNvPr id="47" name="46 Conector recto de flecha"/>
            <p:cNvCxnSpPr/>
            <p:nvPr/>
          </p:nvCxnSpPr>
          <p:spPr>
            <a:xfrm rot="16200000" flipH="1">
              <a:off x="4516741" y="3478237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" name="52 Grupo"/>
          <p:cNvGrpSpPr/>
          <p:nvPr/>
        </p:nvGrpSpPr>
        <p:grpSpPr>
          <a:xfrm>
            <a:off x="3742973" y="2830054"/>
            <a:ext cx="1512168" cy="662930"/>
            <a:chOff x="3945499" y="2635683"/>
            <a:chExt cx="1512168" cy="662930"/>
          </a:xfrm>
        </p:grpSpPr>
        <p:sp>
          <p:nvSpPr>
            <p:cNvPr id="48" name="47 CuadroTexto"/>
            <p:cNvSpPr txBox="1"/>
            <p:nvPr/>
          </p:nvSpPr>
          <p:spPr>
            <a:xfrm>
              <a:off x="3945499" y="2938573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cin &gt;&gt; num;</a:t>
              </a:r>
              <a:endPara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37" name="36 Conector recto de flecha"/>
            <p:cNvCxnSpPr/>
            <p:nvPr/>
          </p:nvCxnSpPr>
          <p:spPr>
            <a:xfrm rot="16200000" flipH="1">
              <a:off x="4515153" y="2815306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27 CuadroTexto"/>
          <p:cNvSpPr txBox="1"/>
          <p:nvPr/>
        </p:nvSpPr>
        <p:spPr>
          <a:xfrm>
            <a:off x="6033731" y="1337108"/>
            <a:ext cx="2570717" cy="1947876"/>
          </a:xfrm>
          <a:prstGeom prst="rect">
            <a:avLst/>
          </a:prstGeom>
          <a:solidFill>
            <a:schemeClr val="dk1"/>
          </a:solidFill>
          <a:ln w="63500" cap="rnd">
            <a:solidFill>
              <a:schemeClr val="tx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105169" y="1622860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31" name="30 CuadroTexto"/>
          <p:cNvSpPr txBox="1"/>
          <p:nvPr/>
        </p:nvSpPr>
        <p:spPr>
          <a:xfrm>
            <a:off x="6105169" y="1372591"/>
            <a:ext cx="1428760" cy="428628"/>
          </a:xfrm>
          <a:prstGeom prst="rect">
            <a:avLst/>
          </a:prstGeom>
          <a:noFill/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6105169" y="1360449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6084168" y="1372591"/>
            <a:ext cx="1428760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129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6090882" y="1694298"/>
            <a:ext cx="1428760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Positivo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6105169" y="1980050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graphicFrame>
        <p:nvGraphicFramePr>
          <p:cNvPr id="59" name="58 Tabla"/>
          <p:cNvGraphicFramePr>
            <a:graphicFrameLocks noGrp="1"/>
          </p:cNvGraphicFramePr>
          <p:nvPr/>
        </p:nvGraphicFramePr>
        <p:xfrm>
          <a:off x="6929454" y="4024333"/>
          <a:ext cx="1512168" cy="3048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594066"/>
                <a:gridCol w="918102"/>
              </a:tblGrid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num</a:t>
                      </a:r>
                      <a:endParaRPr lang="es-E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140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59 Tabla"/>
          <p:cNvGraphicFramePr>
            <a:graphicFrameLocks noGrp="1"/>
          </p:cNvGraphicFramePr>
          <p:nvPr/>
        </p:nvGraphicFramePr>
        <p:xfrm>
          <a:off x="6929454" y="4024333"/>
          <a:ext cx="1512168" cy="3048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594066"/>
                <a:gridCol w="918102"/>
              </a:tblGrid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num</a:t>
                      </a:r>
                      <a:endParaRPr lang="es-E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nsolas" pitchFamily="49" charset="0"/>
                        </a:rPr>
                        <a:t>129</a:t>
                      </a:r>
                      <a:endParaRPr lang="es-ES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2" grpId="1"/>
      <p:bldP spid="32" grpId="2"/>
      <p:bldP spid="34" grpId="0" animBg="1"/>
      <p:bldP spid="39" grpId="0" animBg="1"/>
      <p:bldP spid="5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56 Grupo"/>
          <p:cNvGrpSpPr/>
          <p:nvPr/>
        </p:nvGrpSpPr>
        <p:grpSpPr>
          <a:xfrm>
            <a:off x="2502818" y="3733351"/>
            <a:ext cx="2008483" cy="1543474"/>
            <a:chOff x="2686294" y="3540481"/>
            <a:chExt cx="2008483" cy="1543474"/>
          </a:xfrm>
        </p:grpSpPr>
        <p:grpSp>
          <p:nvGrpSpPr>
            <p:cNvPr id="8" name="36 Grupo"/>
            <p:cNvGrpSpPr/>
            <p:nvPr/>
          </p:nvGrpSpPr>
          <p:grpSpPr>
            <a:xfrm>
              <a:off x="3571820" y="3909308"/>
              <a:ext cx="215230" cy="442949"/>
              <a:chOff x="1476450" y="3285903"/>
              <a:chExt cx="215230" cy="44294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68" name="67 Conector recto de flecha"/>
              <p:cNvCxnSpPr/>
              <p:nvPr/>
            </p:nvCxnSpPr>
            <p:spPr>
              <a:xfrm rot="10800000">
                <a:off x="1476450" y="3287792"/>
                <a:ext cx="215230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67" name="66 Conector recto de flecha"/>
              <p:cNvCxnSpPr/>
              <p:nvPr/>
            </p:nvCxnSpPr>
            <p:spPr>
              <a:xfrm rot="5400000">
                <a:off x="1274026" y="3506584"/>
                <a:ext cx="442949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64" name="63 CuadroTexto"/>
            <p:cNvSpPr txBox="1"/>
            <p:nvPr/>
          </p:nvSpPr>
          <p:spPr>
            <a:xfrm>
              <a:off x="3237776" y="3540481"/>
              <a:ext cx="69121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cxnSp>
          <p:nvCxnSpPr>
            <p:cNvPr id="65" name="64 Conector recto de flecha"/>
            <p:cNvCxnSpPr/>
            <p:nvPr/>
          </p:nvCxnSpPr>
          <p:spPr>
            <a:xfrm rot="16200000" flipH="1">
              <a:off x="3392992" y="4903538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6" name="65 Conector recto de flecha"/>
            <p:cNvCxnSpPr/>
            <p:nvPr/>
          </p:nvCxnSpPr>
          <p:spPr>
            <a:xfrm rot="10800000">
              <a:off x="3573410" y="5064906"/>
              <a:ext cx="1121367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2" name="61 CuadroTexto"/>
            <p:cNvSpPr txBox="1"/>
            <p:nvPr/>
          </p:nvSpPr>
          <p:spPr>
            <a:xfrm>
              <a:off x="2686294" y="4354350"/>
              <a:ext cx="1781943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"Negativo";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instrucción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2421438"/>
          </a:xfrm>
        </p:spPr>
        <p:txBody>
          <a:bodyPr>
            <a:normAutofit/>
          </a:bodyPr>
          <a:lstStyle/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num;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cin &gt;&gt; num;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</a:rPr>
              <a:t> (num 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"Negativo"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</a:t>
            </a:r>
            <a:r>
              <a:rPr lang="es-ES" sz="1800" dirty="0" smtClean="0">
                <a:latin typeface="Consolas" pitchFamily="49" charset="0"/>
              </a:rPr>
              <a:t>{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"Positivo"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marL="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1800" dirty="0" smtClean="0">
                <a:latin typeface="Consolas" pitchFamily="49" charset="0"/>
              </a:rPr>
              <a:t>cout &lt;&lt; endl;</a:t>
            </a: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280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9" name="55 Grupo"/>
          <p:cNvGrpSpPr/>
          <p:nvPr/>
        </p:nvGrpSpPr>
        <p:grpSpPr>
          <a:xfrm>
            <a:off x="3742973" y="5589239"/>
            <a:ext cx="1512168" cy="720081"/>
            <a:chOff x="3945499" y="5394868"/>
            <a:chExt cx="1512168" cy="720081"/>
          </a:xfrm>
        </p:grpSpPr>
        <p:cxnSp>
          <p:nvCxnSpPr>
            <p:cNvPr id="7" name="6 Conector recto de flecha"/>
            <p:cNvCxnSpPr/>
            <p:nvPr/>
          </p:nvCxnSpPr>
          <p:spPr>
            <a:xfrm rot="16200000" flipH="1">
              <a:off x="4516741" y="5934532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6" name="35 CuadroTexto"/>
            <p:cNvSpPr txBox="1"/>
            <p:nvPr/>
          </p:nvSpPr>
          <p:spPr>
            <a:xfrm>
              <a:off x="3945499" y="5394868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50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</a:t>
              </a:r>
              <a:r>
                <a:rPr lang="es-ES" sz="15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endl;</a:t>
              </a:r>
              <a:endParaRPr lang="es-ES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cxnSp>
        <p:nvCxnSpPr>
          <p:cNvPr id="29" name="28 Conector recto de flecha"/>
          <p:cNvCxnSpPr/>
          <p:nvPr/>
        </p:nvCxnSpPr>
        <p:spPr>
          <a:xfrm rot="16200000" flipH="1">
            <a:off x="4313421" y="5437397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10" name="53 Grupo"/>
          <p:cNvGrpSpPr/>
          <p:nvPr/>
        </p:nvGrpSpPr>
        <p:grpSpPr>
          <a:xfrm>
            <a:off x="3512516" y="3492985"/>
            <a:ext cx="1944216" cy="875716"/>
            <a:chOff x="3715042" y="3298614"/>
            <a:chExt cx="1944216" cy="875716"/>
          </a:xfrm>
        </p:grpSpPr>
        <p:sp>
          <p:nvSpPr>
            <p:cNvPr id="23" name="22 Decisión"/>
            <p:cNvSpPr/>
            <p:nvPr/>
          </p:nvSpPr>
          <p:spPr>
            <a:xfrm>
              <a:off x="3715042" y="3645296"/>
              <a:ext cx="1944216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num &lt; 0</a:t>
              </a:r>
            </a:p>
          </p:txBody>
        </p:sp>
        <p:cxnSp>
          <p:nvCxnSpPr>
            <p:cNvPr id="47" name="46 Conector recto de flecha"/>
            <p:cNvCxnSpPr/>
            <p:nvPr/>
          </p:nvCxnSpPr>
          <p:spPr>
            <a:xfrm rot="16200000" flipH="1">
              <a:off x="4516741" y="3478237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" name="52 Grupo"/>
          <p:cNvGrpSpPr/>
          <p:nvPr/>
        </p:nvGrpSpPr>
        <p:grpSpPr>
          <a:xfrm>
            <a:off x="3742973" y="2830054"/>
            <a:ext cx="1512168" cy="662930"/>
            <a:chOff x="3945499" y="2635683"/>
            <a:chExt cx="1512168" cy="662930"/>
          </a:xfrm>
        </p:grpSpPr>
        <p:sp>
          <p:nvSpPr>
            <p:cNvPr id="48" name="47 CuadroTexto"/>
            <p:cNvSpPr txBox="1"/>
            <p:nvPr/>
          </p:nvSpPr>
          <p:spPr>
            <a:xfrm>
              <a:off x="3945499" y="2938573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cin &gt;&gt; num;</a:t>
              </a:r>
              <a:endPara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37" name="36 Conector recto de flecha"/>
            <p:cNvCxnSpPr/>
            <p:nvPr/>
          </p:nvCxnSpPr>
          <p:spPr>
            <a:xfrm rot="16200000" flipH="1">
              <a:off x="4515153" y="2815306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27 CuadroTexto"/>
          <p:cNvSpPr txBox="1"/>
          <p:nvPr/>
        </p:nvSpPr>
        <p:spPr>
          <a:xfrm>
            <a:off x="6033731" y="1337108"/>
            <a:ext cx="2570717" cy="1947876"/>
          </a:xfrm>
          <a:prstGeom prst="rect">
            <a:avLst/>
          </a:prstGeom>
          <a:solidFill>
            <a:schemeClr val="dk1"/>
          </a:solidFill>
          <a:ln w="63500" cap="rnd">
            <a:solidFill>
              <a:schemeClr val="tx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105169" y="1622860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31" name="30 CuadroTexto"/>
          <p:cNvSpPr txBox="1"/>
          <p:nvPr/>
        </p:nvSpPr>
        <p:spPr>
          <a:xfrm>
            <a:off x="6105169" y="1372591"/>
            <a:ext cx="1428760" cy="428628"/>
          </a:xfrm>
          <a:prstGeom prst="rect">
            <a:avLst/>
          </a:prstGeom>
          <a:noFill/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6105169" y="1360449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34" name="33 CuadroTexto"/>
          <p:cNvSpPr txBox="1"/>
          <p:nvPr/>
        </p:nvSpPr>
        <p:spPr>
          <a:xfrm>
            <a:off x="6084168" y="1372591"/>
            <a:ext cx="1428760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-5</a:t>
            </a:r>
          </a:p>
        </p:txBody>
      </p:sp>
      <p:sp>
        <p:nvSpPr>
          <p:cNvPr id="39" name="38 CuadroTexto"/>
          <p:cNvSpPr txBox="1"/>
          <p:nvPr/>
        </p:nvSpPr>
        <p:spPr>
          <a:xfrm>
            <a:off x="6090882" y="1694298"/>
            <a:ext cx="1428760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Negativo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6105169" y="1980050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graphicFrame>
        <p:nvGraphicFramePr>
          <p:cNvPr id="59" name="58 Tabla"/>
          <p:cNvGraphicFramePr>
            <a:graphicFrameLocks noGrp="1"/>
          </p:cNvGraphicFramePr>
          <p:nvPr/>
        </p:nvGraphicFramePr>
        <p:xfrm>
          <a:off x="6929454" y="4024333"/>
          <a:ext cx="1512168" cy="3048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594066"/>
                <a:gridCol w="918102"/>
              </a:tblGrid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num</a:t>
                      </a:r>
                      <a:endParaRPr lang="es-E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140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59 Tabla"/>
          <p:cNvGraphicFramePr>
            <a:graphicFrameLocks noGrp="1"/>
          </p:cNvGraphicFramePr>
          <p:nvPr/>
        </p:nvGraphicFramePr>
        <p:xfrm>
          <a:off x="6929454" y="4024333"/>
          <a:ext cx="1512168" cy="3048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594066"/>
                <a:gridCol w="918102"/>
              </a:tblGrid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num</a:t>
                      </a:r>
                      <a:endParaRPr lang="es-E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onsolas" pitchFamily="49" charset="0"/>
                        </a:rPr>
                        <a:t>-5</a:t>
                      </a:r>
                      <a:endParaRPr lang="es-ES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2" grpId="1"/>
      <p:bldP spid="32" grpId="2"/>
      <p:bldP spid="34" grpId="0" animBg="1"/>
      <p:bldP spid="39" grpId="0" animBg="1"/>
      <p:bldP spid="50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0"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/>
              <a:t>División entre dos números protegida frente a intento de división por 0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  <a:endParaRPr lang="es-ES" sz="2000" i="1" dirty="0" smtClean="0">
              <a:solidFill>
                <a:srgbClr val="FFCCFF"/>
              </a:solidFill>
              <a:latin typeface="Consolas" pitchFamily="49" charset="0"/>
            </a:endParaRP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sz="2000" dirty="0" smtClean="0">
                <a:latin typeface="Consolas" pitchFamily="49" charset="0"/>
              </a:rPr>
              <a:t>std;</a:t>
            </a:r>
            <a:endParaRPr lang="es-ES" sz="2000" i="1" dirty="0" smtClean="0">
              <a:latin typeface="Consolas" pitchFamily="49" charset="0"/>
            </a:endParaRP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main() {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000" dirty="0" smtClean="0">
                <a:latin typeface="Consolas" pitchFamily="49" charset="0"/>
              </a:rPr>
              <a:t> numerador, denominador, resultado;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"Numerador: "</a:t>
            </a:r>
            <a:r>
              <a:rPr lang="es-ES" sz="2000" dirty="0" smtClean="0">
                <a:latin typeface="Consolas" pitchFamily="49" charset="0"/>
              </a:rPr>
              <a:t>; 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cin &gt;&gt; numerador;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"Denominador: "</a:t>
            </a:r>
            <a:r>
              <a:rPr lang="es-ES" sz="2000" dirty="0" smtClean="0">
                <a:latin typeface="Consolas" pitchFamily="49" charset="0"/>
              </a:rPr>
              <a:t>; 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cin &gt;&gt; denominador;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</a:rPr>
              <a:t> (denominador ==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) {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"Imposible dividir entre 0!"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}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</a:t>
            </a:r>
            <a:r>
              <a:rPr lang="es-ES" sz="2000" dirty="0" smtClean="0">
                <a:latin typeface="Consolas" pitchFamily="49" charset="0"/>
              </a:rPr>
              <a:t>{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resultado = numerador / denominador;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"Resultado: "</a:t>
            </a:r>
            <a:r>
              <a:rPr lang="es-ES" sz="2000" dirty="0" smtClean="0">
                <a:latin typeface="Consolas" pitchFamily="49" charset="0"/>
              </a:rPr>
              <a:t> &lt;&lt; resultado &lt;&lt; endl;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}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85725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281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6957698" y="414189"/>
            <a:ext cx="1704313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división.cpp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6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282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457960" y="3044280"/>
            <a:ext cx="6228243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Operadores lógicos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(condiciones compuestas)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1588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Operadores lógicos (booleanos)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Se aplican a valores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dirty="0" smtClean="0"/>
              <a:t> (</a:t>
            </a:r>
            <a:r>
              <a:rPr lang="es-ES" i="1" dirty="0" smtClean="0"/>
              <a:t>condiciones</a:t>
            </a:r>
            <a:r>
              <a:rPr lang="es-ES" dirty="0" smtClean="0"/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El resultado es de tipo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283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619672" y="2636912"/>
          <a:ext cx="2264254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59118"/>
                <a:gridCol w="538480"/>
                <a:gridCol w="1166656"/>
              </a:tblGrid>
              <a:tr h="289159">
                <a:tc>
                  <a:txBody>
                    <a:bodyPr/>
                    <a:lstStyle/>
                    <a:p>
                      <a:r>
                        <a:rPr lang="es-ES" sz="18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!</a:t>
                      </a:r>
                      <a:endParaRPr lang="es-ES" sz="1800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NO</a:t>
                      </a:r>
                      <a:endParaRPr lang="es-ES" sz="1800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Monario</a:t>
                      </a:r>
                      <a:endParaRPr lang="es-ES" sz="2000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9159">
                <a:tc>
                  <a:txBody>
                    <a:bodyPr/>
                    <a:lstStyle/>
                    <a:p>
                      <a:r>
                        <a:rPr lang="es-ES" sz="1800" b="0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&amp;&amp;</a:t>
                      </a:r>
                      <a:endParaRPr lang="es-ES" sz="1800" b="0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b="0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Y</a:t>
                      </a:r>
                      <a:endParaRPr lang="es-ES" sz="1800" b="0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Binario</a:t>
                      </a:r>
                      <a:endParaRPr lang="es-ES" sz="2000" b="0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89159">
                <a:tc>
                  <a:txBody>
                    <a:bodyPr/>
                    <a:lstStyle/>
                    <a:p>
                      <a:r>
                        <a:rPr lang="es-ES" sz="1800" b="0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||</a:t>
                      </a:r>
                      <a:endParaRPr lang="es-ES" sz="1800" b="0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800" b="0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O</a:t>
                      </a:r>
                      <a:endParaRPr lang="es-ES" sz="1800" b="0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0" i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" pitchFamily="18" charset="0"/>
                        </a:rPr>
                        <a:t>Binario</a:t>
                      </a:r>
                      <a:endParaRPr lang="es-ES" sz="2000" b="0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4788024" y="2492896"/>
          <a:ext cx="2595560" cy="3291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595560"/>
              </a:tblGrid>
              <a:tr h="296033">
                <a:tc>
                  <a:txBody>
                    <a:bodyPr/>
                    <a:lstStyle/>
                    <a:p>
                      <a:r>
                        <a:rPr lang="es-ES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Operadores (prioridad)</a:t>
                      </a:r>
                      <a:endParaRPr lang="es-ES" sz="1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" pitchFamily="18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!</a:t>
                      </a:r>
                      <a:endParaRPr lang="es-ES" sz="18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* / %</a:t>
                      </a:r>
                      <a:endParaRPr lang="es-ES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+ -</a:t>
                      </a:r>
                      <a:endParaRPr lang="es-ES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&lt;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 &lt;= &gt; &gt;=</a:t>
                      </a:r>
                      <a:endParaRPr lang="es-ES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== !=</a:t>
                      </a:r>
                      <a:endParaRPr lang="es-ES" sz="18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&amp;&amp;</a:t>
                      </a:r>
                      <a:endParaRPr lang="es-ES" sz="18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180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||</a:t>
                      </a:r>
                      <a:endParaRPr lang="es-ES" sz="180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714375" lvl="1" indent="-352425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s-ES" dirty="0" smtClean="0"/>
              <a:t>Simples</a:t>
            </a:r>
          </a:p>
          <a:p>
            <a:pPr marL="1076325" lvl="2" indent="-36195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s-ES" sz="2200" dirty="0" smtClean="0"/>
              <a:t>Estándar: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float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2200" dirty="0" smtClean="0"/>
              <a:t>, </a:t>
            </a:r>
            <a: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br>
              <a:rPr lang="es-ES" sz="2200" dirty="0" smtClean="0">
                <a:solidFill>
                  <a:srgbClr val="FFC000"/>
                </a:solidFill>
                <a:latin typeface="Consolas" pitchFamily="49" charset="0"/>
              </a:rPr>
            </a:br>
            <a:r>
              <a:rPr lang="es-ES" sz="2200" dirty="0" smtClean="0"/>
              <a:t>Conjunto de valores predeterminado</a:t>
            </a:r>
          </a:p>
          <a:p>
            <a:pPr marL="1076325" lvl="2" indent="-36195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s-ES" sz="2200" dirty="0" smtClean="0"/>
              <a:t>Definidos por el usuario: </a:t>
            </a:r>
            <a:r>
              <a:rPr lang="es-ES" sz="2200" i="1" dirty="0" smtClean="0"/>
              <a:t>enumerados</a:t>
            </a:r>
            <a:br>
              <a:rPr lang="es-ES" sz="2200" i="1" dirty="0" smtClean="0"/>
            </a:br>
            <a:r>
              <a:rPr lang="es-ES" sz="2200" dirty="0" smtClean="0"/>
              <a:t>Conjunto de valores definido por el programador</a:t>
            </a:r>
          </a:p>
          <a:p>
            <a:pPr marL="714375" lvl="1" indent="-352425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es-ES" dirty="0" smtClean="0"/>
              <a:t>Estructurados (Tema 5)</a:t>
            </a:r>
          </a:p>
          <a:p>
            <a:pPr marL="1076325" lvl="2" indent="-36195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s-ES" sz="2200" dirty="0" smtClean="0">
                <a:solidFill>
                  <a:prstClr val="white"/>
                </a:solidFill>
              </a:rPr>
              <a:t>Colecciones homogéneas: </a:t>
            </a:r>
            <a:r>
              <a:rPr lang="es-ES" sz="2200" i="1" dirty="0" smtClean="0">
                <a:solidFill>
                  <a:prstClr val="white"/>
                </a:solidFill>
              </a:rPr>
              <a:t>arrays</a:t>
            </a:r>
            <a:r>
              <a:rPr lang="es-ES" sz="2200" dirty="0" smtClean="0">
                <a:solidFill>
                  <a:prstClr val="white"/>
                </a:solidFill>
              </a:rPr>
              <a:t/>
            </a:r>
            <a:br>
              <a:rPr lang="es-ES" sz="2200" dirty="0" smtClean="0">
                <a:solidFill>
                  <a:prstClr val="white"/>
                </a:solidFill>
              </a:rPr>
            </a:br>
            <a:r>
              <a:rPr lang="es-ES" sz="2200" dirty="0" smtClean="0">
                <a:solidFill>
                  <a:prstClr val="white"/>
                </a:solidFill>
              </a:rPr>
              <a:t>Todos los elementos de la colección de un mismo tipo</a:t>
            </a:r>
          </a:p>
          <a:p>
            <a:pPr marL="1076325" lvl="2" indent="-361950">
              <a:spcBef>
                <a:spcPts val="0"/>
              </a:spcBef>
              <a:spcAft>
                <a:spcPts val="1800"/>
              </a:spcAft>
              <a:buFont typeface="Wingdings" pitchFamily="2" charset="2"/>
              <a:buChar char="v"/>
            </a:pPr>
            <a:r>
              <a:rPr lang="es-ES" sz="2200" dirty="0" smtClean="0">
                <a:solidFill>
                  <a:prstClr val="white"/>
                </a:solidFill>
              </a:rPr>
              <a:t>Colecciones heterogéneas: </a:t>
            </a:r>
            <a:r>
              <a:rPr lang="es-ES" sz="2200" i="1" dirty="0" smtClean="0">
                <a:solidFill>
                  <a:prstClr val="white"/>
                </a:solidFill>
              </a:rPr>
              <a:t>estructuras</a:t>
            </a:r>
            <a:br>
              <a:rPr lang="es-ES" sz="2200" i="1" dirty="0" smtClean="0">
                <a:solidFill>
                  <a:prstClr val="white"/>
                </a:solidFill>
              </a:rPr>
            </a:br>
            <a:r>
              <a:rPr lang="es-ES" sz="2200" dirty="0" smtClean="0">
                <a:solidFill>
                  <a:prstClr val="white"/>
                </a:solidFill>
              </a:rPr>
              <a:t>Elementos de la colección de tipos distintos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230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1588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Operadores lógicos - Tablas de verdad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284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539552" y="1196752"/>
          <a:ext cx="2101200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21080"/>
                <a:gridCol w="1080120"/>
              </a:tblGrid>
              <a:tr h="296033">
                <a:tc>
                  <a:txBody>
                    <a:bodyPr/>
                    <a:lstStyle/>
                    <a:p>
                      <a:pPr algn="ctr"/>
                      <a:endParaRPr lang="es-ES" sz="2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5725" indent="0" algn="l"/>
                      <a:r>
                        <a:rPr lang="es-ES" sz="2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!</a:t>
                      </a:r>
                      <a:endParaRPr lang="es-E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true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false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false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true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2771800" y="1196752"/>
          <a:ext cx="2990502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21080"/>
                <a:gridCol w="1021080"/>
                <a:gridCol w="948342"/>
              </a:tblGrid>
              <a:tr h="296033"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&amp;&amp;</a:t>
                      </a:r>
                      <a:endParaRPr lang="es-ES" sz="2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true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false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true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true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false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false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false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false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5887194" y="1196752"/>
          <a:ext cx="2812285" cy="11887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21080"/>
                <a:gridCol w="881380"/>
                <a:gridCol w="909825"/>
              </a:tblGrid>
              <a:tr h="296033"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 smtClean="0">
                          <a:solidFill>
                            <a:srgbClr val="FFC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||</a:t>
                      </a:r>
                      <a:endParaRPr lang="es-ES" sz="2000" b="0" dirty="0">
                        <a:solidFill>
                          <a:srgbClr val="FFC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true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false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true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true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true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96033"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false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true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20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false</a:t>
                      </a:r>
                      <a:endParaRPr lang="es-ES" sz="20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874692" y="2555612"/>
            <a:ext cx="1364477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 (</a:t>
            </a:r>
            <a:r>
              <a:rPr lang="es-E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Not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767960" y="2555612"/>
            <a:ext cx="1167499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 (</a:t>
            </a:r>
            <a:r>
              <a:rPr lang="es-E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And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6874947" y="2555612"/>
            <a:ext cx="1002198" cy="46166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 (</a:t>
            </a:r>
            <a:r>
              <a:rPr lang="es-ES" sz="2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Or</a:t>
            </a:r>
            <a:r>
              <a:rPr lang="es-E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)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39552" y="3284984"/>
            <a:ext cx="828092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120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bool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cond1, cond2, resultado;</a:t>
            </a:r>
          </a:p>
          <a:p>
            <a:pPr marL="0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a 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, b 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, c 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4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resultado =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!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(a 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5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);       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!(2 &lt; 5)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sym typeface="Wingdings" pitchFamily="2" charset="2"/>
              </a:rPr>
              <a:t>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!true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sym typeface="Wingdings" pitchFamily="2" charset="2"/>
              </a:rPr>
              <a:t> false</a:t>
            </a:r>
            <a:endParaRPr lang="es-ES" sz="2000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0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cond1 = (a * b + c) &gt;=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12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 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10 &gt;= 12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sym typeface="Wingdings" pitchFamily="2" charset="2"/>
              </a:rPr>
              <a:t>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false</a:t>
            </a:r>
          </a:p>
          <a:p>
            <a:pPr marL="0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cond2 = (a * (b + c)) &gt;=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12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14 &gt;= 12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sym typeface="Wingdings" pitchFamily="2" charset="2"/>
              </a:rPr>
              <a:t>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true</a:t>
            </a:r>
            <a:endParaRPr lang="es-ES" sz="20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0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resultado = cond1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&amp;&amp;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cond2; 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false &amp;&amp; true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sym typeface="Wingdings" pitchFamily="2" charset="2"/>
              </a:rPr>
              <a:t>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false</a:t>
            </a:r>
            <a:endParaRPr lang="es-ES" sz="20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0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resultado = cond1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||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cond2; 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false || true 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sym typeface="Wingdings" pitchFamily="2" charset="2"/>
              </a:rPr>
              <a:t></a:t>
            </a:r>
            <a:r>
              <a:rPr lang="es-ES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true</a:t>
            </a:r>
            <a:endParaRPr lang="es-ES" sz="20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 build="p" bldLvl="2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</a:t>
            </a:r>
            <a:endParaRPr lang="es-ES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285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611560" y="946820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std;</a:t>
            </a:r>
          </a:p>
          <a:p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main()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{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num;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"Introduce un número entre 1 y 10: 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cin &gt;&gt;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num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((num &gt;=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) &amp;&amp; (num &lt;=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)) {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"Número dentro del intervalo de valores válidos"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else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{</a:t>
            </a:r>
            <a:endParaRPr lang="es-ES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"Número no válido!"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}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606361" y="423714"/>
            <a:ext cx="2084225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condiciones.cpp</a:t>
            </a:r>
          </a:p>
        </p:txBody>
      </p:sp>
      <p:grpSp>
        <p:nvGrpSpPr>
          <p:cNvPr id="3" name="14 Grupo"/>
          <p:cNvGrpSpPr/>
          <p:nvPr/>
        </p:nvGrpSpPr>
        <p:grpSpPr>
          <a:xfrm>
            <a:off x="4178998" y="4984601"/>
            <a:ext cx="3993402" cy="1264206"/>
            <a:chOff x="2289003" y="5013176"/>
            <a:chExt cx="3993402" cy="1264206"/>
          </a:xfrm>
        </p:grpSpPr>
        <p:sp>
          <p:nvSpPr>
            <p:cNvPr id="10" name="9 Rectángulo"/>
            <p:cNvSpPr/>
            <p:nvPr/>
          </p:nvSpPr>
          <p:spPr>
            <a:xfrm>
              <a:off x="2289003" y="5013176"/>
              <a:ext cx="399340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s-ES" sz="20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num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 &gt;=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 &amp;&amp; (</a:t>
              </a:r>
              <a:r>
                <a:rPr lang="es-ES" sz="20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num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 &lt;=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10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</a:t>
              </a:r>
              <a:endParaRPr lang="es-ES" sz="2000" dirty="0">
                <a:solidFill>
                  <a:srgbClr val="FFC000"/>
                </a:solidFill>
              </a:endParaRP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2430068" y="5301208"/>
              <a:ext cx="371127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s-ES" sz="20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num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 &gt;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0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 &amp;&amp; (</a:t>
              </a:r>
              <a:r>
                <a:rPr lang="es-ES" sz="20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num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 &lt;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11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</a:t>
              </a:r>
              <a:endParaRPr lang="es-ES" sz="2000" dirty="0">
                <a:solidFill>
                  <a:srgbClr val="FFC000"/>
                </a:solidFill>
              </a:endParaRP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2299688" y="5589240"/>
              <a:ext cx="385233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s-ES" sz="20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num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 &gt;=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 &amp;&amp; (</a:t>
              </a:r>
              <a:r>
                <a:rPr lang="es-ES" sz="20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num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 &lt;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11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</a:t>
              </a:r>
              <a:endParaRPr lang="es-ES" sz="2000" dirty="0">
                <a:solidFill>
                  <a:srgbClr val="FFC000"/>
                </a:solidFill>
              </a:endParaRPr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2422854" y="5877272"/>
              <a:ext cx="385233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s-ES" sz="20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num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 &gt;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0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 &amp;&amp; (</a:t>
              </a:r>
              <a:r>
                <a:rPr lang="es-ES" sz="20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num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 &lt;=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10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)</a:t>
              </a:r>
              <a:endParaRPr lang="es-ES" sz="2000" dirty="0">
                <a:solidFill>
                  <a:srgbClr val="FFC000"/>
                </a:solidFill>
              </a:endParaRPr>
            </a:p>
          </p:txBody>
        </p:sp>
      </p:grpSp>
      <p:sp>
        <p:nvSpPr>
          <p:cNvPr id="14" name="13 CuadroTexto"/>
          <p:cNvSpPr txBox="1"/>
          <p:nvPr/>
        </p:nvSpPr>
        <p:spPr>
          <a:xfrm>
            <a:off x="1043608" y="5457418"/>
            <a:ext cx="2932021" cy="70788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¡Encierra las condiciones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simples entre paréntesis!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704769" y="4653136"/>
            <a:ext cx="2954591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Condiciones equivalentes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9" grpId="0" animBg="1"/>
      <p:bldP spid="14" grpId="0"/>
      <p:bldP spid="1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286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229720" y="3044280"/>
            <a:ext cx="4684744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Anidamiento de 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ea typeface="+mj-ea"/>
                <a:cs typeface="Consolas" pitchFamily="49" charset="0"/>
              </a:rPr>
              <a:t>if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Número de días de un mes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287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diasmes.cpp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539552" y="956186"/>
            <a:ext cx="8147248" cy="5452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mes, </a:t>
            </a:r>
            <a:r>
              <a:rPr lang="es-ES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anio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, </a:t>
            </a:r>
            <a:r>
              <a:rPr lang="es-ES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dias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"Número de mes: "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cin &gt;&gt; mes;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"Año: "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cin &gt;&gt; </a:t>
            </a:r>
            <a:r>
              <a:rPr lang="es-ES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anio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(mes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(bisiesto(mes,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anio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)) {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dias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29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{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dias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28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if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(mes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|| (mes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|| (mes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5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|| (mes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7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|| (mes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8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|| (mes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10) 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|| (mes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12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dias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31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else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dias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30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1653580" y="3429000"/>
            <a:ext cx="0" cy="288032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1303065" y="2492896"/>
            <a:ext cx="0" cy="1440160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1653580" y="2699395"/>
            <a:ext cx="0" cy="288032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303065" y="4365104"/>
            <a:ext cx="0" cy="1728192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1653580" y="4821535"/>
            <a:ext cx="0" cy="288032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1653580" y="5589240"/>
            <a:ext cx="0" cy="288032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1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uiExpand="1" build="p" bldLvl="2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¿Año bisiesto?</a:t>
            </a:r>
            <a:endParaRPr lang="es-ES" dirty="0" smtClean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84804"/>
          </a:xfrm>
        </p:spPr>
        <p:txBody>
          <a:bodyPr>
            <a:normAutofit fontScale="92500" lnSpcReduction="10000"/>
          </a:bodyPr>
          <a:lstStyle/>
          <a:p>
            <a:pPr marL="0" lvl="1" indent="1588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i="1" dirty="0" smtClean="0"/>
              <a:t>Calendario Gregoriano</a:t>
            </a:r>
            <a:r>
              <a:rPr lang="es-ES" sz="2400" dirty="0" smtClean="0"/>
              <a:t>: bisiesto si divisible por 4, excepto el último de cada siglo (divisible por 100), salvo que sea divisible por 400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288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11" name="10 Rectángulo"/>
          <p:cNvSpPr/>
          <p:nvPr/>
        </p:nvSpPr>
        <p:spPr>
          <a:xfrm>
            <a:off x="611560" y="1785005"/>
            <a:ext cx="80752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bool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bisiesto(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mes,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anio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bool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esBisiesto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((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anio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%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4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</a:t>
            </a:r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Divisible por 4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(((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anio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%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100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&amp;&amp; ((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anio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%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400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!=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)) {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</a:t>
            </a:r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Pero último de siglo y no múltiplo de 400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esBisiesto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}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{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esBisiesto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</a:t>
            </a:r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Año bisiesto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}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{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esBisiesto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esBisiesto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cxnSp>
        <p:nvCxnSpPr>
          <p:cNvPr id="9" name="8 Conector recto"/>
          <p:cNvCxnSpPr/>
          <p:nvPr/>
        </p:nvCxnSpPr>
        <p:spPr>
          <a:xfrm>
            <a:off x="1009700" y="2157239"/>
            <a:ext cx="0" cy="3744416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1403648" y="2685144"/>
            <a:ext cx="0" cy="1895984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1763688" y="3001144"/>
            <a:ext cx="0" cy="475481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763688" y="4041104"/>
            <a:ext cx="0" cy="324000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1403648" y="5138142"/>
            <a:ext cx="0" cy="324000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bldLvl="2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Asociación de cláusulas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84804"/>
          </a:xfrm>
        </p:spPr>
        <p:txBody>
          <a:bodyPr>
            <a:normAutofit/>
          </a:bodyPr>
          <a:lstStyle/>
          <a:p>
            <a:pPr marL="0" lvl="1" indent="1588">
              <a:spcBef>
                <a:spcPts val="0"/>
              </a:spcBef>
              <a:spcAft>
                <a:spcPts val="1500"/>
              </a:spcAft>
              <a:buNone/>
            </a:pPr>
            <a:r>
              <a:rPr lang="es-ES" sz="2000" spc="-20" dirty="0" smtClean="0"/>
              <a:t>Cada </a:t>
            </a:r>
            <a:r>
              <a:rPr lang="es-ES" sz="2000" spc="-2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2000" spc="-20" dirty="0" smtClean="0"/>
              <a:t> se asocia al </a:t>
            </a:r>
            <a:r>
              <a:rPr lang="es-ES" sz="2000" spc="-2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spc="-20" dirty="0" smtClean="0"/>
              <a:t> anterior más cercano sin asociar (mismo bloque)</a:t>
            </a:r>
          </a:p>
          <a:p>
            <a:pPr marL="180975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</a:rPr>
              <a:t> (</a:t>
            </a:r>
            <a:r>
              <a:rPr lang="es-ES" sz="2000" i="1" dirty="0" smtClean="0">
                <a:latin typeface="Consolas" pitchFamily="49" charset="0"/>
              </a:rPr>
              <a:t>condición1</a:t>
            </a:r>
            <a:r>
              <a:rPr lang="es-ES" sz="2000" dirty="0" smtClean="0">
                <a:latin typeface="Consolas" pitchFamily="49" charset="0"/>
              </a:rPr>
              <a:t>) { </a:t>
            </a:r>
          </a:p>
          <a:p>
            <a:pPr marL="180975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</a:rPr>
              <a:t> (</a:t>
            </a:r>
            <a:r>
              <a:rPr lang="es-ES" sz="2000" i="1" dirty="0" smtClean="0">
                <a:latin typeface="Consolas" pitchFamily="49" charset="0"/>
              </a:rPr>
              <a:t>condición2</a:t>
            </a:r>
            <a:r>
              <a:rPr lang="es-ES" sz="2000" dirty="0" smtClean="0">
                <a:latin typeface="Consolas" pitchFamily="49" charset="0"/>
              </a:rPr>
              <a:t>) {...}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180975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else</a:t>
            </a:r>
            <a:r>
              <a:rPr lang="es-ES" sz="2000" dirty="0" smtClean="0">
                <a:latin typeface="Consolas" pitchFamily="49" charset="0"/>
              </a:rPr>
              <a:t>  {...}</a:t>
            </a:r>
          </a:p>
          <a:p>
            <a:pPr marL="180975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}</a:t>
            </a:r>
          </a:p>
          <a:p>
            <a:pPr marL="180975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</a:t>
            </a:r>
            <a:r>
              <a:rPr lang="es-ES" sz="2000" dirty="0" smtClean="0">
                <a:latin typeface="Consolas" pitchFamily="49" charset="0"/>
              </a:rPr>
              <a:t>{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</a:t>
            </a:r>
          </a:p>
          <a:p>
            <a:pPr marL="180975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if</a:t>
            </a:r>
            <a:r>
              <a:rPr lang="es-ES" sz="2000" dirty="0" smtClean="0">
                <a:latin typeface="Consolas" pitchFamily="49" charset="0"/>
              </a:rPr>
              <a:t> (</a:t>
            </a:r>
            <a:r>
              <a:rPr lang="es-ES" sz="2000" i="1" dirty="0" smtClean="0">
                <a:latin typeface="Consolas" pitchFamily="49" charset="0"/>
              </a:rPr>
              <a:t>condición3</a:t>
            </a:r>
            <a:r>
              <a:rPr lang="es-ES" sz="2000" dirty="0" smtClean="0">
                <a:latin typeface="Consolas" pitchFamily="49" charset="0"/>
              </a:rPr>
              <a:t>) {</a:t>
            </a:r>
          </a:p>
          <a:p>
            <a:pPr marL="180975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   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</a:rPr>
              <a:t> (</a:t>
            </a:r>
            <a:r>
              <a:rPr lang="es-ES" sz="2000" i="1" dirty="0" smtClean="0">
                <a:latin typeface="Consolas" pitchFamily="49" charset="0"/>
              </a:rPr>
              <a:t>condición4</a:t>
            </a:r>
            <a:r>
              <a:rPr lang="es-ES" sz="2000" dirty="0" smtClean="0">
                <a:latin typeface="Consolas" pitchFamily="49" charset="0"/>
              </a:rPr>
              <a:t>) {...}</a:t>
            </a:r>
          </a:p>
          <a:p>
            <a:pPr marL="180975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   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</a:rPr>
              <a:t> (</a:t>
            </a:r>
            <a:r>
              <a:rPr lang="es-ES" sz="2000" i="1" dirty="0" smtClean="0">
                <a:latin typeface="Consolas" pitchFamily="49" charset="0"/>
              </a:rPr>
              <a:t>condición5</a:t>
            </a:r>
            <a:r>
              <a:rPr lang="es-ES" sz="2000" dirty="0" smtClean="0">
                <a:latin typeface="Consolas" pitchFamily="49" charset="0"/>
              </a:rPr>
              <a:t>) {...}</a:t>
            </a:r>
          </a:p>
          <a:p>
            <a:pPr marL="180975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else</a:t>
            </a:r>
            <a:r>
              <a:rPr lang="es-ES" sz="2000" dirty="0" smtClean="0">
                <a:latin typeface="Consolas" pitchFamily="49" charset="0"/>
              </a:rPr>
              <a:t> {...}</a:t>
            </a:r>
          </a:p>
          <a:p>
            <a:pPr marL="180975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   }</a:t>
            </a:r>
          </a:p>
          <a:p>
            <a:pPr marL="180975" lvl="1" indent="1588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else</a:t>
            </a:r>
            <a:r>
              <a:rPr lang="es-ES" sz="2000" dirty="0" smtClean="0">
                <a:latin typeface="Consolas" pitchFamily="49" charset="0"/>
              </a:rPr>
              <a:t> {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289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5 Grupo"/>
          <p:cNvGrpSpPr/>
          <p:nvPr/>
        </p:nvGrpSpPr>
        <p:grpSpPr>
          <a:xfrm>
            <a:off x="1907704" y="5733256"/>
            <a:ext cx="5773079" cy="426720"/>
            <a:chOff x="899591" y="5401791"/>
            <a:chExt cx="5655260" cy="426720"/>
          </a:xfrm>
        </p:grpSpPr>
        <p:sp>
          <p:nvSpPr>
            <p:cNvPr id="7" name="6 CuadroTexto"/>
            <p:cNvSpPr txBox="1"/>
            <p:nvPr/>
          </p:nvSpPr>
          <p:spPr>
            <a:xfrm>
              <a:off x="899591" y="5416649"/>
              <a:ext cx="5655260" cy="4118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La sangría ayuda a asociar los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else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con sus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if</a:t>
              </a:r>
              <a:endPara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  <p:pic>
          <p:nvPicPr>
            <p:cNvPr id="8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27" name="26 Grupo"/>
          <p:cNvGrpSpPr/>
          <p:nvPr/>
        </p:nvGrpSpPr>
        <p:grpSpPr>
          <a:xfrm>
            <a:off x="626419" y="1499642"/>
            <a:ext cx="746248" cy="1838300"/>
            <a:chOff x="860296" y="1926357"/>
            <a:chExt cx="746248" cy="1838300"/>
          </a:xfrm>
        </p:grpSpPr>
        <p:sp>
          <p:nvSpPr>
            <p:cNvPr id="13" name="12 Elipse"/>
            <p:cNvSpPr/>
            <p:nvPr/>
          </p:nvSpPr>
          <p:spPr>
            <a:xfrm>
              <a:off x="860296" y="1926357"/>
              <a:ext cx="504000" cy="360040"/>
            </a:xfrm>
            <a:prstGeom prst="ellipse">
              <a:avLst/>
            </a:prstGeom>
            <a:noFill/>
            <a:ln w="19050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13 Elipse"/>
            <p:cNvSpPr/>
            <p:nvPr/>
          </p:nvSpPr>
          <p:spPr>
            <a:xfrm>
              <a:off x="884734" y="3404617"/>
              <a:ext cx="721810" cy="360040"/>
            </a:xfrm>
            <a:prstGeom prst="ellipse">
              <a:avLst/>
            </a:prstGeom>
            <a:noFill/>
            <a:ln w="19050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6" name="15 Conector recto"/>
            <p:cNvCxnSpPr>
              <a:stCxn id="13" idx="2"/>
              <a:endCxn id="14" idx="2"/>
            </p:cNvCxnSpPr>
            <p:nvPr/>
          </p:nvCxnSpPr>
          <p:spPr>
            <a:xfrm>
              <a:off x="860296" y="2106377"/>
              <a:ext cx="24438" cy="147826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28 Grupo"/>
          <p:cNvGrpSpPr/>
          <p:nvPr/>
        </p:nvGrpSpPr>
        <p:grpSpPr>
          <a:xfrm>
            <a:off x="1087041" y="3328417"/>
            <a:ext cx="715944" cy="2207865"/>
            <a:chOff x="1125141" y="3395092"/>
            <a:chExt cx="715944" cy="2207865"/>
          </a:xfrm>
        </p:grpSpPr>
        <p:sp>
          <p:nvSpPr>
            <p:cNvPr id="20" name="19 Elipse"/>
            <p:cNvSpPr/>
            <p:nvPr/>
          </p:nvSpPr>
          <p:spPr>
            <a:xfrm>
              <a:off x="1134666" y="3395092"/>
              <a:ext cx="432000" cy="360040"/>
            </a:xfrm>
            <a:prstGeom prst="ellipse">
              <a:avLst/>
            </a:prstGeom>
            <a:noFill/>
            <a:ln w="19050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20 Elipse"/>
            <p:cNvSpPr/>
            <p:nvPr/>
          </p:nvSpPr>
          <p:spPr>
            <a:xfrm>
              <a:off x="1125141" y="5242917"/>
              <a:ext cx="715944" cy="360040"/>
            </a:xfrm>
            <a:prstGeom prst="ellipse">
              <a:avLst/>
            </a:prstGeom>
            <a:noFill/>
            <a:ln w="19050"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2" name="21 Conector recto"/>
            <p:cNvCxnSpPr>
              <a:stCxn id="20" idx="2"/>
              <a:endCxn id="21" idx="2"/>
            </p:cNvCxnSpPr>
            <p:nvPr/>
          </p:nvCxnSpPr>
          <p:spPr>
            <a:xfrm flipH="1">
              <a:off x="1125141" y="3575112"/>
              <a:ext cx="9525" cy="1847825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49 Grupo"/>
          <p:cNvGrpSpPr/>
          <p:nvPr/>
        </p:nvGrpSpPr>
        <p:grpSpPr>
          <a:xfrm>
            <a:off x="1087097" y="1850157"/>
            <a:ext cx="715888" cy="758180"/>
            <a:chOff x="1087097" y="1941215"/>
            <a:chExt cx="715888" cy="758180"/>
          </a:xfrm>
        </p:grpSpPr>
        <p:grpSp>
          <p:nvGrpSpPr>
            <p:cNvPr id="28" name="27 Grupo"/>
            <p:cNvGrpSpPr/>
            <p:nvPr/>
          </p:nvGrpSpPr>
          <p:grpSpPr>
            <a:xfrm>
              <a:off x="1087097" y="1941215"/>
              <a:ext cx="715888" cy="758180"/>
              <a:chOff x="1115616" y="2276872"/>
              <a:chExt cx="715888" cy="758180"/>
            </a:xfrm>
          </p:grpSpPr>
          <p:sp>
            <p:nvSpPr>
              <p:cNvPr id="11" name="10 Elipse"/>
              <p:cNvSpPr/>
              <p:nvPr/>
            </p:nvSpPr>
            <p:spPr>
              <a:xfrm>
                <a:off x="1115616" y="2276872"/>
                <a:ext cx="432000" cy="360040"/>
              </a:xfrm>
              <a:prstGeom prst="ellipse">
                <a:avLst/>
              </a:prstGeom>
              <a:noFill/>
              <a:ln w="19050">
                <a:solidFill>
                  <a:srgbClr val="FFC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" name="11 Elipse"/>
              <p:cNvSpPr/>
              <p:nvPr/>
            </p:nvSpPr>
            <p:spPr>
              <a:xfrm>
                <a:off x="1115616" y="2675012"/>
                <a:ext cx="715888" cy="360040"/>
              </a:xfrm>
              <a:prstGeom prst="ellipse">
                <a:avLst/>
              </a:prstGeom>
              <a:noFill/>
              <a:ln w="19050">
                <a:solidFill>
                  <a:srgbClr val="FFC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cxnSp>
          <p:nvCxnSpPr>
            <p:cNvPr id="47" name="46 Conector recto"/>
            <p:cNvCxnSpPr>
              <a:endCxn id="12" idx="2"/>
            </p:cNvCxnSpPr>
            <p:nvPr/>
          </p:nvCxnSpPr>
          <p:spPr>
            <a:xfrm flipH="1">
              <a:off x="1087097" y="2092088"/>
              <a:ext cx="1" cy="427287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50 Grupo"/>
          <p:cNvGrpSpPr/>
          <p:nvPr/>
        </p:nvGrpSpPr>
        <p:grpSpPr>
          <a:xfrm>
            <a:off x="1504231" y="4051952"/>
            <a:ext cx="715888" cy="758180"/>
            <a:chOff x="1087097" y="1941215"/>
            <a:chExt cx="715888" cy="758180"/>
          </a:xfrm>
        </p:grpSpPr>
        <p:grpSp>
          <p:nvGrpSpPr>
            <p:cNvPr id="52" name="51 Grupo"/>
            <p:cNvGrpSpPr/>
            <p:nvPr/>
          </p:nvGrpSpPr>
          <p:grpSpPr>
            <a:xfrm>
              <a:off x="1087097" y="1941215"/>
              <a:ext cx="715888" cy="758180"/>
              <a:chOff x="1115616" y="2276872"/>
              <a:chExt cx="715888" cy="758180"/>
            </a:xfrm>
          </p:grpSpPr>
          <p:sp>
            <p:nvSpPr>
              <p:cNvPr id="54" name="53 Elipse"/>
              <p:cNvSpPr/>
              <p:nvPr/>
            </p:nvSpPr>
            <p:spPr>
              <a:xfrm>
                <a:off x="1115616" y="2276872"/>
                <a:ext cx="432000" cy="360040"/>
              </a:xfrm>
              <a:prstGeom prst="ellipse">
                <a:avLst/>
              </a:prstGeom>
              <a:noFill/>
              <a:ln w="19050">
                <a:solidFill>
                  <a:srgbClr val="FFC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55" name="54 Elipse"/>
              <p:cNvSpPr/>
              <p:nvPr/>
            </p:nvSpPr>
            <p:spPr>
              <a:xfrm>
                <a:off x="1115616" y="2675012"/>
                <a:ext cx="715888" cy="360040"/>
              </a:xfrm>
              <a:prstGeom prst="ellipse">
                <a:avLst/>
              </a:prstGeom>
              <a:noFill/>
              <a:ln w="19050">
                <a:solidFill>
                  <a:srgbClr val="FFC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cxnSp>
          <p:nvCxnSpPr>
            <p:cNvPr id="53" name="52 Conector recto"/>
            <p:cNvCxnSpPr>
              <a:endCxn id="55" idx="2"/>
            </p:cNvCxnSpPr>
            <p:nvPr/>
          </p:nvCxnSpPr>
          <p:spPr>
            <a:xfrm flipH="1">
              <a:off x="1087097" y="2092088"/>
              <a:ext cx="1" cy="427287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42 Grupo"/>
          <p:cNvGrpSpPr/>
          <p:nvPr/>
        </p:nvGrpSpPr>
        <p:grpSpPr>
          <a:xfrm>
            <a:off x="4716016" y="1700808"/>
            <a:ext cx="3970784" cy="3031599"/>
            <a:chOff x="4716016" y="1700808"/>
            <a:chExt cx="3970784" cy="3031599"/>
          </a:xfrm>
        </p:grpSpPr>
        <p:grpSp>
          <p:nvGrpSpPr>
            <p:cNvPr id="31" name="30 Grupo"/>
            <p:cNvGrpSpPr/>
            <p:nvPr/>
          </p:nvGrpSpPr>
          <p:grpSpPr>
            <a:xfrm>
              <a:off x="4716016" y="1700808"/>
              <a:ext cx="3970784" cy="3031599"/>
              <a:chOff x="4788023" y="2008579"/>
              <a:chExt cx="3771801" cy="3031599"/>
            </a:xfrm>
          </p:grpSpPr>
          <p:sp>
            <p:nvSpPr>
              <p:cNvPr id="37" name="36 CuadroTexto"/>
              <p:cNvSpPr txBox="1"/>
              <p:nvPr/>
            </p:nvSpPr>
            <p:spPr>
              <a:xfrm>
                <a:off x="4788023" y="2008579"/>
                <a:ext cx="3771801" cy="3031599"/>
              </a:xfrm>
              <a:prstGeom prst="rect">
                <a:avLst/>
              </a:prstGeom>
              <a:noFill/>
              <a:ln w="19050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72000">
                  <a:spcAft>
                    <a:spcPts val="600"/>
                  </a:spcAft>
                </a:pPr>
                <a:r>
                  <a:rPr lang="es-ES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</a:rPr>
                  <a:t>Una mala sangría puede confundir</a:t>
                </a:r>
              </a:p>
              <a:p>
                <a:pPr marL="541338">
                  <a:spcAft>
                    <a:spcPts val="600"/>
                  </a:spcAft>
                </a:pPr>
                <a:r>
                  <a:rPr lang="es-ES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if</a:t>
                </a:r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 (x &gt; </a:t>
                </a:r>
                <a:r>
                  <a:rPr lang="es-ES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0</a:t>
                </a:r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) {</a:t>
                </a:r>
              </a:p>
              <a:p>
                <a:pPr marL="541338">
                  <a:spcAft>
                    <a:spcPts val="600"/>
                  </a:spcAft>
                </a:pPr>
                <a:r>
                  <a:rPr lang="es-ES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   if</a:t>
                </a:r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 (y &gt; </a:t>
                </a:r>
                <a:r>
                  <a:rPr lang="es-ES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0</a:t>
                </a:r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) {...}</a:t>
                </a:r>
              </a:p>
              <a:p>
                <a:pPr marL="541338">
                  <a:spcAft>
                    <a:spcPts val="1200"/>
                  </a:spcAft>
                </a:pPr>
                <a:r>
                  <a:rPr lang="es-ES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else</a:t>
                </a:r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 {...}</a:t>
                </a:r>
              </a:p>
              <a:p>
                <a:pPr marL="541338">
                  <a:spcAft>
                    <a:spcPts val="1200"/>
                  </a:spcAft>
                </a:pPr>
                <a:endPara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endParaRPr>
              </a:p>
              <a:p>
                <a:pPr marL="541338">
                  <a:spcAft>
                    <a:spcPts val="600"/>
                  </a:spcAft>
                </a:pPr>
                <a:r>
                  <a:rPr lang="es-ES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if</a:t>
                </a:r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 (x &gt; </a:t>
                </a:r>
                <a:r>
                  <a:rPr lang="es-ES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0</a:t>
                </a:r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) {</a:t>
                </a:r>
              </a:p>
              <a:p>
                <a:pPr marL="541338">
                  <a:spcAft>
                    <a:spcPts val="600"/>
                  </a:spcAft>
                </a:pPr>
                <a:r>
                  <a:rPr lang="es-ES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   if</a:t>
                </a:r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 (y &gt; </a:t>
                </a:r>
                <a:r>
                  <a:rPr lang="es-ES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0</a:t>
                </a:r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) {...}</a:t>
                </a:r>
              </a:p>
              <a:p>
                <a:pPr marL="541338">
                  <a:spcAft>
                    <a:spcPts val="1200"/>
                  </a:spcAft>
                </a:pPr>
                <a:r>
                  <a:rPr lang="es-ES" dirty="0" smtClean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   else</a:t>
                </a:r>
                <a:r>
                  <a:rPr lang="es-E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 {...}</a:t>
                </a:r>
              </a:p>
            </p:txBody>
          </p:sp>
          <p:sp>
            <p:nvSpPr>
              <p:cNvPr id="38" name="37 Elipse"/>
              <p:cNvSpPr/>
              <p:nvPr/>
            </p:nvSpPr>
            <p:spPr>
              <a:xfrm>
                <a:off x="5312811" y="3109881"/>
                <a:ext cx="612000" cy="324000"/>
              </a:xfrm>
              <a:prstGeom prst="ellipse">
                <a:avLst/>
              </a:prstGeom>
              <a:noFill/>
              <a:ln w="19050">
                <a:solidFill>
                  <a:srgbClr val="FFC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600"/>
              </a:p>
            </p:txBody>
          </p:sp>
          <p:sp>
            <p:nvSpPr>
              <p:cNvPr id="39" name="38 Elipse"/>
              <p:cNvSpPr/>
              <p:nvPr/>
            </p:nvSpPr>
            <p:spPr>
              <a:xfrm>
                <a:off x="5682376" y="2757234"/>
                <a:ext cx="360000" cy="324000"/>
              </a:xfrm>
              <a:prstGeom prst="ellipse">
                <a:avLst/>
              </a:prstGeom>
              <a:noFill/>
              <a:ln w="19050">
                <a:solidFill>
                  <a:srgbClr val="FFC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sz="1600"/>
              </a:p>
            </p:txBody>
          </p:sp>
        </p:grpSp>
        <p:sp>
          <p:nvSpPr>
            <p:cNvPr id="40" name="39 Flecha abajo"/>
            <p:cNvSpPr/>
            <p:nvPr/>
          </p:nvSpPr>
          <p:spPr>
            <a:xfrm>
              <a:off x="5796136" y="3337942"/>
              <a:ext cx="1008112" cy="180020"/>
            </a:xfrm>
            <a:prstGeom prst="downArrow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290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063503" y="3044280"/>
            <a:ext cx="3017172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Condiciones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Condiciones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Autofit/>
          </a:bodyPr>
          <a:lstStyle/>
          <a:p>
            <a:pPr marL="361950" indent="-276225">
              <a:spcBef>
                <a:spcPts val="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tabLst>
                <a:tab pos="3048000" algn="l"/>
              </a:tabLst>
            </a:pPr>
            <a:r>
              <a:rPr lang="es-ES" i="0" dirty="0" smtClean="0">
                <a:solidFill>
                  <a:srgbClr val="FFC000"/>
                </a:solidFill>
              </a:rPr>
              <a:t>Condición simple:</a:t>
            </a:r>
            <a:r>
              <a:rPr lang="es-ES" i="0" dirty="0" smtClean="0"/>
              <a:t>	Expresión lógica (</a:t>
            </a:r>
            <a:r>
              <a:rPr lang="es-ES" sz="2000" i="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i="0" dirty="0" smtClean="0"/>
              <a:t>/</a:t>
            </a:r>
            <a:r>
              <a:rPr lang="es-ES" sz="2000" i="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i="0" dirty="0" smtClean="0"/>
              <a:t>) </a:t>
            </a:r>
            <a:br>
              <a:rPr lang="es-ES" i="0" dirty="0" smtClean="0"/>
            </a:br>
            <a:r>
              <a:rPr lang="es-ES" i="0" dirty="0" smtClean="0"/>
              <a:t>	Sin operadores lógicos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num 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car ==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'a'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err="1" smtClean="0">
                <a:latin typeface="Consolas" pitchFamily="49" charset="0"/>
              </a:rPr>
              <a:t>isalpha</a:t>
            </a:r>
            <a:r>
              <a:rPr lang="es-ES" sz="2000" dirty="0" smtClean="0">
                <a:latin typeface="Consolas" pitchFamily="49" charset="0"/>
              </a:rPr>
              <a:t>(car)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12</a:t>
            </a:r>
          </a:p>
          <a:p>
            <a:pPr marL="361950" indent="-276225">
              <a:spcBef>
                <a:spcPts val="1800"/>
              </a:spcBef>
              <a:spcAft>
                <a:spcPts val="600"/>
              </a:spcAft>
              <a:buSzPct val="100000"/>
              <a:buFont typeface="Arial" pitchFamily="34" charset="0"/>
              <a:buChar char="•"/>
              <a:tabLst>
                <a:tab pos="3048000" algn="l"/>
              </a:tabLst>
            </a:pPr>
            <a:r>
              <a:rPr lang="es-ES" i="0" dirty="0" smtClean="0">
                <a:solidFill>
                  <a:srgbClr val="FFC000"/>
                </a:solidFill>
              </a:rPr>
              <a:t>Condición compuesta:</a:t>
            </a:r>
            <a:br>
              <a:rPr lang="es-ES" i="0" dirty="0" smtClean="0">
                <a:solidFill>
                  <a:srgbClr val="FFC000"/>
                </a:solidFill>
              </a:rPr>
            </a:br>
            <a:r>
              <a:rPr lang="es-ES" i="0" dirty="0" smtClean="0"/>
              <a:t>Combinación de condiciones simples y operadores lógicos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!</a:t>
            </a:r>
            <a:r>
              <a:rPr lang="es-ES" sz="2000" dirty="0" err="1" smtClean="0">
                <a:latin typeface="Consolas" pitchFamily="49" charset="0"/>
              </a:rPr>
              <a:t>isalpha</a:t>
            </a:r>
            <a:r>
              <a:rPr lang="es-ES" sz="2000" dirty="0" smtClean="0">
                <a:latin typeface="Consolas" pitchFamily="49" charset="0"/>
              </a:rPr>
              <a:t>(car)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(num 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)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||</a:t>
            </a:r>
            <a:r>
              <a:rPr lang="es-ES" sz="2000" dirty="0" smtClean="0">
                <a:latin typeface="Consolas" pitchFamily="49" charset="0"/>
              </a:rPr>
              <a:t> (car ==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'a'</a:t>
            </a:r>
            <a:r>
              <a:rPr lang="es-ES" sz="2000" dirty="0" smtClean="0">
                <a:latin typeface="Consolas" pitchFamily="49" charset="0"/>
              </a:rPr>
              <a:t>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(num 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)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&amp;&amp;</a:t>
            </a:r>
            <a:r>
              <a:rPr lang="es-ES" sz="2000" dirty="0" smtClean="0">
                <a:latin typeface="Consolas" pitchFamily="49" charset="0"/>
              </a:rPr>
              <a:t> ((car ==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'a'</a:t>
            </a:r>
            <a:r>
              <a:rPr lang="es-ES" sz="2000" dirty="0" smtClean="0">
                <a:latin typeface="Consolas" pitchFamily="49" charset="0"/>
              </a:rPr>
              <a:t>) 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|| !</a:t>
            </a:r>
            <a:r>
              <a:rPr lang="es-ES" sz="2000" dirty="0" err="1" smtClean="0">
                <a:latin typeface="Consolas" pitchFamily="49" charset="0"/>
              </a:rPr>
              <a:t>isalpha</a:t>
            </a:r>
            <a:r>
              <a:rPr lang="es-ES" sz="2000" dirty="0" smtClean="0">
                <a:latin typeface="Consolas" pitchFamily="49" charset="0"/>
              </a:rPr>
              <a:t>(car))</a:t>
            </a:r>
            <a:endParaRPr lang="es-ES" sz="2000" dirty="0" smtClean="0">
              <a:solidFill>
                <a:srgbClr val="FFFF00"/>
              </a:solidFill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291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27 Grupo"/>
          <p:cNvGrpSpPr/>
          <p:nvPr/>
        </p:nvGrpSpPr>
        <p:grpSpPr>
          <a:xfrm>
            <a:off x="1907704" y="5500812"/>
            <a:ext cx="5328592" cy="736500"/>
            <a:chOff x="899592" y="5401791"/>
            <a:chExt cx="6475251" cy="736500"/>
          </a:xfrm>
        </p:grpSpPr>
        <p:sp>
          <p:nvSpPr>
            <p:cNvPr id="30" name="29 CuadroTexto"/>
            <p:cNvSpPr txBox="1"/>
            <p:nvPr/>
          </p:nvSpPr>
          <p:spPr>
            <a:xfrm>
              <a:off x="899592" y="5416649"/>
              <a:ext cx="6475251" cy="72164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444500"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No confundas el operador de igualdad (==)</a:t>
              </a:r>
              <a:b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con el operador de asignación (=).</a:t>
              </a:r>
            </a:p>
          </p:txBody>
        </p:sp>
        <p:pic>
          <p:nvPicPr>
            <p:cNvPr id="31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3" name="12 CuadroTexto"/>
          <p:cNvSpPr txBox="1"/>
          <p:nvPr/>
        </p:nvSpPr>
        <p:spPr>
          <a:xfrm>
            <a:off x="3047929" y="2132856"/>
            <a:ext cx="5700535" cy="1015663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Compatibilidad con el lenguaje C: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es equivalente a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Cualquier valor distinto de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es equivalente a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Evaluación perezosa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Shortcut Boolean Evaluation</a:t>
            </a:r>
          </a:p>
          <a:p>
            <a:pPr lvl="1" indent="1588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sz="2400" dirty="0" smtClean="0">
                <a:latin typeface="Consolas" pitchFamily="49" charset="0"/>
              </a:rPr>
              <a:t> ||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 </a:t>
            </a:r>
            <a:r>
              <a:rPr lang="es-ES" sz="2400" i="1" dirty="0" smtClean="0">
                <a:latin typeface="Consolas" pitchFamily="49" charset="0"/>
              </a:rPr>
              <a:t>X</a:t>
            </a:r>
            <a:r>
              <a:rPr lang="es-ES" sz="2400" dirty="0" smtClean="0">
                <a:latin typeface="Consolas" pitchFamily="49" charset="0"/>
              </a:rPr>
              <a:t> </a:t>
            </a:r>
            <a:r>
              <a:rPr lang="es-ES" sz="2400" dirty="0" smtClean="0">
                <a:latin typeface="Consolas" pitchFamily="49" charset="0"/>
                <a:sym typeface="Symbol"/>
              </a:rPr>
              <a:t>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>
                <a:latin typeface="Consolas" pitchFamily="49" charset="0"/>
              </a:rPr>
              <a:t>(n ==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400" dirty="0" smtClean="0">
                <a:latin typeface="Consolas" pitchFamily="49" charset="0"/>
              </a:rPr>
              <a:t>) || (x &gt;=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1.0</a:t>
            </a:r>
            <a:r>
              <a:rPr lang="es-ES" sz="2400" dirty="0" smtClean="0">
                <a:latin typeface="Consolas" pitchFamily="49" charset="0"/>
              </a:rPr>
              <a:t> / n)</a:t>
            </a:r>
            <a:endParaRPr lang="es-ES" sz="20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/>
              <a:t>Si </a:t>
            </a:r>
            <a:r>
              <a:rPr lang="es-ES" sz="2400" dirty="0" smtClean="0">
                <a:latin typeface="Consolas" pitchFamily="49" charset="0"/>
              </a:rPr>
              <a:t>n</a:t>
            </a:r>
            <a:r>
              <a:rPr lang="es-ES" sz="2400" dirty="0" smtClean="0"/>
              <a:t> es </a:t>
            </a:r>
            <a:r>
              <a:rPr lang="es-ES" sz="2400" dirty="0" smtClean="0">
                <a:latin typeface="Consolas" pitchFamily="49" charset="0"/>
                <a:cs typeface="Consolas" pitchFamily="49" charset="0"/>
              </a:rPr>
              <a:t>0</a:t>
            </a:r>
            <a:r>
              <a:rPr lang="es-ES" sz="2400" dirty="0" smtClean="0"/>
              <a:t>: ¿división por cero? (segunda condición)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/>
              <a:t>Como la primera sería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sz="2400" dirty="0" smtClean="0"/>
              <a:t>: ¡no se evalúa la segunda!</a:t>
            </a:r>
          </a:p>
          <a:p>
            <a:pPr lvl="1" indent="1588" algn="ctr">
              <a:spcBef>
                <a:spcPts val="3000"/>
              </a:spcBef>
              <a:spcAft>
                <a:spcPts val="1200"/>
              </a:spcAft>
              <a:buNone/>
              <a:tabLst>
                <a:tab pos="3943350" algn="l"/>
              </a:tabLst>
            </a:pP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sz="2400" dirty="0" smtClean="0">
                <a:latin typeface="Consolas" pitchFamily="49" charset="0"/>
                <a:sym typeface="Symbol"/>
              </a:rPr>
              <a:t> &amp;&amp;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 </a:t>
            </a:r>
            <a:r>
              <a:rPr lang="es-ES" sz="2400" i="1" dirty="0" smtClean="0">
                <a:latin typeface="Consolas" pitchFamily="49" charset="0"/>
                <a:sym typeface="Symbol"/>
              </a:rPr>
              <a:t>X</a:t>
            </a:r>
            <a:r>
              <a:rPr lang="es-ES" sz="2400" dirty="0" smtClean="0">
                <a:latin typeface="Consolas" pitchFamily="49" charset="0"/>
                <a:sym typeface="Symbol"/>
              </a:rPr>
              <a:t> 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  <a:tabLst>
                <a:tab pos="3943350" algn="l"/>
              </a:tabLst>
            </a:pPr>
            <a:r>
              <a:rPr lang="es-ES" sz="2400" dirty="0" smtClean="0">
                <a:latin typeface="Consolas" pitchFamily="49" charset="0"/>
              </a:rPr>
              <a:t>(n !=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400" dirty="0" smtClean="0">
                <a:latin typeface="Consolas" pitchFamily="49" charset="0"/>
              </a:rPr>
              <a:t>) &amp;&amp; (x &lt;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1.0</a:t>
            </a:r>
            <a:r>
              <a:rPr lang="es-ES" sz="2400" dirty="0" smtClean="0">
                <a:latin typeface="Consolas" pitchFamily="49" charset="0"/>
              </a:rPr>
              <a:t> / n)</a:t>
            </a:r>
            <a:endParaRPr lang="es-ES" sz="2000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/>
              <a:t>Si </a:t>
            </a:r>
            <a:r>
              <a:rPr lang="es-ES" sz="2400" dirty="0" smtClean="0">
                <a:latin typeface="Consolas" pitchFamily="49" charset="0"/>
              </a:rPr>
              <a:t>n</a:t>
            </a:r>
            <a:r>
              <a:rPr lang="es-ES" sz="2400" dirty="0" smtClean="0"/>
              <a:t> es </a:t>
            </a:r>
            <a:r>
              <a:rPr lang="es-ES" sz="2400" dirty="0" smtClean="0">
                <a:latin typeface="Consolas" pitchFamily="49" charset="0"/>
                <a:cs typeface="Consolas" pitchFamily="49" charset="0"/>
              </a:rPr>
              <a:t>0</a:t>
            </a:r>
            <a:r>
              <a:rPr lang="es-ES" sz="2400" dirty="0" smtClean="0"/>
              <a:t>: ¿división por cero? (segunda condición)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dirty="0" smtClean="0"/>
              <a:t>Como la primera sería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sz="2400" dirty="0" smtClean="0"/>
              <a:t>: ¡no se evalúa la segunda!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292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293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343759" y="3044280"/>
            <a:ext cx="4456669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Selección múltiple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1588">
              <a:spcBef>
                <a:spcPts val="0"/>
              </a:spcBef>
              <a:spcAft>
                <a:spcPts val="1200"/>
              </a:spcAft>
              <a:tabLst>
                <a:tab pos="7981950" algn="r"/>
              </a:tabLst>
            </a:pPr>
            <a:r>
              <a:rPr lang="es-ES" dirty="0" smtClean="0"/>
              <a:t>Tipos simples estándar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Con sus posibles modificadores:</a:t>
            </a:r>
          </a:p>
          <a:p>
            <a:pPr lvl="1" indent="1588" defTabSz="1362075">
              <a:spcBef>
                <a:spcPts val="600"/>
              </a:spcBef>
              <a:spcAft>
                <a:spcPts val="600"/>
              </a:spcAft>
              <a:buNone/>
              <a:tabLst>
                <a:tab pos="5200650" algn="l"/>
              </a:tabLst>
            </a:pPr>
            <a:r>
              <a:rPr lang="es-ES" dirty="0" smtClean="0">
                <a:latin typeface="Consolas" pitchFamily="49" charset="0"/>
              </a:rPr>
              <a:t>[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unsigned</a:t>
            </a:r>
            <a:r>
              <a:rPr lang="es-ES" dirty="0" smtClean="0">
                <a:latin typeface="Consolas" pitchFamily="49" charset="0"/>
              </a:rPr>
              <a:t>] [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short</a:t>
            </a:r>
            <a:r>
              <a:rPr lang="es-ES" dirty="0" smtClean="0">
                <a:latin typeface="Consolas" pitchFamily="49" charset="0"/>
              </a:rPr>
              <a:t>]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endParaRPr lang="es-ES" dirty="0" smtClean="0"/>
          </a:p>
          <a:p>
            <a:pPr lvl="1" indent="1588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long </a:t>
            </a: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 int</a:t>
            </a:r>
            <a:endParaRPr lang="es-ES" dirty="0" smtClean="0">
              <a:latin typeface="Consolas" pitchFamily="49" charset="0"/>
            </a:endParaRPr>
          </a:p>
          <a:p>
            <a:pPr lvl="1" indent="1588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float</a:t>
            </a:r>
          </a:p>
          <a:p>
            <a:pPr lvl="1" indent="1588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[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long</a:t>
            </a:r>
            <a:r>
              <a:rPr lang="es-ES" dirty="0" smtClean="0">
                <a:latin typeface="Consolas" pitchFamily="49" charset="0"/>
              </a:rPr>
              <a:t>]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 double</a:t>
            </a:r>
            <a:endParaRPr lang="es-ES" dirty="0" smtClean="0">
              <a:latin typeface="Consolas" pitchFamily="49" charset="0"/>
            </a:endParaRPr>
          </a:p>
          <a:p>
            <a:pPr lvl="1" indent="1588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endParaRPr lang="es-ES" dirty="0" smtClean="0">
              <a:latin typeface="Consolas" pitchFamily="49" charset="0"/>
            </a:endParaRPr>
          </a:p>
          <a:p>
            <a:pPr lvl="1" indent="1588">
              <a:spcBef>
                <a:spcPts val="600"/>
              </a:spcBef>
              <a:spcAft>
                <a:spcPts val="12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endParaRPr lang="es-ES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231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483768" y="4343906"/>
            <a:ext cx="6120680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Definición de variables:</a:t>
            </a:r>
          </a:p>
          <a:p>
            <a:pPr marL="0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tipo</a:t>
            </a:r>
            <a:r>
              <a:rPr lang="es-ES" sz="22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nombre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[ = </a:t>
            </a:r>
            <a:r>
              <a:rPr lang="es-ES" sz="22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expresión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] [, ...];</a:t>
            </a:r>
            <a:endParaRPr lang="es-ES" sz="2200" i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marL="0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Definición de constantes con nombre:</a:t>
            </a:r>
          </a:p>
          <a:p>
            <a:pPr marL="0" lvl="1" indent="1588"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sz="2200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22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tipo</a:t>
            </a:r>
            <a:r>
              <a:rPr lang="es-ES" sz="22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nombre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 = </a:t>
            </a:r>
            <a:r>
              <a:rPr lang="es-ES" sz="22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expresión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;</a:t>
            </a:r>
            <a:endParaRPr lang="es-ES" sz="22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114536" y="2031231"/>
            <a:ext cx="236154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long int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sym typeface="Symbol"/>
              </a:rPr>
              <a:t>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endParaRPr lang="es-ES" sz="22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5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 bldLvl="2"/>
      <p:bldP spid="7" grpId="0"/>
      <p:bldP spid="7" grpId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Selección múltiple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294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860032" y="1755798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52" name="51 Conector recto de flecha"/>
          <p:cNvCxnSpPr/>
          <p:nvPr/>
        </p:nvCxnSpPr>
        <p:spPr>
          <a:xfrm>
            <a:off x="4372533" y="1873633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>
            <a:off x="5724128" y="1864108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>
            <a:off x="4860032" y="2414897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62" name="61 Conector recto de flecha"/>
          <p:cNvCxnSpPr/>
          <p:nvPr/>
        </p:nvCxnSpPr>
        <p:spPr>
          <a:xfrm>
            <a:off x="4372533" y="2532732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3" name="62 Decisión"/>
          <p:cNvSpPr/>
          <p:nvPr/>
        </p:nvSpPr>
        <p:spPr>
          <a:xfrm>
            <a:off x="3358294" y="2324591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64" name="63 Conector recto de flecha"/>
          <p:cNvCxnSpPr/>
          <p:nvPr/>
        </p:nvCxnSpPr>
        <p:spPr>
          <a:xfrm>
            <a:off x="5724128" y="2523207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4860032" y="3123950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66" name="65 Conector recto de flecha"/>
          <p:cNvCxnSpPr/>
          <p:nvPr/>
        </p:nvCxnSpPr>
        <p:spPr>
          <a:xfrm>
            <a:off x="4372533" y="3241785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7" name="66 Decisión"/>
          <p:cNvSpPr/>
          <p:nvPr/>
        </p:nvSpPr>
        <p:spPr>
          <a:xfrm>
            <a:off x="3358294" y="3033644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68" name="67 Conector recto de flecha"/>
          <p:cNvCxnSpPr/>
          <p:nvPr/>
        </p:nvCxnSpPr>
        <p:spPr>
          <a:xfrm>
            <a:off x="5724128" y="3232260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9" name="68 CuadroTexto"/>
          <p:cNvSpPr txBox="1"/>
          <p:nvPr/>
        </p:nvSpPr>
        <p:spPr>
          <a:xfrm>
            <a:off x="4860032" y="4168364"/>
            <a:ext cx="864096" cy="216620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70" name="69 Conector recto de flecha"/>
          <p:cNvCxnSpPr/>
          <p:nvPr/>
        </p:nvCxnSpPr>
        <p:spPr>
          <a:xfrm>
            <a:off x="4372533" y="4286199"/>
            <a:ext cx="541837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1" name="70 Decisión"/>
          <p:cNvSpPr/>
          <p:nvPr/>
        </p:nvSpPr>
        <p:spPr>
          <a:xfrm>
            <a:off x="3358294" y="4078058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72" name="71 Conector recto de flecha"/>
          <p:cNvCxnSpPr/>
          <p:nvPr/>
        </p:nvCxnSpPr>
        <p:spPr>
          <a:xfrm>
            <a:off x="5724128" y="4276674"/>
            <a:ext cx="36004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3" name="72 Conector recto de flecha"/>
          <p:cNvCxnSpPr/>
          <p:nvPr/>
        </p:nvCxnSpPr>
        <p:spPr>
          <a:xfrm rot="16200000" flipH="1">
            <a:off x="3701666" y="2242347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/>
          <p:nvPr/>
        </p:nvCxnSpPr>
        <p:spPr>
          <a:xfrm rot="16200000" flipH="1">
            <a:off x="3701666" y="2892375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 rot="5400000">
            <a:off x="3764573" y="3547592"/>
            <a:ext cx="233432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7" name="76 Conector recto de flecha"/>
          <p:cNvCxnSpPr/>
          <p:nvPr/>
        </p:nvCxnSpPr>
        <p:spPr>
          <a:xfrm rot="5400000">
            <a:off x="3764573" y="3989123"/>
            <a:ext cx="233432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 rot="5400000">
            <a:off x="3774083" y="3765201"/>
            <a:ext cx="216000" cy="0"/>
          </a:xfrm>
          <a:prstGeom prst="line">
            <a:avLst/>
          </a:prstGeom>
          <a:ln w="38100">
            <a:solidFill>
              <a:srgbClr val="FFC000"/>
            </a:solidFill>
            <a:prstDash val="sysDot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Decisión"/>
          <p:cNvSpPr/>
          <p:nvPr/>
        </p:nvSpPr>
        <p:spPr>
          <a:xfrm>
            <a:off x="3358294" y="1665492"/>
            <a:ext cx="1042814" cy="397232"/>
          </a:xfrm>
          <a:prstGeom prst="flowChartDecision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51" name="50 Conector recto de flecha"/>
          <p:cNvCxnSpPr/>
          <p:nvPr/>
        </p:nvCxnSpPr>
        <p:spPr>
          <a:xfrm rot="16200000" flipH="1">
            <a:off x="3701666" y="1520391"/>
            <a:ext cx="360040" cy="794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9" name="78 CuadroTexto"/>
          <p:cNvSpPr txBox="1"/>
          <p:nvPr/>
        </p:nvSpPr>
        <p:spPr>
          <a:xfrm>
            <a:off x="4123493" y="1521128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4123493" y="2192536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81" name="80 CuadroTexto"/>
          <p:cNvSpPr txBox="1"/>
          <p:nvPr/>
        </p:nvSpPr>
        <p:spPr>
          <a:xfrm>
            <a:off x="4123493" y="2899853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4123493" y="3940322"/>
            <a:ext cx="582211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</a:p>
        </p:txBody>
      </p:sp>
      <p:sp>
        <p:nvSpPr>
          <p:cNvPr id="83" name="82 CuadroTexto"/>
          <p:cNvSpPr txBox="1"/>
          <p:nvPr/>
        </p:nvSpPr>
        <p:spPr>
          <a:xfrm>
            <a:off x="3142272" y="1988379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sp>
        <p:nvSpPr>
          <p:cNvPr id="84" name="83 CuadroTexto"/>
          <p:cNvSpPr txBox="1"/>
          <p:nvPr/>
        </p:nvSpPr>
        <p:spPr>
          <a:xfrm>
            <a:off x="3142272" y="2631517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sp>
        <p:nvSpPr>
          <p:cNvPr id="85" name="84 CuadroTexto"/>
          <p:cNvSpPr txBox="1"/>
          <p:nvPr/>
        </p:nvSpPr>
        <p:spPr>
          <a:xfrm>
            <a:off x="3142272" y="3340570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3142272" y="4384984"/>
            <a:ext cx="681598" cy="30777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</a:p>
        </p:txBody>
      </p:sp>
      <p:cxnSp>
        <p:nvCxnSpPr>
          <p:cNvPr id="92" name="91 Conector recto de flecha"/>
          <p:cNvCxnSpPr/>
          <p:nvPr/>
        </p:nvCxnSpPr>
        <p:spPr>
          <a:xfrm rot="5400000">
            <a:off x="3772554" y="4584025"/>
            <a:ext cx="217471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4" name="93 Conector recto de flecha"/>
          <p:cNvCxnSpPr/>
          <p:nvPr/>
        </p:nvCxnSpPr>
        <p:spPr>
          <a:xfrm>
            <a:off x="3880495" y="4681789"/>
            <a:ext cx="2203673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7" name="56 Conector recto de flecha"/>
          <p:cNvCxnSpPr/>
          <p:nvPr/>
        </p:nvCxnSpPr>
        <p:spPr>
          <a:xfrm rot="5400000">
            <a:off x="4485682" y="3436511"/>
            <a:ext cx="316068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58" name="Picture 5" descr="C:\Documents and Settings\Luis\Configuración local\Archivos temporales de Internet\Content.IE5\VWXD0WTH\MC90034564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9349" y="404664"/>
            <a:ext cx="885139" cy="854964"/>
          </a:xfrm>
          <a:prstGeom prst="rect">
            <a:avLst/>
          </a:prstGeom>
          <a:noFill/>
        </p:spPr>
      </p:pic>
      <p:sp>
        <p:nvSpPr>
          <p:cNvPr id="60" name="59 CuadroTexto"/>
          <p:cNvSpPr txBox="1"/>
          <p:nvPr/>
        </p:nvSpPr>
        <p:spPr>
          <a:xfrm>
            <a:off x="3840279" y="5041339"/>
            <a:ext cx="1883849" cy="90794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if-else-if</a:t>
            </a:r>
          </a:p>
          <a:p>
            <a:pPr algn="ctr">
              <a:spcAft>
                <a:spcPts val="600"/>
              </a:spcAft>
            </a:pP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switch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295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957500" y="3044280"/>
            <a:ext cx="522918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La escala 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ea typeface="+mj-ea"/>
                <a:cs typeface="Consolas" pitchFamily="49" charset="0"/>
              </a:rPr>
              <a:t>if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-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ea typeface="+mj-ea"/>
                <a:cs typeface="Consolas" pitchFamily="49" charset="0"/>
              </a:rPr>
              <a:t>else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-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ea typeface="+mj-ea"/>
                <a:cs typeface="Consolas" pitchFamily="49" charset="0"/>
              </a:rPr>
              <a:t>if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escala 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3200" dirty="0" smtClean="0">
                <a:latin typeface="Consolas" pitchFamily="49" charset="0"/>
              </a:rPr>
              <a:t>-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3200" dirty="0" smtClean="0">
                <a:latin typeface="Consolas" pitchFamily="49" charset="0"/>
              </a:rPr>
              <a:t>-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361950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Ejemplo:</a:t>
            </a:r>
            <a:br>
              <a:rPr lang="es-ES" dirty="0" smtClean="0"/>
            </a:br>
            <a:r>
              <a:rPr lang="es-ES" dirty="0" smtClean="0"/>
              <a:t>Calificación (en letras) </a:t>
            </a:r>
            <a:br>
              <a:rPr lang="es-ES" dirty="0" smtClean="0"/>
            </a:br>
            <a:r>
              <a:rPr lang="es-ES" dirty="0" smtClean="0"/>
              <a:t>de un estudiante en base</a:t>
            </a:r>
            <a:br>
              <a:rPr lang="es-ES" dirty="0" smtClean="0"/>
            </a:br>
            <a:r>
              <a:rPr lang="es-ES" dirty="0" smtClean="0"/>
              <a:t>a su nota numérica (0-10)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296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45" name="44 Grupo"/>
          <p:cNvGrpSpPr/>
          <p:nvPr/>
        </p:nvGrpSpPr>
        <p:grpSpPr>
          <a:xfrm>
            <a:off x="6273300" y="1967757"/>
            <a:ext cx="2320715" cy="3477467"/>
            <a:chOff x="6211725" y="2030240"/>
            <a:chExt cx="2320715" cy="3477467"/>
          </a:xfrm>
        </p:grpSpPr>
        <p:cxnSp>
          <p:nvCxnSpPr>
            <p:cNvPr id="31" name="30 Conector recto de flecha"/>
            <p:cNvCxnSpPr/>
            <p:nvPr/>
          </p:nvCxnSpPr>
          <p:spPr>
            <a:xfrm>
              <a:off x="7812360" y="2363695"/>
              <a:ext cx="720080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4" name="63 CuadroTexto"/>
            <p:cNvSpPr txBox="1"/>
            <p:nvPr/>
          </p:nvSpPr>
          <p:spPr>
            <a:xfrm>
              <a:off x="6211725" y="2030240"/>
              <a:ext cx="582211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cxnSp>
          <p:nvCxnSpPr>
            <p:cNvPr id="74" name="73 Conector recto de flecha"/>
            <p:cNvCxnSpPr/>
            <p:nvPr/>
          </p:nvCxnSpPr>
          <p:spPr>
            <a:xfrm rot="5400000">
              <a:off x="6941781" y="3926573"/>
              <a:ext cx="316068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8" name="27 CuadroTexto"/>
            <p:cNvSpPr txBox="1"/>
            <p:nvPr/>
          </p:nvSpPr>
          <p:spPr>
            <a:xfrm>
              <a:off x="6948264" y="2255384"/>
              <a:ext cx="1440160" cy="242567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"MH"</a:t>
              </a:r>
              <a:endPara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30" name="29 Conector recto de flecha"/>
            <p:cNvCxnSpPr/>
            <p:nvPr/>
          </p:nvCxnSpPr>
          <p:spPr>
            <a:xfrm>
              <a:off x="6460765" y="2373220"/>
              <a:ext cx="541837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3" name="52 Grupo"/>
          <p:cNvGrpSpPr/>
          <p:nvPr/>
        </p:nvGrpSpPr>
        <p:grpSpPr>
          <a:xfrm>
            <a:off x="6273300" y="2639165"/>
            <a:ext cx="2320715" cy="470919"/>
            <a:chOff x="6211725" y="2701648"/>
            <a:chExt cx="2320715" cy="470919"/>
          </a:xfrm>
        </p:grpSpPr>
        <p:cxnSp>
          <p:nvCxnSpPr>
            <p:cNvPr id="39" name="38 Conector recto de flecha"/>
            <p:cNvCxnSpPr/>
            <p:nvPr/>
          </p:nvCxnSpPr>
          <p:spPr>
            <a:xfrm>
              <a:off x="7812360" y="3022794"/>
              <a:ext cx="720080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5" name="64 CuadroTexto"/>
            <p:cNvSpPr txBox="1"/>
            <p:nvPr/>
          </p:nvSpPr>
          <p:spPr>
            <a:xfrm>
              <a:off x="6211725" y="2701648"/>
              <a:ext cx="582211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6948264" y="2930000"/>
              <a:ext cx="1440160" cy="242567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"SB"</a:t>
              </a:r>
              <a:endPara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34" name="33 Conector recto de flecha"/>
            <p:cNvCxnSpPr/>
            <p:nvPr/>
          </p:nvCxnSpPr>
          <p:spPr>
            <a:xfrm>
              <a:off x="6460765" y="3032319"/>
              <a:ext cx="541837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5" name="74 Grupo"/>
          <p:cNvGrpSpPr/>
          <p:nvPr/>
        </p:nvGrpSpPr>
        <p:grpSpPr>
          <a:xfrm>
            <a:off x="6273300" y="3346482"/>
            <a:ext cx="2320715" cy="483682"/>
            <a:chOff x="6211725" y="3408965"/>
            <a:chExt cx="2320715" cy="483682"/>
          </a:xfrm>
        </p:grpSpPr>
        <p:cxnSp>
          <p:nvCxnSpPr>
            <p:cNvPr id="52" name="51 Conector recto de flecha"/>
            <p:cNvCxnSpPr/>
            <p:nvPr/>
          </p:nvCxnSpPr>
          <p:spPr>
            <a:xfrm>
              <a:off x="7812360" y="3731847"/>
              <a:ext cx="720080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6" name="65 CuadroTexto"/>
            <p:cNvSpPr txBox="1"/>
            <p:nvPr/>
          </p:nvSpPr>
          <p:spPr>
            <a:xfrm>
              <a:off x="6211725" y="3408965"/>
              <a:ext cx="582211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6948264" y="3650080"/>
              <a:ext cx="1440160" cy="242567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"NT"</a:t>
              </a:r>
              <a:endPara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50" name="49 Conector recto de flecha"/>
            <p:cNvCxnSpPr/>
            <p:nvPr/>
          </p:nvCxnSpPr>
          <p:spPr>
            <a:xfrm>
              <a:off x="6460765" y="3741138"/>
              <a:ext cx="541837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8" name="77 Grupo"/>
          <p:cNvGrpSpPr/>
          <p:nvPr/>
        </p:nvGrpSpPr>
        <p:grpSpPr>
          <a:xfrm>
            <a:off x="6273300" y="4024114"/>
            <a:ext cx="2320715" cy="454122"/>
            <a:chOff x="6211725" y="4086597"/>
            <a:chExt cx="2320715" cy="454122"/>
          </a:xfrm>
        </p:grpSpPr>
        <p:cxnSp>
          <p:nvCxnSpPr>
            <p:cNvPr id="56" name="55 Conector recto de flecha"/>
            <p:cNvCxnSpPr/>
            <p:nvPr/>
          </p:nvCxnSpPr>
          <p:spPr>
            <a:xfrm>
              <a:off x="7812360" y="4445013"/>
              <a:ext cx="720080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7" name="66 CuadroTexto"/>
            <p:cNvSpPr txBox="1"/>
            <p:nvPr/>
          </p:nvSpPr>
          <p:spPr>
            <a:xfrm>
              <a:off x="6211725" y="4086597"/>
              <a:ext cx="582211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6948264" y="4298152"/>
              <a:ext cx="1440160" cy="242567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"AP"</a:t>
              </a:r>
              <a:endPara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54" name="53 Conector recto de flecha"/>
            <p:cNvCxnSpPr/>
            <p:nvPr/>
          </p:nvCxnSpPr>
          <p:spPr>
            <a:xfrm>
              <a:off x="6460765" y="4444779"/>
              <a:ext cx="541837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9" name="78 Grupo"/>
          <p:cNvGrpSpPr/>
          <p:nvPr/>
        </p:nvGrpSpPr>
        <p:grpSpPr>
          <a:xfrm>
            <a:off x="5292080" y="4500365"/>
            <a:ext cx="3301935" cy="544410"/>
            <a:chOff x="5230505" y="4562848"/>
            <a:chExt cx="3301935" cy="544410"/>
          </a:xfrm>
        </p:grpSpPr>
        <p:sp>
          <p:nvSpPr>
            <p:cNvPr id="71" name="70 CuadroTexto"/>
            <p:cNvSpPr txBox="1"/>
            <p:nvPr/>
          </p:nvSpPr>
          <p:spPr>
            <a:xfrm>
              <a:off x="5230505" y="4562848"/>
              <a:ext cx="681597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72" name="71 Conector recto de flecha"/>
            <p:cNvCxnSpPr/>
            <p:nvPr/>
          </p:nvCxnSpPr>
          <p:spPr>
            <a:xfrm rot="5400000">
              <a:off x="5793137" y="4812076"/>
              <a:ext cx="35435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3" name="72 Conector recto de flecha"/>
            <p:cNvCxnSpPr/>
            <p:nvPr/>
          </p:nvCxnSpPr>
          <p:spPr>
            <a:xfrm>
              <a:off x="7524328" y="4985272"/>
              <a:ext cx="1008112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0" name="59 CuadroTexto"/>
            <p:cNvSpPr txBox="1"/>
            <p:nvPr/>
          </p:nvSpPr>
          <p:spPr>
            <a:xfrm>
              <a:off x="6948264" y="4864691"/>
              <a:ext cx="1440160" cy="242567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"SS"</a:t>
              </a:r>
              <a:endParaRPr lang="es-E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77" name="76 Conector recto de flecha"/>
            <p:cNvCxnSpPr/>
            <p:nvPr/>
          </p:nvCxnSpPr>
          <p:spPr>
            <a:xfrm>
              <a:off x="5974060" y="4971558"/>
              <a:ext cx="1044000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6" name="75 Grupo"/>
          <p:cNvGrpSpPr/>
          <p:nvPr/>
        </p:nvGrpSpPr>
        <p:grpSpPr>
          <a:xfrm>
            <a:off x="5292080" y="3787199"/>
            <a:ext cx="1296935" cy="784422"/>
            <a:chOff x="5230505" y="3849682"/>
            <a:chExt cx="1296935" cy="784422"/>
          </a:xfrm>
        </p:grpSpPr>
        <p:sp>
          <p:nvSpPr>
            <p:cNvPr id="70" name="69 CuadroTexto"/>
            <p:cNvSpPr txBox="1"/>
            <p:nvPr/>
          </p:nvSpPr>
          <p:spPr>
            <a:xfrm>
              <a:off x="5230505" y="3849682"/>
              <a:ext cx="681597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sp>
          <p:nvSpPr>
            <p:cNvPr id="55" name="54 Decisión"/>
            <p:cNvSpPr/>
            <p:nvPr/>
          </p:nvSpPr>
          <p:spPr>
            <a:xfrm>
              <a:off x="5424788" y="4236872"/>
              <a:ext cx="1102652" cy="397232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&gt;= 5</a:t>
              </a:r>
            </a:p>
          </p:txBody>
        </p:sp>
        <p:cxnSp>
          <p:nvCxnSpPr>
            <p:cNvPr id="59" name="58 Conector recto de flecha"/>
            <p:cNvCxnSpPr/>
            <p:nvPr/>
          </p:nvCxnSpPr>
          <p:spPr>
            <a:xfrm rot="5400000">
              <a:off x="5811554" y="4106686"/>
              <a:ext cx="315140" cy="2382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1" name="60 Grupo"/>
          <p:cNvGrpSpPr/>
          <p:nvPr/>
        </p:nvGrpSpPr>
        <p:grpSpPr>
          <a:xfrm>
            <a:off x="5292080" y="3078146"/>
            <a:ext cx="1329144" cy="799359"/>
            <a:chOff x="5230505" y="3140629"/>
            <a:chExt cx="1329144" cy="799359"/>
          </a:xfrm>
        </p:grpSpPr>
        <p:sp>
          <p:nvSpPr>
            <p:cNvPr id="69" name="68 CuadroTexto"/>
            <p:cNvSpPr txBox="1"/>
            <p:nvPr/>
          </p:nvSpPr>
          <p:spPr>
            <a:xfrm>
              <a:off x="5230505" y="3140629"/>
              <a:ext cx="681597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sp>
          <p:nvSpPr>
            <p:cNvPr id="51" name="50 Decisión"/>
            <p:cNvSpPr/>
            <p:nvPr/>
          </p:nvSpPr>
          <p:spPr>
            <a:xfrm>
              <a:off x="5386688" y="3542756"/>
              <a:ext cx="1172961" cy="397232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&gt;= 7</a:t>
              </a:r>
            </a:p>
          </p:txBody>
        </p:sp>
        <p:cxnSp>
          <p:nvCxnSpPr>
            <p:cNvPr id="58" name="57 Conector recto de flecha"/>
            <p:cNvCxnSpPr/>
            <p:nvPr/>
          </p:nvCxnSpPr>
          <p:spPr>
            <a:xfrm rot="16200000" flipH="1">
              <a:off x="5789898" y="3401487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9" name="48 Grupo"/>
          <p:cNvGrpSpPr/>
          <p:nvPr/>
        </p:nvGrpSpPr>
        <p:grpSpPr>
          <a:xfrm>
            <a:off x="5292080" y="2435008"/>
            <a:ext cx="1329144" cy="733444"/>
            <a:chOff x="5230505" y="2497491"/>
            <a:chExt cx="1329144" cy="733444"/>
          </a:xfrm>
        </p:grpSpPr>
        <p:sp>
          <p:nvSpPr>
            <p:cNvPr id="68" name="67 CuadroTexto"/>
            <p:cNvSpPr txBox="1"/>
            <p:nvPr/>
          </p:nvSpPr>
          <p:spPr>
            <a:xfrm>
              <a:off x="5230505" y="2497491"/>
              <a:ext cx="681597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sp>
          <p:nvSpPr>
            <p:cNvPr id="35" name="34 Decisión"/>
            <p:cNvSpPr/>
            <p:nvPr/>
          </p:nvSpPr>
          <p:spPr>
            <a:xfrm>
              <a:off x="5386688" y="2833703"/>
              <a:ext cx="1172961" cy="397232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&gt;= 9</a:t>
              </a:r>
            </a:p>
          </p:txBody>
        </p:sp>
        <p:cxnSp>
          <p:nvCxnSpPr>
            <p:cNvPr id="57" name="56 Conector recto de flecha"/>
            <p:cNvCxnSpPr/>
            <p:nvPr/>
          </p:nvCxnSpPr>
          <p:spPr>
            <a:xfrm rot="16200000" flipH="1">
              <a:off x="5789898" y="2722884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4" name="43 Grupo"/>
          <p:cNvGrpSpPr/>
          <p:nvPr/>
        </p:nvGrpSpPr>
        <p:grpSpPr>
          <a:xfrm>
            <a:off x="5377954" y="1787397"/>
            <a:ext cx="1290895" cy="721956"/>
            <a:chOff x="5316379" y="1849880"/>
            <a:chExt cx="1290895" cy="721956"/>
          </a:xfrm>
        </p:grpSpPr>
        <p:sp>
          <p:nvSpPr>
            <p:cNvPr id="62" name="61 Decisión"/>
            <p:cNvSpPr/>
            <p:nvPr/>
          </p:nvSpPr>
          <p:spPr>
            <a:xfrm>
              <a:off x="5316379" y="2174604"/>
              <a:ext cx="1290895" cy="397232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== 10</a:t>
              </a:r>
            </a:p>
          </p:txBody>
        </p:sp>
        <p:cxnSp>
          <p:nvCxnSpPr>
            <p:cNvPr id="63" name="62 Conector recto de flecha"/>
            <p:cNvCxnSpPr/>
            <p:nvPr/>
          </p:nvCxnSpPr>
          <p:spPr>
            <a:xfrm rot="16200000" flipH="1">
              <a:off x="5789898" y="2029503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43" name="42 Rectángulo"/>
          <p:cNvSpPr/>
          <p:nvPr/>
        </p:nvSpPr>
        <p:spPr>
          <a:xfrm>
            <a:off x="745144" y="3068960"/>
            <a:ext cx="440292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1113">
              <a:lnSpc>
                <a:spcPts val="3000"/>
              </a:lnSpc>
              <a:spcAft>
                <a:spcPts val="600"/>
              </a:spcAft>
              <a:buNone/>
            </a:pP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nota ==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10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entonces </a:t>
            </a:r>
            <a:r>
              <a:rPr lang="es-E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MH</a:t>
            </a:r>
            <a:endParaRPr lang="es-E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  <a:cs typeface="Consolas" pitchFamily="49" charset="0"/>
            </a:endParaRPr>
          </a:p>
          <a:p>
            <a:pPr marL="0" lvl="1" indent="11113">
              <a:lnSpc>
                <a:spcPts val="3000"/>
              </a:lnSpc>
              <a:spcAft>
                <a:spcPts val="600"/>
              </a:spcAft>
              <a:buNone/>
            </a:pP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 no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</a:t>
            </a: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nota &gt;=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9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entonces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SB</a:t>
            </a:r>
          </a:p>
          <a:p>
            <a:pPr marL="0" lvl="1" indent="11113">
              <a:lnSpc>
                <a:spcPts val="3000"/>
              </a:lnSpc>
              <a:spcAft>
                <a:spcPts val="600"/>
              </a:spcAft>
              <a:buNone/>
            </a:pP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 no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</a:t>
            </a: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nota &gt;=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7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entonces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NT</a:t>
            </a:r>
          </a:p>
          <a:p>
            <a:pPr marL="0" lvl="1" indent="11113">
              <a:lnSpc>
                <a:spcPts val="3000"/>
              </a:lnSpc>
              <a:spcAft>
                <a:spcPts val="600"/>
              </a:spcAft>
              <a:buNone/>
            </a:pP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 no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, </a:t>
            </a: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nota &gt;=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5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entonces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AP</a:t>
            </a:r>
          </a:p>
          <a:p>
            <a:pPr marL="0" lvl="1" indent="11113">
              <a:lnSpc>
                <a:spcPts val="3000"/>
              </a:lnSpc>
              <a:spcAft>
                <a:spcPts val="600"/>
              </a:spcAft>
              <a:buNone/>
            </a:pP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 no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SS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uiExpand="1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escala 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3200" dirty="0" smtClean="0">
                <a:latin typeface="Consolas" pitchFamily="49" charset="0"/>
              </a:rPr>
              <a:t>-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3200" dirty="0" smtClean="0">
                <a:latin typeface="Consolas" pitchFamily="49" charset="0"/>
              </a:rPr>
              <a:t>-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8864" y="980728"/>
            <a:ext cx="8229600" cy="5110178"/>
          </a:xfrm>
        </p:spPr>
        <p:txBody>
          <a:bodyPr>
            <a:noAutofit/>
          </a:bodyPr>
          <a:lstStyle/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sz="1800" dirty="0" smtClean="0">
                <a:latin typeface="Consolas" pitchFamily="49" charset="0"/>
              </a:rPr>
              <a:t> nota;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cin &gt;&gt; nota;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</a:rPr>
              <a:t> (nota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800" dirty="0" err="1" smtClean="0">
                <a:solidFill>
                  <a:srgbClr val="FFFF00"/>
                </a:solidFill>
                <a:latin typeface="Consolas" pitchFamily="49" charset="0"/>
              </a:rPr>
              <a:t>MH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</a:rPr>
              <a:t>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if</a:t>
            </a:r>
            <a:r>
              <a:rPr lang="es-ES" sz="1800" dirty="0" smtClean="0">
                <a:latin typeface="Consolas" pitchFamily="49" charset="0"/>
              </a:rPr>
              <a:t> (nota &gt;=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"SB"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else</a:t>
            </a:r>
            <a:r>
              <a:rPr lang="es-ES" sz="1800" dirty="0" smtClean="0">
                <a:latin typeface="Consolas" pitchFamily="49" charset="0"/>
              </a:rPr>
              <a:t>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if</a:t>
            </a:r>
            <a:r>
              <a:rPr lang="es-ES" sz="1800" dirty="0" smtClean="0">
                <a:latin typeface="Consolas" pitchFamily="49" charset="0"/>
              </a:rPr>
              <a:t> (nota &gt;=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"NT"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else</a:t>
            </a:r>
            <a:r>
              <a:rPr lang="es-ES" sz="1800" dirty="0" smtClean="0">
                <a:latin typeface="Consolas" pitchFamily="49" charset="0"/>
              </a:rPr>
              <a:t>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   if</a:t>
            </a:r>
            <a:r>
              <a:rPr lang="es-ES" sz="1800" dirty="0" smtClean="0">
                <a:latin typeface="Consolas" pitchFamily="49" charset="0"/>
              </a:rPr>
              <a:t> (nota &gt;=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"AP"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      else</a:t>
            </a:r>
            <a:r>
              <a:rPr lang="es-ES" sz="1800" dirty="0" smtClean="0">
                <a:latin typeface="Consolas" pitchFamily="49" charset="0"/>
              </a:rPr>
              <a:t>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"SS"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  <a:endParaRPr lang="es-ES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297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44" name="43 Grupo"/>
          <p:cNvGrpSpPr/>
          <p:nvPr/>
        </p:nvGrpSpPr>
        <p:grpSpPr>
          <a:xfrm>
            <a:off x="4860032" y="933103"/>
            <a:ext cx="4032448" cy="5324535"/>
            <a:chOff x="3779912" y="3543106"/>
            <a:chExt cx="4032448" cy="5324535"/>
          </a:xfrm>
        </p:grpSpPr>
        <p:sp>
          <p:nvSpPr>
            <p:cNvPr id="42" name="41 Rectángulo"/>
            <p:cNvSpPr/>
            <p:nvPr/>
          </p:nvSpPr>
          <p:spPr>
            <a:xfrm>
              <a:off x="4499992" y="3543106"/>
              <a:ext cx="3312368" cy="53245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double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nota;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cin &gt;&gt; nota;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if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(nota ==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10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) {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  cout &lt;&lt;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"</a:t>
              </a:r>
              <a:r>
                <a:rPr lang="es-ES" sz="2000" dirty="0" err="1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MH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"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;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}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else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</a:t>
              </a:r>
              <a:r>
                <a:rPr lang="es-ES" sz="20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if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(nota &gt;=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9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) { 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  cout &lt;&lt;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"SB"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;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}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else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</a:t>
              </a:r>
              <a:r>
                <a:rPr lang="es-ES" sz="20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if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(nota &gt;=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7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) {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  cout &lt;&lt;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"NT"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;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}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else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</a:t>
              </a:r>
              <a:r>
                <a:rPr lang="es-ES" sz="20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if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(nota &gt;=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5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) {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  cout &lt;&lt;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"AP"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;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}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else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{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  cout &lt;&lt;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"SS"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;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}</a:t>
              </a: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3779912" y="5822979"/>
              <a:ext cx="410690" cy="584775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32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Symbol"/>
                </a:rPr>
                <a:t></a:t>
              </a:r>
              <a:endParaRPr lang="es-E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sp>
        <p:nvSpPr>
          <p:cNvPr id="9" name="8 CuadroTexto"/>
          <p:cNvSpPr txBox="1"/>
          <p:nvPr/>
        </p:nvSpPr>
        <p:spPr>
          <a:xfrm>
            <a:off x="7492822" y="404664"/>
            <a:ext cx="1197764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nota.cpp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30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escala 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3200" dirty="0" smtClean="0">
                <a:latin typeface="Consolas" pitchFamily="49" charset="0"/>
              </a:rPr>
              <a:t>-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3200" dirty="0" smtClean="0">
                <a:latin typeface="Consolas" pitchFamily="49" charset="0"/>
              </a:rPr>
              <a:t>-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 lnSpcReduction="10000"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¡Cuidado con el orden de las condiciones!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nota;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cin &gt;&gt; nota;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(nota 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dirty="0" smtClean="0">
                <a:latin typeface="Consolas" pitchFamily="49" charset="0"/>
              </a:rPr>
              <a:t>) {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"SS"</a:t>
            </a:r>
            <a:r>
              <a:rPr lang="es-ES" dirty="0" smtClean="0">
                <a:latin typeface="Consolas" pitchFamily="49" charset="0"/>
              </a:rPr>
              <a:t>;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(nota 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dirty="0" smtClean="0">
                <a:latin typeface="Consolas" pitchFamily="49" charset="0"/>
              </a:rPr>
              <a:t>) {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"AP"</a:t>
            </a:r>
            <a:r>
              <a:rPr lang="es-ES" dirty="0" smtClean="0">
                <a:latin typeface="Consolas" pitchFamily="49" charset="0"/>
              </a:rPr>
              <a:t>;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(nota 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dirty="0" smtClean="0">
                <a:latin typeface="Consolas" pitchFamily="49" charset="0"/>
              </a:rPr>
              <a:t>) {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"NT"</a:t>
            </a:r>
            <a:r>
              <a:rPr lang="es-ES" dirty="0" smtClean="0">
                <a:latin typeface="Consolas" pitchFamily="49" charset="0"/>
              </a:rPr>
              <a:t>;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(nota 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dirty="0" smtClean="0">
                <a:latin typeface="Consolas" pitchFamily="49" charset="0"/>
              </a:rPr>
              <a:t>) {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"SB"</a:t>
            </a:r>
            <a:r>
              <a:rPr lang="es-ES" dirty="0" smtClean="0">
                <a:latin typeface="Consolas" pitchFamily="49" charset="0"/>
              </a:rPr>
              <a:t>;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dirty="0" smtClean="0">
                <a:latin typeface="Consolas" pitchFamily="49" charset="0"/>
              </a:rPr>
              <a:t> {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dirty="0" err="1" smtClean="0">
                <a:solidFill>
                  <a:srgbClr val="FFFF00"/>
                </a:solidFill>
                <a:latin typeface="Consolas" pitchFamily="49" charset="0"/>
              </a:rPr>
              <a:t>MH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dirty="0" smtClean="0">
                <a:latin typeface="Consolas" pitchFamily="49" charset="0"/>
              </a:rPr>
              <a:t>; }</a:t>
            </a:r>
          </a:p>
          <a:p>
            <a:pPr lvl="1" indent="1588">
              <a:spcBef>
                <a:spcPts val="0"/>
              </a:spcBef>
              <a:buNone/>
            </a:pPr>
            <a:endParaRPr lang="es-ES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nota;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cin &gt;&gt; nota;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(nota &gt;=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dirty="0" smtClean="0">
                <a:latin typeface="Consolas" pitchFamily="49" charset="0"/>
              </a:rPr>
              <a:t>) {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"AP"</a:t>
            </a:r>
            <a:r>
              <a:rPr lang="es-ES" dirty="0" smtClean="0">
                <a:latin typeface="Consolas" pitchFamily="49" charset="0"/>
              </a:rPr>
              <a:t>;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(nota &gt;=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dirty="0" smtClean="0">
                <a:latin typeface="Consolas" pitchFamily="49" charset="0"/>
              </a:rPr>
              <a:t>) {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"NT"</a:t>
            </a:r>
            <a:r>
              <a:rPr lang="es-ES" dirty="0" smtClean="0">
                <a:latin typeface="Consolas" pitchFamily="49" charset="0"/>
              </a:rPr>
              <a:t>;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(nota &gt;=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dirty="0" smtClean="0">
                <a:latin typeface="Consolas" pitchFamily="49" charset="0"/>
              </a:rPr>
              <a:t>) {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"SB"</a:t>
            </a:r>
            <a:r>
              <a:rPr lang="es-ES" dirty="0" smtClean="0">
                <a:latin typeface="Consolas" pitchFamily="49" charset="0"/>
              </a:rPr>
              <a:t>;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(nota ==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dirty="0" smtClean="0">
                <a:latin typeface="Consolas" pitchFamily="49" charset="0"/>
              </a:rPr>
              <a:t>) {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dirty="0" err="1" smtClean="0">
                <a:solidFill>
                  <a:srgbClr val="FFFF00"/>
                </a:solidFill>
                <a:latin typeface="Consolas" pitchFamily="49" charset="0"/>
              </a:rPr>
              <a:t>MH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dirty="0" smtClean="0">
                <a:latin typeface="Consolas" pitchFamily="49" charset="0"/>
              </a:rPr>
              <a:t>; }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dirty="0" smtClean="0">
                <a:latin typeface="Consolas" pitchFamily="49" charset="0"/>
              </a:rPr>
              <a:t> {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"SS"</a:t>
            </a:r>
            <a:r>
              <a:rPr lang="es-ES" dirty="0" smtClean="0">
                <a:latin typeface="Consolas" pitchFamily="49" charset="0"/>
              </a:rPr>
              <a:t>; 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298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020272" y="1850157"/>
            <a:ext cx="1343638" cy="18620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5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/>
              </a:rPr>
              <a:t></a:t>
            </a:r>
            <a:endParaRPr lang="es-ES" sz="115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067104" y="4231248"/>
            <a:ext cx="1120820" cy="18620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1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sym typeface="Wingdings"/>
              </a:rPr>
              <a:t></a:t>
            </a:r>
            <a:endParaRPr lang="es-ES" sz="115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5364088" y="5949280"/>
            <a:ext cx="2528706" cy="40011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Sólo muestra AP o SS</a:t>
            </a:r>
          </a:p>
        </p:txBody>
      </p:sp>
      <p:grpSp>
        <p:nvGrpSpPr>
          <p:cNvPr id="16" name="15 Grupo"/>
          <p:cNvGrpSpPr/>
          <p:nvPr/>
        </p:nvGrpSpPr>
        <p:grpSpPr>
          <a:xfrm>
            <a:off x="3952502" y="3882826"/>
            <a:ext cx="4953107" cy="1922944"/>
            <a:chOff x="3952502" y="3959661"/>
            <a:chExt cx="4953107" cy="1922944"/>
          </a:xfrm>
        </p:grpSpPr>
        <p:sp>
          <p:nvSpPr>
            <p:cNvPr id="9" name="8 Rectángulo"/>
            <p:cNvSpPr/>
            <p:nvPr/>
          </p:nvSpPr>
          <p:spPr>
            <a:xfrm>
              <a:off x="3952502" y="4937209"/>
              <a:ext cx="2834075" cy="945396"/>
            </a:xfrm>
            <a:prstGeom prst="rect">
              <a:avLst/>
            </a:prstGeom>
            <a:no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1" name="10 Conector recto"/>
            <p:cNvCxnSpPr/>
            <p:nvPr/>
          </p:nvCxnSpPr>
          <p:spPr>
            <a:xfrm flipV="1">
              <a:off x="6389870" y="4355579"/>
              <a:ext cx="558394" cy="581631"/>
            </a:xfrm>
            <a:prstGeom prst="line">
              <a:avLst/>
            </a:prstGeom>
            <a:ln w="38100">
              <a:solidFill>
                <a:schemeClr val="accent2">
                  <a:lumMod val="40000"/>
                  <a:lumOff val="60000"/>
                </a:schemeClr>
              </a:solidFill>
              <a:headEnd type="none" w="lg" len="lg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6265143" y="3959661"/>
              <a:ext cx="2640466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¡No se ejecutan nunca!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0" grpId="0"/>
      <p:bldP spid="41" grpId="0"/>
      <p:bldP spid="42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escala 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3200" dirty="0" smtClean="0">
                <a:latin typeface="Consolas" pitchFamily="49" charset="0"/>
              </a:rPr>
              <a:t>-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3200" dirty="0" smtClean="0">
                <a:latin typeface="Consolas" pitchFamily="49" charset="0"/>
              </a:rPr>
              <a:t>-</a:t>
            </a:r>
            <a:r>
              <a:rPr lang="es-ES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Simplificación de las condiciones</a:t>
            </a:r>
          </a:p>
          <a:p>
            <a:pPr lvl="1" indent="1588">
              <a:spcBef>
                <a:spcPts val="0"/>
              </a:spcBef>
              <a:buNone/>
            </a:pPr>
            <a:endParaRPr lang="es-ES" sz="18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 marL="84138" lvl="1" indent="1588">
              <a:spcBef>
                <a:spcPts val="300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</a:rPr>
              <a:t> (nota ==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) {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2000" dirty="0" err="1" smtClean="0">
                <a:solidFill>
                  <a:srgbClr val="FFFF00"/>
                </a:solidFill>
                <a:latin typeface="Consolas" pitchFamily="49" charset="0"/>
              </a:rPr>
              <a:t>MH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</a:t>
            </a:r>
            <a:r>
              <a:rPr lang="es-ES" sz="2000" dirty="0" smtClean="0">
                <a:latin typeface="Consolas" pitchFamily="49" charset="0"/>
              </a:rPr>
              <a:t>; }</a:t>
            </a:r>
          </a:p>
          <a:p>
            <a:pPr marL="84138"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</a:rPr>
              <a:t> ((nota 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2000" dirty="0" smtClean="0">
                <a:latin typeface="Consolas" pitchFamily="49" charset="0"/>
              </a:rPr>
              <a:t>) &amp;&amp; (nota &gt;=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2000" dirty="0" smtClean="0">
                <a:latin typeface="Consolas" pitchFamily="49" charset="0"/>
              </a:rPr>
              <a:t>)) {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"SB"</a:t>
            </a:r>
            <a:r>
              <a:rPr lang="es-ES" sz="2000" dirty="0" smtClean="0">
                <a:latin typeface="Consolas" pitchFamily="49" charset="0"/>
              </a:rPr>
              <a:t>; }</a:t>
            </a:r>
          </a:p>
          <a:p>
            <a:pPr marL="84138"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</a:rPr>
              <a:t> ((nota 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2000" dirty="0" smtClean="0">
                <a:latin typeface="Consolas" pitchFamily="49" charset="0"/>
              </a:rPr>
              <a:t>) &amp;&amp; (nota &gt;=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2000" dirty="0" smtClean="0">
                <a:latin typeface="Consolas" pitchFamily="49" charset="0"/>
              </a:rPr>
              <a:t>)) {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"NT"</a:t>
            </a:r>
            <a:r>
              <a:rPr lang="es-ES" sz="2000" dirty="0" smtClean="0">
                <a:latin typeface="Consolas" pitchFamily="49" charset="0"/>
              </a:rPr>
              <a:t>; }</a:t>
            </a:r>
          </a:p>
          <a:p>
            <a:pPr marL="84138"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</a:rPr>
              <a:t> ((nota 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2000" dirty="0" smtClean="0">
                <a:latin typeface="Consolas" pitchFamily="49" charset="0"/>
              </a:rPr>
              <a:t>) &amp;&amp; (nota &gt;=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2000" dirty="0" smtClean="0">
                <a:latin typeface="Consolas" pitchFamily="49" charset="0"/>
              </a:rPr>
              <a:t>)) {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"AP"</a:t>
            </a:r>
            <a:r>
              <a:rPr lang="es-ES" sz="2000" dirty="0" smtClean="0">
                <a:latin typeface="Consolas" pitchFamily="49" charset="0"/>
              </a:rPr>
              <a:t>; }</a:t>
            </a:r>
          </a:p>
          <a:p>
            <a:pPr marL="84138" lvl="1" indent="1588"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2000" dirty="0" smtClean="0">
                <a:latin typeface="Consolas" pitchFamily="49" charset="0"/>
              </a:rPr>
              <a:t> (nota 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2000" dirty="0" smtClean="0">
                <a:latin typeface="Consolas" pitchFamily="49" charset="0"/>
              </a:rPr>
              <a:t>)  {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"SS"</a:t>
            </a:r>
            <a:r>
              <a:rPr lang="es-ES" sz="2000" dirty="0" smtClean="0">
                <a:latin typeface="Consolas" pitchFamily="49" charset="0"/>
              </a:rPr>
              <a:t>; }</a:t>
            </a:r>
          </a:p>
          <a:p>
            <a:pPr lvl="1" indent="1588">
              <a:spcBef>
                <a:spcPts val="0"/>
              </a:spcBef>
              <a:spcAft>
                <a:spcPts val="300"/>
              </a:spcAft>
              <a:buNone/>
            </a:pPr>
            <a:endParaRPr lang="es-ES" sz="20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299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28" name="27 Grupo"/>
          <p:cNvGrpSpPr/>
          <p:nvPr/>
        </p:nvGrpSpPr>
        <p:grpSpPr>
          <a:xfrm>
            <a:off x="1175186" y="1628800"/>
            <a:ext cx="7046647" cy="864096"/>
            <a:chOff x="1175186" y="1700808"/>
            <a:chExt cx="7046647" cy="864096"/>
          </a:xfrm>
        </p:grpSpPr>
        <p:sp>
          <p:nvSpPr>
            <p:cNvPr id="9" name="8 Rectángulo"/>
            <p:cNvSpPr/>
            <p:nvPr/>
          </p:nvSpPr>
          <p:spPr>
            <a:xfrm>
              <a:off x="1331640" y="1700808"/>
              <a:ext cx="6624736" cy="144016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1" name="10 Conector recto"/>
            <p:cNvCxnSpPr/>
            <p:nvPr/>
          </p:nvCxnSpPr>
          <p:spPr>
            <a:xfrm rot="5400000">
              <a:off x="1187624" y="1844824"/>
              <a:ext cx="288032" cy="0"/>
            </a:xfrm>
            <a:prstGeom prst="line">
              <a:avLst/>
            </a:prstGeom>
            <a:ln w="1270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5400000">
              <a:off x="7812360" y="1844824"/>
              <a:ext cx="288032" cy="0"/>
            </a:xfrm>
            <a:prstGeom prst="line">
              <a:avLst/>
            </a:prstGeom>
            <a:ln w="1270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 rot="5400000">
              <a:off x="4499992" y="1844824"/>
              <a:ext cx="288032" cy="0"/>
            </a:xfrm>
            <a:prstGeom prst="line">
              <a:avLst/>
            </a:prstGeom>
            <a:ln w="1270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5400000">
              <a:off x="5796136" y="1844824"/>
              <a:ext cx="288032" cy="0"/>
            </a:xfrm>
            <a:prstGeom prst="line">
              <a:avLst/>
            </a:prstGeom>
            <a:ln w="1270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>
              <a:off x="7020272" y="1844824"/>
              <a:ext cx="288032" cy="0"/>
            </a:xfrm>
            <a:prstGeom prst="line">
              <a:avLst/>
            </a:prstGeom>
            <a:ln w="1270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45 CuadroTexto"/>
            <p:cNvSpPr txBox="1"/>
            <p:nvPr/>
          </p:nvSpPr>
          <p:spPr>
            <a:xfrm>
              <a:off x="1175186" y="1916832"/>
              <a:ext cx="312907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0</a:t>
              </a: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4487554" y="1916832"/>
              <a:ext cx="312907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5</a:t>
              </a: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5784499" y="1916832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7</a:t>
              </a: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7008636" y="1916832"/>
              <a:ext cx="31130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9</a:t>
              </a:r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7737406" y="1916832"/>
              <a:ext cx="437941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10</a:t>
              </a: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7690918" y="2195572"/>
              <a:ext cx="530915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MH</a:t>
              </a: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7344314" y="1844824"/>
              <a:ext cx="439544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SB</a:t>
              </a:r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6327798" y="1826240"/>
              <a:ext cx="478016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NT</a:t>
              </a: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5084873" y="1826240"/>
              <a:ext cx="460382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AP</a:t>
              </a: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2939860" y="1826240"/>
              <a:ext cx="412293" cy="36933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SS</a:t>
              </a: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1744637" y="2617862"/>
            <a:ext cx="7147843" cy="3232479"/>
            <a:chOff x="2050576" y="2733302"/>
            <a:chExt cx="7147843" cy="3232479"/>
          </a:xfrm>
        </p:grpSpPr>
        <p:sp>
          <p:nvSpPr>
            <p:cNvPr id="56" name="55 Rectángulo"/>
            <p:cNvSpPr/>
            <p:nvPr/>
          </p:nvSpPr>
          <p:spPr>
            <a:xfrm>
              <a:off x="2050576" y="2733302"/>
              <a:ext cx="1692000" cy="1368000"/>
            </a:xfrm>
            <a:prstGeom prst="rect">
              <a:avLst/>
            </a:prstGeom>
            <a:noFill/>
            <a:ln w="190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58" name="57 Conector recto"/>
            <p:cNvCxnSpPr>
              <a:stCxn id="56" idx="2"/>
            </p:cNvCxnSpPr>
            <p:nvPr/>
          </p:nvCxnSpPr>
          <p:spPr>
            <a:xfrm>
              <a:off x="2896576" y="4101302"/>
              <a:ext cx="0" cy="248944"/>
            </a:xfrm>
            <a:prstGeom prst="line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>
              <a:off x="2896576" y="4350246"/>
              <a:ext cx="3349515" cy="0"/>
            </a:xfrm>
            <a:prstGeom prst="line">
              <a:avLst/>
            </a:prstGeom>
            <a:ln w="19050">
              <a:solidFill>
                <a:schemeClr val="accent3">
                  <a:lumMod val="60000"/>
                  <a:lumOff val="40000"/>
                </a:schemeClr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62 CuadroTexto"/>
            <p:cNvSpPr txBox="1"/>
            <p:nvPr/>
          </p:nvSpPr>
          <p:spPr>
            <a:xfrm>
              <a:off x="6173232" y="4134510"/>
              <a:ext cx="3025187" cy="1831271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Siempre </a:t>
              </a: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: ramas </a:t>
              </a:r>
              <a:r>
                <a:rPr lang="es-ES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else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/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 no es 10, es menor que 10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 no es &gt;= 9, es menor que 9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 no es &gt;= 7, es menor que 7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…</a:t>
              </a:r>
            </a:p>
            <a:p>
              <a:pPr>
                <a:spcAft>
                  <a:spcPts val="600"/>
                </a:spcAft>
              </a:pPr>
              <a:r>
                <a:rPr lang="es-ES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&amp;&amp; X 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sym typeface="Symbol"/>
                </a:rPr>
                <a:t></a:t>
              </a: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 X</a:t>
              </a:r>
            </a:p>
          </p:txBody>
        </p:sp>
      </p:grpSp>
      <p:sp>
        <p:nvSpPr>
          <p:cNvPr id="26" name="25 Rectángulo"/>
          <p:cNvSpPr/>
          <p:nvPr/>
        </p:nvSpPr>
        <p:spPr>
          <a:xfrm>
            <a:off x="549077" y="4452208"/>
            <a:ext cx="550713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(nota ==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10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</a:t>
            </a:r>
            <a:r>
              <a:rPr lang="es-ES" sz="2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MH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}</a:t>
            </a:r>
          </a:p>
          <a:p>
            <a:pPr marL="0" lvl="1" indent="1588"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(nota &gt;=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9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"SB"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}</a:t>
            </a:r>
          </a:p>
          <a:p>
            <a:pPr marL="0" lvl="1" indent="1588"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(nota &gt;=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7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"NT"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}</a:t>
            </a:r>
          </a:p>
          <a:p>
            <a:pPr marL="0" lvl="1" indent="1588"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(nota &gt;=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5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"AP"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}</a:t>
            </a:r>
          </a:p>
          <a:p>
            <a:pPr marL="0" lvl="1" indent="1588"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{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"SS"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6" grpId="0" uiExpand="1" build="p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Nivel de un valor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300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392688" y="980728"/>
            <a:ext cx="3427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 == 4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entonces Muy alto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 == 3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entonces Alto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 == 2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entonces Medio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 == 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entonces Bajo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366184" y="404664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nivel.cpp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39552" y="980728"/>
            <a:ext cx="7632848" cy="5404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#include &lt;iostream&gt;</a:t>
            </a:r>
            <a:endParaRPr lang="es-ES" i="1" dirty="0" smtClean="0">
              <a:solidFill>
                <a:srgbClr val="FF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using namespace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std;</a:t>
            </a:r>
            <a:endParaRPr lang="es-E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main()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"Introduce el nivel: 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cin &gt;&gt; num;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4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"Muy alto"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else 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"Alto"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else 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"Medio"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else 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"Bajo"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else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  <a:endParaRPr lang="es-ES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"Valor no válido"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8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0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1000"/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uiExpand="1" build="p" bldLvl="2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¿Código repetido en las distintas ramas?</a:t>
            </a:r>
            <a:endParaRPr lang="es-ES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301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817240" y="980728"/>
            <a:ext cx="800323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4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"Muy alto"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if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"Alto"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if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"Medio"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if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"Bajo"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"Valor no válido"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 }</a:t>
            </a:r>
          </a:p>
        </p:txBody>
      </p:sp>
      <p:sp>
        <p:nvSpPr>
          <p:cNvPr id="10" name="9 Elipse"/>
          <p:cNvSpPr/>
          <p:nvPr/>
        </p:nvSpPr>
        <p:spPr>
          <a:xfrm>
            <a:off x="6178554" y="1005111"/>
            <a:ext cx="1512168" cy="417158"/>
          </a:xfrm>
          <a:prstGeom prst="ellipse">
            <a:avLst/>
          </a:prstGeom>
          <a:noFill/>
          <a:ln w="190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6300193" y="1340768"/>
            <a:ext cx="1512167" cy="417158"/>
          </a:xfrm>
          <a:prstGeom prst="ellipse">
            <a:avLst/>
          </a:prstGeom>
          <a:noFill/>
          <a:ln w="190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6442203" y="1681790"/>
            <a:ext cx="1514173" cy="417158"/>
          </a:xfrm>
          <a:prstGeom prst="ellipse">
            <a:avLst/>
          </a:prstGeom>
          <a:noFill/>
          <a:ln w="190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6281143" y="2007890"/>
            <a:ext cx="1531217" cy="417158"/>
          </a:xfrm>
          <a:prstGeom prst="ellipse">
            <a:avLst/>
          </a:prstGeom>
          <a:noFill/>
          <a:ln w="190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5511432" y="2339355"/>
            <a:ext cx="1599033" cy="417158"/>
          </a:xfrm>
          <a:prstGeom prst="ellipse">
            <a:avLst/>
          </a:prstGeom>
          <a:noFill/>
          <a:ln w="190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17240" y="3721239"/>
            <a:ext cx="80032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4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"Muy alto"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if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"Alto"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if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"Medio"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if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 ==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"Bajo"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"Valor no válido"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endl;</a:t>
            </a:r>
          </a:p>
        </p:txBody>
      </p:sp>
      <p:sp>
        <p:nvSpPr>
          <p:cNvPr id="17" name="16 Elipse"/>
          <p:cNvSpPr/>
          <p:nvPr/>
        </p:nvSpPr>
        <p:spPr>
          <a:xfrm>
            <a:off x="611560" y="5420841"/>
            <a:ext cx="2448272" cy="432048"/>
          </a:xfrm>
          <a:prstGeom prst="ellipse">
            <a:avLst/>
          </a:prstGeom>
          <a:noFill/>
          <a:ln w="19050"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Flecha abajo"/>
          <p:cNvSpPr/>
          <p:nvPr/>
        </p:nvSpPr>
        <p:spPr>
          <a:xfrm>
            <a:off x="2699792" y="3140968"/>
            <a:ext cx="1872208" cy="360040"/>
          </a:xfrm>
          <a:prstGeom prst="downArrow">
            <a:avLst/>
          </a:prstGeom>
          <a:solidFill>
            <a:schemeClr val="accent1">
              <a:lumMod val="75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35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3" grpId="0" animBg="1"/>
      <p:bldP spid="15" grpId="0" animBg="1"/>
      <p:bldP spid="16" grpId="0"/>
      <p:bldP spid="17" grpId="0" animBg="1"/>
      <p:bldP spid="17" grpId="1" animBg="1"/>
      <p:bldP spid="18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302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873249" y="3044280"/>
            <a:ext cx="5397696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La instrucción 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ea typeface="+mj-ea"/>
                <a:cs typeface="Consolas" pitchFamily="49" charset="0"/>
              </a:rPr>
              <a:t>switch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La instrucción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switch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0"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Selección entre valores posibles de una expresión</a:t>
            </a: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endParaRPr lang="es-ES" sz="18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303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41" name="40 Rectángulo"/>
          <p:cNvSpPr/>
          <p:nvPr/>
        </p:nvSpPr>
        <p:spPr>
          <a:xfrm>
            <a:off x="827584" y="1772816"/>
            <a:ext cx="7859216" cy="3785652"/>
          </a:xfrm>
          <a:prstGeom prst="rect">
            <a:avLst/>
          </a:prstGeom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numCol="2" spcCol="720000">
            <a:spAutoFit/>
          </a:bodyPr>
          <a:lstStyle/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switch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</a:t>
            </a:r>
            <a: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expresión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constante1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código1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[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break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;]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constante2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código2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[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break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;]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constanteN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códigoN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[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break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;]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[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default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sz="2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códigoDefault</a:t>
            </a: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}]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cxnSp>
        <p:nvCxnSpPr>
          <p:cNvPr id="13" name="12 Conector recto"/>
          <p:cNvCxnSpPr/>
          <p:nvPr/>
        </p:nvCxnSpPr>
        <p:spPr>
          <a:xfrm>
            <a:off x="1547664" y="5507707"/>
            <a:ext cx="3024336" cy="0"/>
          </a:xfrm>
          <a:prstGeom prst="line">
            <a:avLst/>
          </a:prstGeom>
          <a:ln w="28575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4572000" y="1988840"/>
            <a:ext cx="0" cy="3528392"/>
          </a:xfrm>
          <a:prstGeom prst="line">
            <a:avLst/>
          </a:prstGeom>
          <a:ln w="28575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4572000" y="1998365"/>
            <a:ext cx="432048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1288207" y="2464513"/>
            <a:ext cx="0" cy="1180511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1288207" y="3980681"/>
            <a:ext cx="0" cy="1180511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5508104" y="2128664"/>
            <a:ext cx="0" cy="1180511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5508104" y="3664074"/>
            <a:ext cx="0" cy="936104"/>
          </a:xfrm>
          <a:prstGeom prst="line">
            <a:avLst/>
          </a:prstGeom>
          <a:ln w="3175">
            <a:solidFill>
              <a:srgbClr val="FFC000"/>
            </a:solidFill>
            <a:prstDash val="sysDot"/>
            <a:tailEnd type="non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232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174277" y="3044280"/>
            <a:ext cx="479560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Conversión de tipos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La instrucción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switch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304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239548" y="404664"/>
            <a:ext cx="1451038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nivel2.cpp</a:t>
            </a:r>
          </a:p>
        </p:txBody>
      </p:sp>
      <p:sp>
        <p:nvSpPr>
          <p:cNvPr id="9" name="8 Rectángulo"/>
          <p:cNvSpPr/>
          <p:nvPr/>
        </p:nvSpPr>
        <p:spPr>
          <a:xfrm>
            <a:off x="808534" y="980728"/>
            <a:ext cx="5707682" cy="5428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switch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</a:t>
            </a:r>
            <a:r>
              <a:rPr lang="es-E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4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"Muy alto"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break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"Alto"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break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"Medio"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break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"Bajo"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break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default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"Valor no válido"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1600"/>
              </a:lnSpc>
              <a:spcBef>
                <a:spcPts val="0"/>
              </a:spcBef>
              <a:buNone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859602" y="980728"/>
            <a:ext cx="29608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 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 == 4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itchFamily="2" charset="2"/>
              </a:rPr>
              <a:t>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Muy alto</a:t>
            </a:r>
            <a:b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 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 == 3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itchFamily="2" charset="2"/>
              </a:rPr>
              <a:t>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Alto</a:t>
            </a:r>
            <a:b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 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 == 2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itchFamily="2" charset="2"/>
              </a:rPr>
              <a:t>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Medio</a:t>
            </a:r>
            <a:b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Si 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 == 1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sym typeface="Wingdings" pitchFamily="2" charset="2"/>
              </a:rPr>
              <a:t></a:t>
            </a:r>
            <a:r>
              <a:rPr lang="es-ES" sz="2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Bajo</a:t>
            </a:r>
            <a:endParaRPr lang="es-ES" sz="20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marL="85725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400" i="1" dirty="0" smtClean="0"/>
              <a:t>Interrumpe</a:t>
            </a:r>
            <a:r>
              <a:rPr lang="es-ES" sz="2400" dirty="0" smtClean="0"/>
              <a:t> el </a:t>
            </a: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switch</a:t>
            </a:r>
            <a:r>
              <a:rPr lang="es-ES" sz="2400" dirty="0" smtClean="0"/>
              <a:t>; continúa en la instrucción que le siga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i="0" dirty="0" smtClean="0"/>
          </a:p>
        </p:txBody>
      </p:sp>
      <p:grpSp>
        <p:nvGrpSpPr>
          <p:cNvPr id="7" name="16 Grupo"/>
          <p:cNvGrpSpPr/>
          <p:nvPr/>
        </p:nvGrpSpPr>
        <p:grpSpPr>
          <a:xfrm>
            <a:off x="5580112" y="2951073"/>
            <a:ext cx="2249432" cy="1630055"/>
            <a:chOff x="6516216" y="2591033"/>
            <a:chExt cx="2088232" cy="1486039"/>
          </a:xfrm>
        </p:grpSpPr>
        <p:sp>
          <p:nvSpPr>
            <p:cNvPr id="67" name="66 CuadroTexto"/>
            <p:cNvSpPr txBox="1"/>
            <p:nvPr/>
          </p:nvSpPr>
          <p:spPr>
            <a:xfrm>
              <a:off x="6516216" y="2591033"/>
              <a:ext cx="2088232" cy="1486039"/>
            </a:xfrm>
            <a:prstGeom prst="rect">
              <a:avLst/>
            </a:prstGeom>
            <a:solidFill>
              <a:schemeClr val="dk1"/>
            </a:solidFill>
            <a:ln w="63500" cap="rnd">
              <a:solidFill>
                <a:schemeClr val="tx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tIns="72000" bIns="72000" rtlCol="0">
              <a:noAutofit/>
            </a:bodyPr>
            <a:lstStyle/>
            <a:p>
              <a:endParaRPr lang="es-ES" sz="1600" dirty="0" smtClean="0">
                <a:latin typeface="Consolas" pitchFamily="49" charset="0"/>
              </a:endParaRPr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6587653" y="2626516"/>
              <a:ext cx="1428760" cy="428628"/>
            </a:xfrm>
            <a:prstGeom prst="rect">
              <a:avLst/>
            </a:prstGeom>
            <a:noFill/>
            <a:ln w="63500" cap="rnd">
              <a:noFill/>
            </a:ln>
            <a:effectLst>
              <a:outerShdw blurRad="50800" dist="38100" dir="2700000" algn="tl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tIns="72000" bIns="72000" rtlCol="0">
              <a:noAutofit/>
            </a:bodyPr>
            <a:lstStyle/>
            <a:p>
              <a:endParaRPr lang="es-ES" sz="1600" dirty="0" smtClean="0">
                <a:latin typeface="Consolas" pitchFamily="49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6566652" y="2635674"/>
              <a:ext cx="1428760" cy="865334"/>
            </a:xfrm>
            <a:prstGeom prst="rect">
              <a:avLst/>
            </a:prstGeom>
            <a:noFill/>
            <a:ln w="63500" cap="rnd">
              <a:noFill/>
            </a:ln>
            <a:effectLst>
              <a:outerShdw blurRad="50800" dist="38100" dir="2700000" algn="tl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tIns="72000" bIns="72000" rtlCol="0">
              <a:noAutofit/>
            </a:bodyPr>
            <a:lstStyle/>
            <a:p>
              <a:r>
                <a:rPr lang="es-ES" dirty="0" smtClean="0">
                  <a:latin typeface="Consolas" pitchFamily="49" charset="0"/>
                </a:rPr>
                <a:t>Num: 3</a:t>
              </a:r>
            </a:p>
            <a:p>
              <a:r>
                <a:rPr lang="es-ES" dirty="0" smtClean="0">
                  <a:latin typeface="Consolas" pitchFamily="49" charset="0"/>
                </a:rPr>
                <a:t>Alto</a:t>
              </a:r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La instrucción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305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863588" y="1620083"/>
            <a:ext cx="55806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switch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(num)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"Alto"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break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"Medio"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break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grpSp>
        <p:nvGrpSpPr>
          <p:cNvPr id="26" name="25 Grupo"/>
          <p:cNvGrpSpPr/>
          <p:nvPr/>
        </p:nvGrpSpPr>
        <p:grpSpPr>
          <a:xfrm>
            <a:off x="-164176" y="3356992"/>
            <a:ext cx="2863968" cy="2733917"/>
            <a:chOff x="-164176" y="3356992"/>
            <a:chExt cx="2863968" cy="2733917"/>
          </a:xfrm>
        </p:grpSpPr>
        <p:sp>
          <p:nvSpPr>
            <p:cNvPr id="75" name="74 Arco"/>
            <p:cNvSpPr/>
            <p:nvPr/>
          </p:nvSpPr>
          <p:spPr>
            <a:xfrm rot="5400000">
              <a:off x="-99151" y="3291967"/>
              <a:ext cx="2733917" cy="2863968"/>
            </a:xfrm>
            <a:prstGeom prst="arc">
              <a:avLst>
                <a:gd name="adj1" fmla="val 13485488"/>
                <a:gd name="adj2" fmla="val 403413"/>
              </a:avLst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20 Elipse"/>
            <p:cNvSpPr/>
            <p:nvPr/>
          </p:nvSpPr>
          <p:spPr>
            <a:xfrm>
              <a:off x="1214414" y="3508787"/>
              <a:ext cx="1116096" cy="301848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4" name="23 Elipse"/>
          <p:cNvSpPr>
            <a:spLocks noChangeAspect="1"/>
          </p:cNvSpPr>
          <p:nvPr/>
        </p:nvSpPr>
        <p:spPr>
          <a:xfrm>
            <a:off x="1576207" y="2286381"/>
            <a:ext cx="288000" cy="288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4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La instrucción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306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863588" y="980728"/>
            <a:ext cx="5580620" cy="5452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switch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(num) {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"Alto"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"Medio"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"Bajo"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default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"Valor no válido"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sp>
        <p:nvSpPr>
          <p:cNvPr id="24" name="23 Elipse"/>
          <p:cNvSpPr>
            <a:spLocks noChangeAspect="1"/>
          </p:cNvSpPr>
          <p:nvPr/>
        </p:nvSpPr>
        <p:spPr>
          <a:xfrm>
            <a:off x="1576207" y="1575842"/>
            <a:ext cx="288000" cy="2880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17 Grupo"/>
          <p:cNvGrpSpPr/>
          <p:nvPr/>
        </p:nvGrpSpPr>
        <p:grpSpPr>
          <a:xfrm>
            <a:off x="5580112" y="2968377"/>
            <a:ext cx="2233433" cy="1612751"/>
            <a:chOff x="1042423" y="4568973"/>
            <a:chExt cx="2233433" cy="1612751"/>
          </a:xfrm>
        </p:grpSpPr>
        <p:sp>
          <p:nvSpPr>
            <p:cNvPr id="22" name="21 CuadroTexto"/>
            <p:cNvSpPr txBox="1"/>
            <p:nvPr/>
          </p:nvSpPr>
          <p:spPr>
            <a:xfrm>
              <a:off x="1042423" y="4568973"/>
              <a:ext cx="2233433" cy="1612751"/>
            </a:xfrm>
            <a:prstGeom prst="rect">
              <a:avLst/>
            </a:prstGeom>
            <a:solidFill>
              <a:schemeClr val="dk1"/>
            </a:solidFill>
            <a:ln w="63500" cap="rnd">
              <a:solidFill>
                <a:schemeClr val="tx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tIns="72000" bIns="72000" rtlCol="0">
              <a:noAutofit/>
            </a:bodyPr>
            <a:lstStyle/>
            <a:p>
              <a:endParaRPr lang="es-ES" sz="1600" dirty="0" smtClean="0">
                <a:latin typeface="Consolas" pitchFamily="49" charset="0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1099574" y="4610194"/>
              <a:ext cx="1888250" cy="1427514"/>
            </a:xfrm>
            <a:prstGeom prst="rect">
              <a:avLst/>
            </a:prstGeom>
            <a:noFill/>
            <a:ln w="63500" cap="rnd">
              <a:noFill/>
            </a:ln>
            <a:effectLst>
              <a:outerShdw blurRad="50800" dist="38100" dir="2700000" algn="tl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tIns="72000" bIns="72000" rtlCol="0">
              <a:noAutofit/>
            </a:bodyPr>
            <a:lstStyle/>
            <a:p>
              <a:r>
                <a:rPr lang="es-ES" dirty="0" smtClean="0">
                  <a:latin typeface="Consolas" pitchFamily="49" charset="0"/>
                </a:rPr>
                <a:t>Num: 3</a:t>
              </a:r>
            </a:p>
            <a:p>
              <a:r>
                <a:rPr lang="es-ES" dirty="0" smtClean="0">
                  <a:latin typeface="Consolas" pitchFamily="49" charset="0"/>
                </a:rPr>
                <a:t>Alto</a:t>
              </a:r>
            </a:p>
            <a:p>
              <a:r>
                <a:rPr lang="es-ES" dirty="0" smtClean="0">
                  <a:latin typeface="Consolas" pitchFamily="49" charset="0"/>
                </a:rPr>
                <a:t>Medio</a:t>
              </a:r>
            </a:p>
            <a:p>
              <a:r>
                <a:rPr lang="es-ES" dirty="0" smtClean="0">
                  <a:latin typeface="Consolas" pitchFamily="49" charset="0"/>
                </a:rPr>
                <a:t>Bajo</a:t>
              </a:r>
            </a:p>
            <a:p>
              <a:r>
                <a:rPr lang="es-ES" dirty="0" smtClean="0">
                  <a:latin typeface="Consolas" pitchFamily="49" charset="0"/>
                </a:rPr>
                <a:t>Valor no válido</a:t>
              </a:r>
            </a:p>
          </p:txBody>
        </p:sp>
      </p:grpSp>
      <p:cxnSp>
        <p:nvCxnSpPr>
          <p:cNvPr id="25" name="24 Conector recto de flecha"/>
          <p:cNvCxnSpPr/>
          <p:nvPr/>
        </p:nvCxnSpPr>
        <p:spPr>
          <a:xfrm>
            <a:off x="2445668" y="1988840"/>
            <a:ext cx="0" cy="4248472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24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Con y sin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307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93" name="92 Grupo"/>
          <p:cNvGrpSpPr/>
          <p:nvPr/>
        </p:nvGrpSpPr>
        <p:grpSpPr>
          <a:xfrm>
            <a:off x="2555774" y="1239841"/>
            <a:ext cx="1042814" cy="774084"/>
            <a:chOff x="2887261" y="1693089"/>
            <a:chExt cx="1042814" cy="774084"/>
          </a:xfrm>
        </p:grpSpPr>
        <p:sp>
          <p:nvSpPr>
            <p:cNvPr id="80" name="79 Decisión"/>
            <p:cNvSpPr/>
            <p:nvPr/>
          </p:nvSpPr>
          <p:spPr>
            <a:xfrm>
              <a:off x="2887261" y="2069941"/>
              <a:ext cx="1042814" cy="397232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num==4</a:t>
              </a:r>
            </a:p>
          </p:txBody>
        </p:sp>
        <p:cxnSp>
          <p:nvCxnSpPr>
            <p:cNvPr id="81" name="80 Conector recto de flecha"/>
            <p:cNvCxnSpPr/>
            <p:nvPr/>
          </p:nvCxnSpPr>
          <p:spPr>
            <a:xfrm rot="16200000" flipH="1">
              <a:off x="3230633" y="1872712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4" name="93 Grupo"/>
          <p:cNvGrpSpPr/>
          <p:nvPr/>
        </p:nvGrpSpPr>
        <p:grpSpPr>
          <a:xfrm>
            <a:off x="3320973" y="1472329"/>
            <a:ext cx="2376264" cy="451290"/>
            <a:chOff x="3652460" y="1925577"/>
            <a:chExt cx="2376264" cy="451290"/>
          </a:xfrm>
        </p:grpSpPr>
        <p:sp>
          <p:nvSpPr>
            <p:cNvPr id="46" name="45 CuadroTexto"/>
            <p:cNvSpPr txBox="1"/>
            <p:nvPr/>
          </p:nvSpPr>
          <p:spPr>
            <a:xfrm>
              <a:off x="4804588" y="2160247"/>
              <a:ext cx="864096" cy="21662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Muy alto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47" name="46 Conector recto de flecha"/>
            <p:cNvCxnSpPr/>
            <p:nvPr/>
          </p:nvCxnSpPr>
          <p:spPr>
            <a:xfrm>
              <a:off x="3901500" y="2278082"/>
              <a:ext cx="90308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8" name="47 Conector recto de flecha"/>
            <p:cNvCxnSpPr/>
            <p:nvPr/>
          </p:nvCxnSpPr>
          <p:spPr>
            <a:xfrm>
              <a:off x="5668684" y="2268557"/>
              <a:ext cx="36004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2" name="81 CuadroTexto"/>
            <p:cNvSpPr txBox="1"/>
            <p:nvPr/>
          </p:nvSpPr>
          <p:spPr>
            <a:xfrm>
              <a:off x="3652460" y="1925577"/>
              <a:ext cx="582211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</p:grpSp>
      <p:grpSp>
        <p:nvGrpSpPr>
          <p:cNvPr id="98" name="97 Grupo"/>
          <p:cNvGrpSpPr/>
          <p:nvPr/>
        </p:nvGrpSpPr>
        <p:grpSpPr>
          <a:xfrm>
            <a:off x="3320973" y="2323811"/>
            <a:ext cx="2376264" cy="438981"/>
            <a:chOff x="3652460" y="2777059"/>
            <a:chExt cx="2376264" cy="438981"/>
          </a:xfrm>
        </p:grpSpPr>
        <p:sp>
          <p:nvSpPr>
            <p:cNvPr id="50" name="49 CuadroTexto"/>
            <p:cNvSpPr txBox="1"/>
            <p:nvPr/>
          </p:nvSpPr>
          <p:spPr>
            <a:xfrm>
              <a:off x="4804588" y="2999420"/>
              <a:ext cx="864096" cy="21662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Alto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52" name="51 Conector recto de flecha"/>
            <p:cNvCxnSpPr/>
            <p:nvPr/>
          </p:nvCxnSpPr>
          <p:spPr>
            <a:xfrm>
              <a:off x="3901500" y="3117255"/>
              <a:ext cx="90308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7" name="56 Conector recto de flecha"/>
            <p:cNvCxnSpPr/>
            <p:nvPr/>
          </p:nvCxnSpPr>
          <p:spPr>
            <a:xfrm>
              <a:off x="5668684" y="3107730"/>
              <a:ext cx="36004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3" name="82 CuadroTexto"/>
            <p:cNvSpPr txBox="1"/>
            <p:nvPr/>
          </p:nvSpPr>
          <p:spPr>
            <a:xfrm>
              <a:off x="3652460" y="2777059"/>
              <a:ext cx="582211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</p:grpSp>
      <p:grpSp>
        <p:nvGrpSpPr>
          <p:cNvPr id="102" name="101 Grupo"/>
          <p:cNvGrpSpPr/>
          <p:nvPr/>
        </p:nvGrpSpPr>
        <p:grpSpPr>
          <a:xfrm>
            <a:off x="3320973" y="3192985"/>
            <a:ext cx="2376264" cy="440717"/>
            <a:chOff x="3652460" y="3636708"/>
            <a:chExt cx="2376264" cy="440717"/>
          </a:xfrm>
        </p:grpSpPr>
        <p:sp>
          <p:nvSpPr>
            <p:cNvPr id="64" name="63 CuadroTexto"/>
            <p:cNvSpPr txBox="1"/>
            <p:nvPr/>
          </p:nvSpPr>
          <p:spPr>
            <a:xfrm>
              <a:off x="4804588" y="3860805"/>
              <a:ext cx="864096" cy="21662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Medio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65" name="64 Conector recto de flecha"/>
            <p:cNvCxnSpPr/>
            <p:nvPr/>
          </p:nvCxnSpPr>
          <p:spPr>
            <a:xfrm>
              <a:off x="3901500" y="3978640"/>
              <a:ext cx="90308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69" name="68 Conector recto de flecha"/>
            <p:cNvCxnSpPr/>
            <p:nvPr/>
          </p:nvCxnSpPr>
          <p:spPr>
            <a:xfrm>
              <a:off x="5668684" y="3969115"/>
              <a:ext cx="36004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4" name="83 CuadroTexto"/>
            <p:cNvSpPr txBox="1"/>
            <p:nvPr/>
          </p:nvSpPr>
          <p:spPr>
            <a:xfrm>
              <a:off x="3652460" y="3636708"/>
              <a:ext cx="582211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3320973" y="3966620"/>
            <a:ext cx="2376264" cy="444662"/>
            <a:chOff x="3652460" y="4893201"/>
            <a:chExt cx="2376264" cy="444662"/>
          </a:xfrm>
        </p:grpSpPr>
        <p:sp>
          <p:nvSpPr>
            <p:cNvPr id="70" name="69 CuadroTexto"/>
            <p:cNvSpPr txBox="1"/>
            <p:nvPr/>
          </p:nvSpPr>
          <p:spPr>
            <a:xfrm>
              <a:off x="4804588" y="5121243"/>
              <a:ext cx="864096" cy="21662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Bajo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72" name="71 Conector recto de flecha"/>
            <p:cNvCxnSpPr>
              <a:endCxn id="70" idx="1"/>
            </p:cNvCxnSpPr>
            <p:nvPr/>
          </p:nvCxnSpPr>
          <p:spPr>
            <a:xfrm flipV="1">
              <a:off x="3901500" y="5229553"/>
              <a:ext cx="903088" cy="9525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4" name="73 Conector recto de flecha"/>
            <p:cNvCxnSpPr/>
            <p:nvPr/>
          </p:nvCxnSpPr>
          <p:spPr>
            <a:xfrm>
              <a:off x="5668684" y="5229553"/>
              <a:ext cx="36004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5" name="84 CuadroTexto"/>
            <p:cNvSpPr txBox="1"/>
            <p:nvPr/>
          </p:nvSpPr>
          <p:spPr>
            <a:xfrm>
              <a:off x="3652460" y="4893201"/>
              <a:ext cx="582211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</p:grpSp>
      <p:grpSp>
        <p:nvGrpSpPr>
          <p:cNvPr id="97" name="96 Grupo"/>
          <p:cNvGrpSpPr/>
          <p:nvPr/>
        </p:nvGrpSpPr>
        <p:grpSpPr>
          <a:xfrm>
            <a:off x="2339752" y="1939580"/>
            <a:ext cx="1258836" cy="913518"/>
            <a:chOff x="2671239" y="2392828"/>
            <a:chExt cx="1258836" cy="913518"/>
          </a:xfrm>
        </p:grpSpPr>
        <p:sp>
          <p:nvSpPr>
            <p:cNvPr id="54" name="53 Decisión"/>
            <p:cNvSpPr/>
            <p:nvPr/>
          </p:nvSpPr>
          <p:spPr>
            <a:xfrm>
              <a:off x="2887261" y="2909114"/>
              <a:ext cx="1042814" cy="397232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num==3</a:t>
              </a:r>
            </a:p>
          </p:txBody>
        </p:sp>
        <p:cxnSp>
          <p:nvCxnSpPr>
            <p:cNvPr id="75" name="74 Conector recto de flecha"/>
            <p:cNvCxnSpPr>
              <a:endCxn id="54" idx="0"/>
            </p:cNvCxnSpPr>
            <p:nvPr/>
          </p:nvCxnSpPr>
          <p:spPr>
            <a:xfrm rot="5400000">
              <a:off x="3188492" y="2687349"/>
              <a:ext cx="441941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6" name="85 CuadroTexto"/>
            <p:cNvSpPr txBox="1"/>
            <p:nvPr/>
          </p:nvSpPr>
          <p:spPr>
            <a:xfrm>
              <a:off x="2671239" y="2392828"/>
              <a:ext cx="681598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</p:grpSp>
      <p:grpSp>
        <p:nvGrpSpPr>
          <p:cNvPr id="101" name="100 Grupo"/>
          <p:cNvGrpSpPr/>
          <p:nvPr/>
        </p:nvGrpSpPr>
        <p:grpSpPr>
          <a:xfrm>
            <a:off x="2339752" y="2772317"/>
            <a:ext cx="1258836" cy="951691"/>
            <a:chOff x="2671239" y="3216040"/>
            <a:chExt cx="1258836" cy="951691"/>
          </a:xfrm>
        </p:grpSpPr>
        <p:sp>
          <p:nvSpPr>
            <p:cNvPr id="67" name="66 Decisión"/>
            <p:cNvSpPr/>
            <p:nvPr/>
          </p:nvSpPr>
          <p:spPr>
            <a:xfrm>
              <a:off x="2887261" y="3770499"/>
              <a:ext cx="1042814" cy="397232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num==2</a:t>
              </a:r>
            </a:p>
          </p:txBody>
        </p:sp>
        <p:cxnSp>
          <p:nvCxnSpPr>
            <p:cNvPr id="76" name="75 Conector recto de flecha"/>
            <p:cNvCxnSpPr>
              <a:endCxn id="67" idx="0"/>
            </p:cNvCxnSpPr>
            <p:nvPr/>
          </p:nvCxnSpPr>
          <p:spPr>
            <a:xfrm rot="5400000">
              <a:off x="3177406" y="3536853"/>
              <a:ext cx="464909" cy="2383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87" name="86 CuadroTexto"/>
            <p:cNvSpPr txBox="1"/>
            <p:nvPr/>
          </p:nvSpPr>
          <p:spPr>
            <a:xfrm>
              <a:off x="2671239" y="3216040"/>
              <a:ext cx="681598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</p:grpSp>
      <p:grpSp>
        <p:nvGrpSpPr>
          <p:cNvPr id="108" name="107 Grupo"/>
          <p:cNvGrpSpPr/>
          <p:nvPr/>
        </p:nvGrpSpPr>
        <p:grpSpPr>
          <a:xfrm>
            <a:off x="2339752" y="3633702"/>
            <a:ext cx="1258836" cy="867886"/>
            <a:chOff x="2339752" y="3581088"/>
            <a:chExt cx="1258836" cy="867886"/>
          </a:xfrm>
        </p:grpSpPr>
        <p:sp>
          <p:nvSpPr>
            <p:cNvPr id="73" name="72 Decisión"/>
            <p:cNvSpPr/>
            <p:nvPr/>
          </p:nvSpPr>
          <p:spPr>
            <a:xfrm>
              <a:off x="2555774" y="4051742"/>
              <a:ext cx="1042814" cy="397232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num==1</a:t>
              </a:r>
            </a:p>
          </p:txBody>
        </p:sp>
        <p:grpSp>
          <p:nvGrpSpPr>
            <p:cNvPr id="106" name="105 Grupo"/>
            <p:cNvGrpSpPr/>
            <p:nvPr/>
          </p:nvGrpSpPr>
          <p:grpSpPr>
            <a:xfrm>
              <a:off x="2339752" y="3581088"/>
              <a:ext cx="739018" cy="444275"/>
              <a:chOff x="2671239" y="4077425"/>
              <a:chExt cx="739018" cy="444275"/>
            </a:xfrm>
          </p:grpSpPr>
          <p:cxnSp>
            <p:nvCxnSpPr>
              <p:cNvPr id="77" name="76 Conector recto de flecha"/>
              <p:cNvCxnSpPr>
                <a:stCxn id="67" idx="2"/>
              </p:cNvCxnSpPr>
              <p:nvPr/>
            </p:nvCxnSpPr>
            <p:spPr>
              <a:xfrm>
                <a:off x="3408668" y="4167731"/>
                <a:ext cx="1589" cy="353969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88" name="87 CuadroTexto"/>
              <p:cNvSpPr txBox="1"/>
              <p:nvPr/>
            </p:nvSpPr>
            <p:spPr>
              <a:xfrm>
                <a:off x="2671239" y="4077425"/>
                <a:ext cx="681598" cy="30777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ctr">
                  <a:spcAft>
                    <a:spcPts val="600"/>
                  </a:spcAft>
                </a:pPr>
                <a:r>
                  <a:rPr lang="es-ES" sz="1400" dirty="0" smtClean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onsolas" pitchFamily="49" charset="0"/>
                  </a:rPr>
                  <a:t>false</a:t>
                </a:r>
              </a:p>
            </p:txBody>
          </p:sp>
        </p:grpSp>
      </p:grpSp>
      <p:grpSp>
        <p:nvGrpSpPr>
          <p:cNvPr id="123" name="122 Grupo"/>
          <p:cNvGrpSpPr/>
          <p:nvPr/>
        </p:nvGrpSpPr>
        <p:grpSpPr>
          <a:xfrm>
            <a:off x="2339752" y="4411282"/>
            <a:ext cx="740606" cy="668754"/>
            <a:chOff x="2671239" y="5337863"/>
            <a:chExt cx="740606" cy="668754"/>
          </a:xfrm>
        </p:grpSpPr>
        <p:sp>
          <p:nvSpPr>
            <p:cNvPr id="89" name="88 CuadroTexto"/>
            <p:cNvSpPr txBox="1"/>
            <p:nvPr/>
          </p:nvSpPr>
          <p:spPr>
            <a:xfrm>
              <a:off x="2671239" y="5337863"/>
              <a:ext cx="681598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90" name="89 Conector recto de flecha"/>
            <p:cNvCxnSpPr/>
            <p:nvPr/>
          </p:nvCxnSpPr>
          <p:spPr>
            <a:xfrm rot="5400000">
              <a:off x="3127383" y="5722155"/>
              <a:ext cx="56733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24" name="123 Grupo"/>
          <p:cNvGrpSpPr/>
          <p:nvPr/>
        </p:nvGrpSpPr>
        <p:grpSpPr>
          <a:xfrm>
            <a:off x="3068450" y="4962058"/>
            <a:ext cx="2601802" cy="453253"/>
            <a:chOff x="3409462" y="5888639"/>
            <a:chExt cx="2601802" cy="453253"/>
          </a:xfrm>
        </p:grpSpPr>
        <p:cxnSp>
          <p:nvCxnSpPr>
            <p:cNvPr id="91" name="90 Conector recto de flecha"/>
            <p:cNvCxnSpPr/>
            <p:nvPr/>
          </p:nvCxnSpPr>
          <p:spPr>
            <a:xfrm>
              <a:off x="3409462" y="5985183"/>
              <a:ext cx="259941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2" name="91 Conector recto de flecha"/>
            <p:cNvCxnSpPr/>
            <p:nvPr/>
          </p:nvCxnSpPr>
          <p:spPr>
            <a:xfrm>
              <a:off x="6001739" y="5967373"/>
              <a:ext cx="9525" cy="374519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0" name="119 CuadroTexto"/>
            <p:cNvSpPr txBox="1"/>
            <p:nvPr/>
          </p:nvSpPr>
          <p:spPr>
            <a:xfrm>
              <a:off x="4804588" y="5888639"/>
              <a:ext cx="864096" cy="21662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No válido</a:t>
              </a:r>
              <a:endParaRPr lang="es-E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sp>
          <p:nvSpPr>
            <p:cNvPr id="122" name="121 CuadroTexto"/>
            <p:cNvSpPr txBox="1"/>
            <p:nvPr/>
          </p:nvSpPr>
          <p:spPr>
            <a:xfrm>
              <a:off x="3572125" y="5977899"/>
              <a:ext cx="880370" cy="307777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chemeClr val="accent2">
                      <a:lumMod val="60000"/>
                      <a:lumOff val="4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default</a:t>
              </a:r>
            </a:p>
          </p:txBody>
        </p:sp>
      </p:grpSp>
      <p:grpSp>
        <p:nvGrpSpPr>
          <p:cNvPr id="99" name="98 Grupo"/>
          <p:cNvGrpSpPr/>
          <p:nvPr/>
        </p:nvGrpSpPr>
        <p:grpSpPr>
          <a:xfrm>
            <a:off x="3975767" y="2640194"/>
            <a:ext cx="2929042" cy="2805030"/>
            <a:chOff x="4307254" y="3083916"/>
            <a:chExt cx="2929042" cy="3005843"/>
          </a:xfrm>
        </p:grpSpPr>
        <p:sp>
          <p:nvSpPr>
            <p:cNvPr id="139" name="138 Arco"/>
            <p:cNvSpPr/>
            <p:nvPr/>
          </p:nvSpPr>
          <p:spPr>
            <a:xfrm>
              <a:off x="4307254" y="3083916"/>
              <a:ext cx="2929042" cy="3005843"/>
            </a:xfrm>
            <a:prstGeom prst="arc">
              <a:avLst>
                <a:gd name="adj1" fmla="val 16742733"/>
                <a:gd name="adj2" fmla="val 4494027"/>
              </a:avLst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139 CuadroTexto"/>
            <p:cNvSpPr txBox="1"/>
            <p:nvPr/>
          </p:nvSpPr>
          <p:spPr>
            <a:xfrm>
              <a:off x="6300192" y="3197280"/>
              <a:ext cx="720000" cy="21662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break;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103" name="102 Grupo"/>
          <p:cNvGrpSpPr/>
          <p:nvPr/>
        </p:nvGrpSpPr>
        <p:grpSpPr>
          <a:xfrm>
            <a:off x="3903184" y="3486471"/>
            <a:ext cx="2785601" cy="1958752"/>
            <a:chOff x="4234671" y="3930193"/>
            <a:chExt cx="2785601" cy="2227391"/>
          </a:xfrm>
        </p:grpSpPr>
        <p:sp>
          <p:nvSpPr>
            <p:cNvPr id="141" name="140 Arco"/>
            <p:cNvSpPr/>
            <p:nvPr/>
          </p:nvSpPr>
          <p:spPr>
            <a:xfrm>
              <a:off x="4234671" y="3930193"/>
              <a:ext cx="2785601" cy="2227391"/>
            </a:xfrm>
            <a:prstGeom prst="arc">
              <a:avLst>
                <a:gd name="adj1" fmla="val 17429311"/>
                <a:gd name="adj2" fmla="val 3793155"/>
              </a:avLst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6300192" y="4077425"/>
              <a:ext cx="720000" cy="21662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break;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119" name="118 Grupo"/>
          <p:cNvGrpSpPr/>
          <p:nvPr/>
        </p:nvGrpSpPr>
        <p:grpSpPr>
          <a:xfrm>
            <a:off x="3914377" y="4224734"/>
            <a:ext cx="2535097" cy="1277210"/>
            <a:chOff x="4265855" y="5213136"/>
            <a:chExt cx="2754337" cy="1277210"/>
          </a:xfrm>
        </p:grpSpPr>
        <p:sp>
          <p:nvSpPr>
            <p:cNvPr id="143" name="142 Arco"/>
            <p:cNvSpPr/>
            <p:nvPr/>
          </p:nvSpPr>
          <p:spPr>
            <a:xfrm>
              <a:off x="4265855" y="5230346"/>
              <a:ext cx="2622200" cy="1260000"/>
            </a:xfrm>
            <a:prstGeom prst="arc">
              <a:avLst>
                <a:gd name="adj1" fmla="val 18904861"/>
                <a:gd name="adj2" fmla="val 2083983"/>
              </a:avLst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4" name="143 CuadroTexto"/>
            <p:cNvSpPr txBox="1"/>
            <p:nvPr/>
          </p:nvSpPr>
          <p:spPr>
            <a:xfrm>
              <a:off x="6300192" y="5213136"/>
              <a:ext cx="720000" cy="21662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break;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95" name="94 Grupo"/>
          <p:cNvGrpSpPr/>
          <p:nvPr/>
        </p:nvGrpSpPr>
        <p:grpSpPr>
          <a:xfrm>
            <a:off x="3975767" y="1815309"/>
            <a:ext cx="3145066" cy="3600000"/>
            <a:chOff x="4307254" y="2259033"/>
            <a:chExt cx="3361090" cy="3836702"/>
          </a:xfrm>
        </p:grpSpPr>
        <p:sp>
          <p:nvSpPr>
            <p:cNvPr id="137" name="136 Arco"/>
            <p:cNvSpPr/>
            <p:nvPr/>
          </p:nvSpPr>
          <p:spPr>
            <a:xfrm>
              <a:off x="4307254" y="2259033"/>
              <a:ext cx="3361090" cy="3836702"/>
            </a:xfrm>
            <a:prstGeom prst="arc">
              <a:avLst>
                <a:gd name="adj1" fmla="val 16264779"/>
                <a:gd name="adj2" fmla="val 5122408"/>
              </a:avLst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6300192" y="2358863"/>
              <a:ext cx="720000" cy="216620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break;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96" name="95 Grupo"/>
          <p:cNvGrpSpPr/>
          <p:nvPr/>
        </p:nvGrpSpPr>
        <p:grpSpPr>
          <a:xfrm>
            <a:off x="4113061" y="1827215"/>
            <a:ext cx="1584176" cy="839173"/>
            <a:chOff x="4444548" y="2270938"/>
            <a:chExt cx="1584176" cy="839173"/>
          </a:xfrm>
        </p:grpSpPr>
        <p:cxnSp>
          <p:nvCxnSpPr>
            <p:cNvPr id="105" name="104 Conector recto de flecha"/>
            <p:cNvCxnSpPr/>
            <p:nvPr/>
          </p:nvCxnSpPr>
          <p:spPr>
            <a:xfrm rot="5400000">
              <a:off x="5799207" y="2480612"/>
              <a:ext cx="420935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7" name="106 Conector recto de flecha"/>
            <p:cNvCxnSpPr/>
            <p:nvPr/>
          </p:nvCxnSpPr>
          <p:spPr>
            <a:xfrm>
              <a:off x="4444548" y="2692668"/>
              <a:ext cx="158417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9" name="108 Conector recto de flecha"/>
            <p:cNvCxnSpPr/>
            <p:nvPr/>
          </p:nvCxnSpPr>
          <p:spPr>
            <a:xfrm rot="5400000">
              <a:off x="4244559" y="2897421"/>
              <a:ext cx="42379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3" name="62 CuadroTexto"/>
            <p:cNvSpPr txBox="1"/>
            <p:nvPr/>
          </p:nvSpPr>
          <p:spPr>
            <a:xfrm>
              <a:off x="5004048" y="2564904"/>
              <a:ext cx="936024" cy="216024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Sin </a:t>
              </a: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break;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4113061" y="2671468"/>
            <a:ext cx="1584176" cy="845193"/>
            <a:chOff x="4444548" y="3115191"/>
            <a:chExt cx="1584176" cy="845193"/>
          </a:xfrm>
        </p:grpSpPr>
        <p:cxnSp>
          <p:nvCxnSpPr>
            <p:cNvPr id="126" name="125 Conector recto de flecha"/>
            <p:cNvCxnSpPr/>
            <p:nvPr/>
          </p:nvCxnSpPr>
          <p:spPr>
            <a:xfrm rot="5400000">
              <a:off x="5799207" y="3324865"/>
              <a:ext cx="420935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7" name="126 Conector recto de flecha"/>
            <p:cNvCxnSpPr/>
            <p:nvPr/>
          </p:nvCxnSpPr>
          <p:spPr>
            <a:xfrm>
              <a:off x="4444548" y="3536921"/>
              <a:ext cx="158417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28" name="127 Conector recto de flecha"/>
            <p:cNvCxnSpPr/>
            <p:nvPr/>
          </p:nvCxnSpPr>
          <p:spPr>
            <a:xfrm rot="5400000">
              <a:off x="4242740" y="3745081"/>
              <a:ext cx="42901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6" name="65 CuadroTexto"/>
            <p:cNvSpPr txBox="1"/>
            <p:nvPr/>
          </p:nvSpPr>
          <p:spPr>
            <a:xfrm>
              <a:off x="5004048" y="3419475"/>
              <a:ext cx="936024" cy="216024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Sin </a:t>
              </a: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break;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104" name="103 Grupo"/>
          <p:cNvGrpSpPr/>
          <p:nvPr/>
        </p:nvGrpSpPr>
        <p:grpSpPr>
          <a:xfrm>
            <a:off x="4113061" y="3536504"/>
            <a:ext cx="1584176" cy="775995"/>
            <a:chOff x="4444548" y="3980227"/>
            <a:chExt cx="1584176" cy="775995"/>
          </a:xfrm>
        </p:grpSpPr>
        <p:cxnSp>
          <p:nvCxnSpPr>
            <p:cNvPr id="113" name="112 Conector recto de flecha"/>
            <p:cNvCxnSpPr/>
            <p:nvPr/>
          </p:nvCxnSpPr>
          <p:spPr>
            <a:xfrm rot="5400000">
              <a:off x="5799207" y="4189901"/>
              <a:ext cx="420935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4" name="113 Conector recto de flecha"/>
            <p:cNvCxnSpPr/>
            <p:nvPr/>
          </p:nvCxnSpPr>
          <p:spPr>
            <a:xfrm>
              <a:off x="4444548" y="4401957"/>
              <a:ext cx="158417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5" name="114 Conector recto de flecha"/>
            <p:cNvCxnSpPr/>
            <p:nvPr/>
          </p:nvCxnSpPr>
          <p:spPr>
            <a:xfrm>
              <a:off x="4458045" y="4396400"/>
              <a:ext cx="0" cy="359822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68" name="67 CuadroTexto"/>
            <p:cNvSpPr txBox="1"/>
            <p:nvPr/>
          </p:nvSpPr>
          <p:spPr>
            <a:xfrm>
              <a:off x="5004048" y="4293096"/>
              <a:ext cx="936024" cy="216024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Sin </a:t>
              </a: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break;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121" name="120 Grupo"/>
          <p:cNvGrpSpPr/>
          <p:nvPr/>
        </p:nvGrpSpPr>
        <p:grpSpPr>
          <a:xfrm>
            <a:off x="4113061" y="4294239"/>
            <a:ext cx="1584176" cy="747347"/>
            <a:chOff x="4444548" y="5220820"/>
            <a:chExt cx="1584176" cy="747347"/>
          </a:xfrm>
        </p:grpSpPr>
        <p:cxnSp>
          <p:nvCxnSpPr>
            <p:cNvPr id="110" name="109 Conector recto de flecha"/>
            <p:cNvCxnSpPr/>
            <p:nvPr/>
          </p:nvCxnSpPr>
          <p:spPr>
            <a:xfrm rot="5400000">
              <a:off x="5851547" y="5378949"/>
              <a:ext cx="317845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1" name="110 Conector recto de flecha"/>
            <p:cNvCxnSpPr/>
            <p:nvPr/>
          </p:nvCxnSpPr>
          <p:spPr>
            <a:xfrm>
              <a:off x="4444548" y="5517232"/>
              <a:ext cx="158417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2" name="111 Conector recto de flecha"/>
            <p:cNvCxnSpPr/>
            <p:nvPr/>
          </p:nvCxnSpPr>
          <p:spPr>
            <a:xfrm rot="5400000">
              <a:off x="4227019" y="5737937"/>
              <a:ext cx="458872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71" name="70 CuadroTexto"/>
            <p:cNvSpPr txBox="1"/>
            <p:nvPr/>
          </p:nvSpPr>
          <p:spPr>
            <a:xfrm>
              <a:off x="5004048" y="5411316"/>
              <a:ext cx="936024" cy="216024"/>
            </a:xfrm>
            <a:prstGeom prst="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Sin </a:t>
              </a:r>
              <a:r>
                <a:rPr lang="es-ES" sz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break;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 menú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menu</a:t>
            </a:r>
            <a:r>
              <a:rPr lang="es-ES" sz="1800" dirty="0" smtClean="0">
                <a:latin typeface="Consolas" pitchFamily="49" charset="0"/>
              </a:rPr>
              <a:t>()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sz="1800" dirty="0" smtClean="0">
                <a:latin typeface="Consolas" pitchFamily="49" charset="0"/>
              </a:rPr>
              <a:t>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Cualquiera no válida</a:t>
            </a:r>
          </a:p>
          <a:p>
            <a:pPr marL="361950" lvl="1" indent="1588"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sz="1800" dirty="0" smtClean="0">
                <a:latin typeface="Consolas" pitchFamily="49" charset="0"/>
              </a:rPr>
              <a:t> ((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|| 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&gt;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dirty="0" smtClean="0">
                <a:latin typeface="Consolas" pitchFamily="49" charset="0"/>
              </a:rPr>
              <a:t>))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"1 - Nuevo cliente"</a:t>
            </a:r>
            <a:r>
              <a:rPr lang="es-ES" sz="1800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"2 - Editar cliente"</a:t>
            </a:r>
            <a:r>
              <a:rPr lang="es-ES" sz="1800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"3 - Baja cliente"</a:t>
            </a:r>
            <a:r>
              <a:rPr lang="es-ES" sz="1800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"4 - Ver cliente"</a:t>
            </a:r>
            <a:r>
              <a:rPr lang="es-ES" sz="1800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"0 - Salir"</a:t>
            </a:r>
            <a:r>
              <a:rPr lang="es-ES" sz="1800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"Opción: 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cin &gt;&gt; 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</a:rPr>
              <a:t> ((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|| (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 &gt;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dirty="0" smtClean="0">
                <a:latin typeface="Consolas" pitchFamily="49" charset="0"/>
              </a:rPr>
              <a:t>))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"¡Opción no válida!" </a:t>
            </a:r>
            <a:r>
              <a:rPr lang="es-ES" sz="1800" dirty="0" smtClean="0">
                <a:latin typeface="Consolas" pitchFamily="49" charset="0"/>
              </a:rPr>
              <a:t>&lt;&lt; endl;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endParaRPr lang="es-ES" sz="1800" dirty="0" smtClean="0"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err="1" smtClean="0">
                <a:latin typeface="Consolas" pitchFamily="49" charset="0"/>
              </a:rPr>
              <a:t>op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308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6" name="17 Grupo"/>
          <p:cNvGrpSpPr/>
          <p:nvPr/>
        </p:nvGrpSpPr>
        <p:grpSpPr>
          <a:xfrm>
            <a:off x="6588456" y="1052736"/>
            <a:ext cx="2088000" cy="3096344"/>
            <a:chOff x="1042424" y="4568973"/>
            <a:chExt cx="1797820" cy="12695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28 CuadroTexto"/>
            <p:cNvSpPr txBox="1"/>
            <p:nvPr/>
          </p:nvSpPr>
          <p:spPr>
            <a:xfrm>
              <a:off x="1042424" y="4568973"/>
              <a:ext cx="1797820" cy="1269560"/>
            </a:xfrm>
            <a:prstGeom prst="rect">
              <a:avLst/>
            </a:prstGeom>
            <a:solidFill>
              <a:schemeClr val="dk1"/>
            </a:solidFill>
            <a:ln w="63500" cap="rnd">
              <a:solidFill>
                <a:schemeClr val="tx1">
                  <a:lumMod val="8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tIns="72000" bIns="72000" rtlCol="0">
              <a:noAutofit/>
            </a:bodyPr>
            <a:lstStyle/>
            <a:p>
              <a:endParaRPr lang="es-ES" dirty="0" smtClean="0">
                <a:latin typeface="Consolas" pitchFamily="49" charset="0"/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1077279" y="4586852"/>
              <a:ext cx="1642531" cy="1228341"/>
            </a:xfrm>
            <a:prstGeom prst="rect">
              <a:avLst/>
            </a:prstGeom>
            <a:noFill/>
            <a:ln w="63500" cap="rnd">
              <a:noFill/>
            </a:ln>
            <a:effectLst>
              <a:outerShdw blurRad="50800" dist="38100" dir="2700000" algn="tl" rotWithShape="0">
                <a:schemeClr val="bg1">
                  <a:alpha val="40000"/>
                </a:schemeClr>
              </a:outerShdw>
            </a:effectLst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none" tIns="72000" bIns="72000" rtlCol="0">
              <a:noAutofit/>
            </a:bodyPr>
            <a:lstStyle/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1 - Nuevo cliente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2 - Editar cliente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3 - Baja cliente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4 - Ver cliente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0 - Salir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Opción: 5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¡Opción no válida!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1 - Nuevo cliente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2 - Editar cliente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3 - Baja cliente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4 - Ver cliente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0 - Salir</a:t>
              </a:r>
            </a:p>
            <a:p>
              <a:pPr marL="0" lvl="1" indent="1588">
                <a:spcBef>
                  <a:spcPts val="0"/>
                </a:spcBef>
                <a:buNone/>
              </a:pPr>
              <a:r>
                <a:rPr lang="es-ES" sz="1400" dirty="0" smtClean="0">
                  <a:solidFill>
                    <a:schemeClr val="tx1"/>
                  </a:solidFill>
                  <a:latin typeface="Consolas" pitchFamily="49" charset="0"/>
                </a:rPr>
                <a:t>Opción: 3</a:t>
              </a:r>
            </a:p>
            <a:p>
              <a:pPr marL="0" lvl="1" indent="1588">
                <a:spcBef>
                  <a:spcPts val="0"/>
                </a:spcBef>
                <a:buNone/>
              </a:pPr>
              <a:endParaRPr lang="es-ES" sz="1400" dirty="0" smtClean="0">
                <a:solidFill>
                  <a:schemeClr val="tx1"/>
                </a:solidFill>
                <a:latin typeface="Consolas" pitchFamily="49" charset="0"/>
              </a:endParaRP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 menú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27770"/>
            <a:ext cx="8229600" cy="5110178"/>
          </a:xfrm>
        </p:spPr>
        <p:txBody>
          <a:bodyPr>
            <a:noAutofit/>
          </a:bodyPr>
          <a:lstStyle/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err="1" smtClean="0">
                <a:latin typeface="Consolas" pitchFamily="49" charset="0"/>
              </a:rPr>
              <a:t>opcion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...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err="1" smtClean="0">
                <a:latin typeface="Consolas" pitchFamily="49" charset="0"/>
              </a:rPr>
              <a:t>opcion</a:t>
            </a:r>
            <a:r>
              <a:rPr lang="es-ES" sz="1600" dirty="0" smtClean="0">
                <a:latin typeface="Consolas" pitchFamily="49" charset="0"/>
              </a:rPr>
              <a:t> = </a:t>
            </a:r>
            <a:r>
              <a:rPr lang="es-ES" sz="1600" dirty="0" err="1" smtClean="0">
                <a:latin typeface="Consolas" pitchFamily="49" charset="0"/>
              </a:rPr>
              <a:t>menu</a:t>
            </a:r>
            <a:r>
              <a:rPr lang="es-ES" sz="1600" dirty="0" smtClean="0">
                <a:latin typeface="Consolas" pitchFamily="49" charset="0"/>
              </a:rPr>
              <a:t>();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switch</a:t>
            </a:r>
            <a:r>
              <a:rPr lang="es-ES" sz="1600" dirty="0" smtClean="0">
                <a:latin typeface="Consolas" pitchFamily="49" charset="0"/>
              </a:rPr>
              <a:t> (opcion)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6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"En la opción 1..."</a:t>
            </a:r>
            <a:r>
              <a:rPr lang="es-ES" sz="1600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6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"En la opción 2..."</a:t>
            </a:r>
            <a:r>
              <a:rPr lang="es-ES" sz="1600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6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"En la opción 3..."</a:t>
            </a:r>
            <a:r>
              <a:rPr lang="es-ES" sz="1600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6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600" dirty="0" smtClean="0">
                <a:latin typeface="Consolas" pitchFamily="49" charset="0"/>
              </a:rPr>
              <a:t>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6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   cout &lt;&lt;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</a:rPr>
              <a:t>"En la opción 4..."</a:t>
            </a:r>
            <a:r>
              <a:rPr lang="es-ES" sz="1600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   } </a:t>
            </a:r>
            <a:r>
              <a:rPr lang="es-ES" sz="1600" dirty="0" smtClean="0">
                <a:solidFill>
                  <a:srgbClr val="92D050"/>
                </a:solidFill>
                <a:latin typeface="Consolas" pitchFamily="49" charset="0"/>
              </a:rPr>
              <a:t>// En la última no necesitamos break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16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309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menú con su bucle...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52152"/>
            <a:ext cx="8229600" cy="5404197"/>
          </a:xfrm>
        </p:spPr>
        <p:txBody>
          <a:bodyPr>
            <a:noAutofit/>
          </a:bodyPr>
          <a:lstStyle/>
          <a:p>
            <a:pPr marL="36195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opcion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...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err="1" smtClean="0">
                <a:latin typeface="Consolas" pitchFamily="49" charset="0"/>
              </a:rPr>
              <a:t>opcion</a:t>
            </a:r>
            <a:r>
              <a:rPr lang="es-ES" sz="2000" dirty="0" smtClean="0">
                <a:latin typeface="Consolas" pitchFamily="49" charset="0"/>
              </a:rPr>
              <a:t> = </a:t>
            </a:r>
            <a:r>
              <a:rPr lang="es-ES" sz="2000" dirty="0" err="1" smtClean="0">
                <a:latin typeface="Consolas" pitchFamily="49" charset="0"/>
              </a:rPr>
              <a:t>menu</a:t>
            </a:r>
            <a:r>
              <a:rPr lang="es-ES" sz="2000" dirty="0" smtClean="0">
                <a:latin typeface="Consolas" pitchFamily="49" charset="0"/>
              </a:rPr>
              <a:t>();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sz="2000" dirty="0" smtClean="0">
                <a:latin typeface="Consolas" pitchFamily="49" charset="0"/>
              </a:rPr>
              <a:t> (opcion !=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switch</a:t>
            </a:r>
            <a:r>
              <a:rPr lang="es-ES" sz="2000" dirty="0" smtClean="0">
                <a:latin typeface="Consolas" pitchFamily="49" charset="0"/>
              </a:rPr>
              <a:t> (opcion)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case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"En la opción 1..."</a:t>
            </a:r>
            <a:r>
              <a:rPr lang="es-ES" sz="2000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</a:t>
            </a: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...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case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{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"En la opción 4..."</a:t>
            </a:r>
            <a:r>
              <a:rPr lang="es-ES" sz="2000" dirty="0" smtClean="0">
                <a:latin typeface="Consolas" pitchFamily="49" charset="0"/>
              </a:rPr>
              <a:t> &lt;&lt; endl;</a:t>
            </a:r>
          </a:p>
          <a:p>
            <a:pPr marL="361950" lvl="1" indent="1588">
              <a:lnSpc>
                <a:spcPts val="17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}</a:t>
            </a:r>
            <a:endParaRPr lang="es-ES" sz="2000" dirty="0" smtClean="0">
              <a:solidFill>
                <a:srgbClr val="92D050"/>
              </a:solidFill>
              <a:latin typeface="Consolas" pitchFamily="49" charset="0"/>
            </a:endParaRP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}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 // switch</a:t>
            </a:r>
            <a:endParaRPr lang="es-ES" sz="2000" dirty="0" smtClean="0">
              <a:latin typeface="Consolas" pitchFamily="49" charset="0"/>
            </a:endParaRP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...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</a:t>
            </a:r>
            <a:r>
              <a:rPr lang="es-ES" sz="2000" dirty="0" err="1" smtClean="0">
                <a:latin typeface="Consolas" pitchFamily="49" charset="0"/>
              </a:rPr>
              <a:t>opcion</a:t>
            </a:r>
            <a:r>
              <a:rPr lang="es-ES" sz="2000" dirty="0" smtClean="0">
                <a:latin typeface="Consolas" pitchFamily="49" charset="0"/>
              </a:rPr>
              <a:t> = </a:t>
            </a:r>
            <a:r>
              <a:rPr lang="es-ES" sz="2000" dirty="0" err="1" smtClean="0">
                <a:latin typeface="Consolas" pitchFamily="49" charset="0"/>
              </a:rPr>
              <a:t>menu</a:t>
            </a:r>
            <a:r>
              <a:rPr lang="es-ES" sz="2000" dirty="0" smtClean="0">
                <a:latin typeface="Consolas" pitchFamily="49" charset="0"/>
              </a:rPr>
              <a:t>();</a:t>
            </a:r>
          </a:p>
          <a:p>
            <a:pPr marL="361950" lvl="1" indent="1588">
              <a:lnSpc>
                <a:spcPts val="22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}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 // while</a:t>
            </a:r>
            <a:endParaRPr lang="es-ES" sz="20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310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múltiples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52152"/>
            <a:ext cx="8363272" cy="5285159"/>
          </a:xfrm>
        </p:spPr>
        <p:txBody>
          <a:bodyPr numCol="2">
            <a:noAutofit/>
          </a:bodyPr>
          <a:lstStyle/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nota;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Sin decimales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"Nota (0-10): 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cin &gt;&gt; nota;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switch</a:t>
            </a:r>
            <a:r>
              <a:rPr lang="es-ES" sz="1800" dirty="0" smtClean="0">
                <a:latin typeface="Consolas" pitchFamily="49" charset="0"/>
              </a:rPr>
              <a:t> (nota) {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{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"Suspenso"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800" dirty="0" smtClean="0">
                <a:latin typeface="Consolas" pitchFamily="49" charset="0"/>
              </a:rPr>
              <a:t>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De 0 a 4: SS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5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6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{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"Aprobado"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800" dirty="0" smtClean="0">
                <a:latin typeface="Consolas" pitchFamily="49" charset="0"/>
              </a:rPr>
              <a:t>;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 // 5 o 6: AP</a:t>
            </a:r>
            <a:endParaRPr lang="es-ES" sz="1800" dirty="0" smtClean="0">
              <a:latin typeface="Consolas" pitchFamily="49" charset="0"/>
            </a:endParaRP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7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8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{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"Notable"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800" dirty="0" smtClean="0">
                <a:latin typeface="Consolas" pitchFamily="49" charset="0"/>
              </a:rPr>
              <a:t>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7 u 8: NT</a:t>
            </a:r>
            <a:endParaRPr lang="es-ES" sz="1800" dirty="0" smtClean="0">
              <a:latin typeface="Consolas" pitchFamily="49" charset="0"/>
            </a:endParaRP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dirty="0" smtClean="0">
                <a:latin typeface="Consolas" pitchFamily="49" charset="0"/>
              </a:rPr>
              <a:t> 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9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case</a:t>
            </a:r>
            <a:r>
              <a:rPr lang="es-ES" sz="1800" dirty="0" smtClean="0">
                <a:latin typeface="Consolas" pitchFamily="49" charset="0"/>
              </a:rPr>
              <a:t>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10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{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</a:t>
            </a:r>
            <a:r>
              <a:rPr lang="es-ES" sz="1800" spc="-30" dirty="0" smtClean="0">
                <a:latin typeface="Consolas" pitchFamily="49" charset="0"/>
              </a:rPr>
              <a:t>cout &lt;&lt; </a:t>
            </a:r>
            <a:r>
              <a:rPr lang="es-ES" sz="1800" spc="-30" dirty="0" smtClean="0">
                <a:solidFill>
                  <a:srgbClr val="FFFF00"/>
                </a:solidFill>
                <a:latin typeface="Consolas" pitchFamily="49" charset="0"/>
              </a:rPr>
              <a:t>"Sobresaliente"</a:t>
            </a:r>
            <a:r>
              <a:rPr lang="es-ES" sz="1800" spc="-3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break</a:t>
            </a:r>
            <a:r>
              <a:rPr lang="es-ES" sz="1800" dirty="0" smtClean="0">
                <a:latin typeface="Consolas" pitchFamily="49" charset="0"/>
              </a:rPr>
              <a:t>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</a:rPr>
              <a:t>// 9 o 10: SB</a:t>
            </a:r>
            <a:endParaRPr lang="es-ES" sz="1800" dirty="0" smtClean="0">
              <a:latin typeface="Consolas" pitchFamily="49" charset="0"/>
            </a:endParaRP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default</a:t>
            </a:r>
            <a:r>
              <a:rPr lang="es-ES" sz="1800" dirty="0" smtClean="0">
                <a:latin typeface="Consolas" pitchFamily="49" charset="0"/>
              </a:rPr>
              <a:t>: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{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"¡No válida!"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7366184" y="404664"/>
            <a:ext cx="1324402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nota2.cpp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2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3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1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6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70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8000"/>
                            </p:stCondLst>
                            <p:childTnLst>
                              <p:par>
                                <p:cTn id="1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1000"/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9000"/>
                            </p:stCondLst>
                            <p:childTnLst>
                              <p:par>
                                <p:cTn id="1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1000"/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10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1000"/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3000"/>
                            </p:stCondLst>
                            <p:childTnLst>
                              <p:par>
                                <p:cTn id="1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1000"/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1000"/>
                                        <p:tgtEl>
                                          <p:spTgt spid="3">
                                            <p:txEl>
                                              <p:pRg st="34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5000"/>
                            </p:stCondLst>
                            <p:childTnLst>
                              <p:par>
                                <p:cTn id="1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1000"/>
                                        <p:tgtEl>
                                          <p:spTgt spid="3">
                                            <p:txEl>
                                              <p:pRg st="35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36000"/>
                            </p:stCondLst>
                            <p:childTnLst>
                              <p:par>
                                <p:cTn id="1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Escritura de variables de tipos enumerados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558602" y="946820"/>
            <a:ext cx="8261870" cy="545277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266700" lvl="1" indent="1588">
              <a:lnSpc>
                <a:spcPts val="1900"/>
              </a:lnSpc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typedef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enum</a:t>
            </a:r>
            <a:r>
              <a:rPr lang="es-ES" dirty="0" smtClean="0">
                <a:latin typeface="Consolas" pitchFamily="49" charset="0"/>
              </a:rPr>
              <a:t> {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enero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febrero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marzo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abril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mayo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junio</a:t>
            </a:r>
            <a:r>
              <a:rPr lang="es-ES" dirty="0" smtClean="0">
                <a:latin typeface="Consolas" pitchFamily="49" charset="0"/>
              </a:rPr>
              <a:t>,</a:t>
            </a:r>
          </a:p>
          <a:p>
            <a:pPr marL="266700" lvl="1" indent="1588">
              <a:lnSpc>
                <a:spcPts val="1900"/>
              </a:lnSpc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julio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agosto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septiembre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octubre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noviembre</a:t>
            </a:r>
            <a:r>
              <a:rPr lang="es-ES" dirty="0" smtClean="0">
                <a:latin typeface="Consolas" pitchFamily="49" charset="0"/>
              </a:rPr>
              <a:t>,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diciembre </a:t>
            </a:r>
            <a:r>
              <a:rPr lang="es-ES" dirty="0" smtClean="0">
                <a:latin typeface="Consolas" pitchFamily="49" charset="0"/>
              </a:rPr>
              <a:t>}</a:t>
            </a:r>
          </a:p>
          <a:p>
            <a:pPr marL="266700" lvl="1" indent="1588">
              <a:lnSpc>
                <a:spcPts val="1900"/>
              </a:lnSpc>
            </a:pP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tMes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266700" lvl="1" indent="1588">
              <a:lnSpc>
                <a:spcPts val="1900"/>
              </a:lnSpc>
            </a:pPr>
            <a:r>
              <a:rPr lang="es-ES" dirty="0" err="1" smtClean="0">
                <a:solidFill>
                  <a:srgbClr val="FFC000"/>
                </a:solidFill>
                <a:latin typeface="Consolas" pitchFamily="49" charset="0"/>
              </a:rPr>
              <a:t>tMes</a:t>
            </a:r>
            <a:r>
              <a:rPr lang="es-ES" dirty="0" smtClean="0">
                <a:latin typeface="Consolas" pitchFamily="49" charset="0"/>
              </a:rPr>
              <a:t> mes;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switch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(mes) {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enero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"enero"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break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 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febrero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"febrero"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break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...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case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diciembre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: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{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"diciembre"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266700" lvl="1" indent="1588">
              <a:lnSpc>
                <a:spcPts val="19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1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313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235485" y="3044280"/>
            <a:ext cx="2673232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Repetición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Conversiones automáticas de tipos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0178"/>
          </a:xfrm>
        </p:spPr>
        <p:txBody>
          <a:bodyPr>
            <a:normAutofit/>
          </a:bodyPr>
          <a:lstStyle/>
          <a:p>
            <a:pPr indent="1588">
              <a:spcBef>
                <a:spcPts val="0"/>
              </a:spcBef>
              <a:spcAft>
                <a:spcPts val="1200"/>
              </a:spcAft>
              <a:tabLst>
                <a:tab pos="7981950" algn="r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Promoción de tipos</a:t>
            </a:r>
          </a:p>
          <a:p>
            <a:pPr marL="361950" lvl="2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s-ES" sz="2200" dirty="0" smtClean="0"/>
              <a:t>Dos operandos de tipos distintos: </a:t>
            </a:r>
            <a:br>
              <a:rPr lang="es-ES" sz="2200" dirty="0" smtClean="0"/>
            </a:br>
            <a:r>
              <a:rPr lang="es-ES" sz="2200" dirty="0" smtClean="0"/>
              <a:t>El valor del tipo </a:t>
            </a:r>
            <a:r>
              <a:rPr lang="es-ES" sz="2200" i="1" dirty="0" smtClean="0"/>
              <a:t>menor</a:t>
            </a:r>
            <a:r>
              <a:rPr lang="es-ES" sz="2200" dirty="0" smtClean="0"/>
              <a:t> se promociona al tipo </a:t>
            </a:r>
            <a:r>
              <a:rPr lang="es-ES" sz="2200" i="1" dirty="0" smtClean="0"/>
              <a:t>mayor</a:t>
            </a:r>
            <a:endParaRPr lang="es-ES" sz="2200" dirty="0" smtClean="0"/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short int </a:t>
            </a:r>
            <a:r>
              <a:rPr lang="es-ES" dirty="0" smtClean="0">
                <a:latin typeface="Consolas" pitchFamily="49" charset="0"/>
              </a:rPr>
              <a:t>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j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double</a:t>
            </a:r>
            <a:r>
              <a:rPr lang="es-ES" dirty="0" smtClean="0">
                <a:latin typeface="Consolas" pitchFamily="49" charset="0"/>
              </a:rPr>
              <a:t> a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1.5</a:t>
            </a:r>
            <a:r>
              <a:rPr lang="es-ES" dirty="0" smtClean="0">
                <a:latin typeface="Consolas" pitchFamily="49" charset="0"/>
              </a:rPr>
              <a:t>, b;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b = a + i * j;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233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8" name="27 Grupo"/>
          <p:cNvGrpSpPr/>
          <p:nvPr/>
        </p:nvGrpSpPr>
        <p:grpSpPr>
          <a:xfrm>
            <a:off x="5652120" y="2586097"/>
            <a:ext cx="2347689" cy="2139047"/>
            <a:chOff x="5983585" y="2770763"/>
            <a:chExt cx="2347689" cy="2139047"/>
          </a:xfrm>
        </p:grpSpPr>
        <p:sp>
          <p:nvSpPr>
            <p:cNvPr id="6" name="5 Rectángulo"/>
            <p:cNvSpPr/>
            <p:nvPr/>
          </p:nvSpPr>
          <p:spPr>
            <a:xfrm>
              <a:off x="6603082" y="2770763"/>
              <a:ext cx="1728192" cy="21390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2">
                <a:spcBef>
                  <a:spcPct val="0"/>
                </a:spcBef>
                <a:spcAft>
                  <a:spcPts val="600"/>
                </a:spcAft>
                <a:buFont typeface="Wingdings" pitchFamily="2" charset="2"/>
                <a:buNone/>
              </a:pPr>
              <a:r>
                <a:rPr lang="es-ES_tradnl" b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itchFamily="49" charset="0"/>
                </a:rPr>
                <a:t>long double</a:t>
              </a:r>
            </a:p>
            <a:p>
              <a:pPr marL="0" lvl="2">
                <a:spcBef>
                  <a:spcPct val="0"/>
                </a:spcBef>
                <a:spcAft>
                  <a:spcPts val="600"/>
                </a:spcAft>
                <a:buFont typeface="Wingdings" pitchFamily="2" charset="2"/>
                <a:buNone/>
              </a:pPr>
              <a:r>
                <a:rPr lang="es-ES_tradnl" b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itchFamily="49" charset="0"/>
                </a:rPr>
                <a:t>double</a:t>
              </a:r>
            </a:p>
            <a:p>
              <a:pPr marL="0" lvl="2">
                <a:spcBef>
                  <a:spcPct val="0"/>
                </a:spcBef>
                <a:spcAft>
                  <a:spcPts val="600"/>
                </a:spcAft>
                <a:buFont typeface="Wingdings" pitchFamily="2" charset="2"/>
                <a:buNone/>
              </a:pPr>
              <a:r>
                <a:rPr lang="es-ES_tradnl" b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itchFamily="49" charset="0"/>
                </a:rPr>
                <a:t>float</a:t>
              </a:r>
            </a:p>
            <a:p>
              <a:pPr marL="0" lvl="2">
                <a:spcBef>
                  <a:spcPct val="0"/>
                </a:spcBef>
                <a:spcAft>
                  <a:spcPts val="600"/>
                </a:spcAft>
                <a:buFont typeface="Wingdings" pitchFamily="2" charset="2"/>
                <a:buNone/>
              </a:pPr>
              <a:r>
                <a:rPr lang="es-ES_tradnl" b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itchFamily="49" charset="0"/>
                </a:rPr>
                <a:t>long int</a:t>
              </a:r>
            </a:p>
            <a:p>
              <a:pPr marL="0" lvl="2">
                <a:spcBef>
                  <a:spcPct val="0"/>
                </a:spcBef>
                <a:spcAft>
                  <a:spcPts val="600"/>
                </a:spcAft>
                <a:buFont typeface="Wingdings" pitchFamily="2" charset="2"/>
                <a:buNone/>
              </a:pPr>
              <a:r>
                <a:rPr lang="es-ES_tradnl" b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itchFamily="49" charset="0"/>
                </a:rPr>
                <a:t>int</a:t>
              </a:r>
            </a:p>
            <a:p>
              <a:pPr marL="0" lvl="2">
                <a:spcBef>
                  <a:spcPct val="0"/>
                </a:spcBef>
                <a:spcAft>
                  <a:spcPts val="600"/>
                </a:spcAft>
                <a:buFont typeface="Wingdings" pitchFamily="2" charset="2"/>
                <a:buNone/>
              </a:pPr>
              <a:r>
                <a:rPr lang="es-ES_tradnl" b="1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urier New" pitchFamily="49" charset="0"/>
                </a:rPr>
                <a:t>short int</a:t>
              </a:r>
              <a:endParaRPr lang="es-ES_tradnl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</a:endParaRPr>
            </a:p>
          </p:txBody>
        </p:sp>
        <p:cxnSp>
          <p:nvCxnSpPr>
            <p:cNvPr id="7" name="6 Conector recto de flecha"/>
            <p:cNvCxnSpPr/>
            <p:nvPr/>
          </p:nvCxnSpPr>
          <p:spPr>
            <a:xfrm flipV="1">
              <a:off x="6505676" y="2885313"/>
              <a:ext cx="0" cy="188048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8 CuadroTexto"/>
            <p:cNvSpPr txBox="1"/>
            <p:nvPr/>
          </p:nvSpPr>
          <p:spPr>
            <a:xfrm>
              <a:off x="5983585" y="3168903"/>
              <a:ext cx="553998" cy="1446743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Promoción</a:t>
              </a:r>
            </a:p>
          </p:txBody>
        </p:sp>
      </p:grpSp>
      <p:grpSp>
        <p:nvGrpSpPr>
          <p:cNvPr id="10" name="18 Grupo"/>
          <p:cNvGrpSpPr/>
          <p:nvPr/>
        </p:nvGrpSpPr>
        <p:grpSpPr>
          <a:xfrm>
            <a:off x="2195736" y="4886901"/>
            <a:ext cx="5750791" cy="442749"/>
            <a:chOff x="2095153" y="4826521"/>
            <a:chExt cx="5750791" cy="442749"/>
          </a:xfrm>
        </p:grpSpPr>
        <p:cxnSp>
          <p:nvCxnSpPr>
            <p:cNvPr id="11" name="10 Conector recto de flecha"/>
            <p:cNvCxnSpPr/>
            <p:nvPr/>
          </p:nvCxnSpPr>
          <p:spPr>
            <a:xfrm rot="5400000">
              <a:off x="1995475" y="4934136"/>
              <a:ext cx="216818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 de flecha"/>
            <p:cNvCxnSpPr/>
            <p:nvPr/>
          </p:nvCxnSpPr>
          <p:spPr>
            <a:xfrm>
              <a:off x="2095153" y="5032226"/>
              <a:ext cx="576064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5 CuadroTexto"/>
            <p:cNvSpPr txBox="1"/>
            <p:nvPr/>
          </p:nvSpPr>
          <p:spPr>
            <a:xfrm>
              <a:off x="2699792" y="4869160"/>
              <a:ext cx="5146152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Valor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3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short int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(2 bytes)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" pitchFamily="2" charset="2"/>
                </a:rPr>
                <a:t>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int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(4 bytes)</a:t>
              </a:r>
            </a:p>
          </p:txBody>
        </p:sp>
      </p:grpSp>
      <p:grpSp>
        <p:nvGrpSpPr>
          <p:cNvPr id="13" name="26 Grupo"/>
          <p:cNvGrpSpPr/>
          <p:nvPr/>
        </p:nvGrpSpPr>
        <p:grpSpPr>
          <a:xfrm>
            <a:off x="2536726" y="5661248"/>
            <a:ext cx="5041974" cy="423699"/>
            <a:chOff x="2660104" y="5517232"/>
            <a:chExt cx="5041974" cy="423699"/>
          </a:xfrm>
        </p:grpSpPr>
        <p:cxnSp>
          <p:nvCxnSpPr>
            <p:cNvPr id="21" name="20 Conector recto de flecha"/>
            <p:cNvCxnSpPr/>
            <p:nvPr/>
          </p:nvCxnSpPr>
          <p:spPr>
            <a:xfrm rot="5400000">
              <a:off x="2552489" y="5624847"/>
              <a:ext cx="216818" cy="1588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 de flecha"/>
            <p:cNvCxnSpPr/>
            <p:nvPr/>
          </p:nvCxnSpPr>
          <p:spPr>
            <a:xfrm>
              <a:off x="2661692" y="5734050"/>
              <a:ext cx="279326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CuadroTexto"/>
            <p:cNvSpPr txBox="1"/>
            <p:nvPr/>
          </p:nvSpPr>
          <p:spPr>
            <a:xfrm>
              <a:off x="2979118" y="5540821"/>
              <a:ext cx="4722960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Valor </a:t>
              </a: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6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int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(4 bytes) 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sym typeface="Wingdings" pitchFamily="2" charset="2"/>
                </a:rPr>
                <a:t>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</a:t>
              </a:r>
              <a:r>
                <a:rPr lang="es-ES" sz="20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double</a:t>
              </a:r>
              <a:r>
                <a:rPr lang="es-ES" sz="2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(8 bytes)</a:t>
              </a:r>
            </a:p>
          </p:txBody>
        </p:sp>
      </p:grpSp>
      <p:sp>
        <p:nvSpPr>
          <p:cNvPr id="25" name="24 Arco"/>
          <p:cNvSpPr/>
          <p:nvPr/>
        </p:nvSpPr>
        <p:spPr>
          <a:xfrm flipH="1">
            <a:off x="6400775" y="3141080"/>
            <a:ext cx="2016224" cy="1008000"/>
          </a:xfrm>
          <a:prstGeom prst="arc">
            <a:avLst>
              <a:gd name="adj1" fmla="val 4715538"/>
              <a:gd name="adj2" fmla="val 16979329"/>
            </a:avLst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Arco"/>
          <p:cNvSpPr/>
          <p:nvPr/>
        </p:nvSpPr>
        <p:spPr>
          <a:xfrm flipH="1">
            <a:off x="6400775" y="4149080"/>
            <a:ext cx="2016224" cy="360040"/>
          </a:xfrm>
          <a:prstGeom prst="arc">
            <a:avLst>
              <a:gd name="adj1" fmla="val 8754614"/>
              <a:gd name="adj2" fmla="val 20067387"/>
            </a:avLst>
          </a:prstGeom>
          <a:ln w="3810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827584" y="4475212"/>
            <a:ext cx="236154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 = a +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3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*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2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  <a:endParaRPr lang="es-ES" sz="2200" dirty="0"/>
          </a:p>
        </p:txBody>
      </p:sp>
      <p:sp>
        <p:nvSpPr>
          <p:cNvPr id="26" name="25 Rectángulo"/>
          <p:cNvSpPr/>
          <p:nvPr/>
        </p:nvSpPr>
        <p:spPr>
          <a:xfrm>
            <a:off x="827584" y="5228158"/>
            <a:ext cx="20505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 =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1.5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+ </a:t>
            </a:r>
            <a:r>
              <a:rPr lang="es-ES" sz="2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6</a:t>
            </a:r>
            <a:r>
              <a:rPr lang="es-ES" sz="2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  <a:endParaRPr lang="es-ES" sz="22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5" grpId="0" animBg="1"/>
      <p:bldP spid="25" grpId="1" animBg="1"/>
      <p:bldP spid="24" grpId="0" animBg="1"/>
      <p:bldP spid="24" grpId="1" animBg="1"/>
      <p:bldP spid="18" grpId="0"/>
      <p:bldP spid="26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Repetición (iteración)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314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48" name="47 Grupo"/>
          <p:cNvGrpSpPr/>
          <p:nvPr/>
        </p:nvGrpSpPr>
        <p:grpSpPr>
          <a:xfrm>
            <a:off x="2579676" y="2762309"/>
            <a:ext cx="1512168" cy="1173909"/>
            <a:chOff x="1211524" y="2762309"/>
            <a:chExt cx="1512168" cy="1173909"/>
          </a:xfrm>
        </p:grpSpPr>
        <p:sp>
          <p:nvSpPr>
            <p:cNvPr id="6" name="5 CuadroTexto"/>
            <p:cNvSpPr txBox="1"/>
            <p:nvPr/>
          </p:nvSpPr>
          <p:spPr>
            <a:xfrm>
              <a:off x="1211524" y="3576178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Cuerpo</a:t>
              </a:r>
              <a:endParaRPr lang="es-E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grpSp>
          <p:nvGrpSpPr>
            <p:cNvPr id="8" name="36 Grupo"/>
            <p:cNvGrpSpPr/>
            <p:nvPr/>
          </p:nvGrpSpPr>
          <p:grpSpPr>
            <a:xfrm>
              <a:off x="1970498" y="3131136"/>
              <a:ext cx="215230" cy="442949"/>
              <a:chOff x="1476450" y="3285903"/>
              <a:chExt cx="215230" cy="44294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25" name="24 Conector recto de flecha"/>
              <p:cNvCxnSpPr/>
              <p:nvPr/>
            </p:nvCxnSpPr>
            <p:spPr>
              <a:xfrm rot="5400000">
                <a:off x="1274026" y="3506584"/>
                <a:ext cx="442949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27" name="26 Conector recto de flecha"/>
              <p:cNvCxnSpPr/>
              <p:nvPr/>
            </p:nvCxnSpPr>
            <p:spPr>
              <a:xfrm rot="10800000">
                <a:off x="1476450" y="3287792"/>
                <a:ext cx="215230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42" name="41 CuadroTexto"/>
            <p:cNvSpPr txBox="1"/>
            <p:nvPr/>
          </p:nvSpPr>
          <p:spPr>
            <a:xfrm>
              <a:off x="1800762" y="2762309"/>
              <a:ext cx="362600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Sí</a:t>
              </a:r>
            </a:p>
          </p:txBody>
        </p:sp>
      </p:grpSp>
      <p:grpSp>
        <p:nvGrpSpPr>
          <p:cNvPr id="9" name="100 Grupo"/>
          <p:cNvGrpSpPr/>
          <p:nvPr/>
        </p:nvGrpSpPr>
        <p:grpSpPr>
          <a:xfrm>
            <a:off x="2411760" y="2485031"/>
            <a:ext cx="2032384" cy="1820752"/>
            <a:chOff x="899592" y="3284984"/>
            <a:chExt cx="2032384" cy="1820752"/>
          </a:xfrm>
        </p:grpSpPr>
        <p:cxnSp>
          <p:nvCxnSpPr>
            <p:cNvPr id="33" name="32 Conector recto de flecha"/>
            <p:cNvCxnSpPr/>
            <p:nvPr/>
          </p:nvCxnSpPr>
          <p:spPr>
            <a:xfrm rot="16200000" flipH="1">
              <a:off x="1647654" y="4925319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28 Conector recto de flecha"/>
            <p:cNvCxnSpPr/>
            <p:nvPr/>
          </p:nvCxnSpPr>
          <p:spPr>
            <a:xfrm>
              <a:off x="901180" y="3287366"/>
              <a:ext cx="203079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3" name="92 Conector recto de flecha"/>
            <p:cNvCxnSpPr/>
            <p:nvPr/>
          </p:nvCxnSpPr>
          <p:spPr>
            <a:xfrm rot="5400000">
              <a:off x="9457" y="4194169"/>
              <a:ext cx="181995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/>
            <p:nvPr/>
          </p:nvCxnSpPr>
          <p:spPr>
            <a:xfrm rot="10800000">
              <a:off x="899592" y="5088275"/>
              <a:ext cx="94673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9" name="48 Grupo"/>
          <p:cNvGrpSpPr/>
          <p:nvPr/>
        </p:nvGrpSpPr>
        <p:grpSpPr>
          <a:xfrm>
            <a:off x="4444144" y="2771920"/>
            <a:ext cx="1336504" cy="1988791"/>
            <a:chOff x="3075992" y="2771920"/>
            <a:chExt cx="1336504" cy="1988791"/>
          </a:xfrm>
        </p:grpSpPr>
        <p:cxnSp>
          <p:nvCxnSpPr>
            <p:cNvPr id="41" name="40 Conector recto de flecha"/>
            <p:cNvCxnSpPr/>
            <p:nvPr/>
          </p:nvCxnSpPr>
          <p:spPr>
            <a:xfrm rot="10800000" flipH="1">
              <a:off x="3986722" y="3138871"/>
              <a:ext cx="21523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3" name="42 CuadroTexto"/>
            <p:cNvSpPr txBox="1"/>
            <p:nvPr/>
          </p:nvSpPr>
          <p:spPr>
            <a:xfrm>
              <a:off x="3928068" y="2771920"/>
              <a:ext cx="484428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No</a:t>
              </a:r>
            </a:p>
          </p:txBody>
        </p:sp>
        <p:cxnSp>
          <p:nvCxnSpPr>
            <p:cNvPr id="44" name="43 Conector recto de flecha"/>
            <p:cNvCxnSpPr/>
            <p:nvPr/>
          </p:nvCxnSpPr>
          <p:spPr>
            <a:xfrm rot="5400000">
              <a:off x="3587398" y="3749245"/>
              <a:ext cx="1194184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1" name="90 Conector recto de flecha"/>
            <p:cNvCxnSpPr/>
            <p:nvPr/>
          </p:nvCxnSpPr>
          <p:spPr>
            <a:xfrm>
              <a:off x="3075992" y="4327287"/>
              <a:ext cx="1109292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39 Conector recto de flecha"/>
            <p:cNvCxnSpPr/>
            <p:nvPr/>
          </p:nvCxnSpPr>
          <p:spPr>
            <a:xfrm rot="16200000" flipH="1">
              <a:off x="2866426" y="4538443"/>
              <a:ext cx="44294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37" name="Picture 2" descr="C:\Documents and Settings\Luis\Configuración local\Archivos temporales de Internet\Content.IE5\8852AIMF\MC90043158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236265"/>
            <a:ext cx="914286" cy="914286"/>
          </a:xfrm>
          <a:prstGeom prst="rect">
            <a:avLst/>
          </a:prstGeom>
          <a:noFill/>
        </p:spPr>
      </p:pic>
      <p:sp>
        <p:nvSpPr>
          <p:cNvPr id="38" name="37 Rectángulo"/>
          <p:cNvSpPr/>
          <p:nvPr/>
        </p:nvSpPr>
        <p:spPr>
          <a:xfrm>
            <a:off x="2699792" y="5013176"/>
            <a:ext cx="2762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Bucles </a:t>
            </a:r>
            <a:r>
              <a:rPr lang="es-ES" sz="2400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while</a:t>
            </a:r>
            <a:r>
              <a:rPr lang="es-ES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y </a:t>
            </a:r>
            <a:r>
              <a:rPr lang="es-ES" sz="2400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for</a:t>
            </a:r>
            <a:endParaRPr lang="es-ES" sz="2400" dirty="0" smtClean="0"/>
          </a:p>
        </p:txBody>
      </p:sp>
      <p:grpSp>
        <p:nvGrpSpPr>
          <p:cNvPr id="47" name="46 Grupo"/>
          <p:cNvGrpSpPr/>
          <p:nvPr/>
        </p:nvGrpSpPr>
        <p:grpSpPr>
          <a:xfrm>
            <a:off x="3481872" y="2177083"/>
            <a:ext cx="1944216" cy="1219075"/>
            <a:chOff x="2113720" y="2177083"/>
            <a:chExt cx="1944216" cy="1219075"/>
          </a:xfrm>
        </p:grpSpPr>
        <p:sp>
          <p:nvSpPr>
            <p:cNvPr id="23" name="22 Decisión"/>
            <p:cNvSpPr/>
            <p:nvPr/>
          </p:nvSpPr>
          <p:spPr>
            <a:xfrm>
              <a:off x="2113720" y="2867124"/>
              <a:ext cx="1944216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¿Iterar?</a:t>
              </a:r>
            </a:p>
          </p:txBody>
        </p:sp>
        <p:cxnSp>
          <p:nvCxnSpPr>
            <p:cNvPr id="7" name="6 Conector recto de flecha"/>
            <p:cNvCxnSpPr/>
            <p:nvPr/>
          </p:nvCxnSpPr>
          <p:spPr>
            <a:xfrm rot="5400000">
              <a:off x="2729229" y="2540006"/>
              <a:ext cx="72743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46" name="45 Grupo"/>
          <p:cNvGrpSpPr/>
          <p:nvPr/>
        </p:nvGrpSpPr>
        <p:grpSpPr>
          <a:xfrm>
            <a:off x="3707904" y="1484785"/>
            <a:ext cx="1512168" cy="691505"/>
            <a:chOff x="2339752" y="1484785"/>
            <a:chExt cx="1512168" cy="691505"/>
          </a:xfrm>
        </p:grpSpPr>
        <p:sp>
          <p:nvSpPr>
            <p:cNvPr id="58" name="57 CuadroTexto"/>
            <p:cNvSpPr txBox="1"/>
            <p:nvPr/>
          </p:nvSpPr>
          <p:spPr>
            <a:xfrm>
              <a:off x="2339752" y="1816250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Inicialización</a:t>
              </a:r>
              <a:endParaRPr lang="es-ES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cxnSp>
          <p:nvCxnSpPr>
            <p:cNvPr id="59" name="58 Conector recto de flecha"/>
            <p:cNvCxnSpPr/>
            <p:nvPr/>
          </p:nvCxnSpPr>
          <p:spPr>
            <a:xfrm rot="16200000" flipH="1">
              <a:off x="2915419" y="1664408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de bucles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Autofit/>
          </a:bodyPr>
          <a:lstStyle/>
          <a:p>
            <a:pPr lvl="1" indent="-274638"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Número de iteraciones condicionado (</a:t>
            </a:r>
            <a:r>
              <a:rPr lang="es-ES" i="1" dirty="0" smtClean="0"/>
              <a:t>recorrido variable</a:t>
            </a:r>
            <a:r>
              <a:rPr lang="es-ES" dirty="0" smtClean="0"/>
              <a:t>):</a:t>
            </a:r>
          </a:p>
          <a:p>
            <a:pPr lvl="2" indent="-265113">
              <a:spcBef>
                <a:spcPts val="600"/>
              </a:spcBef>
              <a:spcAft>
                <a:spcPts val="600"/>
              </a:spcAft>
            </a:pPr>
            <a:r>
              <a:rPr lang="es-ES" sz="2200" dirty="0" smtClean="0"/>
              <a:t>Bucle </a:t>
            </a: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</a:p>
          <a:p>
            <a:pPr lvl="2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2200" dirty="0" smtClean="0">
                <a:latin typeface="Consolas" pitchFamily="49" charset="0"/>
              </a:rPr>
              <a:t>(</a:t>
            </a:r>
            <a:r>
              <a:rPr lang="es-ES" sz="2200" i="1" dirty="0" smtClean="0">
                <a:latin typeface="Consolas" pitchFamily="49" charset="0"/>
              </a:rPr>
              <a:t>condición</a:t>
            </a:r>
            <a:r>
              <a:rPr lang="es-ES" sz="2200" dirty="0" smtClean="0">
                <a:latin typeface="Consolas" pitchFamily="49" charset="0"/>
              </a:rPr>
              <a:t>) </a:t>
            </a:r>
            <a:r>
              <a:rPr lang="es-ES" sz="2200" i="1" dirty="0" smtClean="0">
                <a:latin typeface="Consolas" pitchFamily="49" charset="0"/>
              </a:rPr>
              <a:t>cuerpo</a:t>
            </a:r>
          </a:p>
          <a:p>
            <a:pPr lvl="2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Ejecuta el </a:t>
            </a:r>
            <a:r>
              <a:rPr lang="es-ES" sz="2200" i="1" dirty="0" smtClean="0">
                <a:latin typeface="Consolas" pitchFamily="49" charset="0"/>
              </a:rPr>
              <a:t>cuerpo</a:t>
            </a:r>
            <a:r>
              <a:rPr lang="es-ES" sz="2200" dirty="0" smtClean="0"/>
              <a:t> mientras la </a:t>
            </a:r>
            <a:r>
              <a:rPr lang="es-ES" sz="2200" i="1" dirty="0" smtClean="0">
                <a:latin typeface="Consolas" pitchFamily="49" charset="0"/>
              </a:rPr>
              <a:t>condición</a:t>
            </a:r>
            <a:r>
              <a:rPr lang="es-ES" sz="2200" dirty="0" smtClean="0"/>
              <a:t> sea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endParaRPr lang="es-ES" sz="2200" dirty="0" smtClean="0"/>
          </a:p>
          <a:p>
            <a:pPr lvl="2" indent="-265113">
              <a:spcBef>
                <a:spcPts val="600"/>
              </a:spcBef>
              <a:spcAft>
                <a:spcPts val="600"/>
              </a:spcAft>
            </a:pPr>
            <a:r>
              <a:rPr lang="es-ES" sz="2200" dirty="0" smtClean="0"/>
              <a:t>Bucle </a:t>
            </a: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do</a:t>
            </a:r>
            <a:r>
              <a:rPr lang="es-ES" sz="2200" dirty="0" smtClean="0">
                <a:latin typeface="Consolas" pitchFamily="49" charset="0"/>
              </a:rPr>
              <a:t>-</a:t>
            </a: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</a:p>
          <a:p>
            <a:pPr lvl="2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Comprueba la condición al final (lo veremos más adelante)</a:t>
            </a:r>
          </a:p>
          <a:p>
            <a:pPr lvl="1" indent="-274638">
              <a:spcBef>
                <a:spcPts val="1200"/>
              </a:spcBef>
              <a:spcAft>
                <a:spcPts val="600"/>
              </a:spcAft>
            </a:pPr>
            <a:r>
              <a:rPr lang="es-ES" dirty="0" smtClean="0"/>
              <a:t>Número de iteraciones prefijado (</a:t>
            </a:r>
            <a:r>
              <a:rPr lang="es-ES" i="1" dirty="0" smtClean="0"/>
              <a:t>recorrido fijo</a:t>
            </a:r>
            <a:r>
              <a:rPr lang="es-ES" dirty="0" smtClean="0"/>
              <a:t>):</a:t>
            </a:r>
          </a:p>
          <a:p>
            <a:pPr lvl="2" indent="-265113">
              <a:spcBef>
                <a:spcPts val="600"/>
              </a:spcBef>
              <a:spcAft>
                <a:spcPts val="600"/>
              </a:spcAft>
            </a:pPr>
            <a:r>
              <a:rPr lang="es-ES" sz="2200" dirty="0" smtClean="0"/>
              <a:t>Bucle </a:t>
            </a: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</a:p>
          <a:p>
            <a:pPr lvl="2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2200" dirty="0" smtClean="0">
                <a:latin typeface="Consolas" pitchFamily="49" charset="0"/>
              </a:rPr>
              <a:t>(</a:t>
            </a:r>
            <a:r>
              <a:rPr lang="es-ES" sz="2200" i="1" dirty="0" smtClean="0">
                <a:latin typeface="Consolas" pitchFamily="49" charset="0"/>
              </a:rPr>
              <a:t>inicialización</a:t>
            </a:r>
            <a:r>
              <a:rPr lang="es-ES" sz="2200" dirty="0" smtClean="0">
                <a:latin typeface="Consolas" pitchFamily="49" charset="0"/>
              </a:rPr>
              <a:t>; </a:t>
            </a:r>
            <a:r>
              <a:rPr lang="es-ES" sz="2200" i="1" dirty="0" smtClean="0">
                <a:latin typeface="Consolas" pitchFamily="49" charset="0"/>
              </a:rPr>
              <a:t>condición</a:t>
            </a:r>
            <a:r>
              <a:rPr lang="es-ES" sz="2200" dirty="0" smtClean="0">
                <a:latin typeface="Consolas" pitchFamily="49" charset="0"/>
              </a:rPr>
              <a:t>; </a:t>
            </a:r>
            <a:r>
              <a:rPr lang="es-ES" sz="2200" i="1" dirty="0" smtClean="0">
                <a:latin typeface="Consolas" pitchFamily="49" charset="0"/>
              </a:rPr>
              <a:t>paso</a:t>
            </a:r>
            <a:r>
              <a:rPr lang="es-ES" sz="2200" dirty="0" smtClean="0">
                <a:latin typeface="Consolas" pitchFamily="49" charset="0"/>
              </a:rPr>
              <a:t>) </a:t>
            </a:r>
            <a:r>
              <a:rPr lang="es-ES" sz="2200" i="1" dirty="0" smtClean="0">
                <a:latin typeface="Consolas" pitchFamily="49" charset="0"/>
              </a:rPr>
              <a:t>cuerpo</a:t>
            </a:r>
          </a:p>
          <a:p>
            <a:pPr lvl="2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Ejecuta el </a:t>
            </a:r>
            <a:r>
              <a:rPr lang="es-ES" sz="2200" i="1" dirty="0" smtClean="0">
                <a:latin typeface="Consolas" pitchFamily="49" charset="0"/>
              </a:rPr>
              <a:t>cuerpo</a:t>
            </a:r>
            <a:r>
              <a:rPr lang="es-ES" sz="2200" dirty="0" smtClean="0"/>
              <a:t> mientras la </a:t>
            </a:r>
            <a:r>
              <a:rPr lang="es-ES" sz="2200" i="1" dirty="0" smtClean="0">
                <a:latin typeface="Consolas" pitchFamily="49" charset="0"/>
              </a:rPr>
              <a:t>condición</a:t>
            </a:r>
            <a:r>
              <a:rPr lang="es-ES" sz="2200" dirty="0" smtClean="0"/>
              <a:t> sea </a:t>
            </a:r>
            <a:r>
              <a:rPr lang="es-ES" sz="220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</a:p>
          <a:p>
            <a:pPr lvl="2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200" dirty="0" smtClean="0"/>
              <a:t>Se usa una variable contadora entera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316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2735703" y="3044280"/>
            <a:ext cx="3672801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El bucle 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ea typeface="+mj-ea"/>
                <a:cs typeface="Consolas" pitchFamily="49" charset="0"/>
              </a:rPr>
              <a:t>while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bucle </a:t>
            </a:r>
            <a:r>
              <a:rPr lang="es-ES" dirty="0" smtClean="0">
                <a:latin typeface="Consolas" pitchFamily="49" charset="0"/>
              </a:rPr>
              <a:t>while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Mientras la condición sea cierta, ejecuta el cuerpo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dirty="0" smtClean="0">
                <a:latin typeface="Consolas" pitchFamily="49" charset="0"/>
              </a:rPr>
              <a:t>(</a:t>
            </a:r>
            <a:r>
              <a:rPr lang="es-ES" i="1" dirty="0" smtClean="0">
                <a:latin typeface="Consolas" pitchFamily="49" charset="0"/>
              </a:rPr>
              <a:t>condición</a:t>
            </a:r>
            <a:r>
              <a:rPr lang="es-ES" dirty="0" smtClean="0">
                <a:latin typeface="Consolas" pitchFamily="49" charset="0"/>
              </a:rPr>
              <a:t>) {</a:t>
            </a:r>
          </a:p>
          <a:p>
            <a:pPr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i="1" dirty="0" smtClean="0">
                <a:latin typeface="Consolas" pitchFamily="49" charset="0"/>
              </a:rPr>
              <a:t>cuerpo</a:t>
            </a:r>
            <a:endParaRPr lang="es-ES" dirty="0" smtClean="0"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endParaRPr lang="es-ES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; </a:t>
            </a:r>
            <a:r>
              <a:rPr lang="es-ES" sz="2000" dirty="0" smtClean="0">
                <a:solidFill>
                  <a:srgbClr val="92D050"/>
                </a:solidFill>
                <a:latin typeface="Consolas" pitchFamily="49" charset="0"/>
              </a:rPr>
              <a:t>// Inicialización de la variable i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2000" dirty="0" smtClean="0">
                <a:latin typeface="Consolas" pitchFamily="49" charset="0"/>
              </a:rPr>
              <a:t>(i &lt;=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</a:rPr>
              <a:t>) {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   cout &lt;&lt; i &lt;&lt; endl;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   i++;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}</a:t>
            </a:r>
          </a:p>
          <a:p>
            <a:pPr lvl="1" indent="1588">
              <a:lnSpc>
                <a:spcPts val="22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s-ES" dirty="0" smtClean="0">
                <a:solidFill>
                  <a:prstClr val="white"/>
                </a:solidFill>
              </a:rPr>
              <a:t>Muestra los números del 1 al 100</a:t>
            </a:r>
            <a:endParaRPr lang="es-ES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317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35" name="34 CuadroTexto"/>
          <p:cNvSpPr txBox="1"/>
          <p:nvPr/>
        </p:nvSpPr>
        <p:spPr>
          <a:xfrm>
            <a:off x="7366185" y="404664"/>
            <a:ext cx="1324401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while.cpp</a:t>
            </a:r>
          </a:p>
        </p:txBody>
      </p:sp>
      <p:sp>
        <p:nvSpPr>
          <p:cNvPr id="36" name="35 CuadroTexto"/>
          <p:cNvSpPr txBox="1"/>
          <p:nvPr/>
        </p:nvSpPr>
        <p:spPr>
          <a:xfrm>
            <a:off x="4553466" y="1876181"/>
            <a:ext cx="3978974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Condición al principio del bucle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5" grpId="0" animBg="1"/>
      <p:bldP spid="36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Ejecución del bucle </a:t>
            </a:r>
            <a:r>
              <a:rPr lang="es-ES" dirty="0" smtClean="0">
                <a:latin typeface="Consolas" pitchFamily="49" charset="0"/>
              </a:rPr>
              <a:t>while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84138" lvl="1" indent="1588">
              <a:spcBef>
                <a:spcPts val="0"/>
              </a:spcBef>
              <a:buNone/>
            </a:pPr>
            <a:r>
              <a:rPr lang="es-ES" sz="24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400" dirty="0" smtClean="0">
                <a:latin typeface="Consolas" pitchFamily="49" charset="0"/>
              </a:rPr>
              <a:t> i 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400" dirty="0" smtClean="0">
                <a:latin typeface="Consolas" pitchFamily="49" charset="0"/>
              </a:rPr>
              <a:t>;</a:t>
            </a:r>
          </a:p>
          <a:p>
            <a:pPr marL="84138" lvl="1" indent="1588">
              <a:spcBef>
                <a:spcPts val="0"/>
              </a:spcBef>
              <a:buNone/>
            </a:pPr>
            <a:r>
              <a:rPr lang="es-E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2400" dirty="0" smtClean="0">
                <a:latin typeface="Consolas" pitchFamily="49" charset="0"/>
              </a:rPr>
              <a:t>(i &lt;= </a:t>
            </a:r>
            <a:r>
              <a:rPr lang="es-ES" sz="24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400" dirty="0" smtClean="0">
                <a:latin typeface="Consolas" pitchFamily="49" charset="0"/>
              </a:rPr>
              <a:t>) {</a:t>
            </a:r>
          </a:p>
          <a:p>
            <a:pPr marL="84138" lvl="1" indent="1588"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   cout &lt;&lt; i &lt;&lt; endl; </a:t>
            </a:r>
          </a:p>
          <a:p>
            <a:pPr marL="84138" lvl="1" indent="1588"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   i++;</a:t>
            </a:r>
          </a:p>
          <a:p>
            <a:pPr marL="84138" lvl="1" indent="1588">
              <a:spcBef>
                <a:spcPts val="0"/>
              </a:spcBef>
              <a:buNone/>
            </a:pPr>
            <a:r>
              <a:rPr lang="es-ES" sz="2400" dirty="0" smtClean="0">
                <a:latin typeface="Consolas" pitchFamily="49" charset="0"/>
              </a:rPr>
              <a:t>}</a:t>
            </a:r>
            <a:endParaRPr lang="es-ES" sz="1800" dirty="0" smtClean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318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grpSp>
        <p:nvGrpSpPr>
          <p:cNvPr id="51" name="50 Grupo"/>
          <p:cNvGrpSpPr/>
          <p:nvPr/>
        </p:nvGrpSpPr>
        <p:grpSpPr>
          <a:xfrm>
            <a:off x="5992459" y="1124744"/>
            <a:ext cx="2828013" cy="1800200"/>
            <a:chOff x="971600" y="3112393"/>
            <a:chExt cx="3555094" cy="2944462"/>
          </a:xfrm>
        </p:grpSpPr>
        <p:cxnSp>
          <p:nvCxnSpPr>
            <p:cNvPr id="21" name="20 Conector recto de flecha"/>
            <p:cNvCxnSpPr/>
            <p:nvPr/>
          </p:nvCxnSpPr>
          <p:spPr>
            <a:xfrm rot="5400000">
              <a:off x="1706556" y="4893251"/>
              <a:ext cx="387042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7" name="6 CuadroTexto"/>
            <p:cNvSpPr txBox="1"/>
            <p:nvPr/>
          </p:nvSpPr>
          <p:spPr>
            <a:xfrm>
              <a:off x="1139516" y="4411699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Cuerpo</a:t>
              </a:r>
              <a:endParaRPr lang="es-E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grpSp>
          <p:nvGrpSpPr>
            <p:cNvPr id="6" name="36 Grupo"/>
            <p:cNvGrpSpPr/>
            <p:nvPr/>
          </p:nvGrpSpPr>
          <p:grpSpPr>
            <a:xfrm>
              <a:off x="1898490" y="3966657"/>
              <a:ext cx="215230" cy="442949"/>
              <a:chOff x="1476450" y="3285903"/>
              <a:chExt cx="215230" cy="44294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9" name="8 Conector recto de flecha"/>
              <p:cNvCxnSpPr/>
              <p:nvPr/>
            </p:nvCxnSpPr>
            <p:spPr>
              <a:xfrm rot="5400000">
                <a:off x="1274026" y="3506584"/>
                <a:ext cx="442949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10" name="9 Conector recto de flecha"/>
              <p:cNvCxnSpPr/>
              <p:nvPr/>
            </p:nvCxnSpPr>
            <p:spPr>
              <a:xfrm rot="10800000">
                <a:off x="1476450" y="3287792"/>
                <a:ext cx="215230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cxnSp>
          <p:nvCxnSpPr>
            <p:cNvPr id="11" name="10 Conector recto de flecha"/>
            <p:cNvCxnSpPr/>
            <p:nvPr/>
          </p:nvCxnSpPr>
          <p:spPr>
            <a:xfrm rot="10800000" flipH="1">
              <a:off x="3914714" y="3974392"/>
              <a:ext cx="21523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11 Decisión"/>
            <p:cNvSpPr/>
            <p:nvPr/>
          </p:nvSpPr>
          <p:spPr>
            <a:xfrm>
              <a:off x="1918337" y="3702645"/>
              <a:ext cx="2194939" cy="529033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4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Condición</a:t>
              </a:r>
            </a:p>
          </p:txBody>
        </p:sp>
        <p:cxnSp>
          <p:nvCxnSpPr>
            <p:cNvPr id="13" name="12 Conector recto de flecha"/>
            <p:cNvCxnSpPr>
              <a:endCxn id="12" idx="0"/>
            </p:cNvCxnSpPr>
            <p:nvPr/>
          </p:nvCxnSpPr>
          <p:spPr>
            <a:xfrm flipH="1">
              <a:off x="3015806" y="3112393"/>
              <a:ext cx="8025" cy="590252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4" name="13 CuadroTexto"/>
            <p:cNvSpPr txBox="1"/>
            <p:nvPr/>
          </p:nvSpPr>
          <p:spPr>
            <a:xfrm>
              <a:off x="1544106" y="3465728"/>
              <a:ext cx="731897" cy="50340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3669857" y="3475339"/>
              <a:ext cx="856837" cy="50340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14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16" name="15 Conector recto de flecha"/>
            <p:cNvCxnSpPr/>
            <p:nvPr/>
          </p:nvCxnSpPr>
          <p:spPr>
            <a:xfrm rot="5400000">
              <a:off x="3291032" y="4801187"/>
              <a:ext cx="162543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18 Conector recto de flecha"/>
            <p:cNvCxnSpPr/>
            <p:nvPr/>
          </p:nvCxnSpPr>
          <p:spPr>
            <a:xfrm>
              <a:off x="3003984" y="5623431"/>
              <a:ext cx="1109292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2" name="21 Conector recto de flecha"/>
            <p:cNvCxnSpPr/>
            <p:nvPr/>
          </p:nvCxnSpPr>
          <p:spPr>
            <a:xfrm>
              <a:off x="973188" y="3322934"/>
              <a:ext cx="203079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/>
            <p:nvPr/>
          </p:nvCxnSpPr>
          <p:spPr>
            <a:xfrm rot="5400000">
              <a:off x="111113" y="4203265"/>
              <a:ext cx="176383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23 Conector recto de flecha"/>
            <p:cNvCxnSpPr/>
            <p:nvPr/>
          </p:nvCxnSpPr>
          <p:spPr>
            <a:xfrm rot="10800000">
              <a:off x="971600" y="5085184"/>
              <a:ext cx="94673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24 Conector recto de flecha"/>
            <p:cNvCxnSpPr/>
            <p:nvPr/>
          </p:nvCxnSpPr>
          <p:spPr>
            <a:xfrm rot="16200000" flipH="1">
              <a:off x="2794418" y="5834587"/>
              <a:ext cx="44294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6" name="55 Grupo"/>
          <p:cNvGrpSpPr/>
          <p:nvPr/>
        </p:nvGrpSpPr>
        <p:grpSpPr>
          <a:xfrm>
            <a:off x="2483768" y="3448845"/>
            <a:ext cx="2032384" cy="2305050"/>
            <a:chOff x="1972502" y="3427412"/>
            <a:chExt cx="2032384" cy="2305050"/>
          </a:xfrm>
        </p:grpSpPr>
        <p:cxnSp>
          <p:nvCxnSpPr>
            <p:cNvPr id="46" name="45 Conector recto de flecha"/>
            <p:cNvCxnSpPr/>
            <p:nvPr/>
          </p:nvCxnSpPr>
          <p:spPr>
            <a:xfrm>
              <a:off x="1974090" y="3429000"/>
              <a:ext cx="203079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46 Conector recto de flecha"/>
            <p:cNvCxnSpPr/>
            <p:nvPr/>
          </p:nvCxnSpPr>
          <p:spPr>
            <a:xfrm rot="5400000">
              <a:off x="841012" y="4578746"/>
              <a:ext cx="230425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8" name="47 Conector recto de flecha"/>
            <p:cNvCxnSpPr/>
            <p:nvPr/>
          </p:nvCxnSpPr>
          <p:spPr>
            <a:xfrm rot="10800000">
              <a:off x="1972502" y="5730874"/>
              <a:ext cx="946736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7" name="56 Grupo"/>
          <p:cNvGrpSpPr/>
          <p:nvPr/>
        </p:nvGrpSpPr>
        <p:grpSpPr>
          <a:xfrm>
            <a:off x="4525677" y="3717032"/>
            <a:ext cx="1637709" cy="2448272"/>
            <a:chOff x="4014411" y="3695599"/>
            <a:chExt cx="1637709" cy="2448272"/>
          </a:xfrm>
        </p:grpSpPr>
        <p:cxnSp>
          <p:nvCxnSpPr>
            <p:cNvPr id="37" name="36 Conector recto de flecha"/>
            <p:cNvCxnSpPr/>
            <p:nvPr/>
          </p:nvCxnSpPr>
          <p:spPr>
            <a:xfrm rot="10800000" flipH="1">
              <a:off x="4915616" y="4080458"/>
              <a:ext cx="21523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41" name="40 CuadroTexto"/>
            <p:cNvSpPr txBox="1"/>
            <p:nvPr/>
          </p:nvSpPr>
          <p:spPr>
            <a:xfrm>
              <a:off x="4762133" y="3695599"/>
              <a:ext cx="889987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42" name="41 Conector recto de flecha"/>
            <p:cNvCxnSpPr/>
            <p:nvPr/>
          </p:nvCxnSpPr>
          <p:spPr>
            <a:xfrm rot="5400000">
              <a:off x="4301459" y="4907253"/>
              <a:ext cx="162543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/>
            <p:nvPr/>
          </p:nvCxnSpPr>
          <p:spPr>
            <a:xfrm>
              <a:off x="4014411" y="5710447"/>
              <a:ext cx="1109292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9" name="48 Conector recto de flecha"/>
            <p:cNvCxnSpPr/>
            <p:nvPr/>
          </p:nvCxnSpPr>
          <p:spPr>
            <a:xfrm rot="16200000" flipH="1">
              <a:off x="3814370" y="5921603"/>
              <a:ext cx="44294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5" name="54 Grupo"/>
          <p:cNvGrpSpPr/>
          <p:nvPr/>
        </p:nvGrpSpPr>
        <p:grpSpPr>
          <a:xfrm>
            <a:off x="2651683" y="3676962"/>
            <a:ext cx="2208349" cy="2075345"/>
            <a:chOff x="2140417" y="3655529"/>
            <a:chExt cx="2208349" cy="2075345"/>
          </a:xfrm>
        </p:grpSpPr>
        <p:cxnSp>
          <p:nvCxnSpPr>
            <p:cNvPr id="32" name="31 Conector recto de flecha"/>
            <p:cNvCxnSpPr/>
            <p:nvPr/>
          </p:nvCxnSpPr>
          <p:spPr>
            <a:xfrm rot="5400000">
              <a:off x="2437646" y="5267541"/>
              <a:ext cx="925078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33" name="32 CuadroTexto"/>
            <p:cNvSpPr txBox="1"/>
            <p:nvPr/>
          </p:nvSpPr>
          <p:spPr>
            <a:xfrm>
              <a:off x="2140417" y="4517765"/>
              <a:ext cx="2208349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cout &lt;&lt; i &lt;&lt; endl;</a:t>
              </a:r>
              <a:endPara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grpSp>
          <p:nvGrpSpPr>
            <p:cNvPr id="8" name="36 Grupo"/>
            <p:cNvGrpSpPr/>
            <p:nvPr/>
          </p:nvGrpSpPr>
          <p:grpSpPr>
            <a:xfrm>
              <a:off x="2899392" y="4072723"/>
              <a:ext cx="215230" cy="442949"/>
              <a:chOff x="1476450" y="3285903"/>
              <a:chExt cx="215230" cy="442949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cxnSp>
            <p:nvCxnSpPr>
              <p:cNvPr id="35" name="34 Conector recto de flecha"/>
              <p:cNvCxnSpPr/>
              <p:nvPr/>
            </p:nvCxnSpPr>
            <p:spPr>
              <a:xfrm rot="5400000">
                <a:off x="1274026" y="3506584"/>
                <a:ext cx="442949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stealth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6" name="35 Conector recto de flecha"/>
              <p:cNvCxnSpPr/>
              <p:nvPr/>
            </p:nvCxnSpPr>
            <p:spPr>
              <a:xfrm rot="10800000">
                <a:off x="1476450" y="3287792"/>
                <a:ext cx="215230" cy="1588"/>
              </a:xfrm>
              <a:prstGeom prst="straightConnector1">
                <a:avLst/>
              </a:prstGeom>
              <a:ln w="38100">
                <a:solidFill>
                  <a:srgbClr val="FFC000"/>
                </a:solidFill>
                <a:tailEnd type="none" w="lg" len="lg"/>
              </a:ln>
              <a:effectLst/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40" name="39 CuadroTexto"/>
            <p:cNvSpPr txBox="1"/>
            <p:nvPr/>
          </p:nvSpPr>
          <p:spPr>
            <a:xfrm>
              <a:off x="2483768" y="3655529"/>
              <a:ext cx="748923" cy="40011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sz="20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sp>
          <p:nvSpPr>
            <p:cNvPr id="50" name="49 CuadroTexto"/>
            <p:cNvSpPr txBox="1"/>
            <p:nvPr/>
          </p:nvSpPr>
          <p:spPr>
            <a:xfrm>
              <a:off x="2140418" y="5066556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i++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53" name="52 Grupo"/>
          <p:cNvGrpSpPr/>
          <p:nvPr/>
        </p:nvGrpSpPr>
        <p:grpSpPr>
          <a:xfrm>
            <a:off x="3553880" y="3239893"/>
            <a:ext cx="1944216" cy="1119285"/>
            <a:chOff x="3042614" y="3218460"/>
            <a:chExt cx="1944216" cy="1119285"/>
          </a:xfrm>
        </p:grpSpPr>
        <p:sp>
          <p:nvSpPr>
            <p:cNvPr id="38" name="37 Decisión"/>
            <p:cNvSpPr/>
            <p:nvPr/>
          </p:nvSpPr>
          <p:spPr>
            <a:xfrm>
              <a:off x="3042614" y="3808711"/>
              <a:ext cx="1944216" cy="529034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 &lt;= 100</a:t>
              </a:r>
            </a:p>
          </p:txBody>
        </p:sp>
        <p:cxnSp>
          <p:nvCxnSpPr>
            <p:cNvPr id="39" name="38 Conector recto de flecha"/>
            <p:cNvCxnSpPr>
              <a:stCxn id="43" idx="2"/>
              <a:endCxn id="38" idx="0"/>
            </p:cNvCxnSpPr>
            <p:nvPr/>
          </p:nvCxnSpPr>
          <p:spPr>
            <a:xfrm flipH="1">
              <a:off x="4014722" y="3218460"/>
              <a:ext cx="10008" cy="590251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2" name="51 Grupo"/>
          <p:cNvGrpSpPr/>
          <p:nvPr/>
        </p:nvGrpSpPr>
        <p:grpSpPr>
          <a:xfrm>
            <a:off x="3779912" y="2548388"/>
            <a:ext cx="1512168" cy="691505"/>
            <a:chOff x="3268646" y="2526955"/>
            <a:chExt cx="1512168" cy="691505"/>
          </a:xfrm>
        </p:grpSpPr>
        <p:sp>
          <p:nvSpPr>
            <p:cNvPr id="43" name="42 CuadroTexto"/>
            <p:cNvSpPr txBox="1"/>
            <p:nvPr/>
          </p:nvSpPr>
          <p:spPr>
            <a:xfrm>
              <a:off x="3268646" y="2858420"/>
              <a:ext cx="1512168" cy="360040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i = 1</a:t>
              </a:r>
              <a:endPara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  <p:cxnSp>
          <p:nvCxnSpPr>
            <p:cNvPr id="44" name="43 Conector recto de flecha"/>
            <p:cNvCxnSpPr/>
            <p:nvPr/>
          </p:nvCxnSpPr>
          <p:spPr>
            <a:xfrm rot="16200000" flipH="1">
              <a:off x="3844313" y="2706578"/>
              <a:ext cx="360040" cy="794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60" name="59 Tabla"/>
          <p:cNvGraphicFramePr>
            <a:graphicFrameLocks noGrp="1"/>
          </p:cNvGraphicFramePr>
          <p:nvPr/>
        </p:nvGraphicFramePr>
        <p:xfrm>
          <a:off x="494793" y="3362415"/>
          <a:ext cx="1282813" cy="39624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415393"/>
                <a:gridCol w="867420"/>
              </a:tblGrid>
              <a:tr h="225000">
                <a:tc>
                  <a:txBody>
                    <a:bodyPr/>
                    <a:lstStyle/>
                    <a:p>
                      <a:pPr algn="l"/>
                      <a:r>
                        <a:rPr lang="es-ES" sz="20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200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1" name="60 Rectángulo"/>
          <p:cNvSpPr/>
          <p:nvPr/>
        </p:nvSpPr>
        <p:spPr>
          <a:xfrm>
            <a:off x="1083966" y="3382143"/>
            <a:ext cx="529690" cy="3561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s-ES" sz="20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1</a:t>
            </a:r>
            <a:endParaRPr lang="es-ES" sz="2000" b="1" dirty="0">
              <a:solidFill>
                <a:schemeClr val="accent2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2" name="61 Rectángulo"/>
          <p:cNvSpPr/>
          <p:nvPr/>
        </p:nvSpPr>
        <p:spPr>
          <a:xfrm>
            <a:off x="1083966" y="3382143"/>
            <a:ext cx="529690" cy="3561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s-ES" sz="20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2</a:t>
            </a:r>
            <a:endParaRPr lang="es-ES" sz="2000" b="1" dirty="0">
              <a:solidFill>
                <a:schemeClr val="accent2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3" name="62 Rectángulo"/>
          <p:cNvSpPr/>
          <p:nvPr/>
        </p:nvSpPr>
        <p:spPr>
          <a:xfrm>
            <a:off x="1083966" y="3382143"/>
            <a:ext cx="529690" cy="3561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s-ES" sz="20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3</a:t>
            </a:r>
            <a:endParaRPr lang="es-ES" sz="2000" b="1" dirty="0">
              <a:solidFill>
                <a:schemeClr val="accent2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6805389" y="3356992"/>
            <a:ext cx="1368151" cy="2308277"/>
          </a:xfrm>
          <a:prstGeom prst="rect">
            <a:avLst/>
          </a:prstGeom>
          <a:solidFill>
            <a:schemeClr val="dk1"/>
          </a:solidFill>
          <a:ln w="63500" cap="rnd">
            <a:solidFill>
              <a:schemeClr val="tx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65" name="64 CuadroTexto"/>
          <p:cNvSpPr txBox="1"/>
          <p:nvPr/>
        </p:nvSpPr>
        <p:spPr>
          <a:xfrm>
            <a:off x="6877397" y="5166718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66" name="65 CuadroTexto"/>
          <p:cNvSpPr txBox="1"/>
          <p:nvPr/>
        </p:nvSpPr>
        <p:spPr>
          <a:xfrm>
            <a:off x="6876827" y="3392476"/>
            <a:ext cx="792658" cy="428628"/>
          </a:xfrm>
          <a:prstGeom prst="rect">
            <a:avLst/>
          </a:prstGeom>
          <a:noFill/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endParaRPr lang="es-ES" sz="1600" dirty="0" smtClean="0">
              <a:latin typeface="Consolas" pitchFamily="49" charset="0"/>
            </a:endParaRPr>
          </a:p>
        </p:txBody>
      </p:sp>
      <p:sp>
        <p:nvSpPr>
          <p:cNvPr id="67" name="66 CuadroTexto"/>
          <p:cNvSpPr txBox="1"/>
          <p:nvPr/>
        </p:nvSpPr>
        <p:spPr>
          <a:xfrm>
            <a:off x="6876827" y="3380334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68" name="67 CuadroTexto"/>
          <p:cNvSpPr txBox="1"/>
          <p:nvPr/>
        </p:nvSpPr>
        <p:spPr>
          <a:xfrm>
            <a:off x="6877397" y="3419476"/>
            <a:ext cx="646328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1</a:t>
            </a:r>
          </a:p>
        </p:txBody>
      </p:sp>
      <p:sp>
        <p:nvSpPr>
          <p:cNvPr id="69" name="68 CuadroTexto"/>
          <p:cNvSpPr txBox="1"/>
          <p:nvPr/>
        </p:nvSpPr>
        <p:spPr>
          <a:xfrm>
            <a:off x="6877397" y="3717033"/>
            <a:ext cx="267958" cy="276999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70" name="69 CuadroTexto"/>
          <p:cNvSpPr txBox="1"/>
          <p:nvPr/>
        </p:nvSpPr>
        <p:spPr>
          <a:xfrm>
            <a:off x="6877397" y="3720453"/>
            <a:ext cx="646328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2</a:t>
            </a:r>
          </a:p>
        </p:txBody>
      </p:sp>
      <p:sp>
        <p:nvSpPr>
          <p:cNvPr id="71" name="70 CuadroTexto"/>
          <p:cNvSpPr txBox="1"/>
          <p:nvPr/>
        </p:nvSpPr>
        <p:spPr>
          <a:xfrm>
            <a:off x="6876827" y="3923765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cxnSp>
        <p:nvCxnSpPr>
          <p:cNvPr id="72" name="71 Conector recto"/>
          <p:cNvCxnSpPr/>
          <p:nvPr/>
        </p:nvCxnSpPr>
        <p:spPr>
          <a:xfrm>
            <a:off x="6775673" y="4628972"/>
            <a:ext cx="1440000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CuadroTexto"/>
          <p:cNvSpPr txBox="1"/>
          <p:nvPr/>
        </p:nvSpPr>
        <p:spPr>
          <a:xfrm>
            <a:off x="6876827" y="4887094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75" name="74 CuadroTexto"/>
          <p:cNvSpPr txBox="1"/>
          <p:nvPr/>
        </p:nvSpPr>
        <p:spPr>
          <a:xfrm>
            <a:off x="6879141" y="4975077"/>
            <a:ext cx="646328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100</a:t>
            </a:r>
          </a:p>
        </p:txBody>
      </p:sp>
      <p:sp>
        <p:nvSpPr>
          <p:cNvPr id="76" name="75 CuadroTexto"/>
          <p:cNvSpPr txBox="1"/>
          <p:nvPr/>
        </p:nvSpPr>
        <p:spPr>
          <a:xfrm>
            <a:off x="6877397" y="4061443"/>
            <a:ext cx="646328" cy="428628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3</a:t>
            </a:r>
          </a:p>
        </p:txBody>
      </p:sp>
      <p:sp>
        <p:nvSpPr>
          <p:cNvPr id="84" name="83 CuadroTexto"/>
          <p:cNvSpPr txBox="1"/>
          <p:nvPr/>
        </p:nvSpPr>
        <p:spPr>
          <a:xfrm>
            <a:off x="6877397" y="4690590"/>
            <a:ext cx="2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Consolas" pitchFamily="49" charset="0"/>
              </a:rPr>
              <a:t>_</a:t>
            </a:r>
            <a:endParaRPr lang="es-ES" dirty="0"/>
          </a:p>
        </p:txBody>
      </p:sp>
      <p:sp>
        <p:nvSpPr>
          <p:cNvPr id="83" name="82 Rectángulo"/>
          <p:cNvSpPr/>
          <p:nvPr/>
        </p:nvSpPr>
        <p:spPr>
          <a:xfrm>
            <a:off x="1083966" y="3382143"/>
            <a:ext cx="529690" cy="3561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s-ES" sz="20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4</a:t>
            </a:r>
            <a:endParaRPr lang="es-ES" sz="2000" b="1" dirty="0">
              <a:solidFill>
                <a:schemeClr val="accent2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3" name="72 CuadroTexto"/>
          <p:cNvSpPr txBox="1"/>
          <p:nvPr/>
        </p:nvSpPr>
        <p:spPr>
          <a:xfrm>
            <a:off x="6877397" y="4680940"/>
            <a:ext cx="646328" cy="378982"/>
          </a:xfrm>
          <a:prstGeom prst="rect">
            <a:avLst/>
          </a:prstGeom>
          <a:solidFill>
            <a:schemeClr val="bg1"/>
          </a:solidFill>
          <a:ln w="63500" cap="rnd"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tIns="72000" bIns="72000" rtlCol="0">
            <a:noAutofit/>
          </a:bodyPr>
          <a:lstStyle/>
          <a:p>
            <a:r>
              <a:rPr lang="es-ES" sz="1600" dirty="0" smtClean="0">
                <a:latin typeface="Consolas" pitchFamily="49" charset="0"/>
              </a:rPr>
              <a:t>99</a:t>
            </a:r>
          </a:p>
        </p:txBody>
      </p:sp>
      <p:sp>
        <p:nvSpPr>
          <p:cNvPr id="79" name="78 Rectángulo"/>
          <p:cNvSpPr/>
          <p:nvPr/>
        </p:nvSpPr>
        <p:spPr>
          <a:xfrm>
            <a:off x="1083966" y="3382143"/>
            <a:ext cx="529690" cy="3561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s-ES" sz="20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99</a:t>
            </a:r>
            <a:endParaRPr lang="es-ES" sz="2000" b="1" dirty="0">
              <a:solidFill>
                <a:schemeClr val="accent2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1015906" y="3382143"/>
            <a:ext cx="665810" cy="3561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s-ES" sz="20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100</a:t>
            </a:r>
            <a:endParaRPr lang="es-ES" sz="2000" b="1" dirty="0">
              <a:solidFill>
                <a:schemeClr val="accent2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1" name="80 Rectángulo"/>
          <p:cNvSpPr/>
          <p:nvPr/>
        </p:nvSpPr>
        <p:spPr>
          <a:xfrm>
            <a:off x="1044960" y="3382143"/>
            <a:ext cx="607702" cy="3561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es-ES" sz="20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101</a:t>
            </a:r>
            <a:endParaRPr lang="es-ES" sz="2000" b="1" dirty="0">
              <a:solidFill>
                <a:schemeClr val="accent2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"/>
                            </p:stCondLst>
                            <p:childTnLst>
                              <p:par>
                                <p:cTn id="12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 animBg="1"/>
      <p:bldP spid="65" grpId="0"/>
      <p:bldP spid="68" grpId="0" animBg="1"/>
      <p:bldP spid="69" grpId="0"/>
      <p:bldP spid="70" grpId="0" animBg="1"/>
      <p:bldP spid="71" grpId="0"/>
      <p:bldP spid="74" grpId="0"/>
      <p:bldP spid="74" grpId="1"/>
      <p:bldP spid="75" grpId="0" animBg="1"/>
      <p:bldP spid="76" grpId="1" animBg="1"/>
      <p:bldP spid="84" grpId="0"/>
      <p:bldP spid="83" grpId="0" animBg="1"/>
      <p:bldP spid="73" grpId="0" animBg="1"/>
      <p:bldP spid="73" grpId="1" animBg="1"/>
      <p:bldP spid="79" grpId="0" animBg="1"/>
      <p:bldP spid="80" grpId="0" animBg="1"/>
      <p:bldP spid="81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bucle </a:t>
            </a:r>
            <a:r>
              <a:rPr lang="es-ES" dirty="0" smtClean="0">
                <a:latin typeface="Consolas" pitchFamily="49" charset="0"/>
              </a:rPr>
              <a:t>while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¿Y si la condición es falsa al comenzar?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No se ejecuta el cuerpo del bucle ninguna vez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err="1" smtClean="0">
                <a:latin typeface="Consolas" pitchFamily="49" charset="0"/>
              </a:rPr>
              <a:t>op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"Introduce la opción: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cin &gt;&gt; </a:t>
            </a:r>
            <a:r>
              <a:rPr lang="es-ES" sz="2000" dirty="0" err="1" smtClean="0">
                <a:latin typeface="Consolas" pitchFamily="49" charset="0"/>
              </a:rPr>
              <a:t>op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2000" dirty="0" smtClean="0">
                <a:latin typeface="Consolas" pitchFamily="49" charset="0"/>
              </a:rPr>
              <a:t>((</a:t>
            </a:r>
            <a:r>
              <a:rPr lang="es-ES" sz="2000" dirty="0" err="1" smtClean="0">
                <a:latin typeface="Consolas" pitchFamily="49" charset="0"/>
              </a:rPr>
              <a:t>op</a:t>
            </a:r>
            <a:r>
              <a:rPr lang="es-ES" sz="2000" dirty="0" smtClean="0">
                <a:latin typeface="Consolas" pitchFamily="49" charset="0"/>
              </a:rPr>
              <a:t> 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) || (</a:t>
            </a:r>
            <a:r>
              <a:rPr lang="es-ES" sz="2000" dirty="0" err="1" smtClean="0">
                <a:latin typeface="Consolas" pitchFamily="49" charset="0"/>
              </a:rPr>
              <a:t>op</a:t>
            </a:r>
            <a:r>
              <a:rPr lang="es-ES" sz="2000" dirty="0" smtClean="0">
                <a:latin typeface="Consolas" pitchFamily="49" charset="0"/>
              </a:rPr>
              <a:t> &gt;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4</a:t>
            </a:r>
            <a:r>
              <a:rPr lang="es-ES" sz="2000" dirty="0" smtClean="0">
                <a:latin typeface="Consolas" pitchFamily="49" charset="0"/>
              </a:rPr>
              <a:t>)) {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"¡No válida! Inténtalo otra vez"</a:t>
            </a:r>
            <a:r>
              <a:rPr lang="es-ES" sz="2000" dirty="0" smtClean="0">
                <a:latin typeface="Consolas" pitchFamily="49" charset="0"/>
              </a:rPr>
              <a:t> &lt;&lt; endl;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"Introduce la opción: "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   cin &gt;&gt; </a:t>
            </a:r>
            <a:r>
              <a:rPr lang="es-ES" sz="2000" dirty="0" err="1" smtClean="0">
                <a:latin typeface="Consolas" pitchFamily="49" charset="0"/>
              </a:rPr>
              <a:t>op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lvl="1" indent="1588">
              <a:lnSpc>
                <a:spcPts val="22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latin typeface="Consolas" pitchFamily="49" charset="0"/>
              </a:rPr>
              <a:t>}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Si el usuario introduce un número entre 0 y 4:</a:t>
            </a:r>
          </a:p>
          <a:p>
            <a:pPr marL="712788"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No se ejecuta el cuerpo del bucle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de bucle </a:t>
            </a:r>
            <a:r>
              <a:rPr lang="es-ES" dirty="0" smtClean="0">
                <a:latin typeface="Consolas" pitchFamily="49" charset="0"/>
              </a:rPr>
              <a:t>while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0"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800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Primer entero cuyo cuadrado es mayor que 1.000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  <a:endParaRPr lang="es-ES" sz="2000" i="1" dirty="0" smtClean="0">
              <a:solidFill>
                <a:srgbClr val="FFCCFF"/>
              </a:solidFill>
              <a:latin typeface="Consolas" pitchFamily="49" charset="0"/>
            </a:endParaRP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sz="2000" dirty="0" smtClean="0">
                <a:latin typeface="Consolas" pitchFamily="49" charset="0"/>
              </a:rPr>
              <a:t>std;</a:t>
            </a:r>
            <a:endParaRPr lang="es-ES" sz="2000" i="1" dirty="0" smtClean="0">
              <a:latin typeface="Consolas" pitchFamily="49" charset="0"/>
            </a:endParaRP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main() {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   int</a:t>
            </a:r>
            <a:r>
              <a:rPr lang="es-ES" sz="2000" dirty="0" smtClean="0">
                <a:latin typeface="Consolas" pitchFamily="49" charset="0"/>
              </a:rPr>
              <a:t> num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endParaRPr lang="es-E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while </a:t>
            </a:r>
            <a:r>
              <a:rPr lang="es-ES" sz="2000" dirty="0" smtClean="0">
                <a:latin typeface="Consolas" pitchFamily="49" charset="0"/>
              </a:rPr>
              <a:t>(num * num &lt;=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1000</a:t>
            </a:r>
            <a:r>
              <a:rPr lang="es-ES" sz="2000" dirty="0" smtClean="0"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num++;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cout &lt;&lt;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"1er. entero con cuadrado mayor que 1.000: "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        &lt;&lt; num &lt;&lt; endl;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endParaRPr lang="es-ES" sz="2000" dirty="0" smtClean="0">
              <a:latin typeface="Consolas" pitchFamily="49" charset="0"/>
            </a:endParaRP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return</a:t>
            </a:r>
            <a:r>
              <a:rPr lang="es-ES" sz="2000" dirty="0" smtClean="0">
                <a:latin typeface="Consolas" pitchFamily="49" charset="0"/>
              </a:rPr>
              <a:t>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2000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300"/>
              </a:lnSpc>
              <a:spcBef>
                <a:spcPts val="0"/>
              </a:spcBef>
              <a:buNone/>
            </a:pPr>
            <a:r>
              <a:rPr lang="es-ES" sz="20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52" name="51 CuadroTexto"/>
          <p:cNvSpPr txBox="1"/>
          <p:nvPr/>
        </p:nvSpPr>
        <p:spPr>
          <a:xfrm>
            <a:off x="5695404" y="1640994"/>
            <a:ext cx="2991396" cy="707886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¡Ejecuta el programa para</a:t>
            </a:r>
            <a:b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saber cuál es ese número!</a:t>
            </a:r>
          </a:p>
        </p:txBody>
      </p:sp>
      <p:sp>
        <p:nvSpPr>
          <p:cNvPr id="53" name="52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primero.cpp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16314" y="5806425"/>
            <a:ext cx="5711372" cy="430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Recorre </a:t>
            </a:r>
            <a:r>
              <a:rPr lang="es-ES" sz="220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</a:t>
            </a:r>
            <a:r>
              <a:rPr lang="es-ES" sz="2200" i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secuencia</a:t>
            </a:r>
            <a:r>
              <a:rPr lang="es-ES" sz="220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 números 1, 2, 3, 4, 5, ...</a:t>
            </a:r>
          </a:p>
        </p:txBody>
      </p:sp>
      <p:grpSp>
        <p:nvGrpSpPr>
          <p:cNvPr id="6" name="8 Grupo"/>
          <p:cNvGrpSpPr/>
          <p:nvPr/>
        </p:nvGrpSpPr>
        <p:grpSpPr>
          <a:xfrm>
            <a:off x="5131113" y="2733303"/>
            <a:ext cx="2875659" cy="430887"/>
            <a:chOff x="3563888" y="1406614"/>
            <a:chExt cx="2875659" cy="430887"/>
          </a:xfrm>
        </p:grpSpPr>
        <p:sp>
          <p:nvSpPr>
            <p:cNvPr id="10" name="9 CuadroTexto"/>
            <p:cNvSpPr txBox="1"/>
            <p:nvPr/>
          </p:nvSpPr>
          <p:spPr>
            <a:xfrm>
              <a:off x="4317876" y="1406614"/>
              <a:ext cx="212167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2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Empezamos en 1</a:t>
              </a:r>
              <a:endPara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1" name="10 Conector recto de flecha"/>
            <p:cNvCxnSpPr/>
            <p:nvPr/>
          </p:nvCxnSpPr>
          <p:spPr>
            <a:xfrm flipH="1">
              <a:off x="3563888" y="1628800"/>
              <a:ext cx="720080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11 Grupo"/>
          <p:cNvGrpSpPr/>
          <p:nvPr/>
        </p:nvGrpSpPr>
        <p:grpSpPr>
          <a:xfrm>
            <a:off x="5131113" y="3629337"/>
            <a:ext cx="3293273" cy="430887"/>
            <a:chOff x="3563888" y="1406614"/>
            <a:chExt cx="3293273" cy="430887"/>
          </a:xfrm>
        </p:grpSpPr>
        <p:sp>
          <p:nvSpPr>
            <p:cNvPr id="13" name="12 CuadroTexto"/>
            <p:cNvSpPr txBox="1"/>
            <p:nvPr/>
          </p:nvSpPr>
          <p:spPr>
            <a:xfrm>
              <a:off x="4317876" y="1406614"/>
              <a:ext cx="2539285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2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Incrementamos en 1</a:t>
              </a:r>
              <a:endPara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4" name="13 Conector recto de flecha"/>
            <p:cNvCxnSpPr/>
            <p:nvPr/>
          </p:nvCxnSpPr>
          <p:spPr>
            <a:xfrm flipH="1">
              <a:off x="3563888" y="1628800"/>
              <a:ext cx="720080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 animBg="1"/>
      <p:bldP spid="8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Suma y media de números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53" name="52 CuadroTexto"/>
          <p:cNvSpPr txBox="1"/>
          <p:nvPr/>
        </p:nvSpPr>
        <p:spPr>
          <a:xfrm>
            <a:off x="6859636" y="404664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sumamedia.cpp</a:t>
            </a:r>
          </a:p>
        </p:txBody>
      </p:sp>
      <p:sp>
        <p:nvSpPr>
          <p:cNvPr id="8" name="7 Rectángulo"/>
          <p:cNvSpPr/>
          <p:nvPr/>
        </p:nvSpPr>
        <p:spPr>
          <a:xfrm>
            <a:off x="755576" y="980728"/>
            <a:ext cx="8064896" cy="5221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#include &lt;iostream&gt;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using namespace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std;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main() {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double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num, suma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, media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"Introduce un número (0 para terminar): 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cin &gt;&gt; num;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while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(num !=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</a:t>
            </a:r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0 para terminar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suma = suma + num;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++;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"Introduce un número (0 para terminar): 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cin </a:t>
            </a:r>
            <a:r>
              <a: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&gt;&gt; num;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&gt;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media = suma /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"Suma = "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&lt;&lt; suma &lt;&lt; endl;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"Media = "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&lt;&lt; media &lt;&lt; endl;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475856" y="1052736"/>
            <a:ext cx="3210944" cy="769441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Recorre </a:t>
            </a:r>
            <a:r>
              <a:rPr lang="es-ES" sz="220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la </a:t>
            </a:r>
            <a:r>
              <a:rPr lang="es-ES" sz="2200" i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secuencia</a:t>
            </a: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 números introducidos</a:t>
            </a:r>
          </a:p>
        </p:txBody>
      </p:sp>
      <p:grpSp>
        <p:nvGrpSpPr>
          <p:cNvPr id="10" name="9 Grupo"/>
          <p:cNvGrpSpPr/>
          <p:nvPr/>
        </p:nvGrpSpPr>
        <p:grpSpPr>
          <a:xfrm>
            <a:off x="5624020" y="2492896"/>
            <a:ext cx="3077316" cy="430887"/>
            <a:chOff x="3563888" y="1406614"/>
            <a:chExt cx="3077316" cy="430887"/>
          </a:xfrm>
        </p:grpSpPr>
        <p:sp>
          <p:nvSpPr>
            <p:cNvPr id="11" name="10 CuadroTexto"/>
            <p:cNvSpPr txBox="1"/>
            <p:nvPr/>
          </p:nvSpPr>
          <p:spPr>
            <a:xfrm>
              <a:off x="4317876" y="1406614"/>
              <a:ext cx="232332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2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Leemos el primero</a:t>
              </a:r>
              <a:endPara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2" name="11 Conector recto de flecha"/>
            <p:cNvCxnSpPr/>
            <p:nvPr/>
          </p:nvCxnSpPr>
          <p:spPr>
            <a:xfrm flipH="1">
              <a:off x="3563888" y="1628800"/>
              <a:ext cx="720080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12 Grupo"/>
          <p:cNvGrpSpPr/>
          <p:nvPr/>
        </p:nvGrpSpPr>
        <p:grpSpPr>
          <a:xfrm>
            <a:off x="5624020" y="3790201"/>
            <a:ext cx="3196452" cy="430887"/>
            <a:chOff x="3563888" y="1406614"/>
            <a:chExt cx="3196452" cy="430887"/>
          </a:xfrm>
        </p:grpSpPr>
        <p:sp>
          <p:nvSpPr>
            <p:cNvPr id="14" name="13 CuadroTexto"/>
            <p:cNvSpPr txBox="1"/>
            <p:nvPr/>
          </p:nvSpPr>
          <p:spPr>
            <a:xfrm>
              <a:off x="4317876" y="1406614"/>
              <a:ext cx="244246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2200" dirty="0" smtClean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Leemos el siguiente</a:t>
              </a:r>
              <a:endParaRPr lang="es-ES" sz="2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5" name="14 Conector recto de flecha"/>
            <p:cNvCxnSpPr/>
            <p:nvPr/>
          </p:nvCxnSpPr>
          <p:spPr>
            <a:xfrm flipH="1">
              <a:off x="3563888" y="1628800"/>
              <a:ext cx="720080" cy="0"/>
            </a:xfrm>
            <a:prstGeom prst="straightConnector1">
              <a:avLst/>
            </a:prstGeom>
            <a:ln w="28575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8" grpId="0" uiExpand="1" build="p" bldLvl="2"/>
      <p:bldP spid="9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322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046687" y="3044280"/>
            <a:ext cx="3050836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El bucle </a:t>
            </a: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ea typeface="+mj-ea"/>
                <a:cs typeface="Consolas" pitchFamily="49" charset="0"/>
              </a:rPr>
              <a:t>for</a:t>
            </a:r>
            <a:endParaRPr lang="es-E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Bucle </a:t>
            </a:r>
            <a:r>
              <a:rPr lang="es-ES" dirty="0" smtClean="0">
                <a:latin typeface="Consolas" pitchFamily="49" charset="0"/>
              </a:rPr>
              <a:t>for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54543"/>
            <a:ext cx="8363272" cy="511017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Número de iteraciones prefijado</a:t>
            </a:r>
            <a:endParaRPr lang="es-ES" sz="2800" i="0" dirty="0" smtClean="0">
              <a:solidFill>
                <a:schemeClr val="bg2">
                  <a:lumMod val="20000"/>
                  <a:lumOff val="80000"/>
                </a:schemeClr>
              </a:solidFill>
              <a:latin typeface="Consolas" pitchFamily="49" charset="0"/>
            </a:endParaRP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Variable contadora que determina el número de iteraciones:</a:t>
            </a: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([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] </a:t>
            </a:r>
            <a:r>
              <a:rPr lang="es-ES" i="1" dirty="0" err="1" smtClean="0">
                <a:latin typeface="Consolas" pitchFamily="49" charset="0"/>
                <a:cs typeface="Consolas" pitchFamily="49" charset="0"/>
              </a:rPr>
              <a:t>var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ini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condición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; 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paso</a:t>
            </a:r>
            <a:r>
              <a:rPr lang="es-ES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s-ES" i="1" dirty="0" smtClean="0">
                <a:latin typeface="Consolas" pitchFamily="49" charset="0"/>
                <a:cs typeface="Consolas" pitchFamily="49" charset="0"/>
              </a:rPr>
              <a:t>cuerpo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La </a:t>
            </a:r>
            <a:r>
              <a:rPr lang="es-ES" i="1" dirty="0" smtClean="0"/>
              <a:t>condición</a:t>
            </a:r>
            <a:r>
              <a:rPr lang="es-ES" dirty="0" smtClean="0"/>
              <a:t> compara el valor de </a:t>
            </a:r>
            <a:r>
              <a:rPr lang="es-ES" i="1" dirty="0" err="1" smtClean="0"/>
              <a:t>var</a:t>
            </a:r>
            <a:r>
              <a:rPr lang="es-ES" dirty="0" smtClean="0"/>
              <a:t> con un valor final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El </a:t>
            </a:r>
            <a:r>
              <a:rPr lang="es-ES" i="1" dirty="0" smtClean="0"/>
              <a:t>paso</a:t>
            </a:r>
            <a:r>
              <a:rPr lang="es-ES" dirty="0" smtClean="0"/>
              <a:t> incrementa o decrementa el valor de </a:t>
            </a:r>
            <a:r>
              <a:rPr lang="es-ES" i="1" dirty="0" err="1" smtClean="0"/>
              <a:t>var</a:t>
            </a:r>
            <a:endParaRPr lang="es-ES" dirty="0" smtClean="0"/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dirty="0" smtClean="0"/>
              <a:t>El valor de </a:t>
            </a:r>
            <a:r>
              <a:rPr lang="es-ES" i="1" dirty="0" err="1" smtClean="0"/>
              <a:t>var</a:t>
            </a:r>
            <a:r>
              <a:rPr lang="es-ES" dirty="0" smtClean="0"/>
              <a:t> debe ir aproximándose al valor final</a:t>
            </a:r>
          </a:p>
          <a:p>
            <a:pPr lvl="1" indent="1588"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; i &lt;=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</a:rPr>
              <a:t>; i++)...</a:t>
            </a:r>
          </a:p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 </a:t>
            </a:r>
            <a:r>
              <a:rPr lang="es-ES" sz="2000" dirty="0" smtClean="0">
                <a:latin typeface="Consolas" pitchFamily="49" charset="0"/>
              </a:rPr>
              <a:t>(</a:t>
            </a:r>
            <a:r>
              <a:rPr lang="es-ES" sz="20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2000" dirty="0" smtClean="0">
                <a:latin typeface="Consolas" pitchFamily="49" charset="0"/>
              </a:rPr>
              <a:t> i 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100</a:t>
            </a:r>
            <a:r>
              <a:rPr lang="es-ES" sz="2000" dirty="0" smtClean="0">
                <a:latin typeface="Consolas" pitchFamily="49" charset="0"/>
              </a:rPr>
              <a:t>; i &gt;= </a:t>
            </a:r>
            <a:r>
              <a:rPr lang="es-ES" sz="2000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sz="2000" dirty="0" smtClean="0">
                <a:latin typeface="Consolas" pitchFamily="49" charset="0"/>
              </a:rPr>
              <a:t>; i--)...</a:t>
            </a:r>
          </a:p>
          <a:p>
            <a:pPr lvl="1" indent="1588">
              <a:spcBef>
                <a:spcPts val="120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Tantos ciclos como valores toma la variable contadora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323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</a:t>
            </a:r>
            <a:endParaRPr lang="es-ES" dirty="0"/>
          </a:p>
        </p:txBody>
      </p:sp>
      <p:sp>
        <p:nvSpPr>
          <p:cNvPr id="33" name="32 CuadroTexto"/>
          <p:cNvSpPr txBox="1"/>
          <p:nvPr/>
        </p:nvSpPr>
        <p:spPr>
          <a:xfrm>
            <a:off x="5723149" y="3844667"/>
            <a:ext cx="309732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1, 2, 3, 4, 5, ..., 100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5723149" y="4283804"/>
            <a:ext cx="3097323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100, 99, 98, 97, ..., 1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3" grpId="0"/>
      <p:bldP spid="3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sz="20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44409</TotalTime>
  <Words>13731</Words>
  <Application>Microsoft Office PowerPoint</Application>
  <PresentationFormat>Presentación en pantalla (4:3)</PresentationFormat>
  <Paragraphs>3139</Paragraphs>
  <Slides>173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173</vt:i4>
      </vt:variant>
    </vt:vector>
  </HeadingPairs>
  <TitlesOfParts>
    <vt:vector size="185" baseType="lpstr">
      <vt:lpstr>Arial</vt:lpstr>
      <vt:lpstr>Calibri</vt:lpstr>
      <vt:lpstr>Cambria</vt:lpstr>
      <vt:lpstr>Consolas</vt:lpstr>
      <vt:lpstr>Constantia</vt:lpstr>
      <vt:lpstr>Courier New</vt:lpstr>
      <vt:lpstr>Symbol</vt:lpstr>
      <vt:lpstr>Times New Roman</vt:lpstr>
      <vt:lpstr>Wingdings</vt:lpstr>
      <vt:lpstr>Wingdings 2</vt:lpstr>
      <vt:lpstr>Flow</vt:lpstr>
      <vt:lpstr>Ecuación</vt:lpstr>
      <vt:lpstr>Tipos e instrucciones II</vt:lpstr>
      <vt:lpstr>Índice</vt:lpstr>
      <vt:lpstr>Fundamentos de la programación</vt:lpstr>
      <vt:lpstr>Tipos, valores y variables</vt:lpstr>
      <vt:lpstr>Variables</vt:lpstr>
      <vt:lpstr>Tipos</vt:lpstr>
      <vt:lpstr>Tipos simples estándar</vt:lpstr>
      <vt:lpstr>Fundamentos de la programación</vt:lpstr>
      <vt:lpstr>Conversiones automáticas de tipos</vt:lpstr>
      <vt:lpstr>Conversiones seguras y no seguras</vt:lpstr>
      <vt:lpstr>Moldes (casts)</vt:lpstr>
      <vt:lpstr>Fundamentos de la programación</vt:lpstr>
      <vt:lpstr>Tipos declarados por el usuario</vt:lpstr>
      <vt:lpstr>Fundamentos de la programación</vt:lpstr>
      <vt:lpstr>Enumeraciones</vt:lpstr>
      <vt:lpstr>Tipos enumerados</vt:lpstr>
      <vt:lpstr>Entrada/salida para tipos enumerados</vt:lpstr>
      <vt:lpstr>Lectura del valor de un tipo enumerado</vt:lpstr>
      <vt:lpstr>Escritura de variables de tipos enumerados</vt:lpstr>
      <vt:lpstr>Tipos enumerados</vt:lpstr>
      <vt:lpstr>Ejemplo de tipos enumerados</vt:lpstr>
      <vt:lpstr>Ejemplo de tipos enumerados</vt:lpstr>
      <vt:lpstr>Ejemplo de tipos enumerados</vt:lpstr>
      <vt:lpstr>Fundamentos de la programación</vt:lpstr>
      <vt:lpstr>Archivos</vt:lpstr>
      <vt:lpstr>Archivos de texto y archivos binarios</vt:lpstr>
      <vt:lpstr>Archivos de texto</vt:lpstr>
      <vt:lpstr>Flujos de texto para archivos</vt:lpstr>
      <vt:lpstr>Fundamentos de la programación</vt:lpstr>
      <vt:lpstr>Lectura de archivos de texto</vt:lpstr>
      <vt:lpstr>Lectura de archivos de texto</vt:lpstr>
      <vt:lpstr>Lectura de archivos de texto</vt:lpstr>
      <vt:lpstr>Lectura de archivos de texto</vt:lpstr>
      <vt:lpstr>Lectura de archivos de texto</vt:lpstr>
      <vt:lpstr>Lectura de archivos de texto</vt:lpstr>
      <vt:lpstr>Lectura de archivos de texto</vt:lpstr>
      <vt:lpstr>Lectura de archivos de texto</vt:lpstr>
      <vt:lpstr>Procesamiento de los datos de un archivo</vt:lpstr>
      <vt:lpstr>Procesamiento de los datos de un archivo</vt:lpstr>
      <vt:lpstr>Procesamiento de los datos de un archivo</vt:lpstr>
      <vt:lpstr>Procesamiento de los datos de un archivo</vt:lpstr>
      <vt:lpstr>Fundamentos de la programación</vt:lpstr>
      <vt:lpstr>Escritura en archivos de texto</vt:lpstr>
      <vt:lpstr>Escritura en archivos de texto</vt:lpstr>
      <vt:lpstr>Escritura en archivos de texto</vt:lpstr>
      <vt:lpstr>Escritura en archivos de texto</vt:lpstr>
      <vt:lpstr>Escritura en archivos de texto</vt:lpstr>
      <vt:lpstr>Fundamentos de la programación</vt:lpstr>
      <vt:lpstr>Ejecución secuencial</vt:lpstr>
      <vt:lpstr>Selección</vt:lpstr>
      <vt:lpstr>Repetición (iteración)</vt:lpstr>
      <vt:lpstr>Fundamentos de la programación</vt:lpstr>
      <vt:lpstr>Selección simple (bifurcación)</vt:lpstr>
      <vt:lpstr>La instrucción if</vt:lpstr>
      <vt:lpstr>La instrucción if</vt:lpstr>
      <vt:lpstr>La instrucción if</vt:lpstr>
      <vt:lpstr>Ejemplo</vt:lpstr>
      <vt:lpstr>Fundamentos de la programación</vt:lpstr>
      <vt:lpstr>Operadores lógicos (booleanos)</vt:lpstr>
      <vt:lpstr>Operadores lógicos - Tablas de verdad</vt:lpstr>
      <vt:lpstr>Ejemplo</vt:lpstr>
      <vt:lpstr>Fundamentos de la programación</vt:lpstr>
      <vt:lpstr>Número de días de un mes</vt:lpstr>
      <vt:lpstr>¿Año bisiesto?</vt:lpstr>
      <vt:lpstr>Asociación de cláusulas else</vt:lpstr>
      <vt:lpstr>Fundamentos de la programación</vt:lpstr>
      <vt:lpstr>Condiciones</vt:lpstr>
      <vt:lpstr>Evaluación perezosa</vt:lpstr>
      <vt:lpstr>Fundamentos de la programación</vt:lpstr>
      <vt:lpstr>Selección múltiple</vt:lpstr>
      <vt:lpstr>Fundamentos de la programación</vt:lpstr>
      <vt:lpstr>La escala if-else-if</vt:lpstr>
      <vt:lpstr>La escala if-else-if</vt:lpstr>
      <vt:lpstr>La escala if-else-if</vt:lpstr>
      <vt:lpstr>La escala if-else-if</vt:lpstr>
      <vt:lpstr>Nivel de un valor</vt:lpstr>
      <vt:lpstr>¿Código repetido en las distintas ramas?</vt:lpstr>
      <vt:lpstr>Fundamentos de la programación</vt:lpstr>
      <vt:lpstr>La instrucción switch</vt:lpstr>
      <vt:lpstr>La instrucción switch</vt:lpstr>
      <vt:lpstr>La instrucción break</vt:lpstr>
      <vt:lpstr>La instrucción break</vt:lpstr>
      <vt:lpstr>Con y sin break</vt:lpstr>
      <vt:lpstr>Un menú</vt:lpstr>
      <vt:lpstr>Un menú</vt:lpstr>
      <vt:lpstr>El menú con su bucle...</vt:lpstr>
      <vt:lpstr>Casos múltiples</vt:lpstr>
      <vt:lpstr>Escritura de variables de tipos enumerados</vt:lpstr>
      <vt:lpstr>Fundamentos de la programación</vt:lpstr>
      <vt:lpstr>Repetición (iteración)</vt:lpstr>
      <vt:lpstr>Tipos de bucles</vt:lpstr>
      <vt:lpstr>Fundamentos de la programación</vt:lpstr>
      <vt:lpstr>El bucle while</vt:lpstr>
      <vt:lpstr>Ejecución del bucle while</vt:lpstr>
      <vt:lpstr>El bucle while</vt:lpstr>
      <vt:lpstr>Ejemplo de bucle while</vt:lpstr>
      <vt:lpstr>Suma y media de números</vt:lpstr>
      <vt:lpstr>Fundamentos de la programación</vt:lpstr>
      <vt:lpstr>Bucle for</vt:lpstr>
      <vt:lpstr>Ejecución del bucle for</vt:lpstr>
      <vt:lpstr>Ejecución del bucle for</vt:lpstr>
      <vt:lpstr>Bucle for</vt:lpstr>
      <vt:lpstr>Ejemplo de bucle for</vt:lpstr>
      <vt:lpstr>Bucle for</vt:lpstr>
      <vt:lpstr>Ámbito de la variable contadora</vt:lpstr>
      <vt:lpstr>Bucle for versus bucle while</vt:lpstr>
      <vt:lpstr>Fundamentos de la programación</vt:lpstr>
      <vt:lpstr>Bucles for anidados</vt:lpstr>
      <vt:lpstr>Tablas de multiplicación</vt:lpstr>
      <vt:lpstr>Mejor presentación</vt:lpstr>
      <vt:lpstr>Más bucles anidados</vt:lpstr>
      <vt:lpstr>Más bucles anidados</vt:lpstr>
      <vt:lpstr>Más bucles anidados</vt:lpstr>
      <vt:lpstr>Ambos tipos de bucles anidados</vt:lpstr>
      <vt:lpstr>Fundamentos de la programación</vt:lpstr>
      <vt:lpstr>Ámbito de los identificadores</vt:lpstr>
      <vt:lpstr>Ámbito de los identificadores</vt:lpstr>
      <vt:lpstr>Ámbito de los identificadores</vt:lpstr>
      <vt:lpstr>Ámbito de los identificadores</vt:lpstr>
      <vt:lpstr>Ámbito de los identificadores</vt:lpstr>
      <vt:lpstr>Ámbito de los identificadores</vt:lpstr>
      <vt:lpstr>Ámbito de los identificadores</vt:lpstr>
      <vt:lpstr>Visibilidad de los identificadores</vt:lpstr>
      <vt:lpstr>Visibilidad de los identificadores</vt:lpstr>
      <vt:lpstr>Fundamentos de la programación</vt:lpstr>
      <vt:lpstr>Secuencias</vt:lpstr>
      <vt:lpstr>Secuencias en programación</vt:lpstr>
      <vt:lpstr>Detección del final de la secuencia</vt:lpstr>
      <vt:lpstr>Centinelas</vt:lpstr>
      <vt:lpstr>Esquemas de tratamiento de secuencias</vt:lpstr>
      <vt:lpstr>Fundamentos de la programación</vt:lpstr>
      <vt:lpstr>Esquema de recorrido</vt:lpstr>
      <vt:lpstr>Esquema de recorrido</vt:lpstr>
      <vt:lpstr>Secuencias explícitas con centinela</vt:lpstr>
      <vt:lpstr>Secuencias explícitas leídas del teclado</vt:lpstr>
      <vt:lpstr>Secuencias explícitas leídas del teclado</vt:lpstr>
      <vt:lpstr>Secuencias explícitas leídas del teclado</vt:lpstr>
      <vt:lpstr>Secuencias explícitas leídas de archivo</vt:lpstr>
      <vt:lpstr>Fundamentos de la programación</vt:lpstr>
      <vt:lpstr>Secuencias calculadas</vt:lpstr>
      <vt:lpstr>Suma de una secuencia calculada</vt:lpstr>
      <vt:lpstr>Números de Fibonacci</vt:lpstr>
      <vt:lpstr>Números de Fibonacci</vt:lpstr>
      <vt:lpstr>Números de Fibonacci</vt:lpstr>
      <vt:lpstr>Fundamentos de la programación</vt:lpstr>
      <vt:lpstr>Esquema de búsqueda</vt:lpstr>
      <vt:lpstr>Esquema de búsqueda</vt:lpstr>
      <vt:lpstr>Secuencias explícitas con centinela</vt:lpstr>
      <vt:lpstr>Secuencias explícitas leídas del teclado</vt:lpstr>
      <vt:lpstr>Fundamentos de la programación</vt:lpstr>
      <vt:lpstr>Arrays</vt:lpstr>
      <vt:lpstr>Arrays</vt:lpstr>
      <vt:lpstr>Tipos arrays</vt:lpstr>
      <vt:lpstr>Variables arrays</vt:lpstr>
      <vt:lpstr>Fundamentos de la programación</vt:lpstr>
      <vt:lpstr>Acceso a los elementos de un array</vt:lpstr>
      <vt:lpstr>Acceso a los elementos de un array</vt:lpstr>
      <vt:lpstr>Fundamentos de la programación</vt:lpstr>
      <vt:lpstr>Recorrido de arrays</vt:lpstr>
      <vt:lpstr>Recorrido de arrays</vt:lpstr>
      <vt:lpstr>Recorrido de arrays</vt:lpstr>
      <vt:lpstr>Recorrido de arrays</vt:lpstr>
      <vt:lpstr>Arrays de tipos enumerados</vt:lpstr>
      <vt:lpstr>Fundamentos de la programación</vt:lpstr>
      <vt:lpstr>Búsqueda en arrays</vt:lpstr>
      <vt:lpstr>Fundamentos de la programación</vt:lpstr>
      <vt:lpstr>Capacidad de los arrays</vt:lpstr>
      <vt:lpstr>Copia de arrays</vt:lpstr>
      <vt:lpstr>Fundamentos de la programación</vt:lpstr>
      <vt:lpstr>Arrays no completos</vt:lpstr>
      <vt:lpstr>Arrays no completos</vt:lpstr>
      <vt:lpstr>Arrays no completos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1176</cp:revision>
  <dcterms:created xsi:type="dcterms:W3CDTF">2010-03-20T08:32:51Z</dcterms:created>
  <dcterms:modified xsi:type="dcterms:W3CDTF">2013-08-31T18:41:48Z</dcterms:modified>
</cp:coreProperties>
</file>