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398" saveSubsetFonts="1">
  <p:sldMasterIdLst>
    <p:sldMasterId id="2147483660" r:id="rId1"/>
  </p:sldMasterIdLst>
  <p:sldIdLst>
    <p:sldId id="260" r:id="rId2"/>
    <p:sldId id="258" r:id="rId3"/>
    <p:sldId id="259" r:id="rId4"/>
    <p:sldId id="261" r:id="rId5"/>
  </p:sldIdLst>
  <p:sldSz cx="9144000" cy="6858000" type="screen4x3"/>
  <p:notesSz cx="7099300" cy="10234613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-300" y="-2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-sa/3.0/" TargetMode="External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7/8/2013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‹Nº›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wipe dir="d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7/8/2013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‹Nº›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  <p:transition spd="med"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7/8/2013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‹Nº›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  <p:transition spd="med"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ítulo y objetos"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85728"/>
            <a:ext cx="8229600" cy="500066"/>
          </a:xfrm>
        </p:spPr>
        <p:txBody>
          <a:bodyPr>
            <a:noAutofit/>
          </a:bodyPr>
          <a:lstStyle>
            <a:lvl1pPr>
              <a:defRPr sz="3600" b="1">
                <a:ln>
                  <a:solidFill>
                    <a:srgbClr val="0070C0"/>
                  </a:solidFill>
                </a:ln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kumimoji="0" lang="es-ES" dirty="0" smtClean="0"/>
              <a:t>Haga clic para modificar el estilo de título del patrón</a:t>
            </a:r>
            <a:endParaRPr kumimoji="0"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110178"/>
          </a:xfrm>
        </p:spPr>
        <p:txBody>
          <a:bodyPr/>
          <a:lstStyle>
            <a:lvl1pPr marL="0" indent="0">
              <a:buNone/>
              <a:defRPr sz="2400" i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defRPr>
            </a:lvl1pPr>
            <a:lvl2pPr marL="360363" indent="-360363">
              <a:buClr>
                <a:schemeClr val="bg2">
                  <a:lumMod val="20000"/>
                  <a:lumOff val="80000"/>
                </a:schemeClr>
              </a:buClr>
              <a:buSzPct val="100000"/>
              <a:buFont typeface="Wingdings" pitchFamily="2" charset="2"/>
              <a:buChar char="ü"/>
              <a:defRPr sz="22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defRPr>
            </a:lvl2pPr>
            <a:lvl3pPr marL="714375" indent="-355600">
              <a:buClr>
                <a:srgbClr val="FFC000"/>
              </a:buClr>
              <a:buFont typeface="Constantia" pitchFamily="18" charset="0"/>
              <a:buChar char="—"/>
              <a:defRPr sz="2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defRPr>
            </a:lvl3pPr>
            <a:lvl4pPr marL="1076325" indent="-361950">
              <a:buClr>
                <a:schemeClr val="bg2">
                  <a:lumMod val="20000"/>
                  <a:lumOff val="80000"/>
                </a:schemeClr>
              </a:buClr>
              <a:buSzPct val="100000"/>
              <a:buFont typeface="Wingdings" pitchFamily="2" charset="2"/>
              <a:buChar char="ü"/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defRPr>
            </a:lvl4pPr>
            <a:lvl5pPr marL="1438275" indent="-361950">
              <a:buClr>
                <a:schemeClr val="bg2">
                  <a:lumMod val="20000"/>
                  <a:lumOff val="80000"/>
                </a:schemeClr>
              </a:buClr>
              <a:buSzPct val="100000"/>
              <a:buFont typeface="Wingdings" pitchFamily="2" charset="2"/>
              <a:buChar char="ü"/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defRPr>
            </a:lvl5pPr>
          </a:lstStyle>
          <a:p>
            <a:pPr lvl="0" eaLnBrk="1" latinLnBrk="0" hangingPunct="1"/>
            <a:r>
              <a:rPr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lang="es-ES" dirty="0" smtClean="0"/>
              <a:t>Segundo nivel</a:t>
            </a:r>
          </a:p>
          <a:p>
            <a:pPr lvl="2" eaLnBrk="1" latinLnBrk="0" hangingPunct="1"/>
            <a:r>
              <a:rPr lang="es-ES" dirty="0" smtClean="0"/>
              <a:t>Tercer nivel</a:t>
            </a:r>
          </a:p>
          <a:p>
            <a:pPr lvl="3" eaLnBrk="1" latinLnBrk="0" hangingPunct="1"/>
            <a:r>
              <a:rPr lang="es-ES" dirty="0" smtClean="0"/>
              <a:t>Cuarto nivel</a:t>
            </a:r>
          </a:p>
          <a:p>
            <a:pPr lvl="4" eaLnBrk="1" latinLnBrk="0" hangingPunct="1"/>
            <a:r>
              <a:rPr lang="es-ES" dirty="0" smtClean="0"/>
              <a:t>Quinto nivel</a:t>
            </a:r>
            <a:endParaRPr kumimoji="0"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214414" y="6356350"/>
            <a:ext cx="5572164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defRPr>
            </a:lvl1pPr>
          </a:lstStyle>
          <a:p>
            <a:r>
              <a:rPr lang="es-ES" dirty="0" smtClean="0">
                <a:solidFill>
                  <a:prstClr val="white"/>
                </a:solidFill>
              </a:rPr>
              <a:t>Fundamentos de la programación: Tipos e instrucciones II</a:t>
            </a:r>
            <a:endParaRPr lang="es-ES" dirty="0">
              <a:solidFill>
                <a:prstClr val="white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929454" y="6356350"/>
            <a:ext cx="90009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defRPr>
            </a:lvl1pPr>
          </a:lstStyle>
          <a:p>
            <a:r>
              <a:rPr lang="en-US" smtClean="0">
                <a:solidFill>
                  <a:prstClr val="white"/>
                </a:solidFill>
              </a:rPr>
              <a:t>Página </a:t>
            </a:r>
            <a:fld id="{042AED99-7FB4-404E-8A97-64753DCE42EC}" type="slidenum">
              <a:rPr lang="en-US" smtClean="0">
                <a:solidFill>
                  <a:prstClr val="white"/>
                </a:solidFill>
              </a:rPr>
              <a:pPr/>
              <a:t>‹Nº›</a:t>
            </a:fld>
            <a:endParaRPr lang="en-US" dirty="0">
              <a:solidFill>
                <a:prstClr val="white"/>
              </a:solidFill>
            </a:endParaRPr>
          </a:p>
        </p:txBody>
      </p:sp>
      <p:cxnSp>
        <p:nvCxnSpPr>
          <p:cNvPr id="8" name="7 Conector recto"/>
          <p:cNvCxnSpPr/>
          <p:nvPr userDrawn="1"/>
        </p:nvCxnSpPr>
        <p:spPr>
          <a:xfrm>
            <a:off x="428596" y="857232"/>
            <a:ext cx="8286808" cy="0"/>
          </a:xfrm>
          <a:prstGeom prst="line">
            <a:avLst/>
          </a:prstGeom>
          <a:ln w="28575"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10" name="9 Imagen" descr="ucmtrozo.jpg"/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20000"/>
          </a:blip>
          <a:stretch>
            <a:fillRect/>
          </a:stretch>
        </p:blipFill>
        <p:spPr>
          <a:xfrm>
            <a:off x="8058150" y="5669280"/>
            <a:ext cx="1085850" cy="1188720"/>
          </a:xfrm>
          <a:prstGeom prst="rect">
            <a:avLst/>
          </a:prstGeom>
        </p:spPr>
      </p:pic>
      <p:sp>
        <p:nvSpPr>
          <p:cNvPr id="11" name="10 CuadroTexto"/>
          <p:cNvSpPr txBox="1"/>
          <p:nvPr userDrawn="1"/>
        </p:nvSpPr>
        <p:spPr>
          <a:xfrm>
            <a:off x="-32" y="5045880"/>
            <a:ext cx="353943" cy="1336263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es-ES" sz="11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Luis Hernández Yáñez</a:t>
            </a:r>
          </a:p>
        </p:txBody>
      </p:sp>
      <p:pic>
        <p:nvPicPr>
          <p:cNvPr id="13" name="12 Imagen" descr="CreativeCommons.png">
            <a:hlinkClick r:id="rId3"/>
          </p:cNvPr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155972" y="6381328"/>
            <a:ext cx="959644" cy="335756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wipe dir="d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7/8/2013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‹Nº›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7/8/2013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‹Nº›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  <p:transition spd="med"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7/8/2013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‹Nº›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  <p:transition spd="med"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7/8/2013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‹Nº›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  <p:transition spd="med"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7/8/2013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‹Nº›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  <p:transition spd="med"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7/8/2013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‹Nº›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  <p:transition spd="med"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ortar y redondear rectángulo de esquina sencilla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11 Triángulo rectángulo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7/8/2013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‹Nº›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10" name="9 Forma libre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10 Forma libre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  <p:transition spd="med"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75000"/>
              </a:schemeClr>
            </a:gs>
            <a:gs pos="25000">
              <a:schemeClr val="bg2">
                <a:tint val="83000"/>
                <a:satMod val="320000"/>
              </a:schemeClr>
            </a:gs>
            <a:gs pos="100000">
              <a:schemeClr val="bg2">
                <a:shade val="15000"/>
                <a:satMod val="320000"/>
              </a:schemeClr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7C9B81F-C347-4BEF-BFDF-29C42F48304A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7/8/2013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‹Nº›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1 Grupo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Forma libre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12 Forma libre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med">
    <p:wipe dir="d"/>
  </p:transition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-sa/3.0/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ucmtrozo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515225" y="5074920"/>
            <a:ext cx="1628775" cy="1783080"/>
          </a:xfrm>
          <a:prstGeom prst="rect">
            <a:avLst/>
          </a:prstGeom>
        </p:spPr>
      </p:pic>
      <p:sp>
        <p:nvSpPr>
          <p:cNvPr id="8" name="7 CuadroTexto"/>
          <p:cNvSpPr txBox="1">
            <a:spLocks noChangeAspect="1"/>
          </p:cNvSpPr>
          <p:nvPr/>
        </p:nvSpPr>
        <p:spPr>
          <a:xfrm>
            <a:off x="500033" y="1847839"/>
            <a:ext cx="1548000" cy="1548000"/>
          </a:xfrm>
          <a:prstGeom prst="rect">
            <a:avLst/>
          </a:prstGeom>
          <a:solidFill>
            <a:schemeClr val="accent2">
              <a:tint val="98000"/>
              <a:shade val="25000"/>
              <a:satMod val="250000"/>
            </a:schemeClr>
          </a:solidFill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noAutofit/>
          </a:bodyPr>
          <a:lstStyle/>
          <a:p>
            <a:pPr algn="ctr"/>
            <a:r>
              <a:rPr lang="es-ES" sz="8800" b="1" dirty="0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3</a:t>
            </a:r>
            <a:r>
              <a:rPr lang="es-ES" sz="6600" b="1" dirty="0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A</a:t>
            </a:r>
            <a:endParaRPr lang="es-ES" sz="8800" b="1" dirty="0"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10" name="2 Subtítulo"/>
          <p:cNvSpPr>
            <a:spLocks noGrp="1"/>
          </p:cNvSpPr>
          <p:nvPr>
            <p:ph type="subTitle" idx="1"/>
          </p:nvPr>
        </p:nvSpPr>
        <p:spPr>
          <a:xfrm>
            <a:off x="604838" y="4157230"/>
            <a:ext cx="6681806" cy="2415042"/>
          </a:xfrm>
        </p:spPr>
        <p:txBody>
          <a:bodyPr>
            <a:normAutofit/>
          </a:bodyPr>
          <a:lstStyle/>
          <a:p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Grado en Ingeniería Informática</a:t>
            </a:r>
            <a:b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Grado en Ingeniería del Software</a:t>
            </a:r>
            <a:b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Grado en Ingeniería de Computadores</a:t>
            </a:r>
            <a:b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/>
            </a:r>
            <a:b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Luis Hernández Yáñez</a:t>
            </a:r>
            <a:b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Facultad de Informática</a:t>
            </a:r>
            <a:b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Universidad Complutense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pic>
        <p:nvPicPr>
          <p:cNvPr id="9" name="8 Imagen" descr="CreativeCommons.png">
            <a:hlinkClick r:id="rId3"/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95536" y="6021288"/>
            <a:ext cx="1343501" cy="47005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1" name="10 CuadroTexto"/>
          <p:cNvSpPr txBox="1"/>
          <p:nvPr/>
        </p:nvSpPr>
        <p:spPr>
          <a:xfrm>
            <a:off x="428596" y="642918"/>
            <a:ext cx="51596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323975">
              <a:tabLst>
                <a:tab pos="6010275" algn="l"/>
              </a:tabLst>
            </a:pPr>
            <a:r>
              <a:rPr lang="es-ES" sz="2800" dirty="0" smtClean="0">
                <a:solidFill>
                  <a:schemeClr val="bg2">
                    <a:lumMod val="20000"/>
                    <a:lumOff val="80000"/>
                  </a:schemeClr>
                </a:solidFill>
                <a:latin typeface="+mj-lt"/>
              </a:rPr>
              <a:t>Fundamentos de la programación </a:t>
            </a:r>
            <a:endParaRPr lang="es-ES" sz="2800" dirty="0">
              <a:solidFill>
                <a:schemeClr val="bg2">
                  <a:lumMod val="20000"/>
                  <a:lumOff val="80000"/>
                </a:schemeClr>
              </a:solidFill>
              <a:latin typeface="+mj-lt"/>
            </a:endParaRPr>
          </a:p>
        </p:txBody>
      </p:sp>
      <p:cxnSp>
        <p:nvCxnSpPr>
          <p:cNvPr id="12" name="11 Conector recto"/>
          <p:cNvCxnSpPr/>
          <p:nvPr/>
        </p:nvCxnSpPr>
        <p:spPr>
          <a:xfrm>
            <a:off x="500034" y="1214422"/>
            <a:ext cx="7643866" cy="0"/>
          </a:xfrm>
          <a:prstGeom prst="line">
            <a:avLst/>
          </a:prstGeom>
          <a:ln>
            <a:solidFill>
              <a:schemeClr val="bg2">
                <a:lumMod val="20000"/>
                <a:lumOff val="8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4" name="1 Título"/>
          <p:cNvSpPr>
            <a:spLocks noGrp="1"/>
          </p:cNvSpPr>
          <p:nvPr>
            <p:ph type="ctrTitle"/>
          </p:nvPr>
        </p:nvSpPr>
        <p:spPr>
          <a:xfrm>
            <a:off x="2428860" y="1844824"/>
            <a:ext cx="6072230" cy="1440160"/>
          </a:xfrm>
        </p:spPr>
        <p:txBody>
          <a:bodyPr anchor="ctr">
            <a:normAutofit/>
          </a:bodyPr>
          <a:lstStyle/>
          <a:p>
            <a:pPr algn="l"/>
            <a:r>
              <a:rPr lang="es-ES" sz="4800" dirty="0" smtClean="0">
                <a:gradFill flip="none" rotWithShape="1">
                  <a:gsLst>
                    <a:gs pos="0">
                      <a:schemeClr val="accent1">
                        <a:tint val="66000"/>
                        <a:satMod val="160000"/>
                      </a:schemeClr>
                    </a:gs>
                    <a:gs pos="50000">
                      <a:schemeClr val="accent1">
                        <a:tint val="44500"/>
                        <a:satMod val="160000"/>
                      </a:schemeClr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  <a:lin ang="2700000" scaled="1"/>
                  <a:tileRect/>
                </a:gradFill>
              </a:rPr>
              <a:t>El operador ternario </a:t>
            </a:r>
            <a:r>
              <a:rPr lang="es-ES" sz="4800" dirty="0" smtClean="0">
                <a:gradFill flip="none" rotWithShape="1">
                  <a:gsLst>
                    <a:gs pos="0">
                      <a:schemeClr val="accent1">
                        <a:tint val="66000"/>
                        <a:satMod val="160000"/>
                      </a:schemeClr>
                    </a:gs>
                    <a:gs pos="50000">
                      <a:schemeClr val="accent1">
                        <a:tint val="44500"/>
                        <a:satMod val="160000"/>
                      </a:schemeClr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  <a:lin ang="2700000" scaled="1"/>
                  <a:tileRect/>
                </a:gradFill>
                <a:latin typeface="Consolas" pitchFamily="49" charset="0"/>
                <a:cs typeface="Consolas" pitchFamily="49" charset="0"/>
              </a:rPr>
              <a:t>?</a:t>
            </a:r>
            <a:endParaRPr lang="es-ES" sz="4800" b="0" dirty="0">
              <a:gradFill flip="none" rotWithShape="1">
                <a:gsLst>
                  <a:gs pos="0">
                    <a:schemeClr val="accent1">
                      <a:tint val="66000"/>
                      <a:satMod val="16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2700000" scaled="1"/>
                <a:tileRect/>
              </a:gra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3" name="12 Rectángulo"/>
          <p:cNvSpPr/>
          <p:nvPr/>
        </p:nvSpPr>
        <p:spPr>
          <a:xfrm>
            <a:off x="770639" y="3419708"/>
            <a:ext cx="10224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ES" dirty="0" smtClean="0">
                <a:gradFill flip="none" rotWithShape="1">
                  <a:gsLst>
                    <a:gs pos="0">
                      <a:schemeClr val="accent1">
                        <a:tint val="66000"/>
                        <a:satMod val="160000"/>
                      </a:schemeClr>
                    </a:gs>
                    <a:gs pos="50000">
                      <a:schemeClr val="accent1">
                        <a:tint val="44500"/>
                        <a:satMod val="160000"/>
                      </a:schemeClr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  <a:lin ang="2700000" scaled="1"/>
                  <a:tileRect/>
                </a:gradFill>
                <a:latin typeface="Cambria" pitchFamily="18" charset="0"/>
              </a:rPr>
              <a:t>ANEXO I</a:t>
            </a:r>
            <a:endParaRPr lang="es-ES" sz="2000" dirty="0">
              <a:latin typeface="Cambria" pitchFamily="18" charset="0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El operador ternario </a:t>
            </a:r>
            <a:r>
              <a:rPr lang="es-ES" dirty="0" smtClean="0">
                <a:latin typeface="Consolas" pitchFamily="49" charset="0"/>
              </a:rPr>
              <a:t>?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10178"/>
          </a:xfrm>
        </p:spPr>
        <p:txBody>
          <a:bodyPr>
            <a:normAutofit/>
          </a:bodyPr>
          <a:lstStyle/>
          <a:p>
            <a:pPr indent="1588">
              <a:spcBef>
                <a:spcPts val="0"/>
              </a:spcBef>
              <a:spcAft>
                <a:spcPts val="600"/>
              </a:spcAft>
              <a:tabLst>
                <a:tab pos="7981950" algn="r"/>
              </a:tabLst>
            </a:pPr>
            <a:r>
              <a:rPr lang="es-ES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Expresión condicional</a:t>
            </a:r>
            <a:endParaRPr lang="es-ES" dirty="0" smtClean="0">
              <a:solidFill>
                <a:schemeClr val="bg2">
                  <a:lumMod val="20000"/>
                  <a:lumOff val="80000"/>
                </a:schemeClr>
              </a:solidFill>
              <a:latin typeface="Consolas" pitchFamily="49" charset="0"/>
            </a:endParaRPr>
          </a:p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/>
              <a:t>Dos alternativas</a:t>
            </a:r>
          </a:p>
          <a:p>
            <a:pPr marL="714375" lvl="2" indent="-352425">
              <a:spcBef>
                <a:spcPts val="0"/>
              </a:spcBef>
              <a:spcAft>
                <a:spcPts val="600"/>
              </a:spcAft>
            </a:pPr>
            <a:r>
              <a:rPr lang="es-ES" sz="2200" i="1" dirty="0" smtClean="0"/>
              <a:t>Condición</a:t>
            </a:r>
            <a:r>
              <a:rPr lang="es-ES" sz="2200" dirty="0" smtClean="0"/>
              <a:t>: Expresión lógica</a:t>
            </a:r>
          </a:p>
          <a:p>
            <a:pPr marL="714375" lvl="2" indent="-352425">
              <a:spcBef>
                <a:spcPts val="0"/>
              </a:spcBef>
              <a:spcAft>
                <a:spcPts val="600"/>
              </a:spcAft>
            </a:pPr>
            <a:r>
              <a:rPr lang="es-ES" sz="2200" i="1" dirty="0" smtClean="0"/>
              <a:t>Exp1</a:t>
            </a:r>
            <a:r>
              <a:rPr lang="es-ES" sz="2200" dirty="0" smtClean="0"/>
              <a:t> y </a:t>
            </a:r>
            <a:r>
              <a:rPr lang="es-ES" sz="2200" i="1" dirty="0" smtClean="0"/>
              <a:t>Exp2</a:t>
            </a:r>
            <a:r>
              <a:rPr lang="es-ES" sz="2200" dirty="0" smtClean="0"/>
              <a:t>: Expresiones</a:t>
            </a:r>
          </a:p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/>
              <a:t>Si </a:t>
            </a:r>
            <a:r>
              <a:rPr lang="es-ES" i="1" dirty="0" smtClean="0"/>
              <a:t>Condición</a:t>
            </a:r>
            <a:r>
              <a:rPr lang="es-ES" dirty="0" smtClean="0"/>
              <a:t> se evalúa a </a:t>
            </a:r>
            <a:r>
              <a:rPr lang="es-ES" dirty="0" smtClean="0">
                <a:solidFill>
                  <a:srgbClr val="FFFF00"/>
                </a:solidFill>
                <a:latin typeface="Consolas" pitchFamily="49" charset="0"/>
              </a:rPr>
              <a:t>true</a:t>
            </a:r>
            <a:r>
              <a:rPr lang="es-ES" dirty="0" smtClean="0"/>
              <a:t>,</a:t>
            </a:r>
            <a:br>
              <a:rPr lang="es-ES" dirty="0" smtClean="0"/>
            </a:br>
            <a:r>
              <a:rPr lang="es-ES" dirty="0" smtClean="0"/>
              <a:t>el resultado es </a:t>
            </a:r>
            <a:r>
              <a:rPr lang="es-ES" i="1" dirty="0" smtClean="0"/>
              <a:t>Exp1</a:t>
            </a:r>
            <a:r>
              <a:rPr lang="es-ES" dirty="0" smtClean="0"/>
              <a:t>;</a:t>
            </a:r>
            <a:br>
              <a:rPr lang="es-ES" dirty="0" smtClean="0"/>
            </a:br>
            <a:r>
              <a:rPr lang="es-ES" dirty="0" smtClean="0"/>
              <a:t>si </a:t>
            </a:r>
            <a:r>
              <a:rPr lang="es-ES" i="1" dirty="0" smtClean="0"/>
              <a:t>Condición</a:t>
            </a:r>
            <a:r>
              <a:rPr lang="es-ES" dirty="0" smtClean="0"/>
              <a:t> se evalúa a </a:t>
            </a:r>
            <a:r>
              <a:rPr lang="es-ES" dirty="0" smtClean="0">
                <a:solidFill>
                  <a:srgbClr val="FFFF00"/>
                </a:solidFill>
                <a:latin typeface="Consolas" pitchFamily="49" charset="0"/>
              </a:rPr>
              <a:t>false</a:t>
            </a:r>
            <a:r>
              <a:rPr lang="es-ES" dirty="0" smtClean="0"/>
              <a:t>, </a:t>
            </a:r>
            <a:br>
              <a:rPr lang="es-ES" dirty="0" smtClean="0"/>
            </a:br>
            <a:r>
              <a:rPr lang="es-ES" dirty="0" smtClean="0"/>
              <a:t>el resultado es </a:t>
            </a:r>
            <a:r>
              <a:rPr lang="es-ES" i="1" dirty="0" smtClean="0"/>
              <a:t>Exp2</a:t>
            </a:r>
            <a:r>
              <a:rPr lang="es-ES" dirty="0" smtClean="0"/>
              <a:t>.</a:t>
            </a:r>
          </a:p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1800" dirty="0" smtClean="0">
                <a:solidFill>
                  <a:srgbClr val="FFC000"/>
                </a:solidFill>
                <a:latin typeface="Consolas" pitchFamily="49" charset="0"/>
              </a:rPr>
              <a:t>int</a:t>
            </a:r>
            <a:r>
              <a:rPr lang="es-ES" sz="1800" dirty="0" smtClean="0">
                <a:latin typeface="Consolas" pitchFamily="49" charset="0"/>
              </a:rPr>
              <a:t> a =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</a:rPr>
              <a:t>5</a:t>
            </a:r>
            <a:r>
              <a:rPr lang="es-ES" sz="1800" dirty="0" smtClean="0">
                <a:latin typeface="Consolas" pitchFamily="49" charset="0"/>
              </a:rPr>
              <a:t>, b =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</a:rPr>
              <a:t>3</a:t>
            </a:r>
            <a:r>
              <a:rPr lang="es-ES" sz="1800" dirty="0" smtClean="0">
                <a:latin typeface="Consolas" pitchFamily="49" charset="0"/>
              </a:rPr>
              <a:t>, c;</a:t>
            </a:r>
          </a:p>
          <a:p>
            <a:pPr lvl="1" indent="1588">
              <a:spcBef>
                <a:spcPts val="0"/>
              </a:spcBef>
              <a:spcAft>
                <a:spcPts val="1800"/>
              </a:spcAft>
              <a:buNone/>
            </a:pPr>
            <a:r>
              <a:rPr lang="es-ES" sz="1800" dirty="0" smtClean="0">
                <a:latin typeface="Consolas" pitchFamily="49" charset="0"/>
              </a:rPr>
              <a:t>c = (a + b ==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</a:rPr>
              <a:t>10</a:t>
            </a:r>
            <a:r>
              <a:rPr lang="es-ES" sz="1800" dirty="0" smtClean="0">
                <a:latin typeface="Consolas" pitchFamily="49" charset="0"/>
              </a:rPr>
              <a:t>) ?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</a:rPr>
              <a:t>2</a:t>
            </a:r>
            <a:r>
              <a:rPr lang="es-ES" sz="1800" dirty="0" smtClean="0">
                <a:latin typeface="Consolas" pitchFamily="49" charset="0"/>
              </a:rPr>
              <a:t> :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</a:rPr>
              <a:t>3</a:t>
            </a:r>
            <a:r>
              <a:rPr lang="es-ES" sz="1800" dirty="0" smtClean="0">
                <a:latin typeface="Consolas" pitchFamily="49" charset="0"/>
              </a:rPr>
              <a:t>;</a:t>
            </a:r>
          </a:p>
          <a:p>
            <a:pPr lvl="1" indent="1588">
              <a:spcBef>
                <a:spcPts val="0"/>
              </a:spcBef>
              <a:spcAft>
                <a:spcPts val="1800"/>
              </a:spcAft>
              <a:buNone/>
            </a:pPr>
            <a:r>
              <a:rPr lang="es-ES" sz="1800" dirty="0" smtClean="0">
                <a:latin typeface="Consolas" pitchFamily="49" charset="0"/>
              </a:rPr>
              <a:t>c = ( 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</a:rPr>
              <a:t>8</a:t>
            </a:r>
            <a:r>
              <a:rPr lang="es-ES" sz="1800" dirty="0" smtClean="0">
                <a:latin typeface="Consolas" pitchFamily="49" charset="0"/>
              </a:rPr>
              <a:t>   ==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</a:rPr>
              <a:t>10</a:t>
            </a:r>
            <a:r>
              <a:rPr lang="es-ES" sz="1800" dirty="0" smtClean="0">
                <a:latin typeface="Consolas" pitchFamily="49" charset="0"/>
              </a:rPr>
              <a:t>) ?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</a:rPr>
              <a:t>2</a:t>
            </a:r>
            <a:r>
              <a:rPr lang="es-ES" sz="1800" dirty="0" smtClean="0">
                <a:latin typeface="Consolas" pitchFamily="49" charset="0"/>
              </a:rPr>
              <a:t> :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</a:rPr>
              <a:t>3</a:t>
            </a:r>
            <a:r>
              <a:rPr lang="es-ES" sz="1800" dirty="0" smtClean="0">
                <a:latin typeface="Consolas" pitchFamily="49" charset="0"/>
              </a:rPr>
              <a:t>;</a:t>
            </a:r>
          </a:p>
          <a:p>
            <a:pPr lvl="1" indent="1588">
              <a:spcBef>
                <a:spcPts val="0"/>
              </a:spcBef>
              <a:spcAft>
                <a:spcPts val="1200"/>
              </a:spcAft>
              <a:buNone/>
            </a:pPr>
            <a:r>
              <a:rPr lang="es-ES" sz="1800" dirty="0" smtClean="0">
                <a:latin typeface="Consolas" pitchFamily="49" charset="0"/>
              </a:rPr>
              <a:t>c =    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</a:rPr>
              <a:t>false</a:t>
            </a:r>
            <a:r>
              <a:rPr lang="es-ES" sz="1800" dirty="0" smtClean="0">
                <a:latin typeface="Consolas" pitchFamily="49" charset="0"/>
              </a:rPr>
              <a:t>     ?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</a:rPr>
              <a:t>2</a:t>
            </a:r>
            <a:r>
              <a:rPr lang="es-ES" sz="1800" dirty="0" smtClean="0">
                <a:latin typeface="Consolas" pitchFamily="49" charset="0"/>
              </a:rPr>
              <a:t> :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</a:rPr>
              <a:t>3</a:t>
            </a:r>
            <a:r>
              <a:rPr lang="es-ES" sz="1800" dirty="0" smtClean="0">
                <a:latin typeface="Consolas" pitchFamily="49" charset="0"/>
              </a:rPr>
              <a:t>;</a:t>
            </a:r>
          </a:p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1800" dirty="0" smtClean="0">
                <a:latin typeface="Consolas" pitchFamily="49" charset="0"/>
              </a:rPr>
              <a:t>c =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</a:rPr>
              <a:t>3</a:t>
            </a:r>
            <a:r>
              <a:rPr lang="es-ES" sz="1800" dirty="0" smtClean="0">
                <a:latin typeface="Consolas" pitchFamily="49" charset="0"/>
              </a:rPr>
              <a:t>;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smtClean="0">
                <a:solidFill>
                  <a:prstClr val="white"/>
                </a:solidFill>
              </a:rPr>
              <a:t>Página</a:t>
            </a:r>
            <a:r>
              <a:rPr lang="en-US" smtClean="0">
                <a:solidFill>
                  <a:prstClr val="white"/>
                </a:solidFill>
              </a:rPr>
              <a:t> </a:t>
            </a:r>
            <a:fld id="{042AED99-7FB4-404E-8A97-64753DCE42EC}" type="slidenum">
              <a:rPr lang="en-US" smtClean="0">
                <a:solidFill>
                  <a:prstClr val="white"/>
                </a:solidFill>
              </a:rPr>
              <a:pPr/>
              <a:t>399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>
                <a:solidFill>
                  <a:prstClr val="white"/>
                </a:solidFill>
              </a:rPr>
              <a:t>Fundamentos de la programación: Tipos e instrucciones II (Anexo I)</a:t>
            </a:r>
            <a:endParaRPr lang="es-ES" dirty="0">
              <a:solidFill>
                <a:prstClr val="white"/>
              </a:solidFill>
            </a:endParaRPr>
          </a:p>
        </p:txBody>
      </p:sp>
      <p:cxnSp>
        <p:nvCxnSpPr>
          <p:cNvPr id="6" name="5 Conector recto de flecha"/>
          <p:cNvCxnSpPr/>
          <p:nvPr/>
        </p:nvCxnSpPr>
        <p:spPr>
          <a:xfrm>
            <a:off x="3491880" y="1229096"/>
            <a:ext cx="432048" cy="1588"/>
          </a:xfrm>
          <a:prstGeom prst="straightConnector1">
            <a:avLst/>
          </a:prstGeom>
          <a:ln w="28575">
            <a:solidFill>
              <a:srgbClr val="FFC000"/>
            </a:solidFill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Conector recto de flecha"/>
          <p:cNvCxnSpPr/>
          <p:nvPr/>
        </p:nvCxnSpPr>
        <p:spPr>
          <a:xfrm>
            <a:off x="5023098" y="1229096"/>
            <a:ext cx="360040" cy="1588"/>
          </a:xfrm>
          <a:prstGeom prst="straightConnector1">
            <a:avLst/>
          </a:prstGeom>
          <a:ln w="28575">
            <a:solidFill>
              <a:srgbClr val="FFC000"/>
            </a:solidFill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7 Conector recto de flecha"/>
          <p:cNvCxnSpPr/>
          <p:nvPr/>
        </p:nvCxnSpPr>
        <p:spPr>
          <a:xfrm>
            <a:off x="5671170" y="1227508"/>
            <a:ext cx="379090" cy="1588"/>
          </a:xfrm>
          <a:prstGeom prst="straightConnector1">
            <a:avLst/>
          </a:prstGeom>
          <a:ln w="28575">
            <a:solidFill>
              <a:srgbClr val="FFC000"/>
            </a:solidFill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 de flecha"/>
          <p:cNvCxnSpPr/>
          <p:nvPr/>
        </p:nvCxnSpPr>
        <p:spPr>
          <a:xfrm>
            <a:off x="6679282" y="1227508"/>
            <a:ext cx="360040" cy="1588"/>
          </a:xfrm>
          <a:prstGeom prst="straightConnector1">
            <a:avLst/>
          </a:prstGeom>
          <a:ln w="28575">
            <a:solidFill>
              <a:srgbClr val="FFC000"/>
            </a:solidFill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9 CuadroTexto"/>
          <p:cNvSpPr txBox="1"/>
          <p:nvPr/>
        </p:nvSpPr>
        <p:spPr>
          <a:xfrm>
            <a:off x="3923928" y="1041254"/>
            <a:ext cx="1099981" cy="36933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s-ES" i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Condición</a:t>
            </a:r>
          </a:p>
        </p:txBody>
      </p:sp>
      <p:sp>
        <p:nvSpPr>
          <p:cNvPr id="12" name="11 CuadroTexto"/>
          <p:cNvSpPr txBox="1"/>
          <p:nvPr/>
        </p:nvSpPr>
        <p:spPr>
          <a:xfrm>
            <a:off x="6050260" y="1041254"/>
            <a:ext cx="631904" cy="36933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s-ES" i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Exp1</a:t>
            </a:r>
          </a:p>
        </p:txBody>
      </p:sp>
      <p:cxnSp>
        <p:nvCxnSpPr>
          <p:cNvPr id="18" name="17 Conector recto de flecha"/>
          <p:cNvCxnSpPr/>
          <p:nvPr/>
        </p:nvCxnSpPr>
        <p:spPr>
          <a:xfrm>
            <a:off x="7308304" y="1227508"/>
            <a:ext cx="379090" cy="1588"/>
          </a:xfrm>
          <a:prstGeom prst="straightConnector1">
            <a:avLst/>
          </a:prstGeom>
          <a:ln w="28575">
            <a:solidFill>
              <a:srgbClr val="FFC000"/>
            </a:solidFill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2" name="21 Tabla"/>
          <p:cNvGraphicFramePr>
            <a:graphicFrameLocks noGrp="1"/>
          </p:cNvGraphicFramePr>
          <p:nvPr/>
        </p:nvGraphicFramePr>
        <p:xfrm>
          <a:off x="5724128" y="1884392"/>
          <a:ext cx="2160240" cy="399288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2160240"/>
              </a:tblGrid>
              <a:tr h="296033">
                <a:tc>
                  <a:txBody>
                    <a:bodyPr/>
                    <a:lstStyle/>
                    <a:p>
                      <a:r>
                        <a:rPr lang="es-ES" sz="1400" b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Operadores (prioridad)</a:t>
                      </a:r>
                      <a:endParaRPr lang="es-E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296033">
                <a:tc>
                  <a:txBody>
                    <a:bodyPr/>
                    <a:lstStyle/>
                    <a:p>
                      <a:r>
                        <a:rPr lang="es-ES" sz="14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++ --</a:t>
                      </a:r>
                      <a:r>
                        <a:rPr lang="es-ES" sz="14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" pitchFamily="18" charset="0"/>
                        </a:rPr>
                        <a:t> (postfijos)</a:t>
                      </a:r>
                      <a:br>
                        <a:rPr lang="es-ES" sz="14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" pitchFamily="18" charset="0"/>
                        </a:rPr>
                      </a:br>
                      <a:r>
                        <a:rPr lang="es-ES" sz="14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" pitchFamily="18" charset="0"/>
                        </a:rPr>
                        <a:t>Llamadas a funciones</a:t>
                      </a:r>
                      <a:br>
                        <a:rPr lang="es-ES" sz="14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" pitchFamily="18" charset="0"/>
                        </a:rPr>
                      </a:br>
                      <a:r>
                        <a:rPr lang="es-ES" sz="14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" pitchFamily="18" charset="0"/>
                        </a:rPr>
                        <a:t>Moldes</a:t>
                      </a:r>
                      <a:endParaRPr lang="es-ES" sz="14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2960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++ --</a:t>
                      </a:r>
                      <a:r>
                        <a:rPr lang="es-ES" sz="14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" pitchFamily="18" charset="0"/>
                        </a:rPr>
                        <a:t> (prefijos)</a:t>
                      </a:r>
                      <a:r>
                        <a:rPr lang="es-ES" sz="14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 !</a:t>
                      </a:r>
                      <a:br>
                        <a:rPr lang="es-ES" sz="14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</a:br>
                      <a:r>
                        <a:rPr lang="es-ES" sz="14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-</a:t>
                      </a:r>
                      <a:r>
                        <a:rPr lang="es-ES" sz="14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" pitchFamily="18" charset="0"/>
                        </a:rPr>
                        <a:t> (cambio de signo)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296033">
                <a:tc>
                  <a:txBody>
                    <a:bodyPr/>
                    <a:lstStyle/>
                    <a:p>
                      <a:r>
                        <a:rPr lang="es-ES" sz="14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* / %</a:t>
                      </a:r>
                      <a:endParaRPr lang="es-ES" sz="14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296033">
                <a:tc>
                  <a:txBody>
                    <a:bodyPr/>
                    <a:lstStyle/>
                    <a:p>
                      <a:r>
                        <a:rPr lang="es-ES" sz="14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+ -</a:t>
                      </a:r>
                      <a:endParaRPr lang="es-ES" sz="14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296033">
                <a:tc>
                  <a:txBody>
                    <a:bodyPr/>
                    <a:lstStyle/>
                    <a:p>
                      <a:r>
                        <a:rPr lang="es-ES" sz="14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&lt;</a:t>
                      </a:r>
                      <a:r>
                        <a:rPr lang="es-ES" sz="1400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 &lt;= &gt; &gt;=</a:t>
                      </a:r>
                      <a:endParaRPr lang="es-ES" sz="14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296033">
                <a:tc>
                  <a:txBody>
                    <a:bodyPr/>
                    <a:lstStyle/>
                    <a:p>
                      <a:r>
                        <a:rPr lang="es-ES" sz="14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== !=</a:t>
                      </a:r>
                      <a:endParaRPr lang="es-ES" sz="14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296033">
                <a:tc>
                  <a:txBody>
                    <a:bodyPr/>
                    <a:lstStyle/>
                    <a:p>
                      <a:r>
                        <a:rPr lang="es-ES" sz="14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&amp;&amp;</a:t>
                      </a:r>
                      <a:endParaRPr lang="es-ES" sz="14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296033">
                <a:tc>
                  <a:txBody>
                    <a:bodyPr/>
                    <a:lstStyle/>
                    <a:p>
                      <a:r>
                        <a:rPr lang="es-ES" sz="14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||</a:t>
                      </a:r>
                      <a:endParaRPr lang="es-ES" sz="14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296033">
                <a:tc>
                  <a:txBody>
                    <a:bodyPr/>
                    <a:lstStyle/>
                    <a:p>
                      <a:r>
                        <a:rPr lang="es-ES" sz="1400" dirty="0" smtClean="0">
                          <a:solidFill>
                            <a:srgbClr val="FFC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?:</a:t>
                      </a:r>
                      <a:endParaRPr lang="es-ES" sz="1400" dirty="0">
                        <a:solidFill>
                          <a:srgbClr val="FFC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296033">
                <a:tc>
                  <a:txBody>
                    <a:bodyPr/>
                    <a:lstStyle/>
                    <a:p>
                      <a:r>
                        <a:rPr lang="es-ES" sz="14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= += -= *= /= %=</a:t>
                      </a:r>
                      <a:endParaRPr lang="es-ES" sz="14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23" name="22 Conector recto de flecha"/>
          <p:cNvCxnSpPr/>
          <p:nvPr/>
        </p:nvCxnSpPr>
        <p:spPr>
          <a:xfrm>
            <a:off x="8335466" y="1227508"/>
            <a:ext cx="360040" cy="1588"/>
          </a:xfrm>
          <a:prstGeom prst="straightConnector1">
            <a:avLst/>
          </a:prstGeom>
          <a:ln w="28575">
            <a:solidFill>
              <a:srgbClr val="FFC000"/>
            </a:solidFill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23 CuadroTexto"/>
          <p:cNvSpPr txBox="1"/>
          <p:nvPr/>
        </p:nvSpPr>
        <p:spPr>
          <a:xfrm>
            <a:off x="7706444" y="1041254"/>
            <a:ext cx="631904" cy="36933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s-ES" i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Exp2</a:t>
            </a:r>
          </a:p>
        </p:txBody>
      </p:sp>
      <p:sp>
        <p:nvSpPr>
          <p:cNvPr id="25" name="24 Abrir llave"/>
          <p:cNvSpPr/>
          <p:nvPr/>
        </p:nvSpPr>
        <p:spPr>
          <a:xfrm rot="16200000">
            <a:off x="2159732" y="4583224"/>
            <a:ext cx="144016" cy="1512168"/>
          </a:xfrm>
          <a:prstGeom prst="leftBrace">
            <a:avLst>
              <a:gd name="adj1" fmla="val 55953"/>
              <a:gd name="adj2" fmla="val 50000"/>
            </a:avLst>
          </a:prstGeom>
          <a:ln w="19050">
            <a:solidFill>
              <a:srgbClr val="FFC000"/>
            </a:solidFill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>
              <a:solidFill>
                <a:prstClr val="white"/>
              </a:solidFill>
            </a:endParaRPr>
          </a:p>
        </p:txBody>
      </p:sp>
      <p:sp>
        <p:nvSpPr>
          <p:cNvPr id="27" name="26 Abrir llave"/>
          <p:cNvSpPr/>
          <p:nvPr/>
        </p:nvSpPr>
        <p:spPr>
          <a:xfrm rot="16200000">
            <a:off x="1763688" y="4431779"/>
            <a:ext cx="144016" cy="720080"/>
          </a:xfrm>
          <a:prstGeom prst="leftBrace">
            <a:avLst>
              <a:gd name="adj1" fmla="val 55953"/>
              <a:gd name="adj2" fmla="val 50000"/>
            </a:avLst>
          </a:prstGeom>
          <a:ln w="19050">
            <a:solidFill>
              <a:srgbClr val="FFC000"/>
            </a:solidFill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>
              <a:solidFill>
                <a:prstClr val="white"/>
              </a:solidFill>
            </a:endParaRPr>
          </a:p>
        </p:txBody>
      </p:sp>
      <p:sp>
        <p:nvSpPr>
          <p:cNvPr id="28" name="27 Arco"/>
          <p:cNvSpPr/>
          <p:nvPr/>
        </p:nvSpPr>
        <p:spPr>
          <a:xfrm flipV="1">
            <a:off x="2195736" y="5339308"/>
            <a:ext cx="1800200" cy="864096"/>
          </a:xfrm>
          <a:prstGeom prst="arc">
            <a:avLst>
              <a:gd name="adj1" fmla="val 10872968"/>
              <a:gd name="adj2" fmla="val 206882"/>
            </a:avLst>
          </a:prstGeom>
          <a:ln w="28575">
            <a:solidFill>
              <a:srgbClr val="FFC000"/>
            </a:solidFill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>
              <a:solidFill>
                <a:prstClr val="white"/>
              </a:solidFill>
            </a:endParaRPr>
          </a:p>
        </p:txBody>
      </p:sp>
      <p:sp>
        <p:nvSpPr>
          <p:cNvPr id="29" name="28 Elipse"/>
          <p:cNvSpPr/>
          <p:nvPr/>
        </p:nvSpPr>
        <p:spPr>
          <a:xfrm>
            <a:off x="7039322" y="1014684"/>
            <a:ext cx="370384" cy="432000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s-ES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:</a:t>
            </a:r>
          </a:p>
        </p:txBody>
      </p:sp>
      <p:sp>
        <p:nvSpPr>
          <p:cNvPr id="30" name="29 Elipse"/>
          <p:cNvSpPr/>
          <p:nvPr/>
        </p:nvSpPr>
        <p:spPr>
          <a:xfrm>
            <a:off x="5383138" y="1014684"/>
            <a:ext cx="370384" cy="432000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s-ES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?</a:t>
            </a: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El operador ternario </a:t>
            </a:r>
            <a:r>
              <a:rPr lang="es-ES" dirty="0" smtClean="0">
                <a:latin typeface="Consolas" pitchFamily="49" charset="0"/>
              </a:rPr>
              <a:t>?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10178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s-ES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Equivalencia con un </a:t>
            </a:r>
            <a:r>
              <a:rPr lang="es-ES" sz="2200" i="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if</a:t>
            </a:r>
            <a:r>
              <a:rPr lang="es-ES" sz="2200" i="0" dirty="0" smtClean="0">
                <a:solidFill>
                  <a:schemeClr val="bg2">
                    <a:lumMod val="20000"/>
                    <a:lumOff val="80000"/>
                  </a:schemeClr>
                </a:solidFill>
                <a:latin typeface="Consolas" pitchFamily="49" charset="0"/>
              </a:rPr>
              <a:t>-</a:t>
            </a:r>
            <a:r>
              <a:rPr lang="es-ES" sz="2200" i="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else</a:t>
            </a:r>
            <a:endParaRPr lang="es-ES" sz="2200" i="0" dirty="0" smtClean="0"/>
          </a:p>
          <a:p>
            <a:pPr lvl="1" indent="1588">
              <a:spcBef>
                <a:spcPts val="1200"/>
              </a:spcBef>
              <a:spcAft>
                <a:spcPts val="1200"/>
              </a:spcAft>
              <a:buNone/>
            </a:pPr>
            <a:r>
              <a:rPr lang="es-ES" sz="2000" dirty="0" smtClean="0">
                <a:latin typeface="Consolas" pitchFamily="49" charset="0"/>
              </a:rPr>
              <a:t>c = (a + b ==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</a:rPr>
              <a:t>10</a:t>
            </a:r>
            <a:r>
              <a:rPr lang="es-ES" sz="2000" dirty="0" smtClean="0">
                <a:latin typeface="Consolas" pitchFamily="49" charset="0"/>
              </a:rPr>
              <a:t>) ?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</a:rPr>
              <a:t>2</a:t>
            </a:r>
            <a:r>
              <a:rPr lang="es-ES" sz="2000" dirty="0" smtClean="0">
                <a:latin typeface="Consolas" pitchFamily="49" charset="0"/>
              </a:rPr>
              <a:t> :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</a:rPr>
              <a:t>3</a:t>
            </a:r>
            <a:r>
              <a:rPr lang="es-ES" sz="2000" dirty="0" smtClean="0">
                <a:latin typeface="Consolas" pitchFamily="49" charset="0"/>
              </a:rPr>
              <a:t>;</a:t>
            </a:r>
          </a:p>
          <a:p>
            <a:pPr lvl="1" indent="1588">
              <a:spcBef>
                <a:spcPts val="600"/>
              </a:spcBef>
              <a:spcAft>
                <a:spcPts val="1200"/>
              </a:spcAft>
              <a:buNone/>
            </a:pPr>
            <a:r>
              <a:rPr lang="es-ES" sz="2000" dirty="0" smtClean="0"/>
              <a:t>Es equivalente a:</a:t>
            </a:r>
          </a:p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if </a:t>
            </a:r>
            <a:r>
              <a:rPr lang="es-ES" sz="2000" dirty="0" smtClean="0">
                <a:latin typeface="Consolas" pitchFamily="49" charset="0"/>
              </a:rPr>
              <a:t>(a + b ==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</a:rPr>
              <a:t>10</a:t>
            </a:r>
            <a:r>
              <a:rPr lang="es-ES" sz="2000" dirty="0" smtClean="0">
                <a:latin typeface="Consolas" pitchFamily="49" charset="0"/>
              </a:rPr>
              <a:t>) c =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</a:rPr>
              <a:t>2</a:t>
            </a:r>
            <a:r>
              <a:rPr lang="es-ES" sz="2000" dirty="0" smtClean="0">
                <a:latin typeface="Consolas" pitchFamily="49" charset="0"/>
              </a:rPr>
              <a:t>;</a:t>
            </a:r>
          </a:p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else</a:t>
            </a:r>
            <a:r>
              <a:rPr lang="es-ES" sz="2000" dirty="0" smtClean="0">
                <a:latin typeface="Consolas" pitchFamily="49" charset="0"/>
              </a:rPr>
              <a:t> c =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</a:rPr>
              <a:t>3</a:t>
            </a:r>
            <a:r>
              <a:rPr lang="es-ES" sz="2000" dirty="0" smtClean="0">
                <a:latin typeface="Consolas" pitchFamily="49" charset="0"/>
              </a:rPr>
              <a:t>;</a:t>
            </a:r>
          </a:p>
          <a:p>
            <a:pPr marL="350838" lvl="2" indent="1588">
              <a:spcBef>
                <a:spcPts val="1800"/>
              </a:spcBef>
              <a:spcAft>
                <a:spcPts val="1200"/>
              </a:spcAft>
              <a:buNone/>
            </a:pPr>
            <a:r>
              <a:rPr lang="es-ES" dirty="0" smtClean="0"/>
              <a:t>Se pueden concatenar:</a:t>
            </a:r>
          </a:p>
          <a:p>
            <a:pPr marL="350838" lvl="2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1800" dirty="0" smtClean="0">
                <a:latin typeface="Consolas" pitchFamily="49" charset="0"/>
              </a:rPr>
              <a:t>cout &lt;&lt; (nota ==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</a:rPr>
              <a:t>10</a:t>
            </a:r>
            <a:r>
              <a:rPr lang="es-ES" sz="1800" dirty="0" smtClean="0">
                <a:latin typeface="Consolas" pitchFamily="49" charset="0"/>
              </a:rPr>
              <a:t> ?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</a:rPr>
              <a:t>"MH"</a:t>
            </a:r>
            <a:r>
              <a:rPr lang="es-ES" sz="1800" dirty="0" smtClean="0">
                <a:latin typeface="Consolas" pitchFamily="49" charset="0"/>
              </a:rPr>
              <a:t> : (nota &gt;=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</a:rPr>
              <a:t>9</a:t>
            </a:r>
            <a:r>
              <a:rPr lang="es-ES" sz="1800" dirty="0" smtClean="0">
                <a:latin typeface="Consolas" pitchFamily="49" charset="0"/>
              </a:rPr>
              <a:t> ?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</a:rPr>
              <a:t>"SB"</a:t>
            </a:r>
            <a:r>
              <a:rPr lang="es-ES" sz="1800" dirty="0" smtClean="0">
                <a:latin typeface="Consolas" pitchFamily="49" charset="0"/>
              </a:rPr>
              <a:t> : </a:t>
            </a:r>
            <a:br>
              <a:rPr lang="es-ES" sz="1800" dirty="0" smtClean="0">
                <a:latin typeface="Consolas" pitchFamily="49" charset="0"/>
              </a:rPr>
            </a:br>
            <a:r>
              <a:rPr lang="es-ES" sz="1800" dirty="0" smtClean="0">
                <a:latin typeface="Consolas" pitchFamily="49" charset="0"/>
              </a:rPr>
              <a:t>(nota &gt;=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</a:rPr>
              <a:t>7</a:t>
            </a:r>
            <a:r>
              <a:rPr lang="es-ES" sz="1800" dirty="0" smtClean="0">
                <a:latin typeface="Consolas" pitchFamily="49" charset="0"/>
              </a:rPr>
              <a:t> ?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</a:rPr>
              <a:t>"NT"</a:t>
            </a:r>
            <a:r>
              <a:rPr lang="es-ES" sz="1800" dirty="0" smtClean="0">
                <a:latin typeface="Consolas" pitchFamily="49" charset="0"/>
              </a:rPr>
              <a:t> : (nota &gt;=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</a:rPr>
              <a:t>5</a:t>
            </a:r>
            <a:r>
              <a:rPr lang="es-ES" sz="1800" dirty="0" smtClean="0">
                <a:latin typeface="Consolas" pitchFamily="49" charset="0"/>
              </a:rPr>
              <a:t> ?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</a:rPr>
              <a:t>"AP"</a:t>
            </a:r>
            <a:r>
              <a:rPr lang="es-ES" sz="1800" dirty="0" smtClean="0">
                <a:latin typeface="Consolas" pitchFamily="49" charset="0"/>
              </a:rPr>
              <a:t> :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</a:rPr>
              <a:t>"SS"</a:t>
            </a:r>
            <a:r>
              <a:rPr lang="es-ES" sz="1800" dirty="0" smtClean="0">
                <a:latin typeface="Consolas" pitchFamily="49" charset="0"/>
              </a:rPr>
              <a:t>))))</a:t>
            </a:r>
          </a:p>
          <a:p>
            <a:pPr lvl="1" indent="1588">
              <a:spcBef>
                <a:spcPts val="600"/>
              </a:spcBef>
              <a:spcAft>
                <a:spcPts val="1200"/>
              </a:spcAft>
              <a:buNone/>
            </a:pPr>
            <a:r>
              <a:rPr lang="es-ES" sz="2000" dirty="0" smtClean="0"/>
              <a:t>Esto es equivalente a la escala </a:t>
            </a:r>
            <a:r>
              <a:rPr lang="es-E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if</a:t>
            </a:r>
            <a:r>
              <a:rPr lang="es-ES" sz="2000" dirty="0" smtClean="0">
                <a:latin typeface="Consolas" pitchFamily="49" charset="0"/>
              </a:rPr>
              <a:t>-</a:t>
            </a:r>
            <a:r>
              <a:rPr lang="es-E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else</a:t>
            </a:r>
            <a:r>
              <a:rPr lang="es-ES" sz="2000" dirty="0" smtClean="0">
                <a:latin typeface="Consolas" pitchFamily="49" charset="0"/>
              </a:rPr>
              <a:t>-</a:t>
            </a:r>
            <a:r>
              <a:rPr lang="es-E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if</a:t>
            </a:r>
            <a:r>
              <a:rPr lang="es-ES" sz="2000" dirty="0" smtClean="0"/>
              <a:t> de la siguiente sección.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smtClean="0">
                <a:solidFill>
                  <a:prstClr val="white"/>
                </a:solidFill>
              </a:rPr>
              <a:t>Página</a:t>
            </a:r>
            <a:r>
              <a:rPr lang="en-US" smtClean="0">
                <a:solidFill>
                  <a:prstClr val="white"/>
                </a:solidFill>
              </a:rPr>
              <a:t> </a:t>
            </a:r>
            <a:fld id="{042AED99-7FB4-404E-8A97-64753DCE42EC}" type="slidenum">
              <a:rPr lang="en-US" smtClean="0">
                <a:solidFill>
                  <a:prstClr val="white"/>
                </a:solidFill>
              </a:rPr>
              <a:pPr/>
              <a:t>400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>
                <a:solidFill>
                  <a:prstClr val="white"/>
                </a:solidFill>
              </a:rPr>
              <a:t>Fundamentos de la programación: Tipos e instrucciones II (Anexo I)</a:t>
            </a:r>
            <a:endParaRPr lang="es-ES" dirty="0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El operador ternario </a:t>
            </a:r>
            <a:r>
              <a:rPr lang="es-ES" dirty="0" smtClean="0">
                <a:latin typeface="Consolas" pitchFamily="49" charset="0"/>
              </a:rPr>
              <a:t>?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10178"/>
          </a:xfrm>
        </p:spPr>
        <p:txBody>
          <a:bodyPr>
            <a:normAutofit/>
          </a:bodyPr>
          <a:lstStyle/>
          <a:p>
            <a:pPr marL="84138"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2400" i="0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Escala </a:t>
            </a:r>
            <a:r>
              <a:rPr lang="es-ES" sz="24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if</a:t>
            </a:r>
            <a:r>
              <a:rPr lang="es-ES" sz="2400" i="0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... </a:t>
            </a:r>
            <a:r>
              <a:rPr lang="es-ES" sz="2400" i="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else if</a:t>
            </a:r>
            <a:r>
              <a:rPr lang="es-ES" sz="2400" i="0" dirty="0" smtClean="0"/>
              <a:t> </a:t>
            </a:r>
            <a:r>
              <a:rPr lang="es-ES" sz="2400" i="0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... equivalente</a:t>
            </a:r>
          </a:p>
          <a:p>
            <a:pPr lvl="1" indent="1588">
              <a:spcBef>
                <a:spcPts val="0"/>
              </a:spcBef>
              <a:spcAft>
                <a:spcPts val="1200"/>
              </a:spcAft>
              <a:buNone/>
            </a:pPr>
            <a:r>
              <a:rPr lang="es-ES" sz="1800" dirty="0" smtClean="0">
                <a:latin typeface="Consolas" pitchFamily="49" charset="0"/>
              </a:rPr>
              <a:t>cout &lt;&lt; (nota ==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</a:rPr>
              <a:t>10</a:t>
            </a:r>
            <a:r>
              <a:rPr lang="es-ES" sz="1800" dirty="0" smtClean="0">
                <a:latin typeface="Consolas" pitchFamily="49" charset="0"/>
              </a:rPr>
              <a:t> ?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</a:rPr>
              <a:t>"MH"</a:t>
            </a:r>
            <a:r>
              <a:rPr lang="es-ES" sz="1800" dirty="0" smtClean="0">
                <a:latin typeface="Consolas" pitchFamily="49" charset="0"/>
              </a:rPr>
              <a:t> : (nota &gt;=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</a:rPr>
              <a:t>9</a:t>
            </a:r>
            <a:r>
              <a:rPr lang="es-ES" sz="1800" dirty="0" smtClean="0">
                <a:latin typeface="Consolas" pitchFamily="49" charset="0"/>
              </a:rPr>
              <a:t> ?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</a:rPr>
              <a:t>"SB"</a:t>
            </a:r>
            <a:r>
              <a:rPr lang="es-ES" sz="1800" dirty="0" smtClean="0">
                <a:latin typeface="Consolas" pitchFamily="49" charset="0"/>
              </a:rPr>
              <a:t> : </a:t>
            </a:r>
            <a:br>
              <a:rPr lang="es-ES" sz="1800" dirty="0" smtClean="0">
                <a:latin typeface="Consolas" pitchFamily="49" charset="0"/>
              </a:rPr>
            </a:br>
            <a:r>
              <a:rPr lang="es-ES" sz="1800" dirty="0" smtClean="0">
                <a:latin typeface="Consolas" pitchFamily="49" charset="0"/>
              </a:rPr>
              <a:t>(nota &gt;=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</a:rPr>
              <a:t>7</a:t>
            </a:r>
            <a:r>
              <a:rPr lang="es-ES" sz="1800" dirty="0" smtClean="0">
                <a:latin typeface="Consolas" pitchFamily="49" charset="0"/>
              </a:rPr>
              <a:t> ?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</a:rPr>
              <a:t>"NT"</a:t>
            </a:r>
            <a:r>
              <a:rPr lang="es-ES" sz="1800" dirty="0" smtClean="0">
                <a:latin typeface="Consolas" pitchFamily="49" charset="0"/>
              </a:rPr>
              <a:t> : (nota &gt;=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</a:rPr>
              <a:t>5</a:t>
            </a:r>
            <a:r>
              <a:rPr lang="es-ES" sz="1800" dirty="0" smtClean="0">
                <a:latin typeface="Consolas" pitchFamily="49" charset="0"/>
              </a:rPr>
              <a:t> ?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</a:rPr>
              <a:t>"AP"</a:t>
            </a:r>
            <a:r>
              <a:rPr lang="es-ES" sz="1800" dirty="0" smtClean="0">
                <a:latin typeface="Consolas" pitchFamily="49" charset="0"/>
              </a:rPr>
              <a:t> :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</a:rPr>
              <a:t>"SS"</a:t>
            </a:r>
            <a:r>
              <a:rPr lang="es-ES" sz="1800" dirty="0" smtClean="0">
                <a:latin typeface="Consolas" pitchFamily="49" charset="0"/>
              </a:rPr>
              <a:t>))))</a:t>
            </a:r>
          </a:p>
          <a:p>
            <a:pPr lvl="1" indent="1588">
              <a:spcBef>
                <a:spcPts val="0"/>
              </a:spcBef>
              <a:spcAft>
                <a:spcPts val="1800"/>
              </a:spcAft>
              <a:buNone/>
            </a:pPr>
            <a:r>
              <a:rPr lang="es-ES" sz="2000" dirty="0" smtClean="0"/>
              <a:t>Si </a:t>
            </a:r>
            <a:r>
              <a:rPr lang="es-ES" sz="2000" dirty="0" smtClean="0">
                <a:latin typeface="Consolas" pitchFamily="49" charset="0"/>
              </a:rPr>
              <a:t>nota == 10</a:t>
            </a:r>
            <a:r>
              <a:rPr lang="es-ES" sz="2000" dirty="0" smtClean="0"/>
              <a:t> entonces MH</a:t>
            </a:r>
            <a:br>
              <a:rPr lang="es-ES" sz="2000" dirty="0" smtClean="0"/>
            </a:br>
            <a:r>
              <a:rPr lang="es-ES" sz="2000" dirty="0" smtClean="0"/>
              <a:t>si no, si </a:t>
            </a:r>
            <a:r>
              <a:rPr lang="es-ES" sz="2000" dirty="0" smtClean="0">
                <a:latin typeface="Consolas" pitchFamily="49" charset="0"/>
              </a:rPr>
              <a:t>nota &gt;= 9</a:t>
            </a:r>
            <a:r>
              <a:rPr lang="es-ES" sz="2000" dirty="0" smtClean="0"/>
              <a:t> entonces SB</a:t>
            </a:r>
            <a:br>
              <a:rPr lang="es-ES" sz="2000" dirty="0" smtClean="0"/>
            </a:br>
            <a:r>
              <a:rPr lang="es-ES" sz="2000" dirty="0" smtClean="0"/>
              <a:t>si no, si </a:t>
            </a:r>
            <a:r>
              <a:rPr lang="es-ES" sz="2000" dirty="0" smtClean="0">
                <a:latin typeface="Consolas" pitchFamily="49" charset="0"/>
              </a:rPr>
              <a:t>nota &gt;= 7</a:t>
            </a:r>
            <a:r>
              <a:rPr lang="es-ES" sz="2000" dirty="0" smtClean="0"/>
              <a:t> entonces NT</a:t>
            </a:r>
            <a:br>
              <a:rPr lang="es-ES" sz="2000" dirty="0" smtClean="0"/>
            </a:br>
            <a:r>
              <a:rPr lang="es-ES" sz="2000" dirty="0" smtClean="0"/>
              <a:t>si no, si </a:t>
            </a:r>
            <a:r>
              <a:rPr lang="es-ES" sz="2000" dirty="0" smtClean="0">
                <a:latin typeface="Consolas" pitchFamily="49" charset="0"/>
              </a:rPr>
              <a:t>nota &gt;= 5</a:t>
            </a:r>
            <a:r>
              <a:rPr lang="es-ES" sz="2000" dirty="0" smtClean="0"/>
              <a:t> entonces AP</a:t>
            </a:r>
            <a:br>
              <a:rPr lang="es-ES" sz="2000" dirty="0" smtClean="0"/>
            </a:br>
            <a:r>
              <a:rPr lang="es-ES" sz="2000" dirty="0" smtClean="0"/>
              <a:t>si no  SS</a:t>
            </a:r>
            <a:endParaRPr lang="es-ES" sz="2000" i="0" dirty="0" smtClean="0"/>
          </a:p>
          <a:p>
            <a:pPr lvl="1" indent="1588">
              <a:spcBef>
                <a:spcPts val="0"/>
              </a:spcBef>
              <a:spcAft>
                <a:spcPts val="300"/>
              </a:spcAft>
              <a:buNone/>
            </a:pPr>
            <a:r>
              <a:rPr lang="es-ES" sz="1600" dirty="0" smtClean="0">
                <a:solidFill>
                  <a:srgbClr val="FFC000"/>
                </a:solidFill>
                <a:latin typeface="Consolas" pitchFamily="49" charset="0"/>
              </a:rPr>
              <a:t>double</a:t>
            </a:r>
            <a:r>
              <a:rPr lang="es-ES" sz="1600" dirty="0" smtClean="0">
                <a:latin typeface="Consolas" pitchFamily="49" charset="0"/>
              </a:rPr>
              <a:t> nota;</a:t>
            </a:r>
          </a:p>
          <a:p>
            <a:pPr lvl="1" indent="1588">
              <a:spcBef>
                <a:spcPts val="0"/>
              </a:spcBef>
              <a:spcAft>
                <a:spcPts val="300"/>
              </a:spcAft>
              <a:buNone/>
            </a:pPr>
            <a:r>
              <a:rPr lang="es-ES" sz="1600" dirty="0" smtClean="0">
                <a:latin typeface="Consolas" pitchFamily="49" charset="0"/>
              </a:rPr>
              <a:t>cin &gt;&gt; nota;</a:t>
            </a:r>
          </a:p>
          <a:p>
            <a:pPr lvl="1" indent="1588">
              <a:spcBef>
                <a:spcPts val="0"/>
              </a:spcBef>
              <a:spcAft>
                <a:spcPts val="300"/>
              </a:spcAft>
              <a:buNone/>
            </a:pPr>
            <a:r>
              <a:rPr lang="es-ES" sz="16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if</a:t>
            </a:r>
            <a:r>
              <a:rPr lang="es-ES" sz="1600" dirty="0" smtClean="0">
                <a:latin typeface="Consolas" pitchFamily="49" charset="0"/>
              </a:rPr>
              <a:t> (nota == </a:t>
            </a:r>
            <a:r>
              <a:rPr lang="es-ES" sz="1600" dirty="0" smtClean="0">
                <a:solidFill>
                  <a:srgbClr val="FFFF00"/>
                </a:solidFill>
                <a:latin typeface="Consolas" pitchFamily="49" charset="0"/>
              </a:rPr>
              <a:t>10</a:t>
            </a:r>
            <a:r>
              <a:rPr lang="es-ES" sz="1600" dirty="0" smtClean="0">
                <a:latin typeface="Consolas" pitchFamily="49" charset="0"/>
              </a:rPr>
              <a:t>) </a:t>
            </a:r>
            <a:r>
              <a:rPr lang="es-ES" sz="1600" dirty="0" smtClean="0">
                <a:latin typeface="Consolas" pitchFamily="49" charset="0"/>
              </a:rPr>
              <a:t>{ cout </a:t>
            </a:r>
            <a:r>
              <a:rPr lang="es-ES" sz="1600" dirty="0" smtClean="0">
                <a:latin typeface="Consolas" pitchFamily="49" charset="0"/>
              </a:rPr>
              <a:t>&lt;&lt; </a:t>
            </a:r>
            <a:r>
              <a:rPr lang="es-ES" sz="1600" dirty="0" smtClean="0">
                <a:solidFill>
                  <a:srgbClr val="FFFF00"/>
                </a:solidFill>
                <a:latin typeface="Consolas" pitchFamily="49" charset="0"/>
              </a:rPr>
              <a:t>"</a:t>
            </a:r>
            <a:r>
              <a:rPr lang="es-ES" sz="1600" dirty="0" err="1" smtClean="0">
                <a:solidFill>
                  <a:srgbClr val="FFFF00"/>
                </a:solidFill>
                <a:latin typeface="Consolas" pitchFamily="49" charset="0"/>
              </a:rPr>
              <a:t>MH</a:t>
            </a:r>
            <a:r>
              <a:rPr lang="es-ES" sz="1600" dirty="0" smtClean="0">
                <a:solidFill>
                  <a:srgbClr val="FFFF00"/>
                </a:solidFill>
                <a:latin typeface="Consolas" pitchFamily="49" charset="0"/>
              </a:rPr>
              <a:t>"</a:t>
            </a:r>
            <a:r>
              <a:rPr lang="es-ES" sz="1600" dirty="0" smtClean="0">
                <a:latin typeface="Consolas" pitchFamily="49" charset="0"/>
              </a:rPr>
              <a:t>; }</a:t>
            </a:r>
            <a:endParaRPr lang="es-ES" sz="1600" dirty="0" smtClean="0">
              <a:latin typeface="Consolas" pitchFamily="49" charset="0"/>
            </a:endParaRPr>
          </a:p>
          <a:p>
            <a:pPr lvl="1" indent="1588">
              <a:spcBef>
                <a:spcPts val="0"/>
              </a:spcBef>
              <a:spcAft>
                <a:spcPts val="300"/>
              </a:spcAft>
              <a:buNone/>
            </a:pPr>
            <a:r>
              <a:rPr lang="es-ES" sz="16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else</a:t>
            </a:r>
            <a:r>
              <a:rPr lang="es-ES" sz="1600" dirty="0" smtClean="0">
                <a:latin typeface="Consolas" pitchFamily="49" charset="0"/>
              </a:rPr>
              <a:t> </a:t>
            </a:r>
            <a:r>
              <a:rPr lang="es-ES" sz="16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if</a:t>
            </a:r>
            <a:r>
              <a:rPr lang="es-ES" sz="1600" dirty="0" smtClean="0">
                <a:latin typeface="Consolas" pitchFamily="49" charset="0"/>
              </a:rPr>
              <a:t> (nota &gt;= </a:t>
            </a:r>
            <a:r>
              <a:rPr lang="es-ES" sz="1600" dirty="0" smtClean="0">
                <a:solidFill>
                  <a:srgbClr val="FFFF00"/>
                </a:solidFill>
                <a:latin typeface="Consolas" pitchFamily="49" charset="0"/>
              </a:rPr>
              <a:t>9</a:t>
            </a:r>
            <a:r>
              <a:rPr lang="es-ES" sz="1600" dirty="0" smtClean="0">
                <a:latin typeface="Consolas" pitchFamily="49" charset="0"/>
              </a:rPr>
              <a:t>) </a:t>
            </a:r>
            <a:r>
              <a:rPr lang="es-ES" sz="1600" dirty="0" smtClean="0">
                <a:latin typeface="Consolas" pitchFamily="49" charset="0"/>
              </a:rPr>
              <a:t>{ cout </a:t>
            </a:r>
            <a:r>
              <a:rPr lang="es-ES" sz="1600" dirty="0" smtClean="0">
                <a:latin typeface="Consolas" pitchFamily="49" charset="0"/>
              </a:rPr>
              <a:t>&lt;&lt; </a:t>
            </a:r>
            <a:r>
              <a:rPr lang="es-ES" sz="1600" dirty="0" smtClean="0">
                <a:solidFill>
                  <a:srgbClr val="FFFF00"/>
                </a:solidFill>
                <a:latin typeface="Consolas" pitchFamily="49" charset="0"/>
              </a:rPr>
              <a:t>"SB</a:t>
            </a:r>
            <a:r>
              <a:rPr lang="es-ES" sz="1600" dirty="0" smtClean="0">
                <a:solidFill>
                  <a:srgbClr val="FFFF00"/>
                </a:solidFill>
                <a:latin typeface="Consolas" pitchFamily="49" charset="0"/>
              </a:rPr>
              <a:t>"</a:t>
            </a:r>
            <a:r>
              <a:rPr lang="es-ES" sz="1600" dirty="0" smtClean="0">
                <a:latin typeface="Consolas" pitchFamily="49" charset="0"/>
              </a:rPr>
              <a:t>; }</a:t>
            </a:r>
            <a:endParaRPr lang="es-ES" sz="1600" dirty="0" smtClean="0">
              <a:latin typeface="Consolas" pitchFamily="49" charset="0"/>
            </a:endParaRPr>
          </a:p>
          <a:p>
            <a:pPr lvl="1" indent="1588">
              <a:spcBef>
                <a:spcPts val="0"/>
              </a:spcBef>
              <a:spcAft>
                <a:spcPts val="300"/>
              </a:spcAft>
              <a:buNone/>
            </a:pPr>
            <a:r>
              <a:rPr lang="es-ES" sz="16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else</a:t>
            </a:r>
            <a:r>
              <a:rPr lang="es-ES" sz="1600" dirty="0" smtClean="0">
                <a:latin typeface="Consolas" pitchFamily="49" charset="0"/>
              </a:rPr>
              <a:t> </a:t>
            </a:r>
            <a:r>
              <a:rPr lang="es-ES" sz="16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if</a:t>
            </a:r>
            <a:r>
              <a:rPr lang="es-ES" sz="1600" dirty="0" smtClean="0">
                <a:latin typeface="Consolas" pitchFamily="49" charset="0"/>
              </a:rPr>
              <a:t> (nota &gt;= </a:t>
            </a:r>
            <a:r>
              <a:rPr lang="es-ES" sz="1600" dirty="0" smtClean="0">
                <a:solidFill>
                  <a:srgbClr val="FFFF00"/>
                </a:solidFill>
                <a:latin typeface="Consolas" pitchFamily="49" charset="0"/>
              </a:rPr>
              <a:t>7</a:t>
            </a:r>
            <a:r>
              <a:rPr lang="es-ES" sz="1600" dirty="0" smtClean="0">
                <a:latin typeface="Consolas" pitchFamily="49" charset="0"/>
              </a:rPr>
              <a:t>) </a:t>
            </a:r>
            <a:r>
              <a:rPr lang="es-ES" sz="1600" dirty="0" smtClean="0">
                <a:latin typeface="Consolas" pitchFamily="49" charset="0"/>
              </a:rPr>
              <a:t>{ cout </a:t>
            </a:r>
            <a:r>
              <a:rPr lang="es-ES" sz="1600" dirty="0" smtClean="0">
                <a:latin typeface="Consolas" pitchFamily="49" charset="0"/>
              </a:rPr>
              <a:t>&lt;&lt; </a:t>
            </a:r>
            <a:r>
              <a:rPr lang="es-ES" sz="1600" dirty="0" smtClean="0">
                <a:solidFill>
                  <a:srgbClr val="FFFF00"/>
                </a:solidFill>
                <a:latin typeface="Consolas" pitchFamily="49" charset="0"/>
              </a:rPr>
              <a:t>"NT</a:t>
            </a:r>
            <a:r>
              <a:rPr lang="es-ES" sz="1600" dirty="0" smtClean="0">
                <a:solidFill>
                  <a:srgbClr val="FFFF00"/>
                </a:solidFill>
                <a:latin typeface="Consolas" pitchFamily="49" charset="0"/>
              </a:rPr>
              <a:t>"</a:t>
            </a:r>
            <a:r>
              <a:rPr lang="es-ES" sz="1600" dirty="0" smtClean="0">
                <a:latin typeface="Consolas" pitchFamily="49" charset="0"/>
              </a:rPr>
              <a:t>; }</a:t>
            </a:r>
            <a:endParaRPr lang="es-ES" sz="1600" dirty="0" smtClean="0">
              <a:latin typeface="Consolas" pitchFamily="49" charset="0"/>
            </a:endParaRPr>
          </a:p>
          <a:p>
            <a:pPr lvl="1" indent="1588">
              <a:spcBef>
                <a:spcPts val="0"/>
              </a:spcBef>
              <a:spcAft>
                <a:spcPts val="300"/>
              </a:spcAft>
              <a:buNone/>
            </a:pPr>
            <a:r>
              <a:rPr lang="es-ES" sz="16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else</a:t>
            </a:r>
            <a:r>
              <a:rPr lang="es-ES" sz="1600" dirty="0" smtClean="0">
                <a:latin typeface="Consolas" pitchFamily="49" charset="0"/>
              </a:rPr>
              <a:t> </a:t>
            </a:r>
            <a:r>
              <a:rPr lang="es-ES" sz="16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if</a:t>
            </a:r>
            <a:r>
              <a:rPr lang="es-ES" sz="1600" dirty="0" smtClean="0">
                <a:latin typeface="Consolas" pitchFamily="49" charset="0"/>
              </a:rPr>
              <a:t> (nota &gt;= </a:t>
            </a:r>
            <a:r>
              <a:rPr lang="es-ES" sz="1600" dirty="0" smtClean="0">
                <a:solidFill>
                  <a:srgbClr val="FFFF00"/>
                </a:solidFill>
                <a:latin typeface="Consolas" pitchFamily="49" charset="0"/>
              </a:rPr>
              <a:t>5</a:t>
            </a:r>
            <a:r>
              <a:rPr lang="es-ES" sz="1600" dirty="0" smtClean="0">
                <a:latin typeface="Consolas" pitchFamily="49" charset="0"/>
              </a:rPr>
              <a:t>) </a:t>
            </a:r>
            <a:r>
              <a:rPr lang="es-ES" sz="1600" dirty="0" smtClean="0">
                <a:latin typeface="Consolas" pitchFamily="49" charset="0"/>
              </a:rPr>
              <a:t>{ cout </a:t>
            </a:r>
            <a:r>
              <a:rPr lang="es-ES" sz="1600" dirty="0" smtClean="0">
                <a:latin typeface="Consolas" pitchFamily="49" charset="0"/>
              </a:rPr>
              <a:t>&lt;&lt; </a:t>
            </a:r>
            <a:r>
              <a:rPr lang="es-ES" sz="1600" dirty="0" smtClean="0">
                <a:solidFill>
                  <a:srgbClr val="FFFF00"/>
                </a:solidFill>
                <a:latin typeface="Consolas" pitchFamily="49" charset="0"/>
              </a:rPr>
              <a:t>"AP</a:t>
            </a:r>
            <a:r>
              <a:rPr lang="es-ES" sz="1600" dirty="0" smtClean="0">
                <a:solidFill>
                  <a:srgbClr val="FFFF00"/>
                </a:solidFill>
                <a:latin typeface="Consolas" pitchFamily="49" charset="0"/>
              </a:rPr>
              <a:t>"</a:t>
            </a:r>
            <a:r>
              <a:rPr lang="es-ES" sz="1600" dirty="0" smtClean="0">
                <a:latin typeface="Consolas" pitchFamily="49" charset="0"/>
              </a:rPr>
              <a:t>; }</a:t>
            </a:r>
            <a:endParaRPr lang="es-ES" sz="1600" dirty="0" smtClean="0">
              <a:latin typeface="Consolas" pitchFamily="49" charset="0"/>
            </a:endParaRPr>
          </a:p>
          <a:p>
            <a:pPr lvl="1" indent="1588">
              <a:spcBef>
                <a:spcPts val="0"/>
              </a:spcBef>
              <a:spcAft>
                <a:spcPts val="300"/>
              </a:spcAft>
              <a:buNone/>
            </a:pPr>
            <a:r>
              <a:rPr lang="es-ES" sz="16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else</a:t>
            </a:r>
            <a:r>
              <a:rPr lang="es-ES" sz="1600" dirty="0" smtClean="0">
                <a:latin typeface="Consolas" pitchFamily="49" charset="0"/>
              </a:rPr>
              <a:t> </a:t>
            </a:r>
            <a:r>
              <a:rPr lang="es-ES" sz="1600" dirty="0" smtClean="0">
                <a:latin typeface="Consolas" pitchFamily="49" charset="0"/>
              </a:rPr>
              <a:t>{ cout </a:t>
            </a:r>
            <a:r>
              <a:rPr lang="es-ES" sz="1600" dirty="0" smtClean="0">
                <a:latin typeface="Consolas" pitchFamily="49" charset="0"/>
              </a:rPr>
              <a:t>&lt;&lt; </a:t>
            </a:r>
            <a:r>
              <a:rPr lang="es-ES" sz="1600" dirty="0" smtClean="0">
                <a:solidFill>
                  <a:srgbClr val="FFFF00"/>
                </a:solidFill>
                <a:latin typeface="Consolas" pitchFamily="49" charset="0"/>
              </a:rPr>
              <a:t>"SS</a:t>
            </a:r>
            <a:r>
              <a:rPr lang="es-ES" sz="1600" dirty="0" smtClean="0">
                <a:solidFill>
                  <a:srgbClr val="FFFF00"/>
                </a:solidFill>
                <a:latin typeface="Consolas" pitchFamily="49" charset="0"/>
              </a:rPr>
              <a:t>"</a:t>
            </a:r>
            <a:r>
              <a:rPr lang="es-ES" sz="1600" dirty="0" smtClean="0">
                <a:latin typeface="Consolas" pitchFamily="49" charset="0"/>
              </a:rPr>
              <a:t>; }</a:t>
            </a:r>
            <a:endParaRPr lang="es-ES" sz="1600" dirty="0" smtClean="0">
              <a:latin typeface="Consolas" pitchFamily="49" charset="0"/>
            </a:endParaRP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" sz="2000" dirty="0" smtClean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smtClean="0"/>
              <a:t>Página</a:t>
            </a:r>
            <a:r>
              <a:rPr lang="en-US" smtClean="0"/>
              <a:t> </a:t>
            </a:r>
            <a:fld id="{042AED99-7FB4-404E-8A97-64753DCE42EC}" type="slidenum">
              <a:rPr lang="en-US" smtClean="0"/>
              <a:pPr/>
              <a:t>401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Tipos e instrucciones II (Anexo I)</a:t>
            </a:r>
            <a:endParaRPr lang="es-ES" dirty="0"/>
          </a:p>
        </p:txBody>
      </p:sp>
      <p:sp>
        <p:nvSpPr>
          <p:cNvPr id="28" name="27 CuadroTexto"/>
          <p:cNvSpPr txBox="1"/>
          <p:nvPr/>
        </p:nvSpPr>
        <p:spPr>
          <a:xfrm>
            <a:off x="6948264" y="2610369"/>
            <a:ext cx="864096" cy="216620"/>
          </a:xfrm>
          <a:prstGeom prst="rect">
            <a:avLst/>
          </a:prstGeom>
          <a:solidFill>
            <a:srgbClr val="0037A8"/>
          </a:solidFill>
          <a:ln>
            <a:solidFill>
              <a:schemeClr val="accent1">
                <a:lumMod val="60000"/>
                <a:lumOff val="4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lIns="72000" tIns="36000" rIns="72000" bIns="36000" rtlCol="0" anchor="ctr" anchorCtr="0">
            <a:noAutofit/>
          </a:bodyPr>
          <a:lstStyle/>
          <a:p>
            <a:pPr algn="ctr"/>
            <a:r>
              <a:rPr lang="es-ES" sz="105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"MH"</a:t>
            </a:r>
            <a:endParaRPr lang="es-ES" sz="105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olas" pitchFamily="49" charset="0"/>
            </a:endParaRPr>
          </a:p>
        </p:txBody>
      </p:sp>
      <p:cxnSp>
        <p:nvCxnSpPr>
          <p:cNvPr id="30" name="29 Conector recto de flecha"/>
          <p:cNvCxnSpPr/>
          <p:nvPr/>
        </p:nvCxnSpPr>
        <p:spPr>
          <a:xfrm>
            <a:off x="6460765" y="2728204"/>
            <a:ext cx="541837" cy="1588"/>
          </a:xfrm>
          <a:prstGeom prst="straightConnector1">
            <a:avLst/>
          </a:prstGeom>
          <a:ln w="38100">
            <a:solidFill>
              <a:srgbClr val="FFC000"/>
            </a:solidFill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31" name="30 Conector recto de flecha"/>
          <p:cNvCxnSpPr/>
          <p:nvPr/>
        </p:nvCxnSpPr>
        <p:spPr>
          <a:xfrm>
            <a:off x="7812360" y="2718679"/>
            <a:ext cx="360040" cy="1588"/>
          </a:xfrm>
          <a:prstGeom prst="straightConnector1">
            <a:avLst/>
          </a:prstGeom>
          <a:ln w="38100">
            <a:solidFill>
              <a:srgbClr val="FFC000"/>
            </a:solidFill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32" name="31 CuadroTexto"/>
          <p:cNvSpPr txBox="1"/>
          <p:nvPr/>
        </p:nvSpPr>
        <p:spPr>
          <a:xfrm>
            <a:off x="6948264" y="3269468"/>
            <a:ext cx="864096" cy="216620"/>
          </a:xfrm>
          <a:prstGeom prst="rect">
            <a:avLst/>
          </a:prstGeom>
          <a:solidFill>
            <a:srgbClr val="0037A8"/>
          </a:solidFill>
          <a:ln>
            <a:solidFill>
              <a:schemeClr val="accent1">
                <a:lumMod val="60000"/>
                <a:lumOff val="4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lIns="72000" tIns="36000" rIns="72000" bIns="36000" rtlCol="0" anchor="ctr" anchorCtr="0">
            <a:noAutofit/>
          </a:bodyPr>
          <a:lstStyle/>
          <a:p>
            <a:pPr algn="ctr"/>
            <a:r>
              <a:rPr lang="es-ES" sz="105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"SB"</a:t>
            </a:r>
            <a:endParaRPr lang="es-ES" sz="105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olas" pitchFamily="49" charset="0"/>
            </a:endParaRPr>
          </a:p>
        </p:txBody>
      </p:sp>
      <p:cxnSp>
        <p:nvCxnSpPr>
          <p:cNvPr id="34" name="33 Conector recto de flecha"/>
          <p:cNvCxnSpPr/>
          <p:nvPr/>
        </p:nvCxnSpPr>
        <p:spPr>
          <a:xfrm>
            <a:off x="6460765" y="3387303"/>
            <a:ext cx="541837" cy="1588"/>
          </a:xfrm>
          <a:prstGeom prst="straightConnector1">
            <a:avLst/>
          </a:prstGeom>
          <a:ln w="38100">
            <a:solidFill>
              <a:srgbClr val="FFC000"/>
            </a:solidFill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35" name="34 Decisión"/>
          <p:cNvSpPr/>
          <p:nvPr/>
        </p:nvSpPr>
        <p:spPr>
          <a:xfrm>
            <a:off x="5446526" y="3188687"/>
            <a:ext cx="1042814" cy="397232"/>
          </a:xfrm>
          <a:prstGeom prst="flowChartDecision">
            <a:avLst/>
          </a:prstGeom>
          <a:solidFill>
            <a:srgbClr val="0037A8"/>
          </a:solidFill>
          <a:ln>
            <a:solidFill>
              <a:schemeClr val="accent1">
                <a:lumMod val="60000"/>
                <a:lumOff val="4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lIns="72000" tIns="36000" rIns="72000" bIns="36000" rtlCol="0" anchor="ctr" anchorCtr="0">
            <a:noAutofit/>
          </a:bodyPr>
          <a:lstStyle/>
          <a:p>
            <a:pPr algn="ctr"/>
            <a:r>
              <a:rPr lang="es-ES" sz="105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&gt;= 9</a:t>
            </a:r>
          </a:p>
        </p:txBody>
      </p:sp>
      <p:cxnSp>
        <p:nvCxnSpPr>
          <p:cNvPr id="39" name="38 Conector recto de flecha"/>
          <p:cNvCxnSpPr/>
          <p:nvPr/>
        </p:nvCxnSpPr>
        <p:spPr>
          <a:xfrm>
            <a:off x="7812360" y="3377778"/>
            <a:ext cx="360040" cy="1588"/>
          </a:xfrm>
          <a:prstGeom prst="straightConnector1">
            <a:avLst/>
          </a:prstGeom>
          <a:ln w="38100">
            <a:solidFill>
              <a:srgbClr val="FFC000"/>
            </a:solidFill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49" name="48 CuadroTexto"/>
          <p:cNvSpPr txBox="1"/>
          <p:nvPr/>
        </p:nvSpPr>
        <p:spPr>
          <a:xfrm>
            <a:off x="6948264" y="3978521"/>
            <a:ext cx="864096" cy="216620"/>
          </a:xfrm>
          <a:prstGeom prst="rect">
            <a:avLst/>
          </a:prstGeom>
          <a:solidFill>
            <a:srgbClr val="0037A8"/>
          </a:solidFill>
          <a:ln>
            <a:solidFill>
              <a:schemeClr val="accent1">
                <a:lumMod val="60000"/>
                <a:lumOff val="4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lIns="72000" tIns="36000" rIns="72000" bIns="36000" rtlCol="0" anchor="ctr" anchorCtr="0">
            <a:noAutofit/>
          </a:bodyPr>
          <a:lstStyle/>
          <a:p>
            <a:pPr algn="ctr"/>
            <a:r>
              <a:rPr lang="es-ES" sz="105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"NT"</a:t>
            </a:r>
            <a:endParaRPr lang="es-ES" sz="105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olas" pitchFamily="49" charset="0"/>
            </a:endParaRPr>
          </a:p>
        </p:txBody>
      </p:sp>
      <p:cxnSp>
        <p:nvCxnSpPr>
          <p:cNvPr id="50" name="49 Conector recto de flecha"/>
          <p:cNvCxnSpPr/>
          <p:nvPr/>
        </p:nvCxnSpPr>
        <p:spPr>
          <a:xfrm>
            <a:off x="6460765" y="4096356"/>
            <a:ext cx="541837" cy="1588"/>
          </a:xfrm>
          <a:prstGeom prst="straightConnector1">
            <a:avLst/>
          </a:prstGeom>
          <a:ln w="38100">
            <a:solidFill>
              <a:srgbClr val="FFC000"/>
            </a:solidFill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51" name="50 Decisión"/>
          <p:cNvSpPr/>
          <p:nvPr/>
        </p:nvSpPr>
        <p:spPr>
          <a:xfrm>
            <a:off x="5446526" y="3897740"/>
            <a:ext cx="1042814" cy="397232"/>
          </a:xfrm>
          <a:prstGeom prst="flowChartDecision">
            <a:avLst/>
          </a:prstGeom>
          <a:solidFill>
            <a:srgbClr val="0037A8"/>
          </a:solidFill>
          <a:ln>
            <a:solidFill>
              <a:schemeClr val="accent1">
                <a:lumMod val="60000"/>
                <a:lumOff val="4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lIns="72000" tIns="36000" rIns="72000" bIns="36000" rtlCol="0" anchor="ctr" anchorCtr="0">
            <a:noAutofit/>
          </a:bodyPr>
          <a:lstStyle/>
          <a:p>
            <a:pPr algn="ctr"/>
            <a:r>
              <a:rPr lang="es-ES" sz="105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&gt;= 7</a:t>
            </a:r>
          </a:p>
        </p:txBody>
      </p:sp>
      <p:cxnSp>
        <p:nvCxnSpPr>
          <p:cNvPr id="52" name="51 Conector recto de flecha"/>
          <p:cNvCxnSpPr/>
          <p:nvPr/>
        </p:nvCxnSpPr>
        <p:spPr>
          <a:xfrm>
            <a:off x="7812360" y="4086831"/>
            <a:ext cx="360040" cy="1588"/>
          </a:xfrm>
          <a:prstGeom prst="straightConnector1">
            <a:avLst/>
          </a:prstGeom>
          <a:ln w="38100">
            <a:solidFill>
              <a:srgbClr val="FFC000"/>
            </a:solidFill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53" name="52 CuadroTexto"/>
          <p:cNvSpPr txBox="1"/>
          <p:nvPr/>
        </p:nvSpPr>
        <p:spPr>
          <a:xfrm>
            <a:off x="6948264" y="4691687"/>
            <a:ext cx="864096" cy="216620"/>
          </a:xfrm>
          <a:prstGeom prst="rect">
            <a:avLst/>
          </a:prstGeom>
          <a:solidFill>
            <a:srgbClr val="0037A8"/>
          </a:solidFill>
          <a:ln>
            <a:solidFill>
              <a:schemeClr val="accent1">
                <a:lumMod val="60000"/>
                <a:lumOff val="4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lIns="72000" tIns="36000" rIns="72000" bIns="36000" rtlCol="0" anchor="ctr" anchorCtr="0">
            <a:noAutofit/>
          </a:bodyPr>
          <a:lstStyle/>
          <a:p>
            <a:pPr algn="ctr"/>
            <a:r>
              <a:rPr lang="es-ES" sz="105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"AP"</a:t>
            </a:r>
            <a:endParaRPr lang="es-ES" sz="105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olas" pitchFamily="49" charset="0"/>
            </a:endParaRPr>
          </a:p>
        </p:txBody>
      </p:sp>
      <p:cxnSp>
        <p:nvCxnSpPr>
          <p:cNvPr id="54" name="53 Conector recto de flecha"/>
          <p:cNvCxnSpPr/>
          <p:nvPr/>
        </p:nvCxnSpPr>
        <p:spPr>
          <a:xfrm>
            <a:off x="6460765" y="4809522"/>
            <a:ext cx="541837" cy="1588"/>
          </a:xfrm>
          <a:prstGeom prst="straightConnector1">
            <a:avLst/>
          </a:prstGeom>
          <a:ln w="38100">
            <a:solidFill>
              <a:srgbClr val="FFC000"/>
            </a:solidFill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55" name="54 Decisión"/>
          <p:cNvSpPr/>
          <p:nvPr/>
        </p:nvSpPr>
        <p:spPr>
          <a:xfrm>
            <a:off x="5446526" y="4591856"/>
            <a:ext cx="1042814" cy="397232"/>
          </a:xfrm>
          <a:prstGeom prst="flowChartDecision">
            <a:avLst/>
          </a:prstGeom>
          <a:solidFill>
            <a:srgbClr val="0037A8"/>
          </a:solidFill>
          <a:ln>
            <a:solidFill>
              <a:schemeClr val="accent1">
                <a:lumMod val="60000"/>
                <a:lumOff val="4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lIns="72000" tIns="36000" rIns="72000" bIns="36000" rtlCol="0" anchor="ctr" anchorCtr="0">
            <a:noAutofit/>
          </a:bodyPr>
          <a:lstStyle/>
          <a:p>
            <a:pPr algn="ctr"/>
            <a:r>
              <a:rPr lang="es-ES" sz="105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&gt;= 5</a:t>
            </a:r>
          </a:p>
        </p:txBody>
      </p:sp>
      <p:cxnSp>
        <p:nvCxnSpPr>
          <p:cNvPr id="56" name="55 Conector recto de flecha"/>
          <p:cNvCxnSpPr/>
          <p:nvPr/>
        </p:nvCxnSpPr>
        <p:spPr>
          <a:xfrm>
            <a:off x="7812360" y="4799997"/>
            <a:ext cx="360040" cy="1588"/>
          </a:xfrm>
          <a:prstGeom prst="straightConnector1">
            <a:avLst/>
          </a:prstGeom>
          <a:ln w="38100">
            <a:solidFill>
              <a:srgbClr val="FFC000"/>
            </a:solidFill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57" name="56 Conector recto de flecha"/>
          <p:cNvCxnSpPr/>
          <p:nvPr/>
        </p:nvCxnSpPr>
        <p:spPr>
          <a:xfrm rot="16200000" flipH="1">
            <a:off x="5789898" y="3106443"/>
            <a:ext cx="360040" cy="794"/>
          </a:xfrm>
          <a:prstGeom prst="straightConnector1">
            <a:avLst/>
          </a:prstGeom>
          <a:ln w="38100">
            <a:solidFill>
              <a:srgbClr val="FFC000"/>
            </a:solidFill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58" name="57 Conector recto de flecha"/>
          <p:cNvCxnSpPr/>
          <p:nvPr/>
        </p:nvCxnSpPr>
        <p:spPr>
          <a:xfrm rot="16200000" flipH="1">
            <a:off x="5789898" y="3756471"/>
            <a:ext cx="360040" cy="794"/>
          </a:xfrm>
          <a:prstGeom prst="straightConnector1">
            <a:avLst/>
          </a:prstGeom>
          <a:ln w="38100">
            <a:solidFill>
              <a:srgbClr val="FFC000"/>
            </a:solidFill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62" name="61 Decisión"/>
          <p:cNvSpPr/>
          <p:nvPr/>
        </p:nvSpPr>
        <p:spPr>
          <a:xfrm>
            <a:off x="5446526" y="2529588"/>
            <a:ext cx="1042814" cy="397232"/>
          </a:xfrm>
          <a:prstGeom prst="flowChartDecision">
            <a:avLst/>
          </a:prstGeom>
          <a:solidFill>
            <a:srgbClr val="0037A8"/>
          </a:solidFill>
          <a:ln>
            <a:solidFill>
              <a:schemeClr val="accent1">
                <a:lumMod val="60000"/>
                <a:lumOff val="4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lIns="72000" tIns="36000" rIns="72000" bIns="36000" rtlCol="0" anchor="ctr" anchorCtr="0">
            <a:noAutofit/>
          </a:bodyPr>
          <a:lstStyle/>
          <a:p>
            <a:pPr algn="ctr"/>
            <a:r>
              <a:rPr lang="es-ES" sz="105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== 10</a:t>
            </a:r>
          </a:p>
        </p:txBody>
      </p:sp>
      <p:cxnSp>
        <p:nvCxnSpPr>
          <p:cNvPr id="63" name="62 Conector recto de flecha"/>
          <p:cNvCxnSpPr/>
          <p:nvPr/>
        </p:nvCxnSpPr>
        <p:spPr>
          <a:xfrm rot="16200000" flipH="1">
            <a:off x="5789898" y="2384487"/>
            <a:ext cx="360040" cy="794"/>
          </a:xfrm>
          <a:prstGeom prst="straightConnector1">
            <a:avLst/>
          </a:prstGeom>
          <a:ln w="38100">
            <a:solidFill>
              <a:srgbClr val="FFC000"/>
            </a:solidFill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64" name="63 CuadroTexto"/>
          <p:cNvSpPr txBox="1"/>
          <p:nvPr/>
        </p:nvSpPr>
        <p:spPr>
          <a:xfrm>
            <a:off x="6211725" y="2385224"/>
            <a:ext cx="582211" cy="307777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s-ES" sz="14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true</a:t>
            </a:r>
          </a:p>
        </p:txBody>
      </p:sp>
      <p:sp>
        <p:nvSpPr>
          <p:cNvPr id="65" name="64 CuadroTexto"/>
          <p:cNvSpPr txBox="1"/>
          <p:nvPr/>
        </p:nvSpPr>
        <p:spPr>
          <a:xfrm>
            <a:off x="6211725" y="3056632"/>
            <a:ext cx="582211" cy="307777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s-ES" sz="14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true</a:t>
            </a:r>
          </a:p>
        </p:txBody>
      </p:sp>
      <p:sp>
        <p:nvSpPr>
          <p:cNvPr id="66" name="65 CuadroTexto"/>
          <p:cNvSpPr txBox="1"/>
          <p:nvPr/>
        </p:nvSpPr>
        <p:spPr>
          <a:xfrm>
            <a:off x="6211725" y="3763949"/>
            <a:ext cx="582211" cy="307777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s-ES" sz="14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true</a:t>
            </a:r>
          </a:p>
        </p:txBody>
      </p:sp>
      <p:sp>
        <p:nvSpPr>
          <p:cNvPr id="67" name="66 CuadroTexto"/>
          <p:cNvSpPr txBox="1"/>
          <p:nvPr/>
        </p:nvSpPr>
        <p:spPr>
          <a:xfrm>
            <a:off x="6211725" y="4441581"/>
            <a:ext cx="582211" cy="307777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s-ES" sz="14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true</a:t>
            </a:r>
          </a:p>
        </p:txBody>
      </p:sp>
      <p:sp>
        <p:nvSpPr>
          <p:cNvPr id="68" name="67 CuadroTexto"/>
          <p:cNvSpPr txBox="1"/>
          <p:nvPr/>
        </p:nvSpPr>
        <p:spPr>
          <a:xfrm>
            <a:off x="5230504" y="2852475"/>
            <a:ext cx="681598" cy="307777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s-ES" sz="14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false</a:t>
            </a:r>
          </a:p>
        </p:txBody>
      </p:sp>
      <p:sp>
        <p:nvSpPr>
          <p:cNvPr id="69" name="68 CuadroTexto"/>
          <p:cNvSpPr txBox="1"/>
          <p:nvPr/>
        </p:nvSpPr>
        <p:spPr>
          <a:xfrm>
            <a:off x="5230504" y="3495613"/>
            <a:ext cx="681598" cy="307777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s-ES" sz="14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false</a:t>
            </a:r>
          </a:p>
        </p:txBody>
      </p:sp>
      <p:sp>
        <p:nvSpPr>
          <p:cNvPr id="70" name="69 CuadroTexto"/>
          <p:cNvSpPr txBox="1"/>
          <p:nvPr/>
        </p:nvSpPr>
        <p:spPr>
          <a:xfrm>
            <a:off x="5230504" y="4204666"/>
            <a:ext cx="681598" cy="307777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s-ES" sz="14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false</a:t>
            </a:r>
          </a:p>
        </p:txBody>
      </p:sp>
      <p:sp>
        <p:nvSpPr>
          <p:cNvPr id="71" name="70 CuadroTexto"/>
          <p:cNvSpPr txBox="1"/>
          <p:nvPr/>
        </p:nvSpPr>
        <p:spPr>
          <a:xfrm>
            <a:off x="5230504" y="4917832"/>
            <a:ext cx="681598" cy="307777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s-ES" sz="14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false</a:t>
            </a:r>
          </a:p>
        </p:txBody>
      </p:sp>
      <p:cxnSp>
        <p:nvCxnSpPr>
          <p:cNvPr id="72" name="71 Conector recto de flecha"/>
          <p:cNvCxnSpPr/>
          <p:nvPr/>
        </p:nvCxnSpPr>
        <p:spPr>
          <a:xfrm rot="5400000">
            <a:off x="5793137" y="5167060"/>
            <a:ext cx="354359" cy="1588"/>
          </a:xfrm>
          <a:prstGeom prst="straightConnector1">
            <a:avLst/>
          </a:prstGeom>
          <a:ln w="38100">
            <a:solidFill>
              <a:srgbClr val="FFC000"/>
            </a:solidFill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73" name="72 Conector recto de flecha"/>
          <p:cNvCxnSpPr/>
          <p:nvPr/>
        </p:nvCxnSpPr>
        <p:spPr>
          <a:xfrm>
            <a:off x="5968727" y="5330731"/>
            <a:ext cx="2203673" cy="1588"/>
          </a:xfrm>
          <a:prstGeom prst="straightConnector1">
            <a:avLst/>
          </a:prstGeom>
          <a:ln w="38100">
            <a:solidFill>
              <a:srgbClr val="FFC000"/>
            </a:solidFill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74" name="73 Conector recto de flecha"/>
          <p:cNvCxnSpPr/>
          <p:nvPr/>
        </p:nvCxnSpPr>
        <p:spPr>
          <a:xfrm rot="5400000">
            <a:off x="6573914" y="4291082"/>
            <a:ext cx="3160680" cy="1588"/>
          </a:xfrm>
          <a:prstGeom prst="straightConnector1">
            <a:avLst/>
          </a:prstGeom>
          <a:ln w="38100">
            <a:solidFill>
              <a:srgbClr val="FFC000"/>
            </a:solidFill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59" name="58 Conector recto de flecha"/>
          <p:cNvCxnSpPr/>
          <p:nvPr/>
        </p:nvCxnSpPr>
        <p:spPr>
          <a:xfrm rot="5400000">
            <a:off x="5811554" y="4461670"/>
            <a:ext cx="315140" cy="2382"/>
          </a:xfrm>
          <a:prstGeom prst="straightConnector1">
            <a:avLst/>
          </a:prstGeom>
          <a:ln w="38100">
            <a:solidFill>
              <a:srgbClr val="FFC000"/>
            </a:solidFill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76" name="75 CuadroTexto"/>
          <p:cNvSpPr txBox="1"/>
          <p:nvPr/>
        </p:nvSpPr>
        <p:spPr>
          <a:xfrm>
            <a:off x="6948264" y="5216878"/>
            <a:ext cx="864096" cy="216620"/>
          </a:xfrm>
          <a:prstGeom prst="rect">
            <a:avLst/>
          </a:prstGeom>
          <a:solidFill>
            <a:srgbClr val="0037A8"/>
          </a:solidFill>
          <a:ln>
            <a:solidFill>
              <a:schemeClr val="accent1">
                <a:lumMod val="60000"/>
                <a:lumOff val="4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lIns="72000" tIns="36000" rIns="72000" bIns="36000" rtlCol="0" anchor="ctr" anchorCtr="0">
            <a:noAutofit/>
          </a:bodyPr>
          <a:lstStyle/>
          <a:p>
            <a:pPr algn="ctr"/>
            <a:r>
              <a:rPr lang="es-ES" sz="105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"SS"</a:t>
            </a:r>
            <a:endParaRPr lang="es-ES" sz="105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olas" pitchFamily="49" charset="0"/>
            </a:endParaRPr>
          </a:p>
        </p:txBody>
      </p:sp>
      <p:cxnSp>
        <p:nvCxnSpPr>
          <p:cNvPr id="77" name="76 Conector recto de flecha"/>
          <p:cNvCxnSpPr/>
          <p:nvPr/>
        </p:nvCxnSpPr>
        <p:spPr>
          <a:xfrm>
            <a:off x="6460765" y="5325188"/>
            <a:ext cx="541837" cy="1588"/>
          </a:xfrm>
          <a:prstGeom prst="straightConnector1">
            <a:avLst/>
          </a:prstGeom>
          <a:ln w="38100">
            <a:solidFill>
              <a:srgbClr val="FFC000"/>
            </a:solidFill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>
    <a:spDef>
      <a:spPr>
        <a:noFill/>
        <a:ln>
          <a:solidFill>
            <a:srgbClr val="FFC000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8575">
          <a:solidFill>
            <a:srgbClr val="FFC000"/>
          </a:solidFill>
          <a:tailEnd type="stealth" w="lg" len="lg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ln/>
        <a:effectLst>
          <a:outerShdw blurRad="50800" dist="38100" dir="2700000" algn="tl" rotWithShape="0">
            <a:prstClr val="black">
              <a:alpha val="40000"/>
            </a:prstClr>
          </a:outerShdw>
        </a:effectLst>
      </a:spPr>
      <a:bodyPr wrap="none" rtlCol="0">
        <a:spAutoFit/>
      </a:bodyPr>
      <a:lstStyle>
        <a:defPPr algn="ctr">
          <a:spcAft>
            <a:spcPts val="600"/>
          </a:spcAft>
          <a:defRPr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</TotalTime>
  <Words>253</Words>
  <Application>Microsoft Office PowerPoint</Application>
  <PresentationFormat>Presentación en pantalla (4:3)</PresentationFormat>
  <Paragraphs>75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Flow</vt:lpstr>
      <vt:lpstr>El operador ternario ?</vt:lpstr>
      <vt:lpstr>El operador ternario ?</vt:lpstr>
      <vt:lpstr>El operador ternario ?</vt:lpstr>
      <vt:lpstr>El operador ternario 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Fundamentos de la programación</dc:title>
  <dc:creator>Luis</dc:creator>
  <cp:lastModifiedBy>Luis</cp:lastModifiedBy>
  <cp:revision>12</cp:revision>
  <dcterms:created xsi:type="dcterms:W3CDTF">2011-10-22T18:59:11Z</dcterms:created>
  <dcterms:modified xsi:type="dcterms:W3CDTF">2013-07-08T13:36:46Z</dcterms:modified>
</cp:coreProperties>
</file>