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98" saveSubsetFonts="1">
  <p:sldMasterIdLst>
    <p:sldMasterId id="2147483660" r:id="rId1"/>
  </p:sldMasterIdLst>
  <p:sldIdLst>
    <p:sldId id="260" r:id="rId2"/>
    <p:sldId id="258" r:id="rId3"/>
    <p:sldId id="259" r:id="rId4"/>
    <p:sldId id="261" r:id="rId5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0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II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Página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Luis Hernández Yáñez</a:t>
            </a: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7/8/2013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es-ES" sz="6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15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 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El operador ternario </a:t>
            </a:r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onsolas" pitchFamily="49" charset="0"/>
                <a:cs typeface="Consolas" pitchFamily="49" charset="0"/>
              </a:rPr>
              <a:t>?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70639" y="3419708"/>
            <a:ext cx="102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</a:rPr>
              <a:t>ANEXO I</a:t>
            </a:r>
            <a:endParaRPr lang="es-E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operador ternario </a:t>
            </a:r>
            <a:r>
              <a:rPr lang="es-ES" dirty="0" smtClean="0">
                <a:latin typeface="Consolas" pitchFamily="49" charset="0"/>
              </a:rPr>
              <a:t>?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600"/>
              </a:spcAft>
              <a:tabLst>
                <a:tab pos="7981950" algn="r"/>
              </a:tabLst>
            </a:pPr>
            <a:r>
              <a:rPr lang="es-E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Expresión condicional</a:t>
            </a:r>
            <a:endParaRPr lang="es-ES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Dos alternativas</a:t>
            </a:r>
          </a:p>
          <a:p>
            <a:pPr marL="714375"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i="1" dirty="0" smtClean="0"/>
              <a:t>Condición</a:t>
            </a:r>
            <a:r>
              <a:rPr lang="es-ES" sz="2200" dirty="0" smtClean="0"/>
              <a:t>: Expresión lógica</a:t>
            </a:r>
          </a:p>
          <a:p>
            <a:pPr marL="714375" lvl="2" indent="-352425">
              <a:spcBef>
                <a:spcPts val="0"/>
              </a:spcBef>
              <a:spcAft>
                <a:spcPts val="600"/>
              </a:spcAft>
            </a:pPr>
            <a:r>
              <a:rPr lang="es-ES" sz="2200" i="1" dirty="0" smtClean="0"/>
              <a:t>Exp1</a:t>
            </a:r>
            <a:r>
              <a:rPr lang="es-ES" sz="2200" dirty="0" smtClean="0"/>
              <a:t> y </a:t>
            </a:r>
            <a:r>
              <a:rPr lang="es-ES" sz="2200" i="1" dirty="0" smtClean="0"/>
              <a:t>Exp2</a:t>
            </a:r>
            <a:r>
              <a:rPr lang="es-ES" sz="2200" dirty="0" smtClean="0"/>
              <a:t>: Expresiones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 </a:t>
            </a:r>
            <a:r>
              <a:rPr lang="es-ES" i="1" dirty="0" smtClean="0"/>
              <a:t>Condición</a:t>
            </a:r>
            <a:r>
              <a:rPr lang="es-ES" dirty="0" smtClean="0"/>
              <a:t> se evalúa a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dirty="0" smtClean="0"/>
              <a:t>,</a:t>
            </a:r>
            <a:br>
              <a:rPr lang="es-ES" dirty="0" smtClean="0"/>
            </a:br>
            <a:r>
              <a:rPr lang="es-ES" dirty="0" smtClean="0"/>
              <a:t>el resultado es </a:t>
            </a:r>
            <a:r>
              <a:rPr lang="es-ES" i="1" dirty="0" smtClean="0"/>
              <a:t>Exp1</a:t>
            </a:r>
            <a:r>
              <a:rPr lang="es-ES" dirty="0" smtClean="0"/>
              <a:t>;</a:t>
            </a:r>
            <a:br>
              <a:rPr lang="es-ES" dirty="0" smtClean="0"/>
            </a:br>
            <a:r>
              <a:rPr lang="es-ES" dirty="0" smtClean="0"/>
              <a:t>si </a:t>
            </a:r>
            <a:r>
              <a:rPr lang="es-ES" i="1" dirty="0" smtClean="0"/>
              <a:t>Condición</a:t>
            </a:r>
            <a:r>
              <a:rPr lang="es-ES" dirty="0" smtClean="0"/>
              <a:t> se evalúa a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dirty="0" smtClean="0"/>
              <a:t>, </a:t>
            </a:r>
            <a:br>
              <a:rPr lang="es-ES" dirty="0" smtClean="0"/>
            </a:br>
            <a:r>
              <a:rPr lang="es-ES" dirty="0" smtClean="0"/>
              <a:t>el resultado es </a:t>
            </a:r>
            <a:r>
              <a:rPr lang="es-ES" i="1" dirty="0" smtClean="0"/>
              <a:t>Exp2</a:t>
            </a:r>
            <a:r>
              <a:rPr lang="es-ES" dirty="0" smtClean="0"/>
              <a:t>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a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800" dirty="0" smtClean="0">
                <a:latin typeface="Consolas" pitchFamily="49" charset="0"/>
              </a:rPr>
              <a:t>, b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, c;</a:t>
            </a: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 = (a + b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</a:rPr>
              <a:t>)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800" dirty="0" smtClean="0">
                <a:latin typeface="Consolas" pitchFamily="49" charset="0"/>
              </a:rPr>
              <a:t> :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 = (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8</a:t>
            </a:r>
            <a:r>
              <a:rPr lang="es-ES" sz="1800" dirty="0" smtClean="0">
                <a:latin typeface="Consolas" pitchFamily="49" charset="0"/>
              </a:rPr>
              <a:t>  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</a:rPr>
              <a:t>)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800" dirty="0" smtClean="0">
                <a:latin typeface="Consolas" pitchFamily="49" charset="0"/>
              </a:rPr>
              <a:t> :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 =    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1800" dirty="0" smtClean="0">
                <a:latin typeface="Consolas" pitchFamily="49" charset="0"/>
              </a:rPr>
              <a:t>    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800" dirty="0" smtClean="0">
                <a:latin typeface="Consolas" pitchFamily="49" charset="0"/>
              </a:rPr>
              <a:t> :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399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II (Anexo I)</a:t>
            </a:r>
            <a:endParaRPr lang="es-ES" dirty="0">
              <a:solidFill>
                <a:prstClr val="white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3491880" y="1229096"/>
            <a:ext cx="432048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5023098" y="1229096"/>
            <a:ext cx="36004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5671170" y="1227508"/>
            <a:ext cx="37909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6679282" y="1227508"/>
            <a:ext cx="36004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923928" y="1041254"/>
            <a:ext cx="109998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Condición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050260" y="1041254"/>
            <a:ext cx="63190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Exp1</a:t>
            </a: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7308304" y="1227508"/>
            <a:ext cx="37909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5724128" y="1884392"/>
          <a:ext cx="2160240" cy="3992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60240"/>
              </a:tblGrid>
              <a:tr h="296033">
                <a:tc>
                  <a:txBody>
                    <a:bodyPr/>
                    <a:lstStyle/>
                    <a:p>
                      <a:r>
                        <a:rPr lang="es-E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Operadores (prioridad)</a:t>
                      </a:r>
                      <a:endParaRPr lang="es-E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++ --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(postfijos)</a:t>
                      </a:r>
                      <a:b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</a:b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Llamadas a funciones</a:t>
                      </a:r>
                      <a:b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</a:b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Moldes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++ --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(prefijos)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 !</a:t>
                      </a:r>
                      <a:b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</a:b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 (cambio de signo)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* / %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+ -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&lt;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 &lt;= &gt; &gt;=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== !=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&amp;&amp;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||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?:</a:t>
                      </a:r>
                      <a:endParaRPr lang="es-ES" sz="14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6033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= += -= *= /= %=</a:t>
                      </a:r>
                      <a:endParaRPr lang="es-E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3" name="22 Conector recto de flecha"/>
          <p:cNvCxnSpPr/>
          <p:nvPr/>
        </p:nvCxnSpPr>
        <p:spPr>
          <a:xfrm>
            <a:off x="8335466" y="1227508"/>
            <a:ext cx="36004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7706444" y="1041254"/>
            <a:ext cx="63190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Exp2</a:t>
            </a:r>
          </a:p>
        </p:txBody>
      </p:sp>
      <p:sp>
        <p:nvSpPr>
          <p:cNvPr id="25" name="24 Abrir llave"/>
          <p:cNvSpPr/>
          <p:nvPr/>
        </p:nvSpPr>
        <p:spPr>
          <a:xfrm rot="16200000">
            <a:off x="2159732" y="4583224"/>
            <a:ext cx="144016" cy="1512168"/>
          </a:xfrm>
          <a:prstGeom prst="leftBrace">
            <a:avLst>
              <a:gd name="adj1" fmla="val 55953"/>
              <a:gd name="adj2" fmla="val 50000"/>
            </a:avLst>
          </a:prstGeom>
          <a:ln w="1905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7" name="26 Abrir llave"/>
          <p:cNvSpPr/>
          <p:nvPr/>
        </p:nvSpPr>
        <p:spPr>
          <a:xfrm rot="16200000">
            <a:off x="1763688" y="4431779"/>
            <a:ext cx="144016" cy="720080"/>
          </a:xfrm>
          <a:prstGeom prst="leftBrace">
            <a:avLst>
              <a:gd name="adj1" fmla="val 55953"/>
              <a:gd name="adj2" fmla="val 50000"/>
            </a:avLst>
          </a:prstGeom>
          <a:ln w="1905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8" name="27 Arco"/>
          <p:cNvSpPr/>
          <p:nvPr/>
        </p:nvSpPr>
        <p:spPr>
          <a:xfrm flipV="1">
            <a:off x="2195736" y="5339308"/>
            <a:ext cx="1800200" cy="864096"/>
          </a:xfrm>
          <a:prstGeom prst="arc">
            <a:avLst>
              <a:gd name="adj1" fmla="val 10872968"/>
              <a:gd name="adj2" fmla="val 206882"/>
            </a:avLst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7039322" y="1014684"/>
            <a:ext cx="370384" cy="432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:</a:t>
            </a:r>
          </a:p>
        </p:txBody>
      </p:sp>
      <p:sp>
        <p:nvSpPr>
          <p:cNvPr id="30" name="29 Elipse"/>
          <p:cNvSpPr/>
          <p:nvPr/>
        </p:nvSpPr>
        <p:spPr>
          <a:xfrm>
            <a:off x="5383138" y="1014684"/>
            <a:ext cx="370384" cy="432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?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operador ternario </a:t>
            </a:r>
            <a:r>
              <a:rPr lang="es-ES" dirty="0" smtClean="0">
                <a:latin typeface="Consolas" pitchFamily="49" charset="0"/>
              </a:rPr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Equivalencia con un </a:t>
            </a:r>
            <a:r>
              <a:rPr lang="es-ES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200" i="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nsolas" pitchFamily="49" charset="0"/>
              </a:rPr>
              <a:t>-</a:t>
            </a:r>
            <a:r>
              <a:rPr lang="es-ES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endParaRPr lang="es-ES" sz="2200" i="0" dirty="0" smtClean="0"/>
          </a:p>
          <a:p>
            <a:pPr lvl="1" indent="1588"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 = (a + b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) ?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 :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sz="2000" dirty="0" smtClean="0"/>
              <a:t>Es equivalente 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2000" dirty="0" smtClean="0">
                <a:latin typeface="Consolas" pitchFamily="49" charset="0"/>
              </a:rPr>
              <a:t>(a + b ==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) c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</a:rPr>
              <a:t> c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350838" lvl="2" indent="1588">
              <a:spcBef>
                <a:spcPts val="1800"/>
              </a:spcBef>
              <a:spcAft>
                <a:spcPts val="1200"/>
              </a:spcAft>
              <a:buNone/>
            </a:pPr>
            <a:r>
              <a:rPr lang="es-ES" dirty="0" smtClean="0"/>
              <a:t>Se pueden concatenar:</a:t>
            </a:r>
          </a:p>
          <a:p>
            <a:pPr marL="350838" lvl="2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cout &lt;&lt; (nota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</a:rPr>
              <a:t>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"MH"</a:t>
            </a:r>
            <a:r>
              <a:rPr lang="es-ES" sz="1800" dirty="0" smtClean="0">
                <a:latin typeface="Consolas" pitchFamily="49" charset="0"/>
              </a:rPr>
              <a:t> : 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1800" dirty="0" smtClean="0">
                <a:latin typeface="Consolas" pitchFamily="49" charset="0"/>
              </a:rPr>
              <a:t>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"SB"</a:t>
            </a:r>
            <a:r>
              <a:rPr lang="es-ES" sz="1800" dirty="0" smtClean="0">
                <a:latin typeface="Consolas" pitchFamily="49" charset="0"/>
              </a:rPr>
              <a:t> : 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latin typeface="Consolas" pitchFamily="49" charset="0"/>
              </a:rPr>
              <a:t>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800" dirty="0" smtClean="0">
                <a:latin typeface="Consolas" pitchFamily="49" charset="0"/>
              </a:rPr>
              <a:t>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"NT"</a:t>
            </a:r>
            <a:r>
              <a:rPr lang="es-ES" sz="1800" dirty="0" smtClean="0">
                <a:latin typeface="Consolas" pitchFamily="49" charset="0"/>
              </a:rPr>
              <a:t> : 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800" dirty="0" smtClean="0">
                <a:latin typeface="Consolas" pitchFamily="49" charset="0"/>
              </a:rPr>
              <a:t>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"AP"</a:t>
            </a:r>
            <a:r>
              <a:rPr lang="es-ES" sz="1800" dirty="0" smtClean="0">
                <a:latin typeface="Consolas" pitchFamily="49" charset="0"/>
              </a:rPr>
              <a:t> :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"SS"</a:t>
            </a:r>
            <a:r>
              <a:rPr lang="es-ES" sz="1800" dirty="0" smtClean="0">
                <a:latin typeface="Consolas" pitchFamily="49" charset="0"/>
              </a:rPr>
              <a:t>))))</a:t>
            </a:r>
          </a:p>
          <a:p>
            <a:pPr lvl="1" indent="1588"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sz="2000" dirty="0" smtClean="0"/>
              <a:t>Esto es equivalente a la escala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>
                <a:latin typeface="Consolas" pitchFamily="49" charset="0"/>
              </a:rPr>
              <a:t>-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2000" dirty="0" smtClean="0">
                <a:latin typeface="Consolas" pitchFamily="49" charset="0"/>
              </a:rPr>
              <a:t>-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000" dirty="0" smtClean="0"/>
              <a:t> de la siguiente sección.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>
                <a:solidFill>
                  <a:prstClr val="white"/>
                </a:solidFill>
              </a:rPr>
              <a:t>Página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fld id="{042AED99-7FB4-404E-8A97-64753DCE42EC}" type="slidenum">
              <a:rPr lang="en-US" smtClean="0">
                <a:solidFill>
                  <a:prstClr val="white"/>
                </a:solidFill>
              </a:rPr>
              <a:pPr/>
              <a:t>400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white"/>
                </a:solidFill>
              </a:rPr>
              <a:t>Fundamentos de la programación: Tipos e instrucciones II (Anexo I)</a:t>
            </a:r>
            <a:endParaRPr lang="es-E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operador ternario </a:t>
            </a:r>
            <a:r>
              <a:rPr lang="es-ES" dirty="0" smtClean="0">
                <a:latin typeface="Consolas" pitchFamily="49" charset="0"/>
              </a:rPr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84138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i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Escala </a:t>
            </a:r>
            <a:r>
              <a:rPr lang="es-E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2400" i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... </a:t>
            </a:r>
            <a:r>
              <a:rPr lang="es-ES" sz="24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if</a:t>
            </a:r>
            <a:r>
              <a:rPr lang="es-ES" sz="2400" i="0" dirty="0" smtClean="0"/>
              <a:t> </a:t>
            </a:r>
            <a:r>
              <a:rPr lang="es-ES" sz="2400" i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... equivalente</a:t>
            </a: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 smtClean="0">
                <a:latin typeface="Consolas" pitchFamily="49" charset="0"/>
              </a:rPr>
              <a:t>cout &lt;&lt; (nota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</a:rPr>
              <a:t>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"MH"</a:t>
            </a:r>
            <a:r>
              <a:rPr lang="es-ES" sz="1800" dirty="0" smtClean="0">
                <a:latin typeface="Consolas" pitchFamily="49" charset="0"/>
              </a:rPr>
              <a:t> : 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1800" dirty="0" smtClean="0">
                <a:latin typeface="Consolas" pitchFamily="49" charset="0"/>
              </a:rPr>
              <a:t>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"SB"</a:t>
            </a:r>
            <a:r>
              <a:rPr lang="es-ES" sz="1800" dirty="0" smtClean="0">
                <a:latin typeface="Consolas" pitchFamily="49" charset="0"/>
              </a:rPr>
              <a:t> : 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latin typeface="Consolas" pitchFamily="49" charset="0"/>
              </a:rPr>
              <a:t>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800" dirty="0" smtClean="0">
                <a:latin typeface="Consolas" pitchFamily="49" charset="0"/>
              </a:rPr>
              <a:t>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"NT"</a:t>
            </a:r>
            <a:r>
              <a:rPr lang="es-ES" sz="1800" dirty="0" smtClean="0">
                <a:latin typeface="Consolas" pitchFamily="49" charset="0"/>
              </a:rPr>
              <a:t> : (nota &gt;=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800" dirty="0" smtClean="0">
                <a:latin typeface="Consolas" pitchFamily="49" charset="0"/>
              </a:rPr>
              <a:t> ?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"AP"</a:t>
            </a:r>
            <a:r>
              <a:rPr lang="es-ES" sz="1800" dirty="0" smtClean="0">
                <a:latin typeface="Consolas" pitchFamily="49" charset="0"/>
              </a:rPr>
              <a:t> :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"SS"</a:t>
            </a:r>
            <a:r>
              <a:rPr lang="es-ES" sz="1800" dirty="0" smtClean="0">
                <a:latin typeface="Consolas" pitchFamily="49" charset="0"/>
              </a:rPr>
              <a:t>))))</a:t>
            </a: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2000" dirty="0" smtClean="0"/>
              <a:t>Si </a:t>
            </a:r>
            <a:r>
              <a:rPr lang="es-ES" sz="2000" dirty="0" smtClean="0">
                <a:latin typeface="Consolas" pitchFamily="49" charset="0"/>
              </a:rPr>
              <a:t>nota == 10</a:t>
            </a:r>
            <a:r>
              <a:rPr lang="es-ES" sz="2000" dirty="0" smtClean="0"/>
              <a:t> entonces MH</a:t>
            </a:r>
            <a:br>
              <a:rPr lang="es-ES" sz="2000" dirty="0" smtClean="0"/>
            </a:br>
            <a:r>
              <a:rPr lang="es-ES" sz="2000" dirty="0" smtClean="0"/>
              <a:t>si no, si </a:t>
            </a:r>
            <a:r>
              <a:rPr lang="es-ES" sz="2000" dirty="0" smtClean="0">
                <a:latin typeface="Consolas" pitchFamily="49" charset="0"/>
              </a:rPr>
              <a:t>nota &gt;= 9</a:t>
            </a:r>
            <a:r>
              <a:rPr lang="es-ES" sz="2000" dirty="0" smtClean="0"/>
              <a:t> entonces SB</a:t>
            </a:r>
            <a:br>
              <a:rPr lang="es-ES" sz="2000" dirty="0" smtClean="0"/>
            </a:br>
            <a:r>
              <a:rPr lang="es-ES" sz="2000" dirty="0" smtClean="0"/>
              <a:t>si no, si </a:t>
            </a:r>
            <a:r>
              <a:rPr lang="es-ES" sz="2000" dirty="0" smtClean="0">
                <a:latin typeface="Consolas" pitchFamily="49" charset="0"/>
              </a:rPr>
              <a:t>nota &gt;= 7</a:t>
            </a:r>
            <a:r>
              <a:rPr lang="es-ES" sz="2000" dirty="0" smtClean="0"/>
              <a:t> entonces NT</a:t>
            </a:r>
            <a:br>
              <a:rPr lang="es-ES" sz="2000" dirty="0" smtClean="0"/>
            </a:br>
            <a:r>
              <a:rPr lang="es-ES" sz="2000" dirty="0" smtClean="0"/>
              <a:t>si no, si </a:t>
            </a:r>
            <a:r>
              <a:rPr lang="es-ES" sz="2000" dirty="0" smtClean="0">
                <a:latin typeface="Consolas" pitchFamily="49" charset="0"/>
              </a:rPr>
              <a:t>nota &gt;= 5</a:t>
            </a:r>
            <a:r>
              <a:rPr lang="es-ES" sz="2000" dirty="0" smtClean="0"/>
              <a:t> entonces AP</a:t>
            </a:r>
            <a:br>
              <a:rPr lang="es-ES" sz="2000" dirty="0" smtClean="0"/>
            </a:br>
            <a:r>
              <a:rPr lang="es-ES" sz="2000" dirty="0" smtClean="0"/>
              <a:t>si no  SS</a:t>
            </a:r>
            <a:endParaRPr lang="es-ES" sz="2000" i="0" dirty="0" smtClean="0"/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</a:rPr>
              <a:t> nota;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600" dirty="0" smtClean="0">
                <a:latin typeface="Consolas" pitchFamily="49" charset="0"/>
              </a:rPr>
              <a:t>cin &gt;&gt; nota;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dirty="0" smtClean="0">
                <a:latin typeface="Consolas" pitchFamily="49" charset="0"/>
              </a:rPr>
              <a:t> (nota ==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1600" dirty="0" smtClean="0">
                <a:latin typeface="Consolas" pitchFamily="49" charset="0"/>
              </a:rPr>
              <a:t>) </a:t>
            </a:r>
            <a:r>
              <a:rPr lang="es-ES" sz="1600" dirty="0" smtClean="0">
                <a:latin typeface="Consolas" pitchFamily="49" charset="0"/>
              </a:rPr>
              <a:t>{ cout </a:t>
            </a:r>
            <a:r>
              <a:rPr lang="es-ES" sz="1600" dirty="0" smtClean="0">
                <a:latin typeface="Consolas" pitchFamily="49" charset="0"/>
              </a:rPr>
              <a:t>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600" dirty="0" err="1" smtClean="0">
                <a:solidFill>
                  <a:srgbClr val="FFFF00"/>
                </a:solidFill>
                <a:latin typeface="Consolas" pitchFamily="49" charset="0"/>
              </a:rPr>
              <a:t>MH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600" dirty="0" smtClean="0">
                <a:latin typeface="Consolas" pitchFamily="49" charset="0"/>
              </a:rPr>
              <a:t>; }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dirty="0" smtClean="0">
                <a:latin typeface="Consolas" pitchFamily="49" charset="0"/>
              </a:rPr>
              <a:t> (nota &gt;=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1600" dirty="0" smtClean="0">
                <a:latin typeface="Consolas" pitchFamily="49" charset="0"/>
              </a:rPr>
              <a:t>) </a:t>
            </a:r>
            <a:r>
              <a:rPr lang="es-ES" sz="1600" dirty="0" smtClean="0">
                <a:latin typeface="Consolas" pitchFamily="49" charset="0"/>
              </a:rPr>
              <a:t>{ cout </a:t>
            </a:r>
            <a:r>
              <a:rPr lang="es-ES" sz="1600" dirty="0" smtClean="0">
                <a:latin typeface="Consolas" pitchFamily="49" charset="0"/>
              </a:rPr>
              <a:t>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"SB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600" dirty="0" smtClean="0">
                <a:latin typeface="Consolas" pitchFamily="49" charset="0"/>
              </a:rPr>
              <a:t>; }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dirty="0" smtClean="0">
                <a:latin typeface="Consolas" pitchFamily="49" charset="0"/>
              </a:rPr>
              <a:t> (nota &gt;=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1600" dirty="0" smtClean="0">
                <a:latin typeface="Consolas" pitchFamily="49" charset="0"/>
              </a:rPr>
              <a:t>) </a:t>
            </a:r>
            <a:r>
              <a:rPr lang="es-ES" sz="1600" dirty="0" smtClean="0">
                <a:latin typeface="Consolas" pitchFamily="49" charset="0"/>
              </a:rPr>
              <a:t>{ cout </a:t>
            </a:r>
            <a:r>
              <a:rPr lang="es-ES" sz="1600" dirty="0" smtClean="0">
                <a:latin typeface="Consolas" pitchFamily="49" charset="0"/>
              </a:rPr>
              <a:t>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"NT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600" dirty="0" smtClean="0">
                <a:latin typeface="Consolas" pitchFamily="49" charset="0"/>
              </a:rPr>
              <a:t>; }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dirty="0" smtClean="0">
                <a:latin typeface="Consolas" pitchFamily="49" charset="0"/>
              </a:rPr>
              <a:t> (nota &gt;=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1600" dirty="0" smtClean="0">
                <a:latin typeface="Consolas" pitchFamily="49" charset="0"/>
              </a:rPr>
              <a:t>) </a:t>
            </a:r>
            <a:r>
              <a:rPr lang="es-ES" sz="1600" dirty="0" smtClean="0">
                <a:latin typeface="Consolas" pitchFamily="49" charset="0"/>
              </a:rPr>
              <a:t>{ cout </a:t>
            </a:r>
            <a:r>
              <a:rPr lang="es-ES" sz="1600" dirty="0" smtClean="0">
                <a:latin typeface="Consolas" pitchFamily="49" charset="0"/>
              </a:rPr>
              <a:t>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"AP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600" dirty="0" smtClean="0">
                <a:latin typeface="Consolas" pitchFamily="49" charset="0"/>
              </a:rPr>
              <a:t>; }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{ cout </a:t>
            </a:r>
            <a:r>
              <a:rPr lang="es-ES" sz="1600" dirty="0" smtClean="0">
                <a:latin typeface="Consolas" pitchFamily="49" charset="0"/>
              </a:rPr>
              <a:t>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"SS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600" dirty="0" smtClean="0">
                <a:latin typeface="Consolas" pitchFamily="49" charset="0"/>
              </a:rPr>
              <a:t>; }</a:t>
            </a:r>
            <a:endParaRPr lang="es-ES" sz="1600" dirty="0" smtClean="0">
              <a:latin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401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e instrucciones II (Anexo I)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948264" y="2610369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"MH"</a:t>
            </a:r>
            <a:endParaRPr lang="es-E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6460765" y="2728204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7812360" y="2718679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948264" y="3269468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"SB"</a:t>
            </a:r>
            <a:endParaRPr lang="es-E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34" name="33 Conector recto de flecha"/>
          <p:cNvCxnSpPr/>
          <p:nvPr/>
        </p:nvCxnSpPr>
        <p:spPr>
          <a:xfrm>
            <a:off x="6460765" y="3387303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34 Decisión"/>
          <p:cNvSpPr/>
          <p:nvPr/>
        </p:nvSpPr>
        <p:spPr>
          <a:xfrm>
            <a:off x="5446526" y="3188687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&gt;= 9</a:t>
            </a:r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7812360" y="3377778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6948264" y="3978521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"NT"</a:t>
            </a:r>
            <a:endParaRPr lang="es-E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50" name="49 Conector recto de flecha"/>
          <p:cNvCxnSpPr/>
          <p:nvPr/>
        </p:nvCxnSpPr>
        <p:spPr>
          <a:xfrm>
            <a:off x="6460765" y="4096356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50 Decisión"/>
          <p:cNvSpPr/>
          <p:nvPr/>
        </p:nvSpPr>
        <p:spPr>
          <a:xfrm>
            <a:off x="5446526" y="3897740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&gt;= 7</a:t>
            </a:r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7812360" y="4086831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6948264" y="4691687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"AP"</a:t>
            </a:r>
            <a:endParaRPr lang="es-E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54" name="53 Conector recto de flecha"/>
          <p:cNvCxnSpPr/>
          <p:nvPr/>
        </p:nvCxnSpPr>
        <p:spPr>
          <a:xfrm>
            <a:off x="6460765" y="4809522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5" name="54 Decisión"/>
          <p:cNvSpPr/>
          <p:nvPr/>
        </p:nvSpPr>
        <p:spPr>
          <a:xfrm>
            <a:off x="5446526" y="4591856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&gt;= 5</a:t>
            </a:r>
          </a:p>
        </p:txBody>
      </p:sp>
      <p:cxnSp>
        <p:nvCxnSpPr>
          <p:cNvPr id="56" name="55 Conector recto de flecha"/>
          <p:cNvCxnSpPr/>
          <p:nvPr/>
        </p:nvCxnSpPr>
        <p:spPr>
          <a:xfrm>
            <a:off x="7812360" y="4799997"/>
            <a:ext cx="36004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rot="16200000" flipH="1">
            <a:off x="5789898" y="3106443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rot="16200000" flipH="1">
            <a:off x="5789898" y="3756471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61 Decisión"/>
          <p:cNvSpPr/>
          <p:nvPr/>
        </p:nvSpPr>
        <p:spPr>
          <a:xfrm>
            <a:off x="5446526" y="2529588"/>
            <a:ext cx="1042814" cy="397232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== 10</a:t>
            </a:r>
          </a:p>
        </p:txBody>
      </p:sp>
      <p:cxnSp>
        <p:nvCxnSpPr>
          <p:cNvPr id="63" name="62 Conector recto de flecha"/>
          <p:cNvCxnSpPr/>
          <p:nvPr/>
        </p:nvCxnSpPr>
        <p:spPr>
          <a:xfrm rot="16200000" flipH="1">
            <a:off x="5789898" y="2384487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6211725" y="2385224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6211725" y="3056632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66" name="65 CuadroTexto"/>
          <p:cNvSpPr txBox="1"/>
          <p:nvPr/>
        </p:nvSpPr>
        <p:spPr>
          <a:xfrm>
            <a:off x="6211725" y="3763949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6211725" y="4441581"/>
            <a:ext cx="582211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5230504" y="2852475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5230504" y="3495613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5230504" y="4204666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5230504" y="4917832"/>
            <a:ext cx="68159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cxnSp>
        <p:nvCxnSpPr>
          <p:cNvPr id="72" name="71 Conector recto de flecha"/>
          <p:cNvCxnSpPr/>
          <p:nvPr/>
        </p:nvCxnSpPr>
        <p:spPr>
          <a:xfrm rot="5400000">
            <a:off x="5793137" y="5167060"/>
            <a:ext cx="354359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>
            <a:off x="5968727" y="5330731"/>
            <a:ext cx="2203673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 rot="5400000">
            <a:off x="6573914" y="4291082"/>
            <a:ext cx="316068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rot="5400000">
            <a:off x="5811554" y="4461670"/>
            <a:ext cx="315140" cy="2382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6948264" y="5216878"/>
            <a:ext cx="864096" cy="21662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"SS"</a:t>
            </a:r>
            <a:endParaRPr lang="es-E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77" name="76 Conector recto de flecha"/>
          <p:cNvCxnSpPr/>
          <p:nvPr/>
        </p:nvCxnSpPr>
        <p:spPr>
          <a:xfrm>
            <a:off x="6460765" y="5325188"/>
            <a:ext cx="54183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253</Words>
  <Application>Microsoft Office PowerPoint</Application>
  <PresentationFormat>Presentación en pantalla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Flow</vt:lpstr>
      <vt:lpstr>El operador ternario ?</vt:lpstr>
      <vt:lpstr>El operador ternario ?</vt:lpstr>
      <vt:lpstr>El operador ternario ?</vt:lpstr>
      <vt:lpstr>El operador ternario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la programación</dc:title>
  <dc:creator>Luis</dc:creator>
  <cp:lastModifiedBy>Luis</cp:lastModifiedBy>
  <cp:revision>12</cp:revision>
  <dcterms:created xsi:type="dcterms:W3CDTF">2011-10-22T18:59:11Z</dcterms:created>
  <dcterms:modified xsi:type="dcterms:W3CDTF">2013-07-08T13:36:46Z</dcterms:modified>
</cp:coreProperties>
</file>