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25" saveSubsetFonts="1">
  <p:sldMasterIdLst>
    <p:sldMasterId id="2147483660" r:id="rId1"/>
  </p:sldMasterIdLst>
  <p:notesMasterIdLst>
    <p:notesMasterId r:id="rId73"/>
  </p:notesMasterIdLst>
  <p:handoutMasterIdLst>
    <p:handoutMasterId r:id="rId74"/>
  </p:handoutMasterIdLst>
  <p:sldIdLst>
    <p:sldId id="256" r:id="rId2"/>
    <p:sldId id="723" r:id="rId3"/>
    <p:sldId id="709" r:id="rId4"/>
    <p:sldId id="637" r:id="rId5"/>
    <p:sldId id="638" r:id="rId6"/>
    <p:sldId id="639" r:id="rId7"/>
    <p:sldId id="640" r:id="rId8"/>
    <p:sldId id="641" r:id="rId9"/>
    <p:sldId id="642" r:id="rId10"/>
    <p:sldId id="710" r:id="rId11"/>
    <p:sldId id="643" r:id="rId12"/>
    <p:sldId id="644" r:id="rId13"/>
    <p:sldId id="645" r:id="rId14"/>
    <p:sldId id="646" r:id="rId15"/>
    <p:sldId id="648" r:id="rId16"/>
    <p:sldId id="647" r:id="rId17"/>
    <p:sldId id="711" r:id="rId18"/>
    <p:sldId id="649" r:id="rId19"/>
    <p:sldId id="650" r:id="rId20"/>
    <p:sldId id="651" r:id="rId21"/>
    <p:sldId id="652" r:id="rId22"/>
    <p:sldId id="712" r:id="rId23"/>
    <p:sldId id="653" r:id="rId24"/>
    <p:sldId id="655" r:id="rId25"/>
    <p:sldId id="656" r:id="rId26"/>
    <p:sldId id="657" r:id="rId27"/>
    <p:sldId id="713" r:id="rId28"/>
    <p:sldId id="658" r:id="rId29"/>
    <p:sldId id="659" r:id="rId30"/>
    <p:sldId id="660" r:id="rId31"/>
    <p:sldId id="661" r:id="rId32"/>
    <p:sldId id="662" r:id="rId33"/>
    <p:sldId id="663" r:id="rId34"/>
    <p:sldId id="664" r:id="rId35"/>
    <p:sldId id="665" r:id="rId36"/>
    <p:sldId id="666" r:id="rId37"/>
    <p:sldId id="667" r:id="rId38"/>
    <p:sldId id="668" r:id="rId39"/>
    <p:sldId id="671" r:id="rId40"/>
    <p:sldId id="670" r:id="rId41"/>
    <p:sldId id="724" r:id="rId42"/>
    <p:sldId id="725" r:id="rId43"/>
    <p:sldId id="714" r:id="rId44"/>
    <p:sldId id="674" r:id="rId45"/>
    <p:sldId id="675" r:id="rId46"/>
    <p:sldId id="683" r:id="rId47"/>
    <p:sldId id="726" r:id="rId48"/>
    <p:sldId id="682" r:id="rId49"/>
    <p:sldId id="715" r:id="rId50"/>
    <p:sldId id="685" r:id="rId51"/>
    <p:sldId id="687" r:id="rId52"/>
    <p:sldId id="689" r:id="rId53"/>
    <p:sldId id="718" r:id="rId54"/>
    <p:sldId id="696" r:id="rId55"/>
    <p:sldId id="697" r:id="rId56"/>
    <p:sldId id="719" r:id="rId57"/>
    <p:sldId id="698" r:id="rId58"/>
    <p:sldId id="699" r:id="rId59"/>
    <p:sldId id="700" r:id="rId60"/>
    <p:sldId id="701" r:id="rId61"/>
    <p:sldId id="702" r:id="rId62"/>
    <p:sldId id="703" r:id="rId63"/>
    <p:sldId id="728" r:id="rId64"/>
    <p:sldId id="727" r:id="rId65"/>
    <p:sldId id="729" r:id="rId66"/>
    <p:sldId id="720" r:id="rId67"/>
    <p:sldId id="705" r:id="rId68"/>
    <p:sldId id="706" r:id="rId69"/>
    <p:sldId id="707" r:id="rId70"/>
    <p:sldId id="708" r:id="rId71"/>
    <p:sldId id="422" r:id="rId7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37A8"/>
    <a:srgbClr val="003366"/>
    <a:srgbClr val="FF9966"/>
    <a:srgbClr val="FF6699"/>
    <a:srgbClr val="9966FF"/>
    <a:srgbClr val="3333CC"/>
    <a:srgbClr val="FF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2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4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3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577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3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La abstracción procedimental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434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795803" y="3044280"/>
            <a:ext cx="355257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Subprogramas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Abstracción procedimental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Subprogramas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Pequeños programas dentro de otros programas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Unidades de ejecución independientes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Encapsulan código y datos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 comunican con otros subprogramas (datos)</a:t>
            </a:r>
          </a:p>
          <a:p>
            <a:pPr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i="1" dirty="0" smtClean="0"/>
              <a:t>Subrutinas, procedimientos, funciones, acciones, ...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Realizan tareas individuales del programa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Funcionalidad concreta, identificable y coherente (diseño)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 ejecutan de principio a fin cuando se llaman (</a:t>
            </a:r>
            <a:r>
              <a:rPr lang="es-ES" i="1" dirty="0" smtClean="0"/>
              <a:t>invocan</a:t>
            </a:r>
            <a:r>
              <a:rPr lang="es-ES" dirty="0" smtClean="0"/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Terminan devolviendo el control al punto de llamada</a:t>
            </a: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1601670" y="5589240"/>
            <a:ext cx="5940660" cy="648000"/>
            <a:chOff x="899592" y="5416649"/>
            <a:chExt cx="5819422" cy="64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2" y="5416649"/>
              <a:ext cx="5819422" cy="64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Aumentan el nivel de abstracción del programa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Facilitan la prueba, la depuración y el mantenimiento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79127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Subprogramas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Flujo de ejecución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203846" y="1556792"/>
            <a:ext cx="1867819" cy="46320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lnSpc>
                <a:spcPts val="2400"/>
              </a:lnSpc>
              <a:spcAft>
                <a:spcPts val="600"/>
              </a:spcAft>
            </a:pP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main()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mostrarH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...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mostrarH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...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...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</p:txBody>
      </p:sp>
      <p:grpSp>
        <p:nvGrpSpPr>
          <p:cNvPr id="7" name="50 Grupo"/>
          <p:cNvGrpSpPr/>
          <p:nvPr/>
        </p:nvGrpSpPr>
        <p:grpSpPr>
          <a:xfrm>
            <a:off x="1763686" y="2891270"/>
            <a:ext cx="1872207" cy="2846412"/>
            <a:chOff x="1763686" y="2891270"/>
            <a:chExt cx="1872207" cy="28464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9" name="38 Conector recto"/>
            <p:cNvCxnSpPr/>
            <p:nvPr/>
          </p:nvCxnSpPr>
          <p:spPr>
            <a:xfrm rot="10800000">
              <a:off x="1763686" y="5699582"/>
              <a:ext cx="1478261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 rot="5400000" flipH="1" flipV="1">
              <a:off x="369055" y="4295426"/>
              <a:ext cx="2808312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 de flecha"/>
            <p:cNvCxnSpPr/>
            <p:nvPr/>
          </p:nvCxnSpPr>
          <p:spPr>
            <a:xfrm>
              <a:off x="1763686" y="2891270"/>
              <a:ext cx="1872207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CuadroTexto"/>
            <p:cNvSpPr txBox="1"/>
            <p:nvPr/>
          </p:nvSpPr>
          <p:spPr>
            <a:xfrm>
              <a:off x="2504659" y="5276017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/>
                </a:rPr>
                <a:t>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8" name="47 Grupo"/>
          <p:cNvGrpSpPr/>
          <p:nvPr/>
        </p:nvGrpSpPr>
        <p:grpSpPr>
          <a:xfrm>
            <a:off x="2953914" y="1988032"/>
            <a:ext cx="2664296" cy="1874838"/>
            <a:chOff x="2953914" y="1988032"/>
            <a:chExt cx="2664296" cy="1874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9" name="8 Conector recto"/>
            <p:cNvCxnSpPr/>
            <p:nvPr/>
          </p:nvCxnSpPr>
          <p:spPr>
            <a:xfrm>
              <a:off x="4860032" y="2421122"/>
              <a:ext cx="75817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rot="5400000">
              <a:off x="5068625" y="2961182"/>
              <a:ext cx="108012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10800000">
              <a:off x="2953914" y="3501242"/>
              <a:ext cx="26642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rot="5400000">
              <a:off x="2783419" y="3681262"/>
              <a:ext cx="36003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>
              <a:off x="2953914" y="3861282"/>
              <a:ext cx="28803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44 CuadroTexto"/>
            <p:cNvSpPr txBox="1"/>
            <p:nvPr/>
          </p:nvSpPr>
          <p:spPr>
            <a:xfrm>
              <a:off x="4860032" y="1988032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/>
                </a:rPr>
                <a:t>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10" name="48 Grupo"/>
          <p:cNvGrpSpPr/>
          <p:nvPr/>
        </p:nvGrpSpPr>
        <p:grpSpPr>
          <a:xfrm>
            <a:off x="3491878" y="2570920"/>
            <a:ext cx="3168354" cy="2033682"/>
            <a:chOff x="3491878" y="2570920"/>
            <a:chExt cx="3168354" cy="20336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8" name="17 Conector recto"/>
            <p:cNvCxnSpPr/>
            <p:nvPr/>
          </p:nvCxnSpPr>
          <p:spPr>
            <a:xfrm>
              <a:off x="3491878" y="4576029"/>
              <a:ext cx="3168352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5400000">
              <a:off x="5648155" y="3573475"/>
              <a:ext cx="2014631" cy="9522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rot="10800000">
              <a:off x="4826122" y="2578855"/>
              <a:ext cx="183410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45 CuadroTexto"/>
            <p:cNvSpPr txBox="1"/>
            <p:nvPr/>
          </p:nvSpPr>
          <p:spPr>
            <a:xfrm>
              <a:off x="4041212" y="4142937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/>
                </a:rPr>
                <a:t>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12" name="49 Grupo"/>
          <p:cNvGrpSpPr/>
          <p:nvPr/>
        </p:nvGrpSpPr>
        <p:grpSpPr>
          <a:xfrm>
            <a:off x="2339750" y="2681075"/>
            <a:ext cx="2897527" cy="2341859"/>
            <a:chOff x="2339750" y="2681075"/>
            <a:chExt cx="2897527" cy="23418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8" name="27 Conector recto"/>
            <p:cNvCxnSpPr/>
            <p:nvPr/>
          </p:nvCxnSpPr>
          <p:spPr>
            <a:xfrm>
              <a:off x="4826122" y="2747254"/>
              <a:ext cx="39394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 rot="5400000">
              <a:off x="5040050" y="2917749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 rot="10800000">
              <a:off x="2339750" y="3088244"/>
              <a:ext cx="288032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5400000">
              <a:off x="1367642" y="4050827"/>
              <a:ext cx="194421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 de flecha"/>
            <p:cNvCxnSpPr/>
            <p:nvPr/>
          </p:nvCxnSpPr>
          <p:spPr>
            <a:xfrm>
              <a:off x="2339750" y="5013410"/>
              <a:ext cx="90219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46 CuadroTexto"/>
            <p:cNvSpPr txBox="1"/>
            <p:nvPr/>
          </p:nvSpPr>
          <p:spPr>
            <a:xfrm>
              <a:off x="4778497" y="2681075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/>
                </a:rPr>
                <a:t>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cxnSp>
        <p:nvCxnSpPr>
          <p:cNvPr id="53" name="52 Conector recto de flecha"/>
          <p:cNvCxnSpPr/>
          <p:nvPr/>
        </p:nvCxnSpPr>
        <p:spPr>
          <a:xfrm>
            <a:off x="2339750" y="1772816"/>
            <a:ext cx="86409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Subprogramas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Subprogramas en C++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Forma general de un subprograma en C++:</a:t>
            </a:r>
          </a:p>
          <a:p>
            <a:pPr marL="712788" lvl="1" indent="1588">
              <a:spcBef>
                <a:spcPts val="0"/>
              </a:spcBef>
              <a:buNone/>
            </a:pPr>
            <a:r>
              <a:rPr lang="es-ES" sz="2000" i="1" dirty="0" smtClean="0">
                <a:solidFill>
                  <a:srgbClr val="FFC000"/>
                </a:solidFill>
                <a:latin typeface="Consolas" pitchFamily="49" charset="0"/>
              </a:rPr>
              <a:t>tipo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i="1" dirty="0" smtClean="0">
                <a:latin typeface="Consolas" pitchFamily="49" charset="0"/>
              </a:rPr>
              <a:t>nombre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i="1" dirty="0" smtClean="0">
                <a:latin typeface="Consolas" pitchFamily="49" charset="0"/>
              </a:rPr>
              <a:t>parámetros</a:t>
            </a:r>
            <a:r>
              <a:rPr lang="es-ES" sz="2000" dirty="0" smtClean="0">
                <a:latin typeface="Consolas" pitchFamily="49" charset="0"/>
              </a:rPr>
              <a:t>)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Cabecera</a:t>
            </a:r>
          </a:p>
          <a:p>
            <a:pPr marL="712788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{</a:t>
            </a:r>
          </a:p>
          <a:p>
            <a:pPr marL="712788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   // </a:t>
            </a:r>
            <a:r>
              <a:rPr lang="es-ES" sz="2000" i="1" dirty="0" smtClean="0">
                <a:solidFill>
                  <a:srgbClr val="92D050"/>
                </a:solidFill>
                <a:latin typeface="Consolas" pitchFamily="49" charset="0"/>
              </a:rPr>
              <a:t>Cuerpo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714375" lvl="1" indent="-352425">
              <a:spcBef>
                <a:spcPts val="0"/>
              </a:spcBef>
              <a:spcAft>
                <a:spcPts val="1200"/>
              </a:spcAft>
            </a:pPr>
            <a:r>
              <a:rPr lang="es-ES" i="1" dirty="0" smtClean="0"/>
              <a:t>Tipo</a:t>
            </a:r>
            <a:r>
              <a:rPr lang="es-ES" dirty="0" smtClean="0"/>
              <a:t> de dato que devuelve el subprograma como resultado</a:t>
            </a:r>
          </a:p>
          <a:p>
            <a:pPr marL="714375" lvl="1" indent="-352425">
              <a:spcBef>
                <a:spcPts val="0"/>
              </a:spcBef>
              <a:spcAft>
                <a:spcPts val="1200"/>
              </a:spcAft>
            </a:pPr>
            <a:r>
              <a:rPr lang="es-ES" i="1" dirty="0" smtClean="0"/>
              <a:t>Parámetros</a:t>
            </a:r>
            <a:r>
              <a:rPr lang="es-ES" dirty="0" smtClean="0"/>
              <a:t> para la comunicación con el exterior</a:t>
            </a:r>
          </a:p>
          <a:p>
            <a:pPr marL="714375" lvl="1" indent="-352425">
              <a:spcBef>
                <a:spcPts val="0"/>
              </a:spcBef>
              <a:spcAft>
                <a:spcPts val="1200"/>
              </a:spcAft>
            </a:pPr>
            <a:r>
              <a:rPr lang="es-ES" i="1" dirty="0" smtClean="0"/>
              <a:t>Cuerpo</a:t>
            </a:r>
            <a:r>
              <a:rPr lang="es-ES" dirty="0" smtClean="0"/>
              <a:t>: ¡Un bloque de código!</a:t>
            </a:r>
            <a:endParaRPr lang="es-ES" i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Subprogramas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Tipos de subprogramas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/>
              <a:t>Procedimientos (</a:t>
            </a:r>
            <a:r>
              <a:rPr lang="es-ES" i="1" dirty="0" smtClean="0"/>
              <a:t>acciones</a:t>
            </a:r>
            <a:r>
              <a:rPr lang="es-ES" dirty="0" smtClean="0"/>
              <a:t>):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30" dirty="0" smtClean="0"/>
              <a:t>NO devuelven ningún resultado de su ejecución con </a:t>
            </a:r>
            <a:r>
              <a:rPr lang="es-ES" spc="-3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Tipo: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Llamada: instrucción independiente</a:t>
            </a:r>
            <a:br>
              <a:rPr lang="es-ES" dirty="0" smtClean="0"/>
            </a:br>
            <a:r>
              <a:rPr lang="es-ES" dirty="0" err="1" smtClean="0">
                <a:latin typeface="Consolas" pitchFamily="49" charset="0"/>
              </a:rPr>
              <a:t>mostrarH</a:t>
            </a:r>
            <a:r>
              <a:rPr lang="es-ES" dirty="0" smtClean="0">
                <a:latin typeface="Consolas" pitchFamily="49" charset="0"/>
              </a:rPr>
              <a:t>();</a:t>
            </a:r>
            <a:endParaRPr lang="es-ES" dirty="0" smtClean="0">
              <a:solidFill>
                <a:srgbClr val="FFC000"/>
              </a:solidFill>
              <a:latin typeface="Consolas" pitchFamily="49" charset="0"/>
            </a:endParaRPr>
          </a:p>
          <a:p>
            <a:pPr marL="361950" lvl="1" indent="0">
              <a:spcBef>
                <a:spcPts val="1200"/>
              </a:spcBef>
              <a:buNone/>
            </a:pPr>
            <a:r>
              <a:rPr lang="es-ES" dirty="0" smtClean="0"/>
              <a:t>Funciones: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SÍ devuelven un resultado con 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Tipo distinto de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Llamada: dentro de cualquier expresión</a:t>
            </a:r>
            <a:br>
              <a:rPr lang="es-ES" dirty="0" smtClean="0"/>
            </a:br>
            <a:r>
              <a:rPr lang="es-ES" dirty="0" smtClean="0">
                <a:latin typeface="Consolas" pitchFamily="49" charset="0"/>
              </a:rPr>
              <a:t>x = 12 * y + </a:t>
            </a:r>
            <a:r>
              <a:rPr lang="es-ES" u="sng" dirty="0" smtClean="0">
                <a:uFill>
                  <a:solidFill>
                    <a:srgbClr val="FFC000"/>
                  </a:solidFill>
                </a:uFill>
                <a:latin typeface="Consolas" pitchFamily="49" charset="0"/>
              </a:rPr>
              <a:t>cuadrado(20)</a:t>
            </a:r>
            <a:r>
              <a:rPr lang="es-ES" dirty="0" smtClean="0">
                <a:latin typeface="Consolas" pitchFamily="49" charset="0"/>
              </a:rPr>
              <a:t> - 3;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 smtClean="0"/>
              <a:t>Se sustituye en la expresión por el valor que devuelve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¡Ya venimos utilizando funciones desde el Tema 2!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Subprogramas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Funciones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dirty="0" smtClean="0"/>
              <a:t>Subprogramas de tipo distinto de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...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menu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()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op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"1 – Editar"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"2 – Combinar"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"3 – Publicar"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"0 – Cancelar"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"Elija: "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cin &gt;&gt;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op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return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op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652120" y="2497124"/>
            <a:ext cx="2794355" cy="170835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dirty="0" smtClean="0">
                <a:latin typeface="Consolas" pitchFamily="49" charset="0"/>
              </a:rPr>
              <a:t>main()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{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   ...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opcion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err="1" smtClean="0">
                <a:latin typeface="Consolas" pitchFamily="49" charset="0"/>
              </a:rPr>
              <a:t>opcion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 ;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...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12" name="27 Grupo"/>
          <p:cNvGrpSpPr/>
          <p:nvPr/>
        </p:nvGrpSpPr>
        <p:grpSpPr>
          <a:xfrm>
            <a:off x="1214414" y="2185814"/>
            <a:ext cx="7390035" cy="1555602"/>
            <a:chOff x="1214414" y="2017414"/>
            <a:chExt cx="7390035" cy="1555602"/>
          </a:xfrm>
        </p:grpSpPr>
        <p:cxnSp>
          <p:nvCxnSpPr>
            <p:cNvPr id="7" name="6 Conector recto"/>
            <p:cNvCxnSpPr/>
            <p:nvPr/>
          </p:nvCxnSpPr>
          <p:spPr>
            <a:xfrm>
              <a:off x="8334265" y="3573016"/>
              <a:ext cx="270183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 rot="16200000" flipV="1">
              <a:off x="7821886" y="2790453"/>
              <a:ext cx="1555601" cy="9525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 rot="10800000" flipV="1">
              <a:off x="5508104" y="2017414"/>
              <a:ext cx="3096344" cy="1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 flipH="1">
              <a:off x="1214414" y="2017414"/>
              <a:ext cx="4293690" cy="66712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29 Grupo"/>
          <p:cNvGrpSpPr/>
          <p:nvPr/>
        </p:nvGrpSpPr>
        <p:grpSpPr>
          <a:xfrm>
            <a:off x="1142406" y="3886226"/>
            <a:ext cx="6022676" cy="1126950"/>
            <a:chOff x="1142406" y="3717826"/>
            <a:chExt cx="6022676" cy="1126950"/>
          </a:xfrm>
        </p:grpSpPr>
        <p:cxnSp>
          <p:nvCxnSpPr>
            <p:cNvPr id="11" name="10 Conector recto"/>
            <p:cNvCxnSpPr/>
            <p:nvPr/>
          </p:nvCxnSpPr>
          <p:spPr>
            <a:xfrm>
              <a:off x="1142406" y="4844776"/>
              <a:ext cx="6021882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 flipV="1">
              <a:off x="7165082" y="3717826"/>
              <a:ext cx="0" cy="112695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28 Grupo"/>
          <p:cNvGrpSpPr/>
          <p:nvPr/>
        </p:nvGrpSpPr>
        <p:grpSpPr>
          <a:xfrm>
            <a:off x="1941612" y="3580446"/>
            <a:ext cx="6202213" cy="1390439"/>
            <a:chOff x="1941612" y="3412046"/>
            <a:chExt cx="6202213" cy="1390439"/>
          </a:xfrm>
        </p:grpSpPr>
        <p:sp>
          <p:nvSpPr>
            <p:cNvPr id="20" name="19 Elipse"/>
            <p:cNvSpPr/>
            <p:nvPr/>
          </p:nvSpPr>
          <p:spPr>
            <a:xfrm>
              <a:off x="1941612" y="4442445"/>
              <a:ext cx="432048" cy="360040"/>
            </a:xfrm>
            <a:prstGeom prst="ellipse">
              <a:avLst/>
            </a:prstGeom>
            <a:ln w="1905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20 Elipse"/>
            <p:cNvSpPr/>
            <p:nvPr/>
          </p:nvSpPr>
          <p:spPr>
            <a:xfrm>
              <a:off x="7406561" y="3412046"/>
              <a:ext cx="737264" cy="360040"/>
            </a:xfrm>
            <a:prstGeom prst="ellipse">
              <a:avLst/>
            </a:prstGeom>
            <a:ln w="1905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4" name="23 Conector recto"/>
            <p:cNvCxnSpPr>
              <a:stCxn id="20" idx="6"/>
            </p:cNvCxnSpPr>
            <p:nvPr/>
          </p:nvCxnSpPr>
          <p:spPr>
            <a:xfrm>
              <a:off x="2373660" y="4622465"/>
              <a:ext cx="5455884" cy="0"/>
            </a:xfrm>
            <a:prstGeom prst="line">
              <a:avLst/>
            </a:prstGeom>
            <a:ln w="28575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flipH="1" flipV="1">
              <a:off x="7800762" y="3781611"/>
              <a:ext cx="17950" cy="840854"/>
            </a:xfrm>
            <a:prstGeom prst="line">
              <a:avLst/>
            </a:prstGeom>
            <a:ln w="28575">
              <a:solidFill>
                <a:schemeClr val="tx2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Subprogramas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Procedimientos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dirty="0" smtClean="0"/>
              <a:t>Subprogramas de tipo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endParaRPr lang="es-ES" dirty="0" smtClean="0"/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...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"1 – Editar"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"2 – Combinar"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"0 – Cancelar"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"Opción: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cin &gt;&gt;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==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editar();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if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==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combinar();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068099" y="2501315"/>
            <a:ext cx="1672253" cy="14260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dirty="0" smtClean="0">
                <a:latin typeface="Consolas" pitchFamily="49" charset="0"/>
              </a:rPr>
              <a:t>main()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{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   ...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();</a:t>
            </a:r>
          </a:p>
          <a:p>
            <a:pPr marL="361950" lvl="1" indent="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...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1214414" y="2190005"/>
            <a:ext cx="7084818" cy="1296145"/>
            <a:chOff x="1214414" y="2190005"/>
            <a:chExt cx="7084818" cy="1296145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7740352" y="3486150"/>
              <a:ext cx="55888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 rot="5400000" flipH="1" flipV="1">
              <a:off x="7641635" y="2838078"/>
              <a:ext cx="129614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0800000">
              <a:off x="5508104" y="2190006"/>
              <a:ext cx="279112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/>
            <p:nvPr/>
          </p:nvCxnSpPr>
          <p:spPr>
            <a:xfrm flipH="1">
              <a:off x="1214414" y="2190005"/>
              <a:ext cx="4293690" cy="66293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16 Grupo"/>
          <p:cNvGrpSpPr/>
          <p:nvPr/>
        </p:nvGrpSpPr>
        <p:grpSpPr>
          <a:xfrm>
            <a:off x="1142406" y="3717032"/>
            <a:ext cx="5644172" cy="2232248"/>
            <a:chOff x="1142406" y="3717032"/>
            <a:chExt cx="5644172" cy="2232248"/>
          </a:xfrm>
        </p:grpSpPr>
        <p:cxnSp>
          <p:nvCxnSpPr>
            <p:cNvPr id="16" name="15 Conector recto"/>
            <p:cNvCxnSpPr/>
            <p:nvPr/>
          </p:nvCxnSpPr>
          <p:spPr>
            <a:xfrm>
              <a:off x="1142406" y="5939755"/>
              <a:ext cx="46537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 flipV="1">
              <a:off x="5796136" y="3717032"/>
              <a:ext cx="0" cy="2232248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 de flecha"/>
            <p:cNvCxnSpPr/>
            <p:nvPr/>
          </p:nvCxnSpPr>
          <p:spPr>
            <a:xfrm>
              <a:off x="5796136" y="3717032"/>
              <a:ext cx="99044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441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86678" y="3044280"/>
            <a:ext cx="537082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Subprogramas y datos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 en los subprogramas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 uso exclusivo del subprograma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  <a:latin typeface="Consolas" pitchFamily="49" charset="0"/>
              </a:rPr>
              <a:t>tipo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i="1" dirty="0" smtClean="0">
                <a:latin typeface="Consolas" pitchFamily="49" charset="0"/>
              </a:rPr>
              <a:t>nombre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i="1" dirty="0" smtClean="0">
                <a:latin typeface="Consolas" pitchFamily="49" charset="0"/>
              </a:rPr>
              <a:t>parámetros</a:t>
            </a:r>
            <a:r>
              <a:rPr lang="es-ES" dirty="0" smtClean="0">
                <a:latin typeface="Consolas" pitchFamily="49" charset="0"/>
              </a:rPr>
              <a:t>)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Cabecera</a:t>
            </a:r>
            <a:r>
              <a:rPr lang="es-ES" dirty="0" smtClean="0">
                <a:latin typeface="Consolas" pitchFamily="49" charset="0"/>
              </a:rPr>
              <a:t/>
            </a:r>
            <a:br>
              <a:rPr lang="es-ES" dirty="0" smtClean="0">
                <a:latin typeface="Consolas" pitchFamily="49" charset="0"/>
              </a:rPr>
            </a:br>
            <a:r>
              <a:rPr lang="es-ES" dirty="0" smtClean="0">
                <a:latin typeface="Consolas" pitchFamily="49" charset="0"/>
              </a:rPr>
              <a:t>{</a:t>
            </a:r>
            <a:br>
              <a:rPr lang="es-ES" dirty="0" smtClean="0">
                <a:latin typeface="Consolas" pitchFamily="49" charset="0"/>
              </a:rPr>
            </a:br>
            <a:r>
              <a:rPr lang="es-ES" dirty="0" smtClean="0">
                <a:latin typeface="Consolas" pitchFamily="49" charset="0"/>
              </a:rPr>
              <a:t>   </a:t>
            </a:r>
            <a:r>
              <a:rPr lang="es-ES" i="1" dirty="0" smtClean="0">
                <a:latin typeface="Consolas" pitchFamily="49" charset="0"/>
              </a:rPr>
              <a:t>Declaraciones locales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Cuerpo</a:t>
            </a:r>
            <a:r>
              <a:rPr lang="es-ES" dirty="0" smtClean="0">
                <a:latin typeface="Consolas" pitchFamily="49" charset="0"/>
              </a:rPr>
              <a:t/>
            </a:r>
            <a:br>
              <a:rPr lang="es-ES" dirty="0" smtClean="0">
                <a:latin typeface="Consolas" pitchFamily="49" charset="0"/>
              </a:rPr>
            </a:br>
            <a:r>
              <a:rPr lang="es-ES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Declaraciones locales de tipos, constantes y variables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Dentro del cuerpo del subprograma</a:t>
            </a:r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</a:pPr>
            <a:r>
              <a:rPr lang="es-ES" dirty="0" smtClean="0"/>
              <a:t>Parámetros declarados en la cabecera del subprograma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/>
              <a:t>Comunicación del subprograma con otros subprogramas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Datos locales y datos globales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Datos en los programas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Datos globales: declarados fuera de todos los subprogramas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Existen durante toda la ejecución del programa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dirty="0" smtClean="0">
                <a:solidFill>
                  <a:prstClr val="white"/>
                </a:solidFill>
              </a:rPr>
              <a:t>Datos locales: declarados en algún subprograma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</a:rPr>
              <a:t>Existen sólo durante la ejecución del subprograma</a:t>
            </a:r>
          </a:p>
          <a:p>
            <a:pPr marL="0" lvl="1" indent="0" defTabSz="1257300">
              <a:spcBef>
                <a:spcPts val="1200"/>
              </a:spcBef>
              <a:spcAft>
                <a:spcPts val="1200"/>
              </a:spcAft>
              <a:buClr>
                <a:schemeClr val="accent3"/>
              </a:buClr>
              <a:buSzPct val="95000"/>
              <a:buNone/>
              <a:tabLst>
                <a:tab pos="7000875" algn="l"/>
              </a:tabLst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Ámbito y visibilidad de los datos	Tema 3</a:t>
            </a:r>
          </a:p>
          <a:p>
            <a:pPr lvl="2" indent="-352425">
              <a:spcBef>
                <a:spcPts val="0"/>
              </a:spcBef>
            </a:pPr>
            <a:r>
              <a:rPr lang="es-ES" sz="2200" dirty="0" smtClean="0"/>
              <a:t>Ámbito de los datos globales: resto del programa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conocen dentro de los subprogramas que siguen</a:t>
            </a:r>
          </a:p>
          <a:p>
            <a:pPr lvl="2" indent="-352425">
              <a:spcBef>
                <a:spcPts val="0"/>
              </a:spcBef>
            </a:pPr>
            <a:r>
              <a:rPr lang="es-ES" sz="2200" dirty="0" smtClean="0"/>
              <a:t>Ámbito de los datos locales: resto del </a:t>
            </a:r>
            <a:r>
              <a:rPr lang="es-ES" sz="2200" dirty="0" smtClean="0">
                <a:solidFill>
                  <a:prstClr val="white"/>
                </a:solidFill>
              </a:rPr>
              <a:t>subprograma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se conocen fuera del subprograma</a:t>
            </a:r>
          </a:p>
          <a:p>
            <a:pPr lvl="2" indent="-352425">
              <a:spcBef>
                <a:spcPts val="0"/>
              </a:spcBef>
            </a:pPr>
            <a:r>
              <a:rPr lang="es-ES" sz="2200" dirty="0" smtClean="0"/>
              <a:t>Visibilidad de los datos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Datos locales a un bloque ocultan otros externos homónimos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571184" cy="5200996"/>
          </a:xfrm>
        </p:spPr>
        <p:txBody>
          <a:bodyPr>
            <a:normAutofit/>
          </a:bodyPr>
          <a:lstStyle/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Diseño descendente</a:t>
            </a:r>
            <a:r>
              <a:rPr lang="es-ES" sz="1800" dirty="0" smtClean="0">
                <a:latin typeface="Calibri"/>
              </a:rPr>
              <a:t>: Tareas </a:t>
            </a:r>
            <a:r>
              <a:rPr lang="es-ES" sz="1800" dirty="0" smtClean="0">
                <a:latin typeface="Calibri"/>
              </a:rPr>
              <a:t>y subtareas 	427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Subprogramas	434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Subprogramas y datos	441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Parámetros	446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Argumentos	451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Resultado de la función	467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Prototipos	473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Ejemplos completos	475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Funciones de operador	477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Diseño descendente (un ejemplo)	480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Precondiciones y postcondiciones	</a:t>
            </a:r>
            <a:r>
              <a:rPr lang="es-ES" sz="1800" dirty="0" smtClean="0">
                <a:latin typeface="Calibri"/>
              </a:rPr>
              <a:t>490</a:t>
            </a:r>
            <a:endParaRPr lang="es-ES" sz="1800" dirty="0" smtClean="0">
              <a:latin typeface="Calibri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Datos locales y datos globales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es-ES" sz="1800" i="0" dirty="0" smtClean="0">
                <a:latin typeface="Consolas" pitchFamily="49" charset="0"/>
              </a:rPr>
              <a:t> std;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MAX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i="0" dirty="0" smtClean="0">
                <a:latin typeface="Consolas" pitchFamily="49" charset="0"/>
              </a:rPr>
              <a:t> ingresos;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proc()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</a:rPr>
              <a:t>op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i="0" dirty="0" smtClean="0">
                <a:latin typeface="Consolas" pitchFamily="49" charset="0"/>
              </a:rPr>
              <a:t> ingresos;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   ...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</a:rPr>
              <a:t>op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   ...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i="0" dirty="0" smtClean="0">
                <a:latin typeface="Consolas" pitchFamily="49" charset="0"/>
              </a:rPr>
              <a:t>}</a:t>
            </a:r>
            <a:endParaRPr lang="es-ES" sz="1600" i="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13" name="21 Grupo"/>
          <p:cNvGrpSpPr/>
          <p:nvPr/>
        </p:nvGrpSpPr>
        <p:grpSpPr>
          <a:xfrm>
            <a:off x="3563888" y="1826014"/>
            <a:ext cx="1787684" cy="576064"/>
            <a:chOff x="3275856" y="1916832"/>
            <a:chExt cx="1787684" cy="576064"/>
          </a:xfrm>
        </p:grpSpPr>
        <p:sp>
          <p:nvSpPr>
            <p:cNvPr id="6" name="5 Cerrar llave"/>
            <p:cNvSpPr/>
            <p:nvPr/>
          </p:nvSpPr>
          <p:spPr>
            <a:xfrm>
              <a:off x="3275856" y="1916832"/>
              <a:ext cx="180000" cy="576064"/>
            </a:xfrm>
            <a:prstGeom prst="rightBrace">
              <a:avLst>
                <a:gd name="adj1" fmla="val 50000"/>
                <a:gd name="adj2" fmla="val 50000"/>
              </a:avLst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455856" y="2020198"/>
              <a:ext cx="160768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globales</a:t>
              </a:r>
            </a:p>
          </p:txBody>
        </p:sp>
      </p:grpSp>
      <p:grpSp>
        <p:nvGrpSpPr>
          <p:cNvPr id="14" name="22 Grupo"/>
          <p:cNvGrpSpPr/>
          <p:nvPr/>
        </p:nvGrpSpPr>
        <p:grpSpPr>
          <a:xfrm>
            <a:off x="3275856" y="3194166"/>
            <a:ext cx="2624452" cy="576064"/>
            <a:chOff x="3275856" y="3284984"/>
            <a:chExt cx="2624452" cy="576064"/>
          </a:xfrm>
        </p:grpSpPr>
        <p:sp>
          <p:nvSpPr>
            <p:cNvPr id="7" name="6 Cerrar llave"/>
            <p:cNvSpPr/>
            <p:nvPr/>
          </p:nvSpPr>
          <p:spPr>
            <a:xfrm>
              <a:off x="3275856" y="3284984"/>
              <a:ext cx="180000" cy="576064"/>
            </a:xfrm>
            <a:prstGeom prst="rightBrace">
              <a:avLst>
                <a:gd name="adj1" fmla="val 50000"/>
                <a:gd name="adj2" fmla="val 50000"/>
              </a:avLst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455856" y="3400658"/>
              <a:ext cx="2444452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locales a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proc()</a:t>
              </a:r>
            </a:p>
          </p:txBody>
        </p:sp>
      </p:grpSp>
      <p:grpSp>
        <p:nvGrpSpPr>
          <p:cNvPr id="15" name="24 Grupo"/>
          <p:cNvGrpSpPr/>
          <p:nvPr/>
        </p:nvGrpSpPr>
        <p:grpSpPr>
          <a:xfrm>
            <a:off x="3275856" y="4850350"/>
            <a:ext cx="2624452" cy="576064"/>
            <a:chOff x="3275856" y="4941168"/>
            <a:chExt cx="2624452" cy="576064"/>
          </a:xfrm>
        </p:grpSpPr>
        <p:sp>
          <p:nvSpPr>
            <p:cNvPr id="8" name="7 Cerrar llave"/>
            <p:cNvSpPr/>
            <p:nvPr/>
          </p:nvSpPr>
          <p:spPr>
            <a:xfrm>
              <a:off x="3275856" y="4941168"/>
              <a:ext cx="180000" cy="576064"/>
            </a:xfrm>
            <a:prstGeom prst="rightBrace">
              <a:avLst>
                <a:gd name="adj1" fmla="val 50000"/>
                <a:gd name="adj2" fmla="val 50000"/>
              </a:avLst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455856" y="5041984"/>
              <a:ext cx="2444452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locales a </a:t>
              </a: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main()</a:t>
              </a:r>
            </a:p>
          </p:txBody>
        </p:sp>
      </p:grpSp>
      <p:grpSp>
        <p:nvGrpSpPr>
          <p:cNvPr id="17" name="23 Grupo"/>
          <p:cNvGrpSpPr/>
          <p:nvPr/>
        </p:nvGrpSpPr>
        <p:grpSpPr>
          <a:xfrm>
            <a:off x="1763688" y="3770230"/>
            <a:ext cx="6014434" cy="646331"/>
            <a:chOff x="1763688" y="3861048"/>
            <a:chExt cx="6014434" cy="646331"/>
          </a:xfrm>
        </p:grpSpPr>
        <p:sp>
          <p:nvSpPr>
            <p:cNvPr id="12" name="11 CuadroTexto"/>
            <p:cNvSpPr txBox="1"/>
            <p:nvPr/>
          </p:nvSpPr>
          <p:spPr>
            <a:xfrm>
              <a:off x="3779912" y="3861048"/>
              <a:ext cx="3998210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Se conocen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MAX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(global), </a:t>
              </a: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op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(local) 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ingresos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(local que oculta la global)</a:t>
              </a:r>
            </a:p>
          </p:txBody>
        </p:sp>
        <p:cxnSp>
          <p:nvCxnSpPr>
            <p:cNvPr id="16" name="15 Conector recto de flecha"/>
            <p:cNvCxnSpPr>
              <a:stCxn id="12" idx="1"/>
            </p:cNvCxnSpPr>
            <p:nvPr/>
          </p:nvCxnSpPr>
          <p:spPr>
            <a:xfrm flipH="1" flipV="1">
              <a:off x="1763688" y="4005064"/>
              <a:ext cx="2016224" cy="179150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25 Grupo"/>
          <p:cNvGrpSpPr/>
          <p:nvPr/>
        </p:nvGrpSpPr>
        <p:grpSpPr>
          <a:xfrm>
            <a:off x="1763688" y="5320498"/>
            <a:ext cx="5640934" cy="646331"/>
            <a:chOff x="1763688" y="5411316"/>
            <a:chExt cx="5640934" cy="646331"/>
          </a:xfrm>
        </p:grpSpPr>
        <p:sp>
          <p:nvSpPr>
            <p:cNvPr id="18" name="17 CuadroTexto"/>
            <p:cNvSpPr txBox="1"/>
            <p:nvPr/>
          </p:nvSpPr>
          <p:spPr>
            <a:xfrm>
              <a:off x="3779912" y="5411316"/>
              <a:ext cx="3624710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Se conocen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MAX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(global), </a:t>
              </a: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op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(local) 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ingresos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(global)</a:t>
              </a:r>
            </a:p>
          </p:txBody>
        </p:sp>
        <p:cxnSp>
          <p:nvCxnSpPr>
            <p:cNvPr id="19" name="18 Conector recto de flecha"/>
            <p:cNvCxnSpPr>
              <a:stCxn id="18" idx="1"/>
            </p:cNvCxnSpPr>
            <p:nvPr/>
          </p:nvCxnSpPr>
          <p:spPr>
            <a:xfrm flipH="1" flipV="1">
              <a:off x="1763688" y="5411316"/>
              <a:ext cx="2016224" cy="323166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27 Grupo"/>
          <p:cNvGrpSpPr/>
          <p:nvPr/>
        </p:nvGrpSpPr>
        <p:grpSpPr>
          <a:xfrm>
            <a:off x="6185658" y="1973855"/>
            <a:ext cx="2437928" cy="967462"/>
            <a:chOff x="899593" y="5401791"/>
            <a:chExt cx="2775628" cy="9674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28 CuadroTexto"/>
            <p:cNvSpPr txBox="1"/>
            <p:nvPr/>
          </p:nvSpPr>
          <p:spPr>
            <a:xfrm>
              <a:off x="899593" y="5416649"/>
              <a:ext cx="2775628" cy="95260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op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de 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proc()</a:t>
              </a:r>
              <a:b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</a:b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es distinta </a:t>
              </a:r>
              <a:b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 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op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de </a:t>
              </a: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main()</a:t>
              </a:r>
              <a:endPara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3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Datos locales y datos globales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Sobre el uso de datos globales en los subprogramas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SE DEBEN USAR datos globales en subprogramas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i="1" dirty="0" smtClean="0">
                <a:solidFill>
                  <a:prstClr val="white"/>
                </a:solidFill>
              </a:rPr>
              <a:t>¿Necesidad de datos externos?</a:t>
            </a:r>
          </a:p>
          <a:p>
            <a:pPr marL="6286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Define parámetros en el subprograma</a:t>
            </a:r>
          </a:p>
          <a:p>
            <a:pPr marL="6286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Los datos externos se pasan como argumentos en la llamada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dirty="0" smtClean="0">
                <a:solidFill>
                  <a:prstClr val="white"/>
                </a:solidFill>
              </a:rPr>
              <a:t>Uso de datos globales en los subprogramas:</a:t>
            </a:r>
          </a:p>
          <a:p>
            <a:pPr marL="6286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Riesgo de </a:t>
            </a:r>
            <a:r>
              <a:rPr lang="es-ES" i="1" dirty="0" smtClean="0">
                <a:solidFill>
                  <a:prstClr val="white"/>
                </a:solidFill>
              </a:rPr>
              <a:t>efectos laterales</a:t>
            </a:r>
          </a:p>
          <a:p>
            <a:pPr marL="6286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Modificación inadvertida de esos datos afectando otros sitios</a:t>
            </a:r>
          </a:p>
          <a:p>
            <a:pPr marL="628650" lvl="1" indent="-266700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Excepciones: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dirty="0" smtClean="0">
                <a:solidFill>
                  <a:prstClr val="white"/>
                </a:solidFill>
              </a:rPr>
              <a:t>Constantes globales (valores inalterables)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</a:pPr>
            <a:r>
              <a:rPr lang="es-ES" dirty="0" smtClean="0">
                <a:solidFill>
                  <a:prstClr val="white"/>
                </a:solidFill>
              </a:rPr>
              <a:t>Tipos globales (necesarios en varios subprogramas)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446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135066" y="3044280"/>
            <a:ext cx="287405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Parámetros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Comunicación con el exterior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Datos de entrada, datos de salida y datos de entrada/salida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Datos de entrada: Aceptados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ym typeface="Wingdings" pitchFamily="2" charset="2"/>
              </a:rPr>
              <a:t>Subprograma que dado un número</a:t>
            </a:r>
            <a:br>
              <a:rPr lang="es-ES" sz="2000" dirty="0" smtClean="0">
                <a:sym typeface="Wingdings" pitchFamily="2" charset="2"/>
              </a:rPr>
            </a:br>
            <a:r>
              <a:rPr lang="es-ES" sz="2000" dirty="0" smtClean="0">
                <a:sym typeface="Wingdings" pitchFamily="2" charset="2"/>
              </a:rPr>
              <a:t>muestra en la pantalla su cuadrado:</a:t>
            </a:r>
          </a:p>
          <a:p>
            <a:pPr marL="361950" lvl="1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Datos de salida: Devueltos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ym typeface="Wingdings" pitchFamily="2" charset="2"/>
              </a:rPr>
              <a:t>Subprograma que dado un número</a:t>
            </a:r>
            <a:br>
              <a:rPr lang="es-ES" sz="2000" dirty="0" smtClean="0">
                <a:sym typeface="Wingdings" pitchFamily="2" charset="2"/>
              </a:rPr>
            </a:br>
            <a:r>
              <a:rPr lang="es-ES" sz="2000" dirty="0" smtClean="0">
                <a:sym typeface="Wingdings" pitchFamily="2" charset="2"/>
              </a:rPr>
              <a:t>devuelve su cuadrado:</a:t>
            </a:r>
          </a:p>
          <a:p>
            <a:pPr marL="361950" lvl="1" indent="0">
              <a:spcBef>
                <a:spcPts val="2400"/>
              </a:spcBef>
              <a:buNone/>
            </a:pPr>
            <a:r>
              <a:rPr lang="es-ES" dirty="0" smtClean="0">
                <a:sym typeface="Wingdings" pitchFamily="2" charset="2"/>
              </a:rPr>
              <a:t>Datos de entrada/salida: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Aceptados y modificados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sym typeface="Wingdings" pitchFamily="2" charset="2"/>
              </a:rPr>
              <a:t>Subprograma que dada una </a:t>
            </a:r>
            <a:r>
              <a:rPr lang="es-ES" sz="2000" dirty="0" smtClean="0">
                <a:solidFill>
                  <a:srgbClr val="FFC000"/>
                </a:solidFill>
                <a:sym typeface="Wingdings" pitchFamily="2" charset="2"/>
              </a:rPr>
              <a:t>variable</a:t>
            </a:r>
            <a:r>
              <a:rPr lang="es-ES" sz="2000" dirty="0" smtClean="0">
                <a:solidFill>
                  <a:prstClr val="white"/>
                </a:solidFill>
                <a:sym typeface="Wingdings" pitchFamily="2" charset="2"/>
              </a:rPr>
              <a:t/>
            </a:r>
            <a:br>
              <a:rPr lang="es-ES" sz="2000" dirty="0" smtClean="0">
                <a:solidFill>
                  <a:prstClr val="white"/>
                </a:solidFill>
                <a:sym typeface="Wingdings" pitchFamily="2" charset="2"/>
              </a:rPr>
            </a:br>
            <a:r>
              <a:rPr lang="es-ES" sz="2000" dirty="0" smtClean="0">
                <a:solidFill>
                  <a:prstClr val="white"/>
                </a:solidFill>
                <a:sym typeface="Wingdings" pitchFamily="2" charset="2"/>
              </a:rPr>
              <a:t>numérica la eleva al cuadrado: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43" name="42 Grupo"/>
          <p:cNvGrpSpPr/>
          <p:nvPr/>
        </p:nvGrpSpPr>
        <p:grpSpPr>
          <a:xfrm>
            <a:off x="5004048" y="1594659"/>
            <a:ext cx="2592288" cy="369332"/>
            <a:chOff x="5004048" y="1594659"/>
            <a:chExt cx="2592288" cy="369332"/>
          </a:xfrm>
        </p:grpSpPr>
        <p:sp>
          <p:nvSpPr>
            <p:cNvPr id="6" name="5 CuadroTexto"/>
            <p:cNvSpPr txBox="1"/>
            <p:nvPr/>
          </p:nvSpPr>
          <p:spPr>
            <a:xfrm>
              <a:off x="6137282" y="1594659"/>
              <a:ext cx="14590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r>
                <a:rPr lang="es-ES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Subprograma</a:t>
              </a:r>
              <a:endParaRPr lang="es-E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8" name="7 Conector recto de flecha"/>
            <p:cNvCxnSpPr/>
            <p:nvPr/>
          </p:nvCxnSpPr>
          <p:spPr>
            <a:xfrm>
              <a:off x="5004048" y="1782108"/>
              <a:ext cx="1133234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44 Grupo"/>
          <p:cNvGrpSpPr/>
          <p:nvPr/>
        </p:nvGrpSpPr>
        <p:grpSpPr>
          <a:xfrm>
            <a:off x="6156176" y="3018552"/>
            <a:ext cx="2530624" cy="369332"/>
            <a:chOff x="6156176" y="3018552"/>
            <a:chExt cx="2530624" cy="369332"/>
          </a:xfrm>
        </p:grpSpPr>
        <p:cxnSp>
          <p:nvCxnSpPr>
            <p:cNvPr id="10" name="9 Conector recto de flecha"/>
            <p:cNvCxnSpPr/>
            <p:nvPr/>
          </p:nvCxnSpPr>
          <p:spPr>
            <a:xfrm>
              <a:off x="7596336" y="3204413"/>
              <a:ext cx="1090464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CuadroTexto"/>
            <p:cNvSpPr txBox="1"/>
            <p:nvPr/>
          </p:nvSpPr>
          <p:spPr>
            <a:xfrm>
              <a:off x="6156176" y="3018552"/>
              <a:ext cx="14590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Subprograma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47" name="46 Grupo"/>
          <p:cNvGrpSpPr/>
          <p:nvPr/>
        </p:nvGrpSpPr>
        <p:grpSpPr>
          <a:xfrm>
            <a:off x="5004048" y="4581128"/>
            <a:ext cx="3627070" cy="369332"/>
            <a:chOff x="5004048" y="4581128"/>
            <a:chExt cx="3627070" cy="369332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7596336" y="4766989"/>
              <a:ext cx="103478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6156176" y="4581128"/>
              <a:ext cx="14590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Subprograma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13" name="12 Conector recto de flecha"/>
            <p:cNvCxnSpPr/>
            <p:nvPr/>
          </p:nvCxnSpPr>
          <p:spPr>
            <a:xfrm>
              <a:off x="5004048" y="4770165"/>
              <a:ext cx="1152128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43 Grupo"/>
          <p:cNvGrpSpPr/>
          <p:nvPr/>
        </p:nvGrpSpPr>
        <p:grpSpPr>
          <a:xfrm>
            <a:off x="5004048" y="2003698"/>
            <a:ext cx="2592288" cy="735881"/>
            <a:chOff x="5004048" y="2003698"/>
            <a:chExt cx="2592288" cy="735881"/>
          </a:xfrm>
        </p:grpSpPr>
        <p:sp>
          <p:nvSpPr>
            <p:cNvPr id="19" name="18 CuadroTexto"/>
            <p:cNvSpPr txBox="1"/>
            <p:nvPr/>
          </p:nvSpPr>
          <p:spPr>
            <a:xfrm>
              <a:off x="6137282" y="2185581"/>
              <a:ext cx="14590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/>
              <a:r>
                <a:rPr lang="es-ES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cuadrado()</a:t>
              </a:r>
              <a:endPara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>
              <a:off x="5004048" y="2373030"/>
              <a:ext cx="1133234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5417202" y="200369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417202" y="2370247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5</a:t>
              </a:r>
            </a:p>
          </p:txBody>
        </p:sp>
      </p:grpSp>
      <p:grpSp>
        <p:nvGrpSpPr>
          <p:cNvPr id="46" name="45 Grupo"/>
          <p:cNvGrpSpPr/>
          <p:nvPr/>
        </p:nvGrpSpPr>
        <p:grpSpPr>
          <a:xfrm>
            <a:off x="5004048" y="3429000"/>
            <a:ext cx="3682752" cy="738664"/>
            <a:chOff x="5004048" y="3429000"/>
            <a:chExt cx="3682752" cy="738664"/>
          </a:xfrm>
        </p:grpSpPr>
        <p:cxnSp>
          <p:nvCxnSpPr>
            <p:cNvPr id="23" name="22 Conector recto de flecha"/>
            <p:cNvCxnSpPr/>
            <p:nvPr/>
          </p:nvCxnSpPr>
          <p:spPr>
            <a:xfrm>
              <a:off x="7596336" y="3795156"/>
              <a:ext cx="1090464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CuadroTexto"/>
            <p:cNvSpPr txBox="1"/>
            <p:nvPr/>
          </p:nvSpPr>
          <p:spPr>
            <a:xfrm>
              <a:off x="6156176" y="3609295"/>
              <a:ext cx="14590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/>
              <a:r>
                <a:rPr lang="es-ES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cuadrado()</a:t>
              </a:r>
              <a:endPara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>
              <a:off x="5004048" y="3798332"/>
              <a:ext cx="1152128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CuadroTexto"/>
            <p:cNvSpPr txBox="1"/>
            <p:nvPr/>
          </p:nvSpPr>
          <p:spPr>
            <a:xfrm>
              <a:off x="5436096" y="3429000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649294" y="3429000"/>
              <a:ext cx="94769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y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(=x</a:t>
              </a:r>
              <a:r>
                <a:rPr lang="es-ES" sz="1600" baseline="30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2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5417202" y="3798332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5</a:t>
              </a: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5004048" y="5145296"/>
            <a:ext cx="3627070" cy="549627"/>
            <a:chOff x="5004048" y="5145296"/>
            <a:chExt cx="3627070" cy="549627"/>
          </a:xfrm>
        </p:grpSpPr>
        <p:cxnSp>
          <p:nvCxnSpPr>
            <p:cNvPr id="32" name="31 Conector recto de flecha"/>
            <p:cNvCxnSpPr/>
            <p:nvPr/>
          </p:nvCxnSpPr>
          <p:spPr>
            <a:xfrm>
              <a:off x="7596336" y="5511452"/>
              <a:ext cx="103478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6156176" y="5325591"/>
              <a:ext cx="14590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/>
              <a:r>
                <a:rPr lang="es-ES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cuadrado()</a:t>
              </a:r>
              <a:endPara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34" name="33 Conector recto de flecha"/>
            <p:cNvCxnSpPr/>
            <p:nvPr/>
          </p:nvCxnSpPr>
          <p:spPr>
            <a:xfrm>
              <a:off x="5004048" y="5514628"/>
              <a:ext cx="1152128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CuadroTexto"/>
            <p:cNvSpPr txBox="1"/>
            <p:nvPr/>
          </p:nvSpPr>
          <p:spPr>
            <a:xfrm>
              <a:off x="5436096" y="5145296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7812360" y="5154821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Parámetros en C++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Declaración de parámetros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Sólo dos clases de parámetros en C++: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Sólo de entrada (</a:t>
            </a:r>
            <a:r>
              <a:rPr lang="es-ES" sz="2200" i="1" dirty="0" smtClean="0">
                <a:sym typeface="Wingdings" pitchFamily="2" charset="2"/>
              </a:rPr>
              <a:t>por valor</a:t>
            </a:r>
            <a:r>
              <a:rPr lang="es-ES" sz="2200" dirty="0" smtClean="0">
                <a:sym typeface="Wingdings" pitchFamily="2" charset="2"/>
              </a:rPr>
              <a:t>)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De salida (sólo salida o E/S) (</a:t>
            </a:r>
            <a:r>
              <a:rPr lang="es-ES" sz="2200" i="1" dirty="0" smtClean="0">
                <a:sym typeface="Wingdings" pitchFamily="2" charset="2"/>
              </a:rPr>
              <a:t>por referencia</a:t>
            </a:r>
            <a:r>
              <a:rPr lang="es-ES" sz="2200" dirty="0" smtClean="0">
                <a:sym typeface="Wingdings" pitchFamily="2" charset="2"/>
              </a:rPr>
              <a:t> / </a:t>
            </a:r>
            <a:r>
              <a:rPr lang="es-ES" sz="2200" i="1" dirty="0" smtClean="0">
                <a:sym typeface="Wingdings" pitchFamily="2" charset="2"/>
              </a:rPr>
              <a:t>por variable</a:t>
            </a:r>
            <a:r>
              <a:rPr lang="es-ES" sz="2200" dirty="0" smtClean="0">
                <a:sym typeface="Wingdings" pitchFamily="2" charset="2"/>
              </a:rPr>
              <a:t>)</a:t>
            </a:r>
          </a:p>
          <a:p>
            <a:pPr marL="0" lvl="1" indent="0">
              <a:spcBef>
                <a:spcPts val="1800"/>
              </a:spcBef>
              <a:spcAft>
                <a:spcPts val="1200"/>
              </a:spcAft>
              <a:buClr>
                <a:schemeClr val="accent3"/>
              </a:buClr>
              <a:buSzPct val="95000"/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  <a:sym typeface="Wingdings" pitchFamily="2" charset="2"/>
              </a:rPr>
              <a:t>Lista de parámetros formales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Entre los paréntesis de la cabecera del subprograma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i="1" dirty="0" smtClean="0">
                <a:solidFill>
                  <a:srgbClr val="FFC000"/>
                </a:solidFill>
                <a:latin typeface="Consolas" pitchFamily="49" charset="0"/>
              </a:rPr>
              <a:t>tipo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i="1" dirty="0" smtClean="0">
                <a:latin typeface="Consolas" pitchFamily="49" charset="0"/>
              </a:rPr>
              <a:t>nombre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i="1" dirty="0" smtClean="0">
                <a:latin typeface="Consolas" pitchFamily="49" charset="0"/>
              </a:rPr>
              <a:t>parámetros</a:t>
            </a:r>
            <a:r>
              <a:rPr lang="es-ES" sz="2000" dirty="0" smtClean="0">
                <a:latin typeface="Consolas" pitchFamily="49" charset="0"/>
              </a:rPr>
              <a:t>)</a:t>
            </a:r>
            <a:endParaRPr lang="es-ES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24" name="23 Grupo"/>
          <p:cNvGrpSpPr/>
          <p:nvPr/>
        </p:nvGrpSpPr>
        <p:grpSpPr>
          <a:xfrm>
            <a:off x="3504806" y="5230377"/>
            <a:ext cx="3872678" cy="369332"/>
            <a:chOff x="3504806" y="5230377"/>
            <a:chExt cx="3872678" cy="369332"/>
          </a:xfrm>
        </p:grpSpPr>
        <p:cxnSp>
          <p:nvCxnSpPr>
            <p:cNvPr id="31" name="30 Conector recto de flecha"/>
            <p:cNvCxnSpPr/>
            <p:nvPr/>
          </p:nvCxnSpPr>
          <p:spPr>
            <a:xfrm>
              <a:off x="3504806" y="5417611"/>
              <a:ext cx="183812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 de flecha"/>
            <p:cNvCxnSpPr/>
            <p:nvPr/>
          </p:nvCxnSpPr>
          <p:spPr>
            <a:xfrm>
              <a:off x="6729412" y="5434093"/>
              <a:ext cx="64807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CuadroTexto"/>
            <p:cNvSpPr txBox="1"/>
            <p:nvPr/>
          </p:nvSpPr>
          <p:spPr>
            <a:xfrm>
              <a:off x="5342926" y="5230377"/>
              <a:ext cx="1365567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s-ES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identificador</a:t>
              </a:r>
              <a:endParaRPr lang="es-E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2424686" y="5237119"/>
            <a:ext cx="1080120" cy="369332"/>
            <a:chOff x="2424686" y="5237119"/>
            <a:chExt cx="1080120" cy="369332"/>
          </a:xfrm>
        </p:grpSpPr>
        <p:cxnSp>
          <p:nvCxnSpPr>
            <p:cNvPr id="37" name="36 Conector recto de flecha"/>
            <p:cNvCxnSpPr/>
            <p:nvPr/>
          </p:nvCxnSpPr>
          <p:spPr>
            <a:xfrm>
              <a:off x="2424686" y="5415043"/>
              <a:ext cx="50405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CuadroTexto"/>
            <p:cNvSpPr txBox="1"/>
            <p:nvPr/>
          </p:nvSpPr>
          <p:spPr>
            <a:xfrm>
              <a:off x="2953052" y="5237119"/>
              <a:ext cx="551754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s-ES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tipo</a:t>
              </a:r>
              <a:endParaRPr lang="es-E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2678630" y="5434093"/>
            <a:ext cx="4248472" cy="731211"/>
            <a:chOff x="2678630" y="5434093"/>
            <a:chExt cx="4248472" cy="731211"/>
          </a:xfrm>
        </p:grpSpPr>
        <p:cxnSp>
          <p:nvCxnSpPr>
            <p:cNvPr id="27" name="26 Conector recto"/>
            <p:cNvCxnSpPr/>
            <p:nvPr/>
          </p:nvCxnSpPr>
          <p:spPr>
            <a:xfrm rot="5400000" flipH="1" flipV="1">
              <a:off x="6634994" y="5718264"/>
              <a:ext cx="56516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2678630" y="5999260"/>
              <a:ext cx="4248472" cy="1587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 rot="5400000" flipH="1" flipV="1">
              <a:off x="2405572" y="5716676"/>
              <a:ext cx="56516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Elipse"/>
            <p:cNvSpPr/>
            <p:nvPr/>
          </p:nvSpPr>
          <p:spPr>
            <a:xfrm>
              <a:off x="4766862" y="5805264"/>
              <a:ext cx="360040" cy="36004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,</a:t>
              </a:r>
              <a:endPara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sp>
        <p:nvSpPr>
          <p:cNvPr id="43" name="42 CuadroTexto"/>
          <p:cNvSpPr txBox="1"/>
          <p:nvPr/>
        </p:nvSpPr>
        <p:spPr>
          <a:xfrm>
            <a:off x="971600" y="5208544"/>
            <a:ext cx="1393779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s-ES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parámetros</a:t>
            </a:r>
            <a:endParaRPr lang="es-ES" sz="2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30" name="29 Grupo"/>
          <p:cNvGrpSpPr/>
          <p:nvPr/>
        </p:nvGrpSpPr>
        <p:grpSpPr>
          <a:xfrm>
            <a:off x="4286473" y="4342059"/>
            <a:ext cx="4243139" cy="845302"/>
            <a:chOff x="4286473" y="4342059"/>
            <a:chExt cx="4243139" cy="845302"/>
          </a:xfrm>
        </p:grpSpPr>
        <p:sp>
          <p:nvSpPr>
            <p:cNvPr id="58" name="57 Flecha curvada hacia abajo"/>
            <p:cNvSpPr/>
            <p:nvPr/>
          </p:nvSpPr>
          <p:spPr>
            <a:xfrm>
              <a:off x="4286473" y="4342059"/>
              <a:ext cx="3744416" cy="521500"/>
            </a:xfrm>
            <a:prstGeom prst="curvedDownArrow">
              <a:avLst>
                <a:gd name="adj1" fmla="val 42909"/>
                <a:gd name="adj2" fmla="val 67228"/>
                <a:gd name="adj3" fmla="val 30420"/>
              </a:avLst>
            </a:prstGeom>
            <a:ln>
              <a:solidFill>
                <a:schemeClr val="accent5">
                  <a:lumMod val="20000"/>
                  <a:lumOff val="80000"/>
                </a:schemeClr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7450470" y="4818029"/>
              <a:ext cx="1079142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 salida</a:t>
              </a: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3758750" y="4674013"/>
            <a:ext cx="1152922" cy="745186"/>
            <a:chOff x="3758750" y="4674013"/>
            <a:chExt cx="1152922" cy="745186"/>
          </a:xfrm>
        </p:grpSpPr>
        <p:cxnSp>
          <p:nvCxnSpPr>
            <p:cNvPr id="47" name="46 Conector recto"/>
            <p:cNvCxnSpPr/>
            <p:nvPr/>
          </p:nvCxnSpPr>
          <p:spPr>
            <a:xfrm rot="5400000" flipH="1" flipV="1">
              <a:off x="3476167" y="5136616"/>
              <a:ext cx="56516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 flipV="1">
              <a:off x="3758750" y="4863558"/>
              <a:ext cx="432048" cy="1"/>
            </a:xfrm>
            <a:prstGeom prst="line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49 Elipse"/>
            <p:cNvSpPr/>
            <p:nvPr/>
          </p:nvSpPr>
          <p:spPr>
            <a:xfrm>
              <a:off x="4190798" y="4674013"/>
              <a:ext cx="360040" cy="36004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&amp;</a:t>
              </a:r>
              <a:endPara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52" name="51 Conector recto"/>
            <p:cNvCxnSpPr/>
            <p:nvPr/>
          </p:nvCxnSpPr>
          <p:spPr>
            <a:xfrm>
              <a:off x="4551632" y="4854033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 de flecha"/>
            <p:cNvCxnSpPr/>
            <p:nvPr/>
          </p:nvCxnSpPr>
          <p:spPr>
            <a:xfrm rot="5400000">
              <a:off x="4625611" y="5130588"/>
              <a:ext cx="570534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Parámetros por valor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Reciben copias de los argumentos usados en la llamada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cuadrado(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num)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 potencia(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 base,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exp</a:t>
            </a:r>
            <a:r>
              <a:rPr lang="es-ES" sz="2000" dirty="0" smtClean="0">
                <a:latin typeface="Consolas" pitchFamily="49" charset="0"/>
              </a:rPr>
              <a:t>)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muestra(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</a:rPr>
              <a:t> nombre,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edad,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)</a:t>
            </a:r>
          </a:p>
          <a:p>
            <a:pPr marL="36195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proc(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000" dirty="0" smtClean="0">
                <a:latin typeface="Consolas" pitchFamily="49" charset="0"/>
              </a:rPr>
              <a:t> c,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x,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 a,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2000" dirty="0" smtClean="0">
                <a:latin typeface="Consolas" pitchFamily="49" charset="0"/>
              </a:rPr>
              <a:t> b)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Reciben sus valores en la llamada del subprograma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Argumentos: Expresiones en general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Variables, constantes, literales, llamadas a función, operaciones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Se destruyen al terminar la ejecución del subprograma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i="1" dirty="0" smtClean="0">
                <a:sym typeface="Wingdings" pitchFamily="2" charset="2"/>
              </a:rPr>
              <a:t>¡Atención! </a:t>
            </a:r>
            <a:r>
              <a:rPr lang="es-ES" dirty="0" smtClean="0">
                <a:sym typeface="Wingdings" pitchFamily="2" charset="2"/>
              </a:rPr>
              <a:t>Los arrays se pasan por valor como constantes: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media(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lista)</a:t>
            </a: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449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Parámetros por referencia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Misma identidad que la variable pasada como argumento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incrementa(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x)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intercambia(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x,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y)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proc(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c,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x,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a,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bool </a:t>
            </a: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&amp;</a:t>
            </a:r>
            <a:r>
              <a:rPr lang="es-ES" sz="2000" dirty="0" smtClean="0">
                <a:latin typeface="Consolas" pitchFamily="49" charset="0"/>
              </a:rPr>
              <a:t>b)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Reciben las variables en la llamada del subprograma: </a:t>
            </a:r>
            <a:r>
              <a:rPr lang="es-ES" i="1" dirty="0" smtClean="0">
                <a:solidFill>
                  <a:srgbClr val="FFC000"/>
                </a:solidFill>
                <a:sym typeface="Wingdings" pitchFamily="2" charset="2"/>
              </a:rPr>
              <a:t>¡Variables!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Los argumentos pueden quedar modificados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ym typeface="Wingdings" pitchFamily="2" charset="2"/>
              </a:rPr>
              <a:t>¡No usaremos parámetros por valor en las funciones!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Sólo en procedimientos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ym typeface="Wingdings" pitchFamily="2" charset="2"/>
              </a:rPr>
              <a:t>¡Atención!</a:t>
            </a:r>
            <a:r>
              <a:rPr lang="es-ES" dirty="0" smtClean="0">
                <a:sym typeface="Wingdings" pitchFamily="2" charset="2"/>
              </a:rPr>
              <a:t> Los arrays se pasan por referencia sin utilizar &amp;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insertar(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&amp;contador,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item</a:t>
            </a:r>
            <a:r>
              <a:rPr lang="es-E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ym typeface="Wingdings" pitchFamily="2" charset="2"/>
              </a:rPr>
              <a:t>El argumento de </a:t>
            </a:r>
            <a:r>
              <a:rPr lang="es-E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</a:t>
            </a:r>
            <a:r>
              <a:rPr lang="es-ES" sz="2000" dirty="0" smtClean="0">
                <a:sym typeface="Wingdings" pitchFamily="2" charset="2"/>
              </a:rPr>
              <a:t> (variable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tArray</a:t>
            </a:r>
            <a:r>
              <a:rPr lang="es-ES" sz="2000" dirty="0" smtClean="0">
                <a:sym typeface="Wingdings" pitchFamily="2" charset="2"/>
              </a:rPr>
              <a:t>) quedará modificado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8120619" y="9525"/>
            <a:ext cx="566181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5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&amp;</a:t>
            </a:r>
            <a:endParaRPr lang="es-ES" sz="11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776634" y="4586456"/>
            <a:ext cx="5590733" cy="426720"/>
            <a:chOff x="899592" y="5401791"/>
            <a:chExt cx="6365159" cy="4267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7 CuadroTexto"/>
            <p:cNvSpPr txBox="1"/>
            <p:nvPr/>
          </p:nvSpPr>
          <p:spPr>
            <a:xfrm>
              <a:off x="899592" y="5416649"/>
              <a:ext cx="6365159" cy="4118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Puede haber tanto por valor como por referencia</a:t>
              </a:r>
            </a:p>
          </p:txBody>
        </p:sp>
        <p:pic>
          <p:nvPicPr>
            <p:cNvPr id="9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451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048154" y="3044280"/>
            <a:ext cx="304788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Argumentos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Llamada a subprogramas con parámetros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i="1" dirty="0" smtClean="0">
                <a:latin typeface="Consolas" pitchFamily="49" charset="0"/>
              </a:rPr>
              <a:t>nombre</a:t>
            </a:r>
            <a:r>
              <a:rPr lang="es-ES" sz="2400" dirty="0" smtClean="0">
                <a:latin typeface="Consolas" pitchFamily="49" charset="0"/>
              </a:rPr>
              <a:t>(</a:t>
            </a:r>
            <a:r>
              <a:rPr lang="es-ES" sz="2400" i="1" dirty="0" smtClean="0">
                <a:latin typeface="Consolas" pitchFamily="49" charset="0"/>
              </a:rPr>
              <a:t>argumentos</a:t>
            </a:r>
            <a:r>
              <a:rPr lang="es-ES" sz="2400" dirty="0" smtClean="0">
                <a:latin typeface="Consolas" pitchFamily="49" charset="0"/>
              </a:rPr>
              <a:t>)</a:t>
            </a:r>
            <a:endParaRPr lang="es-ES" sz="2400" dirty="0" smtClean="0">
              <a:sym typeface="Wingdings" pitchFamily="2" charset="2"/>
            </a:endParaRP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Tantos argumentos como parámetros y en el mismo orden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Concordancia de tipos argumento-parámetro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Por valor: Expresiones válidas (se pasa el resultado)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Por referencia: </a:t>
            </a:r>
            <a:r>
              <a:rPr lang="es-ES" sz="2200" i="1" dirty="0" smtClean="0">
                <a:sym typeface="Wingdings" pitchFamily="2" charset="2"/>
              </a:rPr>
              <a:t>¡Sólo variables!</a:t>
            </a:r>
          </a:p>
          <a:p>
            <a:pPr marL="361950" lvl="1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Se copian los valores de las expresiones pasadas por valor</a:t>
            </a:r>
            <a:br>
              <a:rPr lang="es-ES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en los correspondientes parámetros</a:t>
            </a:r>
          </a:p>
          <a:p>
            <a:pPr marL="361950" lvl="1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Se hacen corresponder los argumentos pasados por referencia</a:t>
            </a:r>
            <a:br>
              <a:rPr lang="es-ES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(variables) con sus correspondientes parámetros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Argumentos pasados por valor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sym typeface="Wingdings" pitchFamily="2" charset="2"/>
              </a:rPr>
              <a:t>Expresiones válidas con concordancia de tipo: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3771900" algn="l"/>
                <a:tab pos="4305300" algn="l"/>
              </a:tabLst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proc(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x,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a)	</a:t>
            </a: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</a:t>
            </a:r>
            <a:r>
              <a:rPr lang="es-ES" sz="1800" dirty="0" smtClean="0">
                <a:sym typeface="Wingdings" pitchFamily="2" charset="2"/>
              </a:rPr>
              <a:t>	</a:t>
            </a:r>
            <a:r>
              <a:rPr lang="es-ES" sz="1800" dirty="0" smtClean="0">
                <a:latin typeface="Consolas" pitchFamily="49" charset="0"/>
              </a:rPr>
              <a:t>proc(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23</a:t>
            </a:r>
            <a:r>
              <a:rPr lang="es-ES" sz="1800" dirty="0" smtClean="0">
                <a:latin typeface="Consolas" pitchFamily="49" charset="0"/>
              </a:rPr>
              <a:t> *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 /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13.5</a:t>
            </a:r>
            <a:r>
              <a:rPr lang="es-ES" sz="1800" dirty="0" smtClean="0">
                <a:latin typeface="Consolas" pitchFamily="49" charset="0"/>
              </a:rPr>
              <a:t>);</a:t>
            </a:r>
          </a:p>
          <a:p>
            <a:pPr marL="361950" lvl="1" indent="0" defTabSz="419100">
              <a:spcBef>
                <a:spcPts val="1200"/>
              </a:spcBef>
              <a:spcAft>
                <a:spcPts val="600"/>
              </a:spcAft>
              <a:buNone/>
              <a:tabLst>
                <a:tab pos="3771900" algn="l"/>
                <a:tab pos="4305300" algn="l"/>
              </a:tabLst>
            </a:pP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		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d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ym typeface="Wingdings" pitchFamily="2" charset="2"/>
              </a:rPr>
              <a:t/>
            </a:r>
            <a:br>
              <a:rPr lang="es-ES" sz="1800" dirty="0" smtClean="0">
                <a:sym typeface="Wingdings" pitchFamily="2" charset="2"/>
              </a:rPr>
            </a:b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s-ES" sz="1800" dirty="0" smtClean="0">
                <a:sym typeface="Wingdings" pitchFamily="2" charset="2"/>
              </a:rPr>
              <a:t>		</a:t>
            </a:r>
            <a:r>
              <a:rPr lang="es-ES" sz="1800" dirty="0" err="1" smtClean="0">
                <a:latin typeface="Consolas" pitchFamily="49" charset="0"/>
              </a:rPr>
              <a:t>proc</a:t>
            </a:r>
            <a:r>
              <a:rPr lang="es-ES" sz="1800" dirty="0" smtClean="0"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12</a:t>
            </a:r>
            <a:r>
              <a:rPr lang="es-ES" sz="1800" dirty="0" smtClean="0">
                <a:latin typeface="Consolas" pitchFamily="49" charset="0"/>
              </a:rPr>
              <a:t>, d);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  <a:tabLst>
                <a:tab pos="3771900" algn="l"/>
                <a:tab pos="4305300" algn="l"/>
              </a:tabLst>
            </a:pPr>
            <a:r>
              <a:rPr lang="es-ES" sz="1800" dirty="0" smtClean="0">
                <a:latin typeface="Consolas" pitchFamily="49" charset="0"/>
              </a:rPr>
              <a:t>	</a:t>
            </a: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	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d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ym typeface="Wingdings" pitchFamily="2" charset="2"/>
              </a:rPr>
              <a:t/>
            </a:r>
            <a:br>
              <a:rPr lang="es-ES" sz="1800" dirty="0" smtClean="0">
                <a:sym typeface="Wingdings" pitchFamily="2" charset="2"/>
              </a:rPr>
            </a:br>
            <a:r>
              <a:rPr lang="es-ES" sz="1800" dirty="0" smtClean="0">
                <a:sym typeface="Wingdings" pitchFamily="2" charset="2"/>
              </a:rPr>
              <a:t>		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124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ym typeface="Wingdings" pitchFamily="2" charset="2"/>
              </a:rPr>
              <a:t/>
            </a:r>
            <a:br>
              <a:rPr lang="es-ES" sz="1800" dirty="0" smtClean="0">
                <a:sym typeface="Wingdings" pitchFamily="2" charset="2"/>
              </a:rPr>
            </a:b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		</a:t>
            </a:r>
            <a:r>
              <a:rPr lang="es-ES" sz="1800" dirty="0" err="1" smtClean="0">
                <a:latin typeface="Consolas" pitchFamily="49" charset="0"/>
                <a:sym typeface="Wingdings" pitchFamily="2" charset="2"/>
              </a:rPr>
              <a:t>proc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(i,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33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* d);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  <a:tabLst>
                <a:tab pos="3771900" algn="l"/>
                <a:tab pos="4305300" algn="l"/>
              </a:tabLst>
            </a:pPr>
            <a:r>
              <a:rPr lang="es-ES" sz="1800" dirty="0" smtClean="0">
                <a:latin typeface="Consolas" pitchFamily="49" charset="0"/>
              </a:rPr>
              <a:t>	</a:t>
            </a: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	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d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ym typeface="Wingdings" pitchFamily="2" charset="2"/>
              </a:rPr>
              <a:t/>
            </a:r>
            <a:br>
              <a:rPr lang="es-ES" sz="1800" dirty="0" smtClean="0">
                <a:sym typeface="Wingdings" pitchFamily="2" charset="2"/>
              </a:rPr>
            </a:br>
            <a:r>
              <a:rPr lang="es-ES" sz="1800" dirty="0" smtClean="0">
                <a:sym typeface="Wingdings" pitchFamily="2" charset="2"/>
              </a:rPr>
              <a:t>		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124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ym typeface="Wingdings" pitchFamily="2" charset="2"/>
              </a:rPr>
              <a:t/>
            </a:r>
            <a:br>
              <a:rPr lang="es-ES" sz="1800" dirty="0" smtClean="0">
                <a:sym typeface="Wingdings" pitchFamily="2" charset="2"/>
              </a:rPr>
            </a:br>
            <a:r>
              <a:rPr lang="es-ES" sz="1800" dirty="0" smtClean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		</a:t>
            </a:r>
            <a:r>
              <a:rPr lang="es-ES" sz="1800" dirty="0" err="1" smtClean="0">
                <a:latin typeface="Consolas" pitchFamily="49" charset="0"/>
                <a:sym typeface="Wingdings" pitchFamily="2" charset="2"/>
              </a:rPr>
              <a:t>proc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1800" dirty="0" err="1" smtClean="0">
                <a:latin typeface="Consolas" pitchFamily="49" charset="0"/>
                <a:sym typeface="Wingdings" pitchFamily="2" charset="2"/>
              </a:rPr>
              <a:t>cuad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20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) *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34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+ i, i * d);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Flecha derecha"/>
          <p:cNvSpPr/>
          <p:nvPr/>
        </p:nvSpPr>
        <p:spPr>
          <a:xfrm>
            <a:off x="6133334" y="5301208"/>
            <a:ext cx="1306488" cy="432048"/>
          </a:xfrm>
          <a:prstGeom prst="rightArrow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427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16579" y="3044280"/>
            <a:ext cx="4911023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Diseño descendente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Tareas y subtareas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Argumentos pasados por valor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proc(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x,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a)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{ ... }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/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main()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{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124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smtClean="0">
                <a:latin typeface="Consolas" pitchFamily="49" charset="0"/>
              </a:rPr>
              <a:t> d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proc(i,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33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* d);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...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>
              <a:latin typeface="Consolas" pitchFamily="49" charset="0"/>
              <a:sym typeface="Wingdings" pitchFamily="2" charset="2"/>
            </a:endParaRP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}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4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480408" y="1583824"/>
          <a:ext cx="1619984" cy="13411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04056"/>
                <a:gridCol w="1115928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Memoria</a:t>
                      </a:r>
                      <a:endParaRPr lang="es-ES" sz="1600" b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124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3.0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480408" y="3384024"/>
          <a:ext cx="1619984" cy="13411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04056"/>
                <a:gridCol w="1115928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dirty="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x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124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99.0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51 Grupo"/>
          <p:cNvGrpSpPr/>
          <p:nvPr/>
        </p:nvGrpSpPr>
        <p:grpSpPr>
          <a:xfrm>
            <a:off x="6984464" y="2924944"/>
            <a:ext cx="1115928" cy="459080"/>
            <a:chOff x="6984464" y="2924944"/>
            <a:chExt cx="1115928" cy="459080"/>
          </a:xfrm>
        </p:grpSpPr>
        <p:cxnSp>
          <p:nvCxnSpPr>
            <p:cNvPr id="9" name="8 Conector recto"/>
            <p:cNvCxnSpPr/>
            <p:nvPr/>
          </p:nvCxnSpPr>
          <p:spPr>
            <a:xfrm rot="5400000">
              <a:off x="6754924" y="3154484"/>
              <a:ext cx="45908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 rot="5400000">
              <a:off x="7870852" y="3154484"/>
              <a:ext cx="45908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48 Grupo"/>
          <p:cNvGrpSpPr/>
          <p:nvPr/>
        </p:nvGrpSpPr>
        <p:grpSpPr>
          <a:xfrm>
            <a:off x="2638129" y="1916832"/>
            <a:ext cx="1872208" cy="2402189"/>
            <a:chOff x="2638129" y="1799849"/>
            <a:chExt cx="1872208" cy="24021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15 Elipse"/>
            <p:cNvSpPr/>
            <p:nvPr/>
          </p:nvSpPr>
          <p:spPr>
            <a:xfrm>
              <a:off x="2638129" y="3841998"/>
              <a:ext cx="864096" cy="360040"/>
            </a:xfrm>
            <a:prstGeom prst="ellips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7" name="16 Conector recto de flecha"/>
            <p:cNvCxnSpPr>
              <a:stCxn id="16" idx="7"/>
            </p:cNvCxnSpPr>
            <p:nvPr/>
          </p:nvCxnSpPr>
          <p:spPr>
            <a:xfrm rot="5400000" flipH="1" flipV="1">
              <a:off x="2895571" y="2279959"/>
              <a:ext cx="2094876" cy="1134656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49 Grupo"/>
          <p:cNvGrpSpPr/>
          <p:nvPr/>
        </p:nvGrpSpPr>
        <p:grpSpPr>
          <a:xfrm>
            <a:off x="971601" y="2177831"/>
            <a:ext cx="3106688" cy="2520280"/>
            <a:chOff x="971601" y="2060848"/>
            <a:chExt cx="3106688" cy="25202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0" name="19 Conector recto"/>
            <p:cNvCxnSpPr/>
            <p:nvPr/>
          </p:nvCxnSpPr>
          <p:spPr>
            <a:xfrm>
              <a:off x="3718249" y="400506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 rot="5400000">
              <a:off x="3780732" y="4293096"/>
              <a:ext cx="57606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rot="10800000">
              <a:off x="971601" y="4581128"/>
              <a:ext cx="31066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rot="5400000" flipH="1" flipV="1">
              <a:off x="-279014" y="3320988"/>
              <a:ext cx="252028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/>
            <p:nvPr/>
          </p:nvCxnSpPr>
          <p:spPr>
            <a:xfrm>
              <a:off x="971601" y="2060848"/>
              <a:ext cx="44239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50 Grupo"/>
          <p:cNvGrpSpPr/>
          <p:nvPr/>
        </p:nvGrpSpPr>
        <p:grpSpPr>
          <a:xfrm>
            <a:off x="2172173" y="2179419"/>
            <a:ext cx="2770212" cy="2304256"/>
            <a:chOff x="2172173" y="2062436"/>
            <a:chExt cx="2770212" cy="23042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0" name="29 Conector recto"/>
            <p:cNvCxnSpPr/>
            <p:nvPr/>
          </p:nvCxnSpPr>
          <p:spPr>
            <a:xfrm>
              <a:off x="2350097" y="2062436"/>
              <a:ext cx="25922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 rot="5400000">
              <a:off x="3781526" y="3213770"/>
              <a:ext cx="230266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 de flecha"/>
            <p:cNvCxnSpPr/>
            <p:nvPr/>
          </p:nvCxnSpPr>
          <p:spPr>
            <a:xfrm rot="10800000">
              <a:off x="2172173" y="4365104"/>
              <a:ext cx="277021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45 Grupo"/>
          <p:cNvGrpSpPr/>
          <p:nvPr/>
        </p:nvGrpSpPr>
        <p:grpSpPr>
          <a:xfrm>
            <a:off x="1629312" y="1945408"/>
            <a:ext cx="1195446" cy="1612751"/>
            <a:chOff x="1629312" y="1828425"/>
            <a:chExt cx="1195446" cy="16127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7" name="36 Conector recto"/>
            <p:cNvCxnSpPr/>
            <p:nvPr/>
          </p:nvCxnSpPr>
          <p:spPr>
            <a:xfrm rot="5400000" flipH="1" flipV="1">
              <a:off x="1686147" y="2030932"/>
              <a:ext cx="1341118" cy="936104"/>
            </a:xfrm>
            <a:prstGeom prst="line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Elipse"/>
            <p:cNvSpPr/>
            <p:nvPr/>
          </p:nvSpPr>
          <p:spPr>
            <a:xfrm>
              <a:off x="1629312" y="3169543"/>
              <a:ext cx="518684" cy="271633"/>
            </a:xfrm>
            <a:prstGeom prst="ellipse">
              <a:avLst/>
            </a:prstGeom>
            <a:ln w="19050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" name="47 Grupo"/>
          <p:cNvGrpSpPr/>
          <p:nvPr/>
        </p:nvGrpSpPr>
        <p:grpSpPr>
          <a:xfrm>
            <a:off x="1547664" y="1916833"/>
            <a:ext cx="2323312" cy="1994523"/>
            <a:chOff x="1547664" y="1799850"/>
            <a:chExt cx="2323312" cy="199452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9" name="38 Conector recto"/>
            <p:cNvCxnSpPr/>
            <p:nvPr/>
          </p:nvCxnSpPr>
          <p:spPr>
            <a:xfrm rot="5400000" flipH="1" flipV="1">
              <a:off x="2169100" y="1821974"/>
              <a:ext cx="1724000" cy="1679752"/>
            </a:xfrm>
            <a:prstGeom prst="line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547664" y="3522740"/>
              <a:ext cx="1008817" cy="271633"/>
            </a:xfrm>
            <a:prstGeom prst="ellipse">
              <a:avLst/>
            </a:prstGeom>
            <a:ln w="19050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33" name="32 Conector recto de flecha"/>
          <p:cNvCxnSpPr/>
          <p:nvPr/>
        </p:nvCxnSpPr>
        <p:spPr>
          <a:xfrm>
            <a:off x="1214414" y="4122047"/>
            <a:ext cx="41489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5400000" flipH="1" flipV="1">
            <a:off x="1820719" y="2584788"/>
            <a:ext cx="2070723" cy="791964"/>
          </a:xfrm>
          <a:prstGeom prst="straightConnector1">
            <a:avLst/>
          </a:prstGeom>
          <a:ln w="28575">
            <a:solidFill>
              <a:srgbClr val="FFC000"/>
            </a:solidFill>
            <a:headEnd type="none" w="lg" len="lg"/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Argumentos pasados por referencia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proc(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latin typeface="Consolas" pitchFamily="49" charset="0"/>
              </a:rPr>
              <a:t>&amp;x,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smtClean="0">
                <a:latin typeface="Consolas" pitchFamily="49" charset="0"/>
              </a:rPr>
              <a:t>&amp;a)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{ ... }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/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main()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{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124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smtClean="0">
                <a:latin typeface="Consolas" pitchFamily="49" charset="0"/>
              </a:rPr>
              <a:t> d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proc(i, d);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...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1800" dirty="0" smtClean="0">
              <a:latin typeface="Consolas" pitchFamily="49" charset="0"/>
              <a:sym typeface="Wingdings" pitchFamily="2" charset="2"/>
            </a:endParaRP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;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}</a:t>
            </a:r>
          </a:p>
          <a:p>
            <a:pPr marL="8953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4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480408" y="1583824"/>
          <a:ext cx="1619984" cy="13411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04056"/>
                <a:gridCol w="1115928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2"/>
                          </a:solidFill>
                          <a:latin typeface="+mj-lt"/>
                        </a:rPr>
                        <a:t>Memoria</a:t>
                      </a:r>
                      <a:endParaRPr lang="es-ES" sz="1600" b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124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3.0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" name="43 Grupo"/>
          <p:cNvGrpSpPr/>
          <p:nvPr/>
        </p:nvGrpSpPr>
        <p:grpSpPr>
          <a:xfrm>
            <a:off x="2441049" y="1916833"/>
            <a:ext cx="2274968" cy="2186164"/>
            <a:chOff x="2441049" y="1943867"/>
            <a:chExt cx="2274968" cy="2186164"/>
          </a:xfrm>
        </p:grpSpPr>
        <p:cxnSp>
          <p:nvCxnSpPr>
            <p:cNvPr id="14" name="13 Conector recto de flecha"/>
            <p:cNvCxnSpPr/>
            <p:nvPr/>
          </p:nvCxnSpPr>
          <p:spPr>
            <a:xfrm rot="5400000" flipH="1" flipV="1">
              <a:off x="1815284" y="2579158"/>
              <a:ext cx="2176638" cy="925107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 rot="5400000" flipH="1" flipV="1">
              <a:off x="2722949" y="2045674"/>
              <a:ext cx="2094876" cy="1891261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49 Grupo"/>
          <p:cNvGrpSpPr/>
          <p:nvPr/>
        </p:nvGrpSpPr>
        <p:grpSpPr>
          <a:xfrm>
            <a:off x="971601" y="2177830"/>
            <a:ext cx="3106688" cy="2520280"/>
            <a:chOff x="971601" y="2060848"/>
            <a:chExt cx="3106688" cy="2520280"/>
          </a:xfrm>
        </p:grpSpPr>
        <p:cxnSp>
          <p:nvCxnSpPr>
            <p:cNvPr id="20" name="19 Conector recto"/>
            <p:cNvCxnSpPr/>
            <p:nvPr/>
          </p:nvCxnSpPr>
          <p:spPr>
            <a:xfrm>
              <a:off x="3131840" y="4014589"/>
              <a:ext cx="94644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 rot="5400000">
              <a:off x="3790257" y="4293096"/>
              <a:ext cx="57606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rot="10800000">
              <a:off x="971601" y="4571603"/>
              <a:ext cx="31066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rot="5400000" flipH="1" flipV="1">
              <a:off x="-279014" y="3320988"/>
              <a:ext cx="252028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/>
            <p:nvPr/>
          </p:nvCxnSpPr>
          <p:spPr>
            <a:xfrm>
              <a:off x="971601" y="2060848"/>
              <a:ext cx="44239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50 Grupo"/>
          <p:cNvGrpSpPr/>
          <p:nvPr/>
        </p:nvGrpSpPr>
        <p:grpSpPr>
          <a:xfrm>
            <a:off x="2172173" y="2179418"/>
            <a:ext cx="2770212" cy="2304256"/>
            <a:chOff x="2172173" y="2062436"/>
            <a:chExt cx="2770212" cy="2304256"/>
          </a:xfrm>
        </p:grpSpPr>
        <p:cxnSp>
          <p:nvCxnSpPr>
            <p:cNvPr id="30" name="29 Conector recto"/>
            <p:cNvCxnSpPr/>
            <p:nvPr/>
          </p:nvCxnSpPr>
          <p:spPr>
            <a:xfrm>
              <a:off x="2350097" y="2062436"/>
              <a:ext cx="25922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 rot="5400000">
              <a:off x="3781526" y="3213770"/>
              <a:ext cx="230266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 de flecha"/>
            <p:cNvCxnSpPr/>
            <p:nvPr/>
          </p:nvCxnSpPr>
          <p:spPr>
            <a:xfrm rot="10800000">
              <a:off x="2172173" y="4365104"/>
              <a:ext cx="277021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45 Grupo"/>
          <p:cNvGrpSpPr/>
          <p:nvPr/>
        </p:nvGrpSpPr>
        <p:grpSpPr>
          <a:xfrm>
            <a:off x="1629312" y="1945407"/>
            <a:ext cx="1195446" cy="1612751"/>
            <a:chOff x="1629312" y="1828425"/>
            <a:chExt cx="1195446" cy="1612751"/>
          </a:xfrm>
        </p:grpSpPr>
        <p:cxnSp>
          <p:nvCxnSpPr>
            <p:cNvPr id="37" name="36 Conector recto"/>
            <p:cNvCxnSpPr/>
            <p:nvPr/>
          </p:nvCxnSpPr>
          <p:spPr>
            <a:xfrm rot="5400000" flipH="1" flipV="1">
              <a:off x="1686147" y="2030932"/>
              <a:ext cx="1341118" cy="936104"/>
            </a:xfrm>
            <a:prstGeom prst="line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Elipse"/>
            <p:cNvSpPr/>
            <p:nvPr/>
          </p:nvSpPr>
          <p:spPr>
            <a:xfrm>
              <a:off x="1629312" y="3169543"/>
              <a:ext cx="518684" cy="271633"/>
            </a:xfrm>
            <a:prstGeom prst="ellipse">
              <a:avLst/>
            </a:prstGeom>
            <a:ln w="19050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" name="47 Grupo"/>
          <p:cNvGrpSpPr/>
          <p:nvPr/>
        </p:nvGrpSpPr>
        <p:grpSpPr>
          <a:xfrm>
            <a:off x="1547664" y="1916832"/>
            <a:ext cx="2323312" cy="1994523"/>
            <a:chOff x="1547664" y="1799850"/>
            <a:chExt cx="2323312" cy="1994523"/>
          </a:xfrm>
        </p:grpSpPr>
        <p:cxnSp>
          <p:nvCxnSpPr>
            <p:cNvPr id="39" name="38 Conector recto"/>
            <p:cNvCxnSpPr/>
            <p:nvPr/>
          </p:nvCxnSpPr>
          <p:spPr>
            <a:xfrm rot="5400000" flipH="1" flipV="1">
              <a:off x="2169100" y="1821974"/>
              <a:ext cx="1724000" cy="1679752"/>
            </a:xfrm>
            <a:prstGeom prst="line">
              <a:avLst/>
            </a:prstGeom>
            <a:ln w="28575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Elipse"/>
            <p:cNvSpPr/>
            <p:nvPr/>
          </p:nvSpPr>
          <p:spPr>
            <a:xfrm>
              <a:off x="1547664" y="3522740"/>
              <a:ext cx="1008817" cy="271633"/>
            </a:xfrm>
            <a:prstGeom prst="ellipse">
              <a:avLst/>
            </a:prstGeom>
            <a:ln w="19050">
              <a:solidFill>
                <a:schemeClr val="accent2">
                  <a:lumMod val="40000"/>
                  <a:lumOff val="6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2" name="44 Grupo"/>
          <p:cNvGrpSpPr/>
          <p:nvPr/>
        </p:nvGrpSpPr>
        <p:grpSpPr>
          <a:xfrm>
            <a:off x="6138488" y="1893159"/>
            <a:ext cx="305720" cy="693692"/>
            <a:chOff x="6138488" y="1893159"/>
            <a:chExt cx="305720" cy="693692"/>
          </a:xfrm>
        </p:grpSpPr>
        <p:sp>
          <p:nvSpPr>
            <p:cNvPr id="36" name="35 CuadroTexto"/>
            <p:cNvSpPr txBox="1"/>
            <p:nvPr/>
          </p:nvSpPr>
          <p:spPr>
            <a:xfrm>
              <a:off x="6147332" y="1893159"/>
              <a:ext cx="296876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6138488" y="2248297"/>
              <a:ext cx="296876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</a:t>
              </a:r>
            </a:p>
          </p:txBody>
        </p:sp>
      </p:grpSp>
      <p:grpSp>
        <p:nvGrpSpPr>
          <p:cNvPr id="13" name="47 Grupo"/>
          <p:cNvGrpSpPr/>
          <p:nvPr/>
        </p:nvGrpSpPr>
        <p:grpSpPr>
          <a:xfrm>
            <a:off x="6136427" y="1893159"/>
            <a:ext cx="639246" cy="710276"/>
            <a:chOff x="6136427" y="1893159"/>
            <a:chExt cx="639246" cy="710276"/>
          </a:xfrm>
        </p:grpSpPr>
        <p:sp>
          <p:nvSpPr>
            <p:cNvPr id="46" name="45 Elipse"/>
            <p:cNvSpPr/>
            <p:nvPr/>
          </p:nvSpPr>
          <p:spPr>
            <a:xfrm>
              <a:off x="6136427" y="2248297"/>
              <a:ext cx="639246" cy="355138"/>
            </a:xfrm>
            <a:prstGeom prst="ellipse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" name="46 Elipse"/>
            <p:cNvSpPr/>
            <p:nvPr/>
          </p:nvSpPr>
          <p:spPr>
            <a:xfrm>
              <a:off x="6136427" y="1893159"/>
              <a:ext cx="639246" cy="355138"/>
            </a:xfrm>
            <a:prstGeom prst="ellipse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33" name="32 Conector recto de flecha"/>
          <p:cNvCxnSpPr/>
          <p:nvPr/>
        </p:nvCxnSpPr>
        <p:spPr>
          <a:xfrm>
            <a:off x="1214414" y="4122046"/>
            <a:ext cx="414898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¿Qué llamadas son correctas?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" sz="2200" i="0" dirty="0" smtClean="0"/>
              <a:t>Dadas las siguientes declaraciones: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2000" dirty="0" smtClean="0">
                <a:latin typeface="Consolas" pitchFamily="49" charset="0"/>
              </a:rPr>
              <a:t>d;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2000" dirty="0" smtClean="0">
                <a:latin typeface="Consolas" pitchFamily="49" charset="0"/>
              </a:rPr>
              <a:t> proc(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x,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2000" dirty="0" smtClean="0">
                <a:latin typeface="Consolas" pitchFamily="49" charset="0"/>
              </a:rPr>
              <a:t>&amp;a);</a:t>
            </a:r>
          </a:p>
          <a:p>
            <a:pPr marL="361950" lvl="0">
              <a:spcBef>
                <a:spcPts val="60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200" dirty="0" smtClean="0">
                <a:solidFill>
                  <a:prstClr val="white"/>
                </a:solidFill>
              </a:rPr>
              <a:t>¿Qué pasos de argumentos son correctos? ¿Por qué no?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proc(3, i, d);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proc(i, d);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proc(3 * i + 12, d);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proc(i, 23);	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proc(d, i);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proc(3.5, d);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proc(i);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18" name="17 Grupo"/>
          <p:cNvGrpSpPr/>
          <p:nvPr/>
        </p:nvGrpSpPr>
        <p:grpSpPr>
          <a:xfrm>
            <a:off x="3716326" y="3030860"/>
            <a:ext cx="4471735" cy="584775"/>
            <a:chOff x="3388079" y="3572605"/>
            <a:chExt cx="4471735" cy="584775"/>
          </a:xfrm>
        </p:grpSpPr>
        <p:sp>
          <p:nvSpPr>
            <p:cNvPr id="6" name="5 CuadroTexto"/>
            <p:cNvSpPr txBox="1"/>
            <p:nvPr/>
          </p:nvSpPr>
          <p:spPr>
            <a:xfrm>
              <a:off x="3388079" y="3572605"/>
              <a:ext cx="445956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3200" smtClean="0">
                  <a:solidFill>
                    <a:srgbClr val="FF0000"/>
                  </a:solidFill>
                  <a:latin typeface="Cambria" pitchFamily="18" charset="0"/>
                  <a:sym typeface="Wingdings"/>
                </a:rPr>
                <a:t>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923928" y="3664074"/>
              <a:ext cx="393588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latin typeface="Cambria" pitchFamily="18" charset="0"/>
                  <a:sym typeface="Wingdings"/>
                </a:rPr>
                <a:t>Nº de argumentos ≠ Nº de parámetros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3716326" y="3413451"/>
            <a:ext cx="50687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smtClean="0">
                <a:solidFill>
                  <a:srgbClr val="92D050"/>
                </a:solidFill>
                <a:latin typeface="Cambria" pitchFamily="18" charset="0"/>
                <a:sym typeface="Wingdings"/>
              </a:rPr>
              <a:t></a:t>
            </a:r>
            <a:endParaRPr lang="es-ES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716326" y="3796042"/>
            <a:ext cx="50687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smtClean="0">
                <a:solidFill>
                  <a:srgbClr val="92D050"/>
                </a:solidFill>
                <a:latin typeface="Cambria" pitchFamily="18" charset="0"/>
                <a:sym typeface="Wingdings"/>
              </a:rPr>
              <a:t></a:t>
            </a:r>
            <a:endParaRPr lang="es-ES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3716326" y="4178633"/>
            <a:ext cx="4464360" cy="584775"/>
            <a:chOff x="3388079" y="4591467"/>
            <a:chExt cx="4464360" cy="584775"/>
          </a:xfrm>
        </p:grpSpPr>
        <p:sp>
          <p:nvSpPr>
            <p:cNvPr id="10" name="9 CuadroTexto"/>
            <p:cNvSpPr txBox="1"/>
            <p:nvPr/>
          </p:nvSpPr>
          <p:spPr>
            <a:xfrm>
              <a:off x="3388079" y="4591467"/>
              <a:ext cx="445956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3200" smtClean="0">
                  <a:solidFill>
                    <a:srgbClr val="FF0000"/>
                  </a:solidFill>
                  <a:latin typeface="Cambria" pitchFamily="18" charset="0"/>
                  <a:sym typeface="Wingdings"/>
                </a:rPr>
                <a:t>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23928" y="4682936"/>
              <a:ext cx="392851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latin typeface="Cambria" pitchFamily="18" charset="0"/>
                  <a:sym typeface="Wingdings"/>
                </a:rPr>
                <a:t>Parámetro por referencia </a:t>
              </a:r>
              <a:r>
                <a:rPr lang="es-ES" dirty="0" smtClean="0">
                  <a:latin typeface="Cambria" pitchFamily="18" charset="0"/>
                  <a:sym typeface="Wingdings" pitchFamily="2" charset="2"/>
                </a:rPr>
                <a:t> ¡variable!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3716326" y="4561224"/>
            <a:ext cx="4796374" cy="584775"/>
            <a:chOff x="3388079" y="4951274"/>
            <a:chExt cx="4796374" cy="584775"/>
          </a:xfrm>
        </p:grpSpPr>
        <p:sp>
          <p:nvSpPr>
            <p:cNvPr id="12" name="11 CuadroTexto"/>
            <p:cNvSpPr txBox="1"/>
            <p:nvPr/>
          </p:nvSpPr>
          <p:spPr>
            <a:xfrm>
              <a:off x="3388079" y="4951274"/>
              <a:ext cx="445956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3200" smtClean="0">
                  <a:solidFill>
                    <a:srgbClr val="FF0000"/>
                  </a:solidFill>
                  <a:latin typeface="Cambria" pitchFamily="18" charset="0"/>
                  <a:sym typeface="Wingdings"/>
                </a:rPr>
                <a:t>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923928" y="5042743"/>
              <a:ext cx="426052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mtClean="0">
                  <a:latin typeface="Cambria" pitchFamily="18" charset="0"/>
                  <a:sym typeface="Wingdings"/>
                </a:rPr>
                <a:t>¡Argumento </a:t>
              </a:r>
              <a:r>
                <a:rPr lang="es-ES" smtClean="0">
                  <a:solidFill>
                    <a:srgbClr val="FFC000"/>
                  </a:solidFill>
                  <a:latin typeface="Consolas" pitchFamily="49" charset="0"/>
                  <a:sym typeface="Wingdings"/>
                </a:rPr>
                <a:t>double</a:t>
              </a:r>
              <a:r>
                <a:rPr lang="es-ES" smtClean="0">
                  <a:latin typeface="Cambria" pitchFamily="18" charset="0"/>
                  <a:sym typeface="Wingdings"/>
                </a:rPr>
                <a:t> para parámetro </a:t>
              </a:r>
              <a:r>
                <a:rPr lang="es-ES" smtClean="0">
                  <a:solidFill>
                    <a:srgbClr val="FFC000"/>
                  </a:solidFill>
                  <a:latin typeface="Consolas" pitchFamily="49" charset="0"/>
                  <a:sym typeface="Wingdings"/>
                </a:rPr>
                <a:t>int</a:t>
              </a:r>
              <a:r>
                <a:rPr lang="es-ES" smtClean="0">
                  <a:latin typeface="Cambria" pitchFamily="18" charset="0"/>
                  <a:sym typeface="Wingdings"/>
                </a:rPr>
                <a:t>!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716326" y="4943815"/>
            <a:ext cx="4796374" cy="584775"/>
            <a:chOff x="3388079" y="5311081"/>
            <a:chExt cx="4796374" cy="584775"/>
          </a:xfrm>
        </p:grpSpPr>
        <p:sp>
          <p:nvSpPr>
            <p:cNvPr id="14" name="13 CuadroTexto"/>
            <p:cNvSpPr txBox="1"/>
            <p:nvPr/>
          </p:nvSpPr>
          <p:spPr>
            <a:xfrm>
              <a:off x="3388079" y="5311081"/>
              <a:ext cx="445956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3200" smtClean="0">
                  <a:solidFill>
                    <a:srgbClr val="FF0000"/>
                  </a:solidFill>
                  <a:latin typeface="Cambria" pitchFamily="18" charset="0"/>
                  <a:sym typeface="Wingdings"/>
                </a:rPr>
                <a:t>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923928" y="5402550"/>
              <a:ext cx="426052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mtClean="0">
                  <a:latin typeface="Cambria" pitchFamily="18" charset="0"/>
                  <a:sym typeface="Wingdings"/>
                </a:rPr>
                <a:t>¡Argumento </a:t>
              </a:r>
              <a:r>
                <a:rPr lang="es-ES" smtClean="0">
                  <a:solidFill>
                    <a:srgbClr val="FFC000"/>
                  </a:solidFill>
                  <a:latin typeface="Consolas" pitchFamily="49" charset="0"/>
                  <a:sym typeface="Wingdings"/>
                </a:rPr>
                <a:t>double</a:t>
              </a:r>
              <a:r>
                <a:rPr lang="es-ES" smtClean="0">
                  <a:latin typeface="Cambria" pitchFamily="18" charset="0"/>
                  <a:sym typeface="Wingdings"/>
                </a:rPr>
                <a:t> para parámetro </a:t>
              </a:r>
              <a:r>
                <a:rPr lang="es-ES" smtClean="0">
                  <a:solidFill>
                    <a:srgbClr val="FFC000"/>
                  </a:solidFill>
                  <a:latin typeface="Consolas" pitchFamily="49" charset="0"/>
                  <a:sym typeface="Wingdings"/>
                </a:rPr>
                <a:t>int</a:t>
              </a:r>
              <a:r>
                <a:rPr lang="es-ES" smtClean="0">
                  <a:latin typeface="Cambria" pitchFamily="18" charset="0"/>
                  <a:sym typeface="Wingdings"/>
                </a:rPr>
                <a:t>!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3716326" y="5326405"/>
            <a:ext cx="4471735" cy="584775"/>
            <a:chOff x="3388079" y="5670888"/>
            <a:chExt cx="4471735" cy="584775"/>
          </a:xfrm>
        </p:grpSpPr>
        <p:sp>
          <p:nvSpPr>
            <p:cNvPr id="16" name="15 CuadroTexto"/>
            <p:cNvSpPr txBox="1"/>
            <p:nvPr/>
          </p:nvSpPr>
          <p:spPr>
            <a:xfrm>
              <a:off x="3388079" y="5670888"/>
              <a:ext cx="445956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3200" smtClean="0">
                  <a:solidFill>
                    <a:srgbClr val="FF0000"/>
                  </a:solidFill>
                  <a:latin typeface="Cambria" pitchFamily="18" charset="0"/>
                  <a:sym typeface="Wingdings"/>
                </a:rPr>
                <a:t></a:t>
              </a:r>
              <a:endPara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923928" y="5762357"/>
              <a:ext cx="393588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latin typeface="Cambria" pitchFamily="18" charset="0"/>
                  <a:sym typeface="Wingdings"/>
                </a:rPr>
                <a:t>Nº de argumentos ≠ Nº de parámetros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Paso de argumentos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divide(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op1,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op2,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&amp;rem)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Divide op1 entre op2 y devuelve el cociente y el resto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 = op1 /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rem = op1 %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cociente, resto;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j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j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</a:t>
            </a:r>
            <a:r>
              <a:rPr lang="es-ES" sz="1800" i="0" dirty="0" err="1" smtClean="0">
                <a:latin typeface="Consolas" pitchFamily="49" charset="0"/>
              </a:rPr>
              <a:t>j++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i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i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i++)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divide(i, j, cociente, resto);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cout &lt;&lt; i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entre "</a:t>
            </a:r>
            <a:r>
              <a:rPr lang="es-ES" sz="1800" i="0" dirty="0" smtClean="0">
                <a:latin typeface="Consolas" pitchFamily="49" charset="0"/>
              </a:rPr>
              <a:t> &lt;&lt; j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da un cociente de "</a:t>
            </a:r>
            <a:r>
              <a:rPr lang="es-ES" sz="1800" i="0" dirty="0" smtClean="0">
                <a:latin typeface="Consolas" pitchFamily="49" charset="0"/>
              </a:rPr>
              <a:t> 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   &lt;&lt; cociente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y un resto de "</a:t>
            </a:r>
            <a:r>
              <a:rPr lang="es-ES" sz="1800" i="0" dirty="0" smtClean="0">
                <a:latin typeface="Consolas" pitchFamily="49" charset="0"/>
              </a:rPr>
              <a:t> &lt;&lt; resto &lt;&lt; endl;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Paso de argumentos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divide(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op1,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op2,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&amp;rem)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Divide op1 entre op2 y devuelve el cociente y el resto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 = op1 /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rem = op1 %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cociente, resto;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j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j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</a:t>
            </a:r>
            <a:r>
              <a:rPr lang="es-ES" sz="1800" i="0" dirty="0" err="1" smtClean="0">
                <a:latin typeface="Consolas" pitchFamily="49" charset="0"/>
              </a:rPr>
              <a:t>j++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i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i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i++)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divide(i, j, cociente, resto);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611560" y="4101455"/>
            <a:ext cx="1296144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552416" y="2060848"/>
          <a:ext cx="2124040" cy="201168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2"/>
                          </a:solidFill>
                          <a:latin typeface="+mj-lt"/>
                        </a:rPr>
                        <a:t>Memoria</a:t>
                      </a:r>
                      <a:endParaRPr lang="es-ES" sz="1600" b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cociente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6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resto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6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j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Paso de argumentos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divide(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op1,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op2,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&amp;rem)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Divide op1 entre op2 y devuelve el cociente y el resto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 = op1 /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rem = op1 %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cociente, resto;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j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j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</a:t>
            </a:r>
            <a:r>
              <a:rPr lang="es-ES" sz="1800" i="0" dirty="0" err="1" smtClean="0">
                <a:latin typeface="Consolas" pitchFamily="49" charset="0"/>
              </a:rPr>
              <a:t>j++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i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i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i++)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divide(i, j, cociente, resto);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459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546705" y="2060848"/>
          <a:ext cx="2124040" cy="201168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2"/>
                          </a:solidFill>
                          <a:latin typeface="+mj-lt"/>
                        </a:rPr>
                        <a:t>Memoria</a:t>
                      </a:r>
                      <a:endParaRPr lang="es-ES" sz="1600" b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cociente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6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resto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6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j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13 Grupo"/>
          <p:cNvGrpSpPr/>
          <p:nvPr/>
        </p:nvGrpSpPr>
        <p:grpSpPr>
          <a:xfrm>
            <a:off x="457200" y="1670427"/>
            <a:ext cx="5266928" cy="2262630"/>
            <a:chOff x="457200" y="1972956"/>
            <a:chExt cx="4906888" cy="1987916"/>
          </a:xfrm>
        </p:grpSpPr>
        <p:cxnSp>
          <p:nvCxnSpPr>
            <p:cNvPr id="16" name="15 Conector recto"/>
            <p:cNvCxnSpPr/>
            <p:nvPr/>
          </p:nvCxnSpPr>
          <p:spPr>
            <a:xfrm flipV="1">
              <a:off x="5354563" y="2996953"/>
              <a:ext cx="0" cy="963919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10800000">
              <a:off x="457200" y="2996952"/>
              <a:ext cx="49068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 flipV="1">
              <a:off x="466726" y="1972956"/>
              <a:ext cx="0" cy="1023998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>
              <a:off x="457201" y="1972956"/>
              <a:ext cx="370383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31 Grupo"/>
          <p:cNvGrpSpPr/>
          <p:nvPr/>
        </p:nvGrpSpPr>
        <p:grpSpPr>
          <a:xfrm>
            <a:off x="5970641" y="2404632"/>
            <a:ext cx="530141" cy="665117"/>
            <a:chOff x="5904344" y="2476640"/>
            <a:chExt cx="530141" cy="665117"/>
          </a:xfrm>
        </p:grpSpPr>
        <p:sp>
          <p:nvSpPr>
            <p:cNvPr id="21" name="20 CuadroTexto"/>
            <p:cNvSpPr txBox="1"/>
            <p:nvPr/>
          </p:nvSpPr>
          <p:spPr>
            <a:xfrm>
              <a:off x="5913188" y="2476640"/>
              <a:ext cx="52129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div</a:t>
              </a:r>
              <a:endParaRPr lang="es-E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904344" y="2803203"/>
              <a:ext cx="52129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rem</a:t>
              </a:r>
            </a:p>
          </p:txBody>
        </p:sp>
      </p:grpSp>
      <p:grpSp>
        <p:nvGrpSpPr>
          <p:cNvPr id="8" name="32 Grupo"/>
          <p:cNvGrpSpPr/>
          <p:nvPr/>
        </p:nvGrpSpPr>
        <p:grpSpPr>
          <a:xfrm>
            <a:off x="5907459" y="2404632"/>
            <a:ext cx="1683166" cy="710276"/>
            <a:chOff x="5841162" y="2476640"/>
            <a:chExt cx="1683166" cy="710276"/>
          </a:xfrm>
        </p:grpSpPr>
        <p:sp>
          <p:nvSpPr>
            <p:cNvPr id="25" name="24 Elipse"/>
            <p:cNvSpPr/>
            <p:nvPr/>
          </p:nvSpPr>
          <p:spPr>
            <a:xfrm>
              <a:off x="5841162" y="2476640"/>
              <a:ext cx="1683166" cy="355138"/>
            </a:xfrm>
            <a:prstGeom prst="ellipse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Elipse"/>
            <p:cNvSpPr/>
            <p:nvPr/>
          </p:nvSpPr>
          <p:spPr>
            <a:xfrm>
              <a:off x="5841162" y="2831778"/>
              <a:ext cx="1683166" cy="355138"/>
            </a:xfrm>
            <a:prstGeom prst="ellipse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" name="27 Grupo"/>
          <p:cNvGrpSpPr/>
          <p:nvPr/>
        </p:nvGrpSpPr>
        <p:grpSpPr>
          <a:xfrm>
            <a:off x="7633487" y="4077072"/>
            <a:ext cx="1032496" cy="459080"/>
            <a:chOff x="7063134" y="2924944"/>
            <a:chExt cx="1032496" cy="459080"/>
          </a:xfrm>
        </p:grpSpPr>
        <p:cxnSp>
          <p:nvCxnSpPr>
            <p:cNvPr id="29" name="28 Conector recto"/>
            <p:cNvCxnSpPr/>
            <p:nvPr/>
          </p:nvCxnSpPr>
          <p:spPr>
            <a:xfrm rot="5400000">
              <a:off x="6833594" y="3154484"/>
              <a:ext cx="45908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 rot="5400000">
              <a:off x="7866090" y="3154484"/>
              <a:ext cx="45908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30 Tabla"/>
          <p:cNvGraphicFramePr>
            <a:graphicFrameLocks noGrp="1"/>
          </p:cNvGraphicFramePr>
          <p:nvPr/>
        </p:nvGraphicFramePr>
        <p:xfrm>
          <a:off x="6552416" y="4536152"/>
          <a:ext cx="2124040" cy="10058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op1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op2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Paso de argumentos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divide(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op1,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op2,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&amp;rem)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Divide op1 entre op2 y devuelve el cociente y el resto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 = op1 /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rem = op1 %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cociente, resto;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j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j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</a:t>
            </a:r>
            <a:r>
              <a:rPr lang="es-ES" sz="1800" i="0" dirty="0" err="1" smtClean="0">
                <a:latin typeface="Consolas" pitchFamily="49" charset="0"/>
              </a:rPr>
              <a:t>j++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i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i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i++)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divide(i, j, cociente, resto);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541942" y="2060848"/>
          <a:ext cx="2124040" cy="201168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2"/>
                          </a:solidFill>
                          <a:latin typeface="+mj-lt"/>
                        </a:rPr>
                        <a:t>Memoria</a:t>
                      </a:r>
                      <a:endParaRPr lang="es-ES" sz="1600" b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cociente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resto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j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" name="34 Grupo"/>
          <p:cNvGrpSpPr/>
          <p:nvPr/>
        </p:nvGrpSpPr>
        <p:grpSpPr>
          <a:xfrm>
            <a:off x="5902696" y="2404632"/>
            <a:ext cx="1683166" cy="710276"/>
            <a:chOff x="5841162" y="2476640"/>
            <a:chExt cx="1683166" cy="710276"/>
          </a:xfrm>
        </p:grpSpPr>
        <p:sp>
          <p:nvSpPr>
            <p:cNvPr id="21" name="20 CuadroTexto"/>
            <p:cNvSpPr txBox="1"/>
            <p:nvPr/>
          </p:nvSpPr>
          <p:spPr>
            <a:xfrm>
              <a:off x="5913188" y="2476640"/>
              <a:ext cx="52129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div</a:t>
              </a:r>
              <a:endParaRPr lang="es-E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904344" y="2803203"/>
              <a:ext cx="52129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rem</a:t>
              </a:r>
            </a:p>
          </p:txBody>
        </p:sp>
        <p:sp>
          <p:nvSpPr>
            <p:cNvPr id="25" name="24 Elipse"/>
            <p:cNvSpPr/>
            <p:nvPr/>
          </p:nvSpPr>
          <p:spPr>
            <a:xfrm>
              <a:off x="5841162" y="2476640"/>
              <a:ext cx="1683166" cy="355138"/>
            </a:xfrm>
            <a:prstGeom prst="ellipse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Elipse"/>
            <p:cNvSpPr/>
            <p:nvPr/>
          </p:nvSpPr>
          <p:spPr>
            <a:xfrm>
              <a:off x="5841162" y="2831778"/>
              <a:ext cx="1683166" cy="355138"/>
            </a:xfrm>
            <a:prstGeom prst="ellipse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" name="27 Grupo"/>
          <p:cNvGrpSpPr/>
          <p:nvPr/>
        </p:nvGrpSpPr>
        <p:grpSpPr>
          <a:xfrm>
            <a:off x="7614436" y="4077072"/>
            <a:ext cx="1051546" cy="459080"/>
            <a:chOff x="7048846" y="2924944"/>
            <a:chExt cx="1051546" cy="459080"/>
          </a:xfrm>
        </p:grpSpPr>
        <p:cxnSp>
          <p:nvCxnSpPr>
            <p:cNvPr id="29" name="28 Conector recto"/>
            <p:cNvCxnSpPr/>
            <p:nvPr/>
          </p:nvCxnSpPr>
          <p:spPr>
            <a:xfrm rot="5400000">
              <a:off x="6819306" y="3154484"/>
              <a:ext cx="45908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 rot="5400000">
              <a:off x="7870852" y="3154484"/>
              <a:ext cx="45908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30 Tabla"/>
          <p:cNvGraphicFramePr>
            <a:graphicFrameLocks noGrp="1"/>
          </p:cNvGraphicFramePr>
          <p:nvPr/>
        </p:nvGraphicFramePr>
        <p:xfrm>
          <a:off x="6552416" y="4536152"/>
          <a:ext cx="2124040" cy="10058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op1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op2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" name="33 Grupo"/>
          <p:cNvGrpSpPr/>
          <p:nvPr/>
        </p:nvGrpSpPr>
        <p:grpSpPr>
          <a:xfrm>
            <a:off x="1157160" y="2420888"/>
            <a:ext cx="4658026" cy="1881489"/>
            <a:chOff x="1214414" y="2790452"/>
            <a:chExt cx="4583649" cy="1630123"/>
          </a:xfrm>
        </p:grpSpPr>
        <p:cxnSp>
          <p:nvCxnSpPr>
            <p:cNvPr id="24" name="23 Conector recto de flecha"/>
            <p:cNvCxnSpPr/>
            <p:nvPr/>
          </p:nvCxnSpPr>
          <p:spPr>
            <a:xfrm>
              <a:off x="1214414" y="2797116"/>
              <a:ext cx="4579422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5784464" y="2790452"/>
              <a:ext cx="0" cy="1630123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 de flecha"/>
            <p:cNvCxnSpPr/>
            <p:nvPr/>
          </p:nvCxnSpPr>
          <p:spPr>
            <a:xfrm flipH="1" flipV="1">
              <a:off x="2534358" y="4420573"/>
              <a:ext cx="3263705" cy="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Paso de argumentos</a:t>
            </a:r>
            <a:endParaRPr lang="es-ES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6552416" y="2060848"/>
          <a:ext cx="2124040" cy="201168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2"/>
                          </a:solidFill>
                          <a:latin typeface="+mj-lt"/>
                        </a:rPr>
                        <a:t>Memoria</a:t>
                      </a:r>
                      <a:endParaRPr lang="es-ES" sz="1600" b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cociente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resto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j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divide(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op1,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op2,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</a:rPr>
              <a:t>&amp;rem)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Divide op1 entre op2 y devuelve el cociente y el resto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err="1" smtClean="0">
                <a:latin typeface="Consolas" pitchFamily="49" charset="0"/>
              </a:rPr>
              <a:t>div</a:t>
            </a:r>
            <a:r>
              <a:rPr lang="es-ES" sz="1800" i="0" dirty="0" smtClean="0">
                <a:latin typeface="Consolas" pitchFamily="49" charset="0"/>
              </a:rPr>
              <a:t> = op1 /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rem = op1 % op2;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cociente, resto;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j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j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</a:t>
            </a:r>
            <a:r>
              <a:rPr lang="es-ES" sz="1800" i="0" dirty="0" err="1" smtClean="0">
                <a:latin typeface="Consolas" pitchFamily="49" charset="0"/>
              </a:rPr>
              <a:t>j++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i="0" dirty="0" smtClean="0">
                <a:latin typeface="Consolas" pitchFamily="49" charset="0"/>
              </a:rPr>
              <a:t> 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i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; i &lt;=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i="0" dirty="0" smtClean="0">
                <a:latin typeface="Consolas" pitchFamily="49" charset="0"/>
              </a:rPr>
              <a:t>; i++) {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divide(i, j, cociente, resto);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...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1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Más ejemplos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...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</a:rPr>
              <a:t> intercambia(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i="0" dirty="0" smtClean="0">
                <a:latin typeface="Consolas" pitchFamily="49" charset="0"/>
              </a:rPr>
              <a:t>&amp;valor1,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i="0" dirty="0" smtClean="0">
                <a:latin typeface="Consolas" pitchFamily="49" charset="0"/>
              </a:rPr>
              <a:t>&amp;valor2) {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Intercambia los valores</a:t>
            </a: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i="0" dirty="0" smtClean="0">
                <a:latin typeface="Consolas" pitchFamily="49" charset="0"/>
              </a:rPr>
              <a:t> tmp; </a:t>
            </a: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</a:rPr>
              <a:t>// Variable local (temporal)</a:t>
            </a: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tmp = valor1;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valor1 = valor2;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valor2 = tmp;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i="0" dirty="0" smtClean="0">
                <a:latin typeface="Consolas" pitchFamily="49" charset="0"/>
              </a:rPr>
              <a:t> num1, num2;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"Valor 1: 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cin &gt;&gt; num1;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"Valor 2: 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cin &gt;&gt; num2;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intercambia(num1, num2);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"Ahora el valor 1 es "</a:t>
            </a:r>
            <a:r>
              <a:rPr lang="es-ES" sz="1800" i="0" dirty="0" smtClean="0">
                <a:latin typeface="Consolas" pitchFamily="49" charset="0"/>
              </a:rPr>
              <a:t> &lt;&lt; num1 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 y el valor 2 es "</a:t>
            </a:r>
            <a:r>
              <a:rPr lang="es-ES" sz="1800" i="0" dirty="0" smtClean="0">
                <a:latin typeface="Consolas" pitchFamily="49" charset="0"/>
              </a:rPr>
              <a:t> &lt;&lt; num2 &lt;&lt; endl;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562760" y="2035304"/>
          <a:ext cx="2124040" cy="124968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Memoria temporal</a:t>
                      </a:r>
                      <a:b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</a:br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del procedimiento</a:t>
                      </a:r>
                      <a:endParaRPr lang="es-ES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tmp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6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559649" y="3744064"/>
          <a:ext cx="2124040" cy="134112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1043920"/>
              </a:tblGrid>
              <a:tr h="225000">
                <a:tc gridSpan="2"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Memoria de </a:t>
                      </a:r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Consolas" pitchFamily="49" charset="0"/>
                        </a:rPr>
                        <a:t>main()</a:t>
                      </a:r>
                      <a:endParaRPr lang="es-ES" sz="1600" b="0" dirty="0">
                        <a:solidFill>
                          <a:schemeClr val="tx2"/>
                        </a:solidFill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num1</a:t>
                      </a:r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13.6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num2</a:t>
                      </a:r>
                      <a:endParaRPr lang="es-E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317.14</a:t>
                      </a:r>
                      <a:endParaRPr lang="es-ES" sz="160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/>
                      <a:endParaRPr lang="es-ES" sz="1600"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7 Grupo"/>
          <p:cNvGrpSpPr/>
          <p:nvPr/>
        </p:nvGrpSpPr>
        <p:grpSpPr>
          <a:xfrm>
            <a:off x="5724128" y="4079077"/>
            <a:ext cx="866771" cy="665117"/>
            <a:chOff x="5904344" y="2476640"/>
            <a:chExt cx="866771" cy="665117"/>
          </a:xfrm>
        </p:grpSpPr>
        <p:sp>
          <p:nvSpPr>
            <p:cNvPr id="9" name="8 CuadroTexto"/>
            <p:cNvSpPr txBox="1"/>
            <p:nvPr/>
          </p:nvSpPr>
          <p:spPr>
            <a:xfrm>
              <a:off x="5913188" y="2476640"/>
              <a:ext cx="85792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valor1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04344" y="2803203"/>
              <a:ext cx="85792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valor2</a:t>
              </a:r>
            </a:p>
          </p:txBody>
        </p:sp>
      </p:grpSp>
      <p:cxnSp>
        <p:nvCxnSpPr>
          <p:cNvPr id="12" name="11 Conector recto de flecha"/>
          <p:cNvCxnSpPr/>
          <p:nvPr/>
        </p:nvCxnSpPr>
        <p:spPr>
          <a:xfrm>
            <a:off x="457200" y="1916832"/>
            <a:ext cx="62031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Más ejemplos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...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Prototipo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cambio(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precio,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pago,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&amp;euros,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&amp;cent50,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600" i="0" dirty="0" smtClean="0">
                <a:latin typeface="Consolas" pitchFamily="49" charset="0"/>
              </a:rPr>
              <a:t>&amp;cent20,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1600" i="0" dirty="0" smtClean="0">
                <a:latin typeface="Consolas" pitchFamily="49" charset="0"/>
              </a:rPr>
              <a:t>&amp;cent10,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&amp;cent2,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&amp;cent1);</a:t>
            </a:r>
          </a:p>
          <a:p>
            <a:pPr marL="361950"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double</a:t>
            </a:r>
            <a:r>
              <a:rPr lang="es-ES" sz="1600" i="0" dirty="0" smtClean="0">
                <a:latin typeface="Consolas" pitchFamily="49" charset="0"/>
              </a:rPr>
              <a:t> precio, pago;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euros, cent50, cent20, cent10, cent5, cent2, cent1;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"Precio: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precio;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"Pago: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pago;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cambio(precio, pago, euros, cent50, cent20, cent10, cent5, cent2,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  cent1);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"Cambio: "</a:t>
            </a:r>
            <a:r>
              <a:rPr lang="es-ES" sz="1600" i="0" dirty="0" smtClean="0">
                <a:latin typeface="Consolas" pitchFamily="49" charset="0"/>
              </a:rPr>
              <a:t> &lt;&lt; euros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euros, "</a:t>
            </a:r>
            <a:r>
              <a:rPr lang="es-ES" sz="1600" i="0" dirty="0" smtClean="0">
                <a:latin typeface="Consolas" pitchFamily="49" charset="0"/>
              </a:rPr>
              <a:t> &lt;&lt; cent50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x 50c., "</a:t>
            </a:r>
            <a:r>
              <a:rPr lang="es-ES" sz="1600" i="0" dirty="0" smtClean="0">
                <a:latin typeface="Consolas" pitchFamily="49" charset="0"/>
              </a:rPr>
              <a:t> 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cent20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x 20c., "</a:t>
            </a:r>
            <a:r>
              <a:rPr lang="es-ES" sz="1600" i="0" dirty="0" smtClean="0">
                <a:latin typeface="Consolas" pitchFamily="49" charset="0"/>
              </a:rPr>
              <a:t> &lt;&lt; cent10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x 10c., "</a:t>
            </a:r>
            <a:r>
              <a:rPr lang="es-ES" sz="1600" i="0" dirty="0" smtClean="0">
                <a:latin typeface="Consolas" pitchFamily="49" charset="0"/>
              </a:rPr>
              <a:t> 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cent5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x 5c., "</a:t>
            </a:r>
            <a:r>
              <a:rPr lang="es-ES" sz="1600" i="0" dirty="0" smtClean="0">
                <a:latin typeface="Consolas" pitchFamily="49" charset="0"/>
              </a:rPr>
              <a:t> &lt;&lt; cent2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x 2c. y "</a:t>
            </a:r>
            <a:r>
              <a:rPr lang="es-ES" sz="1600" i="0" dirty="0" smtClean="0">
                <a:latin typeface="Consolas" pitchFamily="49" charset="0"/>
              </a:rPr>
              <a:t> 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cent1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x 1c."</a:t>
            </a:r>
            <a:r>
              <a:rPr lang="es-ES" sz="1600" i="0" dirty="0" smtClean="0">
                <a:latin typeface="Consolas" pitchFamily="49" charset="0"/>
              </a:rPr>
              <a:t> &lt;&lt; endl;  </a:t>
            </a:r>
          </a:p>
          <a:p>
            <a:pPr marL="361950"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Tareas y subtareas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Refinamientos sucesivos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Tareas que ha de realizar un programa: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pueden dividir en subtareas más sencillas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Subtareas: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También se pueden dividir en otras más sencillas...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 </a:t>
            </a:r>
            <a:r>
              <a:rPr lang="es-ES" dirty="0" smtClean="0"/>
              <a:t>Refinamientos sucesivos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Diseño en sucesivos pasos en los se amplía el detalle</a:t>
            </a:r>
          </a:p>
          <a:p>
            <a:pPr marL="0" lvl="1" indent="1588">
              <a:spcBef>
                <a:spcPts val="1200"/>
              </a:spcBef>
              <a:spcAft>
                <a:spcPts val="1800"/>
              </a:spcAft>
              <a:buNone/>
            </a:pPr>
            <a:r>
              <a:rPr lang="es-ES" dirty="0" smtClean="0"/>
              <a:t>Ejemplos:</a:t>
            </a:r>
          </a:p>
          <a:p>
            <a:pPr lvl="1" indent="-274638">
              <a:spcBef>
                <a:spcPts val="0"/>
              </a:spcBef>
              <a:spcAft>
                <a:spcPts val="1800"/>
              </a:spcAft>
            </a:pPr>
            <a:r>
              <a:rPr lang="es-ES" dirty="0" smtClean="0"/>
              <a:t>Dibujar </a:t>
            </a:r>
          </a:p>
          <a:p>
            <a:pPr lvl="1" indent="-274638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Mostrar la cadena HOLA MAMA en letras gigantes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4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428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7" name="19 Grupo"/>
          <p:cNvGrpSpPr/>
          <p:nvPr/>
        </p:nvGrpSpPr>
        <p:grpSpPr>
          <a:xfrm>
            <a:off x="2104678" y="4907260"/>
            <a:ext cx="252027" cy="432049"/>
            <a:chOff x="7092278" y="4077070"/>
            <a:chExt cx="504058" cy="1224138"/>
          </a:xfrm>
        </p:grpSpPr>
        <p:sp>
          <p:nvSpPr>
            <p:cNvPr id="6" name="5 Elipse"/>
            <p:cNvSpPr/>
            <p:nvPr/>
          </p:nvSpPr>
          <p:spPr>
            <a:xfrm>
              <a:off x="7164285" y="4077070"/>
              <a:ext cx="360040" cy="360040"/>
            </a:xfrm>
            <a:prstGeom prst="ellips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8" name="7 Conector recto"/>
            <p:cNvCxnSpPr/>
            <p:nvPr/>
          </p:nvCxnSpPr>
          <p:spPr>
            <a:xfrm rot="5400000">
              <a:off x="7002268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 rot="16200000" flipH="1">
              <a:off x="7254296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7092280" y="486916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7002269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rot="16200000" flipH="1">
              <a:off x="7254297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Más ejemplos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56584"/>
          </a:xfrm>
        </p:spPr>
        <p:txBody>
          <a:bodyPr>
            <a:noAutofit/>
          </a:bodyPr>
          <a:lstStyle/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cambio(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precio,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pago,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&amp;euros,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&amp;cent50,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600" i="0" dirty="0" smtClean="0">
                <a:latin typeface="Consolas" pitchFamily="49" charset="0"/>
              </a:rPr>
              <a:t>&amp;cent20,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&amp;cent2,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sz="1600" i="0" dirty="0" smtClean="0">
                <a:latin typeface="Consolas" pitchFamily="49" charset="0"/>
              </a:rPr>
              <a:t> (pago &lt; precio) {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Cantidad insuficiente</a:t>
            </a:r>
            <a:endParaRPr lang="es-ES" sz="16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"Error: El pago es inferior al precio"</a:t>
            </a:r>
            <a:r>
              <a:rPr lang="es-ES" sz="1600" i="0" dirty="0" smtClean="0">
                <a:latin typeface="Consolas" pitchFamily="49" charset="0"/>
              </a:rPr>
              <a:t> &lt;&lt; endl;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cantidad =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(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100.0</a:t>
            </a:r>
            <a:r>
              <a:rPr lang="es-ES" sz="1600" i="0" dirty="0" smtClean="0">
                <a:latin typeface="Consolas" pitchFamily="49" charset="0"/>
              </a:rPr>
              <a:t> * (pago - precio) +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0.5</a:t>
            </a:r>
            <a:r>
              <a:rPr lang="es-ES" sz="1600" i="0" dirty="0" smtClean="0">
                <a:latin typeface="Consolas" pitchFamily="49" charset="0"/>
              </a:rPr>
              <a:t>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euros  = cantidad /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cantidad = cambio %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cent50 = cantidad /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50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cantidad = cantidad %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50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cent20 = cantidad /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20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cantidad = cantidad %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20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cent10 = cantidad /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cantidad = cantidad %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cent5  = cantidad /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cantidad = cantidad %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cent2  = cantidad /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cent1  = cantidad %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10" name="9 Grupo"/>
          <p:cNvGrpSpPr/>
          <p:nvPr/>
        </p:nvGrpSpPr>
        <p:grpSpPr>
          <a:xfrm>
            <a:off x="5098475" y="3016930"/>
            <a:ext cx="2641877" cy="1131223"/>
            <a:chOff x="4873988" y="3016930"/>
            <a:chExt cx="2641877" cy="1131223"/>
          </a:xfrm>
        </p:grpSpPr>
        <p:sp>
          <p:nvSpPr>
            <p:cNvPr id="9" name="8 CuadroTexto"/>
            <p:cNvSpPr txBox="1"/>
            <p:nvPr/>
          </p:nvSpPr>
          <p:spPr>
            <a:xfrm>
              <a:off x="4873988" y="3501822"/>
              <a:ext cx="2641877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latin typeface="Cambria" pitchFamily="18" charset="0"/>
                </a:rPr>
                <a:t>Explicación en el libro de</a:t>
              </a:r>
              <a:br>
                <a:rPr lang="es-ES" dirty="0" smtClean="0">
                  <a:latin typeface="Cambria" pitchFamily="18" charset="0"/>
                </a:rPr>
              </a:br>
              <a:r>
                <a:rPr lang="es-ES" dirty="0" smtClean="0">
                  <a:latin typeface="Cambria" pitchFamily="18" charset="0"/>
                </a:rPr>
                <a:t>Adams/</a:t>
              </a:r>
              <a:r>
                <a:rPr lang="es-ES" dirty="0" err="1" smtClean="0">
                  <a:latin typeface="Cambria" pitchFamily="18" charset="0"/>
                </a:rPr>
                <a:t>Leestma</a:t>
              </a:r>
              <a:r>
                <a:rPr lang="es-ES" dirty="0" smtClean="0">
                  <a:latin typeface="Cambria" pitchFamily="18" charset="0"/>
                </a:rPr>
                <a:t>/</a:t>
              </a:r>
              <a:r>
                <a:rPr lang="es-ES" dirty="0" err="1" smtClean="0">
                  <a:latin typeface="Cambria" pitchFamily="18" charset="0"/>
                </a:rPr>
                <a:t>Nyhoff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 flipH="1">
              <a:off x="6193120" y="3016930"/>
              <a:ext cx="1" cy="48489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Notificación de errores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56584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  <a:buNone/>
            </a:pPr>
            <a:r>
              <a:rPr lang="es-ES" dirty="0" smtClean="0">
                <a:sym typeface="Wingdings" pitchFamily="2" charset="2"/>
              </a:rPr>
              <a:t>En los subprogramas se pueden detectar errores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  <a:buNone/>
            </a:pPr>
            <a:r>
              <a:rPr lang="es-ES" dirty="0" smtClean="0">
                <a:sym typeface="Wingdings" pitchFamily="2" charset="2"/>
              </a:rPr>
              <a:t>Errores que impiden realizar los cálculos: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cambio(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precio,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pago,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&amp;euros,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&amp;cent50,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600" i="0" dirty="0" smtClean="0">
                <a:latin typeface="Consolas" pitchFamily="49" charset="0"/>
              </a:rPr>
              <a:t>&amp;cent20,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&amp;cent2,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sz="1600" i="0" dirty="0" smtClean="0">
                <a:latin typeface="Consolas" pitchFamily="49" charset="0"/>
              </a:rPr>
              <a:t> (pago &lt; precio) {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Cantidad insuficiente</a:t>
            </a:r>
            <a:endParaRPr lang="es-ES" sz="16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"Error: El pago es inferior al precio"</a:t>
            </a:r>
            <a:r>
              <a:rPr lang="es-ES" sz="1600" i="0" dirty="0" smtClean="0">
                <a:latin typeface="Consolas" pitchFamily="49" charset="0"/>
              </a:rPr>
              <a:t> &lt;&lt; endl;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  <a:buNone/>
            </a:pPr>
            <a:r>
              <a:rPr lang="es-ES" dirty="0" smtClean="0">
                <a:sym typeface="Wingdings" pitchFamily="2" charset="2"/>
              </a:rPr>
              <a:t>¿Debe el subprograma notificar al usuario o al programa?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  <a:buNone/>
            </a:pPr>
            <a:r>
              <a:rPr lang="es-ES" dirty="0" smtClean="0">
                <a:sym typeface="Wingdings" pitchFamily="2" charset="2"/>
              </a:rPr>
              <a:t> Mejor notificarlo al punto de llamada y allí decidir qué hacer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cambio(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precio,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pago,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&amp;euros,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&amp;cent50,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600" i="0" dirty="0" smtClean="0">
                <a:latin typeface="Consolas" pitchFamily="49" charset="0"/>
              </a:rPr>
              <a:t>&amp;cent20,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&amp;cent10,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&amp;cent5,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&amp;cent2,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&amp;cent1,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bool </a:t>
            </a:r>
            <a:r>
              <a:rPr lang="es-ES" sz="1600" i="0" dirty="0" smtClean="0">
                <a:latin typeface="Consolas" pitchFamily="49" charset="0"/>
              </a:rPr>
              <a:t>&amp;error)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sz="1600" i="0" dirty="0" smtClean="0">
                <a:latin typeface="Consolas" pitchFamily="49" charset="0"/>
              </a:rPr>
              <a:t> (pago &lt; precio) {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Cantidad insuficiente</a:t>
            </a:r>
            <a:endParaRPr lang="es-ES" sz="16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error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else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error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...</a:t>
            </a: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17" name="16 Grupo"/>
          <p:cNvGrpSpPr/>
          <p:nvPr/>
        </p:nvGrpSpPr>
        <p:grpSpPr>
          <a:xfrm>
            <a:off x="467544" y="2367930"/>
            <a:ext cx="695697" cy="720000"/>
            <a:chOff x="467544" y="2367930"/>
            <a:chExt cx="695697" cy="720000"/>
          </a:xfrm>
        </p:grpSpPr>
        <p:sp>
          <p:nvSpPr>
            <p:cNvPr id="10" name="9 Abrir llave"/>
            <p:cNvSpPr/>
            <p:nvPr/>
          </p:nvSpPr>
          <p:spPr>
            <a:xfrm>
              <a:off x="1019225" y="2367930"/>
              <a:ext cx="144016" cy="720000"/>
            </a:xfrm>
            <a:prstGeom prst="leftBrace">
              <a:avLst>
                <a:gd name="adj1" fmla="val 54630"/>
                <a:gd name="adj2" fmla="val 50000"/>
              </a:avLst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>
              <a:off x="467544" y="2737495"/>
              <a:ext cx="504056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12 Conector recto de flecha"/>
          <p:cNvCxnSpPr/>
          <p:nvPr/>
        </p:nvCxnSpPr>
        <p:spPr>
          <a:xfrm>
            <a:off x="678235" y="4763244"/>
            <a:ext cx="504056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971600" y="5248250"/>
            <a:ext cx="504056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971600" y="5968330"/>
            <a:ext cx="504056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Notificación de errores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56584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  <a:buNone/>
            </a:pPr>
            <a:r>
              <a:rPr lang="es-ES" dirty="0" smtClean="0">
                <a:sym typeface="Wingdings" pitchFamily="2" charset="2"/>
              </a:rPr>
              <a:t>Al volver de la llamada se decide qué hacer si ha habido error...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</a:pPr>
            <a:r>
              <a:rPr lang="es-ES" dirty="0" smtClean="0">
                <a:sym typeface="Wingdings" pitchFamily="2" charset="2"/>
              </a:rPr>
              <a:t>¿Informar al usuario?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</a:pPr>
            <a:r>
              <a:rPr lang="es-ES" dirty="0" smtClean="0">
                <a:sym typeface="Wingdings" pitchFamily="2" charset="2"/>
              </a:rPr>
              <a:t>¿Volver a pedir los datos?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95000"/>
            </a:pPr>
            <a:r>
              <a:rPr lang="es-ES" dirty="0" smtClean="0">
                <a:sym typeface="Wingdings" pitchFamily="2" charset="2"/>
              </a:rPr>
              <a:t>Etcétera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double</a:t>
            </a:r>
            <a:r>
              <a:rPr lang="es-ES" sz="1600" i="0" dirty="0" smtClean="0">
                <a:latin typeface="Consolas" pitchFamily="49" charset="0"/>
              </a:rPr>
              <a:t> precio, pago;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euros, cent50, cent20, cent10, cent5, cent2, cent1;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600" i="0" dirty="0" smtClean="0">
                <a:latin typeface="Consolas" pitchFamily="49" charset="0"/>
              </a:rPr>
              <a:t> error;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"Precio: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precio;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"Pago: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pago;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cambio(precio, pago, euros, cent50, cent20, cent10, cent5, cent2,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  cent1, error);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</a:rPr>
              <a:t> (error)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"Error: El pago es inferior al precio"</a:t>
            </a:r>
            <a:r>
              <a:rPr lang="es-ES" sz="1600" i="0" dirty="0" smtClean="0">
                <a:latin typeface="Consolas" pitchFamily="49" charset="0"/>
              </a:rPr>
              <a:t> &lt;&lt; endl;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680653" y="3553966"/>
            <a:ext cx="504056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80653" y="5229200"/>
            <a:ext cx="504056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cambio.cpp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467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737511" y="3044280"/>
            <a:ext cx="566918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Resultado de </a:t>
            </a:r>
            <a:r>
              <a:rPr lang="es-ES" sz="4400" b="1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la función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 de </a:t>
            </a:r>
            <a:r>
              <a:rPr lang="es-ES" smtClean="0"/>
              <a:t>la función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Una función ha de devolver un resultado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La función ha de terminar su ejecución devolviendo el resultado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s-ES" dirty="0" smtClean="0">
                <a:sym typeface="Wingdings" pitchFamily="2" charset="2"/>
              </a:rPr>
              <a:t>:</a:t>
            </a: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sym typeface="Wingdings" pitchFamily="2" charset="2"/>
            </a:endParaRP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Devuelve el dato que se indica a continuación como resultado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Termina la ejecución de la función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pc="-30" dirty="0" smtClean="0">
                <a:sym typeface="Wingdings" pitchFamily="2" charset="2"/>
              </a:rPr>
              <a:t>El dato devuelto sustituye a la llamada de la función en la expresión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cuad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x) {	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main() {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   return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x * x;	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2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* </a:t>
            </a: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cuad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16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  x = x * x;	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}	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	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6" name="21 Grupo"/>
          <p:cNvGrpSpPr/>
          <p:nvPr/>
        </p:nvGrpSpPr>
        <p:grpSpPr>
          <a:xfrm>
            <a:off x="3419872" y="4005064"/>
            <a:ext cx="4680519" cy="540017"/>
            <a:chOff x="2555777" y="4418061"/>
            <a:chExt cx="4680519" cy="540017"/>
          </a:xfrm>
        </p:grpSpPr>
        <p:cxnSp>
          <p:nvCxnSpPr>
            <p:cNvPr id="8" name="7 Conector recto de flecha"/>
            <p:cNvCxnSpPr>
              <a:stCxn id="9" idx="2"/>
            </p:cNvCxnSpPr>
            <p:nvPr/>
          </p:nvCxnSpPr>
          <p:spPr>
            <a:xfrm flipH="1" flipV="1">
              <a:off x="2555777" y="4418061"/>
              <a:ext cx="3456382" cy="342017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Elipse"/>
            <p:cNvSpPr/>
            <p:nvPr/>
          </p:nvSpPr>
          <p:spPr>
            <a:xfrm>
              <a:off x="6012159" y="4562078"/>
              <a:ext cx="1224137" cy="396000"/>
            </a:xfrm>
            <a:prstGeom prst="ellips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22 Grupo"/>
          <p:cNvGrpSpPr/>
          <p:nvPr/>
        </p:nvGrpSpPr>
        <p:grpSpPr>
          <a:xfrm>
            <a:off x="3275856" y="4399692"/>
            <a:ext cx="4553688" cy="945396"/>
            <a:chOff x="2232889" y="4797152"/>
            <a:chExt cx="4553688" cy="945396"/>
          </a:xfrm>
        </p:grpSpPr>
        <p:cxnSp>
          <p:nvCxnSpPr>
            <p:cNvPr id="15" name="14 Conector recto de flecha"/>
            <p:cNvCxnSpPr/>
            <p:nvPr/>
          </p:nvCxnSpPr>
          <p:spPr>
            <a:xfrm>
              <a:off x="2232889" y="4797152"/>
              <a:ext cx="4211319" cy="576064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 rot="5400000" flipH="1" flipV="1">
              <a:off x="6235845" y="5174378"/>
              <a:ext cx="41513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CuadroTexto"/>
            <p:cNvSpPr txBox="1"/>
            <p:nvPr/>
          </p:nvSpPr>
          <p:spPr>
            <a:xfrm>
              <a:off x="6217190" y="5373216"/>
              <a:ext cx="569387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256</a:t>
              </a:r>
            </a:p>
          </p:txBody>
        </p:sp>
      </p:grpSp>
      <p:grpSp>
        <p:nvGrpSpPr>
          <p:cNvPr id="10" name="29 Grupo"/>
          <p:cNvGrpSpPr/>
          <p:nvPr/>
        </p:nvGrpSpPr>
        <p:grpSpPr>
          <a:xfrm>
            <a:off x="2121918" y="4764114"/>
            <a:ext cx="2307876" cy="930171"/>
            <a:chOff x="1739783" y="5113759"/>
            <a:chExt cx="2307876" cy="930171"/>
          </a:xfrm>
        </p:grpSpPr>
        <p:cxnSp>
          <p:nvCxnSpPr>
            <p:cNvPr id="25" name="24 Conector recto de flecha"/>
            <p:cNvCxnSpPr/>
            <p:nvPr/>
          </p:nvCxnSpPr>
          <p:spPr>
            <a:xfrm rot="10800000">
              <a:off x="2468911" y="5113759"/>
              <a:ext cx="432049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2891436" y="5115345"/>
              <a:ext cx="0" cy="267398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1739783" y="5397599"/>
              <a:ext cx="2307876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Esta instrucción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se ejecutará nunca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Ejemplo: Cálculo del factorial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" i="0" dirty="0" smtClean="0">
                <a:latin typeface="+mj-lt"/>
              </a:rPr>
              <a:t>Factorial (N) = 1  x  2  x  3  x ... x  (N-2)  </a:t>
            </a:r>
            <a:r>
              <a:rPr lang="es-ES" i="0" dirty="0" smtClean="0">
                <a:solidFill>
                  <a:prstClr val="white"/>
                </a:solidFill>
                <a:latin typeface="+mj-lt"/>
              </a:rPr>
              <a:t>x  (N-1)  </a:t>
            </a:r>
            <a:r>
              <a:rPr lang="es-ES" i="0" dirty="0" smtClean="0">
                <a:latin typeface="+mj-lt"/>
              </a:rPr>
              <a:t>x  N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factorial(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n);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Prototipo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600" i="0" dirty="0" smtClean="0">
                <a:latin typeface="Consolas" pitchFamily="49" charset="0"/>
              </a:rPr>
              <a:t>num;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"Num: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num;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"Factorial de "</a:t>
            </a:r>
            <a:r>
              <a:rPr lang="es-ES" sz="1600" i="0" dirty="0" smtClean="0">
                <a:latin typeface="Consolas" pitchFamily="49" charset="0"/>
              </a:rPr>
              <a:t> &lt;&lt; num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": "</a:t>
            </a:r>
            <a:r>
              <a:rPr lang="es-ES" sz="1600" i="0" dirty="0" smtClean="0">
                <a:latin typeface="Consolas" pitchFamily="49" charset="0"/>
              </a:rPr>
              <a:t> &lt;&lt; factorial(num) &lt;&lt; endl;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factorial(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n) {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i="0" dirty="0" err="1" smtClean="0">
                <a:solidFill>
                  <a:prstClr val="white"/>
                </a:solidFill>
                <a:latin typeface="Consolas" pitchFamily="49" charset="0"/>
              </a:rPr>
              <a:t>fact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if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(n 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) {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   </a:t>
            </a:r>
            <a:r>
              <a:rPr lang="es-ES" sz="1600" i="0" dirty="0" err="1" smtClean="0">
                <a:solidFill>
                  <a:prstClr val="white"/>
                </a:solidFill>
                <a:latin typeface="Consolas" pitchFamily="49" charset="0"/>
              </a:rPr>
              <a:t>fact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}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else 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{</a:t>
            </a:r>
            <a:endParaRPr lang="es-ES" sz="1600" i="0" dirty="0" smtClean="0">
              <a:solidFill>
                <a:srgbClr val="009DD9">
                  <a:lumMod val="60000"/>
                  <a:lumOff val="40000"/>
                </a:srgbClr>
              </a:solidFill>
              <a:latin typeface="Consolas" pitchFamily="49" charset="0"/>
            </a:endParaRP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      for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(int i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; i &lt;= n; i++) {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      </a:t>
            </a:r>
            <a:r>
              <a:rPr lang="es-ES" sz="1600" i="0" dirty="0" err="1" smtClean="0">
                <a:solidFill>
                  <a:prstClr val="white"/>
                </a:solidFill>
                <a:latin typeface="Consolas" pitchFamily="49" charset="0"/>
              </a:rPr>
              <a:t>fact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1600" i="0" dirty="0" err="1" smtClean="0">
                <a:solidFill>
                  <a:prstClr val="white"/>
                </a:solidFill>
                <a:latin typeface="Consolas" pitchFamily="49" charset="0"/>
              </a:rPr>
              <a:t>fact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* i;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   }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}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i="0" dirty="0" err="1" smtClean="0">
                <a:solidFill>
                  <a:prstClr val="white"/>
                </a:solidFill>
                <a:latin typeface="Consolas" pitchFamily="49" charset="0"/>
              </a:rPr>
              <a:t>fact</a:t>
            </a: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0">
              <a:lnSpc>
                <a:spcPts val="1700"/>
              </a:lnSpc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469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680653" y="5877272"/>
            <a:ext cx="504056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859637" y="404664"/>
            <a:ext cx="1830949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factorial.cpp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Un único punto de salida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67544" y="1052736"/>
            <a:ext cx="6896440" cy="34163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compara(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val1,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val2) {</a:t>
            </a:r>
          </a:p>
          <a:p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-1 si val1 &lt; val2, 0 si iguales, +1 si val1 &gt; val2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(val1 == val2) 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(val1 &lt; val2) 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-1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grpSp>
        <p:nvGrpSpPr>
          <p:cNvPr id="6" name="21 Grupo"/>
          <p:cNvGrpSpPr/>
          <p:nvPr/>
        </p:nvGrpSpPr>
        <p:grpSpPr>
          <a:xfrm>
            <a:off x="2980870" y="2089423"/>
            <a:ext cx="4615466" cy="1627609"/>
            <a:chOff x="2267744" y="2603004"/>
            <a:chExt cx="4615466" cy="1627609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2267744" y="2603004"/>
              <a:ext cx="208823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>
              <a:off x="2267744" y="3417887"/>
              <a:ext cx="208823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2267744" y="4229025"/>
              <a:ext cx="208823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4572000" y="3225864"/>
              <a:ext cx="231121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¡3 puntos de salida!</a:t>
              </a:r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7596336" y="1974870"/>
            <a:ext cx="1120821" cy="186204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1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/>
              </a:rPr>
              <a:t></a:t>
            </a:r>
            <a:endParaRPr lang="es-ES" sz="11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Un único punto de salida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67544" y="1052736"/>
            <a:ext cx="6896440" cy="452431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compara(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val1,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val2) {</a:t>
            </a:r>
          </a:p>
          <a:p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-1 si val1 &lt; val2, 0 si iguales, +1 si val1 &gt; val2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resultado;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(val1 == val2) 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resultado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(val1 &lt; val2) 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resultado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-1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resultado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resultado;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3131840" y="5116309"/>
            <a:ext cx="1471270" cy="0"/>
          </a:xfrm>
          <a:prstGeom prst="straightConnector1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646291" y="4922118"/>
            <a:ext cx="2517997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Punto de salida único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7293980" y="4296291"/>
            <a:ext cx="1071127" cy="14465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8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/>
              </a:rPr>
              <a:t></a:t>
            </a:r>
            <a:endParaRPr lang="es-ES" sz="88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¿Cuándo termina el subprograma?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Procedimientos (tipo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dirty="0" smtClean="0">
                <a:sym typeface="Wingdings" pitchFamily="2" charset="2"/>
              </a:rPr>
              <a:t>):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Al encontrar la llave de cierre que termina el subprograma     o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Al encontrar una instrucción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s-ES" sz="2200" dirty="0" smtClean="0">
                <a:sym typeface="Wingdings" pitchFamily="2" charset="2"/>
              </a:rPr>
              <a:t> (sin resultado)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Funciones (tipo distinto de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dirty="0" smtClean="0">
                <a:sym typeface="Wingdings" pitchFamily="2" charset="2"/>
              </a:rPr>
              <a:t>):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SÓLO al encontrar una instrucción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s-ES" sz="2200" dirty="0" smtClean="0">
                <a:sym typeface="Wingdings" pitchFamily="2" charset="2"/>
              </a:rPr>
              <a:t> (con resultado)</a:t>
            </a:r>
          </a:p>
          <a:p>
            <a:pPr marL="361950" lvl="2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200" dirty="0" smtClean="0">
              <a:sym typeface="Wingdings" pitchFamily="2" charset="2"/>
            </a:endParaRPr>
          </a:p>
          <a:p>
            <a:pPr marL="36195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ym typeface="Wingdings" pitchFamily="2" charset="2"/>
              </a:rPr>
              <a:t>Nuestros subprogramas siempre terminarán al final: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s-ES" sz="2200" dirty="0" smtClean="0">
                <a:sym typeface="Wingdings" pitchFamily="2" charset="2"/>
              </a:rPr>
              <a:t>No usaremos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s-ES" sz="2200" dirty="0" smtClean="0">
                <a:sym typeface="Wingdings" pitchFamily="2" charset="2"/>
              </a:rPr>
              <a:t> en los procedimientos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s-ES" sz="2200" dirty="0" smtClean="0">
                <a:sym typeface="Wingdings" pitchFamily="2" charset="2"/>
              </a:rPr>
              <a:t>Funciones: sólo un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s-ES" sz="2200" dirty="0" smtClean="0">
                <a:sym typeface="Wingdings" pitchFamily="2" charset="2"/>
              </a:rPr>
              <a:t> y estará al final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6" name="18 Grupo"/>
          <p:cNvGrpSpPr/>
          <p:nvPr/>
        </p:nvGrpSpPr>
        <p:grpSpPr>
          <a:xfrm>
            <a:off x="1532423" y="5157192"/>
            <a:ext cx="6079155" cy="710550"/>
            <a:chOff x="899592" y="5193485"/>
            <a:chExt cx="5955092" cy="7105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19 CuadroTexto"/>
            <p:cNvSpPr txBox="1"/>
            <p:nvPr/>
          </p:nvSpPr>
          <p:spPr>
            <a:xfrm>
              <a:off x="899592" y="5193485"/>
              <a:ext cx="5955092" cy="7105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 lvl="1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Para facilitar la depuración y el mantenimiento,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codifica los subprogramas con un único punto de salida</a:t>
              </a:r>
            </a:p>
          </p:txBody>
        </p:sp>
        <p:pic>
          <p:nvPicPr>
            <p:cNvPr id="21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21367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473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253248" y="3044280"/>
            <a:ext cx="2637710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Prototipos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dibujo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indent="-274638">
              <a:spcBef>
                <a:spcPts val="0"/>
              </a:spcBef>
              <a:spcAft>
                <a:spcPts val="2400"/>
              </a:spcAft>
            </a:pPr>
            <a:endParaRPr lang="es-ES" sz="280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47675" lvl="1" indent="-266700">
              <a:spcBef>
                <a:spcPts val="0"/>
              </a:spcBef>
              <a:spcAft>
                <a:spcPts val="3000"/>
              </a:spcAft>
              <a:buClr>
                <a:schemeClr val="tx1"/>
              </a:buClr>
              <a:buSzPct val="100000"/>
              <a:buFont typeface="+mj-lt"/>
              <a:buAutoNum type="arabicPeriod"/>
              <a:tabLst>
                <a:tab pos="447675" algn="l"/>
              </a:tabLst>
            </a:pPr>
            <a:r>
              <a:rPr lang="es-ES" sz="2400" dirty="0" smtClean="0"/>
              <a:t>Dibujar</a:t>
            </a:r>
          </a:p>
          <a:p>
            <a:pPr marL="447675" lvl="1" indent="-266700">
              <a:spcBef>
                <a:spcPts val="0"/>
              </a:spcBef>
              <a:spcAft>
                <a:spcPts val="3000"/>
              </a:spcAft>
              <a:buClr>
                <a:schemeClr val="tx1"/>
              </a:buClr>
              <a:buSzPct val="100000"/>
              <a:buFont typeface="+mj-lt"/>
              <a:buAutoNum type="arabicPeriod"/>
              <a:tabLst>
                <a:tab pos="447675" algn="l"/>
              </a:tabLst>
            </a:pPr>
            <a:r>
              <a:rPr lang="es-ES" sz="2400" dirty="0" smtClean="0"/>
              <a:t>Dibujar</a:t>
            </a:r>
          </a:p>
          <a:p>
            <a:pPr marL="447675" lvl="1" indent="-2667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  <a:buSzPct val="100000"/>
              <a:buFont typeface="+mj-lt"/>
              <a:buAutoNum type="arabicPeriod"/>
              <a:tabLst>
                <a:tab pos="447675" algn="l"/>
              </a:tabLst>
            </a:pPr>
            <a:r>
              <a:rPr lang="es-ES" sz="2400" dirty="0" smtClean="0"/>
              <a:t>Dibujar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429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2231741" y="1791404"/>
            <a:ext cx="360040" cy="360040"/>
          </a:xfrm>
          <a:prstGeom prst="ellips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2" name="24 Grupo"/>
          <p:cNvGrpSpPr/>
          <p:nvPr/>
        </p:nvGrpSpPr>
        <p:grpSpPr>
          <a:xfrm>
            <a:off x="2159732" y="2511145"/>
            <a:ext cx="504058" cy="432049"/>
            <a:chOff x="2159732" y="2084430"/>
            <a:chExt cx="504058" cy="432049"/>
          </a:xfrm>
        </p:grpSpPr>
        <p:cxnSp>
          <p:nvCxnSpPr>
            <p:cNvPr id="7" name="6 Conector recto"/>
            <p:cNvCxnSpPr/>
            <p:nvPr/>
          </p:nvCxnSpPr>
          <p:spPr>
            <a:xfrm rot="5400000">
              <a:off x="2069722" y="217444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 rot="16200000" flipH="1">
              <a:off x="2321750" y="217444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2159734" y="2516479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25 Grupo"/>
          <p:cNvGrpSpPr/>
          <p:nvPr/>
        </p:nvGrpSpPr>
        <p:grpSpPr>
          <a:xfrm>
            <a:off x="2159733" y="3264793"/>
            <a:ext cx="504056" cy="432048"/>
            <a:chOff x="2159732" y="2780928"/>
            <a:chExt cx="504056" cy="432048"/>
          </a:xfrm>
        </p:grpSpPr>
        <p:cxnSp>
          <p:nvCxnSpPr>
            <p:cNvPr id="10" name="9 Conector recto"/>
            <p:cNvCxnSpPr/>
            <p:nvPr/>
          </p:nvCxnSpPr>
          <p:spPr>
            <a:xfrm rot="5400000">
              <a:off x="2069722" y="2870938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rot="16200000" flipH="1">
              <a:off x="2321750" y="2870938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47 Grupo"/>
          <p:cNvGrpSpPr/>
          <p:nvPr/>
        </p:nvGrpSpPr>
        <p:grpSpPr>
          <a:xfrm>
            <a:off x="4139952" y="2491149"/>
            <a:ext cx="2970662" cy="3170099"/>
            <a:chOff x="4139952" y="2491149"/>
            <a:chExt cx="2970662" cy="3170099"/>
          </a:xfrm>
        </p:grpSpPr>
        <p:sp>
          <p:nvSpPr>
            <p:cNvPr id="27" name="26 CuadroTexto"/>
            <p:cNvSpPr txBox="1"/>
            <p:nvPr/>
          </p:nvSpPr>
          <p:spPr>
            <a:xfrm>
              <a:off x="4139952" y="2491149"/>
              <a:ext cx="2414444" cy="31700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marL="447675" lvl="1" indent="-266700">
                <a:spcAft>
                  <a:spcPts val="2400"/>
                </a:spcAft>
                <a:buClr>
                  <a:prstClr val="white"/>
                </a:buClr>
                <a:buSzPct val="100000"/>
                <a:buFont typeface="+mj-lt"/>
                <a:buAutoNum type="arabicPeriod"/>
                <a:tabLst>
                  <a:tab pos="447675" algn="l"/>
                </a:tabLst>
              </a:pPr>
              <a:r>
                <a:rPr lang="es-ES" sz="2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Dibujar</a:t>
              </a:r>
            </a:p>
            <a:p>
              <a:pPr marL="447675" lvl="1" indent="-266700">
                <a:spcAft>
                  <a:spcPts val="2400"/>
                </a:spcAft>
                <a:buClr>
                  <a:prstClr val="white"/>
                </a:buClr>
                <a:buSzPct val="100000"/>
                <a:buFont typeface="+mj-lt"/>
                <a:buAutoNum type="arabicPeriod"/>
                <a:tabLst>
                  <a:tab pos="447675" algn="l"/>
                </a:tabLst>
              </a:pPr>
              <a:r>
                <a:rPr lang="es-ES" sz="2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Dibujar</a:t>
              </a:r>
            </a:p>
            <a:p>
              <a:pPr marL="904875" lvl="2" indent="-266700">
                <a:spcAft>
                  <a:spcPts val="2400"/>
                </a:spcAft>
                <a:buClr>
                  <a:prstClr val="white"/>
                </a:buClr>
                <a:buSzPct val="100000"/>
                <a:tabLst>
                  <a:tab pos="447675" algn="l"/>
                </a:tabLst>
              </a:pPr>
              <a:r>
                <a:rPr lang="es-ES" sz="2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2.1.  Dibujar</a:t>
              </a:r>
            </a:p>
            <a:p>
              <a:pPr marL="904875" lvl="2" indent="-266700">
                <a:spcAft>
                  <a:spcPts val="2400"/>
                </a:spcAft>
                <a:buClr>
                  <a:prstClr val="white"/>
                </a:buClr>
                <a:buSzPct val="100000"/>
                <a:tabLst>
                  <a:tab pos="447675" algn="l"/>
                </a:tabLst>
              </a:pPr>
              <a:r>
                <a:rPr lang="es-ES" sz="2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2.2.  Dibujar</a:t>
              </a:r>
            </a:p>
            <a:p>
              <a:pPr marL="447675" lvl="1" indent="-266700">
                <a:spcAft>
                  <a:spcPts val="2400"/>
                </a:spcAft>
                <a:buClr>
                  <a:prstClr val="white"/>
                </a:buClr>
                <a:buSzPct val="100000"/>
                <a:buFont typeface="+mj-lt"/>
                <a:buAutoNum type="arabicPeriod"/>
                <a:tabLst>
                  <a:tab pos="447675" algn="l"/>
                </a:tabLst>
              </a:pPr>
              <a:r>
                <a:rPr lang="es-ES" sz="2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Dibujar</a:t>
              </a:r>
            </a:p>
          </p:txBody>
        </p:sp>
        <p:sp>
          <p:nvSpPr>
            <p:cNvPr id="19" name="18 Elipse"/>
            <p:cNvSpPr/>
            <p:nvPr/>
          </p:nvSpPr>
          <p:spPr>
            <a:xfrm>
              <a:off x="5798232" y="2581285"/>
              <a:ext cx="360040" cy="360040"/>
            </a:xfrm>
            <a:prstGeom prst="ellips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5" name="44 Grupo"/>
            <p:cNvGrpSpPr/>
            <p:nvPr/>
          </p:nvGrpSpPr>
          <p:grpSpPr>
            <a:xfrm>
              <a:off x="5752703" y="3171868"/>
              <a:ext cx="504058" cy="432049"/>
              <a:chOff x="5752703" y="3171868"/>
              <a:chExt cx="504058" cy="432049"/>
            </a:xfrm>
          </p:grpSpPr>
          <p:cxnSp>
            <p:nvCxnSpPr>
              <p:cNvPr id="20" name="19 Conector recto"/>
              <p:cNvCxnSpPr/>
              <p:nvPr/>
            </p:nvCxnSpPr>
            <p:spPr>
              <a:xfrm rot="5400000">
                <a:off x="5662693" y="3261878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 rot="16200000" flipH="1">
                <a:off x="5914721" y="3261878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"/>
              <p:cNvCxnSpPr/>
              <p:nvPr/>
            </p:nvCxnSpPr>
            <p:spPr>
              <a:xfrm>
                <a:off x="5752705" y="3603917"/>
                <a:ext cx="50405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46 Grupo"/>
            <p:cNvGrpSpPr/>
            <p:nvPr/>
          </p:nvGrpSpPr>
          <p:grpSpPr>
            <a:xfrm>
              <a:off x="5762228" y="5202952"/>
              <a:ext cx="504056" cy="432048"/>
              <a:chOff x="5762228" y="5202952"/>
              <a:chExt cx="504056" cy="432048"/>
            </a:xfrm>
          </p:grpSpPr>
          <p:cxnSp>
            <p:nvCxnSpPr>
              <p:cNvPr id="23" name="22 Conector recto"/>
              <p:cNvCxnSpPr/>
              <p:nvPr/>
            </p:nvCxnSpPr>
            <p:spPr>
              <a:xfrm rot="5400000">
                <a:off x="5672218" y="5292962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"/>
              <p:cNvCxnSpPr/>
              <p:nvPr/>
            </p:nvCxnSpPr>
            <p:spPr>
              <a:xfrm rot="16200000" flipH="1">
                <a:off x="5924246" y="5292962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45 Grupo"/>
            <p:cNvGrpSpPr/>
            <p:nvPr/>
          </p:nvGrpSpPr>
          <p:grpSpPr>
            <a:xfrm>
              <a:off x="6570552" y="3880099"/>
              <a:ext cx="504056" cy="432048"/>
              <a:chOff x="6570552" y="3880099"/>
              <a:chExt cx="504056" cy="432048"/>
            </a:xfrm>
          </p:grpSpPr>
          <p:cxnSp>
            <p:nvCxnSpPr>
              <p:cNvPr id="28" name="27 Conector recto"/>
              <p:cNvCxnSpPr/>
              <p:nvPr/>
            </p:nvCxnSpPr>
            <p:spPr>
              <a:xfrm rot="5400000">
                <a:off x="6480542" y="3970109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"/>
              <p:cNvCxnSpPr/>
              <p:nvPr/>
            </p:nvCxnSpPr>
            <p:spPr>
              <a:xfrm rot="16200000" flipH="1">
                <a:off x="6732570" y="3970109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29 Conector recto"/>
            <p:cNvCxnSpPr/>
            <p:nvPr/>
          </p:nvCxnSpPr>
          <p:spPr>
            <a:xfrm>
              <a:off x="6606558" y="4778103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Abrir llave"/>
            <p:cNvSpPr/>
            <p:nvPr/>
          </p:nvSpPr>
          <p:spPr>
            <a:xfrm>
              <a:off x="4543425" y="3904481"/>
              <a:ext cx="216024" cy="1008112"/>
            </a:xfrm>
            <a:prstGeom prst="leftBrace">
              <a:avLst>
                <a:gd name="adj1" fmla="val 58598"/>
                <a:gd name="adj2" fmla="val 50000"/>
              </a:avLst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2195736" y="2675012"/>
            <a:ext cx="2160080" cy="2329914"/>
            <a:chOff x="2195736" y="2675012"/>
            <a:chExt cx="2160080" cy="2329914"/>
          </a:xfrm>
        </p:grpSpPr>
        <p:cxnSp>
          <p:nvCxnSpPr>
            <p:cNvPr id="32" name="31 Conector angular"/>
            <p:cNvCxnSpPr/>
            <p:nvPr/>
          </p:nvCxnSpPr>
          <p:spPr>
            <a:xfrm>
              <a:off x="2915816" y="2675012"/>
              <a:ext cx="1440000" cy="1728192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2195736" y="4543261"/>
              <a:ext cx="2131609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REFINAMIENTO</a:t>
              </a:r>
            </a:p>
          </p:txBody>
        </p:sp>
      </p:grpSp>
      <p:grpSp>
        <p:nvGrpSpPr>
          <p:cNvPr id="15" name="37 Grupo"/>
          <p:cNvGrpSpPr/>
          <p:nvPr/>
        </p:nvGrpSpPr>
        <p:grpSpPr>
          <a:xfrm>
            <a:off x="8275616" y="285728"/>
            <a:ext cx="252027" cy="432049"/>
            <a:chOff x="7092278" y="4077070"/>
            <a:chExt cx="504058" cy="1224138"/>
          </a:xfrm>
        </p:grpSpPr>
        <p:sp>
          <p:nvSpPr>
            <p:cNvPr id="39" name="38 Elipse"/>
            <p:cNvSpPr/>
            <p:nvPr/>
          </p:nvSpPr>
          <p:spPr>
            <a:xfrm>
              <a:off x="7164285" y="4077070"/>
              <a:ext cx="360040" cy="360040"/>
            </a:xfrm>
            <a:prstGeom prst="ellips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40" name="39 Conector recto"/>
            <p:cNvCxnSpPr/>
            <p:nvPr/>
          </p:nvCxnSpPr>
          <p:spPr>
            <a:xfrm rot="5400000">
              <a:off x="7002268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 rot="16200000" flipH="1">
              <a:off x="7254296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7092280" y="486916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 rot="5400000">
              <a:off x="7002269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rot="16200000" flipH="1">
              <a:off x="7254297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55 Grupo"/>
          <p:cNvGrpSpPr/>
          <p:nvPr/>
        </p:nvGrpSpPr>
        <p:grpSpPr>
          <a:xfrm>
            <a:off x="6570552" y="2768052"/>
            <a:ext cx="2158862" cy="2678760"/>
            <a:chOff x="6570552" y="2768052"/>
            <a:chExt cx="2158862" cy="2678760"/>
          </a:xfrm>
        </p:grpSpPr>
        <p:cxnSp>
          <p:nvCxnSpPr>
            <p:cNvPr id="50" name="49 Conector recto de flecha"/>
            <p:cNvCxnSpPr/>
            <p:nvPr/>
          </p:nvCxnSpPr>
          <p:spPr>
            <a:xfrm rot="10800000">
              <a:off x="7380312" y="4077072"/>
              <a:ext cx="576064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 rot="10800000" flipV="1">
              <a:off x="6570552" y="5446811"/>
              <a:ext cx="1385824" cy="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 rot="5400000" flipH="1" flipV="1">
              <a:off x="6818905" y="4309340"/>
              <a:ext cx="2274943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54 CuadroTexto"/>
            <p:cNvSpPr txBox="1"/>
            <p:nvPr/>
          </p:nvSpPr>
          <p:spPr>
            <a:xfrm>
              <a:off x="7197200" y="2768052"/>
              <a:ext cx="1532214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Misma tarea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¿Qué subprogramas hay en el programa?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¿Dónde los ponemos? ¿Antes de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? ¿Después de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 Los pondremos después de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¿Son correctas las llamadas a subprogramas?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En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 o en otros subprogramas</a:t>
            </a:r>
          </a:p>
          <a:p>
            <a:pPr marL="990600" lvl="2" indent="-2762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¿Existe el subprograma?</a:t>
            </a:r>
          </a:p>
          <a:p>
            <a:pPr marL="990600" lvl="2" indent="-2762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¿Concuerdan los argumentos con los parámetros?</a:t>
            </a:r>
            <a:endParaRPr lang="es-ES" sz="2200" i="1" dirty="0" smtClean="0">
              <a:sym typeface="Wingdings" pitchFamily="2" charset="2"/>
            </a:endParaRP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Deben estar los prototipos de los subprogramas antes de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main()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Prototipo: cabecera del subprograma terminada en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;</a:t>
            </a:r>
          </a:p>
          <a:p>
            <a:pPr marL="62865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dibujarCirculo</a:t>
            </a:r>
            <a:r>
              <a:rPr lang="es-ES" sz="1800" dirty="0" smtClean="0">
                <a:latin typeface="Consolas" pitchFamily="49" charset="0"/>
              </a:rPr>
              <a:t>();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mostrarM</a:t>
            </a:r>
            <a:r>
              <a:rPr lang="es-ES" sz="1800" dirty="0" smtClean="0">
                <a:latin typeface="Consolas" pitchFamily="49" charset="0"/>
              </a:rPr>
              <a:t>();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800" dirty="0" smtClean="0">
                <a:latin typeface="Consolas" pitchFamily="49" charset="0"/>
              </a:rPr>
              <a:t> proc(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800" dirty="0" smtClean="0">
                <a:latin typeface="Consolas" pitchFamily="49" charset="0"/>
              </a:rPr>
              <a:t>&amp;a);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1800" dirty="0" err="1" smtClean="0">
                <a:latin typeface="Consolas" pitchFamily="49" charset="0"/>
                <a:sym typeface="Wingdings" pitchFamily="2" charset="2"/>
              </a:rPr>
              <a:t>cuad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 x);</a:t>
            </a:r>
            <a:r>
              <a:rPr lang="es-ES" sz="1800" dirty="0" smtClean="0">
                <a:sym typeface="Wingdings" pitchFamily="2" charset="2"/>
              </a:rPr>
              <a:t/>
            </a:r>
            <a:br>
              <a:rPr lang="es-ES" sz="1800" dirty="0" smtClean="0">
                <a:sym typeface="Wingdings" pitchFamily="2" charset="2"/>
              </a:rPr>
            </a:br>
            <a:r>
              <a:rPr lang="es-ES" sz="1800" dirty="0" smtClean="0">
                <a:latin typeface="Consolas" pitchFamily="49" charset="0"/>
                <a:sym typeface="Wingdings" pitchFamily="2" charset="2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4427984" y="4797152"/>
            <a:ext cx="3888431" cy="720080"/>
            <a:chOff x="899592" y="5401791"/>
            <a:chExt cx="3809075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2" y="5416649"/>
              <a:ext cx="3809075" cy="70522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 lvl="1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main()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es el único subprograma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que no hay que prototipar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es-ES" sz="1600" i="0" dirty="0" smtClean="0">
                <a:latin typeface="Consolas" pitchFamily="49" charset="0"/>
              </a:rPr>
              <a:t> std;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600" i="0" dirty="0" smtClean="0">
                <a:latin typeface="Consolas" pitchFamily="49" charset="0"/>
              </a:rPr>
              <a:t>&amp;valor1,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600" i="0" dirty="0" smtClean="0">
                <a:latin typeface="Consolas" pitchFamily="49" charset="0"/>
              </a:rPr>
              <a:t>&amp;valor2);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Prototipo</a:t>
            </a:r>
            <a:endParaRPr lang="es-ES" sz="1600" i="0" dirty="0" smtClean="0">
              <a:latin typeface="Consolas" pitchFamily="49" charset="0"/>
            </a:endParaRP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num1, num2;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"Valor 1: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num1;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"Valor 2: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num2;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intercambia(num1, num2);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"Ahora el valor 1 es "</a:t>
            </a:r>
            <a:r>
              <a:rPr lang="es-ES" sz="1600" i="0" dirty="0" smtClean="0">
                <a:latin typeface="Consolas" pitchFamily="49" charset="0"/>
              </a:rPr>
              <a:t> &lt;&lt; num1 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y el valor 2 es "</a:t>
            </a:r>
            <a:r>
              <a:rPr lang="es-ES" sz="1600" i="0" dirty="0" smtClean="0">
                <a:latin typeface="Consolas" pitchFamily="49" charset="0"/>
              </a:rPr>
              <a:t> &lt;&lt; num2 &lt;&lt; endl;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600" i="0" dirty="0" smtClean="0">
                <a:latin typeface="Consolas" pitchFamily="49" charset="0"/>
              </a:rPr>
              <a:t>&amp;valor1,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600" i="0" dirty="0" smtClean="0">
                <a:latin typeface="Consolas" pitchFamily="49" charset="0"/>
              </a:rPr>
              <a:t>&amp;valor2)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tmp;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Variable local (temporal)</a:t>
            </a:r>
            <a:endParaRPr lang="es-ES" sz="1600" i="0" dirty="0" smtClean="0">
              <a:latin typeface="Consolas" pitchFamily="49" charset="0"/>
            </a:endParaRP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tmp = valor1;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valor1 = valor2;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valor2 = tmp;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606361" y="404664"/>
            <a:ext cx="208422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intercambia.cpp</a:t>
            </a:r>
          </a:p>
        </p:txBody>
      </p:sp>
      <p:grpSp>
        <p:nvGrpSpPr>
          <p:cNvPr id="8" name="7 Grupo"/>
          <p:cNvGrpSpPr/>
          <p:nvPr/>
        </p:nvGrpSpPr>
        <p:grpSpPr>
          <a:xfrm>
            <a:off x="4355976" y="2492896"/>
            <a:ext cx="4258816" cy="720080"/>
            <a:chOff x="899592" y="5401791"/>
            <a:chExt cx="4171901" cy="720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9 CuadroTexto"/>
            <p:cNvSpPr txBox="1"/>
            <p:nvPr/>
          </p:nvSpPr>
          <p:spPr>
            <a:xfrm>
              <a:off x="899592" y="5416649"/>
              <a:ext cx="4171901" cy="70522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 lvl="1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Asegúrate de que los prototipos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coincidan con las implementaciones</a:t>
              </a:r>
            </a:p>
          </p:txBody>
        </p:sp>
        <p:pic>
          <p:nvPicPr>
            <p:cNvPr id="11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040560"/>
          </a:xfrm>
        </p:spPr>
        <p:txBody>
          <a:bodyPr numCol="2">
            <a:normAutofit/>
          </a:bodyPr>
          <a:lstStyle/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es-ES" sz="1600" i="0" dirty="0" smtClean="0">
                <a:latin typeface="Consolas" pitchFamily="49" charset="0"/>
              </a:rPr>
              <a:t> std;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</a:rPr>
              <a:t>// Prototipos</a:t>
            </a:r>
            <a:endParaRPr lang="es-ES" sz="1600" i="0" dirty="0" smtClean="0">
              <a:solidFill>
                <a:srgbClr val="FFC000"/>
              </a:solidFill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sz="1600" i="0" dirty="0" smtClean="0">
                <a:latin typeface="Consolas" pitchFamily="49" charset="0"/>
              </a:rPr>
              <a:t> factorial(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n);</a:t>
            </a:r>
            <a:endParaRPr lang="es-ES" sz="1600" i="0" dirty="0" smtClean="0">
              <a:solidFill>
                <a:srgbClr val="92D050"/>
              </a:solidFill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sumatorio(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n);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600" i="0" dirty="0" smtClean="0">
                <a:latin typeface="Consolas" pitchFamily="49" charset="0"/>
              </a:rPr>
              <a:t>num;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"Num: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num;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"Factorial de "</a:t>
            </a: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num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": "</a:t>
            </a: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factorial(num)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endl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"Sumatorio de 1 a "</a:t>
            </a:r>
            <a:r>
              <a:rPr lang="es-ES" sz="1600" i="0" dirty="0" smtClean="0">
                <a:latin typeface="Consolas" pitchFamily="49" charset="0"/>
              </a:rPr>
              <a:t> 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num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": "</a:t>
            </a:r>
            <a:r>
              <a:rPr lang="es-ES" sz="1600" i="0" dirty="0" smtClean="0">
                <a:latin typeface="Consolas" pitchFamily="49" charset="0"/>
              </a:rPr>
              <a:t> 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sumatorio(num)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&lt;&lt; endl;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sz="1600" i="0" dirty="0" smtClean="0">
                <a:latin typeface="Consolas" pitchFamily="49" charset="0"/>
              </a:rPr>
              <a:t> factorial(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n)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</a:rPr>
              <a:t>fact</a:t>
            </a:r>
            <a:r>
              <a:rPr lang="es-ES" sz="1600" i="0" dirty="0" smtClean="0">
                <a:latin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</a:rPr>
              <a:t> (n 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)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</a:t>
            </a:r>
            <a:r>
              <a:rPr lang="es-ES" sz="1600" i="0" dirty="0" err="1" smtClean="0">
                <a:latin typeface="Consolas" pitchFamily="49" charset="0"/>
              </a:rPr>
              <a:t>fact</a:t>
            </a:r>
            <a:r>
              <a:rPr lang="es-ES" sz="1600" i="0" dirty="0" smtClean="0">
                <a:latin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1600" i="0" dirty="0" smtClean="0">
                <a:latin typeface="Consolas" pitchFamily="49" charset="0"/>
              </a:rPr>
              <a:t>{</a:t>
            </a:r>
            <a:endParaRPr lang="es-ES" sz="1600" i="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</a:t>
            </a:r>
            <a:r>
              <a:rPr lang="es-ES" sz="1600" i="0" dirty="0" smtClean="0">
                <a:latin typeface="Consolas" pitchFamily="49" charset="0"/>
              </a:rPr>
              <a:t> (int i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</a:rPr>
              <a:t>; i &lt;= n; i++)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   </a:t>
            </a:r>
            <a:r>
              <a:rPr lang="es-ES" sz="1600" i="0" dirty="0" err="1" smtClean="0">
                <a:latin typeface="Consolas" pitchFamily="49" charset="0"/>
              </a:rPr>
              <a:t>fact</a:t>
            </a:r>
            <a:r>
              <a:rPr lang="es-ES" sz="1600" i="0" dirty="0" smtClean="0">
                <a:latin typeface="Consolas" pitchFamily="49" charset="0"/>
              </a:rPr>
              <a:t> = </a:t>
            </a:r>
            <a:r>
              <a:rPr lang="es-ES" sz="1600" i="0" dirty="0" err="1" smtClean="0">
                <a:latin typeface="Consolas" pitchFamily="49" charset="0"/>
              </a:rPr>
              <a:t>fact</a:t>
            </a:r>
            <a:r>
              <a:rPr lang="es-ES" sz="1600" i="0" dirty="0" smtClean="0">
                <a:latin typeface="Consolas" pitchFamily="49" charset="0"/>
              </a:rPr>
              <a:t> * i;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</a:rPr>
              <a:t>fact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sumatorio(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n)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</a:rPr>
              <a:t>sum</a:t>
            </a:r>
            <a:r>
              <a:rPr lang="es-ES" sz="1600" i="0" dirty="0" smtClean="0">
                <a:latin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for</a:t>
            </a:r>
            <a:r>
              <a:rPr lang="es-ES" sz="1600" i="0" dirty="0" smtClean="0">
                <a:latin typeface="Consolas" pitchFamily="49" charset="0"/>
              </a:rPr>
              <a:t> (int i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</a:rPr>
              <a:t>; i &lt;= n; i++)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   </a:t>
            </a:r>
            <a:r>
              <a:rPr lang="es-ES" sz="1600" i="0" dirty="0" err="1" smtClean="0">
                <a:latin typeface="Consolas" pitchFamily="49" charset="0"/>
              </a:rPr>
              <a:t>sum</a:t>
            </a:r>
            <a:r>
              <a:rPr lang="es-ES" sz="1600" i="0" dirty="0" smtClean="0">
                <a:latin typeface="Consolas" pitchFamily="49" charset="0"/>
              </a:rPr>
              <a:t> = </a:t>
            </a:r>
            <a:r>
              <a:rPr lang="es-ES" sz="1600" i="0" dirty="0" err="1" smtClean="0">
                <a:latin typeface="Consolas" pitchFamily="49" charset="0"/>
              </a:rPr>
              <a:t>sum</a:t>
            </a:r>
            <a:r>
              <a:rPr lang="es-ES" sz="1600" i="0" dirty="0" smtClean="0">
                <a:latin typeface="Consolas" pitchFamily="49" charset="0"/>
              </a:rPr>
              <a:t> + i;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</a:rPr>
              <a:t>sum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mates.cpp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477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00127" y="3044280"/>
            <a:ext cx="554395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Funciones de operador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Funciones </a:t>
            </a:r>
            <a:r>
              <a:rPr lang="es-ES" dirty="0" smtClean="0"/>
              <a:t>de operador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Notación infija (de operador)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err="1" smtClean="0">
                <a:sym typeface="Wingdings" pitchFamily="2" charset="2"/>
              </a:rPr>
              <a:t>operandoIzquierdo</a:t>
            </a:r>
            <a:r>
              <a:rPr lang="es-ES" sz="2400" i="1" dirty="0" smtClean="0">
                <a:sym typeface="Wingdings" pitchFamily="2" charset="2"/>
              </a:rPr>
              <a:t>   operador   </a:t>
            </a:r>
            <a:r>
              <a:rPr lang="es-ES" sz="2400" i="1" dirty="0" err="1" smtClean="0">
                <a:sym typeface="Wingdings" pitchFamily="2" charset="2"/>
              </a:rPr>
              <a:t>operandoDerecho</a:t>
            </a:r>
            <a:endParaRPr lang="es-ES" sz="2400" dirty="0" smtClean="0">
              <a:sym typeface="Wingdings" pitchFamily="2" charset="2"/>
            </a:endParaRPr>
          </a:p>
          <a:p>
            <a:pPr marL="361950" lvl="1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  <a:sym typeface="Wingdings" pitchFamily="2" charset="2"/>
              </a:rPr>
              <a:t>a + b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Se ejecuta el operador con los operandos como argumentos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Los operadores se implementan como funciones:</a:t>
            </a:r>
          </a:p>
          <a:p>
            <a:pPr marL="36195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tipo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operator</a:t>
            </a:r>
            <a:r>
              <a:rPr lang="es-ES" i="1" dirty="0" err="1" smtClean="0">
                <a:latin typeface="Consolas" pitchFamily="49" charset="0"/>
                <a:sym typeface="Wingdings" pitchFamily="2" charset="2"/>
              </a:rPr>
              <a:t>símbolo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i="1" dirty="0" smtClean="0">
                <a:latin typeface="Consolas" pitchFamily="49" charset="0"/>
                <a:sym typeface="Wingdings" pitchFamily="2" charset="2"/>
              </a:rPr>
              <a:t>parámetros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)</a:t>
            </a:r>
            <a:endParaRPr lang="es-ES" i="1" dirty="0" smtClean="0">
              <a:solidFill>
                <a:srgbClr val="FFC00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Si es un operador monario sólo habrá un parámetro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Si es binario habrá dos parámetros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El </a:t>
            </a:r>
            <a:r>
              <a:rPr lang="es-ES" i="1" dirty="0" smtClean="0">
                <a:sym typeface="Wingdings" pitchFamily="2" charset="2"/>
              </a:rPr>
              <a:t>símbolo</a:t>
            </a:r>
            <a:r>
              <a:rPr lang="es-ES" dirty="0" smtClean="0">
                <a:sym typeface="Wingdings" pitchFamily="2" charset="2"/>
              </a:rPr>
              <a:t> es un símbolo de operador (uno o dos caracteres):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</a:t>
            </a:r>
            <a:r>
              <a:rPr lang="es-ES" dirty="0" smtClean="0">
                <a:sym typeface="Wingdings" pitchFamily="2" charset="2"/>
              </a:rPr>
              <a:t>,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-</a:t>
            </a:r>
            <a:r>
              <a:rPr lang="es-ES" dirty="0" smtClean="0">
                <a:sym typeface="Wingdings" pitchFamily="2" charset="2"/>
              </a:rPr>
              <a:t>,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" dirty="0" smtClean="0">
                <a:sym typeface="Wingdings" pitchFamily="2" charset="2"/>
              </a:rPr>
              <a:t>,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/</a:t>
            </a:r>
            <a:r>
              <a:rPr lang="es-ES" dirty="0" smtClean="0">
                <a:sym typeface="Wingdings" pitchFamily="2" charset="2"/>
              </a:rPr>
              <a:t>,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--</a:t>
            </a:r>
            <a:r>
              <a:rPr lang="es-ES" dirty="0" smtClean="0">
                <a:sym typeface="Wingdings" pitchFamily="2" charset="2"/>
              </a:rPr>
              <a:t>,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&lt;&lt;</a:t>
            </a:r>
            <a:r>
              <a:rPr lang="es-ES" dirty="0" smtClean="0">
                <a:sym typeface="Wingdings" pitchFamily="2" charset="2"/>
              </a:rPr>
              <a:t>,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%</a:t>
            </a:r>
            <a:r>
              <a:rPr lang="es-ES" dirty="0" smtClean="0">
                <a:sym typeface="Wingdings" pitchFamily="2" charset="2"/>
              </a:rPr>
              <a:t>, ...</a:t>
            </a:r>
            <a:endParaRPr lang="es-ES" i="1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Funciones </a:t>
            </a:r>
            <a:r>
              <a:rPr lang="es-ES" dirty="0" smtClean="0"/>
              <a:t>de operador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suma(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a,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b);</a:t>
            </a:r>
          </a:p>
          <a:p>
            <a:pPr marL="57435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a, b, c;</a:t>
            </a:r>
          </a:p>
          <a:p>
            <a:pPr marL="57435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c = suma(a, b);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operator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+(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a,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b);</a:t>
            </a:r>
          </a:p>
          <a:p>
            <a:pPr marL="57435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tMatriz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a, b, c;</a:t>
            </a:r>
          </a:p>
          <a:p>
            <a:pPr marL="57435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c = a + b;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olidFill>
                <a:srgbClr val="92D05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¡La implementación será exactamente la misma!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Mayor aproximación al lenguaje matemático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479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480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16579" y="3044280"/>
            <a:ext cx="4911023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Diseño descendente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(un ejemplo)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Especificación inicial (Paso 0).-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Desarrollar un programa que haga operaciones de conversión </a:t>
            </a:r>
            <a:br>
              <a:rPr lang="es-ES" i="1" dirty="0" smtClean="0"/>
            </a:br>
            <a:r>
              <a:rPr lang="es-ES" i="1" dirty="0" smtClean="0"/>
              <a:t>de medidas hasta que el usuario decida que no quiere hacer más</a:t>
            </a:r>
            <a:endParaRPr lang="es-ES" i="1" dirty="0" smtClean="0">
              <a:sym typeface="Wingdings" pitchFamily="2" charset="2"/>
            </a:endParaRP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Análisis y diseño aumentando el nivel de detalle en cada paso</a:t>
            </a:r>
          </a:p>
          <a:p>
            <a:pPr marL="361950" lvl="1" indent="0" algn="ctr">
              <a:spcBef>
                <a:spcPts val="0"/>
              </a:spcBef>
              <a:buNone/>
            </a:pPr>
            <a:r>
              <a:rPr lang="es-ES" i="1" dirty="0" smtClean="0">
                <a:sym typeface="Wingdings" pitchFamily="2" charset="2"/>
              </a:rPr>
              <a:t>¿Qué operaciones de conversión?</a:t>
            </a:r>
          </a:p>
          <a:p>
            <a:pPr marL="361950" lvl="1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Paso 1.-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Desarrollar un programa que haga operaciones de conversión </a:t>
            </a:r>
            <a:br>
              <a:rPr lang="es-ES" i="1" dirty="0" smtClean="0"/>
            </a:br>
            <a:r>
              <a:rPr lang="es-ES" i="1" dirty="0" smtClean="0"/>
              <a:t>de medidas hasta que el usuario decida que no quiere hacer más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Pulgadas a centímetros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Libras a gramos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Grados Fahrenheit a centígrados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Galones a litros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481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Paso 2.-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Desarrollar un programa que muestre al usuario un menú con cuatro operaciones de conversión de medidas: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Pulgadas a centímetros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Libras a gramos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Grados Fahrenheit a centígrados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Galones a litros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None/>
            </a:pPr>
            <a:r>
              <a:rPr lang="es-ES" i="1" dirty="0" smtClean="0"/>
              <a:t>Y lea la elección del usuario y proceda con la conversión, hasta que el usuario decida que no quiere hacer más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Clr>
                <a:srgbClr val="FFC000"/>
              </a:buClr>
              <a:buNone/>
            </a:pPr>
            <a:r>
              <a:rPr lang="es-ES" dirty="0" smtClean="0">
                <a:sym typeface="Wingdings" pitchFamily="2" charset="2"/>
              </a:rPr>
              <a:t>6 grandes tareas: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None/>
            </a:pPr>
            <a:r>
              <a:rPr lang="es-ES" dirty="0" smtClean="0">
                <a:sym typeface="Wingdings" pitchFamily="2" charset="2"/>
              </a:rPr>
              <a:t>Menú, cuatro funciones de conversión y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482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Paso 2.-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483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cxnSp>
        <p:nvCxnSpPr>
          <p:cNvPr id="8" name="7 Conector recto"/>
          <p:cNvCxnSpPr/>
          <p:nvPr/>
        </p:nvCxnSpPr>
        <p:spPr>
          <a:xfrm rot="5400000">
            <a:off x="1161144" y="3114489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5400000">
            <a:off x="6912259" y="3114489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5400000">
            <a:off x="2519771" y="3133539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rot="5400000">
            <a:off x="4103947" y="3133539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5400000">
            <a:off x="5544107" y="3124247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4104313" y="2754216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827584" y="3275692"/>
            <a:ext cx="93610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Menú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715428" y="3275692"/>
            <a:ext cx="1224136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Libras a gr.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459256" y="3275692"/>
            <a:ext cx="127733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Galones a l.</a:t>
            </a:r>
            <a:endParaRPr lang="es-ES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911466" y="3284984"/>
            <a:ext cx="165618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Pulgadas a cm.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087342" y="3284984"/>
            <a:ext cx="1224136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ºF a ºC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131840" y="2204864"/>
            <a:ext cx="2257327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Conversiones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24" name="23 Conector recto"/>
          <p:cNvCxnSpPr/>
          <p:nvPr/>
        </p:nvCxnSpPr>
        <p:spPr>
          <a:xfrm rot="5400000">
            <a:off x="8198878" y="3124014"/>
            <a:ext cx="360040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7884367" y="3275692"/>
            <a:ext cx="936104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main()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 rot="10800000">
            <a:off x="1331641" y="2943994"/>
            <a:ext cx="7056782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dibujo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indent="-274638">
              <a:spcBef>
                <a:spcPts val="0"/>
              </a:spcBef>
              <a:spcAft>
                <a:spcPts val="1800"/>
              </a:spcAft>
            </a:pPr>
            <a:endParaRPr lang="es-ES" sz="280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47675" lvl="1" indent="-266700">
              <a:spcAft>
                <a:spcPts val="3000"/>
              </a:spcAft>
              <a:buClr>
                <a:prstClr val="white"/>
              </a:buClr>
              <a:buSzPct val="100000"/>
              <a:buFont typeface="+mj-lt"/>
              <a:buAutoNum type="arabicPeriod"/>
              <a:tabLst>
                <a:tab pos="447675" algn="l"/>
              </a:tabLst>
            </a:pPr>
            <a:r>
              <a:rPr lang="es-ES" sz="2400" dirty="0" smtClean="0">
                <a:solidFill>
                  <a:prstClr val="white"/>
                </a:solidFill>
              </a:rPr>
              <a:t>Dibujar</a:t>
            </a:r>
          </a:p>
          <a:p>
            <a:pPr marL="447675" lvl="1" indent="-266700">
              <a:spcAft>
                <a:spcPts val="3000"/>
              </a:spcAft>
              <a:buClr>
                <a:prstClr val="white"/>
              </a:buClr>
              <a:buSzPct val="100000"/>
              <a:buFont typeface="+mj-lt"/>
              <a:buAutoNum type="arabicPeriod"/>
              <a:tabLst>
                <a:tab pos="447675" algn="l"/>
              </a:tabLst>
            </a:pPr>
            <a:r>
              <a:rPr lang="es-ES" sz="2400" dirty="0" smtClean="0">
                <a:solidFill>
                  <a:prstClr val="white"/>
                </a:solidFill>
              </a:rPr>
              <a:t>Dibujar</a:t>
            </a:r>
          </a:p>
          <a:p>
            <a:pPr marL="904875" lvl="2" indent="-266700">
              <a:spcAft>
                <a:spcPts val="3000"/>
              </a:spcAft>
              <a:buClr>
                <a:prstClr val="white"/>
              </a:buClr>
              <a:buSzPct val="100000"/>
              <a:buNone/>
              <a:tabLst>
                <a:tab pos="447675" algn="l"/>
              </a:tabLst>
            </a:pPr>
            <a:r>
              <a:rPr lang="es-ES" sz="2400" dirty="0" smtClean="0">
                <a:solidFill>
                  <a:prstClr val="white"/>
                </a:solidFill>
              </a:rPr>
              <a:t>2.1.  Dibujar</a:t>
            </a:r>
          </a:p>
          <a:p>
            <a:pPr marL="904875" lvl="2" indent="-266700">
              <a:spcAft>
                <a:spcPts val="3000"/>
              </a:spcAft>
              <a:buClr>
                <a:prstClr val="white"/>
              </a:buClr>
              <a:buSzPct val="100000"/>
              <a:buNone/>
              <a:tabLst>
                <a:tab pos="447675" algn="l"/>
              </a:tabLst>
            </a:pPr>
            <a:r>
              <a:rPr lang="es-ES" sz="2400" dirty="0" smtClean="0">
                <a:solidFill>
                  <a:prstClr val="white"/>
                </a:solidFill>
              </a:rPr>
              <a:t>2.2.  Dibujar</a:t>
            </a:r>
          </a:p>
          <a:p>
            <a:pPr marL="447675" lvl="1" indent="-266700">
              <a:spcAft>
                <a:spcPts val="1800"/>
              </a:spcAft>
              <a:buClr>
                <a:prstClr val="white"/>
              </a:buClr>
              <a:buSzPct val="100000"/>
              <a:buFont typeface="+mj-lt"/>
              <a:buAutoNum type="arabicPeriod"/>
              <a:tabLst>
                <a:tab pos="447675" algn="l"/>
              </a:tabLst>
            </a:pPr>
            <a:r>
              <a:rPr lang="es-ES" sz="2400" dirty="0" smtClean="0">
                <a:solidFill>
                  <a:prstClr val="white"/>
                </a:solidFill>
              </a:rPr>
              <a:t>Dibujar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19" name="18 Elipse"/>
          <p:cNvSpPr/>
          <p:nvPr/>
        </p:nvSpPr>
        <p:spPr>
          <a:xfrm>
            <a:off x="2195736" y="1806724"/>
            <a:ext cx="360040" cy="360040"/>
          </a:xfrm>
          <a:prstGeom prst="ellips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7" name="26 Grupo"/>
          <p:cNvGrpSpPr/>
          <p:nvPr/>
        </p:nvGrpSpPr>
        <p:grpSpPr>
          <a:xfrm>
            <a:off x="2159732" y="2578619"/>
            <a:ext cx="504058" cy="432049"/>
            <a:chOff x="2159732" y="2540519"/>
            <a:chExt cx="504058" cy="432049"/>
          </a:xfrm>
        </p:grpSpPr>
        <p:cxnSp>
          <p:nvCxnSpPr>
            <p:cNvPr id="20" name="19 Conector recto"/>
            <p:cNvCxnSpPr/>
            <p:nvPr/>
          </p:nvCxnSpPr>
          <p:spPr>
            <a:xfrm rot="5400000">
              <a:off x="2069722" y="2630529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16200000" flipH="1">
              <a:off x="2321750" y="2630529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2159734" y="2972568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Grupo"/>
          <p:cNvGrpSpPr/>
          <p:nvPr/>
        </p:nvGrpSpPr>
        <p:grpSpPr>
          <a:xfrm>
            <a:off x="2159732" y="5051276"/>
            <a:ext cx="504056" cy="432048"/>
            <a:chOff x="2159732" y="4797152"/>
            <a:chExt cx="504056" cy="432048"/>
          </a:xfrm>
        </p:grpSpPr>
        <p:cxnSp>
          <p:nvCxnSpPr>
            <p:cNvPr id="23" name="22 Conector recto"/>
            <p:cNvCxnSpPr/>
            <p:nvPr/>
          </p:nvCxnSpPr>
          <p:spPr>
            <a:xfrm rot="5400000">
              <a:off x="2069722" y="4887162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rot="16200000" flipH="1">
              <a:off x="2321750" y="4887162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41 Grupo"/>
          <p:cNvGrpSpPr/>
          <p:nvPr/>
        </p:nvGrpSpPr>
        <p:grpSpPr>
          <a:xfrm>
            <a:off x="3006156" y="3396958"/>
            <a:ext cx="504056" cy="432048"/>
            <a:chOff x="3006156" y="3330283"/>
            <a:chExt cx="504056" cy="432048"/>
          </a:xfrm>
        </p:grpSpPr>
        <p:cxnSp>
          <p:nvCxnSpPr>
            <p:cNvPr id="28" name="27 Conector recto"/>
            <p:cNvCxnSpPr/>
            <p:nvPr/>
          </p:nvCxnSpPr>
          <p:spPr>
            <a:xfrm rot="5400000">
              <a:off x="2916146" y="3420293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 rot="16200000" flipH="1">
              <a:off x="3168174" y="3420293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29 Conector recto"/>
          <p:cNvCxnSpPr/>
          <p:nvPr/>
        </p:nvCxnSpPr>
        <p:spPr>
          <a:xfrm>
            <a:off x="3042162" y="4437112"/>
            <a:ext cx="504056" cy="0"/>
          </a:xfrm>
          <a:prstGeom prst="lin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4499992" y="3789040"/>
            <a:ext cx="4112601" cy="78483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 tareas, pero dos de ellas son iguales</a:t>
            </a:r>
          </a:p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Nos basta con saber cómo dibujar:</a:t>
            </a:r>
          </a:p>
        </p:txBody>
      </p:sp>
      <p:sp>
        <p:nvSpPr>
          <p:cNvPr id="38" name="37 Elipse"/>
          <p:cNvSpPr/>
          <p:nvPr/>
        </p:nvSpPr>
        <p:spPr>
          <a:xfrm>
            <a:off x="5148064" y="4869160"/>
            <a:ext cx="360040" cy="360040"/>
          </a:xfrm>
          <a:prstGeom prst="ellips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9" name="38 Conector recto"/>
          <p:cNvCxnSpPr/>
          <p:nvPr/>
        </p:nvCxnSpPr>
        <p:spPr>
          <a:xfrm rot="5400000">
            <a:off x="5958154" y="4887162"/>
            <a:ext cx="432048" cy="252028"/>
          </a:xfrm>
          <a:prstGeom prst="lin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16200000" flipH="1">
            <a:off x="6210182" y="4887162"/>
            <a:ext cx="432048" cy="252028"/>
          </a:xfrm>
          <a:prstGeom prst="lin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6929454" y="5039885"/>
            <a:ext cx="504056" cy="0"/>
          </a:xfrm>
          <a:prstGeom prst="line">
            <a:avLst/>
          </a:prstGeom>
          <a:ln w="190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26 Grupo"/>
          <p:cNvGrpSpPr/>
          <p:nvPr/>
        </p:nvGrpSpPr>
        <p:grpSpPr>
          <a:xfrm>
            <a:off x="8275616" y="285728"/>
            <a:ext cx="252027" cy="432049"/>
            <a:chOff x="7092278" y="4077070"/>
            <a:chExt cx="504058" cy="1224138"/>
          </a:xfrm>
        </p:grpSpPr>
        <p:sp>
          <p:nvSpPr>
            <p:cNvPr id="31" name="30 Elipse"/>
            <p:cNvSpPr/>
            <p:nvPr/>
          </p:nvSpPr>
          <p:spPr>
            <a:xfrm>
              <a:off x="7164285" y="4077070"/>
              <a:ext cx="360040" cy="360040"/>
            </a:xfrm>
            <a:prstGeom prst="ellips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2" name="31 Conector recto"/>
            <p:cNvCxnSpPr/>
            <p:nvPr/>
          </p:nvCxnSpPr>
          <p:spPr>
            <a:xfrm rot="5400000">
              <a:off x="7002268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 rot="16200000" flipH="1">
              <a:off x="7254296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7092280" y="486916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5400000">
              <a:off x="7002269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 rot="16200000" flipH="1">
              <a:off x="7254297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Paso 3.-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Menú:</a:t>
            </a:r>
            <a:br>
              <a:rPr lang="es-ES" i="1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Mostrar las cuatro opciones más una para salir</a:t>
            </a:r>
            <a:br>
              <a:rPr lang="es-ES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Validar la entrada y devolver la elegida</a:t>
            </a:r>
            <a:endParaRPr lang="es-ES" i="1" dirty="0" smtClean="0">
              <a:sym typeface="Wingdings" pitchFamily="2" charset="2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Pulgadas a centímetros:</a:t>
            </a:r>
            <a:br>
              <a:rPr lang="es-ES" i="1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Devolver el equivalente en centímetros del valor en pulgadas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Libras a gramos:</a:t>
            </a:r>
            <a:br>
              <a:rPr lang="es-ES" i="1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Devolver el equivalente en gramos del valor en libras</a:t>
            </a:r>
            <a:endParaRPr lang="es-ES" i="1" dirty="0" smtClean="0">
              <a:sym typeface="Wingdings" pitchFamily="2" charset="2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Grados Fahrenheit a centígrados:</a:t>
            </a:r>
            <a:br>
              <a:rPr lang="es-ES" i="1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Devolver el equivalente en centígrados del valor en Fahrenheit</a:t>
            </a:r>
            <a:endParaRPr lang="es-ES" i="1" dirty="0" smtClean="0">
              <a:sym typeface="Wingdings" pitchFamily="2" charset="2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Galones a litros:</a:t>
            </a:r>
            <a:br>
              <a:rPr lang="es-ES" i="1" dirty="0" smtClean="0">
                <a:sym typeface="Wingdings" pitchFamily="2" charset="2"/>
              </a:rPr>
            </a:br>
            <a:r>
              <a:rPr lang="es-ES" dirty="0" smtClean="0">
                <a:sym typeface="Wingdings" pitchFamily="2" charset="2"/>
              </a:rPr>
              <a:t>Devolver el equivalente en litros del valor en galones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 typeface="Wingdings 2" pitchFamily="18" charset="2"/>
              <a:buChar char=""/>
            </a:pPr>
            <a:r>
              <a:rPr lang="es-ES" i="1" dirty="0" smtClean="0">
                <a:sym typeface="Wingdings" pitchFamily="2" charset="2"/>
              </a:rPr>
              <a:t>Programa principal </a:t>
            </a:r>
            <a:r>
              <a:rPr lang="es-ES" dirty="0" smtClean="0">
                <a:sym typeface="Wingdings" pitchFamily="2" charset="2"/>
              </a:rPr>
              <a:t>(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)</a:t>
            </a:r>
            <a:r>
              <a:rPr lang="es-ES" i="1" dirty="0" smtClean="0">
                <a:sym typeface="Wingdings" pitchFamily="2" charset="2"/>
              </a:rPr>
              <a:t/>
            </a:r>
            <a:br>
              <a:rPr lang="es-ES" i="1" dirty="0" smtClean="0">
                <a:sym typeface="Wingdings" pitchFamily="2" charset="2"/>
              </a:rPr>
            </a:b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i="1" smtClean="0"/>
              <a:t>Página</a:t>
            </a:r>
            <a:r>
              <a:rPr lang="en-US" i="1" smtClean="0"/>
              <a:t> </a:t>
            </a:r>
            <a:fld id="{042AED99-7FB4-404E-8A97-64753DCE42EC}" type="slidenum">
              <a:rPr lang="en-US" i="1" smtClean="0"/>
              <a:pPr/>
              <a:t>484</a:t>
            </a:fld>
            <a:endParaRPr lang="en-US" i="1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Paso 3.- Cada tarea, un subprograma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Comunicación entre los subprogramas: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i="1" smtClean="0"/>
              <a:t>Página</a:t>
            </a:r>
            <a:r>
              <a:rPr lang="en-US" i="1" smtClean="0"/>
              <a:t> </a:t>
            </a:r>
            <a:fld id="{042AED99-7FB4-404E-8A97-64753DCE42EC}" type="slidenum">
              <a:rPr lang="en-US" i="1" smtClean="0"/>
              <a:pPr/>
              <a:t>485</a:t>
            </a:fld>
            <a:endParaRPr lang="en-US" i="1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143028" y="2276872"/>
          <a:ext cx="6857945" cy="2773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28772"/>
                <a:gridCol w="2259660"/>
                <a:gridCol w="1152128"/>
                <a:gridCol w="181738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Función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Entrada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Salida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Valor devuelto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menu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()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int</a:t>
                      </a:r>
                      <a:endParaRPr lang="es-ES" sz="2000" b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pulgACm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()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</a:t>
                      </a:r>
                      <a:r>
                        <a:rPr lang="es-ES" sz="2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pulg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lbAGr</a:t>
                      </a:r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()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libras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grFAGrC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()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</a:t>
                      </a:r>
                      <a:r>
                        <a:rPr lang="es-ES" sz="2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grF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galALtr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()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galones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double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main()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―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int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Paso 4.- Algoritmos detallados de cada subprograma  Programar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i="1" smtClean="0"/>
              <a:t>Página</a:t>
            </a:r>
            <a:r>
              <a:rPr lang="en-US" i="1" smtClean="0"/>
              <a:t> </a:t>
            </a:r>
            <a:fld id="{042AED99-7FB4-404E-8A97-64753DCE42EC}" type="slidenum">
              <a:rPr lang="en-US" i="1" smtClean="0"/>
              <a:pPr/>
              <a:t>486</a:t>
            </a:fld>
            <a:endParaRPr lang="en-US" i="1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398016" y="5987018"/>
            <a:ext cx="43152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. 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1357128"/>
            <a:ext cx="8291264" cy="517064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>
            <a:spAutoFit/>
          </a:bodyPr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es-ES" sz="1600" dirty="0" smtClean="0">
                <a:latin typeface="Consolas" pitchFamily="49" charset="0"/>
              </a:rPr>
              <a:t> std;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Prototipos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pulgACm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pulg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lbAGr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libras);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grFAGrC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grF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galALtr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galones);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main()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valor;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!= 0)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 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"Pulgadas: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cin &gt;&gt; valor;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"Son 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</a:t>
            </a:r>
            <a:r>
              <a:rPr lang="es-ES" sz="1600" dirty="0" err="1" smtClean="0">
                <a:solidFill>
                  <a:schemeClr val="tx1"/>
                </a:solidFill>
                <a:latin typeface="Consolas" pitchFamily="49" charset="0"/>
              </a:rPr>
              <a:t>pulgACm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(valor)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 cm."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}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  <a:endParaRPr lang="es-ES" sz="1600" dirty="0" smtClean="0"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i="1" smtClean="0"/>
              <a:t>Página</a:t>
            </a:r>
            <a:r>
              <a:rPr lang="en-US" i="1" smtClean="0"/>
              <a:t> </a:t>
            </a:r>
            <a:fld id="{042AED99-7FB4-404E-8A97-64753DCE42EC}" type="slidenum">
              <a:rPr lang="en-US" i="1" smtClean="0"/>
              <a:pPr/>
              <a:t>487</a:t>
            </a:fld>
            <a:endParaRPr lang="en-US" i="1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398016" y="5987018"/>
            <a:ext cx="43152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. 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886980"/>
            <a:ext cx="8291264" cy="554254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>
            <a:spAutoFit/>
          </a:bodyPr>
          <a:lstStyle/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"Libras: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cin &gt;&gt; valor;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"Son 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</a:t>
            </a:r>
            <a:r>
              <a:rPr lang="es-ES" sz="1600" dirty="0" err="1" smtClean="0">
                <a:solidFill>
                  <a:schemeClr val="tx1"/>
                </a:solidFill>
                <a:latin typeface="Consolas" pitchFamily="49" charset="0"/>
              </a:rPr>
              <a:t>lbAGr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(valor)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 gr."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endl;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"Grados Fahrenheit: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cin &gt;&gt; valor;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"Son 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</a:t>
            </a:r>
            <a:r>
              <a:rPr lang="es-ES" sz="1600" dirty="0" err="1" smtClean="0">
                <a:solidFill>
                  <a:schemeClr val="tx1"/>
                </a:solidFill>
                <a:latin typeface="Consolas" pitchFamily="49" charset="0"/>
              </a:rPr>
              <a:t>grFAGrC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(valor)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 </a:t>
            </a:r>
            <a:r>
              <a:rPr lang="es-ES" sz="1600" dirty="0" err="1" smtClean="0">
                <a:solidFill>
                  <a:srgbClr val="FFFF00"/>
                </a:solidFill>
                <a:latin typeface="Consolas" pitchFamily="49" charset="0"/>
              </a:rPr>
              <a:t>ºC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endl;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{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"Galones: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cin &gt;&gt; valor;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"Son 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</a:t>
            </a:r>
            <a:r>
              <a:rPr lang="es-ES" sz="1600" dirty="0" err="1" smtClean="0">
                <a:solidFill>
                  <a:schemeClr val="tx1"/>
                </a:solidFill>
                <a:latin typeface="Consolas" pitchFamily="49" charset="0"/>
              </a:rPr>
              <a:t>galALtr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(valor)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 l."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&lt;&lt; endl;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7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i="1" smtClean="0"/>
              <a:t>Página</a:t>
            </a:r>
            <a:r>
              <a:rPr lang="en-US" i="1" smtClean="0"/>
              <a:t> </a:t>
            </a:r>
            <a:fld id="{042AED99-7FB4-404E-8A97-64753DCE42EC}" type="slidenum">
              <a:rPr lang="en-US" i="1" smtClean="0"/>
              <a:pPr/>
              <a:t>488</a:t>
            </a:fld>
            <a:endParaRPr lang="en-US" i="1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467544" y="908720"/>
            <a:ext cx="8352928" cy="540147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>
            <a:spAutoFit/>
          </a:bodyPr>
          <a:lstStyle/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 {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endParaRPr lang="es-ES" sz="1600" dirty="0" smtClean="0">
              <a:latin typeface="Consolas" pitchFamily="49" charset="0"/>
            </a:endParaRP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1600" dirty="0" smtClean="0">
                <a:latin typeface="Consolas" pitchFamily="49" charset="0"/>
              </a:rPr>
              <a:t> ((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) || 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&gt;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600" dirty="0" smtClean="0">
                <a:latin typeface="Consolas" pitchFamily="49" charset="0"/>
              </a:rPr>
              <a:t>)) {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"1 - Pulgadas a Cm."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"2 - Libras a Gr."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"3 - Fahrenheit a </a:t>
            </a:r>
            <a:r>
              <a:rPr lang="es-ES" sz="1600" dirty="0" err="1" smtClean="0">
                <a:solidFill>
                  <a:srgbClr val="FFFF00"/>
                </a:solidFill>
                <a:latin typeface="Consolas" pitchFamily="49" charset="0"/>
              </a:rPr>
              <a:t>ºC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"4 - Galones a L."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"0 - Salir"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"Elige: "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cin &gt;&gt;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600" dirty="0" smtClean="0">
                <a:latin typeface="Consolas" pitchFamily="49" charset="0"/>
              </a:rPr>
              <a:t> ((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latin typeface="Consolas" pitchFamily="49" charset="0"/>
              </a:rPr>
              <a:t>) || (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 &gt;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600" dirty="0" smtClean="0">
                <a:latin typeface="Consolas" pitchFamily="49" charset="0"/>
              </a:rPr>
              <a:t>)) {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"Opción no válida" </a:t>
            </a:r>
            <a:r>
              <a:rPr lang="es-ES" sz="1600" dirty="0" smtClean="0">
                <a:latin typeface="Consolas" pitchFamily="49" charset="0"/>
              </a:rPr>
              <a:t>&lt;&lt; endl;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}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endParaRPr lang="es-ES" sz="1600" dirty="0" smtClean="0">
              <a:latin typeface="Consolas" pitchFamily="49" charset="0"/>
            </a:endParaRP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 </a:t>
            </a:r>
            <a:r>
              <a:rPr lang="es-ES" sz="1600" dirty="0" err="1" smtClean="0">
                <a:latin typeface="Consolas" pitchFamily="49" charset="0"/>
              </a:rPr>
              <a:t>op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}</a:t>
            </a: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endParaRPr lang="es-ES" sz="1600" dirty="0" smtClean="0">
              <a:latin typeface="Consolas" pitchFamily="49" charset="0"/>
            </a:endParaRPr>
          </a:p>
          <a:p>
            <a:pPr marL="0" lvl="1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pulgACm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pulg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cmPorPulg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2.54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pulg</a:t>
            </a:r>
            <a:r>
              <a:rPr lang="es-ES" sz="1600" dirty="0" smtClean="0">
                <a:latin typeface="Consolas" pitchFamily="49" charset="0"/>
              </a:rPr>
              <a:t> * </a:t>
            </a:r>
            <a:r>
              <a:rPr lang="es-ES" sz="1600" dirty="0" err="1" smtClean="0">
                <a:latin typeface="Consolas" pitchFamily="49" charset="0"/>
              </a:rPr>
              <a:t>cmPorPulg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398016" y="5987018"/>
            <a:ext cx="43152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. 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Refinamientos sucesivos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i="1" smtClean="0"/>
              <a:t>Página</a:t>
            </a:r>
            <a:r>
              <a:rPr lang="en-US" i="1" smtClean="0"/>
              <a:t> </a:t>
            </a:r>
            <a:fld id="{042AED99-7FB4-404E-8A97-64753DCE42EC}" type="slidenum">
              <a:rPr lang="en-US" i="1" smtClean="0"/>
              <a:pPr/>
              <a:t>489</a:t>
            </a:fld>
            <a:endParaRPr lang="en-US" i="1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467544" y="980728"/>
            <a:ext cx="8352928" cy="30931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>
            <a:spAutoFit/>
          </a:bodyPr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lbAGr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libras)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grPorLb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453.6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dirty="0" smtClean="0">
                <a:latin typeface="Consolas" pitchFamily="49" charset="0"/>
              </a:rPr>
              <a:t> libras * </a:t>
            </a:r>
            <a:r>
              <a:rPr lang="es-ES" sz="1600" dirty="0" err="1" smtClean="0">
                <a:latin typeface="Consolas" pitchFamily="49" charset="0"/>
              </a:rPr>
              <a:t>grPorLb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grFAGrC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grF</a:t>
            </a:r>
            <a:r>
              <a:rPr lang="es-ES" sz="1600" dirty="0" smtClean="0">
                <a:latin typeface="Consolas" pitchFamily="49" charset="0"/>
              </a:rPr>
              <a:t>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1600" dirty="0" smtClean="0">
                <a:latin typeface="Consolas" pitchFamily="49" charset="0"/>
              </a:rPr>
              <a:t> ((</a:t>
            </a:r>
            <a:r>
              <a:rPr lang="es-ES" sz="1600" dirty="0" err="1" smtClean="0">
                <a:latin typeface="Consolas" pitchFamily="49" charset="0"/>
              </a:rPr>
              <a:t>grF</a:t>
            </a:r>
            <a:r>
              <a:rPr lang="es-ES" sz="1600" dirty="0" smtClean="0">
                <a:latin typeface="Consolas" pitchFamily="49" charset="0"/>
              </a:rPr>
              <a:t> -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32</a:t>
            </a:r>
            <a:r>
              <a:rPr lang="es-ES" sz="1600" dirty="0" smtClean="0">
                <a:latin typeface="Consolas" pitchFamily="49" charset="0"/>
              </a:rPr>
              <a:t>) *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600" dirty="0" smtClean="0">
                <a:latin typeface="Consolas" pitchFamily="49" charset="0"/>
              </a:rPr>
              <a:t> /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galALtr</a:t>
            </a:r>
            <a:r>
              <a:rPr lang="es-ES" sz="1600" dirty="0" smtClean="0"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galones) {</a:t>
            </a:r>
          </a:p>
          <a:p>
            <a:pPr>
              <a:lnSpc>
                <a:spcPts val="1800"/>
              </a:lnSpc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ltrPorGal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4.54609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dirty="0" smtClean="0">
                <a:latin typeface="Consolas" pitchFamily="49" charset="0"/>
              </a:rPr>
              <a:t> galones * </a:t>
            </a:r>
            <a:r>
              <a:rPr lang="es-ES" sz="1600" dirty="0" err="1" smtClean="0">
                <a:latin typeface="Consolas" pitchFamily="49" charset="0"/>
              </a:rPr>
              <a:t>ltrPorGal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398016" y="5987018"/>
            <a:ext cx="43152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. 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79724" y="404664"/>
            <a:ext cx="221086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conversiones.cpp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490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09416" y="3044280"/>
            <a:ext cx="4125360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Precondiciones y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postcondiciones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Precondiciones y postcondiciones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2153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Integridad de los subprogramas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Condiciones que se deben dar antes de comenzar su ejecución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 </a:t>
            </a:r>
            <a:r>
              <a:rPr lang="es-ES" dirty="0" smtClean="0">
                <a:solidFill>
                  <a:srgbClr val="FFC000"/>
                </a:solidFill>
                <a:sym typeface="Wingdings" pitchFamily="2" charset="2"/>
              </a:rPr>
              <a:t>Precondiciones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ym typeface="Wingdings" pitchFamily="2" charset="2"/>
              </a:rPr>
              <a:t>Quien llame al subprograma debe garantizar que se satisfacen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Condiciones que se darán cuando termine su ejecución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 </a:t>
            </a:r>
            <a:r>
              <a:rPr lang="es-ES" dirty="0" smtClean="0">
                <a:solidFill>
                  <a:srgbClr val="FFC000"/>
                </a:solidFill>
                <a:sym typeface="Wingdings" pitchFamily="2" charset="2"/>
              </a:rPr>
              <a:t>Postcondiciones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ym typeface="Wingdings" pitchFamily="2" charset="2"/>
              </a:rPr>
              <a:t>En el punto de llamada se pueden dar por garantizadas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i="1" dirty="0" smtClean="0">
                <a:sym typeface="Wingdings" pitchFamily="2" charset="2"/>
              </a:rPr>
              <a:t>Aserciones</a:t>
            </a:r>
            <a:r>
              <a:rPr lang="es-ES" dirty="0" smtClean="0">
                <a:sym typeface="Wingdings" pitchFamily="2" charset="2"/>
              </a:rPr>
              <a:t>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Condiciones que si no se cumplen interrumpen la ejecución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Función </a:t>
            </a:r>
            <a:r>
              <a:rPr lang="es-ES" dirty="0" err="1" smtClean="0">
                <a:latin typeface="Consolas" pitchFamily="49" charset="0"/>
                <a:sym typeface="Wingdings" pitchFamily="2" charset="2"/>
              </a:rPr>
              <a:t>assert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()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491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Aserciones como precondiciones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2153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Precondiciones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Por ejemplo, no realizaremos conversiones de valores negativos: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double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pulgACm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n-US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double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pulg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sym typeface="Wingdings" pitchFamily="2" charset="2"/>
              </a:rPr>
              <a:t>   assert(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pulg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&gt;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);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sym typeface="Wingdings" pitchFamily="2" charset="2"/>
              </a:rPr>
              <a:t>   </a:t>
            </a:r>
            <a:r>
              <a:rPr lang="en-US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double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cmPorPulg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=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2.54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n-US" dirty="0" smtClean="0"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sym typeface="Wingdings" pitchFamily="2" charset="2"/>
              </a:rPr>
              <a:t>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return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pulg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* 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cmPorPulg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  <a:sym typeface="Wingdings" pitchFamily="2" charset="2"/>
              </a:rPr>
              <a:t>}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La función tiene una precondición: </a:t>
            </a:r>
            <a:r>
              <a:rPr lang="es-ES" dirty="0" err="1" smtClean="0">
                <a:latin typeface="Consolas" pitchFamily="49" charset="0"/>
                <a:sym typeface="Wingdings" pitchFamily="2" charset="2"/>
              </a:rPr>
              <a:t>pulg</a:t>
            </a:r>
            <a:r>
              <a:rPr lang="es-ES" dirty="0" smtClean="0">
                <a:sym typeface="Wingdings" pitchFamily="2" charset="2"/>
              </a:rPr>
              <a:t> debe ser positivo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sym typeface="Wingdings" pitchFamily="2" charset="2"/>
              </a:rPr>
              <a:t>assert(</a:t>
            </a:r>
            <a:r>
              <a:rPr lang="en-US" dirty="0" err="1" smtClean="0">
                <a:latin typeface="Consolas" pitchFamily="49" charset="0"/>
                <a:sym typeface="Wingdings" pitchFamily="2" charset="2"/>
              </a:rPr>
              <a:t>pulg</a:t>
            </a:r>
            <a:r>
              <a:rPr lang="en-US" dirty="0" smtClean="0">
                <a:latin typeface="Consolas" pitchFamily="49" charset="0"/>
                <a:sym typeface="Wingdings" pitchFamily="2" charset="2"/>
              </a:rPr>
              <a:t> &gt; </a:t>
            </a:r>
            <a:r>
              <a:rPr lang="en-US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);</a:t>
            </a:r>
            <a:r>
              <a:rPr lang="es-ES" dirty="0" smtClean="0">
                <a:sym typeface="Wingdings" pitchFamily="2" charset="2"/>
              </a:rPr>
              <a:t> interrumpirá la ejecución si no es cierto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492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214414" y="2344688"/>
            <a:ext cx="2853530" cy="360000"/>
          </a:xfrm>
          <a:prstGeom prst="rect">
            <a:avLst/>
          </a:prstGeom>
          <a:ln w="28575">
            <a:solidFill>
              <a:schemeClr val="tx2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Aserciones como precondiciones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2153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Precondiciones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sym typeface="Wingdings" pitchFamily="2" charset="2"/>
              </a:rPr>
              <a:t>Es responsabilidad del punto de llamada garantizar la precondición: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i="0" dirty="0" smtClean="0">
                <a:latin typeface="Consolas" pitchFamily="49" charset="0"/>
              </a:rPr>
              <a:t> valor;</a:t>
            </a:r>
          </a:p>
          <a:p>
            <a:pPr marL="361950">
              <a:spcBef>
                <a:spcPts val="0"/>
              </a:spcBef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</a:rPr>
              <a:t>op</a:t>
            </a:r>
            <a:r>
              <a:rPr lang="es-ES" sz="1800" i="0" dirty="0" smtClean="0">
                <a:latin typeface="Consolas" pitchFamily="49" charset="0"/>
              </a:rPr>
              <a:t>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800" i="0" dirty="0" smtClean="0">
                <a:latin typeface="Consolas" pitchFamily="49" charset="0"/>
              </a:rPr>
              <a:t>(</a:t>
            </a:r>
            <a:r>
              <a:rPr lang="es-ES" sz="1800" i="0" dirty="0" err="1" smtClean="0">
                <a:latin typeface="Consolas" pitchFamily="49" charset="0"/>
              </a:rPr>
              <a:t>op</a:t>
            </a:r>
            <a:r>
              <a:rPr lang="es-ES" sz="1800" i="0" dirty="0" smtClean="0">
                <a:latin typeface="Consolas" pitchFamily="49" charset="0"/>
              </a:rPr>
              <a:t> != 0) {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err="1" smtClean="0">
                <a:latin typeface="Consolas" pitchFamily="49" charset="0"/>
              </a:rPr>
              <a:t>op</a:t>
            </a:r>
            <a:r>
              <a:rPr lang="es-ES" sz="1800" i="0" dirty="0" smtClean="0">
                <a:latin typeface="Consolas" pitchFamily="49" charset="0"/>
              </a:rPr>
              <a:t> = </a:t>
            </a:r>
            <a:r>
              <a:rPr lang="es-ES" sz="1800" i="0" dirty="0" err="1" smtClean="0">
                <a:latin typeface="Consolas" pitchFamily="49" charset="0"/>
              </a:rPr>
              <a:t>menu</a:t>
            </a:r>
            <a:r>
              <a:rPr lang="es-ES" sz="1800" i="0" dirty="0" smtClean="0">
                <a:latin typeface="Consolas" pitchFamily="49" charset="0"/>
              </a:rPr>
              <a:t>();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 </a:t>
            </a:r>
            <a:r>
              <a:rPr lang="es-ES" sz="1800" i="0" dirty="0" smtClean="0">
                <a:latin typeface="Consolas" pitchFamily="49" charset="0"/>
              </a:rPr>
              <a:t>(</a:t>
            </a:r>
            <a:r>
              <a:rPr lang="es-ES" sz="1800" i="0" dirty="0" err="1" smtClean="0">
                <a:latin typeface="Consolas" pitchFamily="49" charset="0"/>
              </a:rPr>
              <a:t>op</a:t>
            </a:r>
            <a:r>
              <a:rPr lang="es-ES" sz="1800" i="0" dirty="0" smtClean="0">
                <a:latin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i="0" dirty="0" smtClean="0">
                <a:latin typeface="Consolas" pitchFamily="49" charset="0"/>
              </a:rPr>
              <a:t>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i="0" dirty="0" smtClean="0">
                <a:latin typeface="Consolas" pitchFamily="49" charset="0"/>
              </a:rPr>
              <a:t>: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{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   cout &lt;&lt;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</a:rPr>
              <a:t>"Pulgadas: "</a:t>
            </a:r>
            <a:r>
              <a:rPr lang="es-E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</a:rPr>
              <a:t>            cin &gt;&gt; valor;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      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</a:rPr>
              <a:t>if</a:t>
            </a: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 (valor &lt; </a:t>
            </a:r>
            <a:r>
              <a:rPr lang="es-ES" sz="1800" i="0" dirty="0" smtClean="0">
                <a:solidFill>
                  <a:srgbClr val="FFFF00"/>
                </a:solidFill>
                <a:effectLst/>
                <a:latin typeface="Consolas" pitchFamily="49" charset="0"/>
              </a:rPr>
              <a:t>0</a:t>
            </a: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) {</a:t>
            </a:r>
          </a:p>
          <a:p>
            <a:pPr marL="361950" lvl="0">
              <a:spcBef>
                <a:spcPts val="0"/>
              </a:spcBef>
              <a:buClrTx/>
              <a:buSzTx/>
            </a:pP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               cout &lt;&lt; </a:t>
            </a:r>
            <a:r>
              <a:rPr lang="es-ES" sz="1800" i="0" dirty="0" smtClean="0">
                <a:solidFill>
                  <a:srgbClr val="FFFF00"/>
                </a:solidFill>
                <a:effectLst/>
                <a:latin typeface="Consolas" pitchFamily="49" charset="0"/>
              </a:rPr>
              <a:t>"¡No válido!"</a:t>
            </a: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 &lt;&lt; endl;</a:t>
            </a:r>
          </a:p>
          <a:p>
            <a:pPr marL="361950" lvl="0">
              <a:spcBef>
                <a:spcPts val="0"/>
              </a:spcBef>
              <a:buClrTx/>
              <a:buSzTx/>
            </a:pP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            }</a:t>
            </a:r>
          </a:p>
          <a:p>
            <a:pPr marL="361950" lvl="0">
              <a:spcBef>
                <a:spcPts val="0"/>
              </a:spcBef>
              <a:buClrTx/>
              <a:buSzTx/>
            </a:pP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            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</a:rPr>
              <a:t>else </a:t>
            </a: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{</a:t>
            </a:r>
            <a:r>
              <a:rPr lang="es-ES" sz="1800" i="0" dirty="0" smtClean="0">
                <a:solidFill>
                  <a:srgbClr val="92D050"/>
                </a:solidFill>
                <a:effectLst/>
                <a:latin typeface="Consolas" pitchFamily="49" charset="0"/>
              </a:rPr>
              <a:t> // Se cumple la precondición...</a:t>
            </a:r>
          </a:p>
          <a:p>
            <a:pPr marL="361950" lvl="0">
              <a:spcBef>
                <a:spcPts val="0"/>
              </a:spcBef>
              <a:buClrTx/>
              <a:buSzTx/>
            </a:pPr>
            <a:r>
              <a:rPr lang="es-ES" sz="1800" i="0" dirty="0" smtClean="0">
                <a:solidFill>
                  <a:srgbClr val="009DD9">
                    <a:lumMod val="60000"/>
                    <a:lumOff val="40000"/>
                  </a:srgbClr>
                </a:solidFill>
                <a:effectLst/>
                <a:latin typeface="Consolas" pitchFamily="49" charset="0"/>
              </a:rPr>
              <a:t>               </a:t>
            </a:r>
            <a:r>
              <a:rPr lang="es-ES" sz="1800" i="0" dirty="0" smtClean="0">
                <a:solidFill>
                  <a:prstClr val="white"/>
                </a:solidFill>
                <a:effectLst/>
                <a:latin typeface="Consolas" pitchFamily="49" charset="0"/>
              </a:rPr>
              <a:t>...</a:t>
            </a:r>
            <a:endParaRPr lang="es-ES" sz="2200" i="0" dirty="0" smtClean="0">
              <a:solidFill>
                <a:prstClr val="white"/>
              </a:solidFill>
              <a:effectLst/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493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67744" y="4685901"/>
            <a:ext cx="4392488" cy="864000"/>
          </a:xfrm>
          <a:prstGeom prst="rect">
            <a:avLst/>
          </a:prstGeom>
          <a:ln w="28575">
            <a:solidFill>
              <a:schemeClr val="tx2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000"/>
                            </p:stCondLst>
                            <p:childTnLst>
                              <p:par>
                                <p:cTn id="72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dibujo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6" name="26 Grupo"/>
          <p:cNvGrpSpPr/>
          <p:nvPr/>
        </p:nvGrpSpPr>
        <p:grpSpPr>
          <a:xfrm>
            <a:off x="8275616" y="285728"/>
            <a:ext cx="252027" cy="432049"/>
            <a:chOff x="7092278" y="4077070"/>
            <a:chExt cx="504058" cy="1224138"/>
          </a:xfrm>
        </p:grpSpPr>
        <p:sp>
          <p:nvSpPr>
            <p:cNvPr id="31" name="30 Elipse"/>
            <p:cNvSpPr/>
            <p:nvPr/>
          </p:nvSpPr>
          <p:spPr>
            <a:xfrm>
              <a:off x="7164285" y="4077070"/>
              <a:ext cx="360040" cy="360040"/>
            </a:xfrm>
            <a:prstGeom prst="ellips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2" name="31 Conector recto"/>
            <p:cNvCxnSpPr/>
            <p:nvPr/>
          </p:nvCxnSpPr>
          <p:spPr>
            <a:xfrm rot="5400000">
              <a:off x="7002268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 rot="16200000" flipH="1">
              <a:off x="7254296" y="4527121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7092280" y="486916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5400000">
              <a:off x="7002269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 rot="16200000" flipH="1">
              <a:off x="7254297" y="4959170"/>
              <a:ext cx="432048" cy="252028"/>
            </a:xfrm>
            <a:prstGeom prst="line">
              <a:avLst/>
            </a:prstGeom>
            <a:ln w="1905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80 Grupo"/>
          <p:cNvGrpSpPr/>
          <p:nvPr/>
        </p:nvGrpSpPr>
        <p:grpSpPr>
          <a:xfrm>
            <a:off x="1586234" y="3356992"/>
            <a:ext cx="3489822" cy="1152128"/>
            <a:chOff x="1586234" y="3356992"/>
            <a:chExt cx="3489822" cy="1152128"/>
          </a:xfrm>
        </p:grpSpPr>
        <p:cxnSp>
          <p:nvCxnSpPr>
            <p:cNvPr id="75" name="74 Conector recto"/>
            <p:cNvCxnSpPr/>
            <p:nvPr/>
          </p:nvCxnSpPr>
          <p:spPr>
            <a:xfrm rot="5400000">
              <a:off x="2159732" y="3897052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Conector recto"/>
            <p:cNvCxnSpPr/>
            <p:nvPr/>
          </p:nvCxnSpPr>
          <p:spPr>
            <a:xfrm rot="5400000">
              <a:off x="4175956" y="3897052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Conector recto"/>
            <p:cNvCxnSpPr/>
            <p:nvPr/>
          </p:nvCxnSpPr>
          <p:spPr>
            <a:xfrm rot="5400000">
              <a:off x="3087477" y="3537012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Conector recto"/>
            <p:cNvCxnSpPr/>
            <p:nvPr/>
          </p:nvCxnSpPr>
          <p:spPr>
            <a:xfrm>
              <a:off x="2339752" y="3726557"/>
              <a:ext cx="201622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65 Grupo"/>
            <p:cNvGrpSpPr/>
            <p:nvPr/>
          </p:nvGrpSpPr>
          <p:grpSpPr>
            <a:xfrm>
              <a:off x="1586234" y="4077072"/>
              <a:ext cx="1473598" cy="432048"/>
              <a:chOff x="1763688" y="4581128"/>
              <a:chExt cx="1473598" cy="432048"/>
            </a:xfrm>
          </p:grpSpPr>
          <p:sp>
            <p:nvSpPr>
              <p:cNvPr id="55" name="54 CuadroTexto"/>
              <p:cNvSpPr txBox="1"/>
              <p:nvPr/>
            </p:nvSpPr>
            <p:spPr>
              <a:xfrm>
                <a:off x="1763688" y="4581128"/>
                <a:ext cx="1473598" cy="432048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   Dibujar 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grpSp>
            <p:nvGrpSpPr>
              <p:cNvPr id="9" name="55 Grupo"/>
              <p:cNvGrpSpPr/>
              <p:nvPr/>
            </p:nvGrpSpPr>
            <p:grpSpPr>
              <a:xfrm>
                <a:off x="2805544" y="4675189"/>
                <a:ext cx="252026" cy="216024"/>
                <a:chOff x="3006156" y="3330283"/>
                <a:chExt cx="504056" cy="432048"/>
              </a:xfrm>
            </p:grpSpPr>
            <p:cxnSp>
              <p:nvCxnSpPr>
                <p:cNvPr id="57" name="56 Conector recto"/>
                <p:cNvCxnSpPr/>
                <p:nvPr/>
              </p:nvCxnSpPr>
              <p:spPr>
                <a:xfrm rot="5400000">
                  <a:off x="2916146" y="3420293"/>
                  <a:ext cx="432048" cy="252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57 Conector recto"/>
                <p:cNvCxnSpPr/>
                <p:nvPr/>
              </p:nvCxnSpPr>
              <p:spPr>
                <a:xfrm rot="16200000" flipH="1">
                  <a:off x="3168174" y="3420293"/>
                  <a:ext cx="432048" cy="252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66 Grupo"/>
            <p:cNvGrpSpPr/>
            <p:nvPr/>
          </p:nvGrpSpPr>
          <p:grpSpPr>
            <a:xfrm>
              <a:off x="3602458" y="4077072"/>
              <a:ext cx="1473598" cy="432048"/>
              <a:chOff x="3779912" y="4581128"/>
              <a:chExt cx="1473598" cy="432048"/>
            </a:xfrm>
          </p:grpSpPr>
          <p:sp>
            <p:nvSpPr>
              <p:cNvPr id="59" name="58 CuadroTexto"/>
              <p:cNvSpPr txBox="1"/>
              <p:nvPr/>
            </p:nvSpPr>
            <p:spPr>
              <a:xfrm>
                <a:off x="3779912" y="4581128"/>
                <a:ext cx="1473598" cy="432048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   Dibujar 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cxnSp>
            <p:nvCxnSpPr>
              <p:cNvPr id="30" name="29 Conector recto"/>
              <p:cNvCxnSpPr/>
              <p:nvPr/>
            </p:nvCxnSpPr>
            <p:spPr>
              <a:xfrm>
                <a:off x="4834123" y="4816202"/>
                <a:ext cx="28536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79 Grupo"/>
          <p:cNvGrpSpPr/>
          <p:nvPr/>
        </p:nvGrpSpPr>
        <p:grpSpPr>
          <a:xfrm>
            <a:off x="611560" y="2204864"/>
            <a:ext cx="5328592" cy="1152128"/>
            <a:chOff x="611560" y="2204864"/>
            <a:chExt cx="5328592" cy="1152128"/>
          </a:xfrm>
        </p:grpSpPr>
        <p:cxnSp>
          <p:nvCxnSpPr>
            <p:cNvPr id="69" name="68 Conector recto"/>
            <p:cNvCxnSpPr/>
            <p:nvPr/>
          </p:nvCxnSpPr>
          <p:spPr>
            <a:xfrm rot="5400000">
              <a:off x="2907456" y="2564904"/>
              <a:ext cx="72008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 rot="5400000">
              <a:off x="1233153" y="274492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 rot="5400000">
              <a:off x="5030527" y="274492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1403648" y="2564904"/>
              <a:ext cx="381642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62 Grupo"/>
            <p:cNvGrpSpPr/>
            <p:nvPr/>
          </p:nvGrpSpPr>
          <p:grpSpPr>
            <a:xfrm>
              <a:off x="611560" y="2924944"/>
              <a:ext cx="1473598" cy="432048"/>
              <a:chOff x="827584" y="3356992"/>
              <a:chExt cx="1473598" cy="432048"/>
            </a:xfrm>
          </p:grpSpPr>
          <p:sp>
            <p:nvSpPr>
              <p:cNvPr id="52" name="51 CuadroTexto"/>
              <p:cNvSpPr txBox="1"/>
              <p:nvPr/>
            </p:nvSpPr>
            <p:spPr>
              <a:xfrm>
                <a:off x="827584" y="3356992"/>
                <a:ext cx="1473598" cy="432048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   Dibujar 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19" name="18 Elipse"/>
              <p:cNvSpPr/>
              <p:nvPr/>
            </p:nvSpPr>
            <p:spPr>
              <a:xfrm>
                <a:off x="1871700" y="3460578"/>
                <a:ext cx="252028" cy="237404"/>
              </a:xfrm>
              <a:prstGeom prst="ellips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13" name="64 Grupo"/>
            <p:cNvGrpSpPr/>
            <p:nvPr/>
          </p:nvGrpSpPr>
          <p:grpSpPr>
            <a:xfrm>
              <a:off x="4466554" y="2924944"/>
              <a:ext cx="1473598" cy="432048"/>
              <a:chOff x="4557306" y="3356992"/>
              <a:chExt cx="1473598" cy="432048"/>
            </a:xfrm>
          </p:grpSpPr>
          <p:sp>
            <p:nvSpPr>
              <p:cNvPr id="54" name="53 CuadroTexto"/>
              <p:cNvSpPr txBox="1"/>
              <p:nvPr/>
            </p:nvSpPr>
            <p:spPr>
              <a:xfrm>
                <a:off x="4557306" y="3356992"/>
                <a:ext cx="1473598" cy="432048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   Dibujar 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grpSp>
            <p:nvGrpSpPr>
              <p:cNvPr id="14" name="41 Grupo"/>
              <p:cNvGrpSpPr/>
              <p:nvPr/>
            </p:nvGrpSpPr>
            <p:grpSpPr>
              <a:xfrm>
                <a:off x="5599162" y="3451053"/>
                <a:ext cx="252026" cy="216024"/>
                <a:chOff x="3006156" y="3330283"/>
                <a:chExt cx="504056" cy="432048"/>
              </a:xfrm>
            </p:grpSpPr>
            <p:cxnSp>
              <p:nvCxnSpPr>
                <p:cNvPr id="28" name="27 Conector recto"/>
                <p:cNvCxnSpPr/>
                <p:nvPr/>
              </p:nvCxnSpPr>
              <p:spPr>
                <a:xfrm rot="5400000">
                  <a:off x="2916146" y="3420293"/>
                  <a:ext cx="432048" cy="252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28 Conector recto"/>
                <p:cNvCxnSpPr/>
                <p:nvPr/>
              </p:nvCxnSpPr>
              <p:spPr>
                <a:xfrm rot="16200000" flipH="1">
                  <a:off x="3168174" y="3420293"/>
                  <a:ext cx="432048" cy="252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63 Grupo"/>
            <p:cNvGrpSpPr/>
            <p:nvPr/>
          </p:nvGrpSpPr>
          <p:grpSpPr>
            <a:xfrm>
              <a:off x="2530697" y="2924944"/>
              <a:ext cx="1473598" cy="432048"/>
              <a:chOff x="2721643" y="3356992"/>
              <a:chExt cx="1473598" cy="432048"/>
            </a:xfrm>
          </p:grpSpPr>
          <p:sp>
            <p:nvSpPr>
              <p:cNvPr id="53" name="52 CuadroTexto"/>
              <p:cNvSpPr txBox="1"/>
              <p:nvPr/>
            </p:nvSpPr>
            <p:spPr>
              <a:xfrm>
                <a:off x="2721643" y="3356992"/>
                <a:ext cx="1473598" cy="432048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   Dibujar 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grpSp>
            <p:nvGrpSpPr>
              <p:cNvPr id="16" name="26 Grupo"/>
              <p:cNvGrpSpPr/>
              <p:nvPr/>
            </p:nvGrpSpPr>
            <p:grpSpPr>
              <a:xfrm>
                <a:off x="3779912" y="3451053"/>
                <a:ext cx="252030" cy="235117"/>
                <a:chOff x="2159732" y="2540519"/>
                <a:chExt cx="504058" cy="432049"/>
              </a:xfrm>
            </p:grpSpPr>
            <p:cxnSp>
              <p:nvCxnSpPr>
                <p:cNvPr id="20" name="19 Conector recto"/>
                <p:cNvCxnSpPr/>
                <p:nvPr/>
              </p:nvCxnSpPr>
              <p:spPr>
                <a:xfrm rot="5400000">
                  <a:off x="2069722" y="2630529"/>
                  <a:ext cx="432048" cy="252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20 Conector recto"/>
                <p:cNvCxnSpPr/>
                <p:nvPr/>
              </p:nvCxnSpPr>
              <p:spPr>
                <a:xfrm rot="16200000" flipH="1">
                  <a:off x="2321750" y="2630529"/>
                  <a:ext cx="432048" cy="2520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21 Conector recto"/>
                <p:cNvCxnSpPr/>
                <p:nvPr/>
              </p:nvCxnSpPr>
              <p:spPr>
                <a:xfrm>
                  <a:off x="2159734" y="2972568"/>
                  <a:ext cx="50405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7" name="61 Grupo"/>
          <p:cNvGrpSpPr/>
          <p:nvPr/>
        </p:nvGrpSpPr>
        <p:grpSpPr>
          <a:xfrm>
            <a:off x="2530697" y="1772816"/>
            <a:ext cx="1473598" cy="432048"/>
            <a:chOff x="2771800" y="2204864"/>
            <a:chExt cx="1473598" cy="432048"/>
          </a:xfrm>
        </p:grpSpPr>
        <p:sp>
          <p:nvSpPr>
            <p:cNvPr id="43" name="42 CuadroTexto"/>
            <p:cNvSpPr txBox="1"/>
            <p:nvPr/>
          </p:nvSpPr>
          <p:spPr>
            <a:xfrm>
              <a:off x="2771800" y="2204864"/>
              <a:ext cx="1473598" cy="43204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   Dibujar 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pSp>
          <p:nvGrpSpPr>
            <p:cNvPr id="18" name="26 Grupo"/>
            <p:cNvGrpSpPr/>
            <p:nvPr/>
          </p:nvGrpSpPr>
          <p:grpSpPr>
            <a:xfrm>
              <a:off x="3844213" y="2295965"/>
              <a:ext cx="185161" cy="279562"/>
              <a:chOff x="7092278" y="4077070"/>
              <a:chExt cx="504058" cy="1224138"/>
            </a:xfrm>
          </p:grpSpPr>
          <p:sp>
            <p:nvSpPr>
              <p:cNvPr id="45" name="44 Elipse"/>
              <p:cNvSpPr/>
              <p:nvPr/>
            </p:nvSpPr>
            <p:spPr>
              <a:xfrm>
                <a:off x="7164285" y="4077070"/>
                <a:ext cx="360040" cy="360040"/>
              </a:xfrm>
              <a:prstGeom prst="ellips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46" name="45 Conector recto"/>
              <p:cNvCxnSpPr/>
              <p:nvPr/>
            </p:nvCxnSpPr>
            <p:spPr>
              <a:xfrm rot="5400000">
                <a:off x="7002268" y="4527121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46 Conector recto"/>
              <p:cNvCxnSpPr/>
              <p:nvPr/>
            </p:nvCxnSpPr>
            <p:spPr>
              <a:xfrm rot="16200000" flipH="1">
                <a:off x="7254296" y="4527121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47 Conector recto"/>
              <p:cNvCxnSpPr/>
              <p:nvPr/>
            </p:nvCxnSpPr>
            <p:spPr>
              <a:xfrm>
                <a:off x="7092280" y="4869160"/>
                <a:ext cx="50405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"/>
              <p:cNvCxnSpPr/>
              <p:nvPr/>
            </p:nvCxnSpPr>
            <p:spPr>
              <a:xfrm rot="5400000">
                <a:off x="7002269" y="4959170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49 Conector recto"/>
              <p:cNvCxnSpPr/>
              <p:nvPr/>
            </p:nvCxnSpPr>
            <p:spPr>
              <a:xfrm rot="16200000" flipH="1">
                <a:off x="7254297" y="4959170"/>
                <a:ext cx="432048" cy="25202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2" name="81 CuadroTexto"/>
          <p:cNvSpPr txBox="1"/>
          <p:nvPr/>
        </p:nvSpPr>
        <p:spPr>
          <a:xfrm>
            <a:off x="6084168" y="980728"/>
            <a:ext cx="2765501" cy="526297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dibujarCirculo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 ... }</a:t>
            </a:r>
          </a:p>
          <a:p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dibujarSecantes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 ... }</a:t>
            </a:r>
          </a:p>
          <a:p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dibujarLinea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 ... }</a:t>
            </a:r>
          </a:p>
          <a:p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dibujarTriangulo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dibujarSecantes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</a:p>
          <a:p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dibujarLinea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</a:p>
          <a:p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main() 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dibujarCirculo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dibujarTriangulo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dibujarSecantes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Aserciones como postcondiciones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Postcondiciones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sym typeface="Wingdings" pitchFamily="2" charset="2"/>
              </a:rPr>
              <a:t>Un subprograma puede garantizar condiciones al terminar: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menu</a:t>
            </a:r>
            <a:r>
              <a:rPr lang="es-ES" sz="1800" dirty="0" smtClean="0">
                <a:latin typeface="Consolas" pitchFamily="49" charset="0"/>
              </a:rPr>
              <a:t>()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...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"Elige: 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cin &gt;&gt;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"Opción no válida" </a:t>
            </a:r>
            <a:r>
              <a:rPr lang="es-ES" sz="1800" dirty="0" smtClean="0">
                <a:latin typeface="Consolas" pitchFamily="49" charset="0"/>
              </a:rPr>
              <a:t>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err="1" smtClean="0">
                <a:latin typeface="Consolas" pitchFamily="49" charset="0"/>
              </a:rPr>
              <a:t>assert</a:t>
            </a:r>
            <a:r>
              <a:rPr lang="es-ES" sz="1800" dirty="0" smtClean="0">
                <a:latin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&amp;&amp;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361950" lvl="1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ym typeface="Wingdings" pitchFamily="2" charset="2"/>
              </a:rPr>
              <a:t>El subprograma debe asegurarse de que se cumpla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494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176314" y="4823631"/>
            <a:ext cx="4221682" cy="333561"/>
          </a:xfrm>
          <a:prstGeom prst="rect">
            <a:avLst/>
          </a:prstGeom>
          <a:ln w="28575">
            <a:solidFill>
              <a:schemeClr val="tx2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" name="13 Grupo"/>
          <p:cNvGrpSpPr/>
          <p:nvPr/>
        </p:nvGrpSpPr>
        <p:grpSpPr>
          <a:xfrm>
            <a:off x="5580112" y="4969744"/>
            <a:ext cx="864098" cy="712651"/>
            <a:chOff x="5580112" y="4969744"/>
            <a:chExt cx="864098" cy="712651"/>
          </a:xfrm>
        </p:grpSpPr>
        <p:cxnSp>
          <p:nvCxnSpPr>
            <p:cNvPr id="10" name="9 Conector recto"/>
            <p:cNvCxnSpPr/>
            <p:nvPr/>
          </p:nvCxnSpPr>
          <p:spPr>
            <a:xfrm flipV="1">
              <a:off x="6444208" y="4969744"/>
              <a:ext cx="2" cy="712651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 flipH="1">
              <a:off x="5580112" y="4979268"/>
              <a:ext cx="864098" cy="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9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495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38122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Mensaje en letras gigantes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4966162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Mostrar la cadena HOLA MAMA en letras gigantes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grpSp>
        <p:nvGrpSpPr>
          <p:cNvPr id="6" name="60 Grupo"/>
          <p:cNvGrpSpPr/>
          <p:nvPr/>
        </p:nvGrpSpPr>
        <p:grpSpPr>
          <a:xfrm>
            <a:off x="1312465" y="3429000"/>
            <a:ext cx="1889879" cy="1080120"/>
            <a:chOff x="611560" y="3573016"/>
            <a:chExt cx="1889879" cy="1080120"/>
          </a:xfrm>
        </p:grpSpPr>
        <p:cxnSp>
          <p:nvCxnSpPr>
            <p:cNvPr id="44" name="43 Conector recto"/>
            <p:cNvCxnSpPr/>
            <p:nvPr/>
          </p:nvCxnSpPr>
          <p:spPr>
            <a:xfrm rot="5400000">
              <a:off x="618989" y="411307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 rot="5400000">
              <a:off x="1132570" y="411307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799009" y="3942581"/>
              <a:ext cx="1521693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 rot="5400000">
              <a:off x="1636626" y="411307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 rot="5400000">
              <a:off x="2140682" y="411307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 rot="5400000">
              <a:off x="1386454" y="375303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CuadroTexto"/>
            <p:cNvSpPr txBox="1"/>
            <p:nvPr/>
          </p:nvSpPr>
          <p:spPr>
            <a:xfrm>
              <a:off x="611560" y="4283804"/>
              <a:ext cx="36000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H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121520" y="4283804"/>
              <a:ext cx="36000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O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631480" y="4283804"/>
              <a:ext cx="36000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L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2141439" y="4283804"/>
              <a:ext cx="36000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A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8" name="64 Grupo"/>
          <p:cNvGrpSpPr/>
          <p:nvPr/>
        </p:nvGrpSpPr>
        <p:grpSpPr>
          <a:xfrm>
            <a:off x="6222320" y="3429000"/>
            <a:ext cx="869960" cy="1080120"/>
            <a:chOff x="5521415" y="3717032"/>
            <a:chExt cx="869960" cy="1080120"/>
          </a:xfrm>
        </p:grpSpPr>
        <p:cxnSp>
          <p:nvCxnSpPr>
            <p:cNvPr id="55" name="54 Conector recto"/>
            <p:cNvCxnSpPr/>
            <p:nvPr/>
          </p:nvCxnSpPr>
          <p:spPr>
            <a:xfrm rot="5400000">
              <a:off x="5528844" y="4257092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 rot="5400000">
              <a:off x="6042425" y="4257092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5722071" y="4086597"/>
              <a:ext cx="50037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 rot="5400000">
              <a:off x="5797752" y="3897052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50 CuadroTexto"/>
            <p:cNvSpPr txBox="1"/>
            <p:nvPr/>
          </p:nvSpPr>
          <p:spPr>
            <a:xfrm>
              <a:off x="5521415" y="4427820"/>
              <a:ext cx="36000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6031375" y="4427820"/>
              <a:ext cx="36000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A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9" name="62 Grupo"/>
          <p:cNvGrpSpPr/>
          <p:nvPr/>
        </p:nvGrpSpPr>
        <p:grpSpPr>
          <a:xfrm>
            <a:off x="1464947" y="2348880"/>
            <a:ext cx="6040206" cy="1080120"/>
            <a:chOff x="764042" y="2492896"/>
            <a:chExt cx="6040206" cy="1080120"/>
          </a:xfrm>
        </p:grpSpPr>
        <p:cxnSp>
          <p:nvCxnSpPr>
            <p:cNvPr id="19" name="18 Conector recto"/>
            <p:cNvCxnSpPr/>
            <p:nvPr/>
          </p:nvCxnSpPr>
          <p:spPr>
            <a:xfrm rot="5400000">
              <a:off x="3330657" y="2852936"/>
              <a:ext cx="72008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5400000">
              <a:off x="1386454" y="303295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>
              <a:off x="5778942" y="3032956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1566474" y="2862461"/>
              <a:ext cx="43924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764042" y="3203684"/>
              <a:ext cx="1619599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Mostrar HOLA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2767145" y="3203684"/>
              <a:ext cx="1872208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Espacio en blanco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5022858" y="3203684"/>
              <a:ext cx="1781390" cy="36933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s-ES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Mostrar MAMA</a:t>
              </a:r>
              <a:endParaRPr lang="es-ES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3275491" y="1988840"/>
            <a:ext cx="2257327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i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Mostrar HOLA MAMA</a:t>
            </a:r>
            <a:endParaRPr lang="es-ES" i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10" name="72 Grupo"/>
          <p:cNvGrpSpPr/>
          <p:nvPr/>
        </p:nvGrpSpPr>
        <p:grpSpPr>
          <a:xfrm>
            <a:off x="1691680" y="4900518"/>
            <a:ext cx="5446069" cy="976754"/>
            <a:chOff x="1691680" y="5044534"/>
            <a:chExt cx="5446069" cy="976754"/>
          </a:xfrm>
        </p:grpSpPr>
        <p:grpSp>
          <p:nvGrpSpPr>
            <p:cNvPr id="11" name="71 Grupo"/>
            <p:cNvGrpSpPr/>
            <p:nvPr/>
          </p:nvGrpSpPr>
          <p:grpSpPr>
            <a:xfrm>
              <a:off x="1691680" y="5651956"/>
              <a:ext cx="5446069" cy="369332"/>
              <a:chOff x="1691680" y="5651956"/>
              <a:chExt cx="5446069" cy="369332"/>
            </a:xfrm>
          </p:grpSpPr>
          <p:sp>
            <p:nvSpPr>
              <p:cNvPr id="64" name="63 CuadroTexto"/>
              <p:cNvSpPr txBox="1"/>
              <p:nvPr/>
            </p:nvSpPr>
            <p:spPr>
              <a:xfrm>
                <a:off x="6777749" y="5651956"/>
                <a:ext cx="360000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M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66" name="65 CuadroTexto"/>
              <p:cNvSpPr txBox="1"/>
              <p:nvPr/>
            </p:nvSpPr>
            <p:spPr>
              <a:xfrm>
                <a:off x="1691680" y="5651956"/>
                <a:ext cx="360000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H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67" name="66 CuadroTexto"/>
              <p:cNvSpPr txBox="1"/>
              <p:nvPr/>
            </p:nvSpPr>
            <p:spPr>
              <a:xfrm>
                <a:off x="2406452" y="5651956"/>
                <a:ext cx="360000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O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68" name="67 CuadroTexto"/>
              <p:cNvSpPr txBox="1"/>
              <p:nvPr/>
            </p:nvSpPr>
            <p:spPr>
              <a:xfrm>
                <a:off x="3121224" y="5651956"/>
                <a:ext cx="360000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L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69" name="68 CuadroTexto"/>
              <p:cNvSpPr txBox="1"/>
              <p:nvPr/>
            </p:nvSpPr>
            <p:spPr>
              <a:xfrm>
                <a:off x="3835996" y="5651956"/>
                <a:ext cx="360000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A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  <p:sp>
            <p:nvSpPr>
              <p:cNvPr id="70" name="69 CuadroTexto"/>
              <p:cNvSpPr txBox="1"/>
              <p:nvPr/>
            </p:nvSpPr>
            <p:spPr>
              <a:xfrm>
                <a:off x="4550768" y="5651956"/>
                <a:ext cx="1872208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s-ES" i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Espacio en blanco </a:t>
                </a:r>
                <a:endParaRPr lang="es-ES" i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p:grpSp>
        <p:sp>
          <p:nvSpPr>
            <p:cNvPr id="71" name="70 CuadroTexto"/>
            <p:cNvSpPr txBox="1"/>
            <p:nvPr/>
          </p:nvSpPr>
          <p:spPr>
            <a:xfrm>
              <a:off x="3615745" y="5044534"/>
              <a:ext cx="159793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Tareas básicas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Mensaje en letras gigantes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433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</a:t>
            </a:r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539552" y="980728"/>
            <a:ext cx="4112023" cy="533992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mostrarH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 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"*****"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 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"*****"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   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"*****"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mostrarL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 ... }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mostrarA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 ...}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4973071" y="980728"/>
            <a:ext cx="3775393" cy="509370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espaciosEnBlanco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 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endl &lt;&lt; endl &lt;&lt; endl;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void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mostrarM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 ...}</a:t>
            </a:r>
          </a:p>
          <a:p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main() {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mostrarH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mostrarL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mostrarA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espaciosEnBlanco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mostrarM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mostrarA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mostrarM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mostrarA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/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  <a:b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</a:b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40276</TotalTime>
  <Words>5480</Words>
  <Application>Microsoft Office PowerPoint</Application>
  <PresentationFormat>Presentación en pantalla (4:3)</PresentationFormat>
  <Paragraphs>1240</Paragraphs>
  <Slides>71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71</vt:i4>
      </vt:variant>
    </vt:vector>
  </HeadingPairs>
  <TitlesOfParts>
    <vt:vector size="78" baseType="lpstr">
      <vt:lpstr>Calibri</vt:lpstr>
      <vt:lpstr>Cambria</vt:lpstr>
      <vt:lpstr>Consolas</vt:lpstr>
      <vt:lpstr>Constantia</vt:lpstr>
      <vt:lpstr>Wingdings</vt:lpstr>
      <vt:lpstr>Wingdings 2</vt:lpstr>
      <vt:lpstr>Flow</vt:lpstr>
      <vt:lpstr>La abstracción procedimental</vt:lpstr>
      <vt:lpstr>Índice</vt:lpstr>
      <vt:lpstr>Fundamentos de la programación</vt:lpstr>
      <vt:lpstr>Tareas y subtareas</vt:lpstr>
      <vt:lpstr>Un dibujo</vt:lpstr>
      <vt:lpstr>Un dibujo</vt:lpstr>
      <vt:lpstr>Un dibujo</vt:lpstr>
      <vt:lpstr>Mensaje en letras gigantes</vt:lpstr>
      <vt:lpstr>Mensaje en letras gigantes</vt:lpstr>
      <vt:lpstr>Fundamentos de la programación</vt:lpstr>
      <vt:lpstr>Abstracción procedimental</vt:lpstr>
      <vt:lpstr>Subprogramas</vt:lpstr>
      <vt:lpstr>Subprogramas</vt:lpstr>
      <vt:lpstr>Subprogramas</vt:lpstr>
      <vt:lpstr>Subprogramas</vt:lpstr>
      <vt:lpstr>Subprogramas</vt:lpstr>
      <vt:lpstr>Fundamentos de la programación</vt:lpstr>
      <vt:lpstr>Datos en los subprogramas</vt:lpstr>
      <vt:lpstr>Datos locales y datos globales</vt:lpstr>
      <vt:lpstr>Datos locales y datos globales</vt:lpstr>
      <vt:lpstr>Datos locales y datos globales</vt:lpstr>
      <vt:lpstr>Fundamentos de la programación</vt:lpstr>
      <vt:lpstr>Comunicación con el exterior</vt:lpstr>
      <vt:lpstr>Parámetros en C++</vt:lpstr>
      <vt:lpstr>Parámetros por valor</vt:lpstr>
      <vt:lpstr>Parámetros por referencia</vt:lpstr>
      <vt:lpstr>Fundamentos de la programación</vt:lpstr>
      <vt:lpstr>Llamada a subprogramas con parámetros</vt:lpstr>
      <vt:lpstr>Argumentos pasados por valor</vt:lpstr>
      <vt:lpstr>Argumentos pasados por valor</vt:lpstr>
      <vt:lpstr>Argumentos pasados por referencia</vt:lpstr>
      <vt:lpstr>¿Qué llamadas son correctas?</vt:lpstr>
      <vt:lpstr>Paso de argumentos</vt:lpstr>
      <vt:lpstr>Paso de argumentos</vt:lpstr>
      <vt:lpstr>Paso de argumentos</vt:lpstr>
      <vt:lpstr>Paso de argumentos</vt:lpstr>
      <vt:lpstr>Paso de argumentos</vt:lpstr>
      <vt:lpstr>Más ejemplos</vt:lpstr>
      <vt:lpstr>Más ejemplos</vt:lpstr>
      <vt:lpstr>Más ejemplos</vt:lpstr>
      <vt:lpstr>Notificación de errores</vt:lpstr>
      <vt:lpstr>Notificación de errores</vt:lpstr>
      <vt:lpstr>Fundamentos de la programación</vt:lpstr>
      <vt:lpstr>Resultado de la función</vt:lpstr>
      <vt:lpstr>Ejemplo: Cálculo del factorial</vt:lpstr>
      <vt:lpstr>Un único punto de salida</vt:lpstr>
      <vt:lpstr>Un único punto de salida</vt:lpstr>
      <vt:lpstr>¿Cuándo termina el subprograma?</vt:lpstr>
      <vt:lpstr>Fundamentos de la programación</vt:lpstr>
      <vt:lpstr>¿Qué subprogramas hay en el programa?</vt:lpstr>
      <vt:lpstr>Ejemplos</vt:lpstr>
      <vt:lpstr>Ejemplos</vt:lpstr>
      <vt:lpstr>Fundamentos de la programación</vt:lpstr>
      <vt:lpstr>Funciones de operador</vt:lpstr>
      <vt:lpstr>Funciones de operador</vt:lpstr>
      <vt:lpstr>Fundamentos de la programación</vt:lpstr>
      <vt:lpstr>Refinamientos sucesivos</vt:lpstr>
      <vt:lpstr>Refinamientos sucesivos</vt:lpstr>
      <vt:lpstr>Refinamientos sucesivos</vt:lpstr>
      <vt:lpstr>Refinamientos sucesivos</vt:lpstr>
      <vt:lpstr>Refinamientos sucesivos</vt:lpstr>
      <vt:lpstr>Refinamientos sucesivos</vt:lpstr>
      <vt:lpstr>Refinamientos sucesivos</vt:lpstr>
      <vt:lpstr>Refinamientos sucesivos</vt:lpstr>
      <vt:lpstr>Refinamientos sucesivos</vt:lpstr>
      <vt:lpstr>Fundamentos de la programación</vt:lpstr>
      <vt:lpstr>Precondiciones y postcondiciones</vt:lpstr>
      <vt:lpstr>Aserciones como precondiciones</vt:lpstr>
      <vt:lpstr>Aserciones como precondiciones</vt:lpstr>
      <vt:lpstr>Aserciones como postcondiciones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881</cp:revision>
  <dcterms:created xsi:type="dcterms:W3CDTF">2010-03-20T08:32:51Z</dcterms:created>
  <dcterms:modified xsi:type="dcterms:W3CDTF">2013-08-31T19:00:45Z</dcterms:modified>
</cp:coreProperties>
</file>