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96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723" r:id="rId3"/>
    <p:sldId id="726" r:id="rId4"/>
    <p:sldId id="672" r:id="rId5"/>
    <p:sldId id="724" r:id="rId6"/>
    <p:sldId id="727" r:id="rId7"/>
    <p:sldId id="725" r:id="rId8"/>
    <p:sldId id="684" r:id="rId9"/>
    <p:sldId id="716" r:id="rId10"/>
    <p:sldId id="691" r:id="rId11"/>
    <p:sldId id="692" r:id="rId12"/>
    <p:sldId id="693" r:id="rId13"/>
    <p:sldId id="717" r:id="rId14"/>
    <p:sldId id="694" r:id="rId15"/>
    <p:sldId id="695" r:id="rId16"/>
    <p:sldId id="422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7A8"/>
    <a:srgbClr val="003366"/>
    <a:srgbClr val="FF9966"/>
    <a:srgbClr val="FF6699"/>
    <a:srgbClr val="9966FF"/>
    <a:srgbClr val="3333CC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2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15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96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Más sobre subprogramas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33957" y="3419708"/>
            <a:ext cx="895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Argumentos implícitos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Valores predeterminados para parámetros por valor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Valor por defecto para un parámetro: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Tras un = a continuación del nombre del parámetro: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proc(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Si no se proporciona argumento, el parámetro toma ese valor</a:t>
            </a:r>
          </a:p>
          <a:p>
            <a:pPr marL="361950" lvl="1" indent="0" defTabSz="552450">
              <a:spcBef>
                <a:spcPts val="0"/>
              </a:spcBef>
              <a:spcAft>
                <a:spcPts val="600"/>
              </a:spcAft>
              <a:buNone/>
              <a:tabLst>
                <a:tab pos="2600325" algn="l"/>
              </a:tabLst>
            </a:pPr>
            <a:r>
              <a:rPr lang="es-ES" dirty="0" smtClean="0">
                <a:latin typeface="Consolas" pitchFamily="49" charset="0"/>
                <a:sym typeface="Wingdings" pitchFamily="2" charset="2"/>
              </a:rPr>
              <a:t>proc(12);</a:t>
            </a: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i</a:t>
            </a:r>
            <a:r>
              <a:rPr lang="es-ES" dirty="0" smtClean="0">
                <a:sym typeface="Wingdings" pitchFamily="2" charset="2"/>
              </a:rPr>
              <a:t> toma el valor explícito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12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2600325" algn="l"/>
              </a:tabLst>
            </a:pPr>
            <a:r>
              <a:rPr lang="es-ES" dirty="0" smtClean="0">
                <a:latin typeface="Consolas" pitchFamily="49" charset="0"/>
                <a:sym typeface="Wingdings" pitchFamily="2" charset="2"/>
              </a:rPr>
              <a:t>proc();</a:t>
            </a: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i</a:t>
            </a:r>
            <a:r>
              <a:rPr lang="es-ES" dirty="0" smtClean="0">
                <a:sym typeface="Wingdings" pitchFamily="2" charset="2"/>
              </a:rPr>
              <a:t> toma el valor implícito 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</a:t>
            </a:r>
            <a:r>
              <a:rPr lang="es-ES" dirty="0" smtClean="0">
                <a:sym typeface="Wingdings" pitchFamily="2" charset="2"/>
              </a:rPr>
              <a:t>)</a:t>
            </a:r>
            <a:endParaRPr lang="es-ES" dirty="0" smtClean="0">
              <a:solidFill>
                <a:srgbClr val="FFFF0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pc="-30" dirty="0" smtClean="0">
                <a:sym typeface="Wingdings" pitchFamily="2" charset="2"/>
              </a:rPr>
              <a:t>Sólo puede haber argumentos implícitos en los parámetros finales: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p(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i,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j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k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CORRECTO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p(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j,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k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 </a:t>
            </a:r>
            <a:r>
              <a:rPr lang="es-ES" sz="2000" dirty="0" smtClean="0">
                <a:solidFill>
                  <a:srgbClr val="C00000"/>
                </a:solidFill>
                <a:latin typeface="Consolas" pitchFamily="49" charset="0"/>
                <a:sym typeface="Wingdings" pitchFamily="2" charset="2"/>
              </a:rPr>
              <a:t>// INCORRECTO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1312590" y="5498976"/>
            <a:ext cx="5525360" cy="882352"/>
            <a:chOff x="1312590" y="5498976"/>
            <a:chExt cx="5525360" cy="882352"/>
          </a:xfrm>
        </p:grpSpPr>
        <p:cxnSp>
          <p:nvCxnSpPr>
            <p:cNvPr id="13" name="12 Conector recto de flecha"/>
            <p:cNvCxnSpPr/>
            <p:nvPr/>
          </p:nvCxnSpPr>
          <p:spPr>
            <a:xfrm rot="5400000" flipH="1" flipV="1">
              <a:off x="3921678" y="5641801"/>
              <a:ext cx="28723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1312590" y="5734997"/>
              <a:ext cx="5525360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Una vez asignado un valor implícito, todos los que siguen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han de tener también valor implícito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Argumentos implícitos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Parámetros y argumentos implícitos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p(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i,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j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k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10" dirty="0" smtClean="0">
                <a:sym typeface="Wingdings" pitchFamily="2" charset="2"/>
              </a:rPr>
              <a:t>Se copian los argumentos en los parámetros del primero al último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los que no tengan correspondencia tomarán los implícitos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p(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i,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j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k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 p(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i toma 13, j y k sus valores implícitos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 p(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5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7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i toma 5, j toma 7 y k su valor implícito</a:t>
            </a:r>
            <a:endParaRPr lang="es-ES" sz="2000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 p(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9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12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i toma 3, j toma 9 y k toma 12</a:t>
            </a:r>
            <a:endParaRPr lang="es-ES" sz="2000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grpSp>
        <p:nvGrpSpPr>
          <p:cNvPr id="6" name="8 Grupo"/>
          <p:cNvGrpSpPr/>
          <p:nvPr/>
        </p:nvGrpSpPr>
        <p:grpSpPr>
          <a:xfrm>
            <a:off x="787368" y="5445224"/>
            <a:ext cx="7169008" cy="720080"/>
            <a:chOff x="899591" y="5401791"/>
            <a:chExt cx="5877273" cy="720080"/>
          </a:xfrm>
        </p:grpSpPr>
        <p:sp>
          <p:nvSpPr>
            <p:cNvPr id="12" name="11 CuadroTexto"/>
            <p:cNvSpPr txBox="1"/>
            <p:nvPr/>
          </p:nvSpPr>
          <p:spPr>
            <a:xfrm>
              <a:off x="899591" y="5416649"/>
              <a:ext cx="5877273" cy="70522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625475" lvl="1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argumentos implícitos se declaran en el prototipo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(preferible) o en la cabecera del subprograma, pero NO en ambos</a:t>
              </a:r>
            </a:p>
          </p:txBody>
        </p:sp>
        <p:pic>
          <p:nvPicPr>
            <p:cNvPr id="13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600" i="0" dirty="0" smtClean="0">
                <a:latin typeface="Consolas" pitchFamily="49" charset="0"/>
              </a:rPr>
              <a:t> std;</a:t>
            </a:r>
          </a:p>
          <a:p>
            <a:pPr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f(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y,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signo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</a:rPr>
              <a:t>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delta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1.0</a:t>
            </a:r>
            <a:r>
              <a:rPr lang="es-ES" sz="1600" i="0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x, y;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"X =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x;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"Y =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y;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"signo y delta por defecto: "</a:t>
            </a:r>
            <a:r>
              <a:rPr lang="es-ES" sz="1600" i="0" dirty="0" smtClean="0">
                <a:latin typeface="Consolas" pitchFamily="49" charset="0"/>
              </a:rPr>
              <a:t> &lt;&lt; f(x, y) &lt;&lt; endl;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"signo -1 y delta por defecto: "</a:t>
            </a:r>
            <a:r>
              <a:rPr lang="es-ES" sz="1600" i="0" dirty="0" smtClean="0">
                <a:latin typeface="Consolas" pitchFamily="49" charset="0"/>
              </a:rPr>
              <a:t> &lt;&lt; f(x, y,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600" i="0" dirty="0" smtClean="0">
                <a:latin typeface="Consolas" pitchFamily="49" charset="0"/>
              </a:rPr>
              <a:t>) &lt;&lt; endl;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"signo y delta concretos: "</a:t>
            </a:r>
            <a:r>
              <a:rPr lang="es-ES" sz="1600" i="0" dirty="0" smtClean="0">
                <a:latin typeface="Consolas" pitchFamily="49" charset="0"/>
              </a:rPr>
              <a:t> &lt;&lt; f(x, y,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</a:rPr>
              <a:t>,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1.25</a:t>
            </a:r>
            <a:r>
              <a:rPr lang="es-ES" sz="1600" i="0" dirty="0" smtClean="0">
                <a:latin typeface="Consolas" pitchFamily="49" charset="0"/>
              </a:rPr>
              <a:t>) &lt;&lt; endl;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f(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y,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signo,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delta) {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1600" i="0" dirty="0" smtClean="0">
                <a:latin typeface="Consolas" pitchFamily="49" charset="0"/>
              </a:rPr>
              <a:t> signo * delta * x / y;</a:t>
            </a:r>
          </a:p>
          <a:p>
            <a:pPr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7092280" y="88057"/>
          <a:ext cx="1594520" cy="70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0" name="Ecuación" r:id="rId3" imgW="952200" imgH="419040" progId="Equation.3">
                  <p:embed/>
                </p:oleObj>
              </mc:Choice>
              <mc:Fallback>
                <p:oleObj name="Ecuación" r:id="rId3" imgW="952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88057"/>
                        <a:ext cx="1594520" cy="70158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985165" y="88057"/>
            <a:ext cx="2107115" cy="723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Por defecto, signo +</a:t>
            </a:r>
          </a:p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Por defecto,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Δ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es 1</a:t>
            </a:r>
          </a:p>
        </p:txBody>
      </p:sp>
      <p:grpSp>
        <p:nvGrpSpPr>
          <p:cNvPr id="6" name="10 Grupo"/>
          <p:cNvGrpSpPr/>
          <p:nvPr/>
        </p:nvGrpSpPr>
        <p:grpSpPr>
          <a:xfrm>
            <a:off x="4139952" y="2564904"/>
            <a:ext cx="4320480" cy="662858"/>
            <a:chOff x="899591" y="5401791"/>
            <a:chExt cx="4232306" cy="6628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13 CuadroTexto"/>
            <p:cNvSpPr txBox="1"/>
            <p:nvPr/>
          </p:nvSpPr>
          <p:spPr>
            <a:xfrm>
              <a:off x="899591" y="5416649"/>
              <a:ext cx="4232306" cy="64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 lvl="1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podemos dejar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signo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por defecto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y concretar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delta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5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508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99165" y="3044280"/>
            <a:ext cx="694587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Sobrecarga de subprogramas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Sobrecarga de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Igual nombre, distintos parámetros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60" dirty="0" smtClean="0">
                <a:sym typeface="Wingdings" pitchFamily="2" charset="2"/>
              </a:rPr>
              <a:t>Funciones o procedimientos con igual nombre y distintos parámetros: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n);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double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double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n);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long 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long 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n);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Se ejecutará la función que corresponda al tipo de argumento: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 	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argumento int --&gt; primera función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-2.3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 	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argumento double --&gt; segunda función</a:t>
            </a:r>
            <a:endParaRPr lang="es-ES" sz="2000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abs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3L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 	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argumento long int --&gt; tercera función</a:t>
            </a:r>
            <a:endParaRPr lang="es-ES" sz="2000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1052701" y="4725144"/>
            <a:ext cx="6285247" cy="791508"/>
            <a:chOff x="1052701" y="5085184"/>
            <a:chExt cx="6285247" cy="791508"/>
          </a:xfrm>
        </p:grpSpPr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1450479" y="5300414"/>
              <a:ext cx="43204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1052701" y="5476582"/>
              <a:ext cx="628524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Para indicar que es un literal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long int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, en lugar de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int</a:t>
              </a:r>
              <a:endPara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Sobrecarga de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" y="980728"/>
            <a:ext cx="8507288" cy="5110178"/>
          </a:xfrm>
        </p:spPr>
        <p:txBody>
          <a:bodyPr numCol="2">
            <a:no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600" i="0" dirty="0" smtClean="0">
                <a:latin typeface="Consolas" pitchFamily="49" charset="0"/>
              </a:rPr>
              <a:t> std;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&amp;y);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&amp;x,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              double </a:t>
            </a:r>
            <a:r>
              <a:rPr lang="es-ES" sz="1600" i="0" dirty="0" smtClean="0">
                <a:latin typeface="Consolas" pitchFamily="49" charset="0"/>
              </a:rPr>
              <a:t>&amp;y);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1600" i="0" dirty="0" smtClean="0">
                <a:latin typeface="Consolas" pitchFamily="49" charset="0"/>
              </a:rPr>
              <a:t>&amp;x,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1600" i="0" dirty="0" smtClean="0">
                <a:latin typeface="Consolas" pitchFamily="49" charset="0"/>
              </a:rPr>
              <a:t>&amp;y);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&amp;y)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tmp = x;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x = y;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y =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&amp;x,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              double </a:t>
            </a:r>
            <a:r>
              <a:rPr lang="es-ES" sz="1600" i="0" dirty="0" smtClean="0">
                <a:latin typeface="Consolas" pitchFamily="49" charset="0"/>
              </a:rPr>
              <a:t>&amp;y)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tmp = x;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x = y;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y =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1600" i="0" dirty="0" smtClean="0">
                <a:latin typeface="Consolas" pitchFamily="49" charset="0"/>
              </a:rPr>
              <a:t>&amp;x,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1600" i="0" dirty="0" smtClean="0">
                <a:latin typeface="Consolas" pitchFamily="49" charset="0"/>
              </a:rPr>
              <a:t>&amp;y)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600" i="0" dirty="0" smtClean="0">
                <a:latin typeface="Consolas" pitchFamily="49" charset="0"/>
              </a:rPr>
              <a:t>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tmp = x;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x = y;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y = tmp;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i1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600" i="0" dirty="0" smtClean="0">
                <a:latin typeface="Consolas" pitchFamily="49" charset="0"/>
              </a:rPr>
              <a:t>, i2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d1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12.5</a:t>
            </a:r>
            <a:r>
              <a:rPr lang="es-ES" sz="1600" i="0" dirty="0" smtClean="0">
                <a:latin typeface="Consolas" pitchFamily="49" charset="0"/>
              </a:rPr>
              <a:t>, d2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35.9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600" i="0" dirty="0" smtClean="0">
                <a:latin typeface="Consolas" pitchFamily="49" charset="0"/>
              </a:rPr>
              <a:t> c1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es-ES" sz="1600" i="0" dirty="0" smtClean="0">
                <a:latin typeface="Consolas" pitchFamily="49" charset="0"/>
              </a:rPr>
              <a:t>, c2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'b'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i1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i2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d1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d2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c1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c2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intercambia(i1, i2);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intercambia(d1, d2);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intercambia(c1, c2);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i1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i2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d1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d2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c1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- "</a:t>
            </a:r>
            <a:r>
              <a:rPr lang="es-ES" sz="1600" i="0" dirty="0" smtClean="0">
                <a:latin typeface="Consolas" pitchFamily="49" charset="0"/>
              </a:rPr>
              <a:t> &lt;&lt; c2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366184" y="395372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inter.cpp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511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38122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571184" cy="5200996"/>
          </a:xfrm>
        </p:spPr>
        <p:txBody>
          <a:bodyPr>
            <a:normAutofit/>
          </a:bodyPr>
          <a:lstStyle/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Archivos como parámetros	498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La función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main()</a:t>
            </a:r>
            <a:r>
              <a:rPr lang="es-ES" sz="1800" dirty="0" smtClean="0">
                <a:latin typeface="Calibri"/>
              </a:rPr>
              <a:t>	501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Argumentos implícitos	504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Sobrecarga de subprogramas	508</a:t>
            </a:r>
          </a:p>
          <a:p>
            <a:pPr marL="361950" lvl="1" indent="-276225">
              <a:spcBef>
                <a:spcPts val="0"/>
              </a:spcBef>
              <a:spcAft>
                <a:spcPts val="1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endParaRPr lang="es-ES" sz="1800" dirty="0" smtClean="0">
              <a:latin typeface="Calibri"/>
            </a:endParaRPr>
          </a:p>
          <a:p>
            <a:pPr marL="84138" lvl="1" indent="1588">
              <a:spcBef>
                <a:spcPts val="0"/>
              </a:spcBef>
              <a:spcAft>
                <a:spcPts val="1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endParaRPr lang="es-ES" sz="1800" dirty="0" smtClean="0">
              <a:latin typeface="Calibri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498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351025" y="3044280"/>
            <a:ext cx="644214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Archivos como parámetros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Archivos como parámetros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n-US" sz="1800" i="0" dirty="0" smtClean="0">
                <a:latin typeface="Consolas" pitchFamily="49" charset="0"/>
              </a:rPr>
              <a:t>std;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solidFill>
                  <a:srgbClr val="FFCCFF"/>
                </a:solidFill>
                <a:latin typeface="Consolas" pitchFamily="49" charset="0"/>
              </a:rPr>
              <a:t>#include &lt;fstream&gt;</a:t>
            </a:r>
          </a:p>
          <a:p>
            <a:pPr marL="361950">
              <a:lnSpc>
                <a:spcPts val="1500"/>
              </a:lnSpc>
              <a:spcBef>
                <a:spcPts val="0"/>
              </a:spcBef>
            </a:pPr>
            <a:endParaRPr lang="en-US" sz="1800" i="0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n-US" sz="1800" i="0" dirty="0" err="1" smtClean="0">
                <a:latin typeface="Consolas" pitchFamily="49" charset="0"/>
              </a:rPr>
              <a:t>sumatorio_archivo</a:t>
            </a:r>
            <a:r>
              <a:rPr lang="en-US" sz="1800" i="0" dirty="0" smtClean="0">
                <a:latin typeface="Consolas" pitchFamily="49" charset="0"/>
              </a:rPr>
              <a:t>(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ifstream </a:t>
            </a:r>
            <a:r>
              <a:rPr lang="en-US" sz="1800" i="0" dirty="0" smtClean="0">
                <a:latin typeface="Consolas" pitchFamily="49" charset="0"/>
              </a:rPr>
              <a:t>&amp;arch, 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n-US" sz="1800" i="0" dirty="0" smtClean="0">
                <a:latin typeface="Consolas" pitchFamily="49" charset="0"/>
              </a:rPr>
              <a:t>&amp;</a:t>
            </a:r>
            <a:r>
              <a:rPr lang="en-US" sz="1800" i="0" dirty="0" err="1" smtClean="0">
                <a:latin typeface="Consolas" pitchFamily="49" charset="0"/>
              </a:rPr>
              <a:t>suma</a:t>
            </a:r>
            <a:r>
              <a:rPr lang="en-US" sz="1800" i="0" dirty="0" smtClean="0">
                <a:latin typeface="Consolas" pitchFamily="49" charset="0"/>
              </a:rPr>
              <a:t>);</a:t>
            </a:r>
          </a:p>
          <a:p>
            <a:pPr marL="361950">
              <a:lnSpc>
                <a:spcPts val="1500"/>
              </a:lnSpc>
              <a:spcBef>
                <a:spcPts val="0"/>
              </a:spcBef>
            </a:pPr>
            <a:endParaRPr lang="en-US" sz="1800" i="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n-U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n-US" sz="1800" i="0" dirty="0" smtClean="0">
                <a:latin typeface="Consolas" pitchFamily="49" charset="0"/>
              </a:rPr>
              <a:t> </a:t>
            </a:r>
            <a:r>
              <a:rPr lang="en-US" sz="1800" i="0" dirty="0" err="1" smtClean="0">
                <a:latin typeface="Consolas" pitchFamily="49" charset="0"/>
              </a:rPr>
              <a:t>resultado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r>
              <a:rPr lang="en-US" sz="1800" i="0" dirty="0" smtClean="0">
                <a:latin typeface="Consolas" pitchFamily="49" charset="0"/>
              </a:rPr>
              <a:t> </a:t>
            </a:r>
            <a:r>
              <a:rPr lang="en-US" sz="1800" i="0" dirty="0" err="1" smtClean="0">
                <a:latin typeface="Consolas" pitchFamily="49" charset="0"/>
              </a:rPr>
              <a:t>archivo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err="1" smtClean="0">
                <a:latin typeface="Consolas" pitchFamily="49" charset="0"/>
              </a:rPr>
              <a:t>archivo.open</a:t>
            </a:r>
            <a:r>
              <a:rPr lang="en-US" sz="1800" i="0" dirty="0" smtClean="0">
                <a:latin typeface="Consolas" pitchFamily="49" charset="0"/>
              </a:rPr>
              <a:t>(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"datos.txt"</a:t>
            </a:r>
            <a:r>
              <a:rPr lang="en-US" sz="1800" i="0" dirty="0" smtClean="0">
                <a:latin typeface="Consolas" pitchFamily="49" charset="0"/>
              </a:rPr>
              <a:t>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n-US" sz="1800" i="0" dirty="0" smtClean="0">
                <a:latin typeface="Consolas" pitchFamily="49" charset="0"/>
              </a:rPr>
              <a:t> (!</a:t>
            </a:r>
            <a:r>
              <a:rPr lang="en-US" sz="1800" i="0" dirty="0" err="1" smtClean="0">
                <a:latin typeface="Consolas" pitchFamily="49" charset="0"/>
              </a:rPr>
              <a:t>archivo.is_open</a:t>
            </a:r>
            <a:r>
              <a:rPr lang="en-US" sz="1800" i="0" dirty="0" smtClean="0">
                <a:latin typeface="Consolas" pitchFamily="49" charset="0"/>
              </a:rPr>
              <a:t>()) 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cout &lt;&lt; 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"ERROR DE APERTURA"</a:t>
            </a:r>
            <a:r>
              <a:rPr lang="en-US" sz="1800" i="0" dirty="0" smtClean="0">
                <a:latin typeface="Consolas" pitchFamily="49" charset="0"/>
              </a:rPr>
              <a:t> &lt;&lt; endl;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n-US" sz="1800" i="0" dirty="0" smtClean="0">
                <a:latin typeface="Consolas" pitchFamily="49" charset="0"/>
              </a:rPr>
              <a:t>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</a:t>
            </a:r>
            <a:r>
              <a:rPr lang="en-US" sz="1800" i="0" dirty="0" err="1" smtClean="0">
                <a:latin typeface="Consolas" pitchFamily="49" charset="0"/>
              </a:rPr>
              <a:t>sumatorio_archivo</a:t>
            </a:r>
            <a:r>
              <a:rPr lang="en-US" sz="1800" i="0" dirty="0" smtClean="0">
                <a:latin typeface="Consolas" pitchFamily="49" charset="0"/>
              </a:rPr>
              <a:t>(</a:t>
            </a:r>
            <a:r>
              <a:rPr lang="en-US" sz="1800" i="0" dirty="0" err="1" smtClean="0">
                <a:latin typeface="Consolas" pitchFamily="49" charset="0"/>
              </a:rPr>
              <a:t>archivo</a:t>
            </a:r>
            <a:r>
              <a:rPr lang="en-US" sz="1800" i="0" dirty="0" smtClean="0">
                <a:latin typeface="Consolas" pitchFamily="49" charset="0"/>
              </a:rPr>
              <a:t>, </a:t>
            </a:r>
            <a:r>
              <a:rPr lang="en-US" sz="1800" i="0" dirty="0" err="1" smtClean="0">
                <a:latin typeface="Consolas" pitchFamily="49" charset="0"/>
              </a:rPr>
              <a:t>resultado</a:t>
            </a:r>
            <a:r>
              <a:rPr lang="en-US" sz="1800" i="0" dirty="0" smtClean="0">
                <a:latin typeface="Consolas" pitchFamily="49" charset="0"/>
              </a:rPr>
              <a:t>)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cout &lt;&lt; 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"Suma = "</a:t>
            </a:r>
            <a:r>
              <a:rPr lang="en-US" sz="1800" i="0" dirty="0" smtClean="0">
                <a:latin typeface="Consolas" pitchFamily="49" charset="0"/>
              </a:rPr>
              <a:t> &lt;&lt; </a:t>
            </a:r>
            <a:r>
              <a:rPr lang="en-US" sz="1800" i="0" dirty="0" err="1" smtClean="0">
                <a:latin typeface="Consolas" pitchFamily="49" charset="0"/>
              </a:rPr>
              <a:t>resultado</a:t>
            </a:r>
            <a:r>
              <a:rPr lang="en-US" sz="1800" i="0" dirty="0" smtClean="0">
                <a:latin typeface="Consolas" pitchFamily="49" charset="0"/>
              </a:rPr>
              <a:t> &lt;&lt; endl;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</a:t>
            </a:r>
            <a:r>
              <a:rPr lang="en-US" sz="1800" i="0" dirty="0" err="1" smtClean="0">
                <a:latin typeface="Consolas" pitchFamily="49" charset="0"/>
              </a:rPr>
              <a:t>archivo.close</a:t>
            </a:r>
            <a:r>
              <a:rPr lang="en-US" sz="1800" i="0" dirty="0" smtClean="0">
                <a:latin typeface="Consolas" pitchFamily="49" charset="0"/>
              </a:rPr>
              <a:t>();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endParaRPr lang="en-US" sz="1800" i="0" dirty="0" smtClean="0"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 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Archivos como parámetros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>
              <a:spcBef>
                <a:spcPts val="0"/>
              </a:spcBef>
            </a:pP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n-US" sz="1800" i="0" dirty="0" smtClean="0">
                <a:latin typeface="Consolas" pitchFamily="49" charset="0"/>
              </a:rPr>
              <a:t> </a:t>
            </a:r>
            <a:r>
              <a:rPr lang="en-US" sz="1800" i="0" dirty="0" err="1" smtClean="0">
                <a:latin typeface="Consolas" pitchFamily="49" charset="0"/>
              </a:rPr>
              <a:t>sumatorio_archivo</a:t>
            </a:r>
            <a:r>
              <a:rPr lang="en-US" sz="1800" i="0" dirty="0" smtClean="0">
                <a:latin typeface="Consolas" pitchFamily="49" charset="0"/>
              </a:rPr>
              <a:t>(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ifstream </a:t>
            </a:r>
            <a:r>
              <a:rPr lang="en-US" sz="1800" i="0" dirty="0" smtClean="0">
                <a:latin typeface="Consolas" pitchFamily="49" charset="0"/>
              </a:rPr>
              <a:t>&amp;arch, 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n-US" sz="1800" i="0" dirty="0" smtClean="0">
                <a:latin typeface="Consolas" pitchFamily="49" charset="0"/>
              </a:rPr>
              <a:t>&amp;</a:t>
            </a:r>
            <a:r>
              <a:rPr lang="en-US" sz="1800" i="0" dirty="0" err="1" smtClean="0">
                <a:latin typeface="Consolas" pitchFamily="49" charset="0"/>
              </a:rPr>
              <a:t>suma</a:t>
            </a:r>
            <a:r>
              <a:rPr lang="en-US" sz="1800" i="0" dirty="0" smtClean="0">
                <a:latin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n-US" sz="1800" i="0" dirty="0" smtClean="0">
                <a:latin typeface="Consolas" pitchFamily="49" charset="0"/>
              </a:rPr>
              <a:t> </a:t>
            </a:r>
            <a:r>
              <a:rPr lang="en-US" sz="1800" i="0" dirty="0" err="1" smtClean="0">
                <a:latin typeface="Consolas" pitchFamily="49" charset="0"/>
              </a:rPr>
              <a:t>dato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n-US" sz="18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</a:t>
            </a:r>
            <a:r>
              <a:rPr lang="en-US" sz="1800" i="0" dirty="0" err="1" smtClean="0">
                <a:latin typeface="Consolas" pitchFamily="49" charset="0"/>
              </a:rPr>
              <a:t>suma</a:t>
            </a:r>
            <a:r>
              <a:rPr lang="en-US" sz="1800" i="0" dirty="0" smtClean="0">
                <a:latin typeface="Consolas" pitchFamily="49" charset="0"/>
              </a:rPr>
              <a:t> = 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arch &gt;&gt; </a:t>
            </a:r>
            <a:r>
              <a:rPr lang="en-US" sz="1800" i="0" dirty="0" err="1" smtClean="0">
                <a:latin typeface="Consolas" pitchFamily="49" charset="0"/>
              </a:rPr>
              <a:t>dato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n-US" sz="18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while</a:t>
            </a:r>
            <a:r>
              <a:rPr lang="en-US" sz="1800" i="0" dirty="0" smtClean="0">
                <a:latin typeface="Consolas" pitchFamily="49" charset="0"/>
              </a:rPr>
              <a:t> (</a:t>
            </a:r>
            <a:r>
              <a:rPr lang="en-US" sz="1800" i="0" dirty="0" err="1" smtClean="0">
                <a:latin typeface="Consolas" pitchFamily="49" charset="0"/>
              </a:rPr>
              <a:t>dato</a:t>
            </a:r>
            <a:r>
              <a:rPr lang="en-US" sz="1800" i="0" dirty="0" smtClean="0">
                <a:latin typeface="Consolas" pitchFamily="49" charset="0"/>
              </a:rPr>
              <a:t> != </a:t>
            </a:r>
            <a:r>
              <a:rPr lang="en-US" sz="1800" i="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n-US" sz="1800" i="0" dirty="0" smtClean="0">
                <a:latin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</a:t>
            </a:r>
            <a:r>
              <a:rPr lang="en-US" sz="1800" i="0" dirty="0" err="1" smtClean="0">
                <a:latin typeface="Consolas" pitchFamily="49" charset="0"/>
              </a:rPr>
              <a:t>suma</a:t>
            </a:r>
            <a:r>
              <a:rPr lang="en-US" sz="1800" i="0" dirty="0" smtClean="0">
                <a:latin typeface="Consolas" pitchFamily="49" charset="0"/>
              </a:rPr>
              <a:t> = </a:t>
            </a:r>
            <a:r>
              <a:rPr lang="en-US" sz="1800" i="0" dirty="0" err="1" smtClean="0">
                <a:latin typeface="Consolas" pitchFamily="49" charset="0"/>
              </a:rPr>
              <a:t>suma</a:t>
            </a:r>
            <a:r>
              <a:rPr lang="en-US" sz="1800" i="0" dirty="0" smtClean="0">
                <a:latin typeface="Consolas" pitchFamily="49" charset="0"/>
              </a:rPr>
              <a:t> + </a:t>
            </a:r>
            <a:r>
              <a:rPr lang="en-US" sz="1800" i="0" dirty="0" err="1" smtClean="0">
                <a:latin typeface="Consolas" pitchFamily="49" charset="0"/>
              </a:rPr>
              <a:t>dato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   arch &gt;&gt; </a:t>
            </a:r>
            <a:r>
              <a:rPr lang="en-US" sz="1800" i="0" dirty="0" err="1" smtClean="0">
                <a:latin typeface="Consolas" pitchFamily="49" charset="0"/>
              </a:rPr>
              <a:t>dato</a:t>
            </a:r>
            <a:r>
              <a:rPr lang="en-U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n-US" sz="1800" i="0" dirty="0" smtClean="0">
                <a:latin typeface="Consolas" pitchFamily="49" charset="0"/>
              </a:rPr>
              <a:t>}</a:t>
            </a:r>
            <a:endParaRPr lang="es-ES" sz="1800" i="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grpSp>
        <p:nvGrpSpPr>
          <p:cNvPr id="6" name="9 Grupo"/>
          <p:cNvGrpSpPr/>
          <p:nvPr/>
        </p:nvGrpSpPr>
        <p:grpSpPr>
          <a:xfrm>
            <a:off x="2006844" y="4653136"/>
            <a:ext cx="5130312" cy="426720"/>
            <a:chOff x="899592" y="5401791"/>
            <a:chExt cx="5025613" cy="426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10 CuadroTexto"/>
            <p:cNvSpPr txBox="1"/>
            <p:nvPr/>
          </p:nvSpPr>
          <p:spPr>
            <a:xfrm>
              <a:off x="899592" y="5416649"/>
              <a:ext cx="5025613" cy="4118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540000" lvl="1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archivos siempre se pasan por referencia</a:t>
              </a:r>
            </a:p>
          </p:txBody>
        </p:sp>
        <p:pic>
          <p:nvPicPr>
            <p:cNvPr id="1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501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78047" y="3044280"/>
            <a:ext cx="458811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función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main()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Parámetros de </a:t>
            </a:r>
            <a:r>
              <a:rPr lang="es-ES" smtClean="0">
                <a:latin typeface="Consolas" pitchFamily="49" charset="0"/>
              </a:rPr>
              <a:t>main()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Comunicación con el sistema operativo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Parámetros opcionales de la función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argc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dirty="0" smtClean="0">
                <a:latin typeface="Consolas" pitchFamily="49" charset="0"/>
              </a:rPr>
              <a:t>*</a:t>
            </a:r>
            <a:r>
              <a:rPr lang="es-ES" dirty="0" err="1" smtClean="0">
                <a:latin typeface="Consolas" pitchFamily="49" charset="0"/>
              </a:rPr>
              <a:t>argv</a:t>
            </a:r>
            <a:r>
              <a:rPr lang="es-ES" dirty="0" smtClean="0">
                <a:latin typeface="Consolas" pitchFamily="49" charset="0"/>
              </a:rPr>
              <a:t>[])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Para obtener datos proporcionados al ejecutar el programa: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sym typeface="Wingdings" pitchFamily="2" charset="2"/>
              </a:rPr>
              <a:t>C:\&gt;prueba </a:t>
            </a:r>
            <a:r>
              <a:rPr lang="es-ES" i="1" dirty="0" smtClean="0">
                <a:latin typeface="Consolas" pitchFamily="49" charset="0"/>
                <a:sym typeface="Wingdings" pitchFamily="2" charset="2"/>
              </a:rPr>
              <a:t>cad1 cad2 cad3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Ejecuta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prueba.exe</a:t>
            </a:r>
            <a:r>
              <a:rPr lang="es-ES" dirty="0" smtClean="0">
                <a:sym typeface="Wingdings" pitchFamily="2" charset="2"/>
              </a:rPr>
              <a:t> con tres argumentos (cadenas)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Parámetros de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err="1" smtClean="0">
                <a:latin typeface="Consolas" pitchFamily="49" charset="0"/>
                <a:sym typeface="Wingdings" pitchFamily="2" charset="2"/>
              </a:rPr>
              <a:t>argc</a:t>
            </a:r>
            <a:r>
              <a:rPr lang="es-ES" sz="2200" dirty="0" smtClean="0">
                <a:sym typeface="Wingdings" pitchFamily="2" charset="2"/>
              </a:rPr>
              <a:t>: número de argumentos que se proporcionan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ym typeface="Wingdings" pitchFamily="2" charset="2"/>
              </a:rPr>
              <a:t>4 en el ejemplo (primero: nombre del programa con su ruta)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err="1" smtClean="0">
                <a:latin typeface="Consolas" pitchFamily="49" charset="0"/>
                <a:sym typeface="Wingdings" pitchFamily="2" charset="2"/>
              </a:rPr>
              <a:t>argv</a:t>
            </a:r>
            <a:r>
              <a:rPr lang="es-ES" sz="2200" dirty="0" smtClean="0">
                <a:sym typeface="Wingdings" pitchFamily="2" charset="2"/>
              </a:rPr>
              <a:t>: array con las cadenas proporcionadas como argumentos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Lo que devuelve </a:t>
            </a:r>
            <a:r>
              <a:rPr lang="es-ES" smtClean="0">
                <a:latin typeface="Consolas" pitchFamily="49" charset="0"/>
              </a:rPr>
              <a:t>main()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¿Cómo ha ido la función?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La función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 devuelve al S.O. un código de terminación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sz="2200" dirty="0" smtClean="0">
                <a:sym typeface="Wingdings" pitchFamily="2" charset="2"/>
              </a:rPr>
              <a:t>: </a:t>
            </a:r>
            <a:r>
              <a:rPr lang="es-ES" sz="2200" i="1" dirty="0" smtClean="0">
                <a:sym typeface="Wingdings" pitchFamily="2" charset="2"/>
              </a:rPr>
              <a:t>Todo OK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Distinto de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sz="2200" dirty="0" smtClean="0">
                <a:sym typeface="Wingdings" pitchFamily="2" charset="2"/>
              </a:rPr>
              <a:t>: </a:t>
            </a:r>
            <a:r>
              <a:rPr lang="es-ES" sz="2200" i="1" dirty="0" smtClean="0">
                <a:sym typeface="Wingdings" pitchFamily="2" charset="2"/>
              </a:rPr>
              <a:t>¡Ha habido un error!</a:t>
            </a:r>
          </a:p>
          <a:p>
            <a:pPr marL="361950" lvl="1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s-ES" dirty="0" smtClean="0">
                <a:sym typeface="Wingdings" pitchFamily="2" charset="2"/>
              </a:rPr>
              <a:t>Si la ejecución llega al final de la función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, todo OK:</a:t>
            </a:r>
          </a:p>
          <a:p>
            <a:pPr marL="628650" lvl="2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 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...</a:t>
            </a:r>
          </a:p>
          <a:p>
            <a:pPr marL="628650" lvl="2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  return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 0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  <a:sym typeface="Wingdings" pitchFamily="2" charset="2"/>
              </a:rPr>
              <a:t>// Fin del programa</a:t>
            </a:r>
          </a:p>
          <a:p>
            <a:pPr marL="628650" lvl="2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sym typeface="Wingdings" pitchFamily="2" charset="2"/>
              </a:rPr>
              <a:t>}</a:t>
            </a: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ym typeface="Wingdings" pitchFamily="2" charset="2"/>
              </a:rPr>
              <a:t>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503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504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51066" y="3044280"/>
            <a:ext cx="544206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Argumentos implícitos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40320</TotalTime>
  <Words>1247</Words>
  <Application>Microsoft Office PowerPoint</Application>
  <PresentationFormat>Presentación en pantalla (4:3)</PresentationFormat>
  <Paragraphs>225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Calibri</vt:lpstr>
      <vt:lpstr>Cambria</vt:lpstr>
      <vt:lpstr>Consolas</vt:lpstr>
      <vt:lpstr>Constantia</vt:lpstr>
      <vt:lpstr>Wingdings</vt:lpstr>
      <vt:lpstr>Wingdings 2</vt:lpstr>
      <vt:lpstr>Flow</vt:lpstr>
      <vt:lpstr>Ecuación</vt:lpstr>
      <vt:lpstr>Más sobre subprogramas</vt:lpstr>
      <vt:lpstr>Índice</vt:lpstr>
      <vt:lpstr>Fundamentos de la programación</vt:lpstr>
      <vt:lpstr>Archivos como parámetros</vt:lpstr>
      <vt:lpstr>Archivos como parámetros</vt:lpstr>
      <vt:lpstr>Fundamentos de la programación</vt:lpstr>
      <vt:lpstr>Parámetros de main()</vt:lpstr>
      <vt:lpstr>Lo que devuelve main()</vt:lpstr>
      <vt:lpstr>Fundamentos de la programación</vt:lpstr>
      <vt:lpstr>Argumentos implícitos</vt:lpstr>
      <vt:lpstr>Argumentos implícitos</vt:lpstr>
      <vt:lpstr>Ejemplo</vt:lpstr>
      <vt:lpstr>Fundamentos de la programación</vt:lpstr>
      <vt:lpstr>Sobrecarga de subprogramas</vt:lpstr>
      <vt:lpstr>Sobrecarga de subprogramas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830</cp:revision>
  <dcterms:created xsi:type="dcterms:W3CDTF">2010-03-20T08:32:51Z</dcterms:created>
  <dcterms:modified xsi:type="dcterms:W3CDTF">2013-08-31T19:09:10Z</dcterms:modified>
</cp:coreProperties>
</file>