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512" saveSubsetFonts="1">
  <p:sldMasterIdLst>
    <p:sldMasterId id="2147483660" r:id="rId1"/>
  </p:sldMasterIdLst>
  <p:notesMasterIdLst>
    <p:notesMasterId r:id="rId70"/>
  </p:notesMasterIdLst>
  <p:handoutMasterIdLst>
    <p:handoutMasterId r:id="rId71"/>
  </p:handoutMasterIdLst>
  <p:sldIdLst>
    <p:sldId id="256" r:id="rId2"/>
    <p:sldId id="809" r:id="rId3"/>
    <p:sldId id="810" r:id="rId4"/>
    <p:sldId id="711" r:id="rId5"/>
    <p:sldId id="718" r:id="rId6"/>
    <p:sldId id="772" r:id="rId7"/>
    <p:sldId id="720" r:id="rId8"/>
    <p:sldId id="721" r:id="rId9"/>
    <p:sldId id="723" r:id="rId10"/>
    <p:sldId id="724" r:id="rId11"/>
    <p:sldId id="777" r:id="rId12"/>
    <p:sldId id="736" r:id="rId13"/>
    <p:sldId id="805" r:id="rId14"/>
    <p:sldId id="739" r:id="rId15"/>
    <p:sldId id="791" r:id="rId16"/>
    <p:sldId id="790" r:id="rId17"/>
    <p:sldId id="812" r:id="rId18"/>
    <p:sldId id="811" r:id="rId19"/>
    <p:sldId id="813" r:id="rId20"/>
    <p:sldId id="778" r:id="rId21"/>
    <p:sldId id="743" r:id="rId22"/>
    <p:sldId id="744" r:id="rId23"/>
    <p:sldId id="745" r:id="rId24"/>
    <p:sldId id="795" r:id="rId25"/>
    <p:sldId id="750" r:id="rId26"/>
    <p:sldId id="751" r:id="rId27"/>
    <p:sldId id="755" r:id="rId28"/>
    <p:sldId id="752" r:id="rId29"/>
    <p:sldId id="753" r:id="rId30"/>
    <p:sldId id="754" r:id="rId31"/>
    <p:sldId id="793" r:id="rId32"/>
    <p:sldId id="796" r:id="rId33"/>
    <p:sldId id="756" r:id="rId34"/>
    <p:sldId id="757" r:id="rId35"/>
    <p:sldId id="814" r:id="rId36"/>
    <p:sldId id="758" r:id="rId37"/>
    <p:sldId id="759" r:id="rId38"/>
    <p:sldId id="815" r:id="rId39"/>
    <p:sldId id="816" r:id="rId40"/>
    <p:sldId id="817" r:id="rId41"/>
    <p:sldId id="818" r:id="rId42"/>
    <p:sldId id="819" r:id="rId43"/>
    <p:sldId id="824" r:id="rId44"/>
    <p:sldId id="825" r:id="rId45"/>
    <p:sldId id="826" r:id="rId46"/>
    <p:sldId id="827" r:id="rId47"/>
    <p:sldId id="806" r:id="rId48"/>
    <p:sldId id="762" r:id="rId49"/>
    <p:sldId id="837" r:id="rId50"/>
    <p:sldId id="763" r:id="rId51"/>
    <p:sldId id="829" r:id="rId52"/>
    <p:sldId id="830" r:id="rId53"/>
    <p:sldId id="831" r:id="rId54"/>
    <p:sldId id="835" r:id="rId55"/>
    <p:sldId id="833" r:id="rId56"/>
    <p:sldId id="765" r:id="rId57"/>
    <p:sldId id="839" r:id="rId58"/>
    <p:sldId id="838" r:id="rId59"/>
    <p:sldId id="840" r:id="rId60"/>
    <p:sldId id="767" r:id="rId61"/>
    <p:sldId id="841" r:id="rId62"/>
    <p:sldId id="842" r:id="rId63"/>
    <p:sldId id="843" r:id="rId64"/>
    <p:sldId id="768" r:id="rId65"/>
    <p:sldId id="797" r:id="rId66"/>
    <p:sldId id="764" r:id="rId67"/>
    <p:sldId id="844" r:id="rId68"/>
    <p:sldId id="422" r:id="rId69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C00000"/>
    <a:srgbClr val="FFCCFF"/>
    <a:srgbClr val="0037A8"/>
    <a:srgbClr val="003366"/>
    <a:srgbClr val="FF9966"/>
    <a:srgbClr val="FF6699"/>
    <a:srgbClr val="9966FF"/>
    <a:srgbClr val="3333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814" autoAdjust="0"/>
    <p:restoredTop sz="94660"/>
  </p:normalViewPr>
  <p:slideViewPr>
    <p:cSldViewPr snapToObjects="1">
      <p:cViewPr varScale="1">
        <p:scale>
          <a:sx n="109" d="100"/>
          <a:sy n="109" d="100"/>
        </p:scale>
        <p:origin x="3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-26154"/>
    </p:cViewPr>
  </p:sorterViewPr>
  <p:notesViewPr>
    <p:cSldViewPr snapToObjects="1">
      <p:cViewPr varScale="1">
        <p:scale>
          <a:sx n="71" d="100"/>
          <a:sy n="71" d="100"/>
        </p:scale>
        <p:origin x="-3372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F6882-623C-4F59-89C4-4E5CBDBBE090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F02F-573B-4E64-A300-A7C3838577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5330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CD25255-EE5E-40E3-B634-65B4AA002A7D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DDBB7FF-5F31-4F6A-871A-89C210F39D7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3166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Autofit/>
          </a:bodyPr>
          <a:lstStyle>
            <a:lvl1pPr>
              <a:defRPr sz="3600" b="1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10178"/>
          </a:xfrm>
        </p:spPr>
        <p:txBody>
          <a:bodyPr/>
          <a:lstStyle>
            <a:lvl1pPr marL="0" indent="0">
              <a:buNone/>
              <a:defRPr sz="2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  <a:lvl2pPr marL="360363" indent="-360363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2pPr>
            <a:lvl3pPr marL="714375" indent="-355600">
              <a:buClr>
                <a:srgbClr val="FFC000"/>
              </a:buClr>
              <a:buFont typeface="Constantia" pitchFamily="18" charset="0"/>
              <a:buChar char="—"/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3pPr>
            <a:lvl4pPr marL="107632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4pPr>
            <a:lvl5pPr marL="143827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55721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s-ES" dirty="0" smtClean="0"/>
              <a:t>Fundamentos de la programación: Más sobre tipos e instrucciones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29454" y="6356350"/>
            <a:ext cx="90009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Página </a:t>
            </a:r>
            <a:fld id="{042AED99-7FB4-404E-8A97-64753DCE42E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428596" y="857232"/>
            <a:ext cx="828680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9 Imagen" descr="ucmtroz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tretch>
            <a:fillRect/>
          </a:stretch>
        </p:blipFill>
        <p:spPr>
          <a:xfrm>
            <a:off x="8058150" y="5669280"/>
            <a:ext cx="1085850" cy="1188720"/>
          </a:xfrm>
          <a:prstGeom prst="rect">
            <a:avLst/>
          </a:prstGeom>
        </p:spPr>
      </p:pic>
      <p:sp>
        <p:nvSpPr>
          <p:cNvPr id="11" name="10 CuadroTexto"/>
          <p:cNvSpPr txBox="1"/>
          <p:nvPr userDrawn="1"/>
        </p:nvSpPr>
        <p:spPr>
          <a:xfrm>
            <a:off x="-32" y="3936602"/>
            <a:ext cx="353943" cy="244554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Luis Hernández Yáñez/Pablo Moreno Ger</a:t>
            </a:r>
            <a:endParaRPr lang="es-E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3" name="12 Imagen" descr="CreativeCommons.png">
            <a:hlinkClick r:id="rId3"/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5972" y="6381328"/>
            <a:ext cx="959644" cy="33575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8/31/2013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lusplus.com/reference/string/string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2" Type="http://schemas.openxmlformats.org/officeDocument/2006/relationships/hyperlink" Target="http://creativecommon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3.0/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ucmtroz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5225" y="5074920"/>
            <a:ext cx="1628775" cy="1783080"/>
          </a:xfrm>
          <a:prstGeom prst="rect">
            <a:avLst/>
          </a:prstGeom>
        </p:spPr>
      </p:pic>
      <p:sp>
        <p:nvSpPr>
          <p:cNvPr id="8" name="7 CuadroTexto"/>
          <p:cNvSpPr txBox="1">
            <a:spLocks noChangeAspect="1"/>
          </p:cNvSpPr>
          <p:nvPr/>
        </p:nvSpPr>
        <p:spPr>
          <a:xfrm>
            <a:off x="500033" y="1847839"/>
            <a:ext cx="1548000" cy="1548000"/>
          </a:xfrm>
          <a:prstGeom prst="rect">
            <a:avLst/>
          </a:prstGeom>
          <a:solidFill>
            <a:schemeClr val="accent2">
              <a:tint val="98000"/>
              <a:shade val="25000"/>
              <a:satMod val="25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s-ES" sz="88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  <a:endParaRPr lang="es-ES" sz="88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2 Subtítulo"/>
          <p:cNvSpPr>
            <a:spLocks noGrp="1"/>
          </p:cNvSpPr>
          <p:nvPr>
            <p:ph type="subTitle" idx="1"/>
          </p:nvPr>
        </p:nvSpPr>
        <p:spPr>
          <a:xfrm>
            <a:off x="604838" y="4157230"/>
            <a:ext cx="6681806" cy="2415042"/>
          </a:xfrm>
        </p:spPr>
        <p:txBody>
          <a:bodyPr>
            <a:norm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Grado en Ingeniería Informática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del Software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 Computadores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Luis Hernández Yáñez/Pablo Moreno Ger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Facultad de Informática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Universidad Complutense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9" name="8 Imagen" descr="CreativeCommons.pn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8"/>
            <a:ext cx="1343501" cy="4700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10 CuadroTexto"/>
          <p:cNvSpPr txBox="1"/>
          <p:nvPr/>
        </p:nvSpPr>
        <p:spPr>
          <a:xfrm>
            <a:off x="428596" y="642918"/>
            <a:ext cx="5077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323975">
              <a:tabLst>
                <a:tab pos="6010275" algn="l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Fundamentos de la programación</a:t>
            </a:r>
            <a:endParaRPr lang="es-ES" sz="28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500034" y="1214422"/>
            <a:ext cx="7643866" cy="0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2428860" y="1844824"/>
            <a:ext cx="6072230" cy="1440160"/>
          </a:xfrm>
        </p:spPr>
        <p:txBody>
          <a:bodyPr anchor="ctr">
            <a:noAutofit/>
          </a:bodyPr>
          <a:lstStyle/>
          <a:p>
            <a:pPr algn="l"/>
            <a: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rPr>
              <a:t>Tipos de datos estructurados</a:t>
            </a:r>
            <a:endParaRPr lang="es-ES" sz="4800" b="0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endParaRPr lang="es-ES" sz="1600" dirty="0" smtClean="0">
              <a:solidFill>
                <a:srgbClr val="FFC00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endParaRPr lang="es-ES" sz="1600" dirty="0" smtClean="0">
              <a:solidFill>
                <a:srgbClr val="FFC000"/>
              </a:solidFill>
              <a:latin typeface="Consolas" pitchFamily="49" charset="0"/>
            </a:endParaRPr>
          </a:p>
          <a:p>
            <a:pPr marL="179388" lvl="1" indent="1588">
              <a:spcBef>
                <a:spcPts val="0"/>
              </a:spcBef>
              <a:buNone/>
            </a:pP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</a:rPr>
              <a:t>tVentas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ventas;</a:t>
            </a:r>
          </a:p>
          <a:p>
            <a:pPr marL="179388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</a:rPr>
              <a:t>media,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total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; </a:t>
            </a:r>
          </a:p>
          <a:p>
            <a:pPr marL="179388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...</a:t>
            </a:r>
          </a:p>
          <a:p>
            <a:pPr marL="179388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i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; i &lt;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</a:rPr>
              <a:t>Dias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; i++) {</a:t>
            </a:r>
          </a:p>
          <a:p>
            <a:pPr marL="179388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  total = total + ventas[i];</a:t>
            </a:r>
          </a:p>
          <a:p>
            <a:pPr marL="179388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}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013066" y="2007890"/>
          <a:ext cx="2159334" cy="3442672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120177"/>
                <a:gridCol w="1039157"/>
              </a:tblGrid>
              <a:tr h="288032">
                <a:tc>
                  <a:txBody>
                    <a:bodyPr/>
                    <a:lstStyle/>
                    <a:p>
                      <a:pPr algn="l"/>
                      <a:endParaRPr lang="es-ES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Memoria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Dias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s-ES" sz="1200" b="1" kern="12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ea typeface="+mn-ea"/>
                          <a:cs typeface="+mn-cs"/>
                        </a:rPr>
                        <a:t>7</a:t>
                      </a:r>
                      <a:endParaRPr kumimoji="0" lang="es-ES" sz="1200" b="1" kern="12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0784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ventas[0]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12.40</a:t>
                      </a:r>
                      <a:endParaRPr lang="es-ES" sz="12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ventas[1]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10.96</a:t>
                      </a:r>
                      <a:endParaRPr lang="es-ES" sz="12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ventas[2]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8.43</a:t>
                      </a:r>
                      <a:endParaRPr lang="es-ES" sz="12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ventas[3]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11.65</a:t>
                      </a:r>
                      <a:endParaRPr lang="es-ES" sz="12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ventas[4]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13.70</a:t>
                      </a:r>
                      <a:endParaRPr lang="es-ES" sz="12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ventas[5]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13.41</a:t>
                      </a:r>
                      <a:endParaRPr lang="es-ES" sz="12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ventas[6]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14.07</a:t>
                      </a:r>
                      <a:endParaRPr lang="es-ES" sz="12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media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total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0.00</a:t>
                      </a:r>
                      <a:endParaRPr lang="es-ES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8" name="43 Grupo"/>
          <p:cNvGrpSpPr/>
          <p:nvPr/>
        </p:nvGrpSpPr>
        <p:grpSpPr>
          <a:xfrm>
            <a:off x="7550082" y="4893298"/>
            <a:ext cx="609462" cy="528006"/>
            <a:chOff x="7202898" y="5735178"/>
            <a:chExt cx="609462" cy="528006"/>
          </a:xfrm>
        </p:grpSpPr>
        <p:sp>
          <p:nvSpPr>
            <p:cNvPr id="9" name="8 CuadroTexto"/>
            <p:cNvSpPr txBox="1"/>
            <p:nvPr/>
          </p:nvSpPr>
          <p:spPr>
            <a:xfrm>
              <a:off x="7202898" y="5735178"/>
              <a:ext cx="609462" cy="24622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dirty="0" smtClean="0">
                  <a:solidFill>
                    <a:srgbClr val="C00000"/>
                  </a:solidFill>
                  <a:latin typeface="Consolas" pitchFamily="49" charset="0"/>
                </a:rPr>
                <a:t>12.40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7218953" y="6047184"/>
              <a:ext cx="574357" cy="216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smtClean="0">
                  <a:solidFill>
                    <a:srgbClr val="C00000"/>
                  </a:solidFill>
                  <a:latin typeface="Consolas" pitchFamily="49" charset="0"/>
                </a:rPr>
                <a:t>1</a:t>
              </a:r>
              <a:endParaRPr lang="es-ES" sz="1200" b="1" dirty="0" smtClean="0">
                <a:solidFill>
                  <a:srgbClr val="C00000"/>
                </a:solidFill>
                <a:latin typeface="Consolas" pitchFamily="49" charset="0"/>
              </a:endParaRPr>
            </a:p>
          </p:txBody>
        </p:sp>
      </p:grpSp>
      <p:grpSp>
        <p:nvGrpSpPr>
          <p:cNvPr id="32" name="45 Grupo"/>
          <p:cNvGrpSpPr/>
          <p:nvPr/>
        </p:nvGrpSpPr>
        <p:grpSpPr>
          <a:xfrm>
            <a:off x="7418412" y="4888210"/>
            <a:ext cx="738276" cy="550338"/>
            <a:chOff x="4716017" y="5678919"/>
            <a:chExt cx="738276" cy="550338"/>
          </a:xfrm>
        </p:grpSpPr>
        <p:sp>
          <p:nvSpPr>
            <p:cNvPr id="47" name="46 CuadroTexto"/>
            <p:cNvSpPr txBox="1"/>
            <p:nvPr/>
          </p:nvSpPr>
          <p:spPr>
            <a:xfrm>
              <a:off x="4716017" y="5678919"/>
              <a:ext cx="738276" cy="2473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dirty="0" smtClean="0">
                  <a:solidFill>
                    <a:srgbClr val="C00000"/>
                  </a:solidFill>
                  <a:latin typeface="Consolas" pitchFamily="49" charset="0"/>
                </a:rPr>
                <a:t>23.36</a:t>
              </a:r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4860885" y="5981945"/>
              <a:ext cx="574357" cy="2473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smtClean="0">
                  <a:solidFill>
                    <a:srgbClr val="C00000"/>
                  </a:solidFill>
                  <a:latin typeface="Consolas" pitchFamily="49" charset="0"/>
                </a:rPr>
                <a:t>2</a:t>
              </a:r>
              <a:endParaRPr lang="es-ES" sz="1200" b="1" dirty="0" smtClean="0">
                <a:solidFill>
                  <a:srgbClr val="C00000"/>
                </a:solidFill>
                <a:latin typeface="Consolas" pitchFamily="49" charset="0"/>
              </a:endParaRPr>
            </a:p>
          </p:txBody>
        </p:sp>
      </p:grpSp>
      <p:grpSp>
        <p:nvGrpSpPr>
          <p:cNvPr id="35" name="59 Grupo"/>
          <p:cNvGrpSpPr/>
          <p:nvPr/>
        </p:nvGrpSpPr>
        <p:grpSpPr>
          <a:xfrm>
            <a:off x="7421268" y="4888210"/>
            <a:ext cx="738276" cy="509501"/>
            <a:chOff x="4716017" y="5678919"/>
            <a:chExt cx="738276" cy="509501"/>
          </a:xfrm>
        </p:grpSpPr>
        <p:sp>
          <p:nvSpPr>
            <p:cNvPr id="61" name="60 CuadroTexto"/>
            <p:cNvSpPr txBox="1"/>
            <p:nvPr/>
          </p:nvSpPr>
          <p:spPr>
            <a:xfrm>
              <a:off x="4716017" y="5678919"/>
              <a:ext cx="738276" cy="2473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dirty="0" smtClean="0">
                  <a:solidFill>
                    <a:srgbClr val="C00000"/>
                  </a:solidFill>
                  <a:latin typeface="Consolas" pitchFamily="49" charset="0"/>
                </a:rPr>
                <a:t>31.79</a:t>
              </a:r>
            </a:p>
          </p:txBody>
        </p:sp>
        <p:sp>
          <p:nvSpPr>
            <p:cNvPr id="62" name="61 CuadroTexto"/>
            <p:cNvSpPr txBox="1"/>
            <p:nvPr/>
          </p:nvSpPr>
          <p:spPr>
            <a:xfrm>
              <a:off x="4860885" y="5972420"/>
              <a:ext cx="574357" cy="216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smtClean="0">
                  <a:solidFill>
                    <a:srgbClr val="C00000"/>
                  </a:solidFill>
                  <a:latin typeface="Consolas" pitchFamily="49" charset="0"/>
                </a:rPr>
                <a:t>3</a:t>
              </a:r>
              <a:endParaRPr lang="es-ES" sz="1200" b="1" dirty="0" smtClean="0">
                <a:solidFill>
                  <a:srgbClr val="C00000"/>
                </a:solidFill>
                <a:latin typeface="Consolas" pitchFamily="49" charset="0"/>
              </a:endParaRPr>
            </a:p>
          </p:txBody>
        </p:sp>
      </p:grpSp>
      <p:grpSp>
        <p:nvGrpSpPr>
          <p:cNvPr id="38" name="62 Grupo"/>
          <p:cNvGrpSpPr/>
          <p:nvPr/>
        </p:nvGrpSpPr>
        <p:grpSpPr>
          <a:xfrm>
            <a:off x="7418411" y="4903068"/>
            <a:ext cx="738276" cy="512219"/>
            <a:chOff x="4716017" y="5660590"/>
            <a:chExt cx="738276" cy="548690"/>
          </a:xfrm>
        </p:grpSpPr>
        <p:sp>
          <p:nvSpPr>
            <p:cNvPr id="64" name="63 CuadroTexto"/>
            <p:cNvSpPr txBox="1"/>
            <p:nvPr/>
          </p:nvSpPr>
          <p:spPr>
            <a:xfrm>
              <a:off x="4716017" y="5660590"/>
              <a:ext cx="738276" cy="26492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dirty="0" smtClean="0">
                  <a:solidFill>
                    <a:srgbClr val="C00000"/>
                  </a:solidFill>
                  <a:latin typeface="Consolas" pitchFamily="49" charset="0"/>
                </a:rPr>
                <a:t>43.44</a:t>
              </a:r>
            </a:p>
          </p:txBody>
        </p:sp>
        <p:sp>
          <p:nvSpPr>
            <p:cNvPr id="65" name="64 CuadroTexto"/>
            <p:cNvSpPr txBox="1"/>
            <p:nvPr/>
          </p:nvSpPr>
          <p:spPr>
            <a:xfrm>
              <a:off x="4860885" y="5981949"/>
              <a:ext cx="574357" cy="22733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dirty="0" smtClean="0">
                  <a:solidFill>
                    <a:srgbClr val="C00000"/>
                  </a:solidFill>
                  <a:latin typeface="Consolas" pitchFamily="49" charset="0"/>
                </a:rPr>
                <a:t>4</a:t>
              </a:r>
            </a:p>
          </p:txBody>
        </p:sp>
      </p:grpSp>
      <p:grpSp>
        <p:nvGrpSpPr>
          <p:cNvPr id="39" name="44 Grupo"/>
          <p:cNvGrpSpPr/>
          <p:nvPr/>
        </p:nvGrpSpPr>
        <p:grpSpPr>
          <a:xfrm>
            <a:off x="7427936" y="4878685"/>
            <a:ext cx="738276" cy="559863"/>
            <a:chOff x="4716017" y="5669394"/>
            <a:chExt cx="738276" cy="559863"/>
          </a:xfrm>
        </p:grpSpPr>
        <p:sp>
          <p:nvSpPr>
            <p:cNvPr id="42" name="41 CuadroTexto"/>
            <p:cNvSpPr txBox="1"/>
            <p:nvPr/>
          </p:nvSpPr>
          <p:spPr>
            <a:xfrm>
              <a:off x="4716017" y="5669394"/>
              <a:ext cx="738276" cy="2473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dirty="0" smtClean="0">
                  <a:solidFill>
                    <a:srgbClr val="C00000"/>
                  </a:solidFill>
                  <a:latin typeface="Consolas" pitchFamily="49" charset="0"/>
                </a:rPr>
                <a:t>84.62</a:t>
              </a:r>
            </a:p>
          </p:txBody>
        </p:sp>
        <p:sp>
          <p:nvSpPr>
            <p:cNvPr id="43" name="42 CuadroTexto"/>
            <p:cNvSpPr txBox="1"/>
            <p:nvPr/>
          </p:nvSpPr>
          <p:spPr>
            <a:xfrm>
              <a:off x="4860885" y="5981945"/>
              <a:ext cx="574357" cy="2473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dirty="0" smtClean="0">
                  <a:solidFill>
                    <a:srgbClr val="C00000"/>
                  </a:solidFill>
                  <a:latin typeface="Consolas" pitchFamily="49" charset="0"/>
                </a:rPr>
                <a:t>7</a:t>
              </a: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y bucles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696852" y="1124744"/>
          <a:ext cx="5750297" cy="62331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821471"/>
                <a:gridCol w="821471"/>
                <a:gridCol w="821471"/>
                <a:gridCol w="821471"/>
                <a:gridCol w="821471"/>
                <a:gridCol w="821471"/>
                <a:gridCol w="821471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12.40</a:t>
                      </a:r>
                      <a:endParaRPr lang="es-ES" sz="16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10.96</a:t>
                      </a:r>
                      <a:endParaRPr lang="es-ES" sz="16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8.43</a:t>
                      </a:r>
                      <a:endParaRPr lang="es-ES" sz="16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11.65</a:t>
                      </a:r>
                      <a:endParaRPr lang="es-ES" sz="16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13.70</a:t>
                      </a:r>
                      <a:endParaRPr lang="es-ES" sz="16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13.41</a:t>
                      </a:r>
                      <a:endParaRPr lang="es-ES" sz="16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14.07</a:t>
                      </a:r>
                      <a:endParaRPr lang="es-ES" sz="16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1" name="11 Grupo"/>
          <p:cNvGrpSpPr/>
          <p:nvPr/>
        </p:nvGrpSpPr>
        <p:grpSpPr>
          <a:xfrm>
            <a:off x="2827301" y="4307523"/>
            <a:ext cx="1025353" cy="1857781"/>
            <a:chOff x="4353422" y="3999259"/>
            <a:chExt cx="1025353" cy="1857781"/>
          </a:xfrm>
        </p:grpSpPr>
        <p:cxnSp>
          <p:nvCxnSpPr>
            <p:cNvPr id="13" name="12 Conector recto de flecha"/>
            <p:cNvCxnSpPr/>
            <p:nvPr/>
          </p:nvCxnSpPr>
          <p:spPr>
            <a:xfrm rot="10800000" flipH="1">
              <a:off x="4951566" y="4279004"/>
              <a:ext cx="143609" cy="1211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" name="13 CuadroTexto"/>
            <p:cNvSpPr txBox="1"/>
            <p:nvPr/>
          </p:nvSpPr>
          <p:spPr>
            <a:xfrm>
              <a:off x="4769313" y="3999259"/>
              <a:ext cx="609462" cy="27699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2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cxnSp>
          <p:nvCxnSpPr>
            <p:cNvPr id="15" name="14 Conector recto de flecha"/>
            <p:cNvCxnSpPr/>
            <p:nvPr/>
          </p:nvCxnSpPr>
          <p:spPr>
            <a:xfrm rot="5400000">
              <a:off x="4458124" y="4909385"/>
              <a:ext cx="1239149" cy="106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" name="15 Conector recto de flecha"/>
            <p:cNvCxnSpPr/>
            <p:nvPr/>
          </p:nvCxnSpPr>
          <p:spPr>
            <a:xfrm>
              <a:off x="4353422" y="5526620"/>
              <a:ext cx="740156" cy="1211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16 Conector recto de flecha"/>
            <p:cNvCxnSpPr/>
            <p:nvPr/>
          </p:nvCxnSpPr>
          <p:spPr>
            <a:xfrm rot="16200000" flipH="1">
              <a:off x="4192528" y="5687670"/>
              <a:ext cx="337681" cy="106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2" name="17 Grupo"/>
          <p:cNvGrpSpPr/>
          <p:nvPr/>
        </p:nvGrpSpPr>
        <p:grpSpPr>
          <a:xfrm>
            <a:off x="1213353" y="4079895"/>
            <a:ext cx="1695996" cy="1756832"/>
            <a:chOff x="2739474" y="3781156"/>
            <a:chExt cx="1695996" cy="1756832"/>
          </a:xfrm>
        </p:grpSpPr>
        <p:grpSp>
          <p:nvGrpSpPr>
            <p:cNvPr id="18" name="36 Grupo"/>
            <p:cNvGrpSpPr/>
            <p:nvPr/>
          </p:nvGrpSpPr>
          <p:grpSpPr>
            <a:xfrm>
              <a:off x="2815470" y="3991932"/>
              <a:ext cx="1620000" cy="894928"/>
              <a:chOff x="2815470" y="3991932"/>
              <a:chExt cx="1620000" cy="894928"/>
            </a:xfrm>
          </p:grpSpPr>
          <p:grpSp>
            <p:nvGrpSpPr>
              <p:cNvPr id="19" name="36 Grupo"/>
              <p:cNvGrpSpPr/>
              <p:nvPr/>
            </p:nvGrpSpPr>
            <p:grpSpPr>
              <a:xfrm>
                <a:off x="3606673" y="4273107"/>
                <a:ext cx="143667" cy="337681"/>
                <a:chOff x="1476450" y="3285903"/>
                <a:chExt cx="215230" cy="44294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cxnSp>
              <p:nvCxnSpPr>
                <p:cNvPr id="29" name="28 Conector recto de flecha"/>
                <p:cNvCxnSpPr/>
                <p:nvPr/>
              </p:nvCxnSpPr>
              <p:spPr>
                <a:xfrm rot="5400000">
                  <a:off x="1274026" y="3506584"/>
                  <a:ext cx="442949" cy="1588"/>
                </a:xfrm>
                <a:prstGeom prst="straightConnector1">
                  <a:avLst/>
                </a:prstGeom>
                <a:ln w="38100">
                  <a:solidFill>
                    <a:srgbClr val="FFC000"/>
                  </a:solidFill>
                  <a:tailEnd type="stealth" w="lg" len="lg"/>
                </a:ln>
                <a:effectLst/>
              </p:spPr>
              <p:style>
                <a:lnRef idx="2">
                  <a:schemeClr val="accent3"/>
                </a:lnRef>
                <a:fillRef idx="0">
                  <a:schemeClr val="accent3"/>
                </a:fillRef>
                <a:effectRef idx="1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29 Conector recto de flecha"/>
                <p:cNvCxnSpPr/>
                <p:nvPr/>
              </p:nvCxnSpPr>
              <p:spPr>
                <a:xfrm rot="10800000">
                  <a:off x="1476450" y="3303408"/>
                  <a:ext cx="215230" cy="1589"/>
                </a:xfrm>
                <a:prstGeom prst="straightConnector1">
                  <a:avLst/>
                </a:prstGeom>
                <a:ln w="38100">
                  <a:solidFill>
                    <a:srgbClr val="FFC000"/>
                  </a:solidFill>
                  <a:tailEnd type="none" w="lg" len="lg"/>
                </a:ln>
                <a:effectLst/>
              </p:spPr>
              <p:style>
                <a:lnRef idx="2">
                  <a:schemeClr val="accent3"/>
                </a:lnRef>
                <a:fillRef idx="0">
                  <a:schemeClr val="accent3"/>
                </a:fillRef>
                <a:effectRef idx="1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26 CuadroTexto"/>
              <p:cNvSpPr txBox="1"/>
              <p:nvPr/>
            </p:nvSpPr>
            <p:spPr>
              <a:xfrm>
                <a:off x="3351741" y="3991932"/>
                <a:ext cx="524503" cy="27699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s-ES" sz="12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true</a:t>
                </a:r>
              </a:p>
            </p:txBody>
          </p:sp>
          <p:sp>
            <p:nvSpPr>
              <p:cNvPr id="28" name="15 CuadroTexto"/>
              <p:cNvSpPr txBox="1"/>
              <p:nvPr/>
            </p:nvSpPr>
            <p:spPr>
              <a:xfrm>
                <a:off x="2815470" y="4612384"/>
                <a:ext cx="1620000" cy="274476"/>
              </a:xfrm>
              <a:prstGeom prst="rect">
                <a:avLst/>
              </a:prstGeom>
              <a:solidFill>
                <a:srgbClr val="0037A8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square" lIns="36000" tIns="36000" rIns="36000" bIns="36000" rtlCol="0" anchor="ctr" anchorCtr="0">
                <a:noAutofit/>
              </a:bodyPr>
              <a:lstStyle/>
              <a:p>
                <a:pPr algn="ctr"/>
                <a:r>
                  <a:rPr lang="es-ES" sz="1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total+=ventas[i]</a:t>
                </a:r>
                <a:endParaRPr lang="es-ES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endParaRPr>
              </a:p>
            </p:txBody>
          </p:sp>
        </p:grpSp>
        <p:grpSp>
          <p:nvGrpSpPr>
            <p:cNvPr id="20" name="37 Grupo"/>
            <p:cNvGrpSpPr/>
            <p:nvPr/>
          </p:nvGrpSpPr>
          <p:grpSpPr>
            <a:xfrm>
              <a:off x="2739474" y="3781156"/>
              <a:ext cx="1604424" cy="1756832"/>
              <a:chOff x="2739474" y="3781156"/>
              <a:chExt cx="1604424" cy="1756832"/>
            </a:xfrm>
          </p:grpSpPr>
          <p:cxnSp>
            <p:nvCxnSpPr>
              <p:cNvPr id="21" name="20 Conector recto de flecha"/>
              <p:cNvCxnSpPr/>
              <p:nvPr/>
            </p:nvCxnSpPr>
            <p:spPr>
              <a:xfrm rot="5400000">
                <a:off x="3281109" y="5212028"/>
                <a:ext cx="650332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2" name="21 Conector recto de flecha"/>
              <p:cNvCxnSpPr/>
              <p:nvPr/>
            </p:nvCxnSpPr>
            <p:spPr>
              <a:xfrm>
                <a:off x="2739474" y="3800205"/>
                <a:ext cx="1604424" cy="2421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stealth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3" name="22 Conector recto de flecha"/>
              <p:cNvCxnSpPr/>
              <p:nvPr/>
            </p:nvCxnSpPr>
            <p:spPr>
              <a:xfrm rot="5400000">
                <a:off x="1871207" y="4658949"/>
                <a:ext cx="1756645" cy="1060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4" name="23 Conector recto de flecha"/>
              <p:cNvCxnSpPr/>
              <p:nvPr/>
            </p:nvCxnSpPr>
            <p:spPr>
              <a:xfrm rot="10800000">
                <a:off x="2739477" y="5518307"/>
                <a:ext cx="866005" cy="10157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5" name="24 CuadroTexto"/>
              <p:cNvSpPr txBox="1"/>
              <p:nvPr/>
            </p:nvSpPr>
            <p:spPr>
              <a:xfrm>
                <a:off x="3099863" y="5030753"/>
                <a:ext cx="1008968" cy="274476"/>
              </a:xfrm>
              <a:prstGeom prst="rect">
                <a:avLst/>
              </a:prstGeom>
              <a:solidFill>
                <a:srgbClr val="0037A8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square" lIns="72000" tIns="36000" rIns="72000" bIns="36000" rtlCol="0" anchor="ctr" anchorCtr="0">
                <a:noAutofit/>
              </a:bodyPr>
              <a:lstStyle/>
              <a:p>
                <a:pPr algn="ctr"/>
                <a:r>
                  <a:rPr lang="es-ES" sz="1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i++</a:t>
                </a:r>
                <a:endParaRPr lang="es-ES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endParaRPr>
              </a:p>
            </p:txBody>
          </p:sp>
        </p:grpSp>
      </p:grpSp>
      <p:grpSp>
        <p:nvGrpSpPr>
          <p:cNvPr id="26" name="31 Grupo"/>
          <p:cNvGrpSpPr/>
          <p:nvPr/>
        </p:nvGrpSpPr>
        <p:grpSpPr>
          <a:xfrm>
            <a:off x="2175717" y="3930126"/>
            <a:ext cx="1297245" cy="853284"/>
            <a:chOff x="3701838" y="3621862"/>
            <a:chExt cx="1297245" cy="853284"/>
          </a:xfrm>
        </p:grpSpPr>
        <p:sp>
          <p:nvSpPr>
            <p:cNvPr id="33" name="32 Decisión"/>
            <p:cNvSpPr/>
            <p:nvPr/>
          </p:nvSpPr>
          <p:spPr>
            <a:xfrm>
              <a:off x="3701838" y="4071838"/>
              <a:ext cx="1297245" cy="403308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0" tIns="36000" rIns="0" bIns="36000" rtlCol="0" anchor="ctr" anchorCtr="0">
              <a:noAutofit/>
            </a:bodyPr>
            <a:lstStyle/>
            <a:p>
              <a:pPr algn="ctr"/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i&lt;</a:t>
              </a:r>
              <a:r>
                <a:rPr lang="es-ES" sz="1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Dias</a:t>
              </a:r>
              <a:endPara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34" name="33 Conector recto de flecha"/>
            <p:cNvCxnSpPr>
              <a:stCxn id="36" idx="2"/>
              <a:endCxn id="33" idx="0"/>
            </p:cNvCxnSpPr>
            <p:nvPr/>
          </p:nvCxnSpPr>
          <p:spPr>
            <a:xfrm flipH="1">
              <a:off x="4350461" y="3621862"/>
              <a:ext cx="6677" cy="449976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31" name="34 Grupo"/>
          <p:cNvGrpSpPr/>
          <p:nvPr/>
        </p:nvGrpSpPr>
        <p:grpSpPr>
          <a:xfrm>
            <a:off x="2326533" y="3402958"/>
            <a:ext cx="1008968" cy="527168"/>
            <a:chOff x="3852654" y="3094694"/>
            <a:chExt cx="1008968" cy="527168"/>
          </a:xfrm>
        </p:grpSpPr>
        <p:sp>
          <p:nvSpPr>
            <p:cNvPr id="36" name="35 CuadroTexto"/>
            <p:cNvSpPr txBox="1"/>
            <p:nvPr/>
          </p:nvSpPr>
          <p:spPr>
            <a:xfrm>
              <a:off x="3852654" y="3347386"/>
              <a:ext cx="1008968" cy="274476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 = 0</a:t>
              </a:r>
              <a:endParaRPr lang="es-E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37" name="36 Conector recto de flecha"/>
            <p:cNvCxnSpPr/>
            <p:nvPr/>
          </p:nvCxnSpPr>
          <p:spPr>
            <a:xfrm rot="16200000" flipH="1">
              <a:off x="4219635" y="3231667"/>
              <a:ext cx="274476" cy="53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41" name="40 Conector recto de flecha"/>
          <p:cNvCxnSpPr/>
          <p:nvPr/>
        </p:nvCxnSpPr>
        <p:spPr>
          <a:xfrm>
            <a:off x="5611803" y="2722632"/>
            <a:ext cx="544373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/>
          <p:nvPr/>
        </p:nvCxnSpPr>
        <p:spPr>
          <a:xfrm>
            <a:off x="5611803" y="3009032"/>
            <a:ext cx="544373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 de flecha"/>
          <p:cNvCxnSpPr/>
          <p:nvPr/>
        </p:nvCxnSpPr>
        <p:spPr>
          <a:xfrm>
            <a:off x="5611803" y="3295432"/>
            <a:ext cx="544373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/>
          <p:nvPr/>
        </p:nvCxnSpPr>
        <p:spPr>
          <a:xfrm>
            <a:off x="5611803" y="3581832"/>
            <a:ext cx="544373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CuadroTexto"/>
          <p:cNvSpPr txBox="1"/>
          <p:nvPr/>
        </p:nvSpPr>
        <p:spPr>
          <a:xfrm>
            <a:off x="4900245" y="4655127"/>
            <a:ext cx="607859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...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cxnSp>
        <p:nvCxnSpPr>
          <p:cNvPr id="67" name="66 Conector recto de flecha"/>
          <p:cNvCxnSpPr/>
          <p:nvPr/>
        </p:nvCxnSpPr>
        <p:spPr>
          <a:xfrm>
            <a:off x="5611803" y="3874760"/>
            <a:ext cx="544373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522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486660" y="3044280"/>
            <a:ext cx="4170885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Más sobre arrays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Inicialización de 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375622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Podemos inicializar los elementos de los arrays en la declaración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Asignamos</a:t>
            </a:r>
            <a:r>
              <a:rPr lang="es-ES" dirty="0" smtClean="0"/>
              <a:t> una serie de valores al array:</a:t>
            </a:r>
            <a:endParaRPr lang="es-ES" i="1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 int </a:t>
            </a:r>
            <a:r>
              <a:rPr lang="es-ES" sz="2000" dirty="0" smtClean="0">
                <a:latin typeface="Consolas" pitchFamily="49" charset="0"/>
              </a:rPr>
              <a:t>DIM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</a:rPr>
              <a:t>;</a:t>
            </a:r>
            <a:endParaRPr lang="es-E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 int </a:t>
            </a:r>
            <a:r>
              <a:rPr lang="es-ES" sz="2000" dirty="0" err="1" smtClean="0">
                <a:latin typeface="Consolas" pitchFamily="49" charset="0"/>
              </a:rPr>
              <a:t>tTabla</a:t>
            </a:r>
            <a:r>
              <a:rPr lang="es-ES" sz="2000" dirty="0" smtClean="0">
                <a:latin typeface="Consolas" pitchFamily="49" charset="0"/>
              </a:rPr>
              <a:t>[</a:t>
            </a:r>
            <a:r>
              <a:rPr lang="es-ES" sz="2000" dirty="0" err="1" smtClean="0">
                <a:latin typeface="Consolas" pitchFamily="49" charset="0"/>
              </a:rPr>
              <a:t>DIM</a:t>
            </a:r>
            <a:r>
              <a:rPr lang="es-ES" sz="2000" dirty="0" smtClean="0">
                <a:latin typeface="Consolas" pitchFamily="49" charset="0"/>
              </a:rPr>
              <a:t>];</a:t>
            </a:r>
            <a:endParaRPr lang="es-ES" sz="2000" dirty="0" smtClean="0">
              <a:solidFill>
                <a:srgbClr val="FFC00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latin typeface="Consolas" pitchFamily="49" charset="0"/>
              </a:rPr>
              <a:t>tTabla</a:t>
            </a:r>
            <a:r>
              <a:rPr lang="es-ES" sz="2000" dirty="0" smtClean="0">
                <a:latin typeface="Consolas" pitchFamily="49" charset="0"/>
              </a:rPr>
              <a:t> i = {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6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7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8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9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 </a:t>
            </a:r>
            <a:r>
              <a:rPr lang="es-ES" sz="2000" dirty="0" smtClean="0">
                <a:latin typeface="Consolas" pitchFamily="49" charset="0"/>
              </a:rPr>
              <a:t>};</a:t>
            </a:r>
          </a:p>
          <a:p>
            <a:pPr lvl="1" indent="1588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i="0" dirty="0" smtClean="0"/>
              <a:t>Se asignan los valores por su orden: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i[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 i[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 i[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 i[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 i[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 ... i[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9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>
              <a:solidFill>
                <a:prstClr val="white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 1º</a:t>
            </a: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2º</a:t>
            </a: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3º</a:t>
            </a: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4º</a:t>
            </a: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5º  </a:t>
            </a:r>
            <a:r>
              <a:rPr lang="es-ES" sz="2000" dirty="0" smtClean="0">
                <a:latin typeface="Consolas" pitchFamily="49" charset="0"/>
              </a:rPr>
              <a:t>... 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10º</a:t>
            </a:r>
          </a:p>
          <a:p>
            <a:pPr lvl="1" indent="1588">
              <a:spcBef>
                <a:spcPts val="1200"/>
              </a:spcBef>
              <a:spcAft>
                <a:spcPts val="18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Si hay menos valores que elementos, los restantes se ponen a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0</a:t>
            </a:r>
            <a:endParaRPr lang="es-ES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 err="1" smtClean="0">
                <a:latin typeface="Consolas" pitchFamily="49" charset="0"/>
              </a:rPr>
              <a:t>tTabla</a:t>
            </a:r>
            <a:r>
              <a:rPr lang="es-ES" sz="2000" dirty="0" smtClean="0">
                <a:latin typeface="Consolas" pitchFamily="49" charset="0"/>
              </a:rPr>
              <a:t> i = {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 </a:t>
            </a:r>
            <a:r>
              <a:rPr lang="es-ES" sz="2000" dirty="0" smtClean="0">
                <a:latin typeface="Consolas" pitchFamily="49" charset="0"/>
              </a:rPr>
              <a:t>};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Pone todos los elementos a 0</a:t>
            </a:r>
            <a:endParaRPr lang="es-ES" sz="1800" dirty="0" smtClean="0">
              <a:solidFill>
                <a:srgbClr val="92D05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grpSp>
        <p:nvGrpSpPr>
          <p:cNvPr id="13" name="12 Grupo"/>
          <p:cNvGrpSpPr/>
          <p:nvPr/>
        </p:nvGrpSpPr>
        <p:grpSpPr>
          <a:xfrm>
            <a:off x="1278682" y="3889623"/>
            <a:ext cx="4032448" cy="360040"/>
            <a:chOff x="1278682" y="3212976"/>
            <a:chExt cx="4032448" cy="360040"/>
          </a:xfrm>
        </p:grpSpPr>
        <p:cxnSp>
          <p:nvCxnSpPr>
            <p:cNvPr id="7" name="6 Conector recto de flecha"/>
            <p:cNvCxnSpPr/>
            <p:nvPr/>
          </p:nvCxnSpPr>
          <p:spPr>
            <a:xfrm flipV="1">
              <a:off x="1278682" y="3212976"/>
              <a:ext cx="0" cy="36004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7 Conector recto de flecha"/>
            <p:cNvCxnSpPr/>
            <p:nvPr/>
          </p:nvCxnSpPr>
          <p:spPr>
            <a:xfrm flipV="1">
              <a:off x="1970187" y="3212976"/>
              <a:ext cx="0" cy="36004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 de flecha"/>
            <p:cNvCxnSpPr/>
            <p:nvPr/>
          </p:nvCxnSpPr>
          <p:spPr>
            <a:xfrm flipV="1">
              <a:off x="2665884" y="3212976"/>
              <a:ext cx="0" cy="36004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 de flecha"/>
            <p:cNvCxnSpPr/>
            <p:nvPr/>
          </p:nvCxnSpPr>
          <p:spPr>
            <a:xfrm flipV="1">
              <a:off x="3362722" y="3212976"/>
              <a:ext cx="0" cy="36004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 de flecha"/>
            <p:cNvCxnSpPr/>
            <p:nvPr/>
          </p:nvCxnSpPr>
          <p:spPr>
            <a:xfrm flipV="1">
              <a:off x="4067944" y="3212976"/>
              <a:ext cx="0" cy="36004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 de flecha"/>
            <p:cNvCxnSpPr/>
            <p:nvPr/>
          </p:nvCxnSpPr>
          <p:spPr>
            <a:xfrm flipV="1">
              <a:off x="5311130" y="3212976"/>
              <a:ext cx="0" cy="36004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Enumerados como índices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</a:rPr>
              <a:t>Colores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2000" dirty="0" smtClean="0">
                <a:latin typeface="Consolas" pitchFamily="49" charset="0"/>
              </a:rPr>
              <a:t>,</a:t>
            </a:r>
            <a:endParaRPr lang="es-E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enum </a:t>
            </a:r>
            <a:r>
              <a:rPr lang="es-ES" sz="2000" dirty="0" smtClean="0">
                <a:latin typeface="Consolas" pitchFamily="49" charset="0"/>
              </a:rPr>
              <a:t>{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rojo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verde</a:t>
            </a:r>
            <a:r>
              <a:rPr lang="es-ES" sz="2000" dirty="0" smtClean="0">
                <a:latin typeface="Consolas" pitchFamily="49" charset="0"/>
              </a:rPr>
              <a:t>,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 azul </a:t>
            </a:r>
            <a:r>
              <a:rPr lang="es-ES" sz="2000" dirty="0" smtClean="0">
                <a:latin typeface="Consolas" pitchFamily="49" charset="0"/>
              </a:rPr>
              <a:t>}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tRGB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tColor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2000" dirty="0" smtClean="0">
                <a:latin typeface="Consolas" pitchFamily="49" charset="0"/>
              </a:rPr>
              <a:t>Colores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tColor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color;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...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"Cantidad de rojo (0-255): "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cin &gt;&gt; color[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rojo</a:t>
            </a:r>
            <a:r>
              <a:rPr lang="es-ES" sz="2000" dirty="0" smtClean="0"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"Cantidad de verde (0-255): "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cin &gt;&gt; color[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verde</a:t>
            </a:r>
            <a:r>
              <a:rPr lang="es-ES" sz="2000" dirty="0" smtClean="0"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"Cantidad de azul (0-255): "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cin &gt;&gt; color[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azul</a:t>
            </a:r>
            <a:r>
              <a:rPr lang="es-ES" sz="2000" dirty="0" smtClean="0"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endParaRPr lang="es-ES" sz="2000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2584351" y="3073152"/>
            <a:ext cx="864096" cy="355848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1548320" y="5169966"/>
            <a:ext cx="6047361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Recuerda que internamente se asignan enteros a partir de 0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 los distintos símbolos del enumerado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rojo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Symbol"/>
              </a:rPr>
              <a:t> 0   verde  1   azul  2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6" grpId="1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Paso de arrays a subprogramas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>
                <a:solidFill>
                  <a:prstClr val="white"/>
                </a:solidFill>
              </a:rPr>
              <a:t>Simulación de paso de parámetro por referencia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C000"/>
                </a:solidFill>
              </a:rPr>
              <a:t>Sin poner &amp; en la declaración del parámetro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Los subprogramas reciben la dirección en memoria del array</a:t>
            </a:r>
          </a:p>
          <a:p>
            <a:pPr lvl="1" indent="1588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 int </a:t>
            </a:r>
            <a:r>
              <a:rPr lang="es-ES" sz="2000" dirty="0" smtClean="0">
                <a:latin typeface="Consolas" pitchFamily="49" charset="0"/>
              </a:rPr>
              <a:t>Max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 int tTabla</a:t>
            </a:r>
            <a:r>
              <a:rPr lang="es-ES" sz="2000" dirty="0" smtClean="0">
                <a:latin typeface="Consolas" pitchFamily="49" charset="0"/>
              </a:rPr>
              <a:t>[Max];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2000" dirty="0" smtClean="0">
                <a:latin typeface="Consolas" pitchFamily="49" charset="0"/>
              </a:rPr>
              <a:t> inicializa(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tTabla</a:t>
            </a:r>
            <a:r>
              <a:rPr lang="es-ES" sz="2000" dirty="0" smtClean="0">
                <a:latin typeface="Consolas" pitchFamily="49" charset="0"/>
              </a:rPr>
              <a:t> tabla);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Sin poner &amp;</a:t>
            </a:r>
          </a:p>
          <a:p>
            <a:pPr lvl="1" indent="1588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Las modificaciones del array quedan reflejadas en el argumento</a:t>
            </a:r>
          </a:p>
          <a:p>
            <a:pPr lvl="1" indent="1588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inicializa(array);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Si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inicializa()</a:t>
            </a:r>
            <a:r>
              <a:rPr lang="es-ES" dirty="0" smtClean="0">
                <a:solidFill>
                  <a:prstClr val="white"/>
                </a:solidFill>
              </a:rPr>
              <a:t> modifica algún elemento de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tabla</a:t>
            </a:r>
            <a:r>
              <a:rPr lang="es-ES" dirty="0" smtClean="0">
                <a:solidFill>
                  <a:prstClr val="white"/>
                </a:solidFill>
              </a:rPr>
              <a:t>, automáticamente queda modificado ese elemento de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array</a:t>
            </a:r>
            <a:endParaRPr lang="es-ES" dirty="0" smtClean="0">
              <a:solidFill>
                <a:prstClr val="white"/>
              </a:solidFill>
            </a:endParaRPr>
          </a:p>
          <a:p>
            <a:pPr lvl="1" indent="1588" algn="ctr">
              <a:spcBef>
                <a:spcPts val="120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400" i="1" dirty="0" smtClean="0">
                <a:solidFill>
                  <a:prstClr val="white"/>
                </a:solidFill>
              </a:rPr>
              <a:t>¡Son el mismo array!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525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Paso de arrays a subprogramas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526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54367" y="5507940"/>
            <a:ext cx="3435267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0 1 2 3 4 5 6 7 8 9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57200" y="952267"/>
            <a:ext cx="8229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 int </a:t>
            </a:r>
            <a:r>
              <a:rPr lang="es-ES" sz="2000" dirty="0" err="1" smtClean="0">
                <a:latin typeface="Consolas" pitchFamily="49" charset="0"/>
              </a:rPr>
              <a:t>Dim</a:t>
            </a:r>
            <a:r>
              <a:rPr lang="es-ES" sz="2000" dirty="0" smtClean="0">
                <a:latin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 int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tTabla</a:t>
            </a:r>
            <a:r>
              <a:rPr lang="es-ES" sz="2000" dirty="0" smtClean="0">
                <a:latin typeface="Consolas" pitchFamily="49" charset="0"/>
              </a:rPr>
              <a:t>[</a:t>
            </a:r>
            <a:r>
              <a:rPr lang="es-ES" sz="2000" dirty="0" err="1" smtClean="0">
                <a:latin typeface="Consolas" pitchFamily="49" charset="0"/>
              </a:rPr>
              <a:t>Dim</a:t>
            </a:r>
            <a:r>
              <a:rPr lang="es-ES" sz="2000" dirty="0" smtClean="0">
                <a:latin typeface="Consolas" pitchFamily="49" charset="0"/>
              </a:rPr>
              <a:t>];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2000" dirty="0" smtClean="0">
                <a:latin typeface="Consolas" pitchFamily="49" charset="0"/>
              </a:rPr>
              <a:t> inicializa(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tTabla</a:t>
            </a:r>
            <a:r>
              <a:rPr lang="es-ES" sz="2000" dirty="0" smtClean="0">
                <a:latin typeface="Consolas" pitchFamily="49" charset="0"/>
              </a:rPr>
              <a:t> tabla);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no se usa &amp;</a:t>
            </a:r>
            <a:endParaRPr lang="es-ES" sz="2000" dirty="0" smtClean="0">
              <a:latin typeface="Consolas" pitchFamily="49" charset="0"/>
            </a:endParaRPr>
          </a:p>
          <a:p>
            <a:pPr marL="361950" lvl="1" indent="11113">
              <a:spcBef>
                <a:spcPts val="0"/>
              </a:spcBef>
              <a:buNone/>
            </a:pPr>
            <a:endParaRPr lang="es-ES" sz="2000" dirty="0" smtClean="0">
              <a:latin typeface="Consolas" pitchFamily="49" charset="0"/>
            </a:endParaRPr>
          </a:p>
          <a:p>
            <a:pPr marL="361950" lvl="0" indent="11113">
              <a:spcBef>
                <a:spcPts val="0"/>
              </a:spcBef>
              <a:buClrTx/>
              <a:buSzTx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inicializa(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tTabla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tabla) {</a:t>
            </a:r>
          </a:p>
          <a:p>
            <a:pPr marL="361950" lvl="0" indent="11113">
              <a:spcBef>
                <a:spcPts val="0"/>
              </a:spcBef>
              <a:buClrTx/>
              <a:buSzTx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for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 i &lt;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Dim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 i++)</a:t>
            </a:r>
          </a:p>
          <a:p>
            <a:pPr marL="361950" lvl="0" indent="11113">
              <a:spcBef>
                <a:spcPts val="0"/>
              </a:spcBef>
              <a:buClrTx/>
              <a:buSzTx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   tabla[i] = i;</a:t>
            </a:r>
          </a:p>
          <a:p>
            <a:pPr marL="361950" lvl="0" indent="11113">
              <a:spcBef>
                <a:spcPts val="0"/>
              </a:spcBef>
              <a:buClrTx/>
              <a:buSzTx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}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</a:rPr>
              <a:t>main() {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  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tTabla</a:t>
            </a:r>
            <a:r>
              <a:rPr lang="es-ES" sz="2000" dirty="0" smtClean="0">
                <a:latin typeface="Consolas" pitchFamily="49" charset="0"/>
              </a:rPr>
              <a:t> array;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inicializa(array);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array queda modificado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es-ES" sz="2000" dirty="0" smtClean="0">
                <a:latin typeface="Consolas" pitchFamily="49" charset="0"/>
              </a:rPr>
              <a:t> 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</a:rPr>
              <a:t>; i &lt; </a:t>
            </a:r>
            <a:r>
              <a:rPr lang="es-ES" sz="2000" dirty="0" err="1" smtClean="0">
                <a:latin typeface="Consolas" pitchFamily="49" charset="0"/>
              </a:rPr>
              <a:t>Dim</a:t>
            </a:r>
            <a:r>
              <a:rPr lang="es-ES" sz="2000" dirty="0" smtClean="0">
                <a:latin typeface="Consolas" pitchFamily="49" charset="0"/>
              </a:rPr>
              <a:t>; i++)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cout &lt;&lt; array[i]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 "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...</a:t>
            </a:r>
          </a:p>
          <a:p>
            <a:pPr marL="361950" lvl="1" indent="11113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uiExpand="1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Paso de arrays a subprogramas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¿Cómo evitar que se modifique el array?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Usando el modificador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es-ES" dirty="0" smtClean="0">
                <a:solidFill>
                  <a:prstClr val="white"/>
                </a:solidFill>
              </a:rPr>
              <a:t> en la declaración del parámetro:</a:t>
            </a:r>
          </a:p>
          <a:p>
            <a:pPr lvl="1" indent="1588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tTabla</a:t>
            </a:r>
            <a:r>
              <a:rPr lang="es-ES" sz="2000" dirty="0" smtClean="0">
                <a:latin typeface="Consolas" pitchFamily="49" charset="0"/>
              </a:rPr>
              <a:t> tabla	</a:t>
            </a:r>
            <a:r>
              <a:rPr lang="es-ES" dirty="0" smtClean="0"/>
              <a:t>Un array de constantes</a:t>
            </a:r>
            <a:endParaRPr lang="es-ES" dirty="0" smtClean="0">
              <a:solidFill>
                <a:srgbClr val="FFC000"/>
              </a:solidFill>
            </a:endParaRPr>
          </a:p>
          <a:p>
            <a:pPr lvl="1" indent="1588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2000" dirty="0" smtClean="0">
                <a:latin typeface="Consolas" pitchFamily="49" charset="0"/>
              </a:rPr>
              <a:t> muestra(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tTabla</a:t>
            </a:r>
            <a:r>
              <a:rPr lang="es-ES" sz="2000" dirty="0" smtClean="0">
                <a:latin typeface="Consolas" pitchFamily="49" charset="0"/>
              </a:rPr>
              <a:t> tabla);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El argumento se tratará como un array de constantes</a:t>
            </a:r>
          </a:p>
          <a:p>
            <a:pPr lvl="1" indent="1588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Si en el subprograma hay alguna instrucción que intente modificar un elemento del array: error de compilación</a:t>
            </a:r>
          </a:p>
          <a:p>
            <a:pPr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2000" dirty="0" smtClean="0">
                <a:latin typeface="Consolas" pitchFamily="49" charset="0"/>
              </a:rPr>
              <a:t> muestra(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tTabla</a:t>
            </a:r>
            <a:r>
              <a:rPr lang="es-ES" sz="2000" dirty="0" smtClean="0">
                <a:latin typeface="Consolas" pitchFamily="49" charset="0"/>
              </a:rPr>
              <a:t> tabla) {</a:t>
            </a:r>
          </a:p>
          <a:p>
            <a:pPr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for</a:t>
            </a:r>
            <a:r>
              <a:rPr lang="es-ES" sz="2000" dirty="0" smtClean="0">
                <a:latin typeface="Consolas" pitchFamily="49" charset="0"/>
              </a:rPr>
              <a:t> 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</a:rPr>
              <a:t>; i &lt; </a:t>
            </a:r>
            <a:r>
              <a:rPr lang="es-ES" sz="2000" dirty="0" err="1" smtClean="0">
                <a:latin typeface="Consolas" pitchFamily="49" charset="0"/>
              </a:rPr>
              <a:t>Dim</a:t>
            </a:r>
            <a:r>
              <a:rPr lang="es-ES" sz="2000" dirty="0" smtClean="0">
                <a:latin typeface="Consolas" pitchFamily="49" charset="0"/>
              </a:rPr>
              <a:t>; i++) {</a:t>
            </a:r>
          </a:p>
          <a:p>
            <a:pPr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cout &lt;&lt; tabla[i]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 "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OK. Se accede, pero no se modifica</a:t>
            </a:r>
          </a:p>
          <a:p>
            <a:pPr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}</a:t>
            </a:r>
          </a:p>
          <a:p>
            <a:pPr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527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528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553592" y="3044280"/>
            <a:ext cx="6037038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Implementación de listas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Implementación de listas con 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2009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Listas con un número fijo de elementos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Array con el nº de elementos como dimensión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NUM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 tLista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[NUM];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Exactamente 100 double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tLista</a:t>
            </a:r>
            <a:r>
              <a:rPr lang="es-ES" sz="2000" dirty="0" smtClean="0">
                <a:latin typeface="Consolas" pitchFamily="49" charset="0"/>
              </a:rPr>
              <a:t> lista;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Recorrido de la lista: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</a:rPr>
              <a:t>; i &lt; NUM; i++) {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   ...</a:t>
            </a:r>
            <a:endParaRPr lang="es-ES" sz="2000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Búsqueda en la lista: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while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((i &lt; NUM) &amp;&amp; !encontrado) { 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...</a:t>
            </a:r>
            <a:endParaRPr lang="es-ES" sz="2400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529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Implementación de listas con 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200996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ct val="95000"/>
              <a:buNone/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Listas con un número variable de elementos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Array con un máximo de elementos + Contador de elementos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MAX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 tLista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[MAX];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Hasta 100 elementos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tLista</a:t>
            </a:r>
            <a:r>
              <a:rPr lang="es-ES" sz="2000" dirty="0" smtClean="0">
                <a:latin typeface="Consolas" pitchFamily="49" charset="0"/>
              </a:rPr>
              <a:t> lista; 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contador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</a:rPr>
              <a:t>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Se incrementa al insertar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Recorrido de la lista: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</a:rPr>
              <a:t>; i &lt; contador; i++) {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   ...</a:t>
            </a:r>
            <a:endParaRPr lang="es-ES" sz="2000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Búsqueda en la lista: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while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((i &lt; contador) &amp;&amp; !encontrado) {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...</a:t>
            </a:r>
            <a:endParaRPr lang="es-ES" sz="2400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530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1876615" y="5740384"/>
            <a:ext cx="5390771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¿Array y contador por separado?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" pitchFamily="2" charset="2"/>
              </a:rPr>
              <a:t> Estructuras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57200" y="954352"/>
            <a:ext cx="7499176" cy="5375622"/>
          </a:xfrm>
        </p:spPr>
        <p:txBody>
          <a:bodyPr>
            <a:normAutofit/>
          </a:bodyPr>
          <a:lstStyle/>
          <a:p>
            <a:pPr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Tipos de datos	514</a:t>
            </a:r>
          </a:p>
          <a:p>
            <a:pPr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Arrays de nuevo	517</a:t>
            </a:r>
          </a:p>
          <a:p>
            <a:pPr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Arrays y bucles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sz="1800" dirty="0" smtClean="0">
                <a:latin typeface="Calibri"/>
              </a:rPr>
              <a:t>	520</a:t>
            </a:r>
          </a:p>
          <a:p>
            <a:pPr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Más sobre arrays	522</a:t>
            </a: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Inicialización de arrays	523</a:t>
            </a: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Enumerados como índices	524</a:t>
            </a: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Paso de arrays a subprogramas	525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Implementación de listas	528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Cadenas de caracteres	531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Cadenas de caracteres de tipo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800" dirty="0" smtClean="0">
                <a:latin typeface="Calibri"/>
              </a:rPr>
              <a:t>	535</a:t>
            </a: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Entrada/salida con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800" dirty="0" smtClean="0">
                <a:latin typeface="Calibri"/>
              </a:rPr>
              <a:t>	539</a:t>
            </a: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Operaciones con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800" dirty="0" smtClean="0">
                <a:latin typeface="Calibri"/>
              </a:rPr>
              <a:t>	541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Estructuras	543</a:t>
            </a: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Estructuras dentro de estructuras	549</a:t>
            </a: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Arrays de estructuras	550</a:t>
            </a: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Arrays dentro de estructuras	551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Listas de longitud variable	552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Un ejemplo completo	558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El bucle </a:t>
            </a:r>
            <a:r>
              <a:rPr lang="es-ES" sz="18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s-ES" sz="1800" dirty="0" err="1" smtClean="0">
                <a:latin typeface="Calibri"/>
              </a:rPr>
              <a:t>..</a:t>
            </a:r>
            <a:r>
              <a:rPr lang="es-ES" sz="18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800" dirty="0">
                <a:latin typeface="Calibri"/>
              </a:rPr>
              <a:t>	</a:t>
            </a:r>
            <a:r>
              <a:rPr lang="es-ES" sz="1800" dirty="0" smtClean="0">
                <a:latin typeface="Calibri"/>
              </a:rPr>
              <a:t>562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531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801189" y="3044280"/>
            <a:ext cx="5541837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Cadenas de caracteres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Cadenas de caracteres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Arrays de caracteres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Cadenas: secuencias de caracteres de longitud variable</a:t>
            </a:r>
          </a:p>
          <a:p>
            <a:pPr lvl="1" indent="1588" algn="ctr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"Hola" "Adiós" "</a:t>
            </a:r>
            <a:r>
              <a:rPr lang="es-ES" sz="2000" dirty="0" err="1" smtClean="0">
                <a:solidFill>
                  <a:srgbClr val="FFFF00"/>
                </a:solidFill>
                <a:latin typeface="Consolas" pitchFamily="49" charset="0"/>
              </a:rPr>
              <a:t>Supercalifragilístico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 "1234 56 7"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Variables de cadena: contienen secuencias de caracteres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Se guardan en arrays de caracteres: tamaño máximo (dimensión)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No todas las posiciones del array son relevantes: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 2" pitchFamily="18" charset="2"/>
              <a:buChar char=""/>
            </a:pPr>
            <a:r>
              <a:rPr lang="es-ES" dirty="0" smtClean="0">
                <a:solidFill>
                  <a:prstClr val="white"/>
                </a:solidFill>
              </a:rPr>
              <a:t>Longitud de la cadena: número de caracteres, desde el primero, que realmente constituyen la cadena: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buNone/>
            </a:pPr>
            <a:endParaRPr lang="es-ES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Longitud actual: 4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532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graphicFrame>
        <p:nvGraphicFramePr>
          <p:cNvPr id="28" name="27 Tabla"/>
          <p:cNvGraphicFramePr>
            <a:graphicFrameLocks noGrp="1"/>
          </p:cNvGraphicFramePr>
          <p:nvPr/>
        </p:nvGraphicFramePr>
        <p:xfrm>
          <a:off x="899592" y="4631536"/>
          <a:ext cx="7920880" cy="741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H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o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l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a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10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Cadenas de caracteres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Longitud de la cadena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spcBef>
                <a:spcPts val="0"/>
              </a:spcBef>
              <a:buNone/>
            </a:pPr>
            <a:endParaRPr lang="es-ES" sz="2000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buNone/>
            </a:pPr>
            <a:endParaRPr lang="es-ES" sz="2000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Longitud: 5</a:t>
            </a:r>
          </a:p>
          <a:p>
            <a:pPr lvl="1" indent="1588">
              <a:spcBef>
                <a:spcPts val="0"/>
              </a:spcBef>
              <a:buNone/>
            </a:pPr>
            <a:endParaRPr lang="es-ES" sz="2000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buNone/>
            </a:pPr>
            <a:endParaRPr lang="es-ES" sz="2000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buNone/>
            </a:pPr>
            <a:endParaRPr lang="es-ES" sz="2000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Longitud: 21</a:t>
            </a:r>
          </a:p>
          <a:p>
            <a:pPr lvl="1" indent="1588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Necesidad de saber dónde terminan los caracteres relevantes: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Mantener la longitud de la cadena como dato asociado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Colocar un carácter de terminación al final (</a:t>
            </a:r>
            <a:r>
              <a:rPr lang="es-ES" i="1" dirty="0" smtClean="0">
                <a:solidFill>
                  <a:prstClr val="white"/>
                </a:solidFill>
              </a:rPr>
              <a:t>centinela</a:t>
            </a:r>
            <a:r>
              <a:rPr lang="es-ES" dirty="0" smtClean="0">
                <a:solidFill>
                  <a:prstClr val="white"/>
                </a:solidFill>
              </a:rPr>
              <a:t>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533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graphicFrame>
        <p:nvGraphicFramePr>
          <p:cNvPr id="28" name="27 Tabla"/>
          <p:cNvGraphicFramePr>
            <a:graphicFrameLocks noGrp="1"/>
          </p:cNvGraphicFramePr>
          <p:nvPr/>
        </p:nvGraphicFramePr>
        <p:xfrm>
          <a:off x="899592" y="1679208"/>
          <a:ext cx="7920880" cy="741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A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d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i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ó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s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0</a:t>
                      </a:r>
                      <a:endParaRPr lang="es-ES" sz="1200" b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4</a:t>
                      </a:r>
                      <a:endParaRPr lang="es-ES" sz="1200" b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5</a:t>
                      </a:r>
                      <a:endParaRPr lang="es-ES" sz="1200" b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7</a:t>
                      </a:r>
                      <a:endParaRPr lang="es-ES" sz="1200" b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9</a:t>
                      </a:r>
                      <a:endParaRPr lang="es-ES" sz="1200" b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10</a:t>
                      </a:r>
                      <a:endParaRPr lang="es-ES" sz="1200" b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11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12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13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14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15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16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17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18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19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20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21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28 Tabla"/>
          <p:cNvGraphicFramePr>
            <a:graphicFrameLocks noGrp="1"/>
          </p:cNvGraphicFramePr>
          <p:nvPr/>
        </p:nvGraphicFramePr>
        <p:xfrm>
          <a:off x="899592" y="2996952"/>
          <a:ext cx="7920880" cy="741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  <a:gridCol w="360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S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u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p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e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r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c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a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l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f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r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a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g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l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í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s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c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o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2051719" y="5517232"/>
          <a:ext cx="5040563" cy="741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58233"/>
                <a:gridCol w="458233"/>
                <a:gridCol w="458233"/>
                <a:gridCol w="458233"/>
                <a:gridCol w="458233"/>
                <a:gridCol w="458233"/>
                <a:gridCol w="458233"/>
                <a:gridCol w="458233"/>
                <a:gridCol w="458233"/>
                <a:gridCol w="458233"/>
                <a:gridCol w="4582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A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d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ó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s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\0</a:t>
                      </a:r>
                      <a:endParaRPr lang="es-ES" sz="18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Cadenas de caracteres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Cadenas de caracteres en C++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Dos alternativas para el manejo de cadenas: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SzPct val="100000"/>
              <a:buFont typeface="Wingdings 2" pitchFamily="18" charset="2"/>
              <a:buChar char=""/>
            </a:pPr>
            <a:r>
              <a:rPr lang="es-ES" dirty="0" smtClean="0"/>
              <a:t>Cadenas al estilo de C (</a:t>
            </a:r>
            <a:r>
              <a:rPr lang="es-ES" i="1" dirty="0" smtClean="0"/>
              <a:t>terminadas en nulo</a:t>
            </a:r>
            <a:r>
              <a:rPr lang="es-ES" dirty="0" smtClean="0"/>
              <a:t>)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SzPct val="100000"/>
              <a:buFont typeface="Wingdings 2" pitchFamily="18" charset="2"/>
              <a:buChar char=""/>
            </a:pPr>
            <a:r>
              <a:rPr lang="es-ES" dirty="0" smtClean="0"/>
              <a:t>Tipo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endParaRPr lang="es-ES" dirty="0" smtClean="0"/>
          </a:p>
          <a:p>
            <a:pPr lvl="1" indent="1588">
              <a:spcBef>
                <a:spcPts val="1200"/>
              </a:spcBef>
              <a:spcAft>
                <a:spcPts val="600"/>
              </a:spcAft>
              <a:buNone/>
              <a:tabLst>
                <a:tab pos="6276975" algn="l"/>
              </a:tabLst>
            </a:pPr>
            <a:r>
              <a:rPr lang="es-ES" dirty="0" smtClean="0"/>
              <a:t>Cadenas al estilo de C	</a:t>
            </a:r>
            <a:r>
              <a:rPr lang="es-ES" i="1" dirty="0" smtClean="0"/>
              <a:t> Anexo del tema</a:t>
            </a:r>
            <a:endParaRPr lang="es-ES" dirty="0" smtClean="0"/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 2" pitchFamily="18" charset="2"/>
              <a:buChar char=""/>
            </a:pPr>
            <a:r>
              <a:rPr lang="es-ES" dirty="0" smtClean="0">
                <a:solidFill>
                  <a:prstClr val="white"/>
                </a:solidFill>
              </a:rPr>
              <a:t>Arrays de tipo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dirty="0" smtClean="0">
                <a:solidFill>
                  <a:prstClr val="white"/>
                </a:solidFill>
              </a:rPr>
              <a:t> con una longitud máxima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 2" pitchFamily="18" charset="2"/>
              <a:buChar char=""/>
            </a:pPr>
            <a:r>
              <a:rPr lang="es-ES" dirty="0" smtClean="0">
                <a:solidFill>
                  <a:prstClr val="white"/>
                </a:solidFill>
              </a:rPr>
              <a:t>Un último carácter especial al final: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'\0'</a:t>
            </a:r>
          </a:p>
          <a:p>
            <a:pPr lvl="1" indent="1588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/>
              <a:t>Tipo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 2" pitchFamily="18" charset="2"/>
              <a:buChar char=""/>
            </a:pPr>
            <a:r>
              <a:rPr lang="es-ES" dirty="0" smtClean="0">
                <a:solidFill>
                  <a:prstClr val="white"/>
                </a:solidFill>
              </a:rPr>
              <a:t>Cadenas más sofisticadas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 2" pitchFamily="18" charset="2"/>
              <a:buChar char=""/>
            </a:pPr>
            <a:r>
              <a:rPr lang="es-ES" dirty="0" smtClean="0">
                <a:solidFill>
                  <a:prstClr val="white"/>
                </a:solidFill>
              </a:rPr>
              <a:t>Sin longitud máxima (gestión automática de la memoria)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Font typeface="Wingdings 2" pitchFamily="18" charset="2"/>
              <a:buChar char=""/>
            </a:pPr>
            <a:r>
              <a:rPr lang="es-ES" dirty="0" smtClean="0">
                <a:solidFill>
                  <a:prstClr val="white"/>
                </a:solidFill>
              </a:rPr>
              <a:t>Multitud de funciones de utilidad (biblioteca </a:t>
            </a:r>
            <a:r>
              <a:rPr lang="es-ES" dirty="0" smtClean="0">
                <a:solidFill>
                  <a:prstClr val="whit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s-ES" dirty="0" smtClean="0">
                <a:solidFill>
                  <a:prstClr val="white"/>
                </a:solidFill>
              </a:rPr>
              <a:t>)</a:t>
            </a:r>
            <a:endParaRPr lang="es-ES" dirty="0" smtClean="0">
              <a:solidFill>
                <a:srgbClr val="FFFF0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534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535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878933" y="3044280"/>
            <a:ext cx="5386346" cy="14465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Cadenas de caracteres</a:t>
            </a:r>
            <a:b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</a:b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de tipo </a:t>
            </a: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ea typeface="+mj-ea"/>
                <a:cs typeface="Consolas" pitchFamily="49" charset="0"/>
              </a:rPr>
              <a:t>string</a:t>
            </a:r>
            <a:endParaRPr lang="es-E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Cadenas de caracteres de tipo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string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009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El tipo </a:t>
            </a:r>
            <a:r>
              <a:rPr lang="es-ES" sz="2800" i="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endParaRPr lang="es-ES" sz="2800" i="0" dirty="0" smtClean="0"/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_tradnl" dirty="0" smtClean="0"/>
              <a:t>El tipo asume la responsabilidad de la gestión de memoria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_tradnl" dirty="0" smtClean="0"/>
              <a:t>Define operadores sobrecargados (+ para concatenar)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_tradnl" dirty="0" smtClean="0"/>
              <a:t>Cadenas más eficientes y seguras de usar</a:t>
            </a:r>
          </a:p>
          <a:p>
            <a:pPr lvl="1" indent="1588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Biblioteca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string</a:t>
            </a:r>
          </a:p>
          <a:p>
            <a:pPr lvl="1" indent="1588">
              <a:spcBef>
                <a:spcPts val="0"/>
              </a:spcBef>
              <a:spcAft>
                <a:spcPts val="1800"/>
              </a:spcAft>
              <a:buNone/>
            </a:pPr>
            <a:r>
              <a:rPr lang="es-ES" dirty="0" smtClean="0">
                <a:solidFill>
                  <a:srgbClr val="FFC000"/>
                </a:solidFill>
              </a:rPr>
              <a:t>Requiere establecer el espacio de nombres a</a:t>
            </a:r>
            <a:r>
              <a:rPr lang="es-ES" dirty="0" smtClean="0">
                <a:solidFill>
                  <a:prstClr val="white"/>
                </a:solidFill>
              </a:rPr>
              <a:t>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std</a:t>
            </a:r>
            <a:endParaRPr lang="es-ES" dirty="0" smtClean="0">
              <a:solidFill>
                <a:prstClr val="white"/>
              </a:solidFill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>
                <a:solidFill>
                  <a:prstClr val="white"/>
                </a:solidFill>
              </a:rPr>
              <a:t>Se pueden inicializar en la declaración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>
                <a:solidFill>
                  <a:prstClr val="white"/>
                </a:solidFill>
              </a:rPr>
              <a:t>Se pueden copiar con el operador de asignación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>
                <a:solidFill>
                  <a:prstClr val="white"/>
                </a:solidFill>
              </a:rPr>
              <a:t>Se pueden concatenar con el operador +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>
                <a:solidFill>
                  <a:prstClr val="white"/>
                </a:solidFill>
              </a:rPr>
              <a:t>Multitud de funciones de utilidad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536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Cadenas de tipo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string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980728"/>
            <a:ext cx="7793903" cy="5200996"/>
          </a:xfrm>
        </p:spPr>
        <p:txBody>
          <a:bodyPr>
            <a:noAutofit/>
          </a:bodyPr>
          <a:lstStyle/>
          <a:p>
            <a:pPr marL="0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</a:rPr>
              <a:t>#include &lt;string&gt;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std;</a:t>
            </a:r>
          </a:p>
          <a:p>
            <a:pPr marL="0" lvl="1" indent="1588">
              <a:spcBef>
                <a:spcPts val="0"/>
              </a:spcBef>
              <a:buNone/>
            </a:pPr>
            <a:endParaRPr lang="es-ES" sz="1800" dirty="0" smtClean="0">
              <a:solidFill>
                <a:prstClr val="white"/>
              </a:solidFill>
              <a:latin typeface="Consolas" pitchFamily="49" charset="0"/>
            </a:endParaRPr>
          </a:p>
          <a:p>
            <a:pPr marL="0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main() {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cad1(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"Hola"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);  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inicialización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cad2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"amigo"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inicialización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cad3;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  cad3 = cad1;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copia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"cad3 = 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&lt;&lt; cad3 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  cad3 = cad1 +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 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concatenación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  cad3 += cad2;     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concatenación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"cad3 = 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&lt;&lt; cad3 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  cad1.swap(cad2); 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intercambio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"cad1 = 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&lt;&lt; cad1 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"cad2 = 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&lt;&lt; cad2 &lt;&lt; endl;</a:t>
            </a:r>
          </a:p>
          <a:p>
            <a:pPr marL="0" lvl="1" indent="1588">
              <a:spcBef>
                <a:spcPts val="0"/>
              </a:spcBef>
              <a:buNone/>
            </a:pPr>
            <a:endParaRPr lang="es-ES" sz="1800" dirty="0" smtClean="0">
              <a:solidFill>
                <a:prstClr val="white"/>
              </a:solidFill>
              <a:latin typeface="Consolas" pitchFamily="49" charset="0"/>
            </a:endParaRPr>
          </a:p>
          <a:p>
            <a:pPr marL="0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}</a:t>
            </a:r>
            <a:endParaRPr lang="es-ES" sz="1600" dirty="0" smtClean="0">
              <a:solidFill>
                <a:prstClr val="white"/>
              </a:solidFill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537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239548" y="404664"/>
            <a:ext cx="1451038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string.cpp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476" y="2708920"/>
            <a:ext cx="2023110" cy="19602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Cadenas de tipo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string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rmAutofit/>
          </a:bodyPr>
          <a:lstStyle/>
          <a:p>
            <a:pPr marL="714375" lvl="1" indent="-352425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/>
              <a:t>Longitud de la cadena: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err="1" smtClean="0">
                <a:latin typeface="Consolas" pitchFamily="49" charset="0"/>
              </a:rPr>
              <a:t>cadena.length</a:t>
            </a:r>
            <a:r>
              <a:rPr lang="es-ES_tradnl" sz="2000" dirty="0" smtClean="0">
                <a:latin typeface="Consolas" pitchFamily="49" charset="0"/>
              </a:rPr>
              <a:t>()</a:t>
            </a:r>
            <a:r>
              <a:rPr lang="es-ES_tradnl" sz="2000" dirty="0" smtClean="0"/>
              <a:t> o </a:t>
            </a:r>
            <a:r>
              <a:rPr lang="es-ES_tradnl" sz="2000" dirty="0" err="1" smtClean="0">
                <a:latin typeface="Consolas" pitchFamily="49" charset="0"/>
              </a:rPr>
              <a:t>cadena.size</a:t>
            </a:r>
            <a:r>
              <a:rPr lang="es-ES_tradnl" sz="2000" dirty="0" smtClean="0">
                <a:latin typeface="Consolas" pitchFamily="49" charset="0"/>
              </a:rPr>
              <a:t>()</a:t>
            </a:r>
            <a:endParaRPr lang="es-ES_tradnl" dirty="0" smtClean="0"/>
          </a:p>
          <a:p>
            <a:pPr marL="714375" lvl="1" indent="-352425">
              <a:spcBef>
                <a:spcPts val="1200"/>
              </a:spcBef>
              <a:spcAft>
                <a:spcPts val="600"/>
              </a:spcAft>
              <a:buNone/>
            </a:pPr>
            <a:r>
              <a:rPr lang="es-ES_tradnl" dirty="0" smtClean="0"/>
              <a:t>Se pueden comparar con los operadores relacionales: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_tradnl" sz="2000" dirty="0" smtClean="0">
                <a:latin typeface="Consolas" pitchFamily="49" charset="0"/>
              </a:rPr>
              <a:t>(cad1 &lt;= cad2) { ...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714375" lvl="1" indent="-352425">
              <a:spcBef>
                <a:spcPts val="1200"/>
              </a:spcBef>
              <a:spcAft>
                <a:spcPts val="600"/>
              </a:spcAft>
              <a:buNone/>
            </a:pPr>
            <a:r>
              <a:rPr lang="es-ES_tradnl" dirty="0" smtClean="0"/>
              <a:t>Acceso a los caracteres de una cadena:</a:t>
            </a:r>
          </a:p>
          <a:p>
            <a:pPr lvl="2" indent="-352425">
              <a:spcBef>
                <a:spcPts val="0"/>
              </a:spcBef>
              <a:spcAft>
                <a:spcPts val="60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</a:pPr>
            <a:r>
              <a:rPr lang="es-ES_tradnl" sz="2200" dirty="0" smtClean="0"/>
              <a:t>Como array de caracteres: </a:t>
            </a:r>
            <a:r>
              <a:rPr lang="es-ES_tradnl" sz="2200" i="1" dirty="0" smtClean="0">
                <a:latin typeface="Consolas" pitchFamily="49" charset="0"/>
              </a:rPr>
              <a:t>cadena</a:t>
            </a:r>
            <a:r>
              <a:rPr lang="es-ES_tradnl" sz="2200" dirty="0" smtClean="0">
                <a:latin typeface="Consolas" pitchFamily="49" charset="0"/>
              </a:rPr>
              <a:t>[</a:t>
            </a:r>
            <a:r>
              <a:rPr lang="es-ES_tradnl" sz="2200" i="1" dirty="0" smtClean="0">
                <a:latin typeface="Consolas" pitchFamily="49" charset="0"/>
              </a:rPr>
              <a:t>i</a:t>
            </a:r>
            <a:r>
              <a:rPr lang="es-ES_tradnl" sz="2200" dirty="0" smtClean="0">
                <a:latin typeface="Consolas" pitchFamily="49" charset="0"/>
              </a:rPr>
              <a:t>]</a:t>
            </a:r>
          </a:p>
          <a:p>
            <a:pPr lvl="2" indent="0">
              <a:spcBef>
                <a:spcPts val="0"/>
              </a:spcBef>
              <a:spcAft>
                <a:spcPts val="60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None/>
            </a:pPr>
            <a:r>
              <a:rPr lang="es-ES_tradnl" sz="2200" dirty="0" smtClean="0"/>
              <a:t>Sin control de acceso a posiciones inexistentes del array</a:t>
            </a:r>
          </a:p>
          <a:p>
            <a:pPr lvl="2" indent="0">
              <a:spcBef>
                <a:spcPts val="0"/>
              </a:spcBef>
              <a:spcAft>
                <a:spcPts val="60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None/>
            </a:pPr>
            <a:r>
              <a:rPr lang="es-ES_tradnl" sz="2200" dirty="0" smtClean="0"/>
              <a:t>Sólo debe usarse si se está seguro de que el índice es válido</a:t>
            </a:r>
          </a:p>
          <a:p>
            <a:pPr lvl="2" indent="-352425">
              <a:spcBef>
                <a:spcPts val="0"/>
              </a:spcBef>
              <a:spcAft>
                <a:spcPts val="60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</a:pPr>
            <a:r>
              <a:rPr lang="es-ES_tradnl" sz="2200" dirty="0" smtClean="0"/>
              <a:t>Función </a:t>
            </a:r>
            <a:r>
              <a:rPr lang="es-ES_tradnl" sz="2200" dirty="0" smtClean="0">
                <a:latin typeface="Consolas" pitchFamily="49" charset="0"/>
              </a:rPr>
              <a:t>at(</a:t>
            </a:r>
            <a:r>
              <a:rPr lang="es-ES_tradnl" sz="2200" i="1" dirty="0" smtClean="0">
                <a:latin typeface="Consolas" pitchFamily="49" charset="0"/>
              </a:rPr>
              <a:t>índice</a:t>
            </a:r>
            <a:r>
              <a:rPr lang="es-ES_tradnl" sz="2200" dirty="0" smtClean="0">
                <a:latin typeface="Consolas" pitchFamily="49" charset="0"/>
              </a:rPr>
              <a:t>)</a:t>
            </a:r>
            <a:r>
              <a:rPr lang="es-ES_tradnl" sz="2200" dirty="0" smtClean="0"/>
              <a:t>: </a:t>
            </a:r>
            <a:r>
              <a:rPr lang="es-ES_tradnl" sz="2200" i="1" dirty="0" smtClean="0">
                <a:latin typeface="Consolas" pitchFamily="49" charset="0"/>
              </a:rPr>
              <a:t>cadena</a:t>
            </a:r>
            <a:r>
              <a:rPr lang="es-ES_tradnl" sz="2200" dirty="0" smtClean="0">
                <a:latin typeface="Consolas" pitchFamily="49" charset="0"/>
              </a:rPr>
              <a:t>.at(</a:t>
            </a:r>
            <a:r>
              <a:rPr lang="es-ES_tradnl" sz="2200" i="1" dirty="0" smtClean="0">
                <a:latin typeface="Consolas" pitchFamily="49" charset="0"/>
              </a:rPr>
              <a:t>i</a:t>
            </a:r>
            <a:r>
              <a:rPr lang="es-ES_tradnl" sz="2200" dirty="0" smtClean="0">
                <a:latin typeface="Consolas" pitchFamily="49" charset="0"/>
              </a:rPr>
              <a:t>)</a:t>
            </a:r>
          </a:p>
          <a:p>
            <a:pPr lvl="2" indent="0">
              <a:spcBef>
                <a:spcPts val="0"/>
              </a:spcBef>
              <a:spcAft>
                <a:spcPts val="60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None/>
            </a:pPr>
            <a:r>
              <a:rPr lang="es-ES_tradnl" sz="2200" dirty="0" smtClean="0"/>
              <a:t>Error  de ejecución si se accede a una posición inexistente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538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E/S con cadenas de tipo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string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rmAutofit/>
          </a:bodyPr>
          <a:lstStyle/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_tradnl" dirty="0" smtClean="0"/>
              <a:t>Se muestran en la pantalla con </a:t>
            </a:r>
            <a:r>
              <a:rPr lang="es-ES_tradnl" sz="2000" dirty="0" smtClean="0">
                <a:latin typeface="Consolas" pitchFamily="49" charset="0"/>
              </a:rPr>
              <a:t>cout &lt;&lt;</a:t>
            </a:r>
            <a:endParaRPr lang="es-ES_tradnl" dirty="0" smtClean="0"/>
          </a:p>
          <a:p>
            <a:pPr marL="714375" lvl="1" indent="-352425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_tradnl" dirty="0" smtClean="0"/>
              <a:t>Lectura con </a:t>
            </a:r>
            <a:r>
              <a:rPr lang="es-ES_tradnl" sz="2000" dirty="0" smtClean="0">
                <a:latin typeface="Consolas" pitchFamily="49" charset="0"/>
              </a:rPr>
              <a:t>cin &gt;&gt;</a:t>
            </a:r>
            <a:r>
              <a:rPr lang="es-ES_tradnl" dirty="0" smtClean="0"/>
              <a:t>: termina con espacio en blanco (inc. </a:t>
            </a:r>
            <a:r>
              <a:rPr lang="es-ES_tradnl" dirty="0" smtClean="0">
                <a:latin typeface="+mj-lt"/>
              </a:rPr>
              <a:t>Intro</a:t>
            </a:r>
            <a:r>
              <a:rPr lang="es-ES_tradnl" dirty="0" smtClean="0"/>
              <a:t>)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/>
              <a:t>El espacio en blanco queda pendiente</a:t>
            </a:r>
          </a:p>
          <a:p>
            <a:pPr marL="714375" lvl="1" indent="-352425">
              <a:spcBef>
                <a:spcPts val="600"/>
              </a:spcBef>
              <a:spcAft>
                <a:spcPts val="600"/>
              </a:spcAft>
            </a:pPr>
            <a:r>
              <a:rPr lang="es-ES_tradnl" dirty="0" smtClean="0"/>
              <a:t>Descartar el resto de los caracteres del búfer: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err="1" smtClean="0">
                <a:latin typeface="Consolas" pitchFamily="49" charset="0"/>
              </a:rPr>
              <a:t>cin.sync</a:t>
            </a:r>
            <a:r>
              <a:rPr lang="es-ES_tradnl" sz="2000" dirty="0" smtClean="0">
                <a:latin typeface="Consolas" pitchFamily="49" charset="0"/>
              </a:rPr>
              <a:t>();</a:t>
            </a:r>
            <a:endParaRPr lang="es-ES_tradnl" sz="2000" dirty="0" smtClean="0"/>
          </a:p>
          <a:p>
            <a:pPr marL="714375" lvl="1" indent="-352425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_tradnl" dirty="0" smtClean="0"/>
              <a:t>Lectura incluyendo espacios en blanco: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err="1" smtClean="0">
                <a:latin typeface="Consolas" pitchFamily="49" charset="0"/>
              </a:rPr>
              <a:t>getline</a:t>
            </a:r>
            <a:r>
              <a:rPr lang="es-ES_tradnl" sz="2000" dirty="0" smtClean="0">
                <a:latin typeface="Consolas" pitchFamily="49" charset="0"/>
              </a:rPr>
              <a:t>(cin, </a:t>
            </a:r>
            <a:r>
              <a:rPr lang="es-ES_tradnl" sz="2000" i="1" dirty="0" smtClean="0">
                <a:latin typeface="Consolas" pitchFamily="49" charset="0"/>
              </a:rPr>
              <a:t>cadena</a:t>
            </a:r>
            <a:r>
              <a:rPr lang="es-ES_tradnl" sz="2000" dirty="0" smtClean="0">
                <a:latin typeface="Consolas" pitchFamily="49" charset="0"/>
              </a:rPr>
              <a:t>)</a:t>
            </a:r>
            <a:endParaRPr lang="es-ES_tradnl" sz="2000" dirty="0" smtClean="0"/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/>
              <a:t>Guarda en la </a:t>
            </a:r>
            <a:r>
              <a:rPr lang="es-ES_tradnl" i="1" dirty="0" smtClean="0">
                <a:latin typeface="Consolas" pitchFamily="49" charset="0"/>
                <a:cs typeface="Consolas" pitchFamily="49" charset="0"/>
              </a:rPr>
              <a:t>cadena</a:t>
            </a:r>
            <a:r>
              <a:rPr lang="es-ES_tradnl" dirty="0" smtClean="0"/>
              <a:t> los caracteres leídos hasta el fin de línea</a:t>
            </a:r>
          </a:p>
          <a:p>
            <a:pPr marL="714375" lvl="1" indent="-352425">
              <a:spcBef>
                <a:spcPts val="600"/>
              </a:spcBef>
              <a:spcAft>
                <a:spcPts val="600"/>
              </a:spcAft>
            </a:pPr>
            <a:r>
              <a:rPr lang="es-ES_tradnl" dirty="0" smtClean="0"/>
              <a:t>Lectura de archivos de texto: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/>
              <a:t>Igual que de consola; </a:t>
            </a:r>
            <a:r>
              <a:rPr lang="es-ES_tradnl" dirty="0" err="1" smtClean="0">
                <a:latin typeface="Consolas" pitchFamily="49" charset="0"/>
                <a:cs typeface="Consolas" pitchFamily="49" charset="0"/>
              </a:rPr>
              <a:t>sync</a:t>
            </a:r>
            <a:r>
              <a:rPr lang="es-ES_tradnl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s-ES_tradnl" dirty="0" smtClean="0"/>
              <a:t> no tiene efecto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</a:rPr>
              <a:t>archivo &gt;&gt; cadena      </a:t>
            </a:r>
            <a:r>
              <a:rPr lang="es-ES_tradnl" sz="2000" dirty="0" err="1" smtClean="0">
                <a:latin typeface="Consolas" pitchFamily="49" charset="0"/>
              </a:rPr>
              <a:t>getline</a:t>
            </a:r>
            <a:r>
              <a:rPr lang="es-ES_tradnl" sz="2000" dirty="0" smtClean="0">
                <a:latin typeface="Consolas" pitchFamily="49" charset="0"/>
              </a:rPr>
              <a:t>(archivo, cadena)</a:t>
            </a:r>
            <a:endParaRPr lang="es-ES_tradnl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539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E/S con cadenas de tipo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string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540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112910" y="404664"/>
            <a:ext cx="1577676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string2.cpp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4731791"/>
            <a:ext cx="3548063" cy="14335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7 Rectángulo"/>
          <p:cNvSpPr/>
          <p:nvPr/>
        </p:nvSpPr>
        <p:spPr>
          <a:xfrm>
            <a:off x="539552" y="920909"/>
            <a:ext cx="78592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rgbClr val="FFCCFF"/>
                </a:solidFill>
                <a:latin typeface="Consolas" pitchFamily="49" charset="0"/>
              </a:rPr>
              <a:t>#include &lt;string&gt;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std;</a:t>
            </a:r>
          </a:p>
          <a:p>
            <a:pPr marL="0" lvl="1" indent="1588">
              <a:spcBef>
                <a:spcPts val="0"/>
              </a:spcBef>
              <a:buNone/>
            </a:pPr>
            <a:endParaRPr lang="es-ES" dirty="0" smtClean="0">
              <a:solidFill>
                <a:prstClr val="white"/>
              </a:solidFill>
              <a:latin typeface="Consolas" pitchFamily="49" charset="0"/>
            </a:endParaRP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main() {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nombre, apellidos;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 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"Introduzca un nombre: "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  cin &gt;&gt; nombre;</a:t>
            </a:r>
            <a:endParaRPr lang="es-ES" dirty="0" smtClean="0">
              <a:solidFill>
                <a:srgbClr val="92D050"/>
              </a:solidFill>
              <a:latin typeface="Consolas" pitchFamily="49" charset="0"/>
            </a:endParaRP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 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"Introduzca los apellidos: "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dirty="0" err="1" smtClean="0">
                <a:solidFill>
                  <a:prstClr val="white"/>
                </a:solidFill>
                <a:latin typeface="Consolas" pitchFamily="49" charset="0"/>
              </a:rPr>
              <a:t>cin.sync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();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dirty="0" err="1" smtClean="0">
                <a:solidFill>
                  <a:prstClr val="white"/>
                </a:solidFill>
                <a:latin typeface="Consolas" pitchFamily="49" charset="0"/>
              </a:rPr>
              <a:t>getline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(cin, apellidos);</a:t>
            </a:r>
            <a:endParaRPr lang="es-ES" dirty="0" smtClean="0">
              <a:solidFill>
                <a:srgbClr val="92D050"/>
              </a:solidFill>
              <a:latin typeface="Consolas" pitchFamily="49" charset="0"/>
            </a:endParaRP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 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"Nombre completo: "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&lt;&lt; nombre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 "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       &lt;&lt; apellidos &lt;&lt; endl;</a:t>
            </a:r>
          </a:p>
          <a:p>
            <a:pPr marL="0" lvl="1" indent="1588">
              <a:spcBef>
                <a:spcPts val="0"/>
              </a:spcBef>
              <a:buNone/>
            </a:pPr>
            <a:endParaRPr lang="es-ES" dirty="0" smtClean="0">
              <a:solidFill>
                <a:prstClr val="white"/>
              </a:solidFill>
              <a:latin typeface="Consolas" pitchFamily="49" charset="0"/>
            </a:endParaRP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514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787572" y="3044280"/>
            <a:ext cx="3569055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Tipos de datos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Operaciones con cadenas de tipo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string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rmAutofit lnSpcReduction="10000"/>
          </a:bodyPr>
          <a:lstStyle/>
          <a:p>
            <a:pPr marL="714375" lvl="1" indent="-35242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Char char="ü"/>
            </a:pPr>
            <a:r>
              <a:rPr lang="es-ES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cadena</a:t>
            </a:r>
            <a:r>
              <a:rPr lang="es-ES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.substr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(</a:t>
            </a:r>
            <a:r>
              <a:rPr lang="es-ES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posición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, </a:t>
            </a:r>
            <a:r>
              <a:rPr lang="es-ES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longitud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)</a:t>
            </a:r>
          </a:p>
          <a:p>
            <a:pPr marL="714375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smtClean="0">
                <a:solidFill>
                  <a:prstClr val="white"/>
                </a:solidFill>
              </a:rPr>
              <a:t>Subcadena de </a:t>
            </a:r>
            <a:r>
              <a:rPr lang="es-ES" i="1" dirty="0" smtClean="0">
                <a:solidFill>
                  <a:prstClr val="white"/>
                </a:solidFill>
              </a:rPr>
              <a:t>longitud</a:t>
            </a:r>
            <a:r>
              <a:rPr lang="es-ES" dirty="0" smtClean="0">
                <a:solidFill>
                  <a:prstClr val="white"/>
                </a:solidFill>
              </a:rPr>
              <a:t> caracteres desde </a:t>
            </a:r>
            <a:r>
              <a:rPr lang="es-ES" i="1" dirty="0" smtClean="0">
                <a:solidFill>
                  <a:prstClr val="white"/>
                </a:solidFill>
              </a:rPr>
              <a:t>posición</a:t>
            </a:r>
            <a:endParaRPr lang="es-ES" dirty="0" smtClean="0">
              <a:solidFill>
                <a:prstClr val="white"/>
              </a:solidFill>
            </a:endParaRPr>
          </a:p>
          <a:p>
            <a:pPr marL="714375" lvl="1" indent="0">
              <a:lnSpc>
                <a:spcPct val="110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cad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2000" dirty="0" err="1" smtClean="0">
                <a:solidFill>
                  <a:srgbClr val="FFFF00"/>
                </a:solidFill>
                <a:latin typeface="Consolas" pitchFamily="49" charset="0"/>
              </a:rPr>
              <a:t>abcdefg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714375" lvl="1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cout &lt;&lt;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cad.substr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Muestra </a:t>
            </a:r>
            <a:r>
              <a:rPr lang="es-ES" sz="2000" dirty="0" err="1" smtClean="0">
                <a:solidFill>
                  <a:srgbClr val="92D050"/>
                </a:solidFill>
                <a:latin typeface="Consolas" pitchFamily="49" charset="0"/>
              </a:rPr>
              <a:t>cde</a:t>
            </a:r>
            <a:endParaRPr lang="es-ES" sz="2000" dirty="0" smtClean="0">
              <a:solidFill>
                <a:prstClr val="white"/>
              </a:solidFill>
              <a:latin typeface="Consolas" pitchFamily="49" charset="0"/>
            </a:endParaRPr>
          </a:p>
          <a:p>
            <a:pPr marL="714375" lvl="1" indent="-35242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Char char="ü"/>
            </a:pPr>
            <a:r>
              <a:rPr lang="es-ES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cadena</a:t>
            </a:r>
            <a:r>
              <a:rPr lang="es-ES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.find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(</a:t>
            </a:r>
            <a:r>
              <a:rPr lang="es-ES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subcadena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)</a:t>
            </a:r>
            <a:endParaRPr lang="es-ES" dirty="0" smtClean="0">
              <a:solidFill>
                <a:prstClr val="white"/>
              </a:solidFill>
            </a:endParaRPr>
          </a:p>
          <a:p>
            <a:pPr marL="714375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smtClean="0">
                <a:solidFill>
                  <a:prstClr val="white"/>
                </a:solidFill>
              </a:rPr>
              <a:t>Posición de la primera ocurrencia de </a:t>
            </a:r>
            <a:r>
              <a:rPr lang="es-ES" i="1" dirty="0" smtClean="0">
                <a:solidFill>
                  <a:prstClr val="white"/>
                </a:solidFill>
              </a:rPr>
              <a:t>subcadena</a:t>
            </a:r>
            <a:r>
              <a:rPr lang="es-ES" dirty="0" smtClean="0">
                <a:solidFill>
                  <a:prstClr val="white"/>
                </a:solidFill>
              </a:rPr>
              <a:t> en </a:t>
            </a:r>
            <a:r>
              <a:rPr lang="es-ES" i="1" dirty="0" smtClean="0">
                <a:solidFill>
                  <a:prstClr val="white"/>
                </a:solidFill>
              </a:rPr>
              <a:t>cadena</a:t>
            </a:r>
          </a:p>
          <a:p>
            <a:pPr marL="714375" lvl="1" indent="0">
              <a:lnSpc>
                <a:spcPct val="110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cad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2000" dirty="0" err="1" smtClean="0">
                <a:solidFill>
                  <a:srgbClr val="FFFF00"/>
                </a:solidFill>
                <a:latin typeface="Consolas" pitchFamily="49" charset="0"/>
              </a:rPr>
              <a:t>Olala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714375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cout &lt;&lt;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cad.find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"la"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Muestra 1</a:t>
            </a:r>
          </a:p>
          <a:p>
            <a:pPr marL="714375" lvl="1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/>
              <a:t>(Recuerda  que los arrays de caracteres comienzan con el índice 0)</a:t>
            </a:r>
          </a:p>
          <a:p>
            <a:pPr marL="714375" lvl="1" indent="-35242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</a:pPr>
            <a:r>
              <a:rPr lang="es-ES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cadena</a:t>
            </a:r>
            <a:r>
              <a:rPr lang="es-ES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.rfind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(</a:t>
            </a:r>
            <a:r>
              <a:rPr lang="es-ES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subcadena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)</a:t>
            </a:r>
            <a:endParaRPr lang="es-ES" dirty="0" smtClean="0">
              <a:solidFill>
                <a:prstClr val="white"/>
              </a:solidFill>
            </a:endParaRPr>
          </a:p>
          <a:p>
            <a:pPr marL="714375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Posición de la última ocurrencia de </a:t>
            </a:r>
            <a:r>
              <a:rPr lang="es-ES" i="1" dirty="0" smtClean="0">
                <a:solidFill>
                  <a:prstClr val="white"/>
                </a:solidFill>
              </a:rPr>
              <a:t>subcadena</a:t>
            </a:r>
            <a:r>
              <a:rPr lang="es-ES" dirty="0" smtClean="0">
                <a:solidFill>
                  <a:prstClr val="white"/>
                </a:solidFill>
              </a:rPr>
              <a:t> en </a:t>
            </a:r>
            <a:r>
              <a:rPr lang="es-ES" i="1" dirty="0" smtClean="0">
                <a:solidFill>
                  <a:prstClr val="white"/>
                </a:solidFill>
              </a:rPr>
              <a:t>cadena</a:t>
            </a:r>
          </a:p>
          <a:p>
            <a:pPr marL="714375" lvl="1" indent="0">
              <a:lnSpc>
                <a:spcPct val="110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cad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2000" dirty="0" err="1" smtClean="0">
                <a:solidFill>
                  <a:srgbClr val="FFFF00"/>
                </a:solidFill>
                <a:latin typeface="Consolas" pitchFamily="49" charset="0"/>
              </a:rPr>
              <a:t>Olala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714375" lvl="1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cout &lt;&lt;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cad.rfind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"la"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Muestra 3</a:t>
            </a:r>
            <a:endParaRPr lang="es-ES" sz="1800" dirty="0" smtClean="0">
              <a:solidFill>
                <a:prstClr val="white"/>
              </a:solidFill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541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Operaciones con cadenas de tipo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string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rmAutofit/>
          </a:bodyPr>
          <a:lstStyle/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Char char="ü"/>
            </a:pPr>
            <a:r>
              <a:rPr lang="es-ES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cadena</a:t>
            </a:r>
            <a:r>
              <a:rPr lang="es-ES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.erase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(</a:t>
            </a:r>
            <a:r>
              <a:rPr lang="es-ES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ini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, </a:t>
            </a:r>
            <a:r>
              <a:rPr lang="es-ES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num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)</a:t>
            </a:r>
            <a:endParaRPr lang="es-ES" dirty="0" smtClean="0">
              <a:solidFill>
                <a:prstClr val="white"/>
              </a:solidFill>
            </a:endParaRP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smtClean="0">
                <a:solidFill>
                  <a:prstClr val="white"/>
                </a:solidFill>
              </a:rPr>
              <a:t>Elimina </a:t>
            </a:r>
            <a:r>
              <a:rPr lang="es-ES" i="1" dirty="0" smtClean="0">
                <a:solidFill>
                  <a:prstClr val="white"/>
                </a:solidFill>
              </a:rPr>
              <a:t>num</a:t>
            </a:r>
            <a:r>
              <a:rPr lang="es-ES" dirty="0" smtClean="0">
                <a:solidFill>
                  <a:prstClr val="white"/>
                </a:solidFill>
              </a:rPr>
              <a:t> caracteres a partir de la posición </a:t>
            </a:r>
            <a:r>
              <a:rPr lang="es-ES" i="1" dirty="0" smtClean="0">
                <a:solidFill>
                  <a:prstClr val="white"/>
                </a:solidFill>
              </a:rPr>
              <a:t>ini</a:t>
            </a:r>
            <a:endParaRPr lang="es-ES" dirty="0" smtClean="0">
              <a:solidFill>
                <a:prstClr val="white"/>
              </a:solidFill>
            </a:endParaRP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cad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2000" dirty="0" err="1" smtClean="0">
                <a:solidFill>
                  <a:srgbClr val="FFFF00"/>
                </a:solidFill>
                <a:latin typeface="Consolas" pitchFamily="49" charset="0"/>
              </a:rPr>
              <a:t>abcdefgh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714375" lvl="1" indent="0">
              <a:spcBef>
                <a:spcPts val="0"/>
              </a:spcBef>
              <a:spcAft>
                <a:spcPts val="12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cad.erase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</a:t>
            </a:r>
            <a:r>
              <a:rPr lang="es-ES" sz="2000" dirty="0" err="1" smtClean="0">
                <a:solidFill>
                  <a:srgbClr val="92D050"/>
                </a:solidFill>
                <a:latin typeface="Consolas" pitchFamily="49" charset="0"/>
              </a:rPr>
              <a:t>cad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 ahora contiene "</a:t>
            </a:r>
            <a:r>
              <a:rPr lang="es-ES" sz="2000" dirty="0" err="1" smtClean="0">
                <a:solidFill>
                  <a:srgbClr val="92D050"/>
                </a:solidFill>
                <a:latin typeface="Consolas" pitchFamily="49" charset="0"/>
              </a:rPr>
              <a:t>abch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"</a:t>
            </a:r>
            <a:endParaRPr lang="es-ES" sz="2400" dirty="0" smtClean="0"/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</a:pPr>
            <a:r>
              <a:rPr lang="es-ES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cadena</a:t>
            </a:r>
            <a:r>
              <a:rPr lang="es-ES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.insert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(</a:t>
            </a:r>
            <a:r>
              <a:rPr lang="es-ES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ini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, </a:t>
            </a:r>
            <a:r>
              <a:rPr lang="es-ES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cadena2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)</a:t>
            </a:r>
            <a:endParaRPr lang="es-ES" dirty="0" smtClean="0">
              <a:solidFill>
                <a:prstClr val="white"/>
              </a:solidFill>
            </a:endParaRP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Inserta </a:t>
            </a:r>
            <a:r>
              <a:rPr lang="es-ES" i="1" dirty="0" smtClean="0">
                <a:solidFill>
                  <a:prstClr val="white"/>
                </a:solidFill>
              </a:rPr>
              <a:t>cadena2</a:t>
            </a:r>
            <a:r>
              <a:rPr lang="es-ES" dirty="0" smtClean="0">
                <a:solidFill>
                  <a:prstClr val="white"/>
                </a:solidFill>
              </a:rPr>
              <a:t> a partir de la posición </a:t>
            </a:r>
            <a:r>
              <a:rPr lang="es-ES" i="1" dirty="0" smtClean="0">
                <a:solidFill>
                  <a:prstClr val="white"/>
                </a:solidFill>
              </a:rPr>
              <a:t>ini</a:t>
            </a:r>
            <a:endParaRPr lang="es-ES" dirty="0" smtClean="0">
              <a:solidFill>
                <a:prstClr val="white"/>
              </a:solidFill>
            </a:endParaRP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</a:rPr>
              <a:t>cad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1800" dirty="0" err="1" smtClean="0">
                <a:solidFill>
                  <a:srgbClr val="FFFF00"/>
                </a:solidFill>
                <a:latin typeface="Consolas" pitchFamily="49" charset="0"/>
              </a:rPr>
              <a:t>abcdefgh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714375" lvl="1" indent="0">
              <a:spcBef>
                <a:spcPts val="0"/>
              </a:spcBef>
              <a:spcAft>
                <a:spcPts val="12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</a:rPr>
              <a:t>cad.insert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(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"123"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);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</a:t>
            </a:r>
            <a:r>
              <a:rPr lang="es-ES" sz="1800" dirty="0" err="1" smtClean="0">
                <a:solidFill>
                  <a:srgbClr val="92D050"/>
                </a:solidFill>
                <a:latin typeface="Consolas" pitchFamily="49" charset="0"/>
              </a:rPr>
              <a:t>cad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 ahora contiene "abc123defgh"</a:t>
            </a:r>
            <a:endParaRPr lang="es-ES" sz="2000" dirty="0" smtClean="0"/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2000" dirty="0" smtClean="0"/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hlinkClick r:id="rId2"/>
              </a:rPr>
              <a:t>http://www.cplusplus.com/reference/string/string/</a:t>
            </a:r>
            <a:endParaRPr lang="es-ES" sz="2400" dirty="0" smtClean="0">
              <a:solidFill>
                <a:prstClr val="white"/>
              </a:solidFill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542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543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170667" y="3044280"/>
            <a:ext cx="2802883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Estructuras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Colecciones heterogéneas (tuplas, registros)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Elementos de (posiblemente) distintos tipos: </a:t>
            </a:r>
            <a:r>
              <a:rPr lang="es-ES" i="1" dirty="0" smtClean="0">
                <a:solidFill>
                  <a:prstClr val="white"/>
                </a:solidFill>
              </a:rPr>
              <a:t>campos</a:t>
            </a:r>
            <a:endParaRPr lang="es-ES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Campos identificados por su nombre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Información relacionada que se puede manejar como una unidad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Acceso a cada elemento por su nombre de campo (operador</a:t>
            </a:r>
            <a:r>
              <a:rPr lang="es-ES" dirty="0" smtClean="0">
                <a:latin typeface="Consolas" pitchFamily="49" charset="0"/>
              </a:rPr>
              <a:t>.</a:t>
            </a:r>
            <a:r>
              <a:rPr lang="es-ES" dirty="0" smtClean="0"/>
              <a:t>)</a:t>
            </a:r>
            <a:endParaRPr lang="es-ES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544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Tipos de estructuras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struct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{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...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declaraciones de campos (como variables)</a:t>
            </a:r>
            <a:endParaRPr lang="es-ES" sz="2000" dirty="0" smtClean="0">
              <a:solidFill>
                <a:prstClr val="white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12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} </a:t>
            </a:r>
            <a:r>
              <a:rPr lang="es-ES" sz="2000" i="1" dirty="0" err="1" smtClean="0">
                <a:solidFill>
                  <a:srgbClr val="FFC000"/>
                </a:solidFill>
                <a:latin typeface="Consolas" pitchFamily="49" charset="0"/>
              </a:rPr>
              <a:t>tTipo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nombre de tipo - ¡al final!</a:t>
            </a:r>
            <a:endParaRPr lang="es-ES" sz="2000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struct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{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prstClr val="whit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nombre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apellidos;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edad;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nif;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}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tPersona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lvl="1" indent="1588">
              <a:spcBef>
                <a:spcPts val="12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Campos: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Tipos estándar o previamente declarado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2000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545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Variables de estructuras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tPersona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persona;</a:t>
            </a:r>
            <a:endParaRPr lang="es-ES" sz="2000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1790700" algn="l"/>
                <a:tab pos="3943350" algn="l"/>
                <a:tab pos="5381625" algn="l"/>
              </a:tabLst>
            </a:pPr>
            <a:r>
              <a:rPr lang="es-ES" dirty="0" smtClean="0">
                <a:solidFill>
                  <a:prstClr val="white"/>
                </a:solidFill>
              </a:rPr>
              <a:t>Las variables de tipo </a:t>
            </a:r>
            <a:r>
              <a:rPr lang="es-ES" dirty="0" err="1" smtClean="0">
                <a:solidFill>
                  <a:srgbClr val="FFC000"/>
                </a:solidFill>
                <a:latin typeface="Consolas" pitchFamily="49" charset="0"/>
              </a:rPr>
              <a:t>tPersona</a:t>
            </a:r>
            <a:r>
              <a:rPr lang="es-ES" dirty="0" smtClean="0">
                <a:solidFill>
                  <a:prstClr val="white"/>
                </a:solidFill>
              </a:rPr>
              <a:t> contienen cuatro datos (campos):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1790700" algn="l"/>
                <a:tab pos="3943350" algn="l"/>
                <a:tab pos="5381625" algn="l"/>
              </a:tabLst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nombre</a:t>
            </a:r>
            <a:r>
              <a:rPr lang="es-ES" sz="2000" dirty="0" smtClean="0">
                <a:solidFill>
                  <a:prstClr val="white"/>
                </a:solidFill>
              </a:rPr>
              <a:t>	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apellidos</a:t>
            </a:r>
            <a:r>
              <a:rPr lang="es-ES" sz="2000" dirty="0" smtClean="0">
                <a:solidFill>
                  <a:prstClr val="white"/>
                </a:solidFill>
              </a:rPr>
              <a:t>	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edad</a:t>
            </a:r>
            <a:r>
              <a:rPr lang="es-ES" sz="2000" dirty="0" smtClean="0">
                <a:solidFill>
                  <a:prstClr val="white"/>
                </a:solidFill>
              </a:rPr>
              <a:t>	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nif</a:t>
            </a:r>
            <a:endParaRPr lang="es-ES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Acceso a los campos con el operador punto (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.</a:t>
            </a:r>
            <a:r>
              <a:rPr lang="es-ES" dirty="0" smtClean="0">
                <a:solidFill>
                  <a:prstClr val="white"/>
                </a:solidFill>
              </a:rPr>
              <a:t>):</a:t>
            </a:r>
          </a:p>
          <a:p>
            <a:pPr marL="714375"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persona.nombre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una cadena (string)</a:t>
            </a:r>
          </a:p>
          <a:p>
            <a:pPr marL="714375"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err="1">
                <a:solidFill>
                  <a:prstClr val="white"/>
                </a:solidFill>
                <a:latin typeface="Consolas" pitchFamily="49" charset="0"/>
              </a:rPr>
              <a:t>persona.apellidos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>
                <a:solidFill>
                  <a:srgbClr val="92D050"/>
                </a:solidFill>
                <a:latin typeface="Consolas" pitchFamily="49" charset="0"/>
              </a:rPr>
              <a:t>// una cadena (string)</a:t>
            </a:r>
          </a:p>
          <a:p>
            <a:pPr marL="714375"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persona.edad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un entero (int)</a:t>
            </a:r>
            <a:endParaRPr lang="es-ES" sz="2000" dirty="0" smtClean="0">
              <a:solidFill>
                <a:srgbClr val="92D050"/>
              </a:solidFill>
            </a:endParaRPr>
          </a:p>
          <a:p>
            <a:pPr marL="714375"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persona.nif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>
                <a:solidFill>
                  <a:srgbClr val="92D050"/>
                </a:solidFill>
                <a:latin typeface="Consolas" pitchFamily="49" charset="0"/>
              </a:rPr>
              <a:t>// una cadena (string)</a:t>
            </a:r>
          </a:p>
          <a:p>
            <a:pPr lvl="1" indent="1588">
              <a:spcBef>
                <a:spcPts val="6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Podemos copiar dos estructuras directamente: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err="1">
                <a:solidFill>
                  <a:srgbClr val="FFC000"/>
                </a:solidFill>
                <a:latin typeface="Consolas" pitchFamily="49" charset="0"/>
              </a:rPr>
              <a:t>tPersona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persona1, persona2;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...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persona2 = persona1;</a:t>
            </a:r>
            <a:endParaRPr lang="es-ES" sz="2000" dirty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Se copian todos los campos a la vez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546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rmAutofit/>
          </a:bodyPr>
          <a:lstStyle/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struct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{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nombre;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apellidos;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edad;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nif;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}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tPersona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tPersona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persona;</a:t>
            </a:r>
            <a:r>
              <a:rPr lang="es-ES" sz="2000" dirty="0" smtClean="0">
                <a:solidFill>
                  <a:prstClr val="white"/>
                </a:solidFill>
              </a:rPr>
              <a:t/>
            </a:r>
            <a:br>
              <a:rPr lang="es-ES" sz="2000" dirty="0" smtClean="0">
                <a:solidFill>
                  <a:prstClr val="white"/>
                </a:solidFill>
              </a:rPr>
            </a:br>
            <a:endParaRPr lang="es-ES" sz="2000" dirty="0" smtClean="0">
              <a:solidFill>
                <a:srgbClr val="92D050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899592" y="3664074"/>
            <a:ext cx="3960440" cy="244827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Agrupación de datos heterogéneos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547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grpSp>
        <p:nvGrpSpPr>
          <p:cNvPr id="6" name="14 Grupo"/>
          <p:cNvGrpSpPr/>
          <p:nvPr/>
        </p:nvGrpSpPr>
        <p:grpSpPr>
          <a:xfrm>
            <a:off x="1351512" y="3846803"/>
            <a:ext cx="3193698" cy="369332"/>
            <a:chOff x="1594326" y="3573016"/>
            <a:chExt cx="3193698" cy="36933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6 CuadroTexto"/>
            <p:cNvSpPr txBox="1"/>
            <p:nvPr/>
          </p:nvSpPr>
          <p:spPr>
            <a:xfrm>
              <a:off x="2523964" y="3573016"/>
              <a:ext cx="2264060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Luis Antonio</a:t>
              </a: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1594326" y="3573016"/>
              <a:ext cx="944490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nombre</a:t>
              </a:r>
            </a:p>
          </p:txBody>
        </p:sp>
      </p:grpSp>
      <p:grpSp>
        <p:nvGrpSpPr>
          <p:cNvPr id="15" name="15 Grupo"/>
          <p:cNvGrpSpPr/>
          <p:nvPr/>
        </p:nvGrpSpPr>
        <p:grpSpPr>
          <a:xfrm>
            <a:off x="971600" y="4398864"/>
            <a:ext cx="3573610" cy="369332"/>
            <a:chOff x="1214414" y="4077072"/>
            <a:chExt cx="3573610" cy="36933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8 CuadroTexto"/>
            <p:cNvSpPr txBox="1"/>
            <p:nvPr/>
          </p:nvSpPr>
          <p:spPr>
            <a:xfrm>
              <a:off x="2523964" y="4077072"/>
              <a:ext cx="2264060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Hernández Yáñez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1214414" y="4077072"/>
              <a:ext cx="1324402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apellidos</a:t>
              </a:r>
            </a:p>
          </p:txBody>
        </p:sp>
      </p:grpSp>
      <p:grpSp>
        <p:nvGrpSpPr>
          <p:cNvPr id="16" name="16 Grupo"/>
          <p:cNvGrpSpPr/>
          <p:nvPr/>
        </p:nvGrpSpPr>
        <p:grpSpPr>
          <a:xfrm>
            <a:off x="1604787" y="4950925"/>
            <a:ext cx="1284239" cy="369332"/>
            <a:chOff x="1847601" y="4653136"/>
            <a:chExt cx="1284239" cy="36933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10 CuadroTexto"/>
            <p:cNvSpPr txBox="1"/>
            <p:nvPr/>
          </p:nvSpPr>
          <p:spPr>
            <a:xfrm>
              <a:off x="2523964" y="4653136"/>
              <a:ext cx="607876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22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1847601" y="4653136"/>
              <a:ext cx="69121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edad</a:t>
              </a:r>
            </a:p>
          </p:txBody>
        </p:sp>
      </p:grpSp>
      <p:grpSp>
        <p:nvGrpSpPr>
          <p:cNvPr id="17" name="17 Grupo"/>
          <p:cNvGrpSpPr/>
          <p:nvPr/>
        </p:nvGrpSpPr>
        <p:grpSpPr>
          <a:xfrm>
            <a:off x="1731424" y="5502987"/>
            <a:ext cx="2093706" cy="369332"/>
            <a:chOff x="1974238" y="5229200"/>
            <a:chExt cx="2093706" cy="36933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" name="12 CuadroTexto"/>
            <p:cNvSpPr txBox="1"/>
            <p:nvPr/>
          </p:nvSpPr>
          <p:spPr>
            <a:xfrm>
              <a:off x="2523964" y="5229200"/>
              <a:ext cx="1543980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00223344F</a:t>
              </a: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1974238" y="5229200"/>
              <a:ext cx="564578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nif</a:t>
              </a:r>
            </a:p>
          </p:txBody>
        </p:sp>
      </p:grpSp>
      <p:graphicFrame>
        <p:nvGraphicFramePr>
          <p:cNvPr id="20" name="1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298518"/>
              </p:ext>
            </p:extLst>
          </p:nvPr>
        </p:nvGraphicFramePr>
        <p:xfrm>
          <a:off x="5580112" y="1579833"/>
          <a:ext cx="3086000" cy="3822872"/>
        </p:xfrm>
        <a:graphic>
          <a:graphicData uri="http://schemas.openxmlformats.org/drawingml/2006/table">
            <a:tbl>
              <a:tblPr firstRow="1" bandRow="1">
                <a:noFill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{D113A9D2-9D6B-4929-AA2D-F23B5EE8CBE7}</a:tableStyleId>
              </a:tblPr>
              <a:tblGrid>
                <a:gridCol w="1861864"/>
                <a:gridCol w="1224136"/>
              </a:tblGrid>
              <a:tr h="331755">
                <a:tc>
                  <a:txBody>
                    <a:bodyPr/>
                    <a:lstStyle/>
                    <a:p>
                      <a:pPr algn="l"/>
                      <a:endParaRPr lang="es-E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Memoria</a:t>
                      </a:r>
                      <a:endParaRPr lang="es-ES" sz="1600" b="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25855">
                <a:tc>
                  <a:txBody>
                    <a:bodyPr/>
                    <a:lstStyle/>
                    <a:p>
                      <a:pPr algn="r"/>
                      <a:r>
                        <a:rPr lang="es-ES" sz="14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persona.nombre</a:t>
                      </a:r>
                      <a:endParaRPr lang="es-ES" sz="11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Luis Antonio</a:t>
                      </a:r>
                      <a:endParaRPr lang="es-E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r"/>
                      <a:r>
                        <a:rPr lang="es-ES" sz="14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persona.apellidos</a:t>
                      </a:r>
                      <a:endParaRPr lang="es-ES" sz="11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Hernández Yáñez</a:t>
                      </a:r>
                      <a:endParaRPr lang="es-E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persona.edad</a:t>
                      </a:r>
                      <a:endParaRPr lang="es-ES" sz="11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22</a:t>
                      </a:r>
                      <a:endParaRPr lang="es-E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49569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persona.nif</a:t>
                      </a:r>
                      <a:endParaRPr lang="es-ES" sz="11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00223344F</a:t>
                      </a:r>
                      <a:endParaRPr lang="es-E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" name="20 CuadroTexto"/>
          <p:cNvSpPr txBox="1"/>
          <p:nvPr/>
        </p:nvSpPr>
        <p:spPr>
          <a:xfrm>
            <a:off x="899592" y="3284984"/>
            <a:ext cx="1071127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persona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Elementos sin orden establecido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struct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{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nombre;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apellidos;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edad;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nif;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}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tPersona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tPersona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persona;</a:t>
            </a:r>
          </a:p>
          <a:p>
            <a:pPr lvl="1" indent="1588">
              <a:lnSpc>
                <a:spcPts val="2200"/>
              </a:lnSpc>
              <a:spcBef>
                <a:spcPts val="12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Los campos no siguen ningún orden establecido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Acceso directo por nombre de campo (operador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.</a:t>
            </a:r>
            <a:r>
              <a:rPr lang="es-ES" dirty="0" smtClean="0">
                <a:solidFill>
                  <a:prstClr val="white"/>
                </a:solidFill>
              </a:rPr>
              <a:t>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Con cada campo se puede hacer lo que permita su tipo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548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grpSp>
        <p:nvGrpSpPr>
          <p:cNvPr id="6" name="5 Grupo"/>
          <p:cNvGrpSpPr/>
          <p:nvPr/>
        </p:nvGrpSpPr>
        <p:grpSpPr>
          <a:xfrm>
            <a:off x="1781690" y="5070406"/>
            <a:ext cx="5580620" cy="734858"/>
            <a:chOff x="899593" y="5401791"/>
            <a:chExt cx="6075084" cy="73485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6 CuadroTexto"/>
            <p:cNvSpPr txBox="1"/>
            <p:nvPr/>
          </p:nvSpPr>
          <p:spPr>
            <a:xfrm>
              <a:off x="899593" y="5416649"/>
              <a:ext cx="6075084" cy="720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</a:pPr>
              <a:r>
                <a:rPr lang="nl-NL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Las estructuras se pasan por valor (sin &amp;)</a:t>
              </a:r>
              <a:br>
                <a:rPr lang="nl-NL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nl-NL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o por referencia (con &amp;) a los subprogramas</a:t>
              </a:r>
            </a:p>
          </p:txBody>
        </p:sp>
        <p:pic>
          <p:nvPicPr>
            <p:cNvPr id="8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Estructuras dentro de estructuras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rmAutofit/>
          </a:bodyPr>
          <a:lstStyle/>
          <a:p>
            <a:pPr marL="893763" lvl="1" indent="1588" defTabSz="26765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4305300" algn="l"/>
              </a:tabLst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struct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{	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struct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{ </a:t>
            </a:r>
            <a:b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</a:b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string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dni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	   ...</a:t>
            </a:r>
            <a:b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</a:b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letra;	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  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tNif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nif;</a:t>
            </a:r>
            <a:b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</a:b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}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tNif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	}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tPersona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  <a:endParaRPr lang="es-ES" sz="2000" dirty="0">
              <a:solidFill>
                <a:prstClr val="white"/>
              </a:solidFill>
              <a:latin typeface="Consolas" pitchFamily="49" charset="0"/>
            </a:endParaRPr>
          </a:p>
          <a:p>
            <a:pPr marL="361950" lvl="1" indent="1588" defTabSz="26765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4305300" algn="l"/>
              </a:tabLst>
            </a:pPr>
            <a:endParaRPr lang="es-ES" sz="2000" dirty="0" smtClean="0">
              <a:solidFill>
                <a:srgbClr val="FFC000"/>
              </a:solidFill>
              <a:latin typeface="Consolas" pitchFamily="49" charset="0"/>
            </a:endParaRPr>
          </a:p>
          <a:p>
            <a:pPr marL="361950" lvl="1" indent="1588" defTabSz="26765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4305300" algn="l"/>
              </a:tabLst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tPersona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persona;</a:t>
            </a:r>
          </a:p>
          <a:p>
            <a:pPr lvl="1" indent="1588">
              <a:spcBef>
                <a:spcPts val="12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Acceso al NIF completo: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persona.nif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Otra estructura</a:t>
            </a:r>
            <a:endParaRPr lang="es-ES" dirty="0" smtClean="0">
              <a:solidFill>
                <a:srgbClr val="92D050"/>
              </a:solidFill>
            </a:endParaRPr>
          </a:p>
          <a:p>
            <a:pPr lvl="1" indent="1588">
              <a:spcBef>
                <a:spcPts val="12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Acceso a la letra del NIF: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persona.nif.letra</a:t>
            </a:r>
            <a:endParaRPr lang="es-ES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12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Acceso al DNI: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persona.nif.dni</a:t>
            </a:r>
            <a:endParaRPr lang="es-ES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2000" dirty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549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2455962" y="1844824"/>
            <a:ext cx="2736304" cy="288032"/>
          </a:xfrm>
          <a:prstGeom prst="straightConnector1">
            <a:avLst/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172 Grupo"/>
          <p:cNvGrpSpPr/>
          <p:nvPr/>
        </p:nvGrpSpPr>
        <p:grpSpPr>
          <a:xfrm>
            <a:off x="5739192" y="2636912"/>
            <a:ext cx="2937264" cy="2560930"/>
            <a:chOff x="3851920" y="1124744"/>
            <a:chExt cx="2937264" cy="25609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5 Rectángulo"/>
            <p:cNvSpPr/>
            <p:nvPr/>
          </p:nvSpPr>
          <p:spPr>
            <a:xfrm>
              <a:off x="3851920" y="1453426"/>
              <a:ext cx="2937264" cy="223224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00"/>
            </a:p>
          </p:txBody>
        </p:sp>
        <p:sp>
          <p:nvSpPr>
            <p:cNvPr id="13" name="7 CuadroTexto"/>
            <p:cNvSpPr txBox="1"/>
            <p:nvPr/>
          </p:nvSpPr>
          <p:spPr>
            <a:xfrm>
              <a:off x="4786366" y="1636155"/>
              <a:ext cx="1080000" cy="21600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endPara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14" name="8 CuadroTexto"/>
            <p:cNvSpPr txBox="1"/>
            <p:nvPr/>
          </p:nvSpPr>
          <p:spPr>
            <a:xfrm>
              <a:off x="4106797" y="1597442"/>
              <a:ext cx="694421" cy="27699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nombre</a:t>
              </a:r>
            </a:p>
          </p:txBody>
        </p:sp>
        <p:sp>
          <p:nvSpPr>
            <p:cNvPr id="15" name="10 CuadroTexto"/>
            <p:cNvSpPr txBox="1"/>
            <p:nvPr/>
          </p:nvSpPr>
          <p:spPr>
            <a:xfrm>
              <a:off x="4786366" y="1924187"/>
              <a:ext cx="1080000" cy="21600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endPara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16" name="11 CuadroTexto"/>
            <p:cNvSpPr txBox="1"/>
            <p:nvPr/>
          </p:nvSpPr>
          <p:spPr>
            <a:xfrm>
              <a:off x="3851920" y="1885474"/>
              <a:ext cx="949298" cy="27699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apellidos</a:t>
              </a:r>
            </a:p>
          </p:txBody>
        </p:sp>
        <p:sp>
          <p:nvSpPr>
            <p:cNvPr id="17" name="13 CuadroTexto"/>
            <p:cNvSpPr txBox="1"/>
            <p:nvPr/>
          </p:nvSpPr>
          <p:spPr>
            <a:xfrm>
              <a:off x="4786366" y="2212219"/>
              <a:ext cx="360000" cy="21600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>
                <a:spcAft>
                  <a:spcPts val="600"/>
                </a:spcAft>
              </a:pPr>
              <a:endPara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18" name="14 CuadroTexto"/>
            <p:cNvSpPr txBox="1"/>
            <p:nvPr/>
          </p:nvSpPr>
          <p:spPr>
            <a:xfrm>
              <a:off x="4276715" y="2173506"/>
              <a:ext cx="524503" cy="27699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edad</a:t>
              </a:r>
            </a:p>
          </p:txBody>
        </p:sp>
        <p:sp>
          <p:nvSpPr>
            <p:cNvPr id="19" name="17 CuadroTexto"/>
            <p:cNvSpPr txBox="1"/>
            <p:nvPr/>
          </p:nvSpPr>
          <p:spPr>
            <a:xfrm>
              <a:off x="4361675" y="2533546"/>
              <a:ext cx="439543" cy="27699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nif</a:t>
              </a:r>
            </a:p>
          </p:txBody>
        </p:sp>
        <p:sp>
          <p:nvSpPr>
            <p:cNvPr id="20" name="23 CuadroTexto"/>
            <p:cNvSpPr txBox="1"/>
            <p:nvPr/>
          </p:nvSpPr>
          <p:spPr>
            <a:xfrm>
              <a:off x="3851920" y="1124744"/>
              <a:ext cx="119776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err="1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tPersona</a:t>
              </a:r>
              <a:endPara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21" name="171 Grupo"/>
          <p:cNvGrpSpPr/>
          <p:nvPr/>
        </p:nvGrpSpPr>
        <p:grpSpPr>
          <a:xfrm>
            <a:off x="6716783" y="3757682"/>
            <a:ext cx="1815657" cy="1261174"/>
            <a:chOff x="4829511" y="2245514"/>
            <a:chExt cx="1815657" cy="1261174"/>
          </a:xfrm>
        </p:grpSpPr>
        <p:grpSp>
          <p:nvGrpSpPr>
            <p:cNvPr id="22" name="22 Grupo"/>
            <p:cNvGrpSpPr/>
            <p:nvPr/>
          </p:nvGrpSpPr>
          <p:grpSpPr>
            <a:xfrm>
              <a:off x="4829511" y="2550691"/>
              <a:ext cx="1800000" cy="955997"/>
              <a:chOff x="5700322" y="2510041"/>
              <a:chExt cx="1800000" cy="955997"/>
            </a:xfrm>
          </p:grpSpPr>
          <p:sp>
            <p:nvSpPr>
              <p:cNvPr id="24" name="21 Rectángulo"/>
              <p:cNvSpPr/>
              <p:nvPr/>
            </p:nvSpPr>
            <p:spPr>
              <a:xfrm>
                <a:off x="5700322" y="2510041"/>
                <a:ext cx="1800000" cy="955997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1200"/>
              </a:p>
            </p:txBody>
          </p:sp>
          <p:sp>
            <p:nvSpPr>
              <p:cNvPr id="25" name="16 CuadroTexto"/>
              <p:cNvSpPr txBox="1"/>
              <p:nvPr/>
            </p:nvSpPr>
            <p:spPr>
              <a:xfrm>
                <a:off x="6300312" y="2686658"/>
                <a:ext cx="1080000" cy="216000"/>
              </a:xfrm>
              <a:prstGeom prst="rect">
                <a:avLst/>
              </a:prstGeom>
              <a:ln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endPara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endParaRPr>
              </a:p>
            </p:txBody>
          </p:sp>
          <p:sp>
            <p:nvSpPr>
              <p:cNvPr id="26" name="18 CuadroTexto"/>
              <p:cNvSpPr txBox="1"/>
              <p:nvPr/>
            </p:nvSpPr>
            <p:spPr>
              <a:xfrm>
                <a:off x="5860648" y="2647945"/>
                <a:ext cx="439544" cy="27699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r">
                  <a:spcAft>
                    <a:spcPts val="600"/>
                  </a:spcAft>
                </a:pPr>
                <a:r>
                  <a:rPr lang="es-ES" sz="1200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dni</a:t>
                </a:r>
                <a:endPara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endParaRPr>
              </a:p>
            </p:txBody>
          </p:sp>
          <p:sp>
            <p:nvSpPr>
              <p:cNvPr id="27" name="19 CuadroTexto"/>
              <p:cNvSpPr txBox="1"/>
              <p:nvPr/>
            </p:nvSpPr>
            <p:spPr>
              <a:xfrm>
                <a:off x="6305787" y="2988040"/>
                <a:ext cx="360000" cy="216000"/>
              </a:xfrm>
              <a:prstGeom prst="rect">
                <a:avLst/>
              </a:prstGeom>
              <a:ln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r">
                  <a:spcAft>
                    <a:spcPts val="600"/>
                  </a:spcAft>
                </a:pPr>
                <a:endPara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endParaRPr>
              </a:p>
            </p:txBody>
          </p:sp>
          <p:sp>
            <p:nvSpPr>
              <p:cNvPr id="28" name="20 CuadroTexto"/>
              <p:cNvSpPr txBox="1"/>
              <p:nvPr/>
            </p:nvSpPr>
            <p:spPr>
              <a:xfrm>
                <a:off x="5711177" y="2949327"/>
                <a:ext cx="609462" cy="27699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r">
                  <a:spcAft>
                    <a:spcPts val="600"/>
                  </a:spcAft>
                </a:pPr>
                <a:r>
                  <a:rPr lang="es-ES" sz="1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letra</a:t>
                </a:r>
              </a:p>
            </p:txBody>
          </p:sp>
        </p:grpSp>
        <p:sp>
          <p:nvSpPr>
            <p:cNvPr id="23" name="24 CuadroTexto"/>
            <p:cNvSpPr txBox="1"/>
            <p:nvPr/>
          </p:nvSpPr>
          <p:spPr>
            <a:xfrm>
              <a:off x="5953953" y="2245514"/>
              <a:ext cx="69121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err="1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tNif</a:t>
              </a:r>
              <a:endPara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683304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Arrays de estructuras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rmAutofit/>
          </a:bodyPr>
          <a:lstStyle/>
          <a:p>
            <a:pPr marL="361950" lvl="1" indent="1588" defTabSz="2676525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4305300" algn="l"/>
              </a:tabLst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 int </a:t>
            </a:r>
            <a:r>
              <a:rPr lang="es-ES" sz="2000" dirty="0" err="1" smtClean="0">
                <a:latin typeface="Consolas" pitchFamily="49" charset="0"/>
              </a:rPr>
              <a:t>DIM</a:t>
            </a:r>
            <a:r>
              <a:rPr lang="es-ES" sz="2000" dirty="0" smtClean="0">
                <a:latin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>
                <a:solidFill>
                  <a:srgbClr val="FFC000"/>
                </a:solidFill>
                <a:latin typeface="Consolas" pitchFamily="49" charset="0"/>
              </a:rPr>
              <a:t>struct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{</a:t>
            </a:r>
            <a:endParaRPr lang="es-ES" sz="2000" dirty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nombre;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apellidos;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edad;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nif;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} </a:t>
            </a:r>
            <a:r>
              <a:rPr lang="es-ES" sz="2000" dirty="0" err="1">
                <a:solidFill>
                  <a:srgbClr val="FFC000"/>
                </a:solidFill>
                <a:latin typeface="Consolas" pitchFamily="49" charset="0"/>
              </a:rPr>
              <a:t>tPersona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;</a:t>
            </a:r>
            <a:endParaRPr lang="es-ES" sz="2000" dirty="0">
              <a:solidFill>
                <a:srgbClr val="92D050"/>
              </a:solidFill>
              <a:latin typeface="Consolas" pitchFamily="49" charset="0"/>
            </a:endParaRPr>
          </a:p>
          <a:p>
            <a:pPr marL="361950" lvl="1" indent="1588" defTabSz="2676525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4305300" algn="l"/>
              </a:tabLst>
            </a:pPr>
            <a:r>
              <a:rPr lang="es-E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tPersona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tArray</a:t>
            </a:r>
            <a:r>
              <a:rPr lang="es-ES" sz="2000" dirty="0" smtClean="0">
                <a:latin typeface="Consolas" pitchFamily="49" charset="0"/>
              </a:rPr>
              <a:t>[</a:t>
            </a:r>
            <a:r>
              <a:rPr lang="es-ES" sz="2000" dirty="0" err="1" smtClean="0">
                <a:latin typeface="Consolas" pitchFamily="49" charset="0"/>
              </a:rPr>
              <a:t>DIM</a:t>
            </a:r>
            <a:r>
              <a:rPr lang="es-ES" sz="2000" dirty="0" smtClean="0">
                <a:latin typeface="Consolas" pitchFamily="49" charset="0"/>
              </a:rPr>
              <a:t>];</a:t>
            </a:r>
          </a:p>
          <a:p>
            <a:pPr marL="361950" lvl="1" indent="1588" defTabSz="26765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4305300" algn="l"/>
              </a:tabLst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tArray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personal;</a:t>
            </a:r>
          </a:p>
          <a:p>
            <a:pPr lvl="1" indent="1588">
              <a:spcBef>
                <a:spcPts val="180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Nombre de la tercera persona: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personal[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].nombre</a:t>
            </a:r>
            <a:endParaRPr lang="es-ES" dirty="0">
              <a:solidFill>
                <a:srgbClr val="92D050"/>
              </a:solidFill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Edad </a:t>
            </a:r>
            <a:r>
              <a:rPr lang="es-ES" dirty="0">
                <a:solidFill>
                  <a:prstClr val="white"/>
                </a:solidFill>
              </a:rPr>
              <a:t>de la </a:t>
            </a:r>
            <a:r>
              <a:rPr lang="es-ES" dirty="0" smtClean="0">
                <a:solidFill>
                  <a:prstClr val="white"/>
                </a:solidFill>
              </a:rPr>
              <a:t>duodécima persona: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personal[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].edad</a:t>
            </a:r>
            <a:endParaRPr lang="es-ES" dirty="0">
              <a:solidFill>
                <a:srgbClr val="92D050"/>
              </a:solidFill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NIF </a:t>
            </a:r>
            <a:r>
              <a:rPr lang="es-ES" dirty="0">
                <a:solidFill>
                  <a:prstClr val="white"/>
                </a:solidFill>
              </a:rPr>
              <a:t>de la </a:t>
            </a:r>
            <a:r>
              <a:rPr lang="es-ES" dirty="0" smtClean="0">
                <a:solidFill>
                  <a:prstClr val="white"/>
                </a:solidFill>
              </a:rPr>
              <a:t>primera </a:t>
            </a:r>
            <a:r>
              <a:rPr lang="es-ES" dirty="0">
                <a:solidFill>
                  <a:prstClr val="white"/>
                </a:solidFill>
              </a:rPr>
              <a:t>persona: </a:t>
            </a:r>
            <a:endParaRPr lang="es-ES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personal[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].nif</a:t>
            </a:r>
            <a:endParaRPr lang="es-ES" dirty="0">
              <a:solidFill>
                <a:srgbClr val="92D050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2000" dirty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550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grpSp>
        <p:nvGrpSpPr>
          <p:cNvPr id="7" name="172 Grupo"/>
          <p:cNvGrpSpPr/>
          <p:nvPr/>
        </p:nvGrpSpPr>
        <p:grpSpPr>
          <a:xfrm>
            <a:off x="4139952" y="980728"/>
            <a:ext cx="2145176" cy="1800200"/>
            <a:chOff x="3851920" y="1124744"/>
            <a:chExt cx="2145176" cy="18002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" name="5 Rectángulo"/>
            <p:cNvSpPr/>
            <p:nvPr/>
          </p:nvSpPr>
          <p:spPr>
            <a:xfrm>
              <a:off x="3851920" y="1453426"/>
              <a:ext cx="2145176" cy="147151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00"/>
            </a:p>
          </p:txBody>
        </p:sp>
        <p:sp>
          <p:nvSpPr>
            <p:cNvPr id="9" name="7 CuadroTexto"/>
            <p:cNvSpPr txBox="1"/>
            <p:nvPr/>
          </p:nvSpPr>
          <p:spPr>
            <a:xfrm>
              <a:off x="4786366" y="1636155"/>
              <a:ext cx="1080000" cy="21600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endPara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11" name="8 CuadroTexto"/>
            <p:cNvSpPr txBox="1"/>
            <p:nvPr/>
          </p:nvSpPr>
          <p:spPr>
            <a:xfrm>
              <a:off x="4106797" y="1597442"/>
              <a:ext cx="694421" cy="27699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nombre</a:t>
              </a:r>
            </a:p>
          </p:txBody>
        </p:sp>
        <p:sp>
          <p:nvSpPr>
            <p:cNvPr id="12" name="10 CuadroTexto"/>
            <p:cNvSpPr txBox="1"/>
            <p:nvPr/>
          </p:nvSpPr>
          <p:spPr>
            <a:xfrm>
              <a:off x="4786366" y="1924187"/>
              <a:ext cx="1080000" cy="21600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endPara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13" name="11 CuadroTexto"/>
            <p:cNvSpPr txBox="1"/>
            <p:nvPr/>
          </p:nvSpPr>
          <p:spPr>
            <a:xfrm>
              <a:off x="3851920" y="1885474"/>
              <a:ext cx="949298" cy="27699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apellidos</a:t>
              </a: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4786366" y="2212219"/>
              <a:ext cx="360000" cy="21600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>
                <a:spcAft>
                  <a:spcPts val="600"/>
                </a:spcAft>
              </a:pPr>
              <a:endPara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4276715" y="2173506"/>
              <a:ext cx="524503" cy="27699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edad</a:t>
              </a:r>
            </a:p>
          </p:txBody>
        </p:sp>
        <p:sp>
          <p:nvSpPr>
            <p:cNvPr id="16" name="17 CuadroTexto"/>
            <p:cNvSpPr txBox="1"/>
            <p:nvPr/>
          </p:nvSpPr>
          <p:spPr>
            <a:xfrm>
              <a:off x="4361675" y="2504971"/>
              <a:ext cx="439543" cy="27699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nif</a:t>
              </a:r>
            </a:p>
          </p:txBody>
        </p:sp>
        <p:sp>
          <p:nvSpPr>
            <p:cNvPr id="17" name="23 CuadroTexto"/>
            <p:cNvSpPr txBox="1"/>
            <p:nvPr/>
          </p:nvSpPr>
          <p:spPr>
            <a:xfrm>
              <a:off x="3851920" y="1124744"/>
              <a:ext cx="119776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err="1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tPersona</a:t>
              </a:r>
              <a:endPara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26" name="10 CuadroTexto"/>
            <p:cNvSpPr txBox="1"/>
            <p:nvPr/>
          </p:nvSpPr>
          <p:spPr>
            <a:xfrm>
              <a:off x="4786366" y="2535656"/>
              <a:ext cx="1080000" cy="21600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endPara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cxnSp>
        <p:nvCxnSpPr>
          <p:cNvPr id="73" name="Conector recto 72"/>
          <p:cNvCxnSpPr/>
          <p:nvPr/>
        </p:nvCxnSpPr>
        <p:spPr>
          <a:xfrm>
            <a:off x="6285128" y="1310437"/>
            <a:ext cx="837209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/>
          <p:cNvCxnSpPr/>
          <p:nvPr/>
        </p:nvCxnSpPr>
        <p:spPr>
          <a:xfrm flipV="1">
            <a:off x="6285128" y="2176203"/>
            <a:ext cx="837209" cy="604725"/>
          </a:xfrm>
          <a:prstGeom prst="line">
            <a:avLst/>
          </a:prstGeom>
          <a:ln w="19050">
            <a:solidFill>
              <a:schemeClr val="tx1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upo 82"/>
          <p:cNvGrpSpPr/>
          <p:nvPr/>
        </p:nvGrpSpPr>
        <p:grpSpPr>
          <a:xfrm>
            <a:off x="6156176" y="961678"/>
            <a:ext cx="2544369" cy="4411442"/>
            <a:chOff x="6156176" y="961678"/>
            <a:chExt cx="2544369" cy="441144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1" name="Grupo 80"/>
            <p:cNvGrpSpPr/>
            <p:nvPr/>
          </p:nvGrpSpPr>
          <p:grpSpPr>
            <a:xfrm>
              <a:off x="6156176" y="1300912"/>
              <a:ext cx="2544369" cy="4072208"/>
              <a:chOff x="6156176" y="1300912"/>
              <a:chExt cx="2544369" cy="4072208"/>
            </a:xfrm>
          </p:grpSpPr>
          <p:grpSp>
            <p:nvGrpSpPr>
              <p:cNvPr id="27" name="172 Grupo"/>
              <p:cNvGrpSpPr/>
              <p:nvPr/>
            </p:nvGrpSpPr>
            <p:grpSpPr>
              <a:xfrm>
                <a:off x="7122337" y="1300912"/>
                <a:ext cx="1578208" cy="864000"/>
                <a:chOff x="3860001" y="1453425"/>
                <a:chExt cx="2137095" cy="1531718"/>
              </a:xfrm>
            </p:grpSpPr>
            <p:sp>
              <p:nvSpPr>
                <p:cNvPr id="28" name="5 Rectángulo"/>
                <p:cNvSpPr/>
                <p:nvPr/>
              </p:nvSpPr>
              <p:spPr>
                <a:xfrm>
                  <a:off x="3860001" y="1453425"/>
                  <a:ext cx="2137095" cy="1531718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 sz="1000"/>
                </a:p>
              </p:txBody>
            </p:sp>
            <p:sp>
              <p:nvSpPr>
                <p:cNvPr id="29" name="7 CuadroTexto"/>
                <p:cNvSpPr txBox="1"/>
                <p:nvPr/>
              </p:nvSpPr>
              <p:spPr>
                <a:xfrm>
                  <a:off x="4786365" y="1636155"/>
                  <a:ext cx="1080000" cy="218254"/>
                </a:xfrm>
                <a:prstGeom prst="rect">
                  <a:avLst/>
                </a:prstGeom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endParaRPr lang="es-ES" sz="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endParaRPr>
                </a:p>
              </p:txBody>
            </p:sp>
            <p:sp>
              <p:nvSpPr>
                <p:cNvPr id="30" name="8 CuadroTexto"/>
                <p:cNvSpPr txBox="1"/>
                <p:nvPr/>
              </p:nvSpPr>
              <p:spPr>
                <a:xfrm>
                  <a:off x="4120481" y="1546784"/>
                  <a:ext cx="771022" cy="40922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9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nombre</a:t>
                  </a:r>
                </a:p>
              </p:txBody>
            </p:sp>
            <p:sp>
              <p:nvSpPr>
                <p:cNvPr id="31" name="10 CuadroTexto"/>
                <p:cNvSpPr txBox="1"/>
                <p:nvPr/>
              </p:nvSpPr>
              <p:spPr>
                <a:xfrm>
                  <a:off x="4786365" y="1942339"/>
                  <a:ext cx="1080000" cy="218254"/>
                </a:xfrm>
                <a:prstGeom prst="rect">
                  <a:avLst/>
                </a:prstGeom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endParaRPr lang="es-ES" sz="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endParaRPr>
                </a:p>
              </p:txBody>
            </p:sp>
            <p:sp>
              <p:nvSpPr>
                <p:cNvPr id="32" name="11 CuadroTexto"/>
                <p:cNvSpPr txBox="1"/>
                <p:nvPr/>
              </p:nvSpPr>
              <p:spPr>
                <a:xfrm>
                  <a:off x="3860001" y="1855643"/>
                  <a:ext cx="1031502" cy="40922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9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apellidos</a:t>
                  </a:r>
                </a:p>
              </p:txBody>
            </p:sp>
            <p:sp>
              <p:nvSpPr>
                <p:cNvPr id="33" name="13 CuadroTexto"/>
                <p:cNvSpPr txBox="1"/>
                <p:nvPr/>
              </p:nvSpPr>
              <p:spPr>
                <a:xfrm>
                  <a:off x="4786365" y="2248523"/>
                  <a:ext cx="360000" cy="218254"/>
                </a:xfrm>
                <a:prstGeom prst="rect">
                  <a:avLst/>
                </a:prstGeom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endParaRPr lang="es-ES" sz="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endParaRPr>
                </a:p>
              </p:txBody>
            </p:sp>
            <p:sp>
              <p:nvSpPr>
                <p:cNvPr id="34" name="14 CuadroTexto"/>
                <p:cNvSpPr txBox="1"/>
                <p:nvPr/>
              </p:nvSpPr>
              <p:spPr>
                <a:xfrm>
                  <a:off x="4294137" y="2164502"/>
                  <a:ext cx="597368" cy="40922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9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edad</a:t>
                  </a:r>
                </a:p>
              </p:txBody>
            </p:sp>
            <p:sp>
              <p:nvSpPr>
                <p:cNvPr id="35" name="17 CuadroTexto"/>
                <p:cNvSpPr txBox="1"/>
                <p:nvPr/>
              </p:nvSpPr>
              <p:spPr>
                <a:xfrm>
                  <a:off x="4380963" y="2473362"/>
                  <a:ext cx="510541" cy="40922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9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nif</a:t>
                  </a:r>
                </a:p>
              </p:txBody>
            </p:sp>
            <p:sp>
              <p:nvSpPr>
                <p:cNvPr id="37" name="10 CuadroTexto"/>
                <p:cNvSpPr txBox="1"/>
                <p:nvPr/>
              </p:nvSpPr>
              <p:spPr>
                <a:xfrm>
                  <a:off x="4786365" y="2554706"/>
                  <a:ext cx="1080000" cy="218254"/>
                </a:xfrm>
                <a:prstGeom prst="rect">
                  <a:avLst/>
                </a:prstGeom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endParaRPr lang="es-ES" sz="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endParaRPr>
                </a:p>
              </p:txBody>
            </p:sp>
          </p:grpSp>
          <p:grpSp>
            <p:nvGrpSpPr>
              <p:cNvPr id="38" name="172 Grupo"/>
              <p:cNvGrpSpPr/>
              <p:nvPr/>
            </p:nvGrpSpPr>
            <p:grpSpPr>
              <a:xfrm>
                <a:off x="7122337" y="2164912"/>
                <a:ext cx="1578208" cy="864000"/>
                <a:chOff x="3860001" y="1453425"/>
                <a:chExt cx="2137095" cy="1531718"/>
              </a:xfrm>
            </p:grpSpPr>
            <p:sp>
              <p:nvSpPr>
                <p:cNvPr id="39" name="5 Rectángulo"/>
                <p:cNvSpPr/>
                <p:nvPr/>
              </p:nvSpPr>
              <p:spPr>
                <a:xfrm>
                  <a:off x="3860001" y="1453425"/>
                  <a:ext cx="2137095" cy="1531718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 sz="1000"/>
                </a:p>
              </p:txBody>
            </p:sp>
            <p:sp>
              <p:nvSpPr>
                <p:cNvPr id="40" name="7 CuadroTexto"/>
                <p:cNvSpPr txBox="1"/>
                <p:nvPr/>
              </p:nvSpPr>
              <p:spPr>
                <a:xfrm>
                  <a:off x="4786365" y="1636155"/>
                  <a:ext cx="1080000" cy="218254"/>
                </a:xfrm>
                <a:prstGeom prst="rect">
                  <a:avLst/>
                </a:prstGeom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endParaRPr lang="es-ES" sz="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endParaRPr>
                </a:p>
              </p:txBody>
            </p:sp>
            <p:sp>
              <p:nvSpPr>
                <p:cNvPr id="41" name="8 CuadroTexto"/>
                <p:cNvSpPr txBox="1"/>
                <p:nvPr/>
              </p:nvSpPr>
              <p:spPr>
                <a:xfrm>
                  <a:off x="4120481" y="1546784"/>
                  <a:ext cx="771022" cy="40922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9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nombre</a:t>
                  </a:r>
                </a:p>
              </p:txBody>
            </p:sp>
            <p:sp>
              <p:nvSpPr>
                <p:cNvPr id="42" name="10 CuadroTexto"/>
                <p:cNvSpPr txBox="1"/>
                <p:nvPr/>
              </p:nvSpPr>
              <p:spPr>
                <a:xfrm>
                  <a:off x="4786365" y="1942339"/>
                  <a:ext cx="1080000" cy="218254"/>
                </a:xfrm>
                <a:prstGeom prst="rect">
                  <a:avLst/>
                </a:prstGeom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endParaRPr lang="es-ES" sz="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endParaRPr>
                </a:p>
              </p:txBody>
            </p:sp>
            <p:sp>
              <p:nvSpPr>
                <p:cNvPr id="43" name="11 CuadroTexto"/>
                <p:cNvSpPr txBox="1"/>
                <p:nvPr/>
              </p:nvSpPr>
              <p:spPr>
                <a:xfrm>
                  <a:off x="3860001" y="1855643"/>
                  <a:ext cx="1031502" cy="40922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9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apellidos</a:t>
                  </a:r>
                </a:p>
              </p:txBody>
            </p:sp>
            <p:sp>
              <p:nvSpPr>
                <p:cNvPr id="44" name="13 CuadroTexto"/>
                <p:cNvSpPr txBox="1"/>
                <p:nvPr/>
              </p:nvSpPr>
              <p:spPr>
                <a:xfrm>
                  <a:off x="4786365" y="2248523"/>
                  <a:ext cx="360000" cy="218254"/>
                </a:xfrm>
                <a:prstGeom prst="rect">
                  <a:avLst/>
                </a:prstGeom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endParaRPr lang="es-ES" sz="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endParaRPr>
                </a:p>
              </p:txBody>
            </p:sp>
            <p:sp>
              <p:nvSpPr>
                <p:cNvPr id="45" name="14 CuadroTexto"/>
                <p:cNvSpPr txBox="1"/>
                <p:nvPr/>
              </p:nvSpPr>
              <p:spPr>
                <a:xfrm>
                  <a:off x="4294137" y="2164502"/>
                  <a:ext cx="597368" cy="40922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9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edad</a:t>
                  </a:r>
                </a:p>
              </p:txBody>
            </p:sp>
            <p:sp>
              <p:nvSpPr>
                <p:cNvPr id="46" name="17 CuadroTexto"/>
                <p:cNvSpPr txBox="1"/>
                <p:nvPr/>
              </p:nvSpPr>
              <p:spPr>
                <a:xfrm>
                  <a:off x="4380963" y="2473362"/>
                  <a:ext cx="510541" cy="40922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9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nif</a:t>
                  </a:r>
                </a:p>
              </p:txBody>
            </p:sp>
            <p:sp>
              <p:nvSpPr>
                <p:cNvPr id="47" name="10 CuadroTexto"/>
                <p:cNvSpPr txBox="1"/>
                <p:nvPr/>
              </p:nvSpPr>
              <p:spPr>
                <a:xfrm>
                  <a:off x="4786365" y="2554706"/>
                  <a:ext cx="1080000" cy="218254"/>
                </a:xfrm>
                <a:prstGeom prst="rect">
                  <a:avLst/>
                </a:prstGeom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endParaRPr lang="es-ES" sz="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endParaRPr>
                </a:p>
              </p:txBody>
            </p:sp>
          </p:grpSp>
          <p:grpSp>
            <p:nvGrpSpPr>
              <p:cNvPr id="48" name="172 Grupo"/>
              <p:cNvGrpSpPr/>
              <p:nvPr/>
            </p:nvGrpSpPr>
            <p:grpSpPr>
              <a:xfrm>
                <a:off x="7122337" y="3028912"/>
                <a:ext cx="1578208" cy="864000"/>
                <a:chOff x="3860001" y="1453425"/>
                <a:chExt cx="2137095" cy="1531718"/>
              </a:xfrm>
            </p:grpSpPr>
            <p:sp>
              <p:nvSpPr>
                <p:cNvPr id="49" name="5 Rectángulo"/>
                <p:cNvSpPr/>
                <p:nvPr/>
              </p:nvSpPr>
              <p:spPr>
                <a:xfrm>
                  <a:off x="3860001" y="1453425"/>
                  <a:ext cx="2137095" cy="1531718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 sz="1000"/>
                </a:p>
              </p:txBody>
            </p:sp>
            <p:sp>
              <p:nvSpPr>
                <p:cNvPr id="50" name="7 CuadroTexto"/>
                <p:cNvSpPr txBox="1"/>
                <p:nvPr/>
              </p:nvSpPr>
              <p:spPr>
                <a:xfrm>
                  <a:off x="4786365" y="1636155"/>
                  <a:ext cx="1080000" cy="218254"/>
                </a:xfrm>
                <a:prstGeom prst="rect">
                  <a:avLst/>
                </a:prstGeom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endParaRPr lang="es-ES" sz="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endParaRPr>
                </a:p>
              </p:txBody>
            </p:sp>
            <p:sp>
              <p:nvSpPr>
                <p:cNvPr id="51" name="8 CuadroTexto"/>
                <p:cNvSpPr txBox="1"/>
                <p:nvPr/>
              </p:nvSpPr>
              <p:spPr>
                <a:xfrm>
                  <a:off x="4120481" y="1546784"/>
                  <a:ext cx="771022" cy="40922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9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nombre</a:t>
                  </a:r>
                </a:p>
              </p:txBody>
            </p:sp>
            <p:sp>
              <p:nvSpPr>
                <p:cNvPr id="52" name="10 CuadroTexto"/>
                <p:cNvSpPr txBox="1"/>
                <p:nvPr/>
              </p:nvSpPr>
              <p:spPr>
                <a:xfrm>
                  <a:off x="4786365" y="1942339"/>
                  <a:ext cx="1080000" cy="218254"/>
                </a:xfrm>
                <a:prstGeom prst="rect">
                  <a:avLst/>
                </a:prstGeom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endParaRPr lang="es-ES" sz="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endParaRPr>
                </a:p>
              </p:txBody>
            </p:sp>
            <p:sp>
              <p:nvSpPr>
                <p:cNvPr id="53" name="11 CuadroTexto"/>
                <p:cNvSpPr txBox="1"/>
                <p:nvPr/>
              </p:nvSpPr>
              <p:spPr>
                <a:xfrm>
                  <a:off x="3860001" y="1855643"/>
                  <a:ext cx="1031502" cy="40922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9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apellidos</a:t>
                  </a:r>
                </a:p>
              </p:txBody>
            </p:sp>
            <p:sp>
              <p:nvSpPr>
                <p:cNvPr id="54" name="13 CuadroTexto"/>
                <p:cNvSpPr txBox="1"/>
                <p:nvPr/>
              </p:nvSpPr>
              <p:spPr>
                <a:xfrm>
                  <a:off x="4786365" y="2248523"/>
                  <a:ext cx="360000" cy="218254"/>
                </a:xfrm>
                <a:prstGeom prst="rect">
                  <a:avLst/>
                </a:prstGeom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endParaRPr lang="es-ES" sz="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endParaRPr>
                </a:p>
              </p:txBody>
            </p:sp>
            <p:sp>
              <p:nvSpPr>
                <p:cNvPr id="55" name="14 CuadroTexto"/>
                <p:cNvSpPr txBox="1"/>
                <p:nvPr/>
              </p:nvSpPr>
              <p:spPr>
                <a:xfrm>
                  <a:off x="4294137" y="2164502"/>
                  <a:ext cx="597368" cy="40922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9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edad</a:t>
                  </a:r>
                </a:p>
              </p:txBody>
            </p:sp>
            <p:sp>
              <p:nvSpPr>
                <p:cNvPr id="56" name="17 CuadroTexto"/>
                <p:cNvSpPr txBox="1"/>
                <p:nvPr/>
              </p:nvSpPr>
              <p:spPr>
                <a:xfrm>
                  <a:off x="4380963" y="2473362"/>
                  <a:ext cx="510541" cy="40922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9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nif</a:t>
                  </a:r>
                </a:p>
              </p:txBody>
            </p:sp>
            <p:sp>
              <p:nvSpPr>
                <p:cNvPr id="57" name="10 CuadroTexto"/>
                <p:cNvSpPr txBox="1"/>
                <p:nvPr/>
              </p:nvSpPr>
              <p:spPr>
                <a:xfrm>
                  <a:off x="4786365" y="2554706"/>
                  <a:ext cx="1080000" cy="218254"/>
                </a:xfrm>
                <a:prstGeom prst="rect">
                  <a:avLst/>
                </a:prstGeom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endParaRPr lang="es-ES" sz="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endParaRPr>
                </a:p>
              </p:txBody>
            </p:sp>
          </p:grpSp>
          <p:grpSp>
            <p:nvGrpSpPr>
              <p:cNvPr id="58" name="172 Grupo"/>
              <p:cNvGrpSpPr/>
              <p:nvPr/>
            </p:nvGrpSpPr>
            <p:grpSpPr>
              <a:xfrm>
                <a:off x="7122337" y="4509120"/>
                <a:ext cx="1578208" cy="864000"/>
                <a:chOff x="3860001" y="1453425"/>
                <a:chExt cx="2137095" cy="1531718"/>
              </a:xfrm>
            </p:grpSpPr>
            <p:sp>
              <p:nvSpPr>
                <p:cNvPr id="59" name="5 Rectángulo"/>
                <p:cNvSpPr/>
                <p:nvPr/>
              </p:nvSpPr>
              <p:spPr>
                <a:xfrm>
                  <a:off x="3860001" y="1453425"/>
                  <a:ext cx="2137095" cy="1531718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 sz="1000"/>
                </a:p>
              </p:txBody>
            </p:sp>
            <p:sp>
              <p:nvSpPr>
                <p:cNvPr id="60" name="7 CuadroTexto"/>
                <p:cNvSpPr txBox="1"/>
                <p:nvPr/>
              </p:nvSpPr>
              <p:spPr>
                <a:xfrm>
                  <a:off x="4786365" y="1636155"/>
                  <a:ext cx="1080000" cy="218254"/>
                </a:xfrm>
                <a:prstGeom prst="rect">
                  <a:avLst/>
                </a:prstGeom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endParaRPr lang="es-ES" sz="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endParaRPr>
                </a:p>
              </p:txBody>
            </p:sp>
            <p:sp>
              <p:nvSpPr>
                <p:cNvPr id="61" name="8 CuadroTexto"/>
                <p:cNvSpPr txBox="1"/>
                <p:nvPr/>
              </p:nvSpPr>
              <p:spPr>
                <a:xfrm>
                  <a:off x="4120481" y="1546784"/>
                  <a:ext cx="771022" cy="40922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9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nombre</a:t>
                  </a:r>
                </a:p>
              </p:txBody>
            </p:sp>
            <p:sp>
              <p:nvSpPr>
                <p:cNvPr id="62" name="10 CuadroTexto"/>
                <p:cNvSpPr txBox="1"/>
                <p:nvPr/>
              </p:nvSpPr>
              <p:spPr>
                <a:xfrm>
                  <a:off x="4786365" y="1942339"/>
                  <a:ext cx="1080000" cy="218254"/>
                </a:xfrm>
                <a:prstGeom prst="rect">
                  <a:avLst/>
                </a:prstGeom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endParaRPr lang="es-ES" sz="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endParaRPr>
                </a:p>
              </p:txBody>
            </p:sp>
            <p:sp>
              <p:nvSpPr>
                <p:cNvPr id="63" name="11 CuadroTexto"/>
                <p:cNvSpPr txBox="1"/>
                <p:nvPr/>
              </p:nvSpPr>
              <p:spPr>
                <a:xfrm>
                  <a:off x="3860001" y="1855643"/>
                  <a:ext cx="1031502" cy="40922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9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apellidos</a:t>
                  </a:r>
                </a:p>
              </p:txBody>
            </p:sp>
            <p:sp>
              <p:nvSpPr>
                <p:cNvPr id="64" name="13 CuadroTexto"/>
                <p:cNvSpPr txBox="1"/>
                <p:nvPr/>
              </p:nvSpPr>
              <p:spPr>
                <a:xfrm>
                  <a:off x="4786365" y="2248523"/>
                  <a:ext cx="360000" cy="218254"/>
                </a:xfrm>
                <a:prstGeom prst="rect">
                  <a:avLst/>
                </a:prstGeom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endParaRPr lang="es-ES" sz="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endParaRPr>
                </a:p>
              </p:txBody>
            </p:sp>
            <p:sp>
              <p:nvSpPr>
                <p:cNvPr id="65" name="14 CuadroTexto"/>
                <p:cNvSpPr txBox="1"/>
                <p:nvPr/>
              </p:nvSpPr>
              <p:spPr>
                <a:xfrm>
                  <a:off x="4294137" y="2164502"/>
                  <a:ext cx="597368" cy="40922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9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edad</a:t>
                  </a:r>
                </a:p>
              </p:txBody>
            </p:sp>
            <p:sp>
              <p:nvSpPr>
                <p:cNvPr id="66" name="17 CuadroTexto"/>
                <p:cNvSpPr txBox="1"/>
                <p:nvPr/>
              </p:nvSpPr>
              <p:spPr>
                <a:xfrm>
                  <a:off x="4380963" y="2473362"/>
                  <a:ext cx="510541" cy="40922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9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nif</a:t>
                  </a:r>
                </a:p>
              </p:txBody>
            </p:sp>
            <p:sp>
              <p:nvSpPr>
                <p:cNvPr id="67" name="10 CuadroTexto"/>
                <p:cNvSpPr txBox="1"/>
                <p:nvPr/>
              </p:nvSpPr>
              <p:spPr>
                <a:xfrm>
                  <a:off x="4786365" y="2554706"/>
                  <a:ext cx="1080000" cy="218254"/>
                </a:xfrm>
                <a:prstGeom prst="rect">
                  <a:avLst/>
                </a:prstGeom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endParaRPr lang="es-ES" sz="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endParaRPr>
                </a:p>
              </p:txBody>
            </p:sp>
          </p:grpSp>
          <p:sp>
            <p:nvSpPr>
              <p:cNvPr id="68" name="108 CuadroTexto"/>
              <p:cNvSpPr txBox="1"/>
              <p:nvPr/>
            </p:nvSpPr>
            <p:spPr>
              <a:xfrm>
                <a:off x="6748538" y="2473151"/>
                <a:ext cx="284052" cy="30777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r">
                  <a:spcAft>
                    <a:spcPts val="600"/>
                  </a:spcAft>
                </a:pPr>
                <a:r>
                  <a:rPr lang="es-ES" sz="1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1</a:t>
                </a:r>
              </a:p>
            </p:txBody>
          </p:sp>
          <p:sp>
            <p:nvSpPr>
              <p:cNvPr id="69" name="107 CuadroTexto"/>
              <p:cNvSpPr txBox="1"/>
              <p:nvPr/>
            </p:nvSpPr>
            <p:spPr>
              <a:xfrm>
                <a:off x="6750140" y="1591093"/>
                <a:ext cx="284052" cy="30777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r">
                  <a:spcAft>
                    <a:spcPts val="600"/>
                  </a:spcAft>
                </a:pPr>
                <a:r>
                  <a:rPr lang="es-ES" sz="1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0</a:t>
                </a:r>
              </a:p>
            </p:txBody>
          </p:sp>
          <p:sp>
            <p:nvSpPr>
              <p:cNvPr id="70" name="109 CuadroTexto"/>
              <p:cNvSpPr txBox="1"/>
              <p:nvPr/>
            </p:nvSpPr>
            <p:spPr>
              <a:xfrm>
                <a:off x="6748538" y="3265239"/>
                <a:ext cx="284052" cy="30777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r">
                  <a:spcAft>
                    <a:spcPts val="600"/>
                  </a:spcAft>
                </a:pPr>
                <a:r>
                  <a:rPr lang="es-ES" sz="1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2</a:t>
                </a:r>
              </a:p>
            </p:txBody>
          </p:sp>
          <p:sp>
            <p:nvSpPr>
              <p:cNvPr id="71" name="111 CuadroTexto"/>
              <p:cNvSpPr txBox="1"/>
              <p:nvPr/>
            </p:nvSpPr>
            <p:spPr>
              <a:xfrm>
                <a:off x="6156176" y="4777407"/>
                <a:ext cx="876413" cy="30777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r">
                  <a:spcAft>
                    <a:spcPts val="600"/>
                  </a:spcAft>
                </a:pPr>
                <a:r>
                  <a:rPr lang="es-ES" sz="1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DIM-1</a:t>
                </a:r>
              </a:p>
            </p:txBody>
          </p:sp>
          <p:cxnSp>
            <p:nvCxnSpPr>
              <p:cNvPr id="77" name="Conector recto 76"/>
              <p:cNvCxnSpPr/>
              <p:nvPr/>
            </p:nvCxnSpPr>
            <p:spPr>
              <a:xfrm>
                <a:off x="7134227" y="3892912"/>
                <a:ext cx="0" cy="61620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Conector recto 79"/>
              <p:cNvCxnSpPr/>
              <p:nvPr/>
            </p:nvCxnSpPr>
            <p:spPr>
              <a:xfrm>
                <a:off x="8696325" y="3892912"/>
                <a:ext cx="0" cy="61620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2" name="23 CuadroTexto"/>
            <p:cNvSpPr txBox="1"/>
            <p:nvPr/>
          </p:nvSpPr>
          <p:spPr>
            <a:xfrm>
              <a:off x="7134227" y="961678"/>
              <a:ext cx="119776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personal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242135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 de datos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Clasificación de tipos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sz="2400" dirty="0" smtClean="0"/>
              <a:t>Simples</a:t>
            </a:r>
          </a:p>
          <a:p>
            <a:pPr marL="1076325" lvl="2" indent="-36195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s-ES" sz="2200" dirty="0" smtClean="0"/>
              <a:t>Estándar: </a:t>
            </a: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200" dirty="0" smtClean="0"/>
              <a:t>, </a:t>
            </a: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float</a:t>
            </a:r>
            <a:r>
              <a:rPr lang="es-ES" sz="2200" dirty="0" smtClean="0"/>
              <a:t>, </a:t>
            </a: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200" dirty="0" smtClean="0"/>
              <a:t>, </a:t>
            </a: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sz="2200" dirty="0" smtClean="0"/>
              <a:t>, </a:t>
            </a: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b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</a:br>
            <a:r>
              <a:rPr lang="es-ES" sz="2200" dirty="0" smtClean="0"/>
              <a:t>Conjunto de valores predeterminado</a:t>
            </a:r>
          </a:p>
          <a:p>
            <a:pPr marL="1076325" lvl="2" indent="-36195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s-ES" sz="2200" dirty="0" smtClean="0"/>
              <a:t>Definidos por el usuario: </a:t>
            </a:r>
            <a:r>
              <a:rPr lang="es-ES" sz="2200" i="1" dirty="0" smtClean="0"/>
              <a:t>enumerados</a:t>
            </a:r>
            <a:br>
              <a:rPr lang="es-ES" sz="2200" i="1" dirty="0" smtClean="0"/>
            </a:br>
            <a:r>
              <a:rPr lang="es-ES" sz="2200" dirty="0" smtClean="0"/>
              <a:t>Conjunto de valores definido por el programador</a:t>
            </a:r>
          </a:p>
          <a:p>
            <a:pPr marL="714375" lvl="1" indent="-352425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sz="2400" dirty="0" smtClean="0"/>
              <a:t>Estructurados</a:t>
            </a:r>
          </a:p>
          <a:p>
            <a:pPr marL="1076325" lvl="2" indent="-36195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s-ES" sz="2200" dirty="0" smtClean="0">
                <a:solidFill>
                  <a:prstClr val="white"/>
                </a:solidFill>
              </a:rPr>
              <a:t>Colecciones homogéneas: </a:t>
            </a:r>
            <a:r>
              <a:rPr lang="es-ES" sz="2200" i="1" dirty="0" smtClean="0">
                <a:solidFill>
                  <a:prstClr val="white"/>
                </a:solidFill>
              </a:rPr>
              <a:t>arrays</a:t>
            </a:r>
            <a:r>
              <a:rPr lang="es-ES" sz="2200" dirty="0" smtClean="0">
                <a:solidFill>
                  <a:prstClr val="white"/>
                </a:solidFill>
              </a:rPr>
              <a:t/>
            </a:r>
            <a:br>
              <a:rPr lang="es-ES" sz="2200" dirty="0" smtClean="0">
                <a:solidFill>
                  <a:prstClr val="white"/>
                </a:solidFill>
              </a:rPr>
            </a:br>
            <a:r>
              <a:rPr lang="es-ES" sz="2200" dirty="0" smtClean="0">
                <a:solidFill>
                  <a:prstClr val="white"/>
                </a:solidFill>
              </a:rPr>
              <a:t>Todos los elementos del mismo tipo</a:t>
            </a:r>
          </a:p>
          <a:p>
            <a:pPr marL="1076325" lvl="2" indent="-36195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s-ES" sz="2200" dirty="0" smtClean="0">
                <a:solidFill>
                  <a:prstClr val="white"/>
                </a:solidFill>
              </a:rPr>
              <a:t>Colecciones heterogéneas: </a:t>
            </a:r>
            <a:r>
              <a:rPr lang="es-ES" sz="2200" i="1" dirty="0" smtClean="0">
                <a:solidFill>
                  <a:prstClr val="white"/>
                </a:solidFill>
              </a:rPr>
              <a:t>estructuras</a:t>
            </a:r>
            <a:br>
              <a:rPr lang="es-ES" sz="2200" i="1" dirty="0" smtClean="0">
                <a:solidFill>
                  <a:prstClr val="white"/>
                </a:solidFill>
              </a:rPr>
            </a:br>
            <a:r>
              <a:rPr lang="es-ES" sz="2200" dirty="0" smtClean="0">
                <a:solidFill>
                  <a:prstClr val="white"/>
                </a:solidFill>
              </a:rPr>
              <a:t>Los elementos pueden ser de tipos distintos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515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956376" y="2060848"/>
            <a:ext cx="587020" cy="70788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"/>
              </a:rPr>
              <a:t></a:t>
            </a:r>
            <a:endParaRPr lang="es-ES" sz="40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956376" y="2809503"/>
            <a:ext cx="587020" cy="70788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"/>
              </a:rPr>
              <a:t></a:t>
            </a:r>
            <a:endParaRPr lang="es-ES" sz="40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956376" y="4139555"/>
            <a:ext cx="587020" cy="70788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"/>
              </a:rPr>
              <a:t></a:t>
            </a:r>
            <a:endParaRPr lang="es-ES" sz="40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Arrays dentro de estructuras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rmAutofit/>
          </a:bodyPr>
          <a:lstStyle/>
          <a:p>
            <a:pPr marL="361950" lvl="1" indent="1588" defTabSz="2676525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4305300" algn="l"/>
              </a:tabLst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 int </a:t>
            </a:r>
            <a:r>
              <a:rPr lang="es-ES" sz="2000" dirty="0" smtClean="0">
                <a:latin typeface="Consolas" pitchFamily="49" charset="0"/>
              </a:rPr>
              <a:t>MAX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>
                <a:solidFill>
                  <a:srgbClr val="FFC000"/>
                </a:solidFill>
                <a:latin typeface="Consolas" pitchFamily="49" charset="0"/>
              </a:rPr>
              <a:t>struct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{</a:t>
            </a:r>
            <a:endParaRPr lang="es-ES" sz="2000" dirty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nombre;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apellidos;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edad;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nif;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} </a:t>
            </a:r>
            <a:r>
              <a:rPr lang="es-ES" sz="2000" dirty="0" err="1">
                <a:solidFill>
                  <a:srgbClr val="FFC000"/>
                </a:solidFill>
                <a:latin typeface="Consolas" pitchFamily="49" charset="0"/>
              </a:rPr>
              <a:t>tPersona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;</a:t>
            </a:r>
            <a:endParaRPr lang="es-ES" sz="2000" dirty="0">
              <a:solidFill>
                <a:srgbClr val="92D050"/>
              </a:solidFill>
              <a:latin typeface="Consolas" pitchFamily="49" charset="0"/>
            </a:endParaRPr>
          </a:p>
          <a:p>
            <a:pPr marL="361950" lvl="1" indent="1588" defTabSz="2676525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4305300" algn="l"/>
              </a:tabLst>
            </a:pPr>
            <a:r>
              <a:rPr lang="es-E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tPersona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tArray</a:t>
            </a:r>
            <a:r>
              <a:rPr lang="es-ES" sz="2000" dirty="0" smtClean="0">
                <a:latin typeface="Consolas" pitchFamily="49" charset="0"/>
              </a:rPr>
              <a:t>[MAX];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>
                <a:solidFill>
                  <a:srgbClr val="FFC000"/>
                </a:solidFill>
                <a:latin typeface="Consolas" pitchFamily="49" charset="0"/>
              </a:rPr>
              <a:t>struct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{</a:t>
            </a:r>
            <a:endParaRPr lang="es-ES" sz="2000" dirty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tArray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elementos;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contador;</a:t>
            </a:r>
            <a:endParaRPr lang="es-ES" sz="2000" dirty="0">
              <a:solidFill>
                <a:prstClr val="white"/>
              </a:solidFill>
              <a:latin typeface="Consolas" pitchFamily="49" charset="0"/>
            </a:endParaRPr>
          </a:p>
          <a:p>
            <a:pPr marL="361950" lvl="1" indent="1588" defTabSz="2676525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4305300" algn="l"/>
              </a:tabLst>
            </a:pPr>
            <a:r>
              <a:rPr lang="es-ES" sz="2000" dirty="0" smtClean="0">
                <a:latin typeface="Consolas" pitchFamily="49" charset="0"/>
              </a:rPr>
              <a:t>}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tLista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marL="361950" lvl="1" indent="1588" defTabSz="26765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4305300" algn="l"/>
              </a:tabLst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tLista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lista;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Nombre de la tercera persona: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lista.elementos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].nombre</a:t>
            </a:r>
            <a:endParaRPr lang="es-ES" dirty="0">
              <a:solidFill>
                <a:srgbClr val="92D050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Edad </a:t>
            </a:r>
            <a:r>
              <a:rPr lang="es-ES" dirty="0">
                <a:solidFill>
                  <a:prstClr val="white"/>
                </a:solidFill>
              </a:rPr>
              <a:t>de la </a:t>
            </a:r>
            <a:r>
              <a:rPr lang="es-ES" dirty="0" smtClean="0">
                <a:solidFill>
                  <a:prstClr val="white"/>
                </a:solidFill>
              </a:rPr>
              <a:t>duodécima </a:t>
            </a:r>
            <a:r>
              <a:rPr lang="es-ES" dirty="0">
                <a:solidFill>
                  <a:prstClr val="white"/>
                </a:solidFill>
              </a:rPr>
              <a:t>persona: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lista.elementos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].edad</a:t>
            </a:r>
            <a:endParaRPr lang="es-ES" dirty="0">
              <a:solidFill>
                <a:srgbClr val="92D050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NIF </a:t>
            </a:r>
            <a:r>
              <a:rPr lang="es-ES" dirty="0">
                <a:solidFill>
                  <a:prstClr val="white"/>
                </a:solidFill>
              </a:rPr>
              <a:t>de la </a:t>
            </a:r>
            <a:r>
              <a:rPr lang="es-ES" dirty="0" smtClean="0">
                <a:solidFill>
                  <a:prstClr val="white"/>
                </a:solidFill>
              </a:rPr>
              <a:t>primera </a:t>
            </a:r>
            <a:r>
              <a:rPr lang="es-ES" dirty="0">
                <a:solidFill>
                  <a:prstClr val="white"/>
                </a:solidFill>
              </a:rPr>
              <a:t>persona: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lista.elementos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].nif</a:t>
            </a:r>
            <a:endParaRPr lang="es-ES" dirty="0">
              <a:solidFill>
                <a:srgbClr val="92D050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2000" dirty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551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grpSp>
        <p:nvGrpSpPr>
          <p:cNvPr id="60" name="Grupo 59"/>
          <p:cNvGrpSpPr/>
          <p:nvPr/>
        </p:nvGrpSpPr>
        <p:grpSpPr>
          <a:xfrm>
            <a:off x="4499992" y="1040903"/>
            <a:ext cx="4160932" cy="3828257"/>
            <a:chOff x="4572000" y="1040903"/>
            <a:chExt cx="4160932" cy="3828257"/>
          </a:xfrm>
        </p:grpSpPr>
        <p:sp>
          <p:nvSpPr>
            <p:cNvPr id="58" name="5 Rectángulo"/>
            <p:cNvSpPr/>
            <p:nvPr/>
          </p:nvSpPr>
          <p:spPr>
            <a:xfrm>
              <a:off x="5369260" y="1046050"/>
              <a:ext cx="3348563" cy="382311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00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5441268" y="1067165"/>
              <a:ext cx="2178645" cy="3657979"/>
              <a:chOff x="6521900" y="926947"/>
              <a:chExt cx="2178645" cy="4446173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7" name="Grupo 6"/>
              <p:cNvGrpSpPr/>
              <p:nvPr/>
            </p:nvGrpSpPr>
            <p:grpSpPr>
              <a:xfrm>
                <a:off x="6521900" y="1300912"/>
                <a:ext cx="2178645" cy="4072208"/>
                <a:chOff x="6521900" y="1300912"/>
                <a:chExt cx="2178645" cy="4072208"/>
              </a:xfrm>
            </p:grpSpPr>
            <p:grpSp>
              <p:nvGrpSpPr>
                <p:cNvPr id="9" name="172 Grupo"/>
                <p:cNvGrpSpPr/>
                <p:nvPr/>
              </p:nvGrpSpPr>
              <p:grpSpPr>
                <a:xfrm>
                  <a:off x="7122337" y="1300912"/>
                  <a:ext cx="1578208" cy="864000"/>
                  <a:chOff x="3860001" y="1453425"/>
                  <a:chExt cx="2137095" cy="1531718"/>
                </a:xfrm>
              </p:grpSpPr>
              <p:sp>
                <p:nvSpPr>
                  <p:cNvPr id="46" name="5 Rectángulo"/>
                  <p:cNvSpPr/>
                  <p:nvPr/>
                </p:nvSpPr>
                <p:spPr>
                  <a:xfrm>
                    <a:off x="3860001" y="1453425"/>
                    <a:ext cx="2137095" cy="1531718"/>
                  </a:xfrm>
                  <a:prstGeom prst="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>
                    <a:solidFill>
                      <a:schemeClr val="accent1">
                        <a:lumMod val="60000"/>
                        <a:lumOff val="40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 sz="1000"/>
                  </a:p>
                </p:txBody>
              </p:sp>
              <p:sp>
                <p:nvSpPr>
                  <p:cNvPr id="47" name="7 CuadroTexto"/>
                  <p:cNvSpPr txBox="1"/>
                  <p:nvPr/>
                </p:nvSpPr>
                <p:spPr>
                  <a:xfrm>
                    <a:off x="4786365" y="1636155"/>
                    <a:ext cx="1080000" cy="218254"/>
                  </a:xfrm>
                  <a:prstGeom prst="rect">
                    <a:avLst/>
                  </a:prstGeom>
                  <a:ln/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600"/>
                      </a:spcAft>
                    </a:pPr>
                    <a:endParaRPr lang="es-ES" sz="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endParaRPr>
                  </a:p>
                </p:txBody>
              </p:sp>
              <p:sp>
                <p:nvSpPr>
                  <p:cNvPr id="48" name="8 CuadroTexto"/>
                  <p:cNvSpPr txBox="1"/>
                  <p:nvPr/>
                </p:nvSpPr>
                <p:spPr>
                  <a:xfrm>
                    <a:off x="4120481" y="1546784"/>
                    <a:ext cx="771022" cy="4092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r>
                      <a:rPr lang="es-ES" sz="9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rPr>
                      <a:t>nombre</a:t>
                    </a:r>
                  </a:p>
                </p:txBody>
              </p:sp>
              <p:sp>
                <p:nvSpPr>
                  <p:cNvPr id="49" name="10 CuadroTexto"/>
                  <p:cNvSpPr txBox="1"/>
                  <p:nvPr/>
                </p:nvSpPr>
                <p:spPr>
                  <a:xfrm>
                    <a:off x="4786365" y="1942339"/>
                    <a:ext cx="1080000" cy="218254"/>
                  </a:xfrm>
                  <a:prstGeom prst="rect">
                    <a:avLst/>
                  </a:prstGeom>
                  <a:ln/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600"/>
                      </a:spcAft>
                    </a:pPr>
                    <a:endParaRPr lang="es-ES" sz="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endParaRPr>
                  </a:p>
                </p:txBody>
              </p:sp>
              <p:sp>
                <p:nvSpPr>
                  <p:cNvPr id="50" name="11 CuadroTexto"/>
                  <p:cNvSpPr txBox="1"/>
                  <p:nvPr/>
                </p:nvSpPr>
                <p:spPr>
                  <a:xfrm>
                    <a:off x="3860001" y="1855643"/>
                    <a:ext cx="1031502" cy="4092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r>
                      <a:rPr lang="es-ES" sz="9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rPr>
                      <a:t>apellidos</a:t>
                    </a:r>
                  </a:p>
                </p:txBody>
              </p:sp>
              <p:sp>
                <p:nvSpPr>
                  <p:cNvPr id="51" name="13 CuadroTexto"/>
                  <p:cNvSpPr txBox="1"/>
                  <p:nvPr/>
                </p:nvSpPr>
                <p:spPr>
                  <a:xfrm>
                    <a:off x="4786365" y="2248523"/>
                    <a:ext cx="360000" cy="218254"/>
                  </a:xfrm>
                  <a:prstGeom prst="rect">
                    <a:avLst/>
                  </a:prstGeom>
                  <a:ln/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endParaRPr lang="es-ES" sz="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endParaRPr>
                  </a:p>
                </p:txBody>
              </p:sp>
              <p:sp>
                <p:nvSpPr>
                  <p:cNvPr id="52" name="14 CuadroTexto"/>
                  <p:cNvSpPr txBox="1"/>
                  <p:nvPr/>
                </p:nvSpPr>
                <p:spPr>
                  <a:xfrm>
                    <a:off x="4294137" y="2164502"/>
                    <a:ext cx="597368" cy="4092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r>
                      <a:rPr lang="es-ES" sz="9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rPr>
                      <a:t>edad</a:t>
                    </a:r>
                  </a:p>
                </p:txBody>
              </p:sp>
              <p:sp>
                <p:nvSpPr>
                  <p:cNvPr id="53" name="17 CuadroTexto"/>
                  <p:cNvSpPr txBox="1"/>
                  <p:nvPr/>
                </p:nvSpPr>
                <p:spPr>
                  <a:xfrm>
                    <a:off x="4380963" y="2473362"/>
                    <a:ext cx="510541" cy="4092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r>
                      <a:rPr lang="es-ES" sz="9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rPr>
                      <a:t>nif</a:t>
                    </a:r>
                  </a:p>
                </p:txBody>
              </p:sp>
              <p:sp>
                <p:nvSpPr>
                  <p:cNvPr id="54" name="10 CuadroTexto"/>
                  <p:cNvSpPr txBox="1"/>
                  <p:nvPr/>
                </p:nvSpPr>
                <p:spPr>
                  <a:xfrm>
                    <a:off x="4786365" y="2554706"/>
                    <a:ext cx="1080000" cy="218254"/>
                  </a:xfrm>
                  <a:prstGeom prst="rect">
                    <a:avLst/>
                  </a:prstGeom>
                  <a:ln/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600"/>
                      </a:spcAft>
                    </a:pPr>
                    <a:endParaRPr lang="es-ES" sz="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endParaRPr>
                  </a:p>
                </p:txBody>
              </p:sp>
            </p:grpSp>
            <p:grpSp>
              <p:nvGrpSpPr>
                <p:cNvPr id="10" name="172 Grupo"/>
                <p:cNvGrpSpPr/>
                <p:nvPr/>
              </p:nvGrpSpPr>
              <p:grpSpPr>
                <a:xfrm>
                  <a:off x="7122337" y="2164912"/>
                  <a:ext cx="1578208" cy="864000"/>
                  <a:chOff x="3860001" y="1453425"/>
                  <a:chExt cx="2137095" cy="1531718"/>
                </a:xfrm>
              </p:grpSpPr>
              <p:sp>
                <p:nvSpPr>
                  <p:cNvPr id="37" name="5 Rectángulo"/>
                  <p:cNvSpPr/>
                  <p:nvPr/>
                </p:nvSpPr>
                <p:spPr>
                  <a:xfrm>
                    <a:off x="3860001" y="1453425"/>
                    <a:ext cx="2137095" cy="1531718"/>
                  </a:xfrm>
                  <a:prstGeom prst="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>
                    <a:solidFill>
                      <a:schemeClr val="accent1">
                        <a:lumMod val="60000"/>
                        <a:lumOff val="40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 sz="1000"/>
                  </a:p>
                </p:txBody>
              </p:sp>
              <p:sp>
                <p:nvSpPr>
                  <p:cNvPr id="38" name="7 CuadroTexto"/>
                  <p:cNvSpPr txBox="1"/>
                  <p:nvPr/>
                </p:nvSpPr>
                <p:spPr>
                  <a:xfrm>
                    <a:off x="4786365" y="1636155"/>
                    <a:ext cx="1080000" cy="218254"/>
                  </a:xfrm>
                  <a:prstGeom prst="rect">
                    <a:avLst/>
                  </a:prstGeom>
                  <a:ln/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600"/>
                      </a:spcAft>
                    </a:pPr>
                    <a:endParaRPr lang="es-ES" sz="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endParaRPr>
                  </a:p>
                </p:txBody>
              </p:sp>
              <p:sp>
                <p:nvSpPr>
                  <p:cNvPr id="39" name="8 CuadroTexto"/>
                  <p:cNvSpPr txBox="1"/>
                  <p:nvPr/>
                </p:nvSpPr>
                <p:spPr>
                  <a:xfrm>
                    <a:off x="4120481" y="1546784"/>
                    <a:ext cx="771022" cy="4092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r>
                      <a:rPr lang="es-ES" sz="9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rPr>
                      <a:t>nombre</a:t>
                    </a:r>
                  </a:p>
                </p:txBody>
              </p:sp>
              <p:sp>
                <p:nvSpPr>
                  <p:cNvPr id="40" name="10 CuadroTexto"/>
                  <p:cNvSpPr txBox="1"/>
                  <p:nvPr/>
                </p:nvSpPr>
                <p:spPr>
                  <a:xfrm>
                    <a:off x="4786365" y="1942339"/>
                    <a:ext cx="1080000" cy="218254"/>
                  </a:xfrm>
                  <a:prstGeom prst="rect">
                    <a:avLst/>
                  </a:prstGeom>
                  <a:ln/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600"/>
                      </a:spcAft>
                    </a:pPr>
                    <a:endParaRPr lang="es-ES" sz="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endParaRPr>
                  </a:p>
                </p:txBody>
              </p:sp>
              <p:sp>
                <p:nvSpPr>
                  <p:cNvPr id="41" name="11 CuadroTexto"/>
                  <p:cNvSpPr txBox="1"/>
                  <p:nvPr/>
                </p:nvSpPr>
                <p:spPr>
                  <a:xfrm>
                    <a:off x="3860001" y="1855643"/>
                    <a:ext cx="1031502" cy="4092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r>
                      <a:rPr lang="es-ES" sz="9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rPr>
                      <a:t>apellidos</a:t>
                    </a:r>
                  </a:p>
                </p:txBody>
              </p:sp>
              <p:sp>
                <p:nvSpPr>
                  <p:cNvPr id="42" name="13 CuadroTexto"/>
                  <p:cNvSpPr txBox="1"/>
                  <p:nvPr/>
                </p:nvSpPr>
                <p:spPr>
                  <a:xfrm>
                    <a:off x="4786365" y="2248523"/>
                    <a:ext cx="360000" cy="218254"/>
                  </a:xfrm>
                  <a:prstGeom prst="rect">
                    <a:avLst/>
                  </a:prstGeom>
                  <a:ln/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endParaRPr lang="es-ES" sz="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endParaRPr>
                  </a:p>
                </p:txBody>
              </p:sp>
              <p:sp>
                <p:nvSpPr>
                  <p:cNvPr id="43" name="14 CuadroTexto"/>
                  <p:cNvSpPr txBox="1"/>
                  <p:nvPr/>
                </p:nvSpPr>
                <p:spPr>
                  <a:xfrm>
                    <a:off x="4294137" y="2164502"/>
                    <a:ext cx="597368" cy="4092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r>
                      <a:rPr lang="es-ES" sz="9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rPr>
                      <a:t>edad</a:t>
                    </a:r>
                  </a:p>
                </p:txBody>
              </p:sp>
              <p:sp>
                <p:nvSpPr>
                  <p:cNvPr id="44" name="17 CuadroTexto"/>
                  <p:cNvSpPr txBox="1"/>
                  <p:nvPr/>
                </p:nvSpPr>
                <p:spPr>
                  <a:xfrm>
                    <a:off x="4380963" y="2473362"/>
                    <a:ext cx="510541" cy="4092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r>
                      <a:rPr lang="es-ES" sz="9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rPr>
                      <a:t>nif</a:t>
                    </a:r>
                  </a:p>
                </p:txBody>
              </p:sp>
              <p:sp>
                <p:nvSpPr>
                  <p:cNvPr id="45" name="10 CuadroTexto"/>
                  <p:cNvSpPr txBox="1"/>
                  <p:nvPr/>
                </p:nvSpPr>
                <p:spPr>
                  <a:xfrm>
                    <a:off x="4786365" y="2554706"/>
                    <a:ext cx="1080000" cy="218254"/>
                  </a:xfrm>
                  <a:prstGeom prst="rect">
                    <a:avLst/>
                  </a:prstGeom>
                  <a:ln/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600"/>
                      </a:spcAft>
                    </a:pPr>
                    <a:endParaRPr lang="es-ES" sz="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endParaRPr>
                  </a:p>
                </p:txBody>
              </p:sp>
            </p:grpSp>
            <p:grpSp>
              <p:nvGrpSpPr>
                <p:cNvPr id="11" name="172 Grupo"/>
                <p:cNvGrpSpPr/>
                <p:nvPr/>
              </p:nvGrpSpPr>
              <p:grpSpPr>
                <a:xfrm>
                  <a:off x="7122337" y="3028912"/>
                  <a:ext cx="1578208" cy="864000"/>
                  <a:chOff x="3860001" y="1453425"/>
                  <a:chExt cx="2137095" cy="1531718"/>
                </a:xfrm>
              </p:grpSpPr>
              <p:sp>
                <p:nvSpPr>
                  <p:cNvPr id="28" name="5 Rectángulo"/>
                  <p:cNvSpPr/>
                  <p:nvPr/>
                </p:nvSpPr>
                <p:spPr>
                  <a:xfrm>
                    <a:off x="3860001" y="1453425"/>
                    <a:ext cx="2137095" cy="1531718"/>
                  </a:xfrm>
                  <a:prstGeom prst="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>
                    <a:solidFill>
                      <a:schemeClr val="accent1">
                        <a:lumMod val="60000"/>
                        <a:lumOff val="40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 sz="1000"/>
                  </a:p>
                </p:txBody>
              </p:sp>
              <p:sp>
                <p:nvSpPr>
                  <p:cNvPr id="29" name="7 CuadroTexto"/>
                  <p:cNvSpPr txBox="1"/>
                  <p:nvPr/>
                </p:nvSpPr>
                <p:spPr>
                  <a:xfrm>
                    <a:off x="4786365" y="1636155"/>
                    <a:ext cx="1080000" cy="218254"/>
                  </a:xfrm>
                  <a:prstGeom prst="rect">
                    <a:avLst/>
                  </a:prstGeom>
                  <a:ln/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600"/>
                      </a:spcAft>
                    </a:pPr>
                    <a:endParaRPr lang="es-ES" sz="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endParaRPr>
                  </a:p>
                </p:txBody>
              </p:sp>
              <p:sp>
                <p:nvSpPr>
                  <p:cNvPr id="30" name="8 CuadroTexto"/>
                  <p:cNvSpPr txBox="1"/>
                  <p:nvPr/>
                </p:nvSpPr>
                <p:spPr>
                  <a:xfrm>
                    <a:off x="4120481" y="1546784"/>
                    <a:ext cx="771022" cy="4092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r>
                      <a:rPr lang="es-ES" sz="9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rPr>
                      <a:t>nombre</a:t>
                    </a:r>
                  </a:p>
                </p:txBody>
              </p:sp>
              <p:sp>
                <p:nvSpPr>
                  <p:cNvPr id="31" name="10 CuadroTexto"/>
                  <p:cNvSpPr txBox="1"/>
                  <p:nvPr/>
                </p:nvSpPr>
                <p:spPr>
                  <a:xfrm>
                    <a:off x="4786365" y="1942339"/>
                    <a:ext cx="1080000" cy="218254"/>
                  </a:xfrm>
                  <a:prstGeom prst="rect">
                    <a:avLst/>
                  </a:prstGeom>
                  <a:ln/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600"/>
                      </a:spcAft>
                    </a:pPr>
                    <a:endParaRPr lang="es-ES" sz="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endParaRPr>
                  </a:p>
                </p:txBody>
              </p:sp>
              <p:sp>
                <p:nvSpPr>
                  <p:cNvPr id="32" name="11 CuadroTexto"/>
                  <p:cNvSpPr txBox="1"/>
                  <p:nvPr/>
                </p:nvSpPr>
                <p:spPr>
                  <a:xfrm>
                    <a:off x="3860001" y="1855643"/>
                    <a:ext cx="1031502" cy="4092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r>
                      <a:rPr lang="es-ES" sz="9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rPr>
                      <a:t>apellidos</a:t>
                    </a:r>
                  </a:p>
                </p:txBody>
              </p:sp>
              <p:sp>
                <p:nvSpPr>
                  <p:cNvPr id="33" name="13 CuadroTexto"/>
                  <p:cNvSpPr txBox="1"/>
                  <p:nvPr/>
                </p:nvSpPr>
                <p:spPr>
                  <a:xfrm>
                    <a:off x="4786365" y="2248523"/>
                    <a:ext cx="360000" cy="218254"/>
                  </a:xfrm>
                  <a:prstGeom prst="rect">
                    <a:avLst/>
                  </a:prstGeom>
                  <a:ln/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endParaRPr lang="es-ES" sz="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endParaRPr>
                  </a:p>
                </p:txBody>
              </p:sp>
              <p:sp>
                <p:nvSpPr>
                  <p:cNvPr id="34" name="14 CuadroTexto"/>
                  <p:cNvSpPr txBox="1"/>
                  <p:nvPr/>
                </p:nvSpPr>
                <p:spPr>
                  <a:xfrm>
                    <a:off x="4294137" y="2164502"/>
                    <a:ext cx="597368" cy="4092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r>
                      <a:rPr lang="es-ES" sz="9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rPr>
                      <a:t>edad</a:t>
                    </a:r>
                  </a:p>
                </p:txBody>
              </p:sp>
              <p:sp>
                <p:nvSpPr>
                  <p:cNvPr id="35" name="17 CuadroTexto"/>
                  <p:cNvSpPr txBox="1"/>
                  <p:nvPr/>
                </p:nvSpPr>
                <p:spPr>
                  <a:xfrm>
                    <a:off x="4380963" y="2473362"/>
                    <a:ext cx="510541" cy="4092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r>
                      <a:rPr lang="es-ES" sz="9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rPr>
                      <a:t>nif</a:t>
                    </a:r>
                  </a:p>
                </p:txBody>
              </p:sp>
              <p:sp>
                <p:nvSpPr>
                  <p:cNvPr id="36" name="10 CuadroTexto"/>
                  <p:cNvSpPr txBox="1"/>
                  <p:nvPr/>
                </p:nvSpPr>
                <p:spPr>
                  <a:xfrm>
                    <a:off x="4786365" y="2554706"/>
                    <a:ext cx="1080000" cy="218254"/>
                  </a:xfrm>
                  <a:prstGeom prst="rect">
                    <a:avLst/>
                  </a:prstGeom>
                  <a:ln/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600"/>
                      </a:spcAft>
                    </a:pPr>
                    <a:endParaRPr lang="es-ES" sz="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endParaRPr>
                  </a:p>
                </p:txBody>
              </p:sp>
            </p:grpSp>
            <p:grpSp>
              <p:nvGrpSpPr>
                <p:cNvPr id="12" name="172 Grupo"/>
                <p:cNvGrpSpPr/>
                <p:nvPr/>
              </p:nvGrpSpPr>
              <p:grpSpPr>
                <a:xfrm>
                  <a:off x="7122337" y="4509120"/>
                  <a:ext cx="1578208" cy="864000"/>
                  <a:chOff x="3860001" y="1453425"/>
                  <a:chExt cx="2137095" cy="1531718"/>
                </a:xfrm>
              </p:grpSpPr>
              <p:sp>
                <p:nvSpPr>
                  <p:cNvPr id="19" name="5 Rectángulo"/>
                  <p:cNvSpPr/>
                  <p:nvPr/>
                </p:nvSpPr>
                <p:spPr>
                  <a:xfrm>
                    <a:off x="3860001" y="1453425"/>
                    <a:ext cx="2137095" cy="1531718"/>
                  </a:xfrm>
                  <a:prstGeom prst="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>
                    <a:solidFill>
                      <a:schemeClr val="accent1">
                        <a:lumMod val="60000"/>
                        <a:lumOff val="40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 sz="1000"/>
                  </a:p>
                </p:txBody>
              </p:sp>
              <p:sp>
                <p:nvSpPr>
                  <p:cNvPr id="20" name="7 CuadroTexto"/>
                  <p:cNvSpPr txBox="1"/>
                  <p:nvPr/>
                </p:nvSpPr>
                <p:spPr>
                  <a:xfrm>
                    <a:off x="4786365" y="1636155"/>
                    <a:ext cx="1080000" cy="218254"/>
                  </a:xfrm>
                  <a:prstGeom prst="rect">
                    <a:avLst/>
                  </a:prstGeom>
                  <a:ln/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600"/>
                      </a:spcAft>
                    </a:pPr>
                    <a:endParaRPr lang="es-ES" sz="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endParaRPr>
                  </a:p>
                </p:txBody>
              </p:sp>
              <p:sp>
                <p:nvSpPr>
                  <p:cNvPr id="21" name="8 CuadroTexto"/>
                  <p:cNvSpPr txBox="1"/>
                  <p:nvPr/>
                </p:nvSpPr>
                <p:spPr>
                  <a:xfrm>
                    <a:off x="4120481" y="1546784"/>
                    <a:ext cx="771022" cy="4092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r>
                      <a:rPr lang="es-ES" sz="9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rPr>
                      <a:t>nombre</a:t>
                    </a:r>
                  </a:p>
                </p:txBody>
              </p:sp>
              <p:sp>
                <p:nvSpPr>
                  <p:cNvPr id="22" name="10 CuadroTexto"/>
                  <p:cNvSpPr txBox="1"/>
                  <p:nvPr/>
                </p:nvSpPr>
                <p:spPr>
                  <a:xfrm>
                    <a:off x="4786365" y="1942339"/>
                    <a:ext cx="1080000" cy="218254"/>
                  </a:xfrm>
                  <a:prstGeom prst="rect">
                    <a:avLst/>
                  </a:prstGeom>
                  <a:ln/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600"/>
                      </a:spcAft>
                    </a:pPr>
                    <a:endParaRPr lang="es-ES" sz="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endParaRPr>
                  </a:p>
                </p:txBody>
              </p:sp>
              <p:sp>
                <p:nvSpPr>
                  <p:cNvPr id="23" name="11 CuadroTexto"/>
                  <p:cNvSpPr txBox="1"/>
                  <p:nvPr/>
                </p:nvSpPr>
                <p:spPr>
                  <a:xfrm>
                    <a:off x="3860001" y="1855643"/>
                    <a:ext cx="1031502" cy="4092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r>
                      <a:rPr lang="es-ES" sz="9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rPr>
                      <a:t>apellidos</a:t>
                    </a:r>
                  </a:p>
                </p:txBody>
              </p:sp>
              <p:sp>
                <p:nvSpPr>
                  <p:cNvPr id="24" name="13 CuadroTexto"/>
                  <p:cNvSpPr txBox="1"/>
                  <p:nvPr/>
                </p:nvSpPr>
                <p:spPr>
                  <a:xfrm>
                    <a:off x="4786365" y="2248523"/>
                    <a:ext cx="360000" cy="218254"/>
                  </a:xfrm>
                  <a:prstGeom prst="rect">
                    <a:avLst/>
                  </a:prstGeom>
                  <a:ln/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endParaRPr lang="es-ES" sz="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endParaRPr>
                  </a:p>
                </p:txBody>
              </p:sp>
              <p:sp>
                <p:nvSpPr>
                  <p:cNvPr id="25" name="14 CuadroTexto"/>
                  <p:cNvSpPr txBox="1"/>
                  <p:nvPr/>
                </p:nvSpPr>
                <p:spPr>
                  <a:xfrm>
                    <a:off x="4294137" y="2164502"/>
                    <a:ext cx="597368" cy="4092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r>
                      <a:rPr lang="es-ES" sz="9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rPr>
                      <a:t>edad</a:t>
                    </a:r>
                  </a:p>
                </p:txBody>
              </p:sp>
              <p:sp>
                <p:nvSpPr>
                  <p:cNvPr id="26" name="17 CuadroTexto"/>
                  <p:cNvSpPr txBox="1"/>
                  <p:nvPr/>
                </p:nvSpPr>
                <p:spPr>
                  <a:xfrm>
                    <a:off x="4380963" y="2473362"/>
                    <a:ext cx="510541" cy="4092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algn="r">
                      <a:spcAft>
                        <a:spcPts val="600"/>
                      </a:spcAft>
                    </a:pPr>
                    <a:r>
                      <a:rPr lang="es-ES" sz="9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rPr>
                      <a:t>nif</a:t>
                    </a:r>
                  </a:p>
                </p:txBody>
              </p:sp>
              <p:sp>
                <p:nvSpPr>
                  <p:cNvPr id="27" name="10 CuadroTexto"/>
                  <p:cNvSpPr txBox="1"/>
                  <p:nvPr/>
                </p:nvSpPr>
                <p:spPr>
                  <a:xfrm>
                    <a:off x="4786365" y="2554706"/>
                    <a:ext cx="1080000" cy="218254"/>
                  </a:xfrm>
                  <a:prstGeom prst="rect">
                    <a:avLst/>
                  </a:prstGeom>
                  <a:ln/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600"/>
                      </a:spcAft>
                    </a:pPr>
                    <a:endParaRPr lang="es-ES" sz="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endParaRPr>
                  </a:p>
                </p:txBody>
              </p:sp>
            </p:grpSp>
            <p:sp>
              <p:nvSpPr>
                <p:cNvPr id="13" name="108 CuadroTexto"/>
                <p:cNvSpPr txBox="1"/>
                <p:nvPr/>
              </p:nvSpPr>
              <p:spPr>
                <a:xfrm>
                  <a:off x="6826736" y="2473152"/>
                  <a:ext cx="269626" cy="336685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1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1</a:t>
                  </a:r>
                </a:p>
              </p:txBody>
            </p:sp>
            <p:sp>
              <p:nvSpPr>
                <p:cNvPr id="14" name="107 CuadroTexto"/>
                <p:cNvSpPr txBox="1"/>
                <p:nvPr/>
              </p:nvSpPr>
              <p:spPr>
                <a:xfrm>
                  <a:off x="6828338" y="1591093"/>
                  <a:ext cx="269626" cy="336685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1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0</a:t>
                  </a:r>
                </a:p>
              </p:txBody>
            </p:sp>
            <p:sp>
              <p:nvSpPr>
                <p:cNvPr id="15" name="109 CuadroTexto"/>
                <p:cNvSpPr txBox="1"/>
                <p:nvPr/>
              </p:nvSpPr>
              <p:spPr>
                <a:xfrm>
                  <a:off x="6826736" y="3265239"/>
                  <a:ext cx="269626" cy="336685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1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2</a:t>
                  </a:r>
                </a:p>
              </p:txBody>
            </p:sp>
            <p:sp>
              <p:nvSpPr>
                <p:cNvPr id="16" name="111 CuadroTexto"/>
                <p:cNvSpPr txBox="1"/>
                <p:nvPr/>
              </p:nvSpPr>
              <p:spPr>
                <a:xfrm>
                  <a:off x="6521900" y="4777407"/>
                  <a:ext cx="501582" cy="336685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rIns="0" rtlCol="0">
                  <a:spAutoFit/>
                </a:bodyPr>
                <a:lstStyle/>
                <a:p>
                  <a:pPr algn="r">
                    <a:spcAft>
                      <a:spcPts val="600"/>
                    </a:spcAft>
                  </a:pPr>
                  <a:r>
                    <a:rPr lang="es-ES" sz="12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olas" pitchFamily="49" charset="0"/>
                    </a:rPr>
                    <a:t>MAX-1</a:t>
                  </a:r>
                </a:p>
              </p:txBody>
            </p:sp>
            <p:cxnSp>
              <p:nvCxnSpPr>
                <p:cNvPr id="17" name="Conector recto 16"/>
                <p:cNvCxnSpPr/>
                <p:nvPr/>
              </p:nvCxnSpPr>
              <p:spPr>
                <a:xfrm>
                  <a:off x="7134227" y="3892912"/>
                  <a:ext cx="0" cy="6162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  <a:tailEnd type="none" w="lg" len="lg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Conector recto 17"/>
                <p:cNvCxnSpPr/>
                <p:nvPr/>
              </p:nvCxnSpPr>
              <p:spPr>
                <a:xfrm>
                  <a:off x="8696325" y="3892912"/>
                  <a:ext cx="0" cy="6162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  <a:tailEnd type="none" w="lg" len="lg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23 CuadroTexto"/>
              <p:cNvSpPr txBox="1"/>
              <p:nvPr/>
            </p:nvSpPr>
            <p:spPr>
              <a:xfrm>
                <a:off x="7134227" y="926947"/>
                <a:ext cx="1194558" cy="389856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s-ES" sz="16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elementos</a:t>
                </a:r>
              </a:p>
            </p:txBody>
          </p:sp>
        </p:grpSp>
        <p:grpSp>
          <p:nvGrpSpPr>
            <p:cNvPr id="55" name="71 Grupo"/>
            <p:cNvGrpSpPr/>
            <p:nvPr/>
          </p:nvGrpSpPr>
          <p:grpSpPr>
            <a:xfrm>
              <a:off x="7650583" y="1071681"/>
              <a:ext cx="1082349" cy="530049"/>
              <a:chOff x="5091511" y="1637376"/>
              <a:chExt cx="1082349" cy="53004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6" name="13 CuadroTexto"/>
              <p:cNvSpPr txBox="1"/>
              <p:nvPr/>
            </p:nvSpPr>
            <p:spPr>
              <a:xfrm>
                <a:off x="5470339" y="1951425"/>
                <a:ext cx="360000" cy="216000"/>
              </a:xfrm>
              <a:prstGeom prst="rect">
                <a:avLst/>
              </a:prstGeom>
              <a:ln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r">
                  <a:spcAft>
                    <a:spcPts val="600"/>
                  </a:spcAft>
                </a:pPr>
                <a:endPara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endParaRPr>
              </a:p>
            </p:txBody>
          </p:sp>
          <p:sp>
            <p:nvSpPr>
              <p:cNvPr id="57" name="14 CuadroTexto"/>
              <p:cNvSpPr txBox="1"/>
              <p:nvPr/>
            </p:nvSpPr>
            <p:spPr>
              <a:xfrm>
                <a:off x="5091511" y="1637376"/>
                <a:ext cx="1082349" cy="33855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s-ES" sz="1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contador</a:t>
                </a:r>
              </a:p>
            </p:txBody>
          </p:sp>
        </p:grpSp>
        <p:sp>
          <p:nvSpPr>
            <p:cNvPr id="59" name="23 CuadroTexto"/>
            <p:cNvSpPr txBox="1"/>
            <p:nvPr/>
          </p:nvSpPr>
          <p:spPr>
            <a:xfrm>
              <a:off x="4572000" y="1040903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lista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563119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552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434516" y="3044280"/>
            <a:ext cx="6275179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Listas de longitud variable</a:t>
            </a:r>
            <a:endParaRPr lang="es-ES" sz="2400" dirty="0"/>
          </a:p>
        </p:txBody>
      </p:sp>
      <p:sp>
        <p:nvSpPr>
          <p:cNvPr id="7" name="6 Rectángulo"/>
          <p:cNvSpPr/>
          <p:nvPr/>
        </p:nvSpPr>
        <p:spPr>
          <a:xfrm rot="16200000">
            <a:off x="-466871" y="4392448"/>
            <a:ext cx="130195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0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onsolas" pitchFamily="49" charset="0"/>
              </a:rPr>
              <a:t> / Pablo Moreno Ger</a:t>
            </a:r>
            <a:endParaRPr lang="es-ES" sz="1050" dirty="0">
              <a:latin typeface="+mj-lt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88907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dirty="0" smtClean="0"/>
              <a:t>Estructura que agrupe el array y el contador: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MAX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[MAX];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elementos;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contador;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endParaRPr lang="es-ES" sz="2000" dirty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SzPct val="100000"/>
              <a:buNone/>
            </a:pP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SzPct val="100000"/>
              <a:buNone/>
            </a:pPr>
            <a:endParaRPr lang="es-ES" sz="2000" dirty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SzPct val="100000"/>
              <a:buNone/>
            </a:pP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SzPct val="100000"/>
              <a:buNone/>
            </a:pPr>
            <a:endParaRPr lang="es-ES" sz="2000" dirty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SzPct val="100000"/>
              <a:buNone/>
            </a:pP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SzPct val="100000"/>
              <a:buNone/>
            </a:pPr>
            <a:endParaRPr lang="es-ES" sz="2000" dirty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SzPct val="100000"/>
              <a:buNone/>
            </a:pP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</a:rPr>
              <a:t>Operaciones principales: inserción y eliminación de elementos</a:t>
            </a:r>
            <a:endParaRPr lang="es-ES" sz="2000" dirty="0">
              <a:solidFill>
                <a:prstClr val="white"/>
              </a:solidFill>
            </a:endParaRPr>
          </a:p>
        </p:txBody>
      </p:sp>
      <p:grpSp>
        <p:nvGrpSpPr>
          <p:cNvPr id="6" name="17 Grupo"/>
          <p:cNvGrpSpPr/>
          <p:nvPr/>
        </p:nvGrpSpPr>
        <p:grpSpPr>
          <a:xfrm>
            <a:off x="899592" y="3565694"/>
            <a:ext cx="7488832" cy="1562472"/>
            <a:chOff x="899592" y="4386808"/>
            <a:chExt cx="7488832" cy="156247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" name="7 Rectángulo"/>
            <p:cNvSpPr/>
            <p:nvPr/>
          </p:nvSpPr>
          <p:spPr>
            <a:xfrm>
              <a:off x="899592" y="4386808"/>
              <a:ext cx="7488832" cy="156247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tailEnd type="none" w="lg" len="lg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" name="13 Grupo"/>
            <p:cNvGrpSpPr/>
            <p:nvPr/>
          </p:nvGrpSpPr>
          <p:grpSpPr>
            <a:xfrm>
              <a:off x="1115616" y="5466710"/>
              <a:ext cx="1675372" cy="338554"/>
              <a:chOff x="1115616" y="5322694"/>
              <a:chExt cx="1675372" cy="338554"/>
            </a:xfrm>
          </p:grpSpPr>
          <p:sp>
            <p:nvSpPr>
              <p:cNvPr id="10" name="9 CuadroTexto"/>
              <p:cNvSpPr txBox="1"/>
              <p:nvPr/>
            </p:nvSpPr>
            <p:spPr>
              <a:xfrm>
                <a:off x="2183112" y="5322694"/>
                <a:ext cx="607876" cy="338554"/>
              </a:xfrm>
              <a:prstGeom prst="rect">
                <a:avLst/>
              </a:prstGeom>
              <a:ln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s-ES" sz="1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6</a:t>
                </a:r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1115616" y="5322694"/>
                <a:ext cx="1082348" cy="33855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r">
                  <a:spcAft>
                    <a:spcPts val="600"/>
                  </a:spcAft>
                </a:pPr>
                <a:r>
                  <a:rPr lang="es-ES" sz="1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contador</a:t>
                </a:r>
              </a:p>
            </p:txBody>
          </p:sp>
        </p:grp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Listas de longitud variable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553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graphicFrame>
        <p:nvGraphicFramePr>
          <p:cNvPr id="20" name="1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935616"/>
              </p:ext>
            </p:extLst>
          </p:nvPr>
        </p:nvGraphicFramePr>
        <p:xfrm>
          <a:off x="1233450" y="3637702"/>
          <a:ext cx="6938950" cy="96493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 gridSpan="2"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elementos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12.0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-2.2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5.4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0.0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36.2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35.0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9" name="15 Grupo"/>
          <p:cNvGrpSpPr/>
          <p:nvPr/>
        </p:nvGrpSpPr>
        <p:grpSpPr>
          <a:xfrm>
            <a:off x="2790989" y="4840135"/>
            <a:ext cx="5322481" cy="664323"/>
            <a:chOff x="2790989" y="5661249"/>
            <a:chExt cx="5322481" cy="66432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" name="14 CuadroTexto"/>
            <p:cNvSpPr txBox="1"/>
            <p:nvPr/>
          </p:nvSpPr>
          <p:spPr>
            <a:xfrm>
              <a:off x="3783823" y="5987018"/>
              <a:ext cx="4329647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Nº de elementos (y primer índice sin elemento)</a:t>
              </a:r>
            </a:p>
          </p:txBody>
        </p:sp>
        <p:cxnSp>
          <p:nvCxnSpPr>
            <p:cNvPr id="17" name="16 Conector recto de flecha"/>
            <p:cNvCxnSpPr>
              <a:stCxn id="15" idx="1"/>
            </p:cNvCxnSpPr>
            <p:nvPr/>
          </p:nvCxnSpPr>
          <p:spPr>
            <a:xfrm flipH="1" flipV="1">
              <a:off x="2790989" y="5661249"/>
              <a:ext cx="992834" cy="495046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17 CuadroTexto"/>
          <p:cNvSpPr txBox="1"/>
          <p:nvPr/>
        </p:nvSpPr>
        <p:spPr>
          <a:xfrm>
            <a:off x="6223148" y="2204864"/>
            <a:ext cx="2053319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Elementos sin usar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(datos basura)</a:t>
            </a:r>
          </a:p>
        </p:txBody>
      </p:sp>
      <p:cxnSp>
        <p:nvCxnSpPr>
          <p:cNvPr id="19" name="18 Conector recto de flecha"/>
          <p:cNvCxnSpPr/>
          <p:nvPr/>
        </p:nvCxnSpPr>
        <p:spPr>
          <a:xfrm>
            <a:off x="7249808" y="2861648"/>
            <a:ext cx="579736" cy="1042382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18" idx="2"/>
          </p:cNvCxnSpPr>
          <p:nvPr/>
        </p:nvCxnSpPr>
        <p:spPr>
          <a:xfrm flipH="1">
            <a:off x="5796136" y="2851195"/>
            <a:ext cx="1453672" cy="980827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 flipH="1">
            <a:off x="7249808" y="2861648"/>
            <a:ext cx="1" cy="1042382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flipH="1">
            <a:off x="6444208" y="2895030"/>
            <a:ext cx="805601" cy="1009000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rot="5400000" flipH="1" flipV="1">
            <a:off x="5079549" y="4097512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70673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Insertar un nuevo elemento en una posición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dirty="0" smtClean="0"/>
              <a:t>Posiciones válidas: 0 a 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contador</a:t>
            </a: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dirty="0" smtClean="0"/>
              <a:t>Hay que asegurarse de que haya sitio (contador &lt; máximo)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dirty="0" smtClean="0"/>
              <a:t>Operación en 3 pasos:</a:t>
            </a:r>
          </a:p>
          <a:p>
            <a:pPr marL="715962" lvl="2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sz="2200" dirty="0" smtClean="0"/>
              <a:t>1.- Abrir hueco para el nuevo elemento (desde la posición)</a:t>
            </a:r>
          </a:p>
          <a:p>
            <a:pPr marL="715962" lvl="2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sz="2200" dirty="0" smtClean="0"/>
              <a:t>2.- Colocar el elemento nuevo en la posición</a:t>
            </a:r>
          </a:p>
          <a:p>
            <a:pPr marL="715962" lvl="2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sz="2200" dirty="0" smtClean="0"/>
              <a:t>3.- Incrementar el contador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808692" y="2204864"/>
            <a:ext cx="6867764" cy="130193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2006800" y="3002601"/>
            <a:ext cx="557464" cy="338554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6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Inserción de elementos</a:t>
            </a:r>
            <a:endParaRPr lang="es-ES" dirty="0">
              <a:latin typeface="Consolas" pitchFamily="49" charset="0"/>
            </a:endParaRPr>
          </a:p>
        </p:txBody>
      </p:sp>
      <p:graphicFrame>
        <p:nvGraphicFramePr>
          <p:cNvPr id="20" name="1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929610"/>
              </p:ext>
            </p:extLst>
          </p:nvPr>
        </p:nvGraphicFramePr>
        <p:xfrm>
          <a:off x="1997712" y="2375362"/>
          <a:ext cx="6363710" cy="69295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</a:tblGrid>
              <a:tr h="267342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12.0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-2.2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5.4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0.0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36.2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35.0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68099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" name="31 CuadroTexto"/>
          <p:cNvSpPr txBox="1"/>
          <p:nvPr/>
        </p:nvSpPr>
        <p:spPr>
          <a:xfrm>
            <a:off x="612789" y="2254846"/>
            <a:ext cx="747916" cy="338554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42.0</a:t>
            </a:r>
          </a:p>
        </p:txBody>
      </p:sp>
      <p:sp>
        <p:nvSpPr>
          <p:cNvPr id="33" name="32 CuadroTexto"/>
          <p:cNvSpPr txBox="1"/>
          <p:nvPr/>
        </p:nvSpPr>
        <p:spPr>
          <a:xfrm>
            <a:off x="612789" y="2546313"/>
            <a:ext cx="745717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nuevo</a:t>
            </a:r>
          </a:p>
        </p:txBody>
      </p:sp>
      <p:sp>
        <p:nvSpPr>
          <p:cNvPr id="36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29454" y="6356350"/>
            <a:ext cx="900090" cy="365125"/>
          </a:xfrm>
        </p:spPr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554</a:t>
            </a:fld>
            <a:endParaRPr lang="en-US" dirty="0"/>
          </a:p>
        </p:txBody>
      </p:sp>
      <p:sp>
        <p:nvSpPr>
          <p:cNvPr id="37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5572164" cy="365125"/>
          </a:xfrm>
        </p:spPr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17632" y="2989642"/>
            <a:ext cx="747916" cy="338554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617632" y="3281109"/>
            <a:ext cx="714008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pos</a:t>
            </a:r>
          </a:p>
        </p:txBody>
      </p:sp>
      <p:cxnSp>
        <p:nvCxnSpPr>
          <p:cNvPr id="14" name="13 Conector recto"/>
          <p:cNvCxnSpPr/>
          <p:nvPr/>
        </p:nvCxnSpPr>
        <p:spPr>
          <a:xfrm rot="5400000" flipH="1" flipV="1">
            <a:off x="5487214" y="2585467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 flipV="1">
            <a:off x="4067944" y="2765234"/>
            <a:ext cx="0" cy="102959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66632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32" grpId="0" animBg="1"/>
      <p:bldP spid="33" grpId="0"/>
      <p:bldP spid="12" grpId="0" animBg="1"/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lista.contador &lt; N) {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// Abrir hueco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for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lista.contador; i &gt; pos; i--) {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200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ista.elementos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[i] = </a:t>
            </a:r>
            <a:r>
              <a:rPr lang="es-ES" sz="200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ista.elementos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[i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];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Insertar e incrementar contador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ista.elementos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[pos] =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nuevoElemento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ista.contador++;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ES" sz="2000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Inserción de elementos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9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29454" y="6356350"/>
            <a:ext cx="900090" cy="365125"/>
          </a:xfrm>
        </p:spPr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555</a:t>
            </a:fld>
            <a:endParaRPr lang="en-US" dirty="0"/>
          </a:p>
        </p:txBody>
      </p:sp>
      <p:sp>
        <p:nvSpPr>
          <p:cNvPr id="11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5572164" cy="365125"/>
          </a:xfrm>
        </p:spPr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12" name="11 Rectángulo"/>
          <p:cNvSpPr/>
          <p:nvPr/>
        </p:nvSpPr>
        <p:spPr>
          <a:xfrm>
            <a:off x="5311130" y="1628800"/>
            <a:ext cx="1224000" cy="3240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1880700" y="4222066"/>
            <a:ext cx="6867764" cy="130193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2078808" y="5019803"/>
            <a:ext cx="557464" cy="338554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7</a:t>
            </a:r>
          </a:p>
        </p:txBody>
      </p:sp>
      <p:graphicFrame>
        <p:nvGraphicFramePr>
          <p:cNvPr id="15" name="1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417560"/>
              </p:ext>
            </p:extLst>
          </p:nvPr>
        </p:nvGraphicFramePr>
        <p:xfrm>
          <a:off x="2069720" y="4392564"/>
          <a:ext cx="6363710" cy="69295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</a:tblGrid>
              <a:tr h="267342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12.0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-2.2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5.4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42.0</a:t>
                      </a:r>
                      <a:endParaRPr lang="es-ES" sz="16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0.0</a:t>
                      </a:r>
                      <a:endParaRPr lang="es-ES" sz="16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36.2</a:t>
                      </a:r>
                      <a:endParaRPr lang="es-ES" sz="16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35.0</a:t>
                      </a:r>
                      <a:endParaRPr lang="es-ES" sz="16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68099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684797" y="4272048"/>
            <a:ext cx="747916" cy="338554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42.0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684797" y="4563515"/>
            <a:ext cx="745717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nuevo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689640" y="5006844"/>
            <a:ext cx="747916" cy="338554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689640" y="5298311"/>
            <a:ext cx="714008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pos</a:t>
            </a:r>
          </a:p>
        </p:txBody>
      </p:sp>
      <p:cxnSp>
        <p:nvCxnSpPr>
          <p:cNvPr id="20" name="19 Conector recto"/>
          <p:cNvCxnSpPr/>
          <p:nvPr/>
        </p:nvCxnSpPr>
        <p:spPr>
          <a:xfrm rot="5400000" flipH="1" flipV="1">
            <a:off x="6207294" y="4617923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Arco"/>
          <p:cNvSpPr/>
          <p:nvPr/>
        </p:nvSpPr>
        <p:spPr>
          <a:xfrm rot="16200000" flipH="1">
            <a:off x="5566488" y="4406936"/>
            <a:ext cx="609733" cy="50400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none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Arco"/>
          <p:cNvSpPr/>
          <p:nvPr/>
        </p:nvSpPr>
        <p:spPr>
          <a:xfrm rot="16200000" flipH="1">
            <a:off x="4884507" y="4461479"/>
            <a:ext cx="609733" cy="50400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none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Arco"/>
          <p:cNvSpPr/>
          <p:nvPr/>
        </p:nvSpPr>
        <p:spPr>
          <a:xfrm rot="16200000" flipH="1">
            <a:off x="4245960" y="4533487"/>
            <a:ext cx="609733" cy="50400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none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Arco"/>
          <p:cNvSpPr/>
          <p:nvPr/>
        </p:nvSpPr>
        <p:spPr>
          <a:xfrm rot="5400000" flipH="1" flipV="1">
            <a:off x="2445761" y="2988435"/>
            <a:ext cx="609734" cy="2808255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none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483460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6" grpId="0" animBg="1"/>
      <p:bldP spid="17" grpId="0"/>
      <p:bldP spid="18" grpId="0" animBg="1"/>
      <p:bldP spid="19" grpId="0"/>
      <p:bldP spid="25" grpId="0" animBg="1"/>
      <p:bldP spid="26" grpId="0" animBg="1"/>
      <p:bldP spid="27" grpId="0" animBg="1"/>
      <p:bldP spid="2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Eliminar el elemento en una posición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>
                <a:solidFill>
                  <a:prstClr val="white"/>
                </a:solidFill>
              </a:rPr>
              <a:t>Posiciones válidas: 0 a </a:t>
            </a:r>
            <a:r>
              <a:rPr lang="es-ES" dirty="0" smtClean="0">
                <a:solidFill>
                  <a:prstClr val="whit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contador</a:t>
            </a:r>
            <a:r>
              <a:rPr lang="es-ES" dirty="0" smtClean="0">
                <a:solidFill>
                  <a:prstClr val="white"/>
                </a:solidFill>
              </a:rPr>
              <a:t>-1</a:t>
            </a:r>
            <a:endParaRPr lang="es-ES" dirty="0">
              <a:solidFill>
                <a:prstClr val="white"/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pc="-60" dirty="0" smtClean="0"/>
              <a:t>Desplazar a la izquierda desde el siguiente y decrementar el contador:</a:t>
            </a:r>
          </a:p>
          <a:p>
            <a:pPr marL="361950" lvl="1" indent="1111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i = pos; i &lt;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lista.contador - 1 ; i++) {</a:t>
            </a:r>
          </a:p>
          <a:p>
            <a:pPr marL="361950" lvl="1" indent="1111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lista.elementos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[i] =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lista.elementos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[i +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];</a:t>
            </a:r>
          </a:p>
          <a:p>
            <a:pPr marL="361950" lvl="1" indent="1111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1111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lista.contador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--;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808692" y="2132856"/>
            <a:ext cx="6867764" cy="130193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2006800" y="2930593"/>
            <a:ext cx="557464" cy="338554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6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Eliminación de elementos</a:t>
            </a:r>
            <a:endParaRPr lang="es-ES" dirty="0">
              <a:latin typeface="Consolas" pitchFamily="49" charset="0"/>
            </a:endParaRPr>
          </a:p>
        </p:txBody>
      </p:sp>
      <p:graphicFrame>
        <p:nvGraphicFramePr>
          <p:cNvPr id="20" name="1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553143"/>
              </p:ext>
            </p:extLst>
          </p:nvPr>
        </p:nvGraphicFramePr>
        <p:xfrm>
          <a:off x="1997712" y="2303354"/>
          <a:ext cx="6363710" cy="69295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</a:tblGrid>
              <a:tr h="267342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12.0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-2.2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5.4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0.0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36.2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35.0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68099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29454" y="6356350"/>
            <a:ext cx="900090" cy="365125"/>
          </a:xfrm>
        </p:spPr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556</a:t>
            </a:fld>
            <a:endParaRPr lang="en-US" dirty="0"/>
          </a:p>
        </p:txBody>
      </p:sp>
      <p:sp>
        <p:nvSpPr>
          <p:cNvPr id="37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5572164" cy="365125"/>
          </a:xfrm>
        </p:spPr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17632" y="2579080"/>
            <a:ext cx="747916" cy="338554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617632" y="2870547"/>
            <a:ext cx="714008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pos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2123728" y="4130030"/>
            <a:ext cx="1061070" cy="36004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" name="14 Conector recto"/>
          <p:cNvCxnSpPr/>
          <p:nvPr/>
        </p:nvCxnSpPr>
        <p:spPr>
          <a:xfrm rot="5400000" flipH="1" flipV="1">
            <a:off x="5487214" y="2523522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55407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13" grpId="0"/>
      <p:bldP spid="14" grpId="1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24 Grupo"/>
          <p:cNvGrpSpPr/>
          <p:nvPr/>
        </p:nvGrpSpPr>
        <p:grpSpPr>
          <a:xfrm>
            <a:off x="617632" y="4293096"/>
            <a:ext cx="8058824" cy="1301936"/>
            <a:chOff x="617632" y="4293096"/>
            <a:chExt cx="8058824" cy="1301936"/>
          </a:xfrm>
        </p:grpSpPr>
        <p:sp>
          <p:nvSpPr>
            <p:cNvPr id="16" name="15 Rectángulo"/>
            <p:cNvSpPr/>
            <p:nvPr/>
          </p:nvSpPr>
          <p:spPr>
            <a:xfrm>
              <a:off x="1808692" y="4293096"/>
              <a:ext cx="6867764" cy="130193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tailEnd type="none" w="lg" len="lg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2006800" y="5090833"/>
              <a:ext cx="557464" cy="338554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6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5</a:t>
              </a: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617632" y="4739320"/>
              <a:ext cx="747916" cy="338554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6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3</a:t>
              </a:r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617632" y="5059362"/>
              <a:ext cx="714008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pos</a:t>
              </a:r>
            </a:p>
          </p:txBody>
        </p:sp>
      </p:grp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 lnSpcReduction="10000"/>
          </a:bodyPr>
          <a:lstStyle/>
          <a:p>
            <a:pPr marL="361950" lvl="1" indent="1111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2000" dirty="0">
                <a:latin typeface="Consolas" pitchFamily="49" charset="0"/>
                <a:cs typeface="Consolas" pitchFamily="49" charset="0"/>
              </a:rPr>
              <a:t>pos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i &lt; lista.contador - 1 ; i++) {</a:t>
            </a:r>
          </a:p>
          <a:p>
            <a:pPr marL="361950" lvl="1" indent="1111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lista.elementos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[i] = </a:t>
            </a:r>
            <a:r>
              <a:rPr lang="es-ES" sz="200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lista.elementos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[i + </a:t>
            </a:r>
            <a:r>
              <a:rPr lang="es-ES" sz="20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];</a:t>
            </a:r>
          </a:p>
          <a:p>
            <a:pPr marL="361950" lvl="1" indent="1111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 marL="361950" lvl="1" indent="1111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lista.contador</a:t>
            </a:r>
            <a:r>
              <a:rPr lang="es-ES" sz="20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--;</a:t>
            </a:r>
            <a:endParaRPr lang="es-ES" sz="2000" dirty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808692" y="2852936"/>
            <a:ext cx="6867764" cy="130193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tailEnd type="non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2006800" y="3650673"/>
            <a:ext cx="557464" cy="338554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6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Eliminación de elementos</a:t>
            </a:r>
            <a:endParaRPr lang="es-ES" dirty="0">
              <a:latin typeface="Consolas" pitchFamily="49" charset="0"/>
            </a:endParaRPr>
          </a:p>
        </p:txBody>
      </p:sp>
      <p:graphicFrame>
        <p:nvGraphicFramePr>
          <p:cNvPr id="20" name="1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741589"/>
              </p:ext>
            </p:extLst>
          </p:nvPr>
        </p:nvGraphicFramePr>
        <p:xfrm>
          <a:off x="1997712" y="3023434"/>
          <a:ext cx="6363710" cy="69295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</a:tblGrid>
              <a:tr h="267342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12.0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-2.2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5.4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0.0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36.2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35.0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68099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29454" y="6356350"/>
            <a:ext cx="900090" cy="365125"/>
          </a:xfrm>
        </p:spPr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557</a:t>
            </a:fld>
            <a:endParaRPr lang="en-US" dirty="0"/>
          </a:p>
        </p:txBody>
      </p:sp>
      <p:sp>
        <p:nvSpPr>
          <p:cNvPr id="37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5572164" cy="365125"/>
          </a:xfrm>
        </p:spPr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17632" y="3299160"/>
            <a:ext cx="747916" cy="338554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617632" y="3611116"/>
            <a:ext cx="714008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pos</a:t>
            </a:r>
          </a:p>
        </p:txBody>
      </p:sp>
      <p:cxnSp>
        <p:nvCxnSpPr>
          <p:cNvPr id="15" name="14 Conector recto"/>
          <p:cNvCxnSpPr/>
          <p:nvPr/>
        </p:nvCxnSpPr>
        <p:spPr>
          <a:xfrm rot="5400000" flipH="1" flipV="1">
            <a:off x="5487214" y="3243602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1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143324"/>
              </p:ext>
            </p:extLst>
          </p:nvPr>
        </p:nvGraphicFramePr>
        <p:xfrm>
          <a:off x="1997712" y="4463594"/>
          <a:ext cx="6363710" cy="69295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  <a:gridCol w="636371"/>
              </a:tblGrid>
              <a:tr h="267342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12.0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-2.2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5.4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36.2</a:t>
                      </a:r>
                      <a:endParaRPr lang="es-ES" sz="16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35.0</a:t>
                      </a:r>
                      <a:endParaRPr lang="es-ES" sz="16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35.0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68099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81013" marR="81013" marT="40506" marB="4050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2" name="21 Conector recto"/>
          <p:cNvCxnSpPr/>
          <p:nvPr/>
        </p:nvCxnSpPr>
        <p:spPr>
          <a:xfrm rot="5400000" flipH="1" flipV="1">
            <a:off x="4863525" y="4683762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Arco"/>
          <p:cNvSpPr/>
          <p:nvPr/>
        </p:nvSpPr>
        <p:spPr>
          <a:xfrm rot="5400000">
            <a:off x="4413273" y="3193835"/>
            <a:ext cx="609733" cy="50400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none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Arco"/>
          <p:cNvSpPr/>
          <p:nvPr/>
        </p:nvSpPr>
        <p:spPr>
          <a:xfrm rot="5400000">
            <a:off x="5023245" y="3272366"/>
            <a:ext cx="609733" cy="50400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none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604301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558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954701" y="3044280"/>
            <a:ext cx="5234831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Un ejemplo completo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de lista de longitud variable</a:t>
            </a:r>
            <a:endParaRPr lang="es-ES" sz="1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559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12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Descripción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Programa que mantenga una lista de los estudiantes de una clase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De cada estudiante: nombre, apellidos, edad, NIF y nota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>
                <a:solidFill>
                  <a:prstClr val="white"/>
                </a:solidFill>
              </a:rPr>
              <a:t>Se desconoce el número total de estudiantes (máximo 100)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spc="-20" dirty="0" smtClean="0">
                <a:solidFill>
                  <a:prstClr val="white"/>
                </a:solidFill>
              </a:rPr>
              <a:t>La información de la lista se mantiene en un archivo </a:t>
            </a:r>
            <a:r>
              <a:rPr lang="es-ES" sz="2000" spc="-20" dirty="0" smtClean="0">
                <a:solidFill>
                  <a:prstClr val="whit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clase.txt</a:t>
            </a:r>
            <a:endParaRPr lang="es-ES" spc="-20" dirty="0" smtClean="0">
              <a:solidFill>
                <a:prstClr val="white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Se carga al empezar y se guarda al finalizar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>
                <a:solidFill>
                  <a:prstClr val="white"/>
                </a:solidFill>
              </a:rPr>
              <a:t>El programa debe ofrecer estas opciones:</a:t>
            </a:r>
          </a:p>
          <a:p>
            <a:pPr marL="1076325" lvl="2" indent="-361950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olidFill>
                  <a:prstClr val="white"/>
                </a:solidFill>
              </a:rPr>
              <a:t>Añadir un nuevo alumno</a:t>
            </a:r>
          </a:p>
          <a:p>
            <a:pPr marL="1076325" lvl="2" indent="-361950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olidFill>
                  <a:prstClr val="white"/>
                </a:solidFill>
              </a:rPr>
              <a:t>Eliminar un alumno existente</a:t>
            </a:r>
          </a:p>
          <a:p>
            <a:pPr marL="1076325" lvl="2" indent="-361950">
              <a:spcBef>
                <a:spcPts val="0"/>
              </a:spcBef>
              <a:spcAft>
                <a:spcPts val="600"/>
              </a:spcAft>
            </a:pPr>
            <a:r>
              <a:rPr lang="es-ES" sz="2200" dirty="0">
                <a:solidFill>
                  <a:prstClr val="white"/>
                </a:solidFill>
              </a:rPr>
              <a:t>Calificar a los estudiantes</a:t>
            </a:r>
          </a:p>
          <a:p>
            <a:pPr marL="1076325" lvl="2" indent="-361950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olidFill>
                  <a:prstClr val="white"/>
                </a:solidFill>
              </a:rPr>
              <a:t>Listado de notas, identificando la mayor y la media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dirty="0" smtClean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de lista de longitud variable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84576"/>
          </a:xfrm>
        </p:spPr>
        <p:txBody>
          <a:bodyPr>
            <a:noAutofit/>
          </a:bodyPr>
          <a:lstStyle/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</a:rPr>
              <a:t>#include &lt;string&gt;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 </a:t>
            </a:r>
            <a:r>
              <a:rPr lang="es-ES" sz="1800" dirty="0" smtClean="0">
                <a:latin typeface="Consolas" pitchFamily="49" charset="0"/>
              </a:rPr>
              <a:t>std;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solidFill>
                  <a:srgbClr val="FFCCFF"/>
                </a:solidFill>
                <a:latin typeface="Consolas" pitchFamily="49" charset="0"/>
              </a:rPr>
              <a:t>#include </a:t>
            </a: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</a:rPr>
              <a:t>&lt;fstream</a:t>
            </a:r>
            <a:r>
              <a:rPr lang="es-ES" sz="1800" dirty="0">
                <a:solidFill>
                  <a:srgbClr val="FFCCFF"/>
                </a:solidFill>
                <a:latin typeface="Consolas" pitchFamily="49" charset="0"/>
              </a:rPr>
              <a:t>&gt;</a:t>
            </a:r>
            <a:endParaRPr lang="es-ES" sz="1800" dirty="0" smtClean="0">
              <a:latin typeface="Consolas" pitchFamily="49" charset="0"/>
            </a:endParaRP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</a:rPr>
              <a:t>#include &lt;iomanip&gt;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 smtClean="0">
              <a:solidFill>
                <a:srgbClr val="FFCCFF"/>
              </a:solidFill>
              <a:latin typeface="Consolas" pitchFamily="49" charset="0"/>
            </a:endParaRP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MAX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struct</a:t>
            </a:r>
            <a:r>
              <a:rPr lang="es-ES" sz="1800" dirty="0" smtClean="0">
                <a:latin typeface="Consolas" pitchFamily="49" charset="0"/>
              </a:rPr>
              <a:t>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1800" dirty="0" smtClean="0">
                <a:latin typeface="Consolas" pitchFamily="49" charset="0"/>
              </a:rPr>
              <a:t> nombre;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1800" dirty="0" smtClean="0">
                <a:latin typeface="Consolas" pitchFamily="49" charset="0"/>
              </a:rPr>
              <a:t> apellidos;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edad;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1800" dirty="0" smtClean="0">
                <a:latin typeface="Consolas" pitchFamily="49" charset="0"/>
              </a:rPr>
              <a:t> nif;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dirty="0" smtClean="0">
                <a:latin typeface="Consolas" pitchFamily="49" charset="0"/>
              </a:rPr>
              <a:t> nota;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 tEstudiante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tEstudiante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</a:rPr>
              <a:t>tArray</a:t>
            </a:r>
            <a:r>
              <a:rPr lang="es-ES" sz="1800" dirty="0" smtClean="0">
                <a:latin typeface="Consolas" pitchFamily="49" charset="0"/>
              </a:rPr>
              <a:t>[MAX];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struct </a:t>
            </a:r>
            <a:r>
              <a:rPr lang="es-ES" sz="1800" dirty="0" smtClean="0">
                <a:latin typeface="Consolas" pitchFamily="49" charset="0"/>
              </a:rPr>
              <a:t>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tArray</a:t>
            </a:r>
            <a:r>
              <a:rPr lang="es-ES" sz="1800" dirty="0" smtClean="0">
                <a:latin typeface="Consolas" pitchFamily="49" charset="0"/>
              </a:rPr>
              <a:t> elementos;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contador;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 tLista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560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69" name="68 CuadroTexto"/>
          <p:cNvSpPr txBox="1"/>
          <p:nvPr/>
        </p:nvSpPr>
        <p:spPr>
          <a:xfrm>
            <a:off x="7746097" y="404664"/>
            <a:ext cx="944489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bd.cpp</a:t>
            </a:r>
          </a:p>
        </p:txBody>
      </p:sp>
      <p:grpSp>
        <p:nvGrpSpPr>
          <p:cNvPr id="10" name="9 Grupo"/>
          <p:cNvGrpSpPr/>
          <p:nvPr/>
        </p:nvGrpSpPr>
        <p:grpSpPr>
          <a:xfrm>
            <a:off x="5128140" y="2656657"/>
            <a:ext cx="3476308" cy="3508647"/>
            <a:chOff x="5004048" y="2728664"/>
            <a:chExt cx="2890197" cy="3508647"/>
          </a:xfrm>
        </p:grpSpPr>
        <p:sp>
          <p:nvSpPr>
            <p:cNvPr id="8" name="7 Cerrar llave"/>
            <p:cNvSpPr/>
            <p:nvPr/>
          </p:nvSpPr>
          <p:spPr>
            <a:xfrm>
              <a:off x="5004048" y="2728664"/>
              <a:ext cx="288032" cy="3508647"/>
            </a:xfrm>
            <a:prstGeom prst="rightBrace">
              <a:avLst>
                <a:gd name="adj1" fmla="val 87699"/>
                <a:gd name="adj2" fmla="val 50000"/>
              </a:avLst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5436097" y="4156917"/>
              <a:ext cx="2458148" cy="100027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Declaraciones de constantes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y tipos globales</a:t>
              </a:r>
            </a:p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Tras las bibliotecas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079213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Tipos estructurados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Colecciones o tipos aglomerados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solidFill>
                  <a:prstClr val="white"/>
                </a:solidFill>
              </a:rPr>
              <a:t>Agrupaciones de datos (elementos):</a:t>
            </a:r>
          </a:p>
          <a:p>
            <a:pPr marL="714375" lvl="1" indent="-352425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 2" pitchFamily="18" charset="2"/>
              <a:buChar char=""/>
            </a:pPr>
            <a:r>
              <a:rPr lang="es-ES" dirty="0" smtClean="0"/>
              <a:t>Todos del mismo tipo: </a:t>
            </a:r>
            <a:r>
              <a:rPr lang="es-ES" i="1" dirty="0" smtClean="0"/>
              <a:t>array</a:t>
            </a:r>
            <a:r>
              <a:rPr lang="es-ES" dirty="0" smtClean="0"/>
              <a:t> o </a:t>
            </a:r>
            <a:r>
              <a:rPr lang="es-ES" i="1" dirty="0" smtClean="0"/>
              <a:t>tabla</a:t>
            </a:r>
            <a:endParaRPr lang="es-ES" dirty="0" smtClean="0"/>
          </a:p>
          <a:p>
            <a:pPr marL="714375" lvl="1" indent="-352425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 2" pitchFamily="18" charset="2"/>
              <a:buChar char=""/>
            </a:pPr>
            <a:r>
              <a:rPr lang="es-ES" dirty="0" smtClean="0"/>
              <a:t>De tipos distintos: </a:t>
            </a:r>
            <a:r>
              <a:rPr lang="es-ES" i="1" dirty="0" smtClean="0"/>
              <a:t>estructura</a:t>
            </a:r>
            <a:r>
              <a:rPr lang="es-ES" dirty="0" smtClean="0"/>
              <a:t>, </a:t>
            </a:r>
            <a:r>
              <a:rPr lang="es-ES" i="1" dirty="0" smtClean="0"/>
              <a:t>registro</a:t>
            </a:r>
            <a:r>
              <a:rPr lang="es-ES" dirty="0" smtClean="0"/>
              <a:t> o </a:t>
            </a:r>
            <a:r>
              <a:rPr lang="es-ES" i="1" dirty="0" smtClean="0"/>
              <a:t>tupla</a:t>
            </a:r>
            <a:endParaRPr lang="es-ES" dirty="0" smtClean="0"/>
          </a:p>
          <a:p>
            <a:pPr lvl="1" indent="1588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2400" dirty="0" smtClean="0"/>
              <a:t>Arrays (tablas)</a:t>
            </a:r>
          </a:p>
          <a:p>
            <a:pPr marL="714375" lvl="1" indent="-35242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Font typeface="Wingdings" pitchFamily="2" charset="2"/>
              <a:buChar char="Ø"/>
            </a:pPr>
            <a:r>
              <a:rPr lang="es-ES" dirty="0" smtClean="0">
                <a:solidFill>
                  <a:prstClr val="white"/>
                </a:solidFill>
              </a:rPr>
              <a:t>Elementos organizados por posición: 0, 1, 2, 3, ...</a:t>
            </a:r>
          </a:p>
          <a:p>
            <a:pPr marL="714375" lvl="1" indent="-35242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Font typeface="Wingdings" pitchFamily="2" charset="2"/>
              <a:buChar char="Ø"/>
            </a:pPr>
            <a:r>
              <a:rPr lang="es-ES" dirty="0" smtClean="0">
                <a:solidFill>
                  <a:prstClr val="white"/>
                </a:solidFill>
              </a:rPr>
              <a:t>Acceso por índice: 0, 1, 2, 3, ...</a:t>
            </a:r>
          </a:p>
          <a:p>
            <a:pPr marL="714375" lvl="1" indent="-35242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Font typeface="Wingdings" pitchFamily="2" charset="2"/>
              <a:buChar char="Ø"/>
            </a:pPr>
            <a:r>
              <a:rPr lang="es-ES" dirty="0" smtClean="0">
                <a:solidFill>
                  <a:prstClr val="white"/>
                </a:solidFill>
              </a:rPr>
              <a:t>Una o varias dimensiones</a:t>
            </a:r>
          </a:p>
          <a:p>
            <a:pPr lvl="1" indent="1588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2400" dirty="0" smtClean="0"/>
              <a:t>Estructuras (tuplas, registros)</a:t>
            </a:r>
          </a:p>
          <a:p>
            <a:pPr marL="714375" lvl="1" indent="-35242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Font typeface="Wingdings" pitchFamily="2" charset="2"/>
              <a:buChar char="Ø"/>
            </a:pPr>
            <a:r>
              <a:rPr lang="es-ES" dirty="0" smtClean="0">
                <a:solidFill>
                  <a:prstClr val="white"/>
                </a:solidFill>
              </a:rPr>
              <a:t>Elementos (campos) sin orden establecido</a:t>
            </a:r>
          </a:p>
          <a:p>
            <a:pPr marL="714375" lvl="1" indent="-35242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Font typeface="Wingdings" pitchFamily="2" charset="2"/>
              <a:buChar char="Ø"/>
            </a:pPr>
            <a:r>
              <a:rPr lang="es-ES" dirty="0" smtClean="0">
                <a:solidFill>
                  <a:prstClr val="white"/>
                </a:solidFill>
              </a:rPr>
              <a:t>Acceso por nombre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de lista de longitud variable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00996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solidFill>
                  <a:srgbClr val="92D050"/>
                </a:solidFill>
                <a:latin typeface="Consolas" pitchFamily="49" charset="0"/>
              </a:rPr>
              <a:t>//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Prototipos</a:t>
            </a:r>
            <a:endParaRPr lang="es-ES" sz="1800" dirty="0" smtClean="0">
              <a:solidFill>
                <a:srgbClr val="FFC00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menu</a:t>
            </a:r>
            <a:r>
              <a:rPr lang="es-ES" sz="1800" dirty="0" smtClean="0">
                <a:latin typeface="Consolas" pitchFamily="49" charset="0"/>
              </a:rPr>
              <a:t>();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Menú del programa - devuelve la opción elegida</a:t>
            </a:r>
            <a:endParaRPr lang="es-ES" sz="18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</a:rPr>
              <a:t>cargar(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tLista </a:t>
            </a:r>
            <a:r>
              <a:rPr lang="es-ES" sz="1800" dirty="0">
                <a:latin typeface="Consolas" pitchFamily="49" charset="0"/>
              </a:rPr>
              <a:t>&amp;</a:t>
            </a:r>
            <a:r>
              <a:rPr lang="es-ES" sz="1800" dirty="0" smtClean="0">
                <a:latin typeface="Consolas" pitchFamily="49" charset="0"/>
              </a:rPr>
              <a:t>lista, </a:t>
            </a:r>
            <a:r>
              <a:rPr lang="es-ES" sz="1800" dirty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sz="1800" dirty="0">
                <a:latin typeface="Consolas" pitchFamily="49" charset="0"/>
              </a:rPr>
              <a:t> &amp;ok</a:t>
            </a:r>
            <a:r>
              <a:rPr lang="es-ES" sz="1800" dirty="0" smtClean="0">
                <a:latin typeface="Consolas" pitchFamily="49" charset="0"/>
              </a:rPr>
              <a:t>);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 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</a:rPr>
              <a:t>// Carga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del archivo</a:t>
            </a:r>
            <a:endParaRPr lang="es-ES" sz="1800" dirty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</a:rPr>
              <a:t>guardar(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tLista </a:t>
            </a:r>
            <a:r>
              <a:rPr lang="es-ES" sz="1800" dirty="0" smtClean="0">
                <a:latin typeface="Consolas" pitchFamily="49" charset="0"/>
              </a:rPr>
              <a:t>&amp;lista</a:t>
            </a:r>
            <a:r>
              <a:rPr lang="es-ES" sz="1800" dirty="0">
                <a:latin typeface="Consolas" pitchFamily="49" charset="0"/>
              </a:rPr>
              <a:t>);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</a:rPr>
              <a:t> //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La guarda en 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</a:rPr>
              <a:t>el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archivo</a:t>
            </a:r>
            <a:endParaRPr lang="es-ES" sz="1800" dirty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leerEstudiante</a:t>
            </a:r>
            <a:r>
              <a:rPr lang="es-ES" sz="1800" dirty="0" smtClean="0">
                <a:latin typeface="Consolas" pitchFamily="49" charset="0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tEstudiante </a:t>
            </a:r>
            <a:r>
              <a:rPr lang="es-ES" sz="1800" dirty="0" smtClean="0">
                <a:latin typeface="Consolas" pitchFamily="49" charset="0"/>
              </a:rPr>
              <a:t>&amp;estudiante);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Lee los datos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insertarEstudiante</a:t>
            </a:r>
            <a:r>
              <a:rPr lang="es-ES" sz="1800" dirty="0" smtClean="0">
                <a:latin typeface="Consolas" pitchFamily="49" charset="0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tLista </a:t>
            </a:r>
            <a:r>
              <a:rPr lang="es-ES" sz="1800" dirty="0" smtClean="0">
                <a:latin typeface="Consolas" pitchFamily="49" charset="0"/>
              </a:rPr>
              <a:t>&amp;lista,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tEstudiante </a:t>
            </a:r>
            <a:r>
              <a:rPr lang="es-ES" sz="1800" dirty="0" smtClean="0">
                <a:latin typeface="Consolas" pitchFamily="49" charset="0"/>
              </a:rPr>
              <a:t>estudiante,</a:t>
            </a:r>
            <a:br>
              <a:rPr lang="es-ES" sz="1800" dirty="0" smtClean="0">
                <a:latin typeface="Consolas" pitchFamily="49" charset="0"/>
              </a:rPr>
            </a:b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sz="1800" dirty="0" smtClean="0">
                <a:latin typeface="Consolas" pitchFamily="49" charset="0"/>
              </a:rPr>
              <a:t> &amp;ok);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Inserta un nuevo estudiante en la lista</a:t>
            </a:r>
            <a:endParaRPr lang="es-ES" sz="18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eliminarEstudiante</a:t>
            </a:r>
            <a:r>
              <a:rPr lang="es-ES" sz="1800" dirty="0" smtClean="0">
                <a:latin typeface="Consolas" pitchFamily="49" charset="0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tLista </a:t>
            </a:r>
            <a:r>
              <a:rPr lang="es-ES" sz="1800" dirty="0">
                <a:latin typeface="Consolas" pitchFamily="49" charset="0"/>
              </a:rPr>
              <a:t>&amp;lista,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dirty="0" smtClean="0">
                <a:latin typeface="Consolas" pitchFamily="49" charset="0"/>
              </a:rPr>
              <a:t>pos, </a:t>
            </a:r>
            <a:r>
              <a:rPr lang="es-ES" sz="1800" dirty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</a:rPr>
              <a:t>&amp;ok);</a:t>
            </a:r>
            <a:endParaRPr lang="es-ES" sz="1800" dirty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solidFill>
                  <a:srgbClr val="92D050"/>
                </a:solidFill>
                <a:latin typeface="Consolas" pitchFamily="49" charset="0"/>
              </a:rPr>
              <a:t>//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Elimina el 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</a:rPr>
              <a:t>estudiante en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esa posición</a:t>
            </a:r>
            <a:endParaRPr lang="es-ES" sz="1800" dirty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err="1">
                <a:latin typeface="Consolas" pitchFamily="49" charset="0"/>
              </a:rPr>
              <a:t>nombreCompleto</a:t>
            </a:r>
            <a:r>
              <a:rPr lang="es-ES" sz="1800" dirty="0">
                <a:latin typeface="Consolas" pitchFamily="49" charset="0"/>
              </a:rPr>
              <a:t>(</a:t>
            </a:r>
            <a:r>
              <a:rPr lang="es-ES" sz="1800" dirty="0">
                <a:solidFill>
                  <a:srgbClr val="FFC000"/>
                </a:solidFill>
                <a:latin typeface="Consolas" pitchFamily="49" charset="0"/>
              </a:rPr>
              <a:t>tEstudiante</a:t>
            </a:r>
            <a:r>
              <a:rPr lang="es-ES" sz="1800" dirty="0">
                <a:latin typeface="Consolas" pitchFamily="49" charset="0"/>
              </a:rPr>
              <a:t> estudiante);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dirty="0" smtClean="0">
                <a:latin typeface="Consolas" pitchFamily="49" charset="0"/>
              </a:rPr>
              <a:t> calificar(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tLista </a:t>
            </a:r>
            <a:r>
              <a:rPr lang="es-ES" sz="1800" dirty="0">
                <a:latin typeface="Consolas" pitchFamily="49" charset="0"/>
              </a:rPr>
              <a:t>&amp;lista);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</a:rPr>
              <a:t> // Notas de los estudiantes</a:t>
            </a:r>
            <a:endParaRPr lang="es-ES" sz="1800" dirty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1800" dirty="0" err="1" smtClean="0">
                <a:latin typeface="Consolas" pitchFamily="49" charset="0"/>
              </a:rPr>
              <a:t>mediaClase</a:t>
            </a:r>
            <a:r>
              <a:rPr lang="es-ES" sz="1800" dirty="0" smtClean="0">
                <a:latin typeface="Consolas" pitchFamily="49" charset="0"/>
              </a:rPr>
              <a:t>(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tLista</a:t>
            </a:r>
            <a:r>
              <a:rPr lang="es-ES" sz="1800" dirty="0" smtClean="0">
                <a:latin typeface="Consolas" pitchFamily="49" charset="0"/>
              </a:rPr>
              <a:t> &amp;lista);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 // Nota media</a:t>
            </a:r>
            <a:endParaRPr lang="es-ES" sz="18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dirty="0" err="1" smtClean="0">
                <a:latin typeface="Consolas" pitchFamily="49" charset="0"/>
              </a:rPr>
              <a:t>mayorNota</a:t>
            </a:r>
            <a:r>
              <a:rPr lang="es-ES" sz="1800" dirty="0" smtClean="0">
                <a:latin typeface="Consolas" pitchFamily="49" charset="0"/>
              </a:rPr>
              <a:t>(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tLista</a:t>
            </a:r>
            <a:r>
              <a:rPr lang="es-ES" sz="1800" dirty="0" smtClean="0">
                <a:latin typeface="Consolas" pitchFamily="49" charset="0"/>
              </a:rPr>
              <a:t> &amp;lista);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Índice del estudiante con mayor nota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void </a:t>
            </a:r>
            <a:r>
              <a:rPr lang="es-ES" sz="1800" dirty="0" err="1" smtClean="0">
                <a:latin typeface="Consolas" pitchFamily="49" charset="0"/>
              </a:rPr>
              <a:t>mostrarEstudiante</a:t>
            </a:r>
            <a:r>
              <a:rPr lang="es-ES" sz="1800" dirty="0" smtClean="0">
                <a:latin typeface="Consolas" pitchFamily="49" charset="0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tEstudiante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>
                <a:latin typeface="Consolas" pitchFamily="49" charset="0"/>
              </a:rPr>
              <a:t>estudiante);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</a:rPr>
              <a:t> 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void </a:t>
            </a:r>
            <a:r>
              <a:rPr lang="es-ES" sz="1800" dirty="0" smtClean="0">
                <a:latin typeface="Consolas" pitchFamily="49" charset="0"/>
              </a:rPr>
              <a:t>listado(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tLista</a:t>
            </a:r>
            <a:r>
              <a:rPr lang="es-ES" sz="1800" dirty="0" smtClean="0">
                <a:latin typeface="Consolas" pitchFamily="49" charset="0"/>
              </a:rPr>
              <a:t> &amp;lista,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1800" dirty="0" smtClean="0">
                <a:latin typeface="Consolas" pitchFamily="49" charset="0"/>
              </a:rPr>
              <a:t>media,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dirty="0" smtClean="0">
                <a:latin typeface="Consolas" pitchFamily="49" charset="0"/>
              </a:rPr>
              <a:t>mayor);</a:t>
            </a:r>
            <a:endParaRPr lang="es-ES" sz="1800" dirty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Listado de la clase</a:t>
            </a:r>
            <a:endParaRPr lang="es-ES" sz="1800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561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2259892" y="5867980"/>
            <a:ext cx="462421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Los prototipos, después de los tipos globales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10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562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</a:t>
            </a:r>
            <a:r>
              <a:rPr lang="es-ES" dirty="0"/>
              <a:t>Tipos de datos estructurados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269230" y="3044280"/>
            <a:ext cx="4605748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El bucle </a:t>
            </a: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ea typeface="+mj-ea"/>
                <a:cs typeface="Consolas" pitchFamily="49" charset="0"/>
              </a:rPr>
              <a:t>do-while</a:t>
            </a:r>
            <a:endParaRPr lang="es-ES" sz="2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48126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Otro bucle no determinado de C++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El bucle </a:t>
            </a:r>
            <a:r>
              <a:rPr lang="es-ES" sz="2800" i="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</a:t>
            </a:r>
            <a:r>
              <a:rPr lang="es-ES" sz="2800" i="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..</a:t>
            </a:r>
            <a:r>
              <a:rPr lang="es-ES" sz="2800" i="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endParaRPr lang="es-ES" sz="2800" i="0" dirty="0">
              <a:solidFill>
                <a:schemeClr val="bg2">
                  <a:lumMod val="20000"/>
                  <a:lumOff val="8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do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i="1" dirty="0" smtClean="0">
                <a:latin typeface="Consolas" pitchFamily="49" charset="0"/>
              </a:rPr>
              <a:t>cuerpo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i="1" dirty="0" smtClean="0">
                <a:latin typeface="Consolas" pitchFamily="49" charset="0"/>
              </a:rPr>
              <a:t>condición</a:t>
            </a:r>
            <a:r>
              <a:rPr lang="es-ES" dirty="0" smtClean="0">
                <a:latin typeface="Consolas" pitchFamily="49" charset="0"/>
              </a:rPr>
              <a:t>);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1800"/>
              </a:spcAft>
              <a:buNone/>
            </a:pPr>
            <a:endParaRPr lang="es-ES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do</a:t>
            </a:r>
            <a:r>
              <a:rPr lang="es-ES" dirty="0" smtClean="0">
                <a:latin typeface="Consolas" pitchFamily="49" charset="0"/>
              </a:rPr>
              <a:t>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cout &lt;&lt; i &lt;&lt; endl;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i++;</a:t>
            </a:r>
          </a:p>
          <a:p>
            <a:pPr lvl="1" indent="1588">
              <a:spcBef>
                <a:spcPts val="0"/>
              </a:spcBef>
              <a:spcAft>
                <a:spcPts val="2400"/>
              </a:spcAft>
              <a:buNone/>
            </a:pPr>
            <a:r>
              <a:rPr lang="es-ES" dirty="0" smtClean="0">
                <a:latin typeface="Consolas" pitchFamily="49" charset="0"/>
              </a:rPr>
              <a:t>}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es-ES" dirty="0" smtClean="0">
                <a:latin typeface="Consolas" pitchFamily="49" charset="0"/>
              </a:rPr>
              <a:t>(i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dirty="0" smtClean="0">
                <a:latin typeface="Consolas" pitchFamily="49" charset="0"/>
              </a:rPr>
              <a:t>);</a:t>
            </a:r>
          </a:p>
          <a:p>
            <a:pPr marL="361950" lvl="0">
              <a:spcBef>
                <a:spcPts val="0"/>
              </a:spcBef>
              <a:spcAft>
                <a:spcPts val="600"/>
              </a:spcAft>
              <a:buClrTx/>
              <a:buSzTx/>
            </a:pPr>
            <a:r>
              <a:rPr lang="es-ES" sz="2200" i="0" dirty="0" smtClean="0">
                <a:solidFill>
                  <a:prstClr val="white"/>
                </a:solidFill>
              </a:rPr>
              <a:t>El </a:t>
            </a:r>
            <a:r>
              <a:rPr lang="es-ES" sz="2200" dirty="0" smtClean="0">
                <a:solidFill>
                  <a:prstClr val="white"/>
                </a:solidFill>
              </a:rPr>
              <a:t>cuerpo</a:t>
            </a:r>
            <a:r>
              <a:rPr lang="es-ES" sz="2200" i="0" dirty="0" smtClean="0">
                <a:solidFill>
                  <a:prstClr val="white"/>
                </a:solidFill>
              </a:rPr>
              <a:t> siempre se ejecuta al menos una vez</a:t>
            </a:r>
          </a:p>
          <a:p>
            <a:pPr marL="361950" lvl="0">
              <a:spcBef>
                <a:spcPts val="0"/>
              </a:spcBef>
              <a:spcAft>
                <a:spcPts val="600"/>
              </a:spcAft>
              <a:buClrTx/>
              <a:buSzTx/>
            </a:pPr>
            <a:r>
              <a:rPr lang="es-ES" sz="2200" i="0" dirty="0" smtClean="0">
                <a:solidFill>
                  <a:prstClr val="white"/>
                </a:solidFill>
              </a:rPr>
              <a:t>El </a:t>
            </a:r>
            <a:r>
              <a:rPr lang="es-ES" sz="2200" dirty="0" smtClean="0">
                <a:solidFill>
                  <a:prstClr val="white"/>
                </a:solidFill>
              </a:rPr>
              <a:t>cuerpo</a:t>
            </a:r>
            <a:r>
              <a:rPr lang="es-ES" sz="2200" i="0" dirty="0" smtClean="0">
                <a:solidFill>
                  <a:prstClr val="white"/>
                </a:solidFill>
              </a:rPr>
              <a:t> es un bloque de código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563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</a:t>
            </a:r>
            <a:r>
              <a:rPr lang="es-ES" dirty="0"/>
              <a:t>Tipos de datos estructurados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5635111" y="1579205"/>
            <a:ext cx="3113353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Condición al final del bucle</a:t>
            </a:r>
          </a:p>
        </p:txBody>
      </p:sp>
      <p:grpSp>
        <p:nvGrpSpPr>
          <p:cNvPr id="6" name="17 Grupo"/>
          <p:cNvGrpSpPr/>
          <p:nvPr/>
        </p:nvGrpSpPr>
        <p:grpSpPr>
          <a:xfrm>
            <a:off x="1187624" y="2204864"/>
            <a:ext cx="6912768" cy="442874"/>
            <a:chOff x="1187624" y="2348880"/>
            <a:chExt cx="6912768" cy="442874"/>
          </a:xfrm>
        </p:grpSpPr>
        <p:cxnSp>
          <p:nvCxnSpPr>
            <p:cNvPr id="10" name="9 Conector recto de flecha"/>
            <p:cNvCxnSpPr/>
            <p:nvPr/>
          </p:nvCxnSpPr>
          <p:spPr>
            <a:xfrm>
              <a:off x="2267744" y="2574166"/>
              <a:ext cx="5832648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 de flecha"/>
            <p:cNvCxnSpPr/>
            <p:nvPr/>
          </p:nvCxnSpPr>
          <p:spPr>
            <a:xfrm>
              <a:off x="1187624" y="2564880"/>
              <a:ext cx="50405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62 CuadroTexto"/>
            <p:cNvSpPr txBox="1"/>
            <p:nvPr/>
          </p:nvSpPr>
          <p:spPr>
            <a:xfrm>
              <a:off x="5320833" y="2387912"/>
              <a:ext cx="1074012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s-ES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condición</a:t>
              </a:r>
              <a:endParaRPr lang="es-ES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65" name="64 CuadroTexto"/>
            <p:cNvSpPr txBox="1"/>
            <p:nvPr/>
          </p:nvSpPr>
          <p:spPr>
            <a:xfrm>
              <a:off x="2521997" y="2387912"/>
              <a:ext cx="825867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s-ES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cuerpo</a:t>
              </a:r>
              <a:endParaRPr lang="es-ES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20" name="19 Elipse"/>
            <p:cNvSpPr/>
            <p:nvPr/>
          </p:nvSpPr>
          <p:spPr>
            <a:xfrm>
              <a:off x="1707614" y="2359754"/>
              <a:ext cx="560130" cy="432000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s-ES" dirty="0" smtClean="0">
                  <a:solidFill>
                    <a:schemeClr val="accent2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do</a:t>
              </a:r>
              <a:endParaRPr lang="es-ES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22" name="21 Elipse"/>
            <p:cNvSpPr/>
            <p:nvPr/>
          </p:nvSpPr>
          <p:spPr>
            <a:xfrm>
              <a:off x="4716016" y="2350468"/>
              <a:ext cx="370384" cy="432000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(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23" name="22 Elipse"/>
            <p:cNvSpPr/>
            <p:nvPr/>
          </p:nvSpPr>
          <p:spPr>
            <a:xfrm>
              <a:off x="6601386" y="2348880"/>
              <a:ext cx="370384" cy="432000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)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24" name="23 Elipse"/>
            <p:cNvSpPr/>
            <p:nvPr/>
          </p:nvSpPr>
          <p:spPr>
            <a:xfrm>
              <a:off x="7306805" y="2359754"/>
              <a:ext cx="370384" cy="432000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;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25" name="24 Elipse"/>
            <p:cNvSpPr/>
            <p:nvPr/>
          </p:nvSpPr>
          <p:spPr>
            <a:xfrm>
              <a:off x="3563888" y="2359754"/>
              <a:ext cx="933331" cy="432000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s-ES" dirty="0" smtClean="0">
                  <a:solidFill>
                    <a:schemeClr val="accent2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while</a:t>
              </a:r>
              <a:endParaRPr lang="es-ES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357121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6" grpId="0" uiExpan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Ejecución del bucle </a:t>
            </a:r>
            <a:r>
              <a:rPr lang="es-ES" dirty="0" smtClean="0">
                <a:latin typeface="Consolas" pitchFamily="49" charset="0"/>
              </a:rPr>
              <a:t>do-while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do</a:t>
            </a:r>
            <a:r>
              <a:rPr lang="es-ES" dirty="0" smtClean="0">
                <a:latin typeface="Consolas" pitchFamily="49" charset="0"/>
              </a:rPr>
              <a:t>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cout &lt;&lt; i &lt;&lt; endl;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i++;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}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es-ES" dirty="0" smtClean="0">
                <a:latin typeface="Consolas" pitchFamily="49" charset="0"/>
              </a:rPr>
              <a:t>(i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dirty="0" smtClean="0">
                <a:latin typeface="Consolas" pitchFamily="49" charset="0"/>
              </a:rPr>
              <a:t>);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564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</a:t>
            </a:r>
            <a:r>
              <a:rPr lang="es-ES" dirty="0"/>
              <a:t>Tipos de datos estructurados</a:t>
            </a:r>
          </a:p>
        </p:txBody>
      </p:sp>
      <p:grpSp>
        <p:nvGrpSpPr>
          <p:cNvPr id="6" name="28 Grupo"/>
          <p:cNvGrpSpPr/>
          <p:nvPr/>
        </p:nvGrpSpPr>
        <p:grpSpPr>
          <a:xfrm>
            <a:off x="6876256" y="1124744"/>
            <a:ext cx="1906060" cy="1800200"/>
            <a:chOff x="1187624" y="3212976"/>
            <a:chExt cx="2266100" cy="2641447"/>
          </a:xfrm>
        </p:grpSpPr>
        <p:cxnSp>
          <p:nvCxnSpPr>
            <p:cNvPr id="51" name="50 Conector recto de flecha"/>
            <p:cNvCxnSpPr/>
            <p:nvPr/>
          </p:nvCxnSpPr>
          <p:spPr>
            <a:xfrm rot="5400000">
              <a:off x="2194111" y="5555320"/>
              <a:ext cx="59661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2" name="51 CuadroTexto"/>
            <p:cNvSpPr txBox="1"/>
            <p:nvPr/>
          </p:nvSpPr>
          <p:spPr>
            <a:xfrm>
              <a:off x="1197720" y="4643844"/>
              <a:ext cx="623578" cy="40644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2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sp>
          <p:nvSpPr>
            <p:cNvPr id="53" name="52 CuadroTexto"/>
            <p:cNvSpPr txBox="1"/>
            <p:nvPr/>
          </p:nvSpPr>
          <p:spPr>
            <a:xfrm>
              <a:off x="2513915" y="5300677"/>
              <a:ext cx="724585" cy="40644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2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cxnSp>
          <p:nvCxnSpPr>
            <p:cNvPr id="54" name="53 Conector recto de flecha"/>
            <p:cNvCxnSpPr/>
            <p:nvPr/>
          </p:nvCxnSpPr>
          <p:spPr>
            <a:xfrm>
              <a:off x="1187624" y="3504978"/>
              <a:ext cx="128415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5" name="54 Conector recto de flecha"/>
            <p:cNvCxnSpPr/>
            <p:nvPr/>
          </p:nvCxnSpPr>
          <p:spPr>
            <a:xfrm rot="5400000">
              <a:off x="417366" y="4276825"/>
              <a:ext cx="1562743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6" name="55 Conector recto de flecha"/>
            <p:cNvCxnSpPr/>
            <p:nvPr/>
          </p:nvCxnSpPr>
          <p:spPr>
            <a:xfrm rot="10800000">
              <a:off x="1187624" y="5048672"/>
              <a:ext cx="47336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7" name="56 Decisión"/>
            <p:cNvSpPr/>
            <p:nvPr/>
          </p:nvSpPr>
          <p:spPr>
            <a:xfrm>
              <a:off x="1509508" y="4775008"/>
              <a:ext cx="1944216" cy="529034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2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Condición</a:t>
              </a:r>
            </a:p>
          </p:txBody>
        </p:sp>
        <p:cxnSp>
          <p:nvCxnSpPr>
            <p:cNvPr id="58" name="57 Conector recto de flecha"/>
            <p:cNvCxnSpPr/>
            <p:nvPr/>
          </p:nvCxnSpPr>
          <p:spPr>
            <a:xfrm rot="5400000">
              <a:off x="2230032" y="4551600"/>
              <a:ext cx="521599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9" name="58 CuadroTexto"/>
            <p:cNvSpPr txBox="1"/>
            <p:nvPr/>
          </p:nvSpPr>
          <p:spPr>
            <a:xfrm>
              <a:off x="1735113" y="3910207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2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Cuerpo</a:t>
              </a:r>
              <a:endParaRPr lang="es-ES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cxnSp>
          <p:nvCxnSpPr>
            <p:cNvPr id="60" name="59 Conector recto de flecha"/>
            <p:cNvCxnSpPr/>
            <p:nvPr/>
          </p:nvCxnSpPr>
          <p:spPr>
            <a:xfrm rot="5400000">
              <a:off x="2122729" y="3579491"/>
              <a:ext cx="73461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36 Grupo"/>
          <p:cNvGrpSpPr/>
          <p:nvPr/>
        </p:nvGrpSpPr>
        <p:grpSpPr>
          <a:xfrm>
            <a:off x="4834038" y="5393955"/>
            <a:ext cx="831608" cy="596618"/>
            <a:chOff x="4401990" y="5568686"/>
            <a:chExt cx="831608" cy="596618"/>
          </a:xfrm>
        </p:grpSpPr>
        <p:cxnSp>
          <p:nvCxnSpPr>
            <p:cNvPr id="63" name="62 Conector recto de flecha"/>
            <p:cNvCxnSpPr/>
            <p:nvPr/>
          </p:nvCxnSpPr>
          <p:spPr>
            <a:xfrm rot="5400000">
              <a:off x="4104475" y="5866201"/>
              <a:ext cx="59661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5" name="64 CuadroTexto"/>
            <p:cNvSpPr txBox="1"/>
            <p:nvPr/>
          </p:nvSpPr>
          <p:spPr>
            <a:xfrm>
              <a:off x="4415745" y="5611558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</p:grpSp>
      <p:grpSp>
        <p:nvGrpSpPr>
          <p:cNvPr id="8" name="35 Grupo"/>
          <p:cNvGrpSpPr/>
          <p:nvPr/>
        </p:nvGrpSpPr>
        <p:grpSpPr>
          <a:xfrm>
            <a:off x="3131840" y="3632397"/>
            <a:ext cx="1682352" cy="1562743"/>
            <a:chOff x="2699792" y="3807128"/>
            <a:chExt cx="1682352" cy="1562743"/>
          </a:xfrm>
        </p:grpSpPr>
        <p:sp>
          <p:nvSpPr>
            <p:cNvPr id="64" name="63 CuadroTexto"/>
            <p:cNvSpPr txBox="1"/>
            <p:nvPr/>
          </p:nvSpPr>
          <p:spPr>
            <a:xfrm>
              <a:off x="2810762" y="4987037"/>
              <a:ext cx="69121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cxnSp>
          <p:nvCxnSpPr>
            <p:cNvPr id="66" name="65 Conector recto de flecha"/>
            <p:cNvCxnSpPr/>
            <p:nvPr/>
          </p:nvCxnSpPr>
          <p:spPr>
            <a:xfrm>
              <a:off x="2699792" y="3817447"/>
              <a:ext cx="1682352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67" name="66 Conector recto de flecha"/>
            <p:cNvCxnSpPr/>
            <p:nvPr/>
          </p:nvCxnSpPr>
          <p:spPr>
            <a:xfrm rot="5400000">
              <a:off x="1919215" y="4587706"/>
              <a:ext cx="1562743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68" name="67 Conector recto de flecha"/>
            <p:cNvCxnSpPr/>
            <p:nvPr/>
          </p:nvCxnSpPr>
          <p:spPr>
            <a:xfrm flipH="1">
              <a:off x="2699792" y="5361141"/>
              <a:ext cx="871564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9" name="34 Grupo"/>
          <p:cNvGrpSpPr/>
          <p:nvPr/>
        </p:nvGrpSpPr>
        <p:grpSpPr>
          <a:xfrm>
            <a:off x="3717429" y="4427744"/>
            <a:ext cx="2232248" cy="1012448"/>
            <a:chOff x="3285381" y="4602475"/>
            <a:chExt cx="2232248" cy="1012448"/>
          </a:xfrm>
        </p:grpSpPr>
        <p:sp>
          <p:nvSpPr>
            <p:cNvPr id="69" name="68 Decisión"/>
            <p:cNvSpPr/>
            <p:nvPr/>
          </p:nvSpPr>
          <p:spPr>
            <a:xfrm>
              <a:off x="3285381" y="5085889"/>
              <a:ext cx="2232248" cy="529034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0" tIns="36000" rIns="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latin typeface="Consolas" pitchFamily="49" charset="0"/>
                </a:rPr>
                <a:t>i &lt;= </a:t>
              </a:r>
              <a:r>
                <a:rPr lang="es-ES" dirty="0" smtClean="0">
                  <a:solidFill>
                    <a:srgbClr val="FFFF00"/>
                  </a:solidFill>
                  <a:latin typeface="Consolas" pitchFamily="49" charset="0"/>
                </a:rPr>
                <a:t>100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cxnSp>
          <p:nvCxnSpPr>
            <p:cNvPr id="70" name="69 Conector recto de flecha"/>
            <p:cNvCxnSpPr/>
            <p:nvPr/>
          </p:nvCxnSpPr>
          <p:spPr>
            <a:xfrm rot="5400000">
              <a:off x="4140396" y="4862481"/>
              <a:ext cx="521599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0" name="33 Grupo"/>
          <p:cNvGrpSpPr/>
          <p:nvPr/>
        </p:nvGrpSpPr>
        <p:grpSpPr>
          <a:xfrm>
            <a:off x="3414539" y="3349126"/>
            <a:ext cx="2808312" cy="1310801"/>
            <a:chOff x="2982491" y="3523857"/>
            <a:chExt cx="2808312" cy="1310801"/>
          </a:xfrm>
        </p:grpSpPr>
        <p:sp>
          <p:nvSpPr>
            <p:cNvPr id="71" name="70 CuadroTexto"/>
            <p:cNvSpPr txBox="1"/>
            <p:nvPr/>
          </p:nvSpPr>
          <p:spPr>
            <a:xfrm>
              <a:off x="2982491" y="4221088"/>
              <a:ext cx="2808312" cy="61357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2000" dirty="0" smtClean="0">
                  <a:latin typeface="Consolas" pitchFamily="49" charset="0"/>
                </a:rPr>
                <a:t>cout &lt;&lt; i &lt;&lt; endl; i++;</a:t>
              </a:r>
              <a:endPara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cxnSp>
          <p:nvCxnSpPr>
            <p:cNvPr id="72" name="71 Conector recto de flecha"/>
            <p:cNvCxnSpPr/>
            <p:nvPr/>
          </p:nvCxnSpPr>
          <p:spPr>
            <a:xfrm rot="5400000">
              <a:off x="4033093" y="3890372"/>
              <a:ext cx="73461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1" name="32 Grupo"/>
          <p:cNvGrpSpPr/>
          <p:nvPr/>
        </p:nvGrpSpPr>
        <p:grpSpPr>
          <a:xfrm>
            <a:off x="4077952" y="2636912"/>
            <a:ext cx="1512168" cy="691505"/>
            <a:chOff x="3645904" y="2811643"/>
            <a:chExt cx="1512168" cy="691505"/>
          </a:xfrm>
        </p:grpSpPr>
        <p:sp>
          <p:nvSpPr>
            <p:cNvPr id="73" name="72 CuadroTexto"/>
            <p:cNvSpPr txBox="1"/>
            <p:nvPr/>
          </p:nvSpPr>
          <p:spPr>
            <a:xfrm>
              <a:off x="3645904" y="3143108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 = 1;</a:t>
              </a:r>
              <a:endPara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74" name="73 Conector recto de flecha"/>
            <p:cNvCxnSpPr/>
            <p:nvPr/>
          </p:nvCxnSpPr>
          <p:spPr>
            <a:xfrm rot="16200000" flipH="1">
              <a:off x="4221571" y="2991266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5" name="74 CuadroTexto"/>
          <p:cNvSpPr txBox="1"/>
          <p:nvPr/>
        </p:nvSpPr>
        <p:spPr>
          <a:xfrm>
            <a:off x="6680192" y="3933056"/>
            <a:ext cx="1204176" cy="120032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El cuerpo 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 ejecuta 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al menos 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una vez</a:t>
            </a:r>
          </a:p>
        </p:txBody>
      </p:sp>
    </p:spTree>
    <p:extLst>
      <p:ext uri="{BB962C8B-B14F-4D97-AF65-F5344CB8AC3E}">
        <p14:creationId xmlns:p14="http://schemas.microsoft.com/office/powerpoint/2010/main" val="330772346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04617B">
                    <a:lumMod val="20000"/>
                    <a:lumOff val="80000"/>
                  </a:srgb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dirty="0">
                <a:solidFill>
                  <a:srgbClr val="04617B">
                    <a:lumMod val="20000"/>
                    <a:lumOff val="80000"/>
                  </a:srgbClr>
                </a:solidFill>
              </a:rPr>
              <a:t> </a:t>
            </a:r>
            <a:r>
              <a:rPr lang="es-ES" i="1" dirty="0">
                <a:solidFill>
                  <a:srgbClr val="04617B">
                    <a:lumMod val="20000"/>
                    <a:lumOff val="80000"/>
                  </a:srgbClr>
                </a:solidFill>
              </a:rPr>
              <a:t>versus</a:t>
            </a:r>
            <a:r>
              <a:rPr lang="es-ES" dirty="0">
                <a:solidFill>
                  <a:srgbClr val="04617B">
                    <a:lumMod val="20000"/>
                    <a:lumOff val="80000"/>
                  </a:srgbClr>
                </a:solidFill>
              </a:rPr>
              <a:t> </a:t>
            </a:r>
            <a:r>
              <a:rPr lang="es-ES" dirty="0">
                <a:solidFill>
                  <a:srgbClr val="04617B">
                    <a:lumMod val="20000"/>
                    <a:lumOff val="80000"/>
                  </a:srgbClr>
                </a:solidFill>
                <a:latin typeface="Consolas" pitchFamily="49" charset="0"/>
                <a:cs typeface="Consolas" pitchFamily="49" charset="0"/>
              </a:rPr>
              <a:t>do-while</a:t>
            </a:r>
            <a:endParaRPr lang="es-ES" sz="1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46820"/>
            <a:ext cx="8363272" cy="5110178"/>
          </a:xfrm>
        </p:spPr>
        <p:txBody>
          <a:bodyPr>
            <a:normAutofit/>
          </a:bodyPr>
          <a:lstStyle/>
          <a:p>
            <a:pPr marL="0"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¿Ha de ejecutarse al menos una vez el cuerpo del bucle?</a:t>
            </a: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  <a:tabLst>
                <a:tab pos="4124325" algn="l"/>
              </a:tabLst>
            </a:pPr>
            <a:r>
              <a:rPr lang="es-ES" sz="1800" dirty="0" smtClean="0">
                <a:latin typeface="Consolas" pitchFamily="49" charset="0"/>
              </a:rPr>
              <a:t>cin &gt;&gt; d;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Lectura del 1º</a:t>
            </a:r>
            <a:r>
              <a:rPr lang="es-ES" sz="1800" dirty="0" smtClean="0">
                <a:latin typeface="Consolas" pitchFamily="49" charset="0"/>
              </a:rPr>
              <a:t>	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do</a:t>
            </a:r>
            <a:r>
              <a:rPr lang="es-ES" sz="1800" dirty="0" smtClean="0">
                <a:latin typeface="Consolas" pitchFamily="49" charset="0"/>
              </a:rPr>
              <a:t> {</a:t>
            </a: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  <a:tabLst>
                <a:tab pos="4124325" algn="l"/>
              </a:tabLst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es-ES" sz="1800" dirty="0" smtClean="0">
                <a:latin typeface="Consolas" pitchFamily="49" charset="0"/>
              </a:rPr>
              <a:t>(d !=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) {	   cin &gt;&gt; d;</a:t>
            </a:r>
            <a:endParaRPr lang="es-ES" sz="18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  <a:tabLst>
                <a:tab pos="4124325" algn="l"/>
              </a:tabLst>
            </a:pPr>
            <a:r>
              <a:rPr lang="es-ES" sz="1800" dirty="0" smtClean="0">
                <a:latin typeface="Consolas" pitchFamily="49" charset="0"/>
              </a:rPr>
              <a:t>   suma = suma + d;	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sz="1800" dirty="0" smtClean="0">
                <a:latin typeface="Consolas" pitchFamily="49" charset="0"/>
              </a:rPr>
              <a:t>(d !=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) {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¿Final?</a:t>
            </a:r>
            <a:endParaRPr lang="es-ES" sz="1800" dirty="0" smtClean="0">
              <a:latin typeface="Consolas" pitchFamily="49" charset="0"/>
            </a:endParaRP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  <a:tabLst>
                <a:tab pos="4124325" algn="l"/>
              </a:tabLst>
            </a:pPr>
            <a:r>
              <a:rPr lang="es-ES" sz="1800" dirty="0" smtClean="0">
                <a:latin typeface="Consolas" pitchFamily="49" charset="0"/>
              </a:rPr>
              <a:t>   cont++;	      suma = suma + d;</a:t>
            </a: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  <a:tabLst>
                <a:tab pos="4124325" algn="l"/>
              </a:tabLst>
            </a:pPr>
            <a:r>
              <a:rPr lang="es-ES" sz="1800" dirty="0" smtClean="0">
                <a:latin typeface="Consolas" pitchFamily="49" charset="0"/>
              </a:rPr>
              <a:t>   cin &gt;&gt; d;	      </a:t>
            </a:r>
            <a:r>
              <a:rPr lang="es-ES" sz="1800" dirty="0" err="1" smtClean="0">
                <a:latin typeface="Consolas" pitchFamily="49" charset="0"/>
              </a:rPr>
              <a:t>cont</a:t>
            </a:r>
            <a:r>
              <a:rPr lang="es-ES" sz="1800" dirty="0" smtClean="0">
                <a:latin typeface="Consolas" pitchFamily="49" charset="0"/>
              </a:rPr>
              <a:t>++;</a:t>
            </a: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  <a:tabLst>
                <a:tab pos="4124325" algn="l"/>
              </a:tabLst>
            </a:pPr>
            <a:r>
              <a:rPr lang="es-ES" sz="1800" dirty="0" smtClean="0">
                <a:latin typeface="Consolas" pitchFamily="49" charset="0"/>
              </a:rPr>
              <a:t>}	   }</a:t>
            </a: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  <a:tabLst>
                <a:tab pos="4124325" algn="l"/>
              </a:tabLst>
            </a:pPr>
            <a:r>
              <a:rPr lang="es-ES" sz="1800" dirty="0" smtClean="0">
                <a:latin typeface="Consolas" pitchFamily="49" charset="0"/>
              </a:rPr>
              <a:t>	}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es-ES" sz="1800" dirty="0" smtClean="0">
                <a:latin typeface="Consolas" pitchFamily="49" charset="0"/>
              </a:rPr>
              <a:t> (d !=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);</a:t>
            </a:r>
          </a:p>
          <a:p>
            <a:pPr marL="0" lvl="1" indent="1588">
              <a:spcBef>
                <a:spcPts val="0"/>
              </a:spcBef>
              <a:buNone/>
              <a:tabLst>
                <a:tab pos="4124325" algn="l"/>
              </a:tabLst>
            </a:pPr>
            <a:endParaRPr lang="es-ES" sz="1800" dirty="0" smtClean="0">
              <a:latin typeface="Consolas" pitchFamily="49" charset="0"/>
            </a:endParaRPr>
          </a:p>
          <a:p>
            <a:pPr marL="0" lvl="1" indent="1588">
              <a:spcBef>
                <a:spcPts val="0"/>
              </a:spcBef>
              <a:buNone/>
              <a:tabLst>
                <a:tab pos="4124325" algn="l"/>
              </a:tabLst>
            </a:pPr>
            <a:endParaRPr lang="es-ES" sz="1800" dirty="0" smtClean="0">
              <a:latin typeface="Consolas" pitchFamily="49" charset="0"/>
            </a:endParaRP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  <a:tabLst>
                <a:tab pos="4124325" algn="l"/>
              </a:tabLst>
            </a:pPr>
            <a:r>
              <a:rPr lang="es-ES" sz="1800" dirty="0" smtClean="0">
                <a:latin typeface="Consolas" pitchFamily="49" charset="0"/>
              </a:rPr>
              <a:t>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"Opción: "</a:t>
            </a:r>
            <a:r>
              <a:rPr lang="es-ES" sz="1800" dirty="0" smtClean="0">
                <a:latin typeface="Consolas" pitchFamily="49" charset="0"/>
              </a:rPr>
              <a:t>; 	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do</a:t>
            </a:r>
            <a:r>
              <a:rPr lang="es-ES" sz="1800" dirty="0" smtClean="0">
                <a:latin typeface="Consolas" pitchFamily="49" charset="0"/>
              </a:rPr>
              <a:t> {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Más simple</a:t>
            </a:r>
            <a:endParaRPr lang="es-ES" sz="1800" dirty="0" smtClean="0">
              <a:latin typeface="Consolas" pitchFamily="49" charset="0"/>
            </a:endParaRP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  <a:tabLst>
                <a:tab pos="4124325" algn="l"/>
              </a:tabLst>
            </a:pPr>
            <a:r>
              <a:rPr lang="es-ES" sz="1800" dirty="0" smtClean="0">
                <a:latin typeface="Consolas" pitchFamily="49" charset="0"/>
              </a:rPr>
              <a:t>cin &gt;&gt; 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;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 // Lectura del 1º </a:t>
            </a:r>
            <a:r>
              <a:rPr lang="es-ES" sz="1800" dirty="0" smtClean="0">
                <a:latin typeface="Consolas" pitchFamily="49" charset="0"/>
              </a:rPr>
              <a:t>	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"Opción: 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  <a:tabLst>
                <a:tab pos="4124325" algn="l"/>
              </a:tabLst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es-ES" sz="1800" dirty="0" smtClean="0">
                <a:latin typeface="Consolas" pitchFamily="49" charset="0"/>
              </a:rPr>
              <a:t>((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 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) || (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 &gt;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dirty="0" smtClean="0">
                <a:latin typeface="Consolas" pitchFamily="49" charset="0"/>
              </a:rPr>
              <a:t>)) {	   cin &gt;&gt; 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;</a:t>
            </a:r>
            <a:endParaRPr lang="es-ES" sz="18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  <a:tabLst>
                <a:tab pos="4124325" algn="l"/>
              </a:tabLst>
            </a:pPr>
            <a:r>
              <a:rPr lang="es-ES" sz="1800" dirty="0" smtClean="0">
                <a:latin typeface="Consolas" pitchFamily="49" charset="0"/>
              </a:rPr>
              <a:t>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"Opción: "</a:t>
            </a:r>
            <a:r>
              <a:rPr lang="es-ES" sz="1800" dirty="0" smtClean="0">
                <a:latin typeface="Consolas" pitchFamily="49" charset="0"/>
              </a:rPr>
              <a:t>; 	}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es-ES" sz="1800" dirty="0" smtClean="0">
                <a:latin typeface="Consolas" pitchFamily="49" charset="0"/>
              </a:rPr>
              <a:t> ((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 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) || (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 &gt;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dirty="0" smtClean="0">
                <a:latin typeface="Consolas" pitchFamily="49" charset="0"/>
              </a:rPr>
              <a:t>));</a:t>
            </a: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  <a:tabLst>
                <a:tab pos="4124325" algn="l"/>
              </a:tabLst>
            </a:pPr>
            <a:r>
              <a:rPr lang="es-ES" sz="1800" dirty="0" smtClean="0">
                <a:latin typeface="Consolas" pitchFamily="49" charset="0"/>
              </a:rPr>
              <a:t>   cin &gt;&gt; 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  <a:tabLst>
                <a:tab pos="4124325" algn="l"/>
              </a:tabLst>
            </a:pPr>
            <a:r>
              <a:rPr lang="es-ES" sz="18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565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</a:t>
            </a:r>
            <a:r>
              <a:rPr lang="es-ES" dirty="0"/>
              <a:t>Tipos de datos estructurados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517130"/>
            <a:ext cx="3528392" cy="2016224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4572000" y="1517130"/>
            <a:ext cx="3600400" cy="2304256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>
            <a:off x="3995936" y="2453234"/>
            <a:ext cx="576064" cy="0"/>
          </a:xfrm>
          <a:prstGeom prst="line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" name="13 Rectángulo"/>
          <p:cNvSpPr/>
          <p:nvPr/>
        </p:nvSpPr>
        <p:spPr>
          <a:xfrm>
            <a:off x="467544" y="4202038"/>
            <a:ext cx="3888432" cy="1960636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4572000" y="4202038"/>
            <a:ext cx="4032000" cy="1368000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6" name="15 Conector recto"/>
          <p:cNvCxnSpPr/>
          <p:nvPr/>
        </p:nvCxnSpPr>
        <p:spPr>
          <a:xfrm>
            <a:off x="4355976" y="5156597"/>
            <a:ext cx="216024" cy="0"/>
          </a:xfrm>
          <a:prstGeom prst="line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30402240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menú de la aplicación con </a:t>
            </a:r>
            <a:r>
              <a:rPr lang="es-ES" dirty="0">
                <a:solidFill>
                  <a:srgbClr val="04617B">
                    <a:lumMod val="20000"/>
                    <a:lumOff val="80000"/>
                  </a:srgbClr>
                </a:solidFill>
                <a:latin typeface="Consolas" pitchFamily="49" charset="0"/>
                <a:cs typeface="Consolas" pitchFamily="49" charset="0"/>
              </a:rPr>
              <a:t>do-while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3118"/>
            <a:ext cx="8363272" cy="5110178"/>
          </a:xfrm>
        </p:spPr>
        <p:txBody>
          <a:bodyPr>
            <a:noAutofit/>
          </a:bodyPr>
          <a:lstStyle/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err="1">
                <a:latin typeface="Consolas" pitchFamily="49" charset="0"/>
              </a:rPr>
              <a:t>menu</a:t>
            </a:r>
            <a:r>
              <a:rPr lang="es-ES" sz="1800" dirty="0">
                <a:latin typeface="Consolas" pitchFamily="49" charset="0"/>
              </a:rPr>
              <a:t>() {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   </a:t>
            </a:r>
            <a:r>
              <a:rPr lang="es-ES" sz="18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err="1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   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do</a:t>
            </a:r>
            <a:r>
              <a:rPr lang="es-ES" sz="1800" dirty="0">
                <a:latin typeface="Consolas" pitchFamily="49" charset="0"/>
              </a:rPr>
              <a:t> {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      cout &lt;&lt;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</a:rPr>
              <a:t>"1 -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 Añadir un nuevo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</a:rPr>
              <a:t>estudiante" </a:t>
            </a:r>
            <a:r>
              <a:rPr lang="es-ES" sz="1800" dirty="0">
                <a:latin typeface="Consolas" pitchFamily="49" charset="0"/>
              </a:rPr>
              <a:t>&lt;&lt; endl;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      cout &lt;&lt;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</a:rPr>
              <a:t>"2 -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 Eliminar un estudiante" </a:t>
            </a:r>
            <a:r>
              <a:rPr lang="es-ES" sz="1800" dirty="0">
                <a:latin typeface="Consolas" pitchFamily="49" charset="0"/>
              </a:rPr>
              <a:t>&lt;&lt; endl;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</a:rPr>
              <a:t>     </a:t>
            </a:r>
            <a:r>
              <a:rPr lang="es-ES" sz="1800" dirty="0">
                <a:latin typeface="Consolas" pitchFamily="49" charset="0"/>
              </a:rPr>
              <a:t>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"3 - Calificar a los estudiantes" </a:t>
            </a:r>
            <a:r>
              <a:rPr lang="es-ES" sz="1800" dirty="0">
                <a:latin typeface="Consolas" pitchFamily="49" charset="0"/>
              </a:rPr>
              <a:t>&lt;&lt; endl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   </a:t>
            </a:r>
            <a:r>
              <a:rPr lang="es-ES" sz="1800" dirty="0">
                <a:latin typeface="Consolas" pitchFamily="49" charset="0"/>
              </a:rPr>
              <a:t>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"4 - Listado de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</a:rPr>
              <a:t>estudiantes" </a:t>
            </a:r>
            <a:r>
              <a:rPr lang="es-ES" sz="1800" dirty="0">
                <a:latin typeface="Consolas" pitchFamily="49" charset="0"/>
              </a:rPr>
              <a:t>&lt;&lt; endl;</a:t>
            </a:r>
            <a:endParaRPr lang="es-ES" sz="1800" dirty="0" smtClean="0"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</a:rPr>
              <a:t>     </a:t>
            </a:r>
            <a:r>
              <a:rPr lang="es-ES" sz="1800" dirty="0">
                <a:latin typeface="Consolas" pitchFamily="49" charset="0"/>
              </a:rPr>
              <a:t>cout &lt;&lt;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</a:rPr>
              <a:t>"0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-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</a:rPr>
              <a:t>Salir" </a:t>
            </a:r>
            <a:r>
              <a:rPr lang="es-ES" sz="1800" dirty="0">
                <a:latin typeface="Consolas" pitchFamily="49" charset="0"/>
              </a:rPr>
              <a:t>&lt;&lt; endl;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"Opción: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1800" dirty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      cin &gt;&gt; </a:t>
            </a:r>
            <a:r>
              <a:rPr lang="es-ES" sz="1800" dirty="0" err="1">
                <a:latin typeface="Consolas" pitchFamily="49" charset="0"/>
              </a:rPr>
              <a:t>op</a:t>
            </a:r>
            <a:r>
              <a:rPr lang="es-ES" sz="1800" dirty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   } 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es-ES" sz="1800" dirty="0">
                <a:latin typeface="Consolas" pitchFamily="49" charset="0"/>
              </a:rPr>
              <a:t>((</a:t>
            </a:r>
            <a:r>
              <a:rPr lang="es-ES" sz="1800" dirty="0" err="1">
                <a:latin typeface="Consolas" pitchFamily="49" charset="0"/>
              </a:rPr>
              <a:t>op</a:t>
            </a:r>
            <a:r>
              <a:rPr lang="es-ES" sz="1800" dirty="0">
                <a:latin typeface="Consolas" pitchFamily="49" charset="0"/>
              </a:rPr>
              <a:t> &lt;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>
                <a:latin typeface="Consolas" pitchFamily="49" charset="0"/>
              </a:rPr>
              <a:t>) || (</a:t>
            </a:r>
            <a:r>
              <a:rPr lang="es-ES" sz="1800" dirty="0" err="1">
                <a:latin typeface="Consolas" pitchFamily="49" charset="0"/>
              </a:rPr>
              <a:t>op</a:t>
            </a:r>
            <a:r>
              <a:rPr lang="es-ES" sz="1800" dirty="0">
                <a:latin typeface="Consolas" pitchFamily="49" charset="0"/>
              </a:rPr>
              <a:t> &gt;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dirty="0" smtClean="0">
                <a:latin typeface="Consolas" pitchFamily="49" charset="0"/>
              </a:rPr>
              <a:t>));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   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err="1">
                <a:latin typeface="Consolas" pitchFamily="49" charset="0"/>
              </a:rPr>
              <a:t>op</a:t>
            </a:r>
            <a:r>
              <a:rPr lang="es-ES" sz="1800" dirty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566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</a:t>
            </a:r>
            <a:r>
              <a:rPr lang="es-ES" dirty="0"/>
              <a:t>Tipos de datos estructurados</a:t>
            </a:r>
          </a:p>
        </p:txBody>
      </p:sp>
    </p:spTree>
    <p:extLst>
      <p:ext uri="{BB962C8B-B14F-4D97-AF65-F5344CB8AC3E}">
        <p14:creationId xmlns:p14="http://schemas.microsoft.com/office/powerpoint/2010/main" val="60518359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de lista de longitud variable</a:t>
            </a:r>
            <a:endParaRPr lang="es-ES" sz="1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567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13" name="12 Rectángulo"/>
          <p:cNvSpPr/>
          <p:nvPr/>
        </p:nvSpPr>
        <p:spPr>
          <a:xfrm>
            <a:off x="438968" y="980728"/>
            <a:ext cx="8247832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spcAft>
                <a:spcPts val="12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800" i="1" dirty="0" smtClean="0"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El archivo </a:t>
            </a:r>
            <a:r>
              <a:rPr lang="es-ES" sz="2800" dirty="0" smtClean="0"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clase.txt</a:t>
            </a:r>
            <a:endParaRPr lang="es-ES" sz="2800" dirty="0">
              <a:solidFill>
                <a:srgbClr val="04617B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60363" lvl="1" indent="1588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 dato en cada línea</a:t>
            </a:r>
          </a:p>
          <a:p>
            <a:pPr marL="360363" lvl="1" indent="1588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Por cada estudiante:</a:t>
            </a:r>
          </a:p>
          <a:p>
            <a:pPr marL="703263" lvl="1" indent="-342900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Nombre (cadena)</a:t>
            </a:r>
            <a:endParaRPr lang="es-ES" sz="220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703263" lvl="1" indent="-342900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Apellidos (cadena)</a:t>
            </a:r>
            <a:endParaRPr lang="es-ES" sz="2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703263" lvl="1" indent="-342900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Edad (entero)</a:t>
            </a:r>
          </a:p>
          <a:p>
            <a:pPr marL="703263" lvl="1" indent="-342900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NIF (cadena)</a:t>
            </a:r>
          </a:p>
          <a:p>
            <a:pPr marL="703263" lvl="1" indent="-342900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Nota (real; -1 si no calificado)</a:t>
            </a:r>
          </a:p>
          <a:p>
            <a:pPr marL="360363" lvl="1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Termina con XXX como nombre</a:t>
            </a:r>
          </a:p>
          <a:p>
            <a:pPr marL="360363" lvl="1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endParaRPr lang="es-ES" sz="2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360363" lvl="1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El archivo se supone correcto</a:t>
            </a:r>
            <a:endParaRPr lang="es-ES" sz="2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pSp>
        <p:nvGrpSpPr>
          <p:cNvPr id="33" name="Grupo 32"/>
          <p:cNvGrpSpPr/>
          <p:nvPr/>
        </p:nvGrpSpPr>
        <p:grpSpPr>
          <a:xfrm>
            <a:off x="6498900" y="1254372"/>
            <a:ext cx="1889524" cy="4243810"/>
            <a:chOff x="6498900" y="1254372"/>
            <a:chExt cx="1889524" cy="4243810"/>
          </a:xfrm>
        </p:grpSpPr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98900" y="1254372"/>
              <a:ext cx="1889524" cy="424381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CuadroTexto 6"/>
            <p:cNvSpPr txBox="1"/>
            <p:nvPr/>
          </p:nvSpPr>
          <p:spPr>
            <a:xfrm>
              <a:off x="7308304" y="1583214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7543378" y="1727230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6721548" y="1861721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7308304" y="2015262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6720623" y="2151906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6789959" y="2303294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14" name="CuadroTexto 13"/>
            <p:cNvSpPr txBox="1"/>
            <p:nvPr/>
          </p:nvSpPr>
          <p:spPr>
            <a:xfrm>
              <a:off x="7614823" y="2447310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6721548" y="2581801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16" name="CuadroTexto 15"/>
            <p:cNvSpPr txBox="1"/>
            <p:nvPr/>
          </p:nvSpPr>
          <p:spPr>
            <a:xfrm>
              <a:off x="7308304" y="2735342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6720623" y="2871986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7883769" y="3027074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8046837" y="3175853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20" name="CuadroTexto 19"/>
            <p:cNvSpPr txBox="1"/>
            <p:nvPr/>
          </p:nvSpPr>
          <p:spPr>
            <a:xfrm>
              <a:off x="6721548" y="3310344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21" name="CuadroTexto 20"/>
            <p:cNvSpPr txBox="1"/>
            <p:nvPr/>
          </p:nvSpPr>
          <p:spPr>
            <a:xfrm>
              <a:off x="7308304" y="3463885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22" name="CuadroTexto 21"/>
            <p:cNvSpPr txBox="1"/>
            <p:nvPr/>
          </p:nvSpPr>
          <p:spPr>
            <a:xfrm>
              <a:off x="6720623" y="3600529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23" name="CuadroTexto 22"/>
            <p:cNvSpPr txBox="1"/>
            <p:nvPr/>
          </p:nvSpPr>
          <p:spPr>
            <a:xfrm>
              <a:off x="7379713" y="3745166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24" name="CuadroTexto 23"/>
            <p:cNvSpPr txBox="1"/>
            <p:nvPr/>
          </p:nvSpPr>
          <p:spPr>
            <a:xfrm>
              <a:off x="7379150" y="3889182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25" name="CuadroTexto 24"/>
            <p:cNvSpPr txBox="1"/>
            <p:nvPr/>
          </p:nvSpPr>
          <p:spPr>
            <a:xfrm>
              <a:off x="6721548" y="4023673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26" name="CuadroTexto 25"/>
            <p:cNvSpPr txBox="1"/>
            <p:nvPr/>
          </p:nvSpPr>
          <p:spPr>
            <a:xfrm>
              <a:off x="7308304" y="4177214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27" name="CuadroTexto 26"/>
            <p:cNvSpPr txBox="1"/>
            <p:nvPr/>
          </p:nvSpPr>
          <p:spPr>
            <a:xfrm>
              <a:off x="6720623" y="4323384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28" name="CuadroTexto 27"/>
            <p:cNvSpPr txBox="1"/>
            <p:nvPr/>
          </p:nvSpPr>
          <p:spPr>
            <a:xfrm>
              <a:off x="6876256" y="4466103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29" name="CuadroTexto 28"/>
            <p:cNvSpPr txBox="1"/>
            <p:nvPr/>
          </p:nvSpPr>
          <p:spPr>
            <a:xfrm>
              <a:off x="7705849" y="4610119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30" name="CuadroTexto 29"/>
            <p:cNvSpPr txBox="1"/>
            <p:nvPr/>
          </p:nvSpPr>
          <p:spPr>
            <a:xfrm>
              <a:off x="6721548" y="4744610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31" name="CuadroTexto 30"/>
            <p:cNvSpPr txBox="1"/>
            <p:nvPr/>
          </p:nvSpPr>
          <p:spPr>
            <a:xfrm>
              <a:off x="7308304" y="4898151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  <p:sp>
          <p:nvSpPr>
            <p:cNvPr id="32" name="CuadroTexto 31"/>
            <p:cNvSpPr txBox="1"/>
            <p:nvPr/>
          </p:nvSpPr>
          <p:spPr>
            <a:xfrm>
              <a:off x="6720623" y="5034795"/>
              <a:ext cx="264816" cy="261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1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↲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de lista de longitud variable</a:t>
            </a:r>
            <a:endParaRPr lang="es-ES" sz="1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568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13" name="12 Rectángulo"/>
          <p:cNvSpPr/>
          <p:nvPr/>
        </p:nvSpPr>
        <p:spPr>
          <a:xfrm>
            <a:off x="438968" y="980728"/>
            <a:ext cx="8247832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spcAft>
                <a:spcPts val="12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800" i="1" dirty="0" smtClean="0"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Lectura de la información de un estudiante</a:t>
            </a:r>
            <a:endParaRPr lang="es-ES" sz="2800" dirty="0">
              <a:solidFill>
                <a:srgbClr val="04617B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60363" lvl="1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Nombre y apellidos:</a:t>
            </a:r>
          </a:p>
          <a:p>
            <a:pPr marL="360363" lvl="1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Puede haber varias palabras 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" panose="05000000000000000000" pitchFamily="2" charset="2"/>
              </a:rPr>
              <a:t> 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getline()</a:t>
            </a:r>
            <a:endParaRPr lang="es-ES" sz="220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60363" lvl="1">
              <a:spcBef>
                <a:spcPts val="60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Edad 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" panose="05000000000000000000" pitchFamily="2" charset="2"/>
              </a:rPr>
              <a:t>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extractor (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&gt;&gt;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</a:t>
            </a:r>
          </a:p>
          <a:p>
            <a:pPr marL="360363" lvl="1">
              <a:spcBef>
                <a:spcPts val="60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NIF: Una sola palabra 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" panose="05000000000000000000" pitchFamily="2" charset="2"/>
              </a:rPr>
              <a:t> </a:t>
            </a:r>
            <a:r>
              <a:rPr lang="es-ES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extractor 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&gt;&gt;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</a:t>
            </a:r>
          </a:p>
          <a:p>
            <a:pPr marL="360363" lvl="1">
              <a:spcBef>
                <a:spcPts val="60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Nota 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" panose="05000000000000000000" pitchFamily="2" charset="2"/>
              </a:rPr>
              <a:t> </a:t>
            </a:r>
            <a:r>
              <a:rPr lang="es-ES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extractor (</a:t>
            </a:r>
            <a:r>
              <a:rPr lang="es-ES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&gt;&gt;</a:t>
            </a:r>
            <a:r>
              <a:rPr lang="es-ES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</a:t>
            </a:r>
            <a:endParaRPr lang="es-ES" sz="220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360363" lvl="1">
              <a:spcBef>
                <a:spcPts val="60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Queda </a:t>
            </a:r>
            <a:r>
              <a:rPr lang="es-ES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pendiente de leer el </a:t>
            </a:r>
            <a:r>
              <a:rPr lang="es-ES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Intro</a:t>
            </a:r>
          </a:p>
          <a:p>
            <a:pPr marL="360363" lvl="1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Hay que saltar (leer) ese carácter con </a:t>
            </a:r>
            <a:r>
              <a:rPr lang="es-ES" sz="22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get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s-ES" sz="220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360363" lvl="1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 no, en el siguiente nombre se leería una cadena vacía (</a:t>
            </a:r>
            <a:r>
              <a:rPr lang="es-ES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Intro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</a:t>
            </a:r>
          </a:p>
        </p:txBody>
      </p:sp>
      <p:grpSp>
        <p:nvGrpSpPr>
          <p:cNvPr id="6" name="5 Grupo"/>
          <p:cNvGrpSpPr/>
          <p:nvPr/>
        </p:nvGrpSpPr>
        <p:grpSpPr>
          <a:xfrm>
            <a:off x="971600" y="5282158"/>
            <a:ext cx="7021593" cy="914858"/>
            <a:chOff x="899592" y="5401791"/>
            <a:chExt cx="7643733" cy="91485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6 CuadroTexto"/>
            <p:cNvSpPr txBox="1"/>
            <p:nvPr/>
          </p:nvSpPr>
          <p:spPr>
            <a:xfrm>
              <a:off x="899592" y="5416649"/>
              <a:ext cx="7643733" cy="900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/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No leas directamente en la lista:</a:t>
              </a:r>
            </a:p>
            <a:p>
              <a:pPr marL="540000"/>
              <a:r>
                <a:rPr lang="nl-NL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cs typeface="Consolas" panose="020B0609020204030204" pitchFamily="49" charset="0"/>
                </a:rPr>
                <a:t>getline(archivo, lista.elementos[lista.contador].nombre);</a:t>
              </a:r>
            </a:p>
            <a:p>
              <a:pPr marL="540000">
                <a:spcAft>
                  <a:spcPts val="600"/>
                </a:spcAft>
              </a:pP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anose="02040503050406030204" pitchFamily="18" charset="0"/>
                  <a:cs typeface="Consolas" panose="020B0609020204030204" pitchFamily="49" charset="0"/>
                </a:rPr>
                <a:t>Lee en una variable auxiliar de tipo </a:t>
              </a: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cs typeface="Consolas" panose="020B0609020204030204" pitchFamily="49" charset="0"/>
                </a:rPr>
                <a:t>tEstudiante</a:t>
              </a:r>
            </a:p>
          </p:txBody>
        </p:sp>
        <p:pic>
          <p:nvPicPr>
            <p:cNvPr id="8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cxnSp>
        <p:nvCxnSpPr>
          <p:cNvPr id="9" name="Conector recto 8"/>
          <p:cNvCxnSpPr/>
          <p:nvPr/>
        </p:nvCxnSpPr>
        <p:spPr>
          <a:xfrm flipV="1">
            <a:off x="1528614" y="5766066"/>
            <a:ext cx="6445529" cy="0"/>
          </a:xfrm>
          <a:prstGeom prst="line">
            <a:avLst/>
          </a:prstGeom>
          <a:ln w="19050">
            <a:solidFill>
              <a:srgbClr val="C00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43802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  <a:spcAft>
                <a:spcPts val="12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3600" b="1" kern="1200" dirty="0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Carga del archivo </a:t>
            </a:r>
            <a:r>
              <a:rPr lang="es-ES" sz="3600" b="1" kern="1200" dirty="0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+mj-ea"/>
                <a:cs typeface="Consolas" panose="020B0609020204030204" pitchFamily="49" charset="0"/>
              </a:rPr>
              <a:t>clase.txt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569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13" name="12 Rectángulo"/>
          <p:cNvSpPr/>
          <p:nvPr/>
        </p:nvSpPr>
        <p:spPr>
          <a:xfrm>
            <a:off x="438968" y="908720"/>
            <a:ext cx="8247832" cy="5542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600" dirty="0" smtClean="0">
                <a:latin typeface="Consolas" pitchFamily="49" charset="0"/>
              </a:rPr>
              <a:t> cargar(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tLista </a:t>
            </a:r>
            <a:r>
              <a:rPr lang="es-ES" sz="1600" dirty="0">
                <a:latin typeface="Consolas" pitchFamily="49" charset="0"/>
              </a:rPr>
              <a:t>&amp;lista, </a:t>
            </a:r>
            <a:r>
              <a:rPr lang="es-ES" sz="1600" dirty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sz="1600" dirty="0">
                <a:latin typeface="Consolas" pitchFamily="49" charset="0"/>
              </a:rPr>
              <a:t> &amp;ok</a:t>
            </a:r>
            <a:r>
              <a:rPr lang="es-ES" sz="1600" dirty="0" smtClean="0">
                <a:latin typeface="Consolas" pitchFamily="49" charset="0"/>
              </a:rPr>
              <a:t>) {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tEstudiante</a:t>
            </a:r>
            <a:r>
              <a:rPr lang="es-ES" sz="1600" dirty="0" smtClean="0">
                <a:latin typeface="Consolas" pitchFamily="49" charset="0"/>
              </a:rPr>
              <a:t> estudiante; </a:t>
            </a:r>
            <a:r>
              <a:rPr lang="es-ES" sz="1600" dirty="0" smtClean="0">
                <a:solidFill>
                  <a:srgbClr val="92D050"/>
                </a:solidFill>
                <a:latin typeface="Consolas" pitchFamily="49" charset="0"/>
              </a:rPr>
              <a:t>// Variable auxiliar para leer</a:t>
            </a:r>
            <a:endParaRPr lang="es-ES" sz="1600" dirty="0" smtClean="0">
              <a:latin typeface="Consolas" pitchFamily="49" charset="0"/>
            </a:endParaRP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ifstream</a:t>
            </a:r>
            <a:r>
              <a:rPr lang="es-ES" sz="1600" dirty="0" smtClean="0">
                <a:latin typeface="Consolas" pitchFamily="49" charset="0"/>
              </a:rPr>
              <a:t> archivo;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sz="1600" dirty="0" smtClean="0">
                <a:latin typeface="Consolas" pitchFamily="49" charset="0"/>
              </a:rPr>
              <a:t> aux;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lista.contador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dirty="0" smtClean="0">
                <a:latin typeface="Consolas" pitchFamily="49" charset="0"/>
              </a:rPr>
              <a:t>; </a:t>
            </a:r>
            <a:r>
              <a:rPr lang="es-ES" sz="1600" dirty="0" smtClean="0">
                <a:solidFill>
                  <a:srgbClr val="92D050"/>
                </a:solidFill>
                <a:latin typeface="Consolas" pitchFamily="49" charset="0"/>
              </a:rPr>
              <a:t>// Inicializamos la lista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archivo.open(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"clase.txt"</a:t>
            </a:r>
            <a:r>
              <a:rPr lang="es-ES" sz="1600" dirty="0" smtClean="0">
                <a:latin typeface="Consolas" pitchFamily="49" charset="0"/>
              </a:rPr>
              <a:t>);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1600" dirty="0" smtClean="0">
                <a:latin typeface="Consolas" pitchFamily="49" charset="0"/>
              </a:rPr>
              <a:t> (!archivo.is_open()) {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     ok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  }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1600" dirty="0" smtClean="0">
                <a:latin typeface="Consolas" pitchFamily="49" charset="0"/>
              </a:rPr>
              <a:t> {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</a:t>
            </a:r>
            <a:r>
              <a:rPr lang="es-ES" sz="1600" dirty="0">
                <a:latin typeface="Consolas" pitchFamily="49" charset="0"/>
              </a:rPr>
              <a:t>ok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true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getline(archivo, estudiante.nombre); </a:t>
            </a:r>
            <a:r>
              <a:rPr lang="es-ES" sz="1600" dirty="0" smtClean="0">
                <a:solidFill>
                  <a:srgbClr val="92D050"/>
                </a:solidFill>
                <a:latin typeface="Consolas" pitchFamily="49" charset="0"/>
              </a:rPr>
              <a:t>// Leemos el primer nombre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es-ES" sz="1600" dirty="0" smtClean="0">
                <a:latin typeface="Consolas" pitchFamily="49" charset="0"/>
              </a:rPr>
              <a:t> ((estudiante.nombre !=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"XXX"</a:t>
            </a:r>
            <a:r>
              <a:rPr lang="es-ES" sz="1600" dirty="0" smtClean="0">
                <a:latin typeface="Consolas" pitchFamily="49" charset="0"/>
              </a:rPr>
              <a:t>) &amp;&amp; (lista.contador &lt; MAX)) {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</a:t>
            </a:r>
            <a:r>
              <a:rPr lang="es-ES" sz="1600" dirty="0">
                <a:latin typeface="Consolas" pitchFamily="49" charset="0"/>
              </a:rPr>
              <a:t>getline(archivo, </a:t>
            </a:r>
            <a:r>
              <a:rPr lang="es-ES" sz="1600" dirty="0" smtClean="0">
                <a:latin typeface="Consolas" pitchFamily="49" charset="0"/>
              </a:rPr>
              <a:t>estudiante.apellidos);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        archivo &gt;&gt; estudiante.edad;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        archivo &gt;&gt; estudiante.nif;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        archivo &gt;&gt; estudiante.nota;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        archivo.get(aux); </a:t>
            </a:r>
            <a:r>
              <a:rPr lang="es-ES" sz="1600" dirty="0" smtClean="0">
                <a:solidFill>
                  <a:srgbClr val="92D050"/>
                </a:solidFill>
                <a:latin typeface="Consolas" pitchFamily="49" charset="0"/>
              </a:rPr>
              <a:t>// Saltamos el Intro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lista.elementos[lista.contador] = estudiante; </a:t>
            </a:r>
            <a:r>
              <a:rPr lang="es-ES" sz="1600" dirty="0" smtClean="0">
                <a:solidFill>
                  <a:srgbClr val="92D050"/>
                </a:solidFill>
                <a:latin typeface="Consolas" pitchFamily="49" charset="0"/>
              </a:rPr>
              <a:t>// Al final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lista.contador++; 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getline(archivo</a:t>
            </a:r>
            <a:r>
              <a:rPr lang="es-ES" sz="1600" dirty="0">
                <a:latin typeface="Consolas" pitchFamily="49" charset="0"/>
              </a:rPr>
              <a:t>, estudiante.nombre</a:t>
            </a:r>
            <a:r>
              <a:rPr lang="es-ES" sz="1600" dirty="0" smtClean="0">
                <a:latin typeface="Consolas" pitchFamily="49" charset="0"/>
              </a:rPr>
              <a:t>); </a:t>
            </a:r>
            <a:r>
              <a:rPr lang="es-ES" sz="1600" dirty="0" smtClean="0">
                <a:solidFill>
                  <a:srgbClr val="92D050"/>
                </a:solidFill>
                <a:latin typeface="Consolas" pitchFamily="49" charset="0"/>
              </a:rPr>
              <a:t>// Siguiente nombre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} </a:t>
            </a:r>
            <a:r>
              <a:rPr lang="es-ES" sz="1600" dirty="0" smtClean="0">
                <a:solidFill>
                  <a:srgbClr val="92D050"/>
                </a:solidFill>
                <a:latin typeface="Consolas" pitchFamily="49" charset="0"/>
              </a:rPr>
              <a:t>// Si hay más de MAX estudiantes, ignoramos el resto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     archivo.close();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  }</a:t>
            </a:r>
          </a:p>
          <a:p>
            <a:pPr marL="180975"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}</a:t>
            </a:r>
          </a:p>
        </p:txBody>
      </p:sp>
      <p:cxnSp>
        <p:nvCxnSpPr>
          <p:cNvPr id="9" name="Conector recto de flecha 8"/>
          <p:cNvCxnSpPr/>
          <p:nvPr/>
        </p:nvCxnSpPr>
        <p:spPr>
          <a:xfrm>
            <a:off x="827584" y="4941168"/>
            <a:ext cx="792088" cy="0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00348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1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0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1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1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1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1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1000"/>
                                        <p:tgtEl>
                                          <p:spTgt spid="1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 bldLvl="2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  <a:spcAft>
                <a:spcPts val="12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3600" b="1" kern="1200" dirty="0" smtClean="0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Volcado en el </a:t>
            </a:r>
            <a:r>
              <a:rPr lang="es-ES" sz="3600" b="1" kern="1200" dirty="0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archivo </a:t>
            </a:r>
            <a:r>
              <a:rPr lang="es-ES" sz="3600" b="1" kern="1200" dirty="0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+mj-ea"/>
                <a:cs typeface="Consolas" panose="020B0609020204030204" pitchFamily="49" charset="0"/>
              </a:rPr>
              <a:t>clase.txt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570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13" name="12 Rectángulo"/>
          <p:cNvSpPr/>
          <p:nvPr/>
        </p:nvSpPr>
        <p:spPr>
          <a:xfrm>
            <a:off x="438968" y="984785"/>
            <a:ext cx="824783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1">
              <a:spcAft>
                <a:spcPts val="12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Simplemente, un dato en cada línea y en orden:</a:t>
            </a:r>
            <a:endParaRPr lang="es-ES" sz="2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dirty="0" smtClean="0">
                <a:latin typeface="Consolas" pitchFamily="49" charset="0"/>
              </a:rPr>
              <a:t> guardar(</a:t>
            </a:r>
            <a: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tLista </a:t>
            </a:r>
            <a:r>
              <a:rPr lang="es-ES" dirty="0" smtClean="0">
                <a:latin typeface="Consolas" pitchFamily="49" charset="0"/>
              </a:rPr>
              <a:t>&amp;lista) {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   ofstream</a:t>
            </a:r>
            <a:r>
              <a:rPr lang="es-ES" dirty="0" smtClean="0">
                <a:latin typeface="Consolas" pitchFamily="49" charset="0"/>
              </a:rPr>
              <a:t> archivo;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latin typeface="Consolas" pitchFamily="49" charset="0"/>
              </a:rPr>
              <a:t>   archivo.open(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"clase.txt"</a:t>
            </a:r>
            <a:r>
              <a:rPr lang="es-ES" dirty="0" smtClean="0">
                <a:latin typeface="Consolas" pitchFamily="49" charset="0"/>
              </a:rPr>
              <a:t>);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es-ES" dirty="0" smtClean="0">
                <a:latin typeface="Consolas" pitchFamily="49" charset="0"/>
              </a:rPr>
              <a:t> 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 i &lt; lista.contador; i++) {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latin typeface="Consolas" pitchFamily="49" charset="0"/>
              </a:rPr>
              <a:t>      archivo &lt;&lt; lista.elementos[i].nombre &lt;&lt; endl;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>
                <a:latin typeface="Consolas" pitchFamily="49" charset="0"/>
              </a:rPr>
              <a:t>archivo &lt;&lt; lista.elementos[i]</a:t>
            </a:r>
            <a:r>
              <a:rPr lang="es-ES" dirty="0" smtClean="0">
                <a:latin typeface="Consolas" pitchFamily="49" charset="0"/>
              </a:rPr>
              <a:t>.</a:t>
            </a:r>
            <a:r>
              <a:rPr lang="es-ES" dirty="0">
                <a:latin typeface="Consolas" pitchFamily="49" charset="0"/>
              </a:rPr>
              <a:t>apellidos &lt;&lt; endl;</a:t>
            </a:r>
            <a:endParaRPr lang="es-ES" dirty="0" smtClean="0"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latin typeface="Consolas" pitchFamily="49" charset="0"/>
              </a:rPr>
              <a:t>      archivo </a:t>
            </a:r>
            <a:r>
              <a:rPr lang="es-ES" dirty="0">
                <a:latin typeface="Consolas" pitchFamily="49" charset="0"/>
              </a:rPr>
              <a:t>&lt;&lt; lista.elementos[i]</a:t>
            </a:r>
            <a:r>
              <a:rPr lang="es-ES" dirty="0" smtClean="0">
                <a:latin typeface="Consolas" pitchFamily="49" charset="0"/>
              </a:rPr>
              <a:t>.</a:t>
            </a:r>
            <a:r>
              <a:rPr lang="es-ES" dirty="0">
                <a:latin typeface="Consolas" pitchFamily="49" charset="0"/>
              </a:rPr>
              <a:t>edad &lt;&lt; endl;</a:t>
            </a:r>
            <a:endParaRPr lang="es-ES" dirty="0" smtClean="0"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latin typeface="Consolas" pitchFamily="49" charset="0"/>
              </a:rPr>
              <a:t>      archivo &lt;&lt; </a:t>
            </a:r>
            <a:r>
              <a:rPr lang="es-ES" dirty="0">
                <a:latin typeface="Consolas" pitchFamily="49" charset="0"/>
              </a:rPr>
              <a:t>lista.elementos[i]</a:t>
            </a:r>
            <a:r>
              <a:rPr lang="es-ES" dirty="0" smtClean="0">
                <a:latin typeface="Consolas" pitchFamily="49" charset="0"/>
              </a:rPr>
              <a:t>.nif</a:t>
            </a:r>
            <a:r>
              <a:rPr lang="es-ES" dirty="0">
                <a:latin typeface="Consolas" pitchFamily="49" charset="0"/>
              </a:rPr>
              <a:t> &lt;&lt; endl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latin typeface="Consolas" pitchFamily="49" charset="0"/>
              </a:rPr>
              <a:t>      archivo </a:t>
            </a:r>
            <a:r>
              <a:rPr lang="es-ES" dirty="0">
                <a:latin typeface="Consolas" pitchFamily="49" charset="0"/>
              </a:rPr>
              <a:t>&lt;&lt; lista.elementos[i]</a:t>
            </a:r>
            <a:r>
              <a:rPr lang="es-ES" dirty="0" smtClean="0">
                <a:latin typeface="Consolas" pitchFamily="49" charset="0"/>
              </a:rPr>
              <a:t>.</a:t>
            </a:r>
            <a:r>
              <a:rPr lang="es-ES" dirty="0">
                <a:latin typeface="Consolas" pitchFamily="49" charset="0"/>
              </a:rPr>
              <a:t>nota &lt;&lt; endl;</a:t>
            </a:r>
            <a:endParaRPr lang="es-ES" dirty="0" smtClean="0"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>
                <a:solidFill>
                  <a:srgbClr val="92D050"/>
                </a:solidFill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  </a:t>
            </a:r>
            <a:r>
              <a:rPr lang="es-ES" dirty="0" smtClean="0">
                <a:latin typeface="Consolas" pitchFamily="49" charset="0"/>
              </a:rPr>
              <a:t>archivo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"XXX"</a:t>
            </a:r>
            <a:r>
              <a:rPr lang="es-ES" dirty="0" smtClean="0">
                <a:latin typeface="Consolas" pitchFamily="49" charset="0"/>
              </a:rPr>
              <a:t> &lt;&lt; endl;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 // Centinela final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latin typeface="Consolas" pitchFamily="49" charset="0"/>
              </a:rPr>
              <a:t>   archivo.close();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182803" y="5241974"/>
            <a:ext cx="6778394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dirty="0">
                <a:solidFill>
                  <a:srgbClr val="FFC000"/>
                </a:solidFill>
                <a:latin typeface="Consolas" pitchFamily="49" charset="0"/>
              </a:rPr>
              <a:t>tLista </a:t>
            </a:r>
            <a:r>
              <a:rPr lang="es-ES" dirty="0">
                <a:latin typeface="Consolas" pitchFamily="49" charset="0"/>
              </a:rPr>
              <a:t>&amp;</a:t>
            </a:r>
            <a:r>
              <a:rPr lang="es-ES" dirty="0" smtClean="0">
                <a:latin typeface="Consolas" pitchFamily="49" charset="0"/>
              </a:rPr>
              <a:t>lista</a:t>
            </a:r>
            <a:r>
              <a:rPr lang="es-ES" dirty="0" smtClean="0">
                <a:latin typeface="Cambria" panose="02040503050406030204" pitchFamily="18" charset="0"/>
                <a:cs typeface="Consolas" panose="020B0609020204030204" pitchFamily="49" charset="0"/>
              </a:rPr>
              <a:t> </a:t>
            </a:r>
            <a:r>
              <a:rPr lang="es-ES" dirty="0" smtClean="0">
                <a:latin typeface="Cambria" panose="02040503050406030204" pitchFamily="18" charset="0"/>
                <a:cs typeface="Consolas" panose="020B0609020204030204" pitchFamily="49" charset="0"/>
                <a:sym typeface="Wingdings" panose="05000000000000000000" pitchFamily="2" charset="2"/>
              </a:rPr>
              <a:t> Referencia constante</a:t>
            </a:r>
          </a:p>
          <a:p>
            <a:pPr algn="ctr"/>
            <a:r>
              <a:rPr lang="es-ES" dirty="0" smtClean="0">
                <a:latin typeface="Cambria" panose="02040503050406030204" pitchFamily="18" charset="0"/>
                <a:cs typeface="Consolas" panose="020B0609020204030204" pitchFamily="49" charset="0"/>
                <a:sym typeface="Wingdings" panose="05000000000000000000" pitchFamily="2" charset="2"/>
              </a:rPr>
              <a:t>Paso por referencia pero como constante </a:t>
            </a:r>
            <a:r>
              <a:rPr lang="es-ES" dirty="0" smtClean="0">
                <a:latin typeface="Cambria" panose="02040503050406030204" pitchFamily="18" charset="0"/>
                <a:cs typeface="Consolas" panose="020B0609020204030204" pitchFamily="49" charset="0"/>
                <a:sym typeface="Symbol" panose="05050102010706020507" pitchFamily="18" charset="2"/>
              </a:rPr>
              <a:t></a:t>
            </a:r>
            <a:r>
              <a:rPr lang="es-ES" dirty="0" smtClean="0">
                <a:latin typeface="Cambria" panose="02040503050406030204" pitchFamily="18" charset="0"/>
                <a:cs typeface="Consolas" panose="020B0609020204030204" pitchFamily="49" charset="0"/>
                <a:sym typeface="Wingdings" panose="05000000000000000000" pitchFamily="2" charset="2"/>
              </a:rPr>
              <a:t> Paso por valor</a:t>
            </a:r>
          </a:p>
          <a:p>
            <a:pPr algn="ctr"/>
            <a:r>
              <a:rPr lang="es-ES" dirty="0" smtClean="0">
                <a:latin typeface="Cambria" panose="02040503050406030204" pitchFamily="18" charset="0"/>
                <a:cs typeface="Consolas" panose="020B0609020204030204" pitchFamily="49" charset="0"/>
                <a:sym typeface="Wingdings" panose="05000000000000000000" pitchFamily="2" charset="2"/>
              </a:rPr>
              <a:t>Evita la copia del argumento en el parámetro (estructuras grandes)</a:t>
            </a:r>
            <a:endParaRPr lang="es-ES" dirty="0">
              <a:latin typeface="Cambria" panose="020405030504060302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56507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 bldLvl="2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517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588483" y="3044280"/>
            <a:ext cx="3967240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Arrays de nuevo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Lectura de los datos de un estudiante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375622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leerEstudiante</a:t>
            </a:r>
            <a:r>
              <a:rPr lang="es-ES" sz="1800" dirty="0" smtClean="0">
                <a:latin typeface="Consolas" pitchFamily="49" charset="0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tEstudiante </a:t>
            </a:r>
            <a:r>
              <a:rPr lang="es-ES" sz="1800" dirty="0" smtClean="0">
                <a:latin typeface="Consolas" pitchFamily="49" charset="0"/>
              </a:rPr>
              <a:t>&amp;estudiante)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err="1">
                <a:latin typeface="Consolas" pitchFamily="49" charset="0"/>
              </a:rPr>
              <a:t>cin.sync</a:t>
            </a:r>
            <a:r>
              <a:rPr lang="es-ES" sz="1800" dirty="0">
                <a:latin typeface="Consolas" pitchFamily="49" charset="0"/>
              </a:rPr>
              <a:t>();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</a:rPr>
              <a:t> // Descartamos cualquier entrada pendiente</a:t>
            </a:r>
            <a:endParaRPr lang="es-ES" sz="18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</a:rPr>
              <a:t>  cout </a:t>
            </a:r>
            <a:r>
              <a:rPr lang="es-ES" sz="1800" dirty="0">
                <a:latin typeface="Consolas" pitchFamily="49" charset="0"/>
              </a:rPr>
              <a:t>&lt;&lt;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Nombre: "</a:t>
            </a:r>
            <a:r>
              <a:rPr lang="es-ES" sz="1800" dirty="0" smtClean="0">
                <a:latin typeface="Consolas" pitchFamily="49" charset="0"/>
              </a:rPr>
              <a:t>;</a:t>
            </a:r>
            <a:endParaRPr lang="es-ES" sz="1800" dirty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getline(cin, </a:t>
            </a:r>
            <a:r>
              <a:rPr lang="es-ES" sz="1800" dirty="0">
                <a:latin typeface="Consolas" pitchFamily="49" charset="0"/>
              </a:rPr>
              <a:t>estudiante.nombre</a:t>
            </a:r>
            <a:r>
              <a:rPr lang="es-ES" sz="1800" dirty="0" smtClean="0">
                <a:latin typeface="Consolas" pitchFamily="49" charset="0"/>
              </a:rPr>
              <a:t>);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>
                <a:latin typeface="Consolas" pitchFamily="49" charset="0"/>
              </a:rPr>
              <a:t>cout &lt;&lt;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</a:rPr>
              <a:t>"Apellidos: "</a:t>
            </a:r>
            <a:r>
              <a:rPr lang="es-ES" sz="1800" dirty="0">
                <a:latin typeface="Consolas" pitchFamily="49" charset="0"/>
              </a:rPr>
              <a:t>;</a:t>
            </a:r>
            <a:endParaRPr lang="es-ES" sz="1800" dirty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getline(cin, </a:t>
            </a:r>
            <a:r>
              <a:rPr lang="es-ES" sz="1800" dirty="0">
                <a:latin typeface="Consolas" pitchFamily="49" charset="0"/>
              </a:rPr>
              <a:t>estudiante.apellidos</a:t>
            </a:r>
            <a:r>
              <a:rPr lang="es-ES" sz="1800" dirty="0" smtClean="0">
                <a:latin typeface="Consolas" pitchFamily="49" charset="0"/>
              </a:rPr>
              <a:t>);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>
                <a:latin typeface="Consolas" pitchFamily="49" charset="0"/>
              </a:rPr>
              <a:t>cout &lt;&lt;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</a:rPr>
              <a:t>"Edad: "</a:t>
            </a:r>
            <a:r>
              <a:rPr lang="es-ES" sz="1800" dirty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  </a:t>
            </a:r>
            <a:r>
              <a:rPr lang="es-ES" sz="1800" dirty="0" smtClean="0">
                <a:latin typeface="Consolas" pitchFamily="49" charset="0"/>
              </a:rPr>
              <a:t> cin </a:t>
            </a:r>
            <a:r>
              <a:rPr lang="es-ES" sz="1800" dirty="0">
                <a:latin typeface="Consolas" pitchFamily="49" charset="0"/>
              </a:rPr>
              <a:t>&gt;&gt; estudiante.edad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>
                <a:latin typeface="Consolas" pitchFamily="49" charset="0"/>
              </a:rPr>
              <a:t>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"NIF: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1800" dirty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cin </a:t>
            </a:r>
            <a:r>
              <a:rPr lang="es-ES" sz="1800" dirty="0">
                <a:latin typeface="Consolas" pitchFamily="49" charset="0"/>
              </a:rPr>
              <a:t>&gt;&gt; estudiante.nif;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estudiante.nota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-1</a:t>
            </a:r>
            <a:r>
              <a:rPr lang="es-ES" sz="1800" dirty="0" smtClean="0">
                <a:latin typeface="Consolas" pitchFamily="49" charset="0"/>
              </a:rPr>
              <a:t>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Sin calificar de momento</a:t>
            </a:r>
            <a:endParaRPr lang="es-ES" sz="1800" dirty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err="1" smtClean="0">
                <a:latin typeface="Consolas" pitchFamily="49" charset="0"/>
              </a:rPr>
              <a:t>cin.sync</a:t>
            </a:r>
            <a:r>
              <a:rPr lang="es-ES" sz="1800" dirty="0" smtClean="0">
                <a:latin typeface="Consolas" pitchFamily="49" charset="0"/>
              </a:rPr>
              <a:t>();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</a:rPr>
              <a:t> //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Descartamos cualquier entrada pendiente</a:t>
            </a:r>
            <a:endParaRPr lang="es-ES" sz="18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571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Inserción de un nuevo estudiante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431377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void </a:t>
            </a:r>
            <a:r>
              <a:rPr lang="es-ES" sz="1800" dirty="0" err="1" smtClean="0">
                <a:latin typeface="Consolas" pitchFamily="49" charset="0"/>
              </a:rPr>
              <a:t>insertarEstudiante</a:t>
            </a:r>
            <a:r>
              <a:rPr lang="es-ES" sz="1800" dirty="0" smtClean="0">
                <a:latin typeface="Consolas" pitchFamily="49" charset="0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tLista </a:t>
            </a:r>
            <a:r>
              <a:rPr lang="es-ES" sz="1800" dirty="0" smtClean="0">
                <a:latin typeface="Consolas" pitchFamily="49" charset="0"/>
              </a:rPr>
              <a:t>&amp;lista,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tEstudiante </a:t>
            </a:r>
            <a:r>
              <a:rPr lang="es-ES" sz="1800" dirty="0" smtClean="0">
                <a:latin typeface="Consolas" pitchFamily="49" charset="0"/>
              </a:rPr>
              <a:t>estudiante,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</a:rPr>
              <a:t>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bool </a:t>
            </a:r>
            <a:r>
              <a:rPr lang="es-ES" sz="1800" dirty="0" smtClean="0">
                <a:latin typeface="Consolas" pitchFamily="49" charset="0"/>
              </a:rPr>
              <a:t>&amp;ok)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ok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true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sz="1800" dirty="0" smtClean="0">
                <a:latin typeface="Consolas" pitchFamily="49" charset="0"/>
              </a:rPr>
              <a:t>(lista.contador == MAX)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   ok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</a:rPr>
              <a:t>  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1800" dirty="0" smtClean="0">
                <a:latin typeface="Consolas" pitchFamily="49" charset="0"/>
              </a:rPr>
              <a:t>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   lista.elementos[lista.contador] = estudiante;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</a:rPr>
              <a:t>    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Insertamos al final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   lista.contador++;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572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578835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Eliminación de un estudiante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431377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void </a:t>
            </a:r>
            <a:r>
              <a:rPr lang="es-ES" sz="1800" dirty="0" err="1" smtClean="0">
                <a:latin typeface="Consolas" pitchFamily="49" charset="0"/>
              </a:rPr>
              <a:t>eliminarEstudiante</a:t>
            </a:r>
            <a:r>
              <a:rPr lang="es-ES" sz="1800" dirty="0" smtClean="0">
                <a:latin typeface="Consolas" pitchFamily="49" charset="0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tLista </a:t>
            </a:r>
            <a:r>
              <a:rPr lang="es-ES" sz="1800" dirty="0" smtClean="0">
                <a:latin typeface="Consolas" pitchFamily="49" charset="0"/>
              </a:rPr>
              <a:t>&amp;lista,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dirty="0" smtClean="0">
                <a:latin typeface="Consolas" pitchFamily="49" charset="0"/>
              </a:rPr>
              <a:t>pos,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bool </a:t>
            </a:r>
            <a:r>
              <a:rPr lang="es-ES" sz="1800" dirty="0" smtClean="0">
                <a:latin typeface="Consolas" pitchFamily="49" charset="0"/>
              </a:rPr>
              <a:t>&amp;ok)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Espera el índice del elemento en pos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if </a:t>
            </a:r>
            <a:r>
              <a:rPr lang="es-ES" sz="1800" dirty="0" smtClean="0">
                <a:latin typeface="Consolas" pitchFamily="49" charset="0"/>
              </a:rPr>
              <a:t>((pos 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) || (pos &gt; lista.contador -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dirty="0" smtClean="0">
                <a:latin typeface="Consolas" pitchFamily="49" charset="0"/>
              </a:rPr>
              <a:t>))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   ok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es-ES" sz="1800" dirty="0" smtClean="0">
                <a:latin typeface="Consolas" pitchFamily="49" charset="0"/>
              </a:rPr>
              <a:t>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Elemento inexistente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</a:rPr>
              <a:t>  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1800" dirty="0" smtClean="0">
                <a:latin typeface="Consolas" pitchFamily="49" charset="0"/>
              </a:rPr>
              <a:t> {</a:t>
            </a:r>
          </a:p>
          <a:p>
            <a:pPr marL="361950" lvl="1" indent="11113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</a:rPr>
              <a:t>     ok </a:t>
            </a:r>
            <a:r>
              <a:rPr lang="es-ES" sz="1800" dirty="0">
                <a:latin typeface="Consolas" pitchFamily="49" charset="0"/>
              </a:rPr>
              <a:t>=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</a:rPr>
              <a:t>true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11113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18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      for 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1800" dirty="0">
                <a:solidFill>
                  <a:srgbClr val="FFFF66"/>
                </a:solidFill>
                <a:latin typeface="Consolas" pitchFamily="49" charset="0"/>
                <a:cs typeface="Consolas" pitchFamily="49" charset="0"/>
              </a:rPr>
              <a:t>pos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i &lt; lista.contador -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i++) {</a:t>
            </a:r>
          </a:p>
          <a:p>
            <a:pPr marL="361950" lvl="1" indent="11113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lista.elementos[i] = lista.elementos[i +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];</a:t>
            </a:r>
          </a:p>
          <a:p>
            <a:pPr marL="361950" lvl="1" indent="11113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}</a:t>
            </a:r>
            <a:endParaRPr lang="es-ES" sz="1800" dirty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11113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lista.contador-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-;</a:t>
            </a:r>
            <a:endParaRPr lang="es-ES" sz="1800" dirty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573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27627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Calificación de los estudiantes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431377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defRPr/>
            </a:pPr>
            <a:r>
              <a:rPr lang="es-ES" sz="1800" dirty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800" dirty="0" err="1">
                <a:solidFill>
                  <a:prstClr val="white"/>
                </a:solidFill>
                <a:latin typeface="Consolas" pitchFamily="49" charset="0"/>
              </a:rPr>
              <a:t>nombreCompleto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</a:rPr>
              <a:t>(</a:t>
            </a:r>
            <a:r>
              <a:rPr lang="es-ES" sz="1800" dirty="0">
                <a:solidFill>
                  <a:srgbClr val="FFC000"/>
                </a:solidFill>
                <a:latin typeface="Consolas" pitchFamily="49" charset="0"/>
              </a:rPr>
              <a:t>tEstudiante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</a:rPr>
              <a:t> estudiante)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defRPr/>
            </a:pPr>
            <a:r>
              <a:rPr lang="es-ES" sz="1800" dirty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1800" dirty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return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</a:rPr>
              <a:t> estudiante.nombre +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</a:rPr>
              <a:t>" "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</a:rPr>
              <a:t> + estudiante.apellidos;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defRPr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}</a:t>
            </a:r>
            <a:endParaRPr lang="es-ES" sz="1800" dirty="0" smtClean="0">
              <a:solidFill>
                <a:srgbClr val="FFC00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>
              <a:solidFill>
                <a:srgbClr val="FFC00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void </a:t>
            </a:r>
            <a:r>
              <a:rPr lang="es-ES" sz="1800" dirty="0" smtClean="0">
                <a:latin typeface="Consolas" pitchFamily="49" charset="0"/>
              </a:rPr>
              <a:t>calificar(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tLista </a:t>
            </a:r>
            <a:r>
              <a:rPr lang="es-ES" sz="1800" dirty="0" smtClean="0">
                <a:latin typeface="Consolas" pitchFamily="49" charset="0"/>
              </a:rPr>
              <a:t>&amp;lista)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   for 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1800" dirty="0" smtClean="0">
                <a:solidFill>
                  <a:srgbClr val="FFFF66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 &lt;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lista.contador; 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i++)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"Nota del estudiante "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&lt;&lt;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nombreCompleto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(lista.elementos[i])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": 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cin &gt;&gt; lista.elementos[i].nota;</a:t>
            </a:r>
            <a:endParaRPr lang="es-ES" sz="1800" dirty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574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293939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Más subprogramas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56584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mediaClase</a:t>
            </a:r>
            <a:r>
              <a:rPr lang="es-ES" sz="1800" dirty="0" smtClean="0">
                <a:latin typeface="Consolas" pitchFamily="49" charset="0"/>
              </a:rPr>
              <a:t>(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tLista</a:t>
            </a:r>
            <a:r>
              <a:rPr lang="es-ES" sz="1800" dirty="0" smtClean="0">
                <a:latin typeface="Consolas" pitchFamily="49" charset="0"/>
              </a:rPr>
              <a:t> &amp;lista)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dirty="0" smtClean="0">
                <a:latin typeface="Consolas" pitchFamily="49" charset="0"/>
              </a:rPr>
              <a:t> total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0.0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sz="1800" dirty="0" smtClean="0">
                <a:latin typeface="Consolas" pitchFamily="49" charset="0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i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; i &lt; lista.contador; i++)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   total = total + lista.elementos[i].nota;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</a:rPr>
              <a:t>  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800" dirty="0" smtClean="0">
                <a:latin typeface="Consolas" pitchFamily="49" charset="0"/>
              </a:rPr>
              <a:t> total / lista.contador;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defRPr/>
            </a:pPr>
            <a:r>
              <a:rPr lang="es-ES" sz="18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mayorNota</a:t>
            </a:r>
            <a:r>
              <a:rPr lang="es-ES" sz="1800" dirty="0" smtClean="0">
                <a:latin typeface="Consolas" pitchFamily="49" charset="0"/>
              </a:rPr>
              <a:t>(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tLista</a:t>
            </a:r>
            <a:r>
              <a:rPr lang="es-ES" sz="1800" dirty="0" smtClean="0">
                <a:latin typeface="Consolas" pitchFamily="49" charset="0"/>
              </a:rPr>
              <a:t> &amp;lista</a:t>
            </a:r>
            <a:r>
              <a:rPr lang="es-ES" sz="1800" dirty="0">
                <a:latin typeface="Consolas" pitchFamily="49" charset="0"/>
              </a:rPr>
              <a:t>)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defRPr/>
            </a:pPr>
            <a:r>
              <a:rPr lang="es-ES" sz="1800" dirty="0">
                <a:latin typeface="Consolas" pitchFamily="49" charset="0"/>
              </a:rPr>
              <a:t>   </a:t>
            </a:r>
            <a:r>
              <a:rPr lang="es-ES" sz="1800" dirty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err="1">
                <a:latin typeface="Consolas" pitchFamily="49" charset="0"/>
              </a:rPr>
              <a:t>max</a:t>
            </a:r>
            <a:r>
              <a:rPr lang="es-ES" sz="1800" dirty="0">
                <a:latin typeface="Consolas" pitchFamily="49" charset="0"/>
              </a:rPr>
              <a:t> =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defRPr/>
            </a:pPr>
            <a:r>
              <a:rPr lang="es-ES" sz="1800" dirty="0">
                <a:latin typeface="Consolas" pitchFamily="49" charset="0"/>
              </a:rPr>
              <a:t>   </a:t>
            </a:r>
            <a:r>
              <a:rPr lang="es-ES" sz="18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>
                <a:latin typeface="Consolas" pitchFamily="49" charset="0"/>
              </a:rPr>
              <a:t> pos =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defRPr/>
            </a:pPr>
            <a:r>
              <a:rPr lang="es-ES" sz="1800" dirty="0">
                <a:latin typeface="Consolas" pitchFamily="49" charset="0"/>
              </a:rPr>
              <a:t>   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sz="1800" dirty="0">
                <a:latin typeface="Consolas" pitchFamily="49" charset="0"/>
              </a:rPr>
              <a:t>(</a:t>
            </a:r>
            <a:r>
              <a:rPr lang="es-ES" sz="18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>
                <a:latin typeface="Consolas" pitchFamily="49" charset="0"/>
              </a:rPr>
              <a:t> i =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>
                <a:latin typeface="Consolas" pitchFamily="49" charset="0"/>
              </a:rPr>
              <a:t>; i &lt; </a:t>
            </a:r>
            <a:r>
              <a:rPr lang="es-ES" sz="1800" dirty="0" smtClean="0">
                <a:latin typeface="Consolas" pitchFamily="49" charset="0"/>
              </a:rPr>
              <a:t>lista.contador; </a:t>
            </a:r>
            <a:r>
              <a:rPr lang="es-ES" sz="1800" dirty="0">
                <a:latin typeface="Consolas" pitchFamily="49" charset="0"/>
              </a:rPr>
              <a:t>i</a:t>
            </a:r>
            <a:r>
              <a:rPr lang="es-ES" sz="1800" dirty="0" smtClean="0">
                <a:latin typeface="Consolas" pitchFamily="49" charset="0"/>
              </a:rPr>
              <a:t>++) {</a:t>
            </a:r>
            <a:endParaRPr lang="es-ES" sz="1800" dirty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defRPr/>
            </a:pPr>
            <a:r>
              <a:rPr lang="es-ES" sz="1800" dirty="0">
                <a:latin typeface="Consolas" pitchFamily="49" charset="0"/>
              </a:rPr>
              <a:t>      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sz="1800" dirty="0">
                <a:latin typeface="Consolas" pitchFamily="49" charset="0"/>
              </a:rPr>
              <a:t>(</a:t>
            </a:r>
            <a:r>
              <a:rPr lang="es-ES" sz="1800" dirty="0" smtClean="0">
                <a:latin typeface="Consolas" pitchFamily="49" charset="0"/>
              </a:rPr>
              <a:t>lista.elementos[i].nota </a:t>
            </a:r>
            <a:r>
              <a:rPr lang="es-ES" sz="1800" dirty="0">
                <a:latin typeface="Consolas" pitchFamily="49" charset="0"/>
              </a:rPr>
              <a:t>&gt; </a:t>
            </a:r>
            <a:r>
              <a:rPr lang="es-ES" sz="1800" dirty="0" err="1">
                <a:latin typeface="Consolas" pitchFamily="49" charset="0"/>
              </a:rPr>
              <a:t>max</a:t>
            </a:r>
            <a:r>
              <a:rPr lang="es-ES" sz="1800" dirty="0">
                <a:latin typeface="Consolas" pitchFamily="49" charset="0"/>
              </a:rPr>
              <a:t>)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defRPr/>
            </a:pPr>
            <a:r>
              <a:rPr lang="es-ES" sz="1800" dirty="0">
                <a:latin typeface="Consolas" pitchFamily="49" charset="0"/>
              </a:rPr>
              <a:t>         </a:t>
            </a:r>
            <a:r>
              <a:rPr lang="es-ES" sz="1800" dirty="0" err="1">
                <a:latin typeface="Consolas" pitchFamily="49" charset="0"/>
              </a:rPr>
              <a:t>max</a:t>
            </a:r>
            <a:r>
              <a:rPr lang="es-ES" sz="1800" dirty="0">
                <a:latin typeface="Consolas" pitchFamily="49" charset="0"/>
              </a:rPr>
              <a:t> = lista.elementos[i].nota</a:t>
            </a:r>
            <a:r>
              <a:rPr lang="es-ES" sz="1800" dirty="0" smtClean="0">
                <a:latin typeface="Consolas" pitchFamily="49" charset="0"/>
              </a:rPr>
              <a:t>;</a:t>
            </a:r>
            <a:endParaRPr lang="es-ES" sz="1800" dirty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defRPr/>
            </a:pPr>
            <a:r>
              <a:rPr lang="es-ES" sz="1800" dirty="0">
                <a:latin typeface="Consolas" pitchFamily="49" charset="0"/>
              </a:rPr>
              <a:t>         pos = i;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defRPr/>
            </a:pPr>
            <a:r>
              <a:rPr lang="es-ES" sz="1800" dirty="0">
                <a:latin typeface="Consolas" pitchFamily="49" charset="0"/>
              </a:rPr>
              <a:t>      </a:t>
            </a:r>
            <a:r>
              <a:rPr lang="es-ES" sz="1800" dirty="0" smtClean="0">
                <a:latin typeface="Consolas" pitchFamily="49" charset="0"/>
              </a:rPr>
              <a:t>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defRPr/>
            </a:pP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</a:rPr>
              <a:t>  }</a:t>
            </a:r>
            <a:endParaRPr lang="es-ES" sz="1800" dirty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defRPr/>
            </a:pPr>
            <a:r>
              <a:rPr lang="es-ES" sz="1800" dirty="0">
                <a:latin typeface="Consolas" pitchFamily="49" charset="0"/>
              </a:rPr>
              <a:t>   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800" dirty="0">
                <a:latin typeface="Consolas" pitchFamily="49" charset="0"/>
              </a:rPr>
              <a:t> pos;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defRPr/>
            </a:pPr>
            <a:r>
              <a:rPr lang="es-ES" sz="1800" dirty="0">
                <a:latin typeface="Consolas" pitchFamily="49" charset="0"/>
              </a:rPr>
              <a:t>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575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listado</a:t>
            </a:r>
            <a:endParaRPr lang="es-ES" sz="1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576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457200" y="980728"/>
            <a:ext cx="8363272" cy="537562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1950" marR="0" lvl="1" indent="11113" algn="l" defTabSz="914400" rtl="0" eaLnBrk="1" fontAlgn="auto" latinLnBrk="0" hangingPunct="1"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void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mostrar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Estudiante(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tEstudiante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 estudiante) {</a:t>
            </a:r>
          </a:p>
          <a:p>
            <a:pPr marL="361950" marR="0" lvl="1" indent="11113" algn="l" defTabSz="914400" rtl="0" eaLnBrk="1" fontAlgn="auto" latinLnBrk="0" hangingPunct="1"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   cout &lt;&lt; </a:t>
            </a:r>
            <a:r>
              <a:rPr kumimoji="0" lang="es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setw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35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) &lt;&lt; </a:t>
            </a:r>
            <a:r>
              <a:rPr kumimoji="0" lang="es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left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 &lt;&lt; </a:t>
            </a:r>
            <a:r>
              <a:rPr kumimoji="0" lang="es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nombreCompleto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(estudiante);</a:t>
            </a:r>
          </a:p>
          <a:p>
            <a:pPr marL="361950" marR="0" lvl="1" indent="11113" algn="l" defTabSz="914400" rtl="0" eaLnBrk="1" fontAlgn="auto" latinLnBrk="0" hangingPunct="1"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   cout &lt;&lt; estudiante.nif &lt;&lt; 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" ";</a:t>
            </a:r>
          </a:p>
          <a:p>
            <a:pPr marL="361950" lvl="1" indent="11113">
              <a:buClr>
                <a:srgbClr val="0F6FC6">
                  <a:lumMod val="40000"/>
                  <a:lumOff val="60000"/>
                </a:srgbClr>
              </a:buClr>
              <a:buSzPct val="100000"/>
              <a:defRPr/>
            </a:pPr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cout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 &lt;&lt; </a:t>
            </a:r>
            <a:r>
              <a:rPr kumimoji="0" lang="es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setw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(2) &lt;&lt; estudiante.edad &lt;&lt; 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"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años 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"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;</a:t>
            </a:r>
          </a:p>
          <a:p>
            <a:pPr marL="361950" marR="0" lvl="1" indent="11113" algn="l" defTabSz="914400" rtl="0" eaLnBrk="1" fontAlgn="auto" latinLnBrk="0" hangingPunct="1"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   cout &lt;&lt; </a:t>
            </a:r>
            <a:r>
              <a:rPr kumimoji="0" lang="es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fixed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 &lt;&lt; </a:t>
            </a:r>
            <a:r>
              <a:rPr kumimoji="0" lang="es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setprecision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(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1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) &lt;&lt; estudiante.nota;</a:t>
            </a:r>
          </a:p>
          <a:p>
            <a:pPr marL="361950" marR="0" lvl="1" indent="11113" algn="l" defTabSz="914400" rtl="0" eaLnBrk="1" fontAlgn="auto" latinLnBrk="0" hangingPunct="1"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</a:rPr>
              <a:t>}</a:t>
            </a:r>
          </a:p>
          <a:p>
            <a:pPr marL="361950" marR="0" lvl="1" indent="11113" algn="l" defTabSz="914400" rtl="0" eaLnBrk="1" fontAlgn="auto" latinLnBrk="0" hangingPunct="1"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None/>
              <a:tabLst/>
              <a:defRPr/>
            </a:pP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1950" lvl="1" indent="11113"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dirty="0">
                <a:latin typeface="Consolas" pitchFamily="49" charset="0"/>
              </a:rPr>
              <a:t> </a:t>
            </a:r>
            <a:r>
              <a:rPr lang="es-ES" dirty="0" smtClean="0">
                <a:latin typeface="Consolas" pitchFamily="49" charset="0"/>
              </a:rPr>
              <a:t>listado(</a:t>
            </a:r>
            <a: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tLista</a:t>
            </a:r>
            <a:r>
              <a:rPr lang="es-ES" dirty="0" smtClean="0">
                <a:latin typeface="Consolas" pitchFamily="49" charset="0"/>
              </a:rPr>
              <a:t> &amp;lista</a:t>
            </a:r>
            <a:r>
              <a:rPr lang="es-ES" dirty="0">
                <a:latin typeface="Consolas" pitchFamily="49" charset="0"/>
              </a:rPr>
              <a:t>,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dirty="0" smtClean="0">
                <a:latin typeface="Consolas" pitchFamily="49" charset="0"/>
              </a:rPr>
              <a:t> media, </a:t>
            </a:r>
            <a:r>
              <a:rPr lang="es-ES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>
                <a:latin typeface="Consolas" pitchFamily="49" charset="0"/>
              </a:rPr>
              <a:t> mayor</a:t>
            </a:r>
            <a:r>
              <a:rPr lang="es-ES" dirty="0" smtClean="0">
                <a:latin typeface="Consolas" pitchFamily="49" charset="0"/>
              </a:rPr>
              <a:t>) </a:t>
            </a:r>
            <a:r>
              <a:rPr lang="es-ES" dirty="0">
                <a:latin typeface="Consolas" pitchFamily="49" charset="0"/>
              </a:rPr>
              <a:t>{</a:t>
            </a:r>
          </a:p>
          <a:p>
            <a:pPr marL="361950" lvl="1" indent="11113"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>
                <a:latin typeface="Consolas" pitchFamily="49" charset="0"/>
              </a:rPr>
              <a:t>   </a:t>
            </a:r>
            <a: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dirty="0">
                <a:latin typeface="Consolas" pitchFamily="49" charset="0"/>
              </a:rPr>
              <a:t>(</a:t>
            </a:r>
            <a:r>
              <a:rPr lang="es-ES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>
                <a:latin typeface="Consolas" pitchFamily="49" charset="0"/>
              </a:rPr>
              <a:t> i = </a:t>
            </a:r>
            <a:r>
              <a:rPr lang="es-ES" dirty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>
                <a:latin typeface="Consolas" pitchFamily="49" charset="0"/>
              </a:rPr>
              <a:t>; i &lt; </a:t>
            </a:r>
            <a:r>
              <a:rPr lang="es-ES" dirty="0" smtClean="0">
                <a:latin typeface="Consolas" pitchFamily="49" charset="0"/>
              </a:rPr>
              <a:t>lista.contador; </a:t>
            </a:r>
            <a:r>
              <a:rPr lang="es-ES" dirty="0">
                <a:latin typeface="Consolas" pitchFamily="49" charset="0"/>
              </a:rPr>
              <a:t>i++) </a:t>
            </a:r>
            <a:r>
              <a:rPr lang="es-ES" dirty="0" smtClean="0">
                <a:latin typeface="Consolas" pitchFamily="49" charset="0"/>
              </a:rPr>
              <a:t>{</a:t>
            </a:r>
          </a:p>
          <a:p>
            <a:pPr marL="361950" lvl="1" indent="11113"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>
                <a:latin typeface="Consolas" pitchFamily="49" charset="0"/>
              </a:rPr>
              <a:t> </a:t>
            </a:r>
            <a:r>
              <a:rPr lang="es-ES" dirty="0" smtClean="0">
                <a:latin typeface="Consolas" pitchFamily="49" charset="0"/>
              </a:rPr>
              <a:t>     cout &lt;&lt; </a:t>
            </a:r>
            <a:r>
              <a:rPr lang="es-ES" dirty="0" err="1" smtClean="0">
                <a:latin typeface="Consolas" pitchFamily="49" charset="0"/>
              </a:rPr>
              <a:t>setw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dirty="0" smtClean="0">
                <a:latin typeface="Consolas" pitchFamily="49" charset="0"/>
              </a:rPr>
              <a:t>) &lt;&lt; i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": "</a:t>
            </a:r>
            <a:r>
              <a:rPr lang="es-ES" dirty="0" smtClean="0">
                <a:latin typeface="Consolas" pitchFamily="49" charset="0"/>
              </a:rPr>
              <a:t>;</a:t>
            </a:r>
            <a:endParaRPr lang="es-ES" dirty="0">
              <a:latin typeface="Consolas" pitchFamily="49" charset="0"/>
            </a:endParaRPr>
          </a:p>
          <a:p>
            <a:pPr marL="361950" lvl="1" indent="11113"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>
                <a:latin typeface="Consolas" pitchFamily="49" charset="0"/>
              </a:rPr>
              <a:t>      </a:t>
            </a:r>
            <a:r>
              <a:rPr lang="es-ES" dirty="0" err="1" smtClean="0">
                <a:latin typeface="Consolas" pitchFamily="49" charset="0"/>
              </a:rPr>
              <a:t>mostrarEstudiante</a:t>
            </a:r>
            <a:r>
              <a:rPr lang="es-ES" dirty="0" smtClean="0">
                <a:latin typeface="Consolas" pitchFamily="49" charset="0"/>
              </a:rPr>
              <a:t>(lista.elementos[i</a:t>
            </a:r>
            <a:r>
              <a:rPr lang="es-ES" dirty="0">
                <a:latin typeface="Consolas" pitchFamily="49" charset="0"/>
              </a:rPr>
              <a:t>]);</a:t>
            </a:r>
          </a:p>
          <a:p>
            <a:pPr marL="361950" lvl="1" indent="11113"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if </a:t>
            </a:r>
            <a:r>
              <a:rPr lang="es-ES" dirty="0">
                <a:latin typeface="Consolas" pitchFamily="49" charset="0"/>
              </a:rPr>
              <a:t>(i == mayor</a:t>
            </a:r>
            <a:r>
              <a:rPr lang="es-ES" dirty="0" smtClean="0">
                <a:latin typeface="Consolas" pitchFamily="49" charset="0"/>
              </a:rPr>
              <a:t>) {</a:t>
            </a:r>
            <a:endParaRPr lang="es-ES" dirty="0">
              <a:latin typeface="Consolas" pitchFamily="49" charset="0"/>
            </a:endParaRPr>
          </a:p>
          <a:p>
            <a:pPr marL="361950" lvl="1" indent="11113"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>
                <a:latin typeface="Consolas" pitchFamily="49" charset="0"/>
              </a:rPr>
              <a:t>         cout &lt;&lt; </a:t>
            </a:r>
            <a:r>
              <a:rPr lang="es-ES" dirty="0">
                <a:solidFill>
                  <a:srgbClr val="FFFF00"/>
                </a:solidFill>
                <a:latin typeface="Consolas" pitchFamily="49" charset="0"/>
              </a:rPr>
              <a:t>" &lt;&lt;&lt; Mayor nota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!"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1113"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>
                <a:latin typeface="Consolas" pitchFamily="49" charset="0"/>
              </a:rPr>
              <a:t> </a:t>
            </a:r>
            <a:r>
              <a:rPr lang="es-ES" dirty="0" smtClean="0">
                <a:latin typeface="Consolas" pitchFamily="49" charset="0"/>
              </a:rPr>
              <a:t>     }</a:t>
            </a:r>
            <a:endParaRPr lang="es-ES" dirty="0">
              <a:latin typeface="Consolas" pitchFamily="49" charset="0"/>
            </a:endParaRPr>
          </a:p>
          <a:p>
            <a:pPr marL="361950" lvl="1" indent="11113"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>
                <a:latin typeface="Consolas" pitchFamily="49" charset="0"/>
              </a:rPr>
              <a:t>      cout &lt;&lt; endl;</a:t>
            </a:r>
          </a:p>
          <a:p>
            <a:pPr marL="361950" lvl="1" indent="11113"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>
                <a:latin typeface="Consolas" pitchFamily="49" charset="0"/>
              </a:rPr>
              <a:t>   }</a:t>
            </a:r>
          </a:p>
          <a:p>
            <a:pPr marL="361950" lvl="1" indent="11113"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>
                <a:latin typeface="Consolas" pitchFamily="49" charset="0"/>
              </a:rPr>
              <a:t>   cout </a:t>
            </a:r>
            <a:r>
              <a:rPr lang="es-ES" dirty="0" smtClean="0">
                <a:latin typeface="Consolas" pitchFamily="49" charset="0"/>
              </a:rPr>
              <a:t>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"Media de la clase: " </a:t>
            </a:r>
            <a:r>
              <a:rPr lang="es-ES" dirty="0" smtClean="0">
                <a:latin typeface="Consolas" pitchFamily="49" charset="0"/>
              </a:rPr>
              <a:t>&lt;&lt; </a:t>
            </a:r>
            <a:r>
              <a:rPr lang="es-ES" dirty="0" err="1" smtClean="0">
                <a:latin typeface="Consolas" pitchFamily="49" charset="0"/>
              </a:rPr>
              <a:t>fixed</a:t>
            </a:r>
            <a:r>
              <a:rPr lang="es-ES" dirty="0" smtClean="0">
                <a:latin typeface="Consolas" pitchFamily="49" charset="0"/>
              </a:rPr>
              <a:t> &lt;&lt; </a:t>
            </a:r>
            <a:r>
              <a:rPr lang="es-ES" dirty="0" err="1" smtClean="0">
                <a:latin typeface="Consolas" pitchFamily="49" charset="0"/>
              </a:rPr>
              <a:t>setprecision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</a:rPr>
              <a:t>)</a:t>
            </a:r>
          </a:p>
          <a:p>
            <a:pPr marL="361950" lvl="1" indent="11113"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>
                <a:latin typeface="Consolas" pitchFamily="49" charset="0"/>
              </a:rPr>
              <a:t> </a:t>
            </a:r>
            <a:r>
              <a:rPr lang="es-ES" dirty="0" smtClean="0">
                <a:latin typeface="Consolas" pitchFamily="49" charset="0"/>
              </a:rPr>
              <a:t>     &lt;&lt; media &lt;&lt; endl &lt;&lt; </a:t>
            </a:r>
            <a:r>
              <a:rPr lang="es-ES" dirty="0">
                <a:latin typeface="Consolas" pitchFamily="49" charset="0"/>
              </a:rPr>
              <a:t>endl;</a:t>
            </a:r>
          </a:p>
          <a:p>
            <a:pPr marL="361950" lvl="1" indent="11113"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  <a:endParaRPr lang="es-ES" dirty="0">
              <a:latin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programa principal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dirty="0" smtClean="0">
                <a:latin typeface="Consolas" pitchFamily="49" charset="0"/>
              </a:rPr>
              <a:t> main() {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tLista</a:t>
            </a:r>
            <a:r>
              <a:rPr lang="es-ES" sz="1600" dirty="0" smtClean="0">
                <a:latin typeface="Consolas" pitchFamily="49" charset="0"/>
              </a:rPr>
              <a:t> lista;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   tEstudiante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>
                <a:latin typeface="Consolas" pitchFamily="49" charset="0"/>
              </a:rPr>
              <a:t>estudiante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exito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, pos;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600" dirty="0" smtClean="0">
              <a:latin typeface="Consolas" pitchFamily="49" charset="0"/>
            </a:endParaRP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cargar(lista</a:t>
            </a:r>
            <a:r>
              <a:rPr lang="es-ES" sz="1600" dirty="0">
                <a:latin typeface="Consolas" pitchFamily="49" charset="0"/>
              </a:rPr>
              <a:t>, </a:t>
            </a:r>
            <a:r>
              <a:rPr lang="es-ES" sz="1600" dirty="0" err="1">
                <a:latin typeface="Consolas" pitchFamily="49" charset="0"/>
              </a:rPr>
              <a:t>exito</a:t>
            </a:r>
            <a:r>
              <a:rPr lang="es-ES" sz="1600" dirty="0" smtClean="0">
                <a:latin typeface="Consolas" pitchFamily="49" charset="0"/>
              </a:rPr>
              <a:t>);</a:t>
            </a:r>
            <a:endParaRPr lang="es-ES" sz="1600" dirty="0">
              <a:latin typeface="Consolas" pitchFamily="49" charset="0"/>
            </a:endParaRP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  </a:t>
            </a:r>
            <a:r>
              <a:rPr lang="es-E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1600" dirty="0">
                <a:latin typeface="Consolas" pitchFamily="49" charset="0"/>
              </a:rPr>
              <a:t> (!</a:t>
            </a:r>
            <a:r>
              <a:rPr lang="es-ES" sz="1600" dirty="0" err="1">
                <a:latin typeface="Consolas" pitchFamily="49" charset="0"/>
              </a:rPr>
              <a:t>exito</a:t>
            </a:r>
            <a:r>
              <a:rPr lang="es-ES" sz="1600" dirty="0">
                <a:latin typeface="Consolas" pitchFamily="49" charset="0"/>
              </a:rPr>
              <a:t>) {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     cout &lt;&lt; </a:t>
            </a:r>
            <a:r>
              <a:rPr lang="es-ES" sz="1600" dirty="0">
                <a:solidFill>
                  <a:srgbClr val="FFFF00"/>
                </a:solidFill>
                <a:latin typeface="Consolas" pitchFamily="49" charset="0"/>
              </a:rPr>
              <a:t>"No se ha podido cargar la lista!"</a:t>
            </a:r>
            <a:r>
              <a:rPr lang="es-ES" sz="1600" dirty="0">
                <a:latin typeface="Consolas" pitchFamily="49" charset="0"/>
              </a:rPr>
              <a:t> &lt;&lt; endl;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  }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  </a:t>
            </a:r>
            <a:r>
              <a:rPr lang="es-E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1600" dirty="0">
                <a:latin typeface="Consolas" pitchFamily="49" charset="0"/>
              </a:rPr>
              <a:t> {</a:t>
            </a:r>
            <a:endParaRPr lang="es-ES" sz="1600" dirty="0" smtClean="0">
              <a:latin typeface="Consolas" pitchFamily="49" charset="0"/>
            </a:endParaRP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do</a:t>
            </a:r>
            <a:r>
              <a:rPr lang="es-ES" sz="1600" dirty="0" smtClean="0">
                <a:latin typeface="Consolas" pitchFamily="49" charset="0"/>
              </a:rPr>
              <a:t> { </a:t>
            </a:r>
            <a:r>
              <a:rPr lang="es-ES" sz="1600" dirty="0" smtClean="0">
                <a:solidFill>
                  <a:srgbClr val="92D050"/>
                </a:solidFill>
                <a:latin typeface="Consolas" pitchFamily="49" charset="0"/>
              </a:rPr>
              <a:t>// El bucle do evita tener que leer antes la primera opción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 = </a:t>
            </a:r>
            <a:r>
              <a:rPr lang="es-ES" sz="1600" dirty="0" err="1" smtClean="0">
                <a:latin typeface="Consolas" pitchFamily="49" charset="0"/>
              </a:rPr>
              <a:t>menu</a:t>
            </a:r>
            <a:r>
              <a:rPr lang="es-ES" sz="1600" dirty="0" smtClean="0">
                <a:latin typeface="Consolas" pitchFamily="49" charset="0"/>
              </a:rPr>
              <a:t>();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switch </a:t>
            </a:r>
            <a:r>
              <a:rPr lang="es-ES" sz="1600" dirty="0" smtClean="0">
                <a:latin typeface="Consolas" pitchFamily="49" charset="0"/>
              </a:rPr>
              <a:t>(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) {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600" dirty="0" smtClean="0">
                <a:latin typeface="Consolas" pitchFamily="49" charset="0"/>
              </a:rPr>
              <a:t>: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           {</a:t>
            </a:r>
            <a:endParaRPr lang="es-ES" sz="1600" dirty="0">
              <a:latin typeface="Consolas" pitchFamily="49" charset="0"/>
            </a:endParaRP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      </a:t>
            </a:r>
            <a:r>
              <a:rPr lang="es-ES" sz="1600" dirty="0" err="1" smtClean="0">
                <a:latin typeface="Consolas" pitchFamily="49" charset="0"/>
              </a:rPr>
              <a:t>leerEstudiante</a:t>
            </a:r>
            <a:r>
              <a:rPr lang="es-ES" sz="1600" dirty="0" smtClean="0">
                <a:latin typeface="Consolas" pitchFamily="49" charset="0"/>
              </a:rPr>
              <a:t>(estudiante);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      </a:t>
            </a:r>
            <a:r>
              <a:rPr lang="es-ES" sz="1600" dirty="0" err="1" smtClean="0">
                <a:latin typeface="Consolas" pitchFamily="49" charset="0"/>
              </a:rPr>
              <a:t>insertarEstudiante</a:t>
            </a:r>
            <a:r>
              <a:rPr lang="es-ES" sz="1600" dirty="0" smtClean="0">
                <a:latin typeface="Consolas" pitchFamily="49" charset="0"/>
              </a:rPr>
              <a:t>(lista</a:t>
            </a:r>
            <a:r>
              <a:rPr lang="es-ES" sz="1600" dirty="0">
                <a:latin typeface="Consolas" pitchFamily="49" charset="0"/>
              </a:rPr>
              <a:t>, estudiante, </a:t>
            </a:r>
            <a:r>
              <a:rPr lang="es-ES" sz="1600" dirty="0" err="1" smtClean="0">
                <a:latin typeface="Consolas" pitchFamily="49" charset="0"/>
              </a:rPr>
              <a:t>exito</a:t>
            </a:r>
            <a:r>
              <a:rPr lang="es-ES" sz="1600" dirty="0" smtClean="0">
                <a:latin typeface="Consolas" pitchFamily="49" charset="0"/>
              </a:rPr>
              <a:t>);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   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sz="1600" dirty="0" smtClean="0">
                <a:latin typeface="Consolas" pitchFamily="49" charset="0"/>
              </a:rPr>
              <a:t>(!</a:t>
            </a:r>
            <a:r>
              <a:rPr lang="es-ES" sz="1600" dirty="0" err="1" smtClean="0">
                <a:latin typeface="Consolas" pitchFamily="49" charset="0"/>
              </a:rPr>
              <a:t>exito</a:t>
            </a:r>
            <a:r>
              <a:rPr lang="es-ES" sz="1600" dirty="0" smtClean="0">
                <a:latin typeface="Consolas" pitchFamily="49" charset="0"/>
              </a:rPr>
              <a:t>) {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   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"Lista llena: imposible insertar"</a:t>
            </a:r>
            <a:r>
              <a:rPr lang="es-ES" sz="1600" dirty="0" smtClean="0">
                <a:latin typeface="Consolas" pitchFamily="49" charset="0"/>
              </a:rPr>
              <a:t> &lt;&lt; endl;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              }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   }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      break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577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programa principal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110178"/>
          </a:xfrm>
        </p:spPr>
        <p:txBody>
          <a:bodyPr>
            <a:noAutofit/>
          </a:bodyPr>
          <a:lstStyle/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</a:t>
            </a:r>
            <a:r>
              <a:rPr lang="es-E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1600" dirty="0" smtClean="0">
                <a:latin typeface="Consolas" pitchFamily="49" charset="0"/>
              </a:rPr>
              <a:t>:</a:t>
            </a:r>
            <a:endParaRPr lang="es-ES" sz="1600" dirty="0">
              <a:latin typeface="Consolas" pitchFamily="49" charset="0"/>
            </a:endParaRP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  </a:t>
            </a:r>
            <a:r>
              <a:rPr lang="es-ES" sz="1600" dirty="0" smtClean="0">
                <a:latin typeface="Consolas" pitchFamily="49" charset="0"/>
              </a:rPr>
              <a:t>         {</a:t>
            </a: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      cout </a:t>
            </a:r>
            <a:r>
              <a:rPr lang="es-ES" sz="1600" dirty="0">
                <a:latin typeface="Consolas" pitchFamily="49" charset="0"/>
              </a:rPr>
              <a:t>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"Posición: "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              cin &gt;&gt; pos;</a:t>
            </a: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      </a:t>
            </a:r>
            <a:r>
              <a:rPr lang="es-ES" sz="1600" dirty="0" err="1" smtClean="0">
                <a:latin typeface="Consolas" pitchFamily="49" charset="0"/>
              </a:rPr>
              <a:t>eliminarEstudiante</a:t>
            </a:r>
            <a:r>
              <a:rPr lang="es-ES" sz="1600" dirty="0" smtClean="0">
                <a:latin typeface="Consolas" pitchFamily="49" charset="0"/>
              </a:rPr>
              <a:t>(lista</a:t>
            </a:r>
            <a:r>
              <a:rPr lang="es-ES" sz="1600" dirty="0">
                <a:latin typeface="Consolas" pitchFamily="49" charset="0"/>
              </a:rPr>
              <a:t>, </a:t>
            </a:r>
            <a:r>
              <a:rPr lang="es-ES" sz="1600" dirty="0" smtClean="0">
                <a:latin typeface="Consolas" pitchFamily="49" charset="0"/>
              </a:rPr>
              <a:t>pos -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600" dirty="0" smtClean="0">
                <a:latin typeface="Consolas" pitchFamily="49" charset="0"/>
              </a:rPr>
              <a:t>, </a:t>
            </a:r>
            <a:r>
              <a:rPr lang="es-ES" sz="1600" dirty="0" err="1">
                <a:latin typeface="Consolas" pitchFamily="49" charset="0"/>
              </a:rPr>
              <a:t>exito</a:t>
            </a:r>
            <a:r>
              <a:rPr lang="es-ES" sz="1600" dirty="0">
                <a:latin typeface="Consolas" pitchFamily="49" charset="0"/>
              </a:rPr>
              <a:t>);</a:t>
            </a:r>
            <a:endParaRPr lang="es-ES" sz="1600" dirty="0" smtClean="0">
              <a:latin typeface="Consolas" pitchFamily="49" charset="0"/>
            </a:endParaRP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      </a:t>
            </a:r>
            <a:r>
              <a:rPr lang="es-E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sz="1600" dirty="0">
                <a:latin typeface="Consolas" pitchFamily="49" charset="0"/>
              </a:rPr>
              <a:t>(!</a:t>
            </a:r>
            <a:r>
              <a:rPr lang="es-ES" sz="1600" dirty="0" err="1">
                <a:latin typeface="Consolas" pitchFamily="49" charset="0"/>
              </a:rPr>
              <a:t>exito</a:t>
            </a:r>
            <a:r>
              <a:rPr lang="es-ES" sz="1600" dirty="0">
                <a:latin typeface="Consolas" pitchFamily="49" charset="0"/>
              </a:rPr>
              <a:t>) {</a:t>
            </a: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  </a:t>
            </a:r>
            <a:r>
              <a:rPr lang="es-ES" sz="1600" dirty="0" smtClean="0">
                <a:latin typeface="Consolas" pitchFamily="49" charset="0"/>
              </a:rPr>
              <a:t>               </a:t>
            </a:r>
            <a:r>
              <a:rPr lang="es-ES" sz="1600" dirty="0">
                <a:latin typeface="Consolas" pitchFamily="49" charset="0"/>
              </a:rPr>
              <a:t>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"Elemento inexistente!"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>
                <a:latin typeface="Consolas" pitchFamily="49" charset="0"/>
              </a:rPr>
              <a:t>&lt;&lt; endl;</a:t>
            </a: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     </a:t>
            </a:r>
            <a:r>
              <a:rPr lang="es-ES" sz="1600" dirty="0" smtClean="0">
                <a:latin typeface="Consolas" pitchFamily="49" charset="0"/>
              </a:rPr>
              <a:t>         </a:t>
            </a:r>
            <a:r>
              <a:rPr lang="es-ES" sz="1600" dirty="0">
                <a:latin typeface="Consolas" pitchFamily="49" charset="0"/>
              </a:rPr>
              <a:t>}</a:t>
            </a: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        </a:t>
            </a:r>
            <a:r>
              <a:rPr lang="es-ES" sz="1600" dirty="0" smtClean="0">
                <a:latin typeface="Consolas" pitchFamily="49" charset="0"/>
              </a:rPr>
              <a:t>   }</a:t>
            </a: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      break</a:t>
            </a:r>
            <a:r>
              <a:rPr lang="es-ES" sz="1600" dirty="0">
                <a:latin typeface="Consolas" pitchFamily="49" charset="0"/>
              </a:rPr>
              <a:t>;</a:t>
            </a:r>
            <a:endParaRPr lang="es-ES" sz="1600" dirty="0" smtClean="0">
              <a:latin typeface="Consolas" pitchFamily="49" charset="0"/>
            </a:endParaRP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</a:t>
            </a:r>
            <a:r>
              <a:rPr lang="es-E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1600" dirty="0" smtClean="0">
                <a:latin typeface="Consolas" pitchFamily="49" charset="0"/>
              </a:rPr>
              <a:t>:</a:t>
            </a:r>
            <a:endParaRPr lang="es-ES" sz="1600" dirty="0">
              <a:latin typeface="Consolas" pitchFamily="49" charset="0"/>
            </a:endParaRP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     </a:t>
            </a:r>
            <a:r>
              <a:rPr lang="es-ES" sz="1600" dirty="0" smtClean="0">
                <a:latin typeface="Consolas" pitchFamily="49" charset="0"/>
              </a:rPr>
              <a:t>      {</a:t>
            </a: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      </a:t>
            </a:r>
            <a:r>
              <a:rPr lang="es-ES" sz="1600" dirty="0" smtClean="0">
                <a:latin typeface="Consolas" pitchFamily="49" charset="0"/>
              </a:rPr>
              <a:t>  calificar(lista);</a:t>
            </a: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   }</a:t>
            </a: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   </a:t>
            </a:r>
            <a:r>
              <a:rPr lang="es-E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break</a:t>
            </a:r>
            <a:r>
              <a:rPr lang="es-ES" sz="1600" dirty="0">
                <a:latin typeface="Consolas" pitchFamily="49" charset="0"/>
              </a:rPr>
              <a:t>;</a:t>
            </a:r>
            <a:endParaRPr lang="es-ES" sz="1600" dirty="0" smtClean="0">
              <a:latin typeface="Consolas" pitchFamily="49" charset="0"/>
            </a:endParaRP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600" dirty="0" smtClean="0">
                <a:latin typeface="Consolas" pitchFamily="49" charset="0"/>
              </a:rPr>
              <a:t>:</a:t>
            </a:r>
            <a:endParaRPr lang="es-ES" sz="1600" dirty="0">
              <a:latin typeface="Consolas" pitchFamily="49" charset="0"/>
            </a:endParaRP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        </a:t>
            </a:r>
            <a:r>
              <a:rPr lang="es-ES" sz="1600" dirty="0" smtClean="0">
                <a:latin typeface="Consolas" pitchFamily="49" charset="0"/>
              </a:rPr>
              <a:t>   {</a:t>
            </a:r>
            <a:endParaRPr lang="es-ES" sz="1600" dirty="0">
              <a:latin typeface="Consolas" pitchFamily="49" charset="0"/>
            </a:endParaRP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    </a:t>
            </a:r>
            <a:r>
              <a:rPr lang="es-ES" sz="1600" dirty="0">
                <a:latin typeface="Consolas" pitchFamily="49" charset="0"/>
              </a:rPr>
              <a:t>  </a:t>
            </a:r>
            <a:r>
              <a:rPr lang="es-ES" sz="1600" dirty="0" smtClean="0">
                <a:latin typeface="Consolas" pitchFamily="49" charset="0"/>
              </a:rPr>
              <a:t>   listado(lista, </a:t>
            </a:r>
            <a:r>
              <a:rPr lang="es-ES" sz="1600" dirty="0" err="1" smtClean="0">
                <a:latin typeface="Consolas" pitchFamily="49" charset="0"/>
              </a:rPr>
              <a:t>mediaClase</a:t>
            </a:r>
            <a:r>
              <a:rPr lang="es-ES" sz="1600" dirty="0" smtClean="0">
                <a:latin typeface="Consolas" pitchFamily="49" charset="0"/>
              </a:rPr>
              <a:t>(lista), </a:t>
            </a:r>
            <a:r>
              <a:rPr lang="es-ES" sz="1600" dirty="0" err="1" smtClean="0">
                <a:latin typeface="Consolas" pitchFamily="49" charset="0"/>
              </a:rPr>
              <a:t>mayorNota</a:t>
            </a:r>
            <a:r>
              <a:rPr lang="es-ES" sz="1600" dirty="0" smtClean="0">
                <a:latin typeface="Consolas" pitchFamily="49" charset="0"/>
              </a:rPr>
              <a:t>(lista));</a:t>
            </a:r>
            <a:endParaRPr lang="es-ES" sz="1600" dirty="0">
              <a:latin typeface="Consolas" pitchFamily="49" charset="0"/>
            </a:endParaRP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      }</a:t>
            </a: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        }</a:t>
            </a:r>
            <a:endParaRPr lang="es-ES" sz="1600" dirty="0">
              <a:latin typeface="Consolas" pitchFamily="49" charset="0"/>
            </a:endParaRP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}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es-ES" sz="1600" dirty="0" smtClean="0">
                <a:latin typeface="Consolas" pitchFamily="49" charset="0"/>
              </a:rPr>
              <a:t>(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 !=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dirty="0" smtClean="0">
                <a:latin typeface="Consolas" pitchFamily="49" charset="0"/>
              </a:rPr>
              <a:t>);</a:t>
            </a: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   guardar(lista);</a:t>
            </a: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  }</a:t>
            </a: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17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578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241681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10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0736"/>
            <a:ext cx="8229600" cy="500066"/>
          </a:xfrm>
        </p:spPr>
        <p:txBody>
          <a:bodyPr/>
          <a:lstStyle/>
          <a:p>
            <a:r>
              <a:rPr lang="es-ES" dirty="0" smtClean="0"/>
              <a:t>Acerca de </a:t>
            </a:r>
            <a:r>
              <a:rPr lang="es-ES" i="1" dirty="0" err="1" smtClean="0"/>
              <a:t>Creative</a:t>
            </a:r>
            <a:r>
              <a:rPr lang="es-ES" i="1" dirty="0" smtClean="0"/>
              <a:t> </a:t>
            </a:r>
            <a:r>
              <a:rPr lang="es-ES" i="1" dirty="0" err="1" smtClean="0"/>
              <a:t>Commons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289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Licencia CC (</a:t>
            </a:r>
            <a:r>
              <a:rPr lang="es-ES" dirty="0" err="1" smtClean="0">
                <a:hlinkClick r:id="rId2"/>
              </a:rPr>
              <a:t>Creative</a:t>
            </a:r>
            <a:r>
              <a:rPr lang="es-ES" dirty="0" smtClean="0">
                <a:hlinkClick r:id="rId2"/>
              </a:rPr>
              <a:t> </a:t>
            </a:r>
            <a:r>
              <a:rPr lang="es-ES" dirty="0" err="1" smtClean="0">
                <a:hlinkClick r:id="rId2"/>
              </a:rPr>
              <a:t>Commons</a:t>
            </a:r>
            <a:r>
              <a:rPr lang="es-ES" dirty="0" smtClean="0"/>
              <a:t>)</a:t>
            </a:r>
            <a:endParaRPr lang="es-ES" i="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tipo de licencias ofrecen algunos derechos a terceras personas bajo ciertas condiciones.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documento tiene establecidas las siguientes: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Pulsa en la imagen de arriba a la derecha para saber más.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579</a:t>
            </a:fld>
            <a:endParaRPr lang="en-US" dirty="0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1547664" y="2757115"/>
            <a:ext cx="6543458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Reconocimiento (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Attribution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En cualquier explotación de la obra autorizada por la licencia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hará falta reconocer la autoría.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 comercial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Non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commercial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de la obra queda limitada a usos no comerciales.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Compartir igual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Share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alike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autorizada incluye la creación de obras derivadas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siempre que mantengan la misma licencia al ser divulgadas.</a:t>
            </a:r>
          </a:p>
        </p:txBody>
      </p:sp>
      <p:pic>
        <p:nvPicPr>
          <p:cNvPr id="45065" name="Picture 9" descr="attribution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2757115"/>
            <a:ext cx="409575" cy="409575"/>
          </a:xfrm>
          <a:prstGeom prst="rect">
            <a:avLst/>
          </a:prstGeom>
          <a:noFill/>
        </p:spPr>
      </p:pic>
      <p:pic>
        <p:nvPicPr>
          <p:cNvPr id="45066" name="Picture 10" descr="non commercial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3746155"/>
            <a:ext cx="409575" cy="409575"/>
          </a:xfrm>
          <a:prstGeom prst="rect">
            <a:avLst/>
          </a:prstGeom>
          <a:noFill/>
        </p:spPr>
      </p:pic>
      <p:pic>
        <p:nvPicPr>
          <p:cNvPr id="45068" name="Picture 12" descr="share alike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4416700"/>
            <a:ext cx="409575" cy="409575"/>
          </a:xfrm>
          <a:prstGeom prst="rect">
            <a:avLst/>
          </a:prstGeom>
          <a:noFill/>
        </p:spPr>
      </p:pic>
      <p:pic>
        <p:nvPicPr>
          <p:cNvPr id="18" name="17 Imagen" descr="CreativeCommons.png">
            <a:hlinkClick r:id="rId6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29454" y="400273"/>
            <a:ext cx="1919288" cy="671513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518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>
            <a:off x="8162297" y="4014589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[]</a:t>
            </a:r>
            <a:endParaRPr lang="es-ES" dirty="0"/>
          </a:p>
        </p:txBody>
      </p:sp>
      <p:sp>
        <p:nvSpPr>
          <p:cNvPr id="1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Estructura secuencial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Cada elemento se encuentra en una posición (</a:t>
            </a:r>
            <a:r>
              <a:rPr lang="es-ES" i="1" dirty="0" smtClean="0">
                <a:solidFill>
                  <a:prstClr val="white"/>
                </a:solidFill>
              </a:rPr>
              <a:t>índice</a:t>
            </a:r>
            <a:r>
              <a:rPr lang="es-ES" dirty="0" smtClean="0">
                <a:solidFill>
                  <a:prstClr val="white"/>
                </a:solidFill>
              </a:rPr>
              <a:t>):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Los índices son enteros positivos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El índice del primer elemento siempre es 0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Los índices se incrementan de uno en uno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0BD0D9"/>
              </a:buClr>
            </a:pPr>
            <a:r>
              <a:rPr lang="es-ES" sz="2200" dirty="0" smtClean="0">
                <a:solidFill>
                  <a:prstClr val="white"/>
                </a:solidFill>
              </a:rPr>
              <a:t>Acceso directo</a:t>
            </a:r>
            <a:endParaRPr lang="es-ES" sz="2200" i="0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A cada elemento se accede a través de su índice: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ventas[4]</a:t>
            </a:r>
            <a:r>
              <a:rPr lang="es-ES" dirty="0" smtClean="0"/>
              <a:t> accede al 5º elemento (contiene el valor </a:t>
            </a:r>
            <a:r>
              <a:rPr lang="es-ES" dirty="0" smtClean="0">
                <a:latin typeface="Consolas" pitchFamily="49" charset="0"/>
              </a:rPr>
              <a:t>435.00</a:t>
            </a:r>
            <a:r>
              <a:rPr lang="es-ES" dirty="0" smtClean="0"/>
              <a:t>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cout &lt;&lt; ventas[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ventas[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442.75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  <a:endParaRPr lang="es-ES" dirty="0" smtClean="0">
              <a:solidFill>
                <a:prstClr val="white"/>
              </a:solidFill>
            </a:endParaRPr>
          </a:p>
        </p:txBody>
      </p:sp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1187624" y="3407400"/>
          <a:ext cx="7015500" cy="741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36000"/>
                <a:gridCol w="868500"/>
                <a:gridCol w="868500"/>
                <a:gridCol w="868500"/>
                <a:gridCol w="868500"/>
                <a:gridCol w="868500"/>
                <a:gridCol w="868500"/>
                <a:gridCol w="8685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8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ventas</a:t>
                      </a:r>
                      <a:endParaRPr lang="es-E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125.40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76.95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328.80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254.62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435.00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164.29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0.00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s-E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5" name="27 Grupo"/>
          <p:cNvGrpSpPr/>
          <p:nvPr/>
        </p:nvGrpSpPr>
        <p:grpSpPr>
          <a:xfrm>
            <a:off x="3924360" y="5591630"/>
            <a:ext cx="3888000" cy="645682"/>
            <a:chOff x="899593" y="5401791"/>
            <a:chExt cx="4704492" cy="64568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6" name="15 CuadroTexto"/>
            <p:cNvSpPr txBox="1"/>
            <p:nvPr/>
          </p:nvSpPr>
          <p:spPr>
            <a:xfrm>
              <a:off x="899593" y="5416649"/>
              <a:ext cx="4704492" cy="63082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</a:pP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Datos de un mismo tipo base:</a:t>
              </a:r>
              <a:b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Se usan como cualquier variable</a:t>
              </a:r>
            </a:p>
          </p:txBody>
        </p:sp>
        <p:pic>
          <p:nvPicPr>
            <p:cNvPr id="17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58" y="5401791"/>
              <a:ext cx="499275" cy="499276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 y variables 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Declaración de tipos de arrays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i="1" dirty="0" smtClean="0">
                <a:latin typeface="Consolas" pitchFamily="49" charset="0"/>
              </a:rPr>
              <a:t>Dimensión</a:t>
            </a:r>
            <a:r>
              <a:rPr lang="es-ES" dirty="0" smtClean="0"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...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i="1" dirty="0" err="1" smtClean="0">
                <a:solidFill>
                  <a:srgbClr val="FFC000"/>
                </a:solidFill>
                <a:latin typeface="Consolas" pitchFamily="49" charset="0"/>
              </a:rPr>
              <a:t>tipo_base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dirty="0" err="1" smtClean="0">
                <a:solidFill>
                  <a:srgbClr val="FFC000"/>
                </a:solidFill>
                <a:latin typeface="Consolas" pitchFamily="49" charset="0"/>
              </a:rPr>
              <a:t>t</a:t>
            </a:r>
            <a:r>
              <a:rPr lang="es-ES" i="1" dirty="0" err="1" smtClean="0">
                <a:solidFill>
                  <a:srgbClr val="FFC000"/>
                </a:solidFill>
                <a:latin typeface="Consolas" pitchFamily="49" charset="0"/>
              </a:rPr>
              <a:t>Nombre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i="1" dirty="0" smtClean="0">
                <a:solidFill>
                  <a:prstClr val="white"/>
                </a:solidFill>
                <a:latin typeface="Consolas" pitchFamily="49" charset="0"/>
              </a:rPr>
              <a:t>Dimensión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  <a:endParaRPr lang="es-ES" i="1" dirty="0" smtClean="0">
              <a:solidFill>
                <a:prstClr val="white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/>
              <a:t>Ejemplo: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</a:rPr>
              <a:t>Dias</a:t>
            </a:r>
            <a:r>
              <a:rPr lang="es-ES" sz="2000" dirty="0" smtClean="0">
                <a:latin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7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tVentas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2000" dirty="0" err="1" smtClean="0">
                <a:latin typeface="Consolas" pitchFamily="49" charset="0"/>
              </a:rPr>
              <a:t>Dias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  <a:endParaRPr lang="es-ES" sz="2000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Declaración de variables de tipos array: como cualquier otra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tVentas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ventas;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l-NL" dirty="0" smtClean="0"/>
              <a:t>¡NO se inicializan los elementos automáticamente!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l-NL" dirty="0" smtClean="0"/>
              <a:t>¡Es responsabilidad del programador usar índices válidos!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l-NL" dirty="0" smtClean="0"/>
              <a:t>No se pueden copiar arrays directamente (</a:t>
            </a:r>
            <a:r>
              <a:rPr lang="nl-NL" dirty="0" smtClean="0">
                <a:latin typeface="Consolas" pitchFamily="49" charset="0"/>
                <a:cs typeface="Consolas" pitchFamily="49" charset="0"/>
              </a:rPr>
              <a:t>array1 = array2</a:t>
            </a:r>
            <a:r>
              <a:rPr lang="nl-NL" dirty="0" smtClean="0"/>
              <a:t>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l-NL" dirty="0" smtClean="0"/>
              <a:t>Hay que copiarlos elemento a elemento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519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grpSp>
        <p:nvGrpSpPr>
          <p:cNvPr id="8" name="7 Grupo"/>
          <p:cNvGrpSpPr/>
          <p:nvPr/>
        </p:nvGrpSpPr>
        <p:grpSpPr>
          <a:xfrm>
            <a:off x="6012160" y="5267300"/>
            <a:ext cx="2304256" cy="288032"/>
            <a:chOff x="6012160" y="5267300"/>
            <a:chExt cx="2304256" cy="288032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6012160" y="5267300"/>
              <a:ext cx="2304256" cy="288032"/>
            </a:xfrm>
            <a:prstGeom prst="line">
              <a:avLst/>
            </a:prstGeom>
            <a:ln w="28575">
              <a:solidFill>
                <a:srgbClr val="C00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 flipV="1">
              <a:off x="6012160" y="5267300"/>
              <a:ext cx="2304256" cy="288032"/>
            </a:xfrm>
            <a:prstGeom prst="line">
              <a:avLst/>
            </a:prstGeom>
            <a:ln w="28575">
              <a:solidFill>
                <a:srgbClr val="C00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y bucles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endParaRPr lang="es-ES" dirty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Procesamiento de arrays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smtClean="0"/>
              <a:t>Recorridos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Búsquedas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Ordenación			etcétera...</a:t>
            </a:r>
          </a:p>
          <a:p>
            <a:pPr marL="0" lvl="1" indent="0">
              <a:spcBef>
                <a:spcPts val="1800"/>
              </a:spcBef>
              <a:spcAft>
                <a:spcPts val="600"/>
              </a:spcAft>
              <a:buClr>
                <a:schemeClr val="accent3"/>
              </a:buClr>
              <a:buSzPct val="95000"/>
              <a:buNone/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Recorrido de arrays con bucles </a:t>
            </a:r>
            <a:r>
              <a:rPr lang="es-ES" sz="28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Arrays: tamaño fijo </a:t>
            </a:r>
            <a:r>
              <a:rPr lang="es-ES" dirty="0" smtClean="0">
                <a:solidFill>
                  <a:prstClr val="white"/>
                </a:solidFill>
                <a:sym typeface="Wingdings" pitchFamily="2" charset="2"/>
              </a:rPr>
              <a:t> Bucles de recorrido fijo (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for</a:t>
            </a:r>
            <a:r>
              <a:rPr lang="es-ES" dirty="0" smtClean="0">
                <a:solidFill>
                  <a:prstClr val="white"/>
                </a:solidFill>
                <a:sym typeface="Wingdings" pitchFamily="2" charset="2"/>
              </a:rPr>
              <a:t>)</a:t>
            </a:r>
            <a:endParaRPr lang="es-ES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tVentas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ventas;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smtClean="0">
                <a:latin typeface="Consolas" pitchFamily="49" charset="0"/>
              </a:rPr>
              <a:t>media,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total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 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...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 i &lt;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Dias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 i++)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total = total + ventas[i];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media = total /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Dias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  <a:endParaRPr lang="es-ES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de datos estructurados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5307779" y="3861048"/>
            <a:ext cx="3440685" cy="661720"/>
          </a:xfrm>
          <a:prstGeom prst="rect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 marL="0" lvl="1" indent="1588"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</a:pPr>
            <a:r>
              <a:rPr lang="es-ES" sz="1600" dirty="0" smtClean="0">
                <a:solidFill>
                  <a:srgbClr val="009D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const </a:t>
            </a:r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Dias</a:t>
            </a:r>
            <a:r>
              <a:rPr lang="es-ES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=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7</a:t>
            </a:r>
            <a:r>
              <a:rPr lang="es-ES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</a:pPr>
            <a:r>
              <a:rPr lang="es-ES" sz="1600" dirty="0" smtClean="0">
                <a:solidFill>
                  <a:srgbClr val="009D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typedef</a:t>
            </a:r>
            <a:r>
              <a:rPr lang="es-ES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double</a:t>
            </a:r>
            <a:r>
              <a:rPr lang="es-ES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tVentas</a:t>
            </a:r>
            <a:r>
              <a:rPr lang="es-ES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[</a:t>
            </a:r>
            <a:r>
              <a:rPr lang="es-ES" sz="16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Dias</a:t>
            </a:r>
            <a:r>
              <a:rPr lang="es-ES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];</a:t>
            </a:r>
            <a:endParaRPr lang="es-ES" sz="160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noFill/>
        <a:ln>
          <a:solidFill>
            <a:srgbClr val="FFC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C000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1">
            <a:lumMod val="75000"/>
          </a:schemeClr>
        </a:solidFill>
        <a:ln/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wrap="none" rtlCol="0">
        <a:spAutoFit/>
      </a:bodyPr>
      <a:lstStyle>
        <a:defPPr algn="ctr">
          <a:spcAft>
            <a:spcPts val="600"/>
          </a:spcAft>
          <a:defRPr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38602</TotalTime>
  <Words>5323</Words>
  <Application>Microsoft Office PowerPoint</Application>
  <PresentationFormat>Presentación en pantalla (4:3)</PresentationFormat>
  <Paragraphs>1415</Paragraphs>
  <Slides>68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68</vt:i4>
      </vt:variant>
    </vt:vector>
  </HeadingPairs>
  <TitlesOfParts>
    <vt:vector size="76" baseType="lpstr">
      <vt:lpstr>Calibri</vt:lpstr>
      <vt:lpstr>Cambria</vt:lpstr>
      <vt:lpstr>Consolas</vt:lpstr>
      <vt:lpstr>Constantia</vt:lpstr>
      <vt:lpstr>Symbol</vt:lpstr>
      <vt:lpstr>Wingdings</vt:lpstr>
      <vt:lpstr>Wingdings 2</vt:lpstr>
      <vt:lpstr>Flow</vt:lpstr>
      <vt:lpstr>Tipos de datos estructurados</vt:lpstr>
      <vt:lpstr>Índice</vt:lpstr>
      <vt:lpstr>Fundamentos de la programación</vt:lpstr>
      <vt:lpstr>Tipos de datos</vt:lpstr>
      <vt:lpstr>Tipos estructurados</vt:lpstr>
      <vt:lpstr>Fundamentos de la programación</vt:lpstr>
      <vt:lpstr>Arrays</vt:lpstr>
      <vt:lpstr>Tipos y variables arrays</vt:lpstr>
      <vt:lpstr>Arrays y bucles for</vt:lpstr>
      <vt:lpstr>Arrays y bucles for</vt:lpstr>
      <vt:lpstr>Fundamentos de la programación</vt:lpstr>
      <vt:lpstr>Inicialización de arrays</vt:lpstr>
      <vt:lpstr>Enumerados como índices</vt:lpstr>
      <vt:lpstr>Paso de arrays a subprogramas</vt:lpstr>
      <vt:lpstr>Paso de arrays a subprogramas</vt:lpstr>
      <vt:lpstr>Paso de arrays a subprogramas</vt:lpstr>
      <vt:lpstr>Fundamentos de la programación</vt:lpstr>
      <vt:lpstr>Implementación de listas con arrays</vt:lpstr>
      <vt:lpstr>Implementación de listas con arrays</vt:lpstr>
      <vt:lpstr>Fundamentos de la programación</vt:lpstr>
      <vt:lpstr>Cadenas de caracteres</vt:lpstr>
      <vt:lpstr>Cadenas de caracteres</vt:lpstr>
      <vt:lpstr>Cadenas de caracteres</vt:lpstr>
      <vt:lpstr>Fundamentos de la programación</vt:lpstr>
      <vt:lpstr>Cadenas de caracteres de tipo string</vt:lpstr>
      <vt:lpstr>Cadenas de tipo string</vt:lpstr>
      <vt:lpstr>Cadenas de tipo string</vt:lpstr>
      <vt:lpstr>E/S con cadenas de tipo string</vt:lpstr>
      <vt:lpstr>E/S con cadenas de tipo string</vt:lpstr>
      <vt:lpstr>Operaciones con cadenas de tipo string</vt:lpstr>
      <vt:lpstr>Operaciones con cadenas de tipo string</vt:lpstr>
      <vt:lpstr>Fundamentos de la programación</vt:lpstr>
      <vt:lpstr>Estructuras</vt:lpstr>
      <vt:lpstr>Tipos de estructuras</vt:lpstr>
      <vt:lpstr>Variables de estructuras</vt:lpstr>
      <vt:lpstr>Agrupación de datos heterogéneos</vt:lpstr>
      <vt:lpstr>Elementos sin orden establecido</vt:lpstr>
      <vt:lpstr>Estructuras dentro de estructuras</vt:lpstr>
      <vt:lpstr>Arrays de estructuras</vt:lpstr>
      <vt:lpstr>Arrays dentro de estructuras</vt:lpstr>
      <vt:lpstr>Fundamentos de la programación</vt:lpstr>
      <vt:lpstr>Listas de longitud variable</vt:lpstr>
      <vt:lpstr>Inserción de elementos</vt:lpstr>
      <vt:lpstr>Inserción de elementos</vt:lpstr>
      <vt:lpstr>Eliminación de elementos</vt:lpstr>
      <vt:lpstr>Eliminación de elementos</vt:lpstr>
      <vt:lpstr>Fundamentos de la programación</vt:lpstr>
      <vt:lpstr>Ejemplo de lista de longitud variable</vt:lpstr>
      <vt:lpstr>Ejemplo de lista de longitud variable</vt:lpstr>
      <vt:lpstr>Ejemplo de lista de longitud variable</vt:lpstr>
      <vt:lpstr>Fundamentos de la programación</vt:lpstr>
      <vt:lpstr>Otro bucle no determinado de C++</vt:lpstr>
      <vt:lpstr>Ejecución del bucle do-while</vt:lpstr>
      <vt:lpstr>while versus do-while</vt:lpstr>
      <vt:lpstr>El menú de la aplicación con do-while</vt:lpstr>
      <vt:lpstr>Ejemplo de lista de longitud variable</vt:lpstr>
      <vt:lpstr>Ejemplo de lista de longitud variable</vt:lpstr>
      <vt:lpstr>Carga del archivo clase.txt</vt:lpstr>
      <vt:lpstr>Volcado en el archivo clase.txt</vt:lpstr>
      <vt:lpstr>Lectura de los datos de un estudiante</vt:lpstr>
      <vt:lpstr>Inserción de un nuevo estudiante</vt:lpstr>
      <vt:lpstr>Eliminación de un estudiante</vt:lpstr>
      <vt:lpstr>Calificación de los estudiantes</vt:lpstr>
      <vt:lpstr>Más subprogramas</vt:lpstr>
      <vt:lpstr>El listado</vt:lpstr>
      <vt:lpstr>El programa principal</vt:lpstr>
      <vt:lpstr>El programa principal</vt:lpstr>
      <vt:lpstr>Acerca de Creative Commons</vt:lpstr>
    </vt:vector>
  </TitlesOfParts>
  <Company>UCM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programación</dc:title>
  <dc:creator>Luis</dc:creator>
  <cp:lastModifiedBy>Luis</cp:lastModifiedBy>
  <cp:revision>993</cp:revision>
  <dcterms:created xsi:type="dcterms:W3CDTF">2010-03-20T08:32:51Z</dcterms:created>
  <dcterms:modified xsi:type="dcterms:W3CDTF">2013-08-31T19:15:38Z</dcterms:modified>
</cp:coreProperties>
</file>