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8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809" r:id="rId3"/>
    <p:sldId id="746" r:id="rId4"/>
    <p:sldId id="747" r:id="rId5"/>
    <p:sldId id="748" r:id="rId6"/>
    <p:sldId id="792" r:id="rId7"/>
    <p:sldId id="749" r:id="rId8"/>
    <p:sldId id="422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00000"/>
    <a:srgbClr val="FFCCFF"/>
    <a:srgbClr val="0037A8"/>
    <a:srgbClr val="003366"/>
    <a:srgbClr val="FF9966"/>
    <a:srgbClr val="FF6699"/>
    <a:srgbClr val="9966FF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1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73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95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3936602"/>
            <a:ext cx="353943" cy="244554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Yáñez/Pablo Moreno Ger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clibrary/cstr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Yáñez/Pablo Moreno Ger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Cadenas de caracteres</a:t>
            </a:r>
            <a:b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</a:br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al estilo de C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833957" y="3419708"/>
            <a:ext cx="895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499176" cy="5200996"/>
          </a:xfrm>
        </p:spPr>
        <p:txBody>
          <a:bodyPr>
            <a:normAutofit/>
          </a:bodyPr>
          <a:lstStyle/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Cadenas al estilo de C	582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E/S con </a:t>
            </a:r>
            <a:r>
              <a:rPr lang="es-ES" sz="1800" dirty="0">
                <a:latin typeface="Calibri"/>
              </a:rPr>
              <a:t>cadenas al estilo de </a:t>
            </a:r>
            <a:r>
              <a:rPr lang="es-ES" sz="1800" dirty="0" smtClean="0">
                <a:latin typeface="Calibri"/>
              </a:rPr>
              <a:t>C	583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La biblioteca </a:t>
            </a:r>
            <a:r>
              <a:rPr lang="es-E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cstring</a:t>
            </a:r>
            <a:r>
              <a:rPr lang="es-ES" sz="1800" dirty="0" smtClean="0">
                <a:latin typeface="Calibri"/>
              </a:rPr>
              <a:t>	584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Ejemplo	585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 al estilo de C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33103"/>
            <a:ext cx="8363272" cy="5200996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 de caracteres terminados en nulo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tCadena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[Max];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tCadena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cadena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"Adiós"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Inicialización al declarar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Siempre hay al final un carácter nulo (código ASCII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</a:rPr>
              <a:t> –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'\0'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Indica que en esa posición termina la cadena (exclusive)</a:t>
            </a:r>
            <a:endParaRPr lang="es-ES" dirty="0" smtClean="0">
              <a:solidFill>
                <a:srgbClr val="FFFF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60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En el array caben </a:t>
            </a:r>
            <a:r>
              <a:rPr lang="es-ES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</a:t>
            </a:r>
            <a:r>
              <a:rPr lang="es-ES" dirty="0" smtClean="0">
                <a:solidFill>
                  <a:prstClr val="white"/>
                </a:solidFill>
              </a:rPr>
              <a:t>-1 caracteres significativos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Longitud máxima de la variable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cadena</a:t>
            </a:r>
            <a:r>
              <a:rPr lang="es-ES" dirty="0" smtClean="0">
                <a:solidFill>
                  <a:prstClr val="white"/>
                </a:solidFill>
              </a:rPr>
              <a:t>: 14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C000"/>
                </a:solidFill>
              </a:rPr>
              <a:t>No</a:t>
            </a:r>
            <a:r>
              <a:rPr lang="es-ES" dirty="0" smtClean="0"/>
              <a:t> se pueden asignar cadenas literales</a:t>
            </a:r>
            <a:r>
              <a:rPr lang="es-ES" dirty="0" smtClean="0">
                <a:solidFill>
                  <a:prstClr val="white"/>
                </a:solidFill>
              </a:rPr>
              <a:t>: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cadena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"Hola"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C000"/>
                </a:solidFill>
              </a:rPr>
              <a:t>Ni</a:t>
            </a:r>
            <a:r>
              <a:rPr lang="es-ES" dirty="0" smtClean="0">
                <a:solidFill>
                  <a:prstClr val="white"/>
                </a:solidFill>
              </a:rPr>
              <a:t> copiar cadenas directamente: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cad2 = cad1;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C000"/>
                </a:solidFill>
              </a:rPr>
              <a:t>Ni</a:t>
            </a:r>
            <a:r>
              <a:rPr lang="es-ES" dirty="0" smtClean="0">
                <a:solidFill>
                  <a:prstClr val="white"/>
                </a:solidFill>
              </a:rPr>
              <a:t> comparar con </a:t>
            </a:r>
            <a:r>
              <a:rPr lang="es-ES" dirty="0" err="1" smtClean="0">
                <a:solidFill>
                  <a:prstClr val="white"/>
                </a:solidFill>
              </a:rPr>
              <a:t>op</a:t>
            </a:r>
            <a:r>
              <a:rPr lang="es-ES" dirty="0" smtClean="0">
                <a:solidFill>
                  <a:prstClr val="white"/>
                </a:solidFill>
              </a:rPr>
              <a:t>. relacionales: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if (cad1 &lt; cad2) ...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582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68263"/>
              </p:ext>
            </p:extLst>
          </p:nvPr>
        </p:nvGraphicFramePr>
        <p:xfrm>
          <a:off x="750403" y="3501008"/>
          <a:ext cx="7643194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1364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  <a:gridCol w="436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cadena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ó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s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\0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15 Grupo"/>
          <p:cNvGrpSpPr/>
          <p:nvPr/>
        </p:nvGrpSpPr>
        <p:grpSpPr>
          <a:xfrm>
            <a:off x="5940352" y="5094709"/>
            <a:ext cx="1800000" cy="379049"/>
            <a:chOff x="5796136" y="5248250"/>
            <a:chExt cx="1800000" cy="379049"/>
          </a:xfrm>
        </p:grpSpPr>
        <p:cxnSp>
          <p:nvCxnSpPr>
            <p:cNvPr id="9" name="8 Conector recto"/>
            <p:cNvCxnSpPr/>
            <p:nvPr/>
          </p:nvCxnSpPr>
          <p:spPr>
            <a:xfrm flipV="1">
              <a:off x="5796136" y="5248250"/>
              <a:ext cx="1800000" cy="360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796136" y="5267299"/>
              <a:ext cx="1800000" cy="360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14 Grupo"/>
          <p:cNvGrpSpPr/>
          <p:nvPr/>
        </p:nvGrpSpPr>
        <p:grpSpPr>
          <a:xfrm>
            <a:off x="4994523" y="5536282"/>
            <a:ext cx="1260000" cy="307091"/>
            <a:chOff x="3760862" y="5617773"/>
            <a:chExt cx="1260000" cy="307091"/>
          </a:xfrm>
        </p:grpSpPr>
        <p:cxnSp>
          <p:nvCxnSpPr>
            <p:cNvPr id="14" name="13 Conector recto"/>
            <p:cNvCxnSpPr/>
            <p:nvPr/>
          </p:nvCxnSpPr>
          <p:spPr>
            <a:xfrm flipV="1">
              <a:off x="3760862" y="5636864"/>
              <a:ext cx="1260000" cy="288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3760862" y="5617773"/>
              <a:ext cx="1260000" cy="288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15 Grupo"/>
          <p:cNvGrpSpPr/>
          <p:nvPr/>
        </p:nvGrpSpPr>
        <p:grpSpPr>
          <a:xfrm>
            <a:off x="5508304" y="5915999"/>
            <a:ext cx="1800000" cy="379049"/>
            <a:chOff x="5796136" y="5248250"/>
            <a:chExt cx="1800000" cy="379049"/>
          </a:xfrm>
        </p:grpSpPr>
        <p:cxnSp>
          <p:nvCxnSpPr>
            <p:cNvPr id="20" name="8 Conector recto"/>
            <p:cNvCxnSpPr/>
            <p:nvPr/>
          </p:nvCxnSpPr>
          <p:spPr>
            <a:xfrm flipV="1">
              <a:off x="5796136" y="5248250"/>
              <a:ext cx="1800000" cy="360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9 Conector recto"/>
            <p:cNvCxnSpPr/>
            <p:nvPr/>
          </p:nvCxnSpPr>
          <p:spPr>
            <a:xfrm>
              <a:off x="5796136" y="5267299"/>
              <a:ext cx="1800000" cy="360000"/>
            </a:xfrm>
            <a:prstGeom prst="line">
              <a:avLst/>
            </a:prstGeom>
            <a:ln w="28575">
              <a:solidFill>
                <a:srgbClr val="C00000">
                  <a:alpha val="50196"/>
                </a:srgbClr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Entrada/salida </a:t>
            </a:r>
            <a:r>
              <a:rPr lang="es-ES" dirty="0" smtClean="0"/>
              <a:t>con cadenas al estilo de 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2628"/>
            <a:ext cx="8363272" cy="5200996"/>
          </a:xfrm>
        </p:spPr>
        <p:txBody>
          <a:bodyPr>
            <a:normAutofit fontScale="92500" lnSpcReduction="10000"/>
          </a:bodyPr>
          <a:lstStyle/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tCadena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cadena;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cin &gt;&gt; cadena;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Se añade un nulo al final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400" dirty="0" smtClean="0">
                <a:solidFill>
                  <a:prstClr val="white"/>
                </a:solidFill>
              </a:rPr>
              <a:t>Extractor: la lectura termina en el primer espacio en blanco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400" i="1" dirty="0" smtClean="0">
                <a:solidFill>
                  <a:prstClr val="white"/>
                </a:solidFill>
              </a:rPr>
              <a:t>¡No se comprueba si se leen más caracteres de los que caben!</a:t>
            </a:r>
            <a:endParaRPr lang="es-ES" sz="2400" i="1" dirty="0" smtClean="0">
              <a:solidFill>
                <a:srgbClr val="FFC000"/>
              </a:solidFill>
            </a:endParaRP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400" dirty="0" err="1" smtClean="0">
                <a:solidFill>
                  <a:prstClr val="white"/>
                </a:solidFill>
                <a:latin typeface="Consolas" pitchFamily="49" charset="0"/>
              </a:rPr>
              <a:t>setw</a:t>
            </a:r>
            <a:r>
              <a:rPr lang="es-ES" sz="2400" dirty="0" smtClean="0">
                <a:solidFill>
                  <a:prstClr val="white"/>
                </a:solidFill>
                <a:latin typeface="Consolas" pitchFamily="49" charset="0"/>
              </a:rPr>
              <a:t>()</a:t>
            </a:r>
            <a:r>
              <a:rPr lang="es-ES" sz="2400" dirty="0" smtClean="0">
                <a:solidFill>
                  <a:prstClr val="white"/>
                </a:solidFill>
              </a:rPr>
              <a:t>: máximo de caracteres a colocar (incluyendo el nulo)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cin &gt;&gt; 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setw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15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) &gt;&gt; cadena;</a:t>
            </a:r>
            <a:endParaRPr lang="es-ES" dirty="0" smtClean="0">
              <a:solidFill>
                <a:prstClr val="white"/>
              </a:solidFill>
            </a:endParaRP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400" dirty="0" err="1" smtClean="0">
                <a:solidFill>
                  <a:prstClr val="white"/>
                </a:solidFill>
                <a:latin typeface="Consolas" pitchFamily="49" charset="0"/>
              </a:rPr>
              <a:t>cin.getline</a:t>
            </a:r>
            <a:r>
              <a:rPr lang="es-ES" sz="24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400" i="1" dirty="0" err="1" smtClean="0">
                <a:solidFill>
                  <a:prstClr val="white"/>
                </a:solidFill>
                <a:latin typeface="Consolas" pitchFamily="49" charset="0"/>
              </a:rPr>
              <a:t>cadena_estilo_C</a:t>
            </a:r>
            <a:r>
              <a:rPr lang="es-ES" sz="2400" dirty="0" smtClean="0">
                <a:solidFill>
                  <a:prstClr val="white"/>
                </a:solidFill>
                <a:latin typeface="Consolas" pitchFamily="49" charset="0"/>
              </a:rPr>
              <a:t>, </a:t>
            </a:r>
            <a:r>
              <a:rPr lang="es-ES" sz="2400" i="1" dirty="0" err="1" smtClean="0">
                <a:solidFill>
                  <a:prstClr val="white"/>
                </a:solidFill>
                <a:latin typeface="Consolas" pitchFamily="49" charset="0"/>
              </a:rPr>
              <a:t>máx</a:t>
            </a:r>
            <a:r>
              <a:rPr lang="es-ES" sz="2400" dirty="0" smtClean="0">
                <a:solidFill>
                  <a:prstClr val="white"/>
                </a:solidFill>
                <a:latin typeface="Consolas" pitchFamily="49" charset="0"/>
              </a:rPr>
              <a:t>)</a:t>
            </a:r>
            <a:r>
              <a:rPr lang="es-ES" sz="2400" dirty="0" smtClean="0">
                <a:solidFill>
                  <a:prstClr val="white"/>
                </a:solidFill>
              </a:rPr>
              <a:t>: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400" dirty="0" smtClean="0">
                <a:solidFill>
                  <a:prstClr val="white"/>
                </a:solidFill>
              </a:rPr>
              <a:t>Para leer también los espacios en blanco y no más de </a:t>
            </a:r>
            <a:r>
              <a:rPr lang="es-ES" sz="2400" i="1" dirty="0" smtClean="0">
                <a:solidFill>
                  <a:prstClr val="white"/>
                </a:solidFill>
              </a:rPr>
              <a:t>máx</a:t>
            </a:r>
            <a:r>
              <a:rPr lang="es-ES" sz="2400" dirty="0" smtClean="0">
                <a:solidFill>
                  <a:prstClr val="white"/>
                </a:solidFill>
              </a:rPr>
              <a:t>-1</a:t>
            </a:r>
          </a:p>
          <a:p>
            <a:pPr marL="36000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cin.getline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(cadena,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15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Hasta 14 caracteres</a:t>
            </a:r>
          </a:p>
          <a:p>
            <a:pPr marL="360000" lvl="1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cout </a:t>
            </a:r>
            <a:r>
              <a:rPr lang="es-ES" dirty="0">
                <a:solidFill>
                  <a:prstClr val="white"/>
                </a:solidFill>
                <a:latin typeface="Consolas" pitchFamily="49" charset="0"/>
              </a:rPr>
              <a:t>&lt;&lt; cadena &lt;&lt; endl; </a:t>
            </a:r>
            <a:r>
              <a:rPr lang="es-ES" dirty="0">
                <a:solidFill>
                  <a:srgbClr val="92D050"/>
                </a:solidFill>
                <a:latin typeface="Consolas" pitchFamily="49" charset="0"/>
              </a:rPr>
              <a:t>// El nulo no se muestra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583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1611080" y="5445224"/>
            <a:ext cx="5921840" cy="698858"/>
            <a:chOff x="899593" y="5401791"/>
            <a:chExt cx="6115946" cy="6988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3" y="5416649"/>
              <a:ext cx="6115946" cy="68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  <a:tabLst>
                  <a:tab pos="3314700" algn="l"/>
                </a:tabLs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cin.getline(</a:t>
              </a:r>
              <a:r>
                <a:rPr lang="nl-NL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cad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, </a:t>
              </a:r>
              <a:r>
                <a:rPr lang="nl-NL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máx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	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Cadenas al estilo de C 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getline(cin, </a:t>
              </a:r>
              <a:r>
                <a:rPr lang="nl-NL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cad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	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Cadenas de tipo 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string</a:t>
              </a:r>
              <a:endPara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biblioteca </a:t>
            </a:r>
            <a:r>
              <a:rPr lang="es-ES" dirty="0" err="1">
                <a:latin typeface="Consolas" pitchFamily="49" charset="0"/>
              </a:rPr>
              <a:t>cstring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Autofit/>
          </a:bodyPr>
          <a:lstStyle/>
          <a:p>
            <a:pPr marL="361950" lvl="1" indent="-2762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strlen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r>
              <a:rPr lang="es-ES" dirty="0" smtClean="0">
                <a:solidFill>
                  <a:prstClr val="white"/>
                </a:solidFill>
              </a:rPr>
              <a:t>: longitud actual de la </a:t>
            </a:r>
            <a:r>
              <a:rPr lang="es-ES" i="1" dirty="0" smtClean="0">
                <a:solidFill>
                  <a:prstClr val="white"/>
                </a:solidFill>
              </a:rPr>
              <a:t>cadena</a:t>
            </a: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"Longitud: 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&lt;&lt; 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strlen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(cadena);</a:t>
            </a:r>
          </a:p>
          <a:p>
            <a:pPr marL="361950" lvl="1" indent="-2762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strcpy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destino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origen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r>
              <a:rPr lang="es-ES" dirty="0" smtClean="0">
                <a:solidFill>
                  <a:prstClr val="white"/>
                </a:solidFill>
              </a:rPr>
              <a:t>: copia </a:t>
            </a:r>
            <a:r>
              <a:rPr lang="es-ES" i="1" dirty="0" smtClean="0">
                <a:solidFill>
                  <a:prstClr val="white"/>
                </a:solidFill>
              </a:rPr>
              <a:t>origen</a:t>
            </a:r>
            <a:r>
              <a:rPr lang="es-ES" dirty="0" smtClean="0">
                <a:solidFill>
                  <a:prstClr val="white"/>
                </a:solidFill>
              </a:rPr>
              <a:t> en </a:t>
            </a:r>
            <a:r>
              <a:rPr lang="es-ES" i="1" dirty="0" smtClean="0">
                <a:solidFill>
                  <a:prstClr val="white"/>
                </a:solidFill>
              </a:rPr>
              <a:t>destino</a:t>
            </a: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strcpy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(cad2, cad1);	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strcpy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"Me gusta C++"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);</a:t>
            </a:r>
          </a:p>
          <a:p>
            <a:pPr marL="361950" lvl="1" indent="-2762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strcat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destino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origen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r>
              <a:rPr lang="es-ES" dirty="0" smtClean="0">
                <a:solidFill>
                  <a:prstClr val="white"/>
                </a:solidFill>
              </a:rPr>
              <a:t>: añade </a:t>
            </a:r>
            <a:r>
              <a:rPr lang="es-ES" i="1" dirty="0" smtClean="0">
                <a:solidFill>
                  <a:prstClr val="white"/>
                </a:solidFill>
              </a:rPr>
              <a:t>origen</a:t>
            </a:r>
            <a:r>
              <a:rPr lang="es-ES" dirty="0" smtClean="0">
                <a:solidFill>
                  <a:prstClr val="white"/>
                </a:solidFill>
              </a:rPr>
              <a:t> al final de </a:t>
            </a:r>
            <a:r>
              <a:rPr lang="es-ES" i="1" dirty="0" smtClean="0">
                <a:solidFill>
                  <a:prstClr val="white"/>
                </a:solidFill>
              </a:rPr>
              <a:t>destino</a:t>
            </a: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tCadena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cad1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"Hola"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, cad2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"Adiós"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strcat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(cad1, cad2);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cad1 contiene "</a:t>
            </a:r>
            <a:r>
              <a:rPr lang="es-ES" dirty="0" err="1" smtClean="0">
                <a:solidFill>
                  <a:srgbClr val="92D050"/>
                </a:solidFill>
                <a:latin typeface="Consolas" pitchFamily="49" charset="0"/>
              </a:rPr>
              <a:t>HolaAdiós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"</a:t>
            </a:r>
          </a:p>
          <a:p>
            <a:pPr marL="361950" lvl="1" indent="-2762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</a:pP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strcmp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cad1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cad2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r>
              <a:rPr lang="es-ES" dirty="0" smtClean="0">
                <a:solidFill>
                  <a:prstClr val="white"/>
                </a:solidFill>
              </a:rPr>
              <a:t>: compara lexicográficamente las cadenas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</a:rPr>
              <a:t> si son iguales,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</a:rPr>
              <a:t> si </a:t>
            </a:r>
            <a:r>
              <a:rPr lang="es-ES" i="1" dirty="0" smtClean="0">
                <a:solidFill>
                  <a:prstClr val="white"/>
                </a:solidFill>
              </a:rPr>
              <a:t>cad1</a:t>
            </a:r>
            <a:r>
              <a:rPr lang="es-ES" dirty="0" smtClean="0">
                <a:solidFill>
                  <a:prstClr val="white"/>
                </a:solidFill>
              </a:rPr>
              <a:t> &gt; </a:t>
            </a:r>
            <a:r>
              <a:rPr lang="es-ES" i="1" dirty="0" smtClean="0">
                <a:solidFill>
                  <a:prstClr val="white"/>
                </a:solidFill>
              </a:rPr>
              <a:t>cad2</a:t>
            </a:r>
            <a:r>
              <a:rPr lang="es-ES" dirty="0" smtClean="0">
                <a:solidFill>
                  <a:prstClr val="white"/>
                </a:solidFill>
              </a:rPr>
              <a:t> ó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dirty="0" smtClean="0">
                <a:solidFill>
                  <a:prstClr val="white"/>
                </a:solidFill>
              </a:rPr>
              <a:t> si </a:t>
            </a:r>
            <a:r>
              <a:rPr lang="es-ES" i="1" dirty="0" smtClean="0">
                <a:solidFill>
                  <a:prstClr val="white"/>
                </a:solidFill>
              </a:rPr>
              <a:t>cad1</a:t>
            </a:r>
            <a:r>
              <a:rPr lang="es-ES" dirty="0" smtClean="0">
                <a:solidFill>
                  <a:prstClr val="white"/>
                </a:solidFill>
              </a:rPr>
              <a:t> &lt; </a:t>
            </a:r>
            <a:r>
              <a:rPr lang="es-ES" i="1" dirty="0" smtClean="0">
                <a:solidFill>
                  <a:prstClr val="white"/>
                </a:solidFill>
              </a:rPr>
              <a:t>cad2</a:t>
            </a: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tCadena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cad1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"Hola"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, cad2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"Adiós"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strcmp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(cad1, cad2) </a:t>
            </a:r>
            <a:r>
              <a:rPr lang="es-ES" spc="-40" dirty="0" smtClean="0">
                <a:solidFill>
                  <a:srgbClr val="92D050"/>
                </a:solidFill>
                <a:latin typeface="Consolas" pitchFamily="49" charset="0"/>
              </a:rPr>
              <a:t>// Devuelve 1 ("Hola" &gt; "Adiós")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pc="-40" dirty="0" smtClean="0"/>
              <a:t>. . 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hlinkClick r:id="rId2"/>
              </a:rPr>
              <a:t>http://www.cplusplus.com/reference/clibrary/cstring/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584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cadenas al estilo de C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71436"/>
            <a:ext cx="8363272" cy="51194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1800" i="0" dirty="0" smtClean="0">
                <a:latin typeface="Consolas" pitchFamily="49" charset="0"/>
              </a:rPr>
              <a:t>std;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</a:rPr>
              <a:t>#include &lt;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</a:rPr>
              <a:t>cstring</a:t>
            </a: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endParaRPr lang="es-ES" sz="1800" i="0" dirty="0" smtClean="0">
              <a:solidFill>
                <a:srgbClr val="FFCCFF"/>
              </a:solidFill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MAX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20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typedef</a:t>
            </a:r>
            <a:r>
              <a:rPr lang="es-ES" sz="1800" i="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</a:rPr>
              <a:t>tCad</a:t>
            </a:r>
            <a:r>
              <a:rPr lang="es-ES" sz="1800" i="0" dirty="0" smtClean="0">
                <a:solidFill>
                  <a:prstClr val="white"/>
                </a:solidFill>
                <a:latin typeface="Consolas" pitchFamily="49" charset="0"/>
              </a:rPr>
              <a:t>[MAX];</a:t>
            </a:r>
            <a:endParaRPr lang="es-ES" sz="1800" i="0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</a:rPr>
              <a:t>tCad</a:t>
            </a:r>
            <a:r>
              <a:rPr lang="es-ES" sz="1800" i="0" dirty="0" smtClean="0">
                <a:latin typeface="Consolas" pitchFamily="49" charset="0"/>
              </a:rPr>
              <a:t> cadena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"Me gusta C++"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cadena &lt;&lt; endl;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"Cadena: 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cin &gt;&gt; cadena; </a:t>
            </a: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Lee hasta el primer espacio en blanco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cadena &lt;&lt; endl;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cin.sync</a:t>
            </a:r>
            <a:r>
              <a:rPr lang="es-ES" sz="1800" i="0" dirty="0" smtClean="0">
                <a:latin typeface="Consolas" pitchFamily="49" charset="0"/>
              </a:rPr>
              <a:t>(); </a:t>
            </a: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Sincronizar la entrada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"Cadena: 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cin.getline</a:t>
            </a:r>
            <a:r>
              <a:rPr lang="es-ES" sz="1800" i="0" dirty="0" smtClean="0">
                <a:latin typeface="Consolas" pitchFamily="49" charset="0"/>
              </a:rPr>
              <a:t>(cadena, MAX);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cadena &lt;&lt; endl;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"Longitud: "</a:t>
            </a:r>
            <a:r>
              <a:rPr lang="es-ES" sz="1800" i="0" dirty="0" smtClean="0">
                <a:latin typeface="Consolas" pitchFamily="49" charset="0"/>
              </a:rPr>
              <a:t> &lt;&lt; </a:t>
            </a:r>
            <a:r>
              <a:rPr lang="es-ES" sz="1800" i="0" dirty="0" err="1" smtClean="0">
                <a:latin typeface="Consolas" pitchFamily="49" charset="0"/>
              </a:rPr>
              <a:t>strlen</a:t>
            </a:r>
            <a:r>
              <a:rPr lang="es-ES" sz="1800" i="0" dirty="0" smtClean="0">
                <a:latin typeface="Consolas" pitchFamily="49" charset="0"/>
              </a:rPr>
              <a:t>(cadena) &lt;&lt; endl;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strcpy</a:t>
            </a:r>
            <a:r>
              <a:rPr lang="es-ES" sz="1800" i="0" dirty="0" smtClean="0">
                <a:latin typeface="Consolas" pitchFamily="49" charset="0"/>
              </a:rPr>
              <a:t>(cadena,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"Hola"</a:t>
            </a:r>
            <a:r>
              <a:rPr lang="es-ES" sz="1800" i="0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585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cadenas.cpp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cadenas al estilo de C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9"/>
            <a:ext cx="8363272" cy="50119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</a:rPr>
              <a:t>tCad</a:t>
            </a:r>
            <a:r>
              <a:rPr lang="es-ES" sz="1800" i="0" dirty="0" smtClean="0">
                <a:latin typeface="Consolas" pitchFamily="49" charset="0"/>
              </a:rPr>
              <a:t> cadena2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amigo"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strcat</a:t>
            </a:r>
            <a:r>
              <a:rPr lang="es-ES" sz="1800" i="0" dirty="0" smtClean="0">
                <a:latin typeface="Consolas" pitchFamily="49" charset="0"/>
              </a:rPr>
              <a:t>(cadena, cadena2);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cadena &lt;&lt; endl;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i="0" dirty="0" smtClean="0">
                <a:latin typeface="Consolas" pitchFamily="49" charset="0"/>
              </a:rPr>
              <a:t>(</a:t>
            </a:r>
            <a:r>
              <a:rPr lang="es-ES" sz="1800" i="0" dirty="0" err="1" smtClean="0">
                <a:latin typeface="Consolas" pitchFamily="49" charset="0"/>
              </a:rPr>
              <a:t>strcmp</a:t>
            </a:r>
            <a:r>
              <a:rPr lang="es-ES" sz="1800" i="0" dirty="0" smtClean="0">
                <a:latin typeface="Consolas" pitchFamily="49" charset="0"/>
              </a:rPr>
              <a:t>(cadena, cadena2) ==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"Iguales"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>
                <a:latin typeface="Consolas" pitchFamily="49" charset="0"/>
              </a:rPr>
              <a:t> </a:t>
            </a:r>
            <a:r>
              <a:rPr lang="es-ES" sz="1800" i="0" dirty="0" smtClean="0">
                <a:latin typeface="Consolas" pitchFamily="49" charset="0"/>
              </a:rPr>
              <a:t>  }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if </a:t>
            </a:r>
            <a:r>
              <a:rPr lang="es-ES" sz="1800" i="0" dirty="0" smtClean="0">
                <a:latin typeface="Consolas" pitchFamily="49" charset="0"/>
              </a:rPr>
              <a:t>(</a:t>
            </a:r>
            <a:r>
              <a:rPr lang="es-ES" sz="1800" i="0" dirty="0" err="1" smtClean="0">
                <a:latin typeface="Consolas" pitchFamily="49" charset="0"/>
              </a:rPr>
              <a:t>strcmp</a:t>
            </a:r>
            <a:r>
              <a:rPr lang="es-ES" sz="1800" i="0" dirty="0" smtClean="0">
                <a:latin typeface="Consolas" pitchFamily="49" charset="0"/>
              </a:rPr>
              <a:t>(cadena, cadena2) &gt;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cout &lt;&lt; cadena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es mayor que "</a:t>
            </a:r>
            <a:r>
              <a:rPr lang="es-ES" sz="1800" i="0" dirty="0" smtClean="0">
                <a:latin typeface="Consolas" pitchFamily="49" charset="0"/>
              </a:rPr>
              <a:t> &lt;&lt; cadena2;</a:t>
            </a:r>
          </a:p>
          <a:p>
            <a:pPr>
              <a:spcBef>
                <a:spcPts val="0"/>
              </a:spcBef>
            </a:pPr>
            <a:r>
              <a:rPr lang="es-ES" sz="1800" i="0" dirty="0">
                <a:latin typeface="Consolas" pitchFamily="49" charset="0"/>
              </a:rPr>
              <a:t> </a:t>
            </a:r>
            <a:r>
              <a:rPr lang="es-ES" sz="1800" i="0" dirty="0" smtClean="0">
                <a:latin typeface="Consolas" pitchFamily="49" charset="0"/>
              </a:rPr>
              <a:t>  }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1800" i="0" dirty="0" smtClean="0">
                <a:latin typeface="Consolas" pitchFamily="49" charset="0"/>
              </a:rPr>
              <a:t>{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cout &lt;&lt; cadena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es menor que "</a:t>
            </a:r>
            <a:r>
              <a:rPr lang="es-ES" sz="1800" i="0" dirty="0" smtClean="0">
                <a:latin typeface="Consolas" pitchFamily="49" charset="0"/>
              </a:rPr>
              <a:t> &lt;&lt; cadena2;</a:t>
            </a:r>
          </a:p>
          <a:p>
            <a:pPr>
              <a:spcBef>
                <a:spcPts val="0"/>
              </a:spcBef>
            </a:pPr>
            <a:r>
              <a:rPr lang="es-ES" sz="1800" i="0" dirty="0">
                <a:latin typeface="Consolas" pitchFamily="49" charset="0"/>
              </a:rPr>
              <a:t> </a:t>
            </a:r>
            <a:r>
              <a:rPr lang="es-ES" sz="1800" i="0" dirty="0" smtClean="0">
                <a:latin typeface="Consolas" pitchFamily="49" charset="0"/>
              </a:rPr>
              <a:t>  }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endl;</a:t>
            </a:r>
          </a:p>
          <a:p>
            <a:pPr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586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Cadenas al estilo de C (Anexo)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587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37038</TotalTime>
  <Words>665</Words>
  <Application>Microsoft Office PowerPoint</Application>
  <PresentationFormat>Presentación en pantalla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Calibri</vt:lpstr>
      <vt:lpstr>Cambria</vt:lpstr>
      <vt:lpstr>Consolas</vt:lpstr>
      <vt:lpstr>Constantia</vt:lpstr>
      <vt:lpstr>Wingdings</vt:lpstr>
      <vt:lpstr>Wingdings 2</vt:lpstr>
      <vt:lpstr>Flow</vt:lpstr>
      <vt:lpstr>Cadenas de caracteres al estilo de C</vt:lpstr>
      <vt:lpstr>Índice</vt:lpstr>
      <vt:lpstr>Cadenas de caracteres al estilo de C</vt:lpstr>
      <vt:lpstr>Entrada/salida con cadenas al estilo de C</vt:lpstr>
      <vt:lpstr>La biblioteca cstring</vt:lpstr>
      <vt:lpstr>Ejemplo de cadenas al estilo de C</vt:lpstr>
      <vt:lpstr>Ejemplo de cadenas al estilo de C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876</cp:revision>
  <dcterms:created xsi:type="dcterms:W3CDTF">2010-03-20T08:32:51Z</dcterms:created>
  <dcterms:modified xsi:type="dcterms:W3CDTF">2013-08-31T19:16:53Z</dcterms:modified>
</cp:coreProperties>
</file>