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8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809" r:id="rId3"/>
    <p:sldId id="746" r:id="rId4"/>
    <p:sldId id="747" r:id="rId5"/>
    <p:sldId id="748" r:id="rId6"/>
    <p:sldId id="792" r:id="rId7"/>
    <p:sldId id="749" r:id="rId8"/>
    <p:sldId id="422" r:id="rId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C00000"/>
    <a:srgbClr val="FFCCFF"/>
    <a:srgbClr val="0037A8"/>
    <a:srgbClr val="003366"/>
    <a:srgbClr val="FF9966"/>
    <a:srgbClr val="FF6699"/>
    <a:srgbClr val="9966FF"/>
    <a:srgbClr val="3333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01" autoAdjust="0"/>
    <p:restoredTop sz="94660"/>
  </p:normalViewPr>
  <p:slideViewPr>
    <p:cSldViewPr snapToObjects="1">
      <p:cViewPr varScale="1">
        <p:scale>
          <a:sx n="109" d="100"/>
          <a:sy n="109" d="100"/>
        </p:scale>
        <p:origin x="3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1" d="100"/>
          <a:sy n="71" d="100"/>
        </p:scale>
        <p:origin x="-337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6882-623C-4F59-89C4-4E5CBDBBE090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F02F-573B-4E64-A300-A7C3838577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73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CD25255-EE5E-40E3-B634-65B4AA002A7D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DBB7FF-5F31-4F6A-871A-89C210F39D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950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Autofit/>
          </a:bodyPr>
          <a:lstStyle>
            <a:lvl1pPr>
              <a:defRPr sz="3600" b="1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10178"/>
          </a:xfrm>
        </p:spPr>
        <p:txBody>
          <a:bodyPr/>
          <a:lstStyle>
            <a:lvl1pPr marL="0" indent="0">
              <a:buNone/>
              <a:defRPr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360363" indent="-360363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2pPr>
            <a:lvl3pPr marL="714375" indent="-355600">
              <a:buClr>
                <a:srgbClr val="FFC000"/>
              </a:buClr>
              <a:buFont typeface="Constantia" pitchFamily="18" charset="0"/>
              <a:buChar char="—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3pPr>
            <a:lvl4pPr marL="107632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4pPr>
            <a:lvl5pPr marL="143827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 smtClean="0"/>
              <a:t>Fundamentos de la programación: Más sobre tipos e instrucciones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Página </a:t>
            </a:r>
            <a:fld id="{042AED99-7FB4-404E-8A97-64753DCE42E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428596" y="857232"/>
            <a:ext cx="828680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9 Imagen" descr="ucmtroz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tretch>
            <a:fillRect/>
          </a:stretch>
        </p:blipFill>
        <p:spPr>
          <a:xfrm>
            <a:off x="8058150" y="5669280"/>
            <a:ext cx="1085850" cy="1188720"/>
          </a:xfrm>
          <a:prstGeom prst="rect">
            <a:avLst/>
          </a:prstGeom>
        </p:spPr>
      </p:pic>
      <p:sp>
        <p:nvSpPr>
          <p:cNvPr id="11" name="10 CuadroTexto"/>
          <p:cNvSpPr txBox="1"/>
          <p:nvPr userDrawn="1"/>
        </p:nvSpPr>
        <p:spPr>
          <a:xfrm>
            <a:off x="-32" y="3936602"/>
            <a:ext cx="353943" cy="244554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Luis Hernández Yáñez/Pablo Moreno Ger</a:t>
            </a:r>
            <a:endParaRPr lang="es-E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3" name="12 Imagen" descr="CreativeCommons.png">
            <a:hlinkClick r:id="rId3"/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5972" y="6381328"/>
            <a:ext cx="959644" cy="3357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8/31/2013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clibrary/cstr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hyperlink" Target="http://creativecomm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cmtroz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5225" y="5074920"/>
            <a:ext cx="1628775" cy="1783080"/>
          </a:xfrm>
          <a:prstGeom prst="rect">
            <a:avLst/>
          </a:prstGeom>
        </p:spPr>
      </p:pic>
      <p:sp>
        <p:nvSpPr>
          <p:cNvPr id="8" name="7 CuadroTexto"/>
          <p:cNvSpPr txBox="1">
            <a:spLocks noChangeAspect="1"/>
          </p:cNvSpPr>
          <p:nvPr/>
        </p:nvSpPr>
        <p:spPr>
          <a:xfrm>
            <a:off x="500033" y="1847839"/>
            <a:ext cx="1548000" cy="1548000"/>
          </a:xfrm>
          <a:prstGeom prst="rect">
            <a:avLst/>
          </a:prstGeom>
          <a:solidFill>
            <a:schemeClr val="accent2">
              <a:tint val="98000"/>
              <a:shade val="25000"/>
              <a:satMod val="25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s-ES" sz="8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</a:t>
            </a:r>
            <a:r>
              <a:rPr lang="es-ES" sz="6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endParaRPr lang="es-ES" sz="88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2 Subtítulo"/>
          <p:cNvSpPr>
            <a:spLocks noGrp="1"/>
          </p:cNvSpPr>
          <p:nvPr>
            <p:ph type="subTitle" idx="1"/>
          </p:nvPr>
        </p:nvSpPr>
        <p:spPr>
          <a:xfrm>
            <a:off x="604838" y="4157230"/>
            <a:ext cx="6681806" cy="2415042"/>
          </a:xfrm>
        </p:spPr>
        <p:txBody>
          <a:bodyPr>
            <a:norm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Grado en Ingeniería Informática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del Software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 Computadores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Luis Hernández Yáñez/Pablo Moreno Ger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Facultad de Informática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Universidad Complutense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9" name="8 Imagen" descr="CreativeCommons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8"/>
            <a:ext cx="1343501" cy="4700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10 CuadroTexto"/>
          <p:cNvSpPr txBox="1"/>
          <p:nvPr/>
        </p:nvSpPr>
        <p:spPr>
          <a:xfrm>
            <a:off x="428596" y="642918"/>
            <a:ext cx="5077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23975">
              <a:tabLst>
                <a:tab pos="6010275" algn="l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Fundamentos de la programación</a:t>
            </a:r>
            <a:endParaRPr lang="es-ES" sz="28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500034" y="1214422"/>
            <a:ext cx="764386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2428860" y="1844824"/>
            <a:ext cx="6072230" cy="1440160"/>
          </a:xfrm>
        </p:spPr>
        <p:txBody>
          <a:bodyPr anchor="ctr">
            <a:noAutofit/>
          </a:bodyPr>
          <a:lstStyle/>
          <a:p>
            <a:pPr algn="l"/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  <a:t>Cadenas de caracteres</a:t>
            </a:r>
            <a:b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</a:br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  <a:t>al estilo de C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833957" y="3419708"/>
            <a:ext cx="895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  <a:latin typeface="Cambria" pitchFamily="18" charset="0"/>
              </a:rPr>
              <a:t>ANEXO</a:t>
            </a:r>
            <a:endParaRPr lang="es-ES" sz="20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Cadenas al estilo de C (Anexo)</a:t>
            </a:r>
            <a:endParaRPr lang="es-ES" dirty="0"/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7499176" cy="5200996"/>
          </a:xfrm>
        </p:spPr>
        <p:txBody>
          <a:bodyPr>
            <a:normAutofit/>
          </a:bodyPr>
          <a:lstStyle/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Cadenas al estilo de C	582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E/S con </a:t>
            </a:r>
            <a:r>
              <a:rPr lang="es-ES" sz="1800" dirty="0">
                <a:latin typeface="Calibri"/>
              </a:rPr>
              <a:t>cadenas al estilo de </a:t>
            </a:r>
            <a:r>
              <a:rPr lang="es-ES" sz="1800" dirty="0" smtClean="0">
                <a:latin typeface="Calibri"/>
              </a:rPr>
              <a:t>C	583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La biblioteca </a:t>
            </a:r>
            <a:r>
              <a:rPr lang="es-E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cstring</a:t>
            </a:r>
            <a:r>
              <a:rPr lang="es-ES" sz="1800" dirty="0" smtClean="0">
                <a:latin typeface="Calibri"/>
              </a:rPr>
              <a:t>	584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Ejemplo	585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Cadenas de caracteres al estilo de C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33103"/>
            <a:ext cx="8363272" cy="5200996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12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Arrays de caracteres terminados en nulo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Max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15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tCadena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[Max];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tCadena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cadena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"Adiós"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Inicialización al declarar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smtClean="0">
                <a:solidFill>
                  <a:prstClr val="white"/>
                </a:solidFill>
              </a:rPr>
              <a:t>Siempre hay al final un carácter nulo (código ASCII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dirty="0" smtClean="0">
                <a:solidFill>
                  <a:prstClr val="white"/>
                </a:solidFill>
              </a:rPr>
              <a:t> –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'\0'</a:t>
            </a:r>
            <a:r>
              <a:rPr lang="es-ES" dirty="0" smtClean="0">
                <a:solidFill>
                  <a:prstClr val="white"/>
                </a:solidFill>
              </a:rPr>
              <a:t>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smtClean="0">
                <a:solidFill>
                  <a:prstClr val="white"/>
                </a:solidFill>
              </a:rPr>
              <a:t>Indica que en esa posición termina la cadena (exclusive)</a:t>
            </a:r>
            <a:endParaRPr lang="es-ES" dirty="0" smtClean="0">
              <a:solidFill>
                <a:srgbClr val="FFFF0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dirty="0" smtClean="0">
              <a:solidFill>
                <a:prstClr val="white"/>
              </a:solidFill>
            </a:endParaRPr>
          </a:p>
          <a:p>
            <a:pPr lvl="1" indent="1588">
              <a:spcBef>
                <a:spcPts val="60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En el array caben </a:t>
            </a:r>
            <a:r>
              <a:rPr lang="es-ES" dirty="0" smtClean="0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</a:t>
            </a:r>
            <a:r>
              <a:rPr lang="es-ES" dirty="0" smtClean="0">
                <a:solidFill>
                  <a:prstClr val="white"/>
                </a:solidFill>
              </a:rPr>
              <a:t>-1 caracteres significativos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Longitud máxima de la variable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cadena</a:t>
            </a:r>
            <a:r>
              <a:rPr lang="es-ES" dirty="0" smtClean="0">
                <a:solidFill>
                  <a:prstClr val="white"/>
                </a:solidFill>
              </a:rPr>
              <a:t>: 14</a:t>
            </a:r>
          </a:p>
          <a:p>
            <a:pPr lvl="1" indent="1588">
              <a:spcBef>
                <a:spcPts val="6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srgbClr val="FFC000"/>
                </a:solidFill>
              </a:rPr>
              <a:t>No</a:t>
            </a:r>
            <a:r>
              <a:rPr lang="es-ES" dirty="0" smtClean="0"/>
              <a:t> se pueden asignar cadenas literales</a:t>
            </a:r>
            <a:r>
              <a:rPr lang="es-ES" dirty="0" smtClean="0">
                <a:solidFill>
                  <a:prstClr val="white"/>
                </a:solidFill>
              </a:rPr>
              <a:t>: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cadena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"Hola"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srgbClr val="FFC000"/>
                </a:solidFill>
              </a:rPr>
              <a:t>Ni</a:t>
            </a:r>
            <a:r>
              <a:rPr lang="es-ES" dirty="0" smtClean="0">
                <a:solidFill>
                  <a:prstClr val="white"/>
                </a:solidFill>
              </a:rPr>
              <a:t> copiar cadenas directamente: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cad2 = cad1;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srgbClr val="FFC000"/>
                </a:solidFill>
              </a:rPr>
              <a:t>Ni</a:t>
            </a:r>
            <a:r>
              <a:rPr lang="es-ES" dirty="0" smtClean="0">
                <a:solidFill>
                  <a:prstClr val="white"/>
                </a:solidFill>
              </a:rPr>
              <a:t> comparar con </a:t>
            </a:r>
            <a:r>
              <a:rPr lang="es-ES" dirty="0" err="1" smtClean="0">
                <a:solidFill>
                  <a:prstClr val="white"/>
                </a:solidFill>
              </a:rPr>
              <a:t>op</a:t>
            </a:r>
            <a:r>
              <a:rPr lang="es-ES" dirty="0" smtClean="0">
                <a:solidFill>
                  <a:prstClr val="white"/>
                </a:solidFill>
              </a:rPr>
              <a:t>. relacionales: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if (cad1 &lt; cad2) ...</a:t>
            </a:r>
            <a:endParaRPr lang="es-ES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582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Cadenas al estilo de C (Anexo)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568263"/>
              </p:ext>
            </p:extLst>
          </p:nvPr>
        </p:nvGraphicFramePr>
        <p:xfrm>
          <a:off x="750403" y="3501008"/>
          <a:ext cx="7643194" cy="741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01364"/>
                <a:gridCol w="436122"/>
                <a:gridCol w="436122"/>
                <a:gridCol w="436122"/>
                <a:gridCol w="436122"/>
                <a:gridCol w="436122"/>
                <a:gridCol w="436122"/>
                <a:gridCol w="436122"/>
                <a:gridCol w="436122"/>
                <a:gridCol w="436122"/>
                <a:gridCol w="436122"/>
                <a:gridCol w="436122"/>
                <a:gridCol w="436122"/>
                <a:gridCol w="436122"/>
                <a:gridCol w="436122"/>
                <a:gridCol w="4361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cadena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A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i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ó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s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\0</a:t>
                      </a:r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6" name="15 Grupo"/>
          <p:cNvGrpSpPr/>
          <p:nvPr/>
        </p:nvGrpSpPr>
        <p:grpSpPr>
          <a:xfrm>
            <a:off x="5940352" y="5094709"/>
            <a:ext cx="1800000" cy="379049"/>
            <a:chOff x="5796136" y="5248250"/>
            <a:chExt cx="1800000" cy="379049"/>
          </a:xfrm>
        </p:grpSpPr>
        <p:cxnSp>
          <p:nvCxnSpPr>
            <p:cNvPr id="9" name="8 Conector recto"/>
            <p:cNvCxnSpPr/>
            <p:nvPr/>
          </p:nvCxnSpPr>
          <p:spPr>
            <a:xfrm flipV="1">
              <a:off x="5796136" y="5248250"/>
              <a:ext cx="1800000" cy="360000"/>
            </a:xfrm>
            <a:prstGeom prst="line">
              <a:avLst/>
            </a:prstGeom>
            <a:ln w="28575">
              <a:solidFill>
                <a:srgbClr val="C00000">
                  <a:alpha val="50196"/>
                </a:srgbClr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5796136" y="5267299"/>
              <a:ext cx="1800000" cy="360000"/>
            </a:xfrm>
            <a:prstGeom prst="line">
              <a:avLst/>
            </a:prstGeom>
            <a:ln w="28575">
              <a:solidFill>
                <a:srgbClr val="C00000">
                  <a:alpha val="50196"/>
                </a:srgbClr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14 Grupo"/>
          <p:cNvGrpSpPr/>
          <p:nvPr/>
        </p:nvGrpSpPr>
        <p:grpSpPr>
          <a:xfrm>
            <a:off x="4994523" y="5536282"/>
            <a:ext cx="1260000" cy="307091"/>
            <a:chOff x="3760862" y="5617773"/>
            <a:chExt cx="1260000" cy="307091"/>
          </a:xfrm>
        </p:grpSpPr>
        <p:cxnSp>
          <p:nvCxnSpPr>
            <p:cNvPr id="14" name="13 Conector recto"/>
            <p:cNvCxnSpPr/>
            <p:nvPr/>
          </p:nvCxnSpPr>
          <p:spPr>
            <a:xfrm flipV="1">
              <a:off x="3760862" y="5636864"/>
              <a:ext cx="1260000" cy="288000"/>
            </a:xfrm>
            <a:prstGeom prst="line">
              <a:avLst/>
            </a:prstGeom>
            <a:ln w="28575">
              <a:solidFill>
                <a:srgbClr val="C00000">
                  <a:alpha val="50196"/>
                </a:srgbClr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>
              <a:off x="3760862" y="5617773"/>
              <a:ext cx="1260000" cy="288000"/>
            </a:xfrm>
            <a:prstGeom prst="line">
              <a:avLst/>
            </a:prstGeom>
            <a:ln w="28575">
              <a:solidFill>
                <a:srgbClr val="C00000">
                  <a:alpha val="50196"/>
                </a:srgbClr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15 Grupo"/>
          <p:cNvGrpSpPr/>
          <p:nvPr/>
        </p:nvGrpSpPr>
        <p:grpSpPr>
          <a:xfrm>
            <a:off x="5508304" y="5915999"/>
            <a:ext cx="1800000" cy="379049"/>
            <a:chOff x="5796136" y="5248250"/>
            <a:chExt cx="1800000" cy="379049"/>
          </a:xfrm>
        </p:grpSpPr>
        <p:cxnSp>
          <p:nvCxnSpPr>
            <p:cNvPr id="20" name="8 Conector recto"/>
            <p:cNvCxnSpPr/>
            <p:nvPr/>
          </p:nvCxnSpPr>
          <p:spPr>
            <a:xfrm flipV="1">
              <a:off x="5796136" y="5248250"/>
              <a:ext cx="1800000" cy="360000"/>
            </a:xfrm>
            <a:prstGeom prst="line">
              <a:avLst/>
            </a:prstGeom>
            <a:ln w="28575">
              <a:solidFill>
                <a:srgbClr val="C00000">
                  <a:alpha val="50196"/>
                </a:srgbClr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9 Conector recto"/>
            <p:cNvCxnSpPr/>
            <p:nvPr/>
          </p:nvCxnSpPr>
          <p:spPr>
            <a:xfrm>
              <a:off x="5796136" y="5267299"/>
              <a:ext cx="1800000" cy="360000"/>
            </a:xfrm>
            <a:prstGeom prst="line">
              <a:avLst/>
            </a:prstGeom>
            <a:ln w="28575">
              <a:solidFill>
                <a:srgbClr val="C00000">
                  <a:alpha val="50196"/>
                </a:srgbClr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Entrada/salida </a:t>
            </a:r>
            <a:r>
              <a:rPr lang="es-ES" dirty="0" smtClean="0"/>
              <a:t>con cadenas al estilo de C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42628"/>
            <a:ext cx="8363272" cy="5200996"/>
          </a:xfrm>
        </p:spPr>
        <p:txBody>
          <a:bodyPr>
            <a:normAutofit fontScale="92500" lnSpcReduction="10000"/>
          </a:bodyPr>
          <a:lstStyle/>
          <a:p>
            <a:pPr marL="36000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err="1" smtClean="0">
                <a:solidFill>
                  <a:srgbClr val="FFC000"/>
                </a:solidFill>
                <a:latin typeface="Consolas" pitchFamily="49" charset="0"/>
              </a:rPr>
              <a:t>tCadena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cadena;</a:t>
            </a:r>
          </a:p>
          <a:p>
            <a:pPr marL="36000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cin &gt;&gt; cadena;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Se añade un nulo al final</a:t>
            </a:r>
          </a:p>
          <a:p>
            <a:pPr marL="36000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400" dirty="0" smtClean="0">
                <a:solidFill>
                  <a:prstClr val="white"/>
                </a:solidFill>
              </a:rPr>
              <a:t>Extractor: la lectura termina en el primer espacio en blanco</a:t>
            </a:r>
          </a:p>
          <a:p>
            <a:pPr marL="36000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400" i="1" dirty="0" smtClean="0">
                <a:solidFill>
                  <a:prstClr val="white"/>
                </a:solidFill>
              </a:rPr>
              <a:t>¡No se comprueba si se leen más caracteres de los que caben!</a:t>
            </a:r>
            <a:endParaRPr lang="es-ES" sz="2400" i="1" dirty="0" smtClean="0">
              <a:solidFill>
                <a:srgbClr val="FFC000"/>
              </a:solidFill>
            </a:endParaRPr>
          </a:p>
          <a:p>
            <a:pPr marL="36000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400" dirty="0" err="1" smtClean="0">
                <a:solidFill>
                  <a:prstClr val="white"/>
                </a:solidFill>
                <a:latin typeface="Consolas" pitchFamily="49" charset="0"/>
              </a:rPr>
              <a:t>setw</a:t>
            </a:r>
            <a:r>
              <a:rPr lang="es-ES" sz="2400" dirty="0" smtClean="0">
                <a:solidFill>
                  <a:prstClr val="white"/>
                </a:solidFill>
                <a:latin typeface="Consolas" pitchFamily="49" charset="0"/>
              </a:rPr>
              <a:t>()</a:t>
            </a:r>
            <a:r>
              <a:rPr lang="es-ES" sz="2400" dirty="0" smtClean="0">
                <a:solidFill>
                  <a:prstClr val="white"/>
                </a:solidFill>
              </a:rPr>
              <a:t>: máximo de caracteres a colocar (incluyendo el nulo)</a:t>
            </a:r>
          </a:p>
          <a:p>
            <a:pPr marL="36000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cin &gt;&gt; </a:t>
            </a:r>
            <a:r>
              <a:rPr lang="es-ES" dirty="0" err="1" smtClean="0">
                <a:solidFill>
                  <a:prstClr val="white"/>
                </a:solidFill>
                <a:latin typeface="Consolas" pitchFamily="49" charset="0"/>
              </a:rPr>
              <a:t>setw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(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15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) &gt;&gt; cadena;</a:t>
            </a:r>
            <a:endParaRPr lang="es-ES" dirty="0" smtClean="0">
              <a:solidFill>
                <a:prstClr val="white"/>
              </a:solidFill>
            </a:endParaRPr>
          </a:p>
          <a:p>
            <a:pPr marL="36000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400" dirty="0" err="1" smtClean="0">
                <a:solidFill>
                  <a:prstClr val="white"/>
                </a:solidFill>
                <a:latin typeface="Consolas" pitchFamily="49" charset="0"/>
              </a:rPr>
              <a:t>cin.getline</a:t>
            </a:r>
            <a:r>
              <a:rPr lang="es-ES" sz="2400" dirty="0" smtClean="0">
                <a:solidFill>
                  <a:prstClr val="white"/>
                </a:solidFill>
                <a:latin typeface="Consolas" pitchFamily="49" charset="0"/>
              </a:rPr>
              <a:t>(</a:t>
            </a:r>
            <a:r>
              <a:rPr lang="es-ES" sz="2400" i="1" dirty="0" err="1" smtClean="0">
                <a:solidFill>
                  <a:prstClr val="white"/>
                </a:solidFill>
                <a:latin typeface="Consolas" pitchFamily="49" charset="0"/>
              </a:rPr>
              <a:t>cadena_estilo_C</a:t>
            </a:r>
            <a:r>
              <a:rPr lang="es-ES" sz="2400" dirty="0" smtClean="0">
                <a:solidFill>
                  <a:prstClr val="white"/>
                </a:solidFill>
                <a:latin typeface="Consolas" pitchFamily="49" charset="0"/>
              </a:rPr>
              <a:t>, </a:t>
            </a:r>
            <a:r>
              <a:rPr lang="es-ES" sz="2400" i="1" dirty="0" err="1" smtClean="0">
                <a:solidFill>
                  <a:prstClr val="white"/>
                </a:solidFill>
                <a:latin typeface="Consolas" pitchFamily="49" charset="0"/>
              </a:rPr>
              <a:t>máx</a:t>
            </a:r>
            <a:r>
              <a:rPr lang="es-ES" sz="2400" dirty="0" smtClean="0">
                <a:solidFill>
                  <a:prstClr val="white"/>
                </a:solidFill>
                <a:latin typeface="Consolas" pitchFamily="49" charset="0"/>
              </a:rPr>
              <a:t>)</a:t>
            </a:r>
            <a:r>
              <a:rPr lang="es-ES" sz="2400" dirty="0" smtClean="0">
                <a:solidFill>
                  <a:prstClr val="white"/>
                </a:solidFill>
              </a:rPr>
              <a:t>:</a:t>
            </a:r>
          </a:p>
          <a:p>
            <a:pPr marL="36000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400" dirty="0" smtClean="0">
                <a:solidFill>
                  <a:prstClr val="white"/>
                </a:solidFill>
              </a:rPr>
              <a:t>Para leer también los espacios en blanco y no más de </a:t>
            </a:r>
            <a:r>
              <a:rPr lang="es-ES" sz="2400" i="1" dirty="0" smtClean="0">
                <a:solidFill>
                  <a:prstClr val="white"/>
                </a:solidFill>
              </a:rPr>
              <a:t>máx</a:t>
            </a:r>
            <a:r>
              <a:rPr lang="es-ES" sz="2400" dirty="0" smtClean="0">
                <a:solidFill>
                  <a:prstClr val="white"/>
                </a:solidFill>
              </a:rPr>
              <a:t>-1</a:t>
            </a:r>
          </a:p>
          <a:p>
            <a:pPr marL="36000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err="1" smtClean="0">
                <a:solidFill>
                  <a:prstClr val="white"/>
                </a:solidFill>
                <a:latin typeface="Consolas" pitchFamily="49" charset="0"/>
              </a:rPr>
              <a:t>cin.getline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(cadena,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15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);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Hasta 14 caracteres</a:t>
            </a:r>
          </a:p>
          <a:p>
            <a:pPr marL="360000" lvl="1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cout </a:t>
            </a:r>
            <a:r>
              <a:rPr lang="es-ES" dirty="0">
                <a:solidFill>
                  <a:prstClr val="white"/>
                </a:solidFill>
                <a:latin typeface="Consolas" pitchFamily="49" charset="0"/>
              </a:rPr>
              <a:t>&lt;&lt; cadena &lt;&lt; endl; </a:t>
            </a:r>
            <a:r>
              <a:rPr lang="es-ES" dirty="0">
                <a:solidFill>
                  <a:srgbClr val="92D050"/>
                </a:solidFill>
                <a:latin typeface="Consolas" pitchFamily="49" charset="0"/>
              </a:rPr>
              <a:t>// El nulo no se muestra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583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Cadenas al estilo de C (Anexo)</a:t>
            </a:r>
            <a:endParaRPr lang="es-ES" dirty="0"/>
          </a:p>
        </p:txBody>
      </p:sp>
      <p:grpSp>
        <p:nvGrpSpPr>
          <p:cNvPr id="6" name="5 Grupo"/>
          <p:cNvGrpSpPr/>
          <p:nvPr/>
        </p:nvGrpSpPr>
        <p:grpSpPr>
          <a:xfrm>
            <a:off x="1611080" y="5445224"/>
            <a:ext cx="5921840" cy="698858"/>
            <a:chOff x="899593" y="5401791"/>
            <a:chExt cx="6115946" cy="69885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6 CuadroTexto"/>
            <p:cNvSpPr txBox="1"/>
            <p:nvPr/>
          </p:nvSpPr>
          <p:spPr>
            <a:xfrm>
              <a:off x="899593" y="5416649"/>
              <a:ext cx="6115946" cy="684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  <a:tabLst>
                  <a:tab pos="3314700" algn="l"/>
                </a:tabLst>
              </a:pP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cin.getline(</a:t>
              </a:r>
              <a:r>
                <a:rPr lang="nl-NL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cad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, </a:t>
              </a:r>
              <a:r>
                <a:rPr lang="nl-NL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máx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)	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Cadenas al estilo de C </a:t>
              </a:r>
              <a:b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getline(cin, </a:t>
              </a:r>
              <a:r>
                <a:rPr lang="nl-NL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cad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)	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 Cadenas de tipo 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string</a:t>
              </a:r>
              <a:endPara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pic>
          <p:nvPicPr>
            <p:cNvPr id="8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0179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biblioteca </a:t>
            </a:r>
            <a:r>
              <a:rPr lang="es-ES" dirty="0" err="1">
                <a:latin typeface="Consolas" pitchFamily="49" charset="0"/>
              </a:rPr>
              <a:t>cstring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200996"/>
          </a:xfrm>
        </p:spPr>
        <p:txBody>
          <a:bodyPr>
            <a:noAutofit/>
          </a:bodyPr>
          <a:lstStyle/>
          <a:p>
            <a:pPr marL="361950" lvl="1" indent="-276225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Char char="ü"/>
            </a:pPr>
            <a:r>
              <a:rPr lang="es-E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strlen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(</a:t>
            </a:r>
            <a:r>
              <a:rPr lang="es-E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cadena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  <a:r>
              <a:rPr lang="es-ES" dirty="0" smtClean="0">
                <a:solidFill>
                  <a:prstClr val="white"/>
                </a:solidFill>
              </a:rPr>
              <a:t>: longitud actual de la </a:t>
            </a:r>
            <a:r>
              <a:rPr lang="es-ES" i="1" dirty="0" smtClean="0">
                <a:solidFill>
                  <a:prstClr val="white"/>
                </a:solidFill>
              </a:rPr>
              <a:t>cadena</a:t>
            </a:r>
            <a:endParaRPr lang="es-ES" dirty="0" smtClean="0">
              <a:solidFill>
                <a:prstClr val="white"/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cout &lt;&lt;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"Longitud: "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&lt;&lt; </a:t>
            </a:r>
            <a:r>
              <a:rPr lang="es-ES" dirty="0" err="1" smtClean="0">
                <a:solidFill>
                  <a:prstClr val="white"/>
                </a:solidFill>
                <a:latin typeface="Consolas" pitchFamily="49" charset="0"/>
              </a:rPr>
              <a:t>strlen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(cadena);</a:t>
            </a:r>
          </a:p>
          <a:p>
            <a:pPr marL="361950" lvl="1" indent="-276225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Char char="ü"/>
            </a:pPr>
            <a:r>
              <a:rPr lang="es-E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strcpy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(</a:t>
            </a:r>
            <a:r>
              <a:rPr lang="es-E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destino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, </a:t>
            </a:r>
            <a:r>
              <a:rPr lang="es-E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origen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  <a:r>
              <a:rPr lang="es-ES" dirty="0" smtClean="0">
                <a:solidFill>
                  <a:prstClr val="white"/>
                </a:solidFill>
              </a:rPr>
              <a:t>: copia </a:t>
            </a:r>
            <a:r>
              <a:rPr lang="es-ES" i="1" dirty="0" smtClean="0">
                <a:solidFill>
                  <a:prstClr val="white"/>
                </a:solidFill>
              </a:rPr>
              <a:t>origen</a:t>
            </a:r>
            <a:r>
              <a:rPr lang="es-ES" dirty="0" smtClean="0">
                <a:solidFill>
                  <a:prstClr val="white"/>
                </a:solidFill>
              </a:rPr>
              <a:t> en </a:t>
            </a:r>
            <a:r>
              <a:rPr lang="es-ES" i="1" dirty="0" smtClean="0">
                <a:solidFill>
                  <a:prstClr val="white"/>
                </a:solidFill>
              </a:rPr>
              <a:t>destino</a:t>
            </a:r>
            <a:endParaRPr lang="es-ES" dirty="0" smtClean="0">
              <a:solidFill>
                <a:prstClr val="white"/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err="1" smtClean="0">
                <a:solidFill>
                  <a:prstClr val="white"/>
                </a:solidFill>
                <a:latin typeface="Consolas" pitchFamily="49" charset="0"/>
              </a:rPr>
              <a:t>strcpy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(cad2, cad1);	</a:t>
            </a:r>
            <a:r>
              <a:rPr lang="es-ES" dirty="0" err="1" smtClean="0">
                <a:solidFill>
                  <a:prstClr val="white"/>
                </a:solidFill>
                <a:latin typeface="Consolas" pitchFamily="49" charset="0"/>
              </a:rPr>
              <a:t>strcpy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(</a:t>
            </a:r>
            <a:r>
              <a:rPr lang="es-ES" dirty="0" err="1" smtClean="0">
                <a:solidFill>
                  <a:prstClr val="white"/>
                </a:solidFill>
                <a:latin typeface="Consolas" pitchFamily="49" charset="0"/>
              </a:rPr>
              <a:t>cad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,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"Me gusta C++"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);</a:t>
            </a:r>
          </a:p>
          <a:p>
            <a:pPr marL="361950" lvl="1" indent="-276225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Font typeface="Wingdings" pitchFamily="2" charset="2"/>
              <a:buChar char="ü"/>
            </a:pPr>
            <a:r>
              <a:rPr lang="es-E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strcat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(</a:t>
            </a:r>
            <a:r>
              <a:rPr lang="es-E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destino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, </a:t>
            </a:r>
            <a:r>
              <a:rPr lang="es-E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origen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  <a:r>
              <a:rPr lang="es-ES" dirty="0" smtClean="0">
                <a:solidFill>
                  <a:prstClr val="white"/>
                </a:solidFill>
              </a:rPr>
              <a:t>: añade </a:t>
            </a:r>
            <a:r>
              <a:rPr lang="es-ES" i="1" dirty="0" smtClean="0">
                <a:solidFill>
                  <a:prstClr val="white"/>
                </a:solidFill>
              </a:rPr>
              <a:t>origen</a:t>
            </a:r>
            <a:r>
              <a:rPr lang="es-ES" dirty="0" smtClean="0">
                <a:solidFill>
                  <a:prstClr val="white"/>
                </a:solidFill>
              </a:rPr>
              <a:t> al final de </a:t>
            </a:r>
            <a:r>
              <a:rPr lang="es-ES" i="1" dirty="0" smtClean="0">
                <a:solidFill>
                  <a:prstClr val="white"/>
                </a:solidFill>
              </a:rPr>
              <a:t>destino</a:t>
            </a:r>
            <a:endParaRPr lang="es-ES" dirty="0" smtClean="0">
              <a:solidFill>
                <a:prstClr val="white"/>
              </a:solidFill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err="1" smtClean="0">
                <a:solidFill>
                  <a:srgbClr val="FFC000"/>
                </a:solidFill>
                <a:latin typeface="Consolas" pitchFamily="49" charset="0"/>
              </a:rPr>
              <a:t>tCadena</a:t>
            </a:r>
            <a:r>
              <a:rPr lang="es-ES" dirty="0" smtClean="0">
                <a:solidFill>
                  <a:srgbClr val="FFC000"/>
                </a:solidFill>
                <a:latin typeface="Consolas" pitchFamily="49" charset="0"/>
              </a:rPr>
              <a:t>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cad1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"Hola"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, cad2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"Adiós"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err="1" smtClean="0">
                <a:solidFill>
                  <a:prstClr val="white"/>
                </a:solidFill>
                <a:latin typeface="Consolas" pitchFamily="49" charset="0"/>
              </a:rPr>
              <a:t>strcat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(cad1, cad2); 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// cad1 contiene "</a:t>
            </a:r>
            <a:r>
              <a:rPr lang="es-ES" dirty="0" err="1" smtClean="0">
                <a:solidFill>
                  <a:srgbClr val="92D050"/>
                </a:solidFill>
                <a:latin typeface="Consolas" pitchFamily="49" charset="0"/>
              </a:rPr>
              <a:t>HolaAdiós</a:t>
            </a:r>
            <a:r>
              <a:rPr lang="es-ES" dirty="0" smtClean="0">
                <a:solidFill>
                  <a:srgbClr val="92D050"/>
                </a:solidFill>
                <a:latin typeface="Consolas" pitchFamily="49" charset="0"/>
              </a:rPr>
              <a:t>"</a:t>
            </a:r>
          </a:p>
          <a:p>
            <a:pPr marL="361950" lvl="1" indent="-276225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</a:pPr>
            <a:r>
              <a:rPr lang="es-E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strcmp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(</a:t>
            </a:r>
            <a:r>
              <a:rPr lang="es-E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cad1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, </a:t>
            </a:r>
            <a:r>
              <a:rPr lang="es-E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cad2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itchFamily="49" charset="0"/>
              </a:rPr>
              <a:t>)</a:t>
            </a:r>
            <a:r>
              <a:rPr lang="es-ES" dirty="0" smtClean="0">
                <a:solidFill>
                  <a:prstClr val="white"/>
                </a:solidFill>
              </a:rPr>
              <a:t>: compara lexicográficamente las cadenas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dirty="0" smtClean="0">
                <a:solidFill>
                  <a:prstClr val="white"/>
                </a:solidFill>
              </a:rPr>
              <a:t> si son iguales,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dirty="0" smtClean="0">
                <a:solidFill>
                  <a:prstClr val="white"/>
                </a:solidFill>
              </a:rPr>
              <a:t> si </a:t>
            </a:r>
            <a:r>
              <a:rPr lang="es-ES" i="1" dirty="0" smtClean="0">
                <a:solidFill>
                  <a:prstClr val="white"/>
                </a:solidFill>
              </a:rPr>
              <a:t>cad1</a:t>
            </a:r>
            <a:r>
              <a:rPr lang="es-ES" dirty="0" smtClean="0">
                <a:solidFill>
                  <a:prstClr val="white"/>
                </a:solidFill>
              </a:rPr>
              <a:t> &gt; </a:t>
            </a:r>
            <a:r>
              <a:rPr lang="es-ES" i="1" dirty="0" smtClean="0">
                <a:solidFill>
                  <a:prstClr val="white"/>
                </a:solidFill>
              </a:rPr>
              <a:t>cad2</a:t>
            </a:r>
            <a:r>
              <a:rPr lang="es-ES" dirty="0" smtClean="0">
                <a:solidFill>
                  <a:prstClr val="white"/>
                </a:solidFill>
              </a:rPr>
              <a:t> ó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dirty="0" smtClean="0">
                <a:solidFill>
                  <a:prstClr val="white"/>
                </a:solidFill>
              </a:rPr>
              <a:t> si </a:t>
            </a:r>
            <a:r>
              <a:rPr lang="es-ES" i="1" dirty="0" smtClean="0">
                <a:solidFill>
                  <a:prstClr val="white"/>
                </a:solidFill>
              </a:rPr>
              <a:t>cad1</a:t>
            </a:r>
            <a:r>
              <a:rPr lang="es-ES" dirty="0" smtClean="0">
                <a:solidFill>
                  <a:prstClr val="white"/>
                </a:solidFill>
              </a:rPr>
              <a:t> &lt; </a:t>
            </a:r>
            <a:r>
              <a:rPr lang="es-ES" i="1" dirty="0" smtClean="0">
                <a:solidFill>
                  <a:prstClr val="white"/>
                </a:solidFill>
              </a:rPr>
              <a:t>cad2</a:t>
            </a:r>
            <a:endParaRPr lang="es-ES" dirty="0" smtClean="0">
              <a:solidFill>
                <a:prstClr val="white"/>
              </a:solidFill>
            </a:endParaRP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err="1" smtClean="0">
                <a:solidFill>
                  <a:srgbClr val="FFC000"/>
                </a:solidFill>
                <a:latin typeface="Consolas" pitchFamily="49" charset="0"/>
              </a:rPr>
              <a:t>tCadena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 cad1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"Hola"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, cad2 = 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"Adiós"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err="1" smtClean="0">
                <a:solidFill>
                  <a:prstClr val="white"/>
                </a:solidFill>
                <a:latin typeface="Consolas" pitchFamily="49" charset="0"/>
              </a:rPr>
              <a:t>strcmp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(cad1, cad2) </a:t>
            </a:r>
            <a:r>
              <a:rPr lang="es-ES" spc="-40" dirty="0" smtClean="0">
                <a:solidFill>
                  <a:srgbClr val="92D050"/>
                </a:solidFill>
                <a:latin typeface="Consolas" pitchFamily="49" charset="0"/>
              </a:rPr>
              <a:t>// Devuelve 1 ("Hola" &gt; "Adiós")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pc="-40" dirty="0" smtClean="0"/>
              <a:t>. . 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hlinkClick r:id="rId2"/>
              </a:rPr>
              <a:t>http://www.cplusplus.com/reference/clibrary/cstring/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584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Cadenas al estilo de C (Anexo)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de cadenas al estilo de C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71436"/>
            <a:ext cx="8363272" cy="511947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i="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 </a:t>
            </a:r>
            <a:r>
              <a:rPr lang="es-ES" sz="1800" i="0" dirty="0" smtClean="0">
                <a:latin typeface="Consolas" pitchFamily="49" charset="0"/>
              </a:rPr>
              <a:t>std;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solidFill>
                  <a:srgbClr val="FFCCFF"/>
                </a:solidFill>
                <a:latin typeface="Consolas" pitchFamily="49" charset="0"/>
              </a:rPr>
              <a:t>#include &lt;</a:t>
            </a:r>
            <a:r>
              <a:rPr lang="es-ES" sz="1800" i="0" dirty="0" err="1" smtClean="0">
                <a:solidFill>
                  <a:srgbClr val="FFCCFF"/>
                </a:solidFill>
                <a:latin typeface="Consolas" pitchFamily="49" charset="0"/>
              </a:rPr>
              <a:t>cstring</a:t>
            </a:r>
            <a:r>
              <a:rPr lang="es-ES" sz="1800" i="0" dirty="0" smtClean="0">
                <a:solidFill>
                  <a:srgbClr val="FFCCFF"/>
                </a:solidFill>
                <a:latin typeface="Consolas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endParaRPr lang="es-ES" sz="1800" i="0" dirty="0" smtClean="0">
              <a:solidFill>
                <a:srgbClr val="FFCCFF"/>
              </a:solidFill>
              <a:latin typeface="Consolas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main() {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sz="1800" i="0" dirty="0" smtClean="0">
                <a:latin typeface="Consolas" pitchFamily="49" charset="0"/>
              </a:rPr>
              <a:t>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</a:rPr>
              <a:t> MAX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20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typedef</a:t>
            </a:r>
            <a:r>
              <a:rPr lang="es-ES" sz="1800" i="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</a:rPr>
              <a:t>char </a:t>
            </a:r>
            <a:r>
              <a:rPr lang="es-ES" sz="1800" i="0" dirty="0" err="1" smtClean="0">
                <a:solidFill>
                  <a:srgbClr val="FFC000"/>
                </a:solidFill>
                <a:latin typeface="Consolas" pitchFamily="49" charset="0"/>
              </a:rPr>
              <a:t>tCad</a:t>
            </a:r>
            <a:r>
              <a:rPr lang="es-ES" sz="1800" i="0" dirty="0" smtClean="0">
                <a:solidFill>
                  <a:prstClr val="white"/>
                </a:solidFill>
                <a:latin typeface="Consolas" pitchFamily="49" charset="0"/>
              </a:rPr>
              <a:t>[MAX];</a:t>
            </a:r>
            <a:endParaRPr lang="es-ES" sz="1800" i="0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err="1" smtClean="0">
                <a:solidFill>
                  <a:srgbClr val="FFC000"/>
                </a:solidFill>
                <a:latin typeface="Consolas" pitchFamily="49" charset="0"/>
              </a:rPr>
              <a:t>tCad</a:t>
            </a:r>
            <a:r>
              <a:rPr lang="es-ES" sz="1800" i="0" dirty="0" smtClean="0">
                <a:latin typeface="Consolas" pitchFamily="49" charset="0"/>
              </a:rPr>
              <a:t> cadena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"Me gusta C++"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cout &lt;&lt; cadena &lt;&lt; endl;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cout &lt;&lt;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"Cadena: "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cin &gt;&gt; cadena; </a:t>
            </a:r>
            <a:r>
              <a:rPr lang="es-ES" sz="1800" i="0" dirty="0" smtClean="0">
                <a:solidFill>
                  <a:srgbClr val="92D050"/>
                </a:solidFill>
                <a:latin typeface="Consolas" pitchFamily="49" charset="0"/>
              </a:rPr>
              <a:t>// Lee hasta el primer espacio en blanco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cout &lt;&lt; cadena &lt;&lt; endl;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err="1" smtClean="0">
                <a:latin typeface="Consolas" pitchFamily="49" charset="0"/>
              </a:rPr>
              <a:t>cin.sync</a:t>
            </a:r>
            <a:r>
              <a:rPr lang="es-ES" sz="1800" i="0" dirty="0" smtClean="0">
                <a:latin typeface="Consolas" pitchFamily="49" charset="0"/>
              </a:rPr>
              <a:t>(); </a:t>
            </a:r>
            <a:r>
              <a:rPr lang="es-ES" sz="1800" i="0" dirty="0" smtClean="0">
                <a:solidFill>
                  <a:srgbClr val="92D050"/>
                </a:solidFill>
                <a:latin typeface="Consolas" pitchFamily="49" charset="0"/>
              </a:rPr>
              <a:t>// Sincronizar la entrada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cout &lt;&lt;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"Cadena: "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err="1" smtClean="0">
                <a:latin typeface="Consolas" pitchFamily="49" charset="0"/>
              </a:rPr>
              <a:t>cin.getline</a:t>
            </a:r>
            <a:r>
              <a:rPr lang="es-ES" sz="1800" i="0" dirty="0" smtClean="0">
                <a:latin typeface="Consolas" pitchFamily="49" charset="0"/>
              </a:rPr>
              <a:t>(cadena, MAX);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cout &lt;&lt; cadena &lt;&lt; endl;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cout &lt;&lt;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"Longitud: "</a:t>
            </a:r>
            <a:r>
              <a:rPr lang="es-ES" sz="1800" i="0" dirty="0" smtClean="0">
                <a:latin typeface="Consolas" pitchFamily="49" charset="0"/>
              </a:rPr>
              <a:t> &lt;&lt; </a:t>
            </a:r>
            <a:r>
              <a:rPr lang="es-ES" sz="1800" i="0" dirty="0" err="1" smtClean="0">
                <a:latin typeface="Consolas" pitchFamily="49" charset="0"/>
              </a:rPr>
              <a:t>strlen</a:t>
            </a:r>
            <a:r>
              <a:rPr lang="es-ES" sz="1800" i="0" dirty="0" smtClean="0">
                <a:latin typeface="Consolas" pitchFamily="49" charset="0"/>
              </a:rPr>
              <a:t>(cadena) &lt;&lt; endl;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err="1" smtClean="0">
                <a:latin typeface="Consolas" pitchFamily="49" charset="0"/>
              </a:rPr>
              <a:t>strcpy</a:t>
            </a:r>
            <a:r>
              <a:rPr lang="es-ES" sz="1800" i="0" dirty="0" smtClean="0">
                <a:latin typeface="Consolas" pitchFamily="49" charset="0"/>
              </a:rPr>
              <a:t>(cadena,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"Hola"</a:t>
            </a:r>
            <a:r>
              <a:rPr lang="es-ES" sz="1800" i="0" dirty="0" smtClean="0">
                <a:latin typeface="Consolas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585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Cadenas al estilo de C (Anexo)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112910" y="404664"/>
            <a:ext cx="157767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cadenas.cpp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de cadenas al estilo de C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9"/>
            <a:ext cx="8363272" cy="501198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err="1" smtClean="0">
                <a:solidFill>
                  <a:srgbClr val="FFC000"/>
                </a:solidFill>
                <a:latin typeface="Consolas" pitchFamily="49" charset="0"/>
              </a:rPr>
              <a:t>tCad</a:t>
            </a:r>
            <a:r>
              <a:rPr lang="es-ES" sz="1800" i="0" dirty="0" smtClean="0">
                <a:latin typeface="Consolas" pitchFamily="49" charset="0"/>
              </a:rPr>
              <a:t> cadena2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 amigo"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err="1" smtClean="0">
                <a:latin typeface="Consolas" pitchFamily="49" charset="0"/>
              </a:rPr>
              <a:t>strcat</a:t>
            </a:r>
            <a:r>
              <a:rPr lang="es-ES" sz="1800" i="0" dirty="0" smtClean="0">
                <a:latin typeface="Consolas" pitchFamily="49" charset="0"/>
              </a:rPr>
              <a:t>(cadena, cadena2);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cout &lt;&lt; cadena &lt;&lt; endl;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1800" i="0" dirty="0" smtClean="0">
                <a:latin typeface="Consolas" pitchFamily="49" charset="0"/>
              </a:rPr>
              <a:t>(</a:t>
            </a:r>
            <a:r>
              <a:rPr lang="es-ES" sz="1800" i="0" dirty="0" err="1" smtClean="0">
                <a:latin typeface="Consolas" pitchFamily="49" charset="0"/>
              </a:rPr>
              <a:t>strcmp</a:t>
            </a:r>
            <a:r>
              <a:rPr lang="es-ES" sz="1800" i="0" dirty="0" smtClean="0">
                <a:latin typeface="Consolas" pitchFamily="49" charset="0"/>
              </a:rPr>
              <a:t>(cadena, cadena2) ==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i="0" dirty="0" smtClean="0">
                <a:latin typeface="Consolas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cout &lt;&lt;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"Iguales"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s-ES" sz="1800" i="0" dirty="0">
                <a:latin typeface="Consolas" pitchFamily="49" charset="0"/>
              </a:rPr>
              <a:t> </a:t>
            </a:r>
            <a:r>
              <a:rPr lang="es-ES" sz="1800" i="0" dirty="0" smtClean="0">
                <a:latin typeface="Consolas" pitchFamily="49" charset="0"/>
              </a:rPr>
              <a:t>  }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 if </a:t>
            </a:r>
            <a:r>
              <a:rPr lang="es-ES" sz="1800" i="0" dirty="0" smtClean="0">
                <a:latin typeface="Consolas" pitchFamily="49" charset="0"/>
              </a:rPr>
              <a:t>(</a:t>
            </a:r>
            <a:r>
              <a:rPr lang="es-ES" sz="1800" i="0" dirty="0" err="1" smtClean="0">
                <a:latin typeface="Consolas" pitchFamily="49" charset="0"/>
              </a:rPr>
              <a:t>strcmp</a:t>
            </a:r>
            <a:r>
              <a:rPr lang="es-ES" sz="1800" i="0" dirty="0" smtClean="0">
                <a:latin typeface="Consolas" pitchFamily="49" charset="0"/>
              </a:rPr>
              <a:t>(cadena, cadena2) &gt;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i="0" dirty="0" smtClean="0">
                <a:latin typeface="Consolas" pitchFamily="49" charset="0"/>
              </a:rPr>
              <a:t>) {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cout &lt;&lt; cadena &lt;&lt;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 es mayor que "</a:t>
            </a:r>
            <a:r>
              <a:rPr lang="es-ES" sz="1800" i="0" dirty="0" smtClean="0">
                <a:latin typeface="Consolas" pitchFamily="49" charset="0"/>
              </a:rPr>
              <a:t> &lt;&lt; cadena2;</a:t>
            </a:r>
          </a:p>
          <a:p>
            <a:pPr>
              <a:spcBef>
                <a:spcPts val="0"/>
              </a:spcBef>
            </a:pPr>
            <a:r>
              <a:rPr lang="es-ES" sz="1800" i="0" dirty="0">
                <a:latin typeface="Consolas" pitchFamily="49" charset="0"/>
              </a:rPr>
              <a:t> </a:t>
            </a:r>
            <a:r>
              <a:rPr lang="es-ES" sz="1800" i="0" dirty="0" smtClean="0">
                <a:latin typeface="Consolas" pitchFamily="49" charset="0"/>
              </a:rPr>
              <a:t>  }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 </a:t>
            </a:r>
            <a:r>
              <a:rPr lang="es-ES" sz="1800" i="0" dirty="0" smtClean="0">
                <a:latin typeface="Consolas" pitchFamily="49" charset="0"/>
              </a:rPr>
              <a:t>{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   cout &lt;&lt; cadena &lt;&lt;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" es menor que "</a:t>
            </a:r>
            <a:r>
              <a:rPr lang="es-ES" sz="1800" i="0" dirty="0" smtClean="0">
                <a:latin typeface="Consolas" pitchFamily="49" charset="0"/>
              </a:rPr>
              <a:t> &lt;&lt; cadena2;</a:t>
            </a:r>
          </a:p>
          <a:p>
            <a:pPr>
              <a:spcBef>
                <a:spcPts val="0"/>
              </a:spcBef>
            </a:pPr>
            <a:r>
              <a:rPr lang="es-ES" sz="1800" i="0" dirty="0">
                <a:latin typeface="Consolas" pitchFamily="49" charset="0"/>
              </a:rPr>
              <a:t> </a:t>
            </a:r>
            <a:r>
              <a:rPr lang="es-ES" sz="1800" i="0" dirty="0" smtClean="0">
                <a:latin typeface="Consolas" pitchFamily="49" charset="0"/>
              </a:rPr>
              <a:t>  }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cout &lt;&lt; endl;</a:t>
            </a:r>
          </a:p>
          <a:p>
            <a:pPr>
              <a:spcBef>
                <a:spcPts val="0"/>
              </a:spcBef>
            </a:pPr>
            <a:endParaRPr lang="es-ES" sz="1800" i="0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   </a:t>
            </a: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800" i="0" dirty="0" smtClean="0">
                <a:latin typeface="Consolas" pitchFamily="49" charset="0"/>
              </a:rPr>
              <a:t>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i="0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586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Cadenas al estilo de C (Anexo)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0736"/>
            <a:ext cx="8229600" cy="500066"/>
          </a:xfrm>
        </p:spPr>
        <p:txBody>
          <a:bodyPr/>
          <a:lstStyle/>
          <a:p>
            <a:r>
              <a:rPr lang="es-ES" dirty="0" smtClean="0"/>
              <a:t>Acerca de </a:t>
            </a:r>
            <a:r>
              <a:rPr lang="es-ES" i="1" dirty="0" err="1" smtClean="0"/>
              <a:t>Creative</a:t>
            </a:r>
            <a:r>
              <a:rPr lang="es-ES" i="1" dirty="0" smtClean="0"/>
              <a:t> </a:t>
            </a:r>
            <a:r>
              <a:rPr lang="es-ES" i="1" dirty="0" err="1" smtClean="0"/>
              <a:t>Commons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289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Licencia CC (</a:t>
            </a:r>
            <a:r>
              <a:rPr lang="es-ES" dirty="0" err="1" smtClean="0">
                <a:hlinkClick r:id="rId2"/>
              </a:rPr>
              <a:t>Creative</a:t>
            </a:r>
            <a:r>
              <a:rPr lang="es-ES" dirty="0" smtClean="0">
                <a:hlinkClick r:id="rId2"/>
              </a:rPr>
              <a:t> </a:t>
            </a:r>
            <a:r>
              <a:rPr lang="es-ES" dirty="0" err="1" smtClean="0">
                <a:hlinkClick r:id="rId2"/>
              </a:rPr>
              <a:t>Commons</a:t>
            </a:r>
            <a:r>
              <a:rPr lang="es-ES" dirty="0" smtClean="0"/>
              <a:t>)</a:t>
            </a:r>
            <a:endParaRPr lang="es-ES" i="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tipo de licencias ofrecen algunos derechos a terceras personas bajo ciertas condiciones.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documento tiene establecidas las siguientes: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Pulsa en la imagen de arriba a la derecha para saber más.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Cadenas al estilo de C (Anexo)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587</a:t>
            </a:fld>
            <a:endParaRPr lang="en-US" dirty="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547664" y="2757115"/>
            <a:ext cx="654345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Reconocimiento (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Attribution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En cualquier explotación de la obra autorizada por la licencia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hará falta reconocer la autoría.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 comercial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Non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commercial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de la obra queda limitada a usos no comerciales.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Compartir igual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Share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alike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autorizada incluye la creación de obras derivadas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siempre que mantengan la misma licencia al ser divulgadas.</a:t>
            </a:r>
          </a:p>
        </p:txBody>
      </p:sp>
      <p:pic>
        <p:nvPicPr>
          <p:cNvPr id="45065" name="Picture 9" descr="attribution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2757115"/>
            <a:ext cx="409575" cy="409575"/>
          </a:xfrm>
          <a:prstGeom prst="rect">
            <a:avLst/>
          </a:prstGeom>
          <a:noFill/>
        </p:spPr>
      </p:pic>
      <p:pic>
        <p:nvPicPr>
          <p:cNvPr id="45066" name="Picture 10" descr="non commercial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3746155"/>
            <a:ext cx="409575" cy="409575"/>
          </a:xfrm>
          <a:prstGeom prst="rect">
            <a:avLst/>
          </a:prstGeom>
          <a:noFill/>
        </p:spPr>
      </p:pic>
      <p:pic>
        <p:nvPicPr>
          <p:cNvPr id="45068" name="Picture 12" descr="share alik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4416700"/>
            <a:ext cx="409575" cy="409575"/>
          </a:xfrm>
          <a:prstGeom prst="rect">
            <a:avLst/>
          </a:prstGeom>
          <a:noFill/>
        </p:spPr>
      </p:pic>
      <p:pic>
        <p:nvPicPr>
          <p:cNvPr id="18" name="17 Imagen" descr="CreativeCommons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29454" y="400273"/>
            <a:ext cx="1919288" cy="67151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solidFill>
            <a:srgbClr val="FFC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C000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/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 algn="ctr">
          <a:spcAft>
            <a:spcPts val="600"/>
          </a:spcAft>
          <a:defRPr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37038</TotalTime>
  <Words>665</Words>
  <Application>Microsoft Office PowerPoint</Application>
  <PresentationFormat>Presentación en pantalla (4:3)</PresentationFormat>
  <Paragraphs>139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Calibri</vt:lpstr>
      <vt:lpstr>Cambria</vt:lpstr>
      <vt:lpstr>Consolas</vt:lpstr>
      <vt:lpstr>Constantia</vt:lpstr>
      <vt:lpstr>Wingdings</vt:lpstr>
      <vt:lpstr>Wingdings 2</vt:lpstr>
      <vt:lpstr>Flow</vt:lpstr>
      <vt:lpstr>Cadenas de caracteres al estilo de C</vt:lpstr>
      <vt:lpstr>Índice</vt:lpstr>
      <vt:lpstr>Cadenas de caracteres al estilo de C</vt:lpstr>
      <vt:lpstr>Entrada/salida con cadenas al estilo de C</vt:lpstr>
      <vt:lpstr>La biblioteca cstring</vt:lpstr>
      <vt:lpstr>Ejemplo de cadenas al estilo de C</vt:lpstr>
      <vt:lpstr>Ejemplo de cadenas al estilo de C</vt:lpstr>
      <vt:lpstr>Acerca de Creative Commons</vt:lpstr>
    </vt:vector>
  </TitlesOfParts>
  <Company>UCM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programación</dc:title>
  <dc:creator>Luis</dc:creator>
  <cp:lastModifiedBy>Luis</cp:lastModifiedBy>
  <cp:revision>876</cp:revision>
  <dcterms:created xsi:type="dcterms:W3CDTF">2010-03-20T08:32:51Z</dcterms:created>
  <dcterms:modified xsi:type="dcterms:W3CDTF">2013-08-31T19:16:53Z</dcterms:modified>
</cp:coreProperties>
</file>