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588" saveSubsetFonts="1">
  <p:sldMasterIdLst>
    <p:sldMasterId id="2147483660" r:id="rId1"/>
  </p:sldMasterIdLst>
  <p:notesMasterIdLst>
    <p:notesMasterId r:id="rId63"/>
  </p:notesMasterIdLst>
  <p:handoutMasterIdLst>
    <p:handoutMasterId r:id="rId64"/>
  </p:handoutMasterIdLst>
  <p:sldIdLst>
    <p:sldId id="256" r:id="rId2"/>
    <p:sldId id="873" r:id="rId3"/>
    <p:sldId id="841" r:id="rId4"/>
    <p:sldId id="806" r:id="rId5"/>
    <p:sldId id="807" r:id="rId6"/>
    <p:sldId id="808" r:id="rId7"/>
    <p:sldId id="809" r:id="rId8"/>
    <p:sldId id="810" r:id="rId9"/>
    <p:sldId id="811" r:id="rId10"/>
    <p:sldId id="842" r:id="rId11"/>
    <p:sldId id="813" r:id="rId12"/>
    <p:sldId id="814" r:id="rId13"/>
    <p:sldId id="840" r:id="rId14"/>
    <p:sldId id="815" r:id="rId15"/>
    <p:sldId id="874" r:id="rId16"/>
    <p:sldId id="816" r:id="rId17"/>
    <p:sldId id="875" r:id="rId18"/>
    <p:sldId id="876" r:id="rId19"/>
    <p:sldId id="877" r:id="rId20"/>
    <p:sldId id="878" r:id="rId21"/>
    <p:sldId id="879" r:id="rId22"/>
    <p:sldId id="880" r:id="rId23"/>
    <p:sldId id="881" r:id="rId24"/>
    <p:sldId id="882" r:id="rId25"/>
    <p:sldId id="883" r:id="rId26"/>
    <p:sldId id="884" r:id="rId27"/>
    <p:sldId id="887" r:id="rId28"/>
    <p:sldId id="888" r:id="rId29"/>
    <p:sldId id="889" r:id="rId30"/>
    <p:sldId id="885" r:id="rId31"/>
    <p:sldId id="886" r:id="rId32"/>
    <p:sldId id="890" r:id="rId33"/>
    <p:sldId id="891" r:id="rId34"/>
    <p:sldId id="892" r:id="rId35"/>
    <p:sldId id="893" r:id="rId36"/>
    <p:sldId id="894" r:id="rId37"/>
    <p:sldId id="895" r:id="rId38"/>
    <p:sldId id="896" r:id="rId39"/>
    <p:sldId id="897" r:id="rId40"/>
    <p:sldId id="898" r:id="rId41"/>
    <p:sldId id="899" r:id="rId42"/>
    <p:sldId id="900" r:id="rId43"/>
    <p:sldId id="844" r:id="rId44"/>
    <p:sldId id="859" r:id="rId45"/>
    <p:sldId id="860" r:id="rId46"/>
    <p:sldId id="861" r:id="rId47"/>
    <p:sldId id="862" r:id="rId48"/>
    <p:sldId id="863" r:id="rId49"/>
    <p:sldId id="871" r:id="rId50"/>
    <p:sldId id="864" r:id="rId51"/>
    <p:sldId id="868" r:id="rId52"/>
    <p:sldId id="869" r:id="rId53"/>
    <p:sldId id="870" r:id="rId54"/>
    <p:sldId id="824" r:id="rId55"/>
    <p:sldId id="866" r:id="rId56"/>
    <p:sldId id="867" r:id="rId57"/>
    <p:sldId id="825" r:id="rId58"/>
    <p:sldId id="826" r:id="rId59"/>
    <p:sldId id="827" r:id="rId60"/>
    <p:sldId id="836" r:id="rId61"/>
    <p:sldId id="422" r:id="rId62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00000"/>
    <a:srgbClr val="0037A8"/>
    <a:srgbClr val="003366"/>
    <a:srgbClr val="FF9966"/>
    <a:srgbClr val="FF6699"/>
    <a:srgbClr val="9966FF"/>
    <a:srgbClr val="3333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744" autoAdjust="0"/>
    <p:restoredTop sz="94660"/>
  </p:normalViewPr>
  <p:slideViewPr>
    <p:cSldViewPr snapToObjects="1">
      <p:cViewPr varScale="1">
        <p:scale>
          <a:sx n="109" d="100"/>
          <a:sy n="109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Objects="1">
      <p:cViewPr varScale="1">
        <p:scale>
          <a:sx n="71" d="100"/>
          <a:sy n="71" d="100"/>
        </p:scale>
        <p:origin x="-3372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F6882-623C-4F59-89C4-4E5CBDBBE090}" type="datetimeFigureOut">
              <a:rPr lang="es-ES" smtClean="0"/>
              <a:pPr/>
              <a:t>31/08/2013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0F02F-573B-4E64-A300-A7C38385775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9766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CD25255-EE5E-40E3-B634-65B4AA002A7D}" type="datetimeFigureOut">
              <a:rPr lang="es-ES" smtClean="0"/>
              <a:pPr/>
              <a:t>31/08/2013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DDBB7FF-5F31-4F6A-871A-89C210F39D7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7912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00066"/>
          </a:xfrm>
        </p:spPr>
        <p:txBody>
          <a:bodyPr>
            <a:noAutofit/>
          </a:bodyPr>
          <a:lstStyle>
            <a:lvl1pPr>
              <a:defRPr sz="3600" b="1">
                <a:ln>
                  <a:solidFill>
                    <a:srgbClr val="0070C0"/>
                  </a:solidFill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110178"/>
          </a:xfrm>
        </p:spPr>
        <p:txBody>
          <a:bodyPr/>
          <a:lstStyle>
            <a:lvl1pPr marL="0" indent="0">
              <a:buNone/>
              <a:defRPr sz="24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  <a:lvl2pPr marL="360363" indent="-360363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2pPr>
            <a:lvl3pPr marL="714375" indent="-355600">
              <a:buClr>
                <a:srgbClr val="FFC000"/>
              </a:buClr>
              <a:buFont typeface="Constantia" pitchFamily="18" charset="0"/>
              <a:buChar char="—"/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3pPr>
            <a:lvl4pPr marL="107632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4pPr>
            <a:lvl5pPr marL="143827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557216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s-ES" dirty="0" smtClean="0"/>
              <a:t>Fundamentos de la programación: Más sobre tipos e instrucciones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29454" y="6356350"/>
            <a:ext cx="90009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Página </a:t>
            </a:r>
            <a:fld id="{042AED99-7FB4-404E-8A97-64753DCE42EC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428596" y="857232"/>
            <a:ext cx="8286808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" name="9 Imagen" descr="ucmtroz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tretch>
            <a:fillRect/>
          </a:stretch>
        </p:blipFill>
        <p:spPr>
          <a:xfrm>
            <a:off x="8058150" y="5669280"/>
            <a:ext cx="1085850" cy="1188720"/>
          </a:xfrm>
          <a:prstGeom prst="rect">
            <a:avLst/>
          </a:prstGeom>
        </p:spPr>
      </p:pic>
      <p:sp>
        <p:nvSpPr>
          <p:cNvPr id="11" name="10 CuadroTexto"/>
          <p:cNvSpPr txBox="1"/>
          <p:nvPr userDrawn="1"/>
        </p:nvSpPr>
        <p:spPr>
          <a:xfrm>
            <a:off x="-32" y="5045880"/>
            <a:ext cx="353943" cy="13362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Luis Hernández Yáñez</a:t>
            </a:r>
            <a:endParaRPr lang="es-E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3" name="12 Imagen" descr="CreativeCommons.png">
            <a:hlinkClick r:id="rId3"/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5972" y="6381328"/>
            <a:ext cx="959644" cy="33575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8/31/2013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2" Type="http://schemas.openxmlformats.org/officeDocument/2006/relationships/hyperlink" Target="http://creativecommon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nc-sa/3.0/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ucmtroz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15225" y="5074920"/>
            <a:ext cx="1628775" cy="1783080"/>
          </a:xfrm>
          <a:prstGeom prst="rect">
            <a:avLst/>
          </a:prstGeom>
        </p:spPr>
      </p:pic>
      <p:sp>
        <p:nvSpPr>
          <p:cNvPr id="8" name="7 CuadroTexto"/>
          <p:cNvSpPr txBox="1">
            <a:spLocks noChangeAspect="1"/>
          </p:cNvSpPr>
          <p:nvPr/>
        </p:nvSpPr>
        <p:spPr>
          <a:xfrm>
            <a:off x="500033" y="1847839"/>
            <a:ext cx="1548000" cy="1548000"/>
          </a:xfrm>
          <a:prstGeom prst="rect">
            <a:avLst/>
          </a:prstGeom>
          <a:solidFill>
            <a:schemeClr val="accent2">
              <a:tint val="98000"/>
              <a:shade val="25000"/>
              <a:satMod val="25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/>
            <a:r>
              <a:rPr lang="es-ES" sz="88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endParaRPr lang="es-ES" sz="88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2 Subtítulo"/>
          <p:cNvSpPr>
            <a:spLocks noGrp="1"/>
          </p:cNvSpPr>
          <p:nvPr>
            <p:ph type="subTitle" idx="1"/>
          </p:nvPr>
        </p:nvSpPr>
        <p:spPr>
          <a:xfrm>
            <a:off x="604838" y="4157230"/>
            <a:ext cx="6681806" cy="2415042"/>
          </a:xfrm>
        </p:spPr>
        <p:txBody>
          <a:bodyPr>
            <a:normAutofit/>
          </a:bodyPr>
          <a:lstStyle/>
          <a:p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Grado en Ingeniería Informática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del Software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 Computadores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Luis Hernández Yáñez / Pablo Moreno Ger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Facultad de Informática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Universidad Complutense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9" name="8 Imagen" descr="CreativeCommons.pn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6021288"/>
            <a:ext cx="1343501" cy="4700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10 CuadroTexto"/>
          <p:cNvSpPr txBox="1"/>
          <p:nvPr/>
        </p:nvSpPr>
        <p:spPr>
          <a:xfrm>
            <a:off x="428596" y="642918"/>
            <a:ext cx="5077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323975">
              <a:tabLst>
                <a:tab pos="6010275" algn="l"/>
              </a:tabLs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Fundamentos de la programación</a:t>
            </a:r>
            <a:endParaRPr lang="es-ES" sz="2800" dirty="0">
              <a:solidFill>
                <a:schemeClr val="bg2">
                  <a:lumMod val="20000"/>
                  <a:lumOff val="80000"/>
                </a:schemeClr>
              </a:solidFill>
              <a:latin typeface="+mj-lt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500034" y="1214422"/>
            <a:ext cx="7643866" cy="0"/>
          </a:xfrm>
          <a:prstGeom prst="line">
            <a:avLst/>
          </a:prstGeom>
          <a:ln>
            <a:solidFill>
              <a:schemeClr val="bg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1 Título"/>
          <p:cNvSpPr>
            <a:spLocks noGrp="1"/>
          </p:cNvSpPr>
          <p:nvPr>
            <p:ph type="ctrTitle"/>
          </p:nvPr>
        </p:nvSpPr>
        <p:spPr>
          <a:xfrm>
            <a:off x="2428860" y="1844824"/>
            <a:ext cx="6072230" cy="1440160"/>
          </a:xfrm>
        </p:spPr>
        <p:txBody>
          <a:bodyPr anchor="ctr">
            <a:normAutofit/>
          </a:bodyPr>
          <a:lstStyle/>
          <a:p>
            <a:pPr algn="l"/>
            <a:r>
              <a:rPr lang="es-ES" sz="4800" dirty="0" smtClean="0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</a:rPr>
              <a:t>Recorrido y búsqueda en arrays</a:t>
            </a:r>
            <a:endParaRPr lang="es-ES" sz="4800" b="0" dirty="0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597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414573" y="3044280"/>
            <a:ext cx="2315057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Ejemplos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Array con los N primeros números de </a:t>
            </a:r>
            <a:r>
              <a:rPr lang="es-ES" sz="2800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Fibonacci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N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50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long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long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 int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tFibonacci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[N];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50 números</a:t>
            </a: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SzPct val="100000"/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tFibonacci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fib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  <a:endParaRPr lang="es-ES" sz="20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SzPct val="100000"/>
              <a:buNone/>
            </a:pP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fib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fib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for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2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 i &lt; N; i++) {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fib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[i] =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fib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[i 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 +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fib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[i 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2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];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for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 i &lt; N; i++) {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cout &lt;&lt;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fib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[i]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   "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598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859636" y="404664"/>
            <a:ext cx="1830950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fibonacci.cpp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Cuenta de valores con k dígitos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0" dirty="0" smtClean="0"/>
              <a:t>Recorrer una lista de N enteros contabilizando cuántos son </a:t>
            </a:r>
            <a:br>
              <a:rPr lang="es-ES" i="0" dirty="0" smtClean="0"/>
            </a:br>
            <a:r>
              <a:rPr lang="es-ES" i="0" dirty="0" smtClean="0"/>
              <a:t>de 1 dígito, cuántos de 2 dígitos, etcétera (hasta 5 dígitos)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2 arrays: array con los números y array de contadores</a:t>
            </a:r>
            <a:endParaRPr lang="es-ES" i="0" dirty="0" smtClean="0"/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NUM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tNum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[NUM];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Exactamente 100 números</a:t>
            </a: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tNum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numeros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  <a:endParaRPr lang="es-ES" sz="20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DIG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5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tDig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DIG</a:t>
            </a:r>
            <a:r>
              <a:rPr lang="es-ES" sz="2000" dirty="0">
                <a:latin typeface="Consolas" pitchFamily="49" charset="0"/>
                <a:cs typeface="Consolas" pitchFamily="49" charset="0"/>
              </a:rPr>
              <a:t>]; </a:t>
            </a:r>
            <a:r>
              <a:rPr lang="es-ES" sz="20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i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--&gt; </a:t>
            </a:r>
            <a:r>
              <a:rPr lang="es-ES" sz="20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números de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i+1 </a:t>
            </a:r>
            <a:r>
              <a:rPr lang="es-ES" sz="20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dígitos</a:t>
            </a: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SzPct val="100000"/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tDig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numDig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= {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};</a:t>
            </a:r>
            <a:endParaRPr lang="es-ES" sz="20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599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709102"/>
              </p:ext>
            </p:extLst>
          </p:nvPr>
        </p:nvGraphicFramePr>
        <p:xfrm>
          <a:off x="899592" y="4941168"/>
          <a:ext cx="7599421" cy="56450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972000"/>
                <a:gridCol w="716575"/>
                <a:gridCol w="644914"/>
                <a:gridCol w="644914"/>
                <a:gridCol w="644914"/>
                <a:gridCol w="644914"/>
                <a:gridCol w="644914"/>
                <a:gridCol w="644914"/>
                <a:gridCol w="716575"/>
                <a:gridCol w="644914"/>
                <a:gridCol w="679873"/>
              </a:tblGrid>
              <a:tr h="266828">
                <a:tc rowSpan="2">
                  <a:txBody>
                    <a:bodyPr/>
                    <a:lstStyle/>
                    <a:p>
                      <a:pPr algn="r"/>
                      <a:r>
                        <a:rPr lang="es-ES" sz="16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numeros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46237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2345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236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11234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999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 vMerge="1"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774557"/>
              </p:ext>
            </p:extLst>
          </p:nvPr>
        </p:nvGraphicFramePr>
        <p:xfrm>
          <a:off x="962075" y="5589240"/>
          <a:ext cx="4738579" cy="56450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900000"/>
                <a:gridCol w="697924"/>
                <a:gridCol w="628131"/>
                <a:gridCol w="628131"/>
                <a:gridCol w="628131"/>
                <a:gridCol w="628131"/>
                <a:gridCol w="628131"/>
              </a:tblGrid>
              <a:tr h="266828">
                <a:tc rowSpan="2">
                  <a:txBody>
                    <a:bodyPr/>
                    <a:lstStyle/>
                    <a:p>
                      <a:pPr algn="r"/>
                      <a:r>
                        <a:rPr lang="es-ES" sz="16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numDig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 vMerge="1"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Cuenta de valores con k dígitos</a:t>
            </a:r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s-ES" dirty="0" smtClean="0">
                <a:solidFill>
                  <a:prstClr val="white"/>
                </a:solidFill>
              </a:rPr>
              <a:t>Función que devuelve el número de dígitos de un entero:</a:t>
            </a:r>
            <a:endParaRPr lang="es-ES" dirty="0" smtClean="0">
              <a:latin typeface="Consolas" pitchFamily="49" charset="0"/>
              <a:cs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digitos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dato) {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n_digitos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Al menos tiene un dígito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Recorremos la secuencia de dígitos...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(dato &gt;=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dato = dato /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n_digitos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++;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n_digitos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600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Generación de números pseudoaleatorios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Probemos con una secuencia de enteros generada aleatoriamente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  <a:cs typeface="Consolas" pitchFamily="49" charset="0"/>
              </a:rPr>
              <a:t>Función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rand()</a:t>
            </a:r>
            <a:r>
              <a:rPr lang="es-ES" dirty="0">
                <a:solidFill>
                  <a:prstClr val="white"/>
                </a:solidFill>
                <a:cs typeface="Consolas" pitchFamily="49" charset="0"/>
              </a:rPr>
              <a:t> </a:t>
            </a:r>
            <a:r>
              <a:rPr lang="es-ES" dirty="0" smtClean="0">
                <a:solidFill>
                  <a:prstClr val="white"/>
                </a:solidFill>
                <a:cs typeface="Consolas" pitchFamily="49" charset="0"/>
              </a:rPr>
              <a:t>(</a:t>
            </a:r>
            <a:r>
              <a:rPr lang="es-ES" dirty="0" err="1" smtClean="0">
                <a:solidFill>
                  <a:prstClr val="whit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cstdlib</a:t>
            </a:r>
            <a:r>
              <a:rPr lang="es-ES" dirty="0" smtClean="0">
                <a:solidFill>
                  <a:prstClr val="white"/>
                </a:solidFill>
                <a:cs typeface="Consolas" pitchFamily="49" charset="0"/>
              </a:rPr>
              <a:t>): entero aleatorio entre 0 y 32766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srand</a:t>
            </a:r>
            <a:r>
              <a:rPr lang="es-ES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()</a:t>
            </a:r>
            <a:r>
              <a:rPr lang="es-ES" dirty="0">
                <a:solidFill>
                  <a:prstClr val="white"/>
                </a:solidFill>
                <a:cs typeface="Consolas" pitchFamily="49" charset="0"/>
              </a:rPr>
              <a:t> (</a:t>
            </a:r>
            <a:r>
              <a:rPr lang="es-ES" dirty="0" err="1">
                <a:solidFill>
                  <a:prstClr val="whit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cstdlib</a:t>
            </a:r>
            <a:r>
              <a:rPr lang="es-ES" dirty="0">
                <a:solidFill>
                  <a:prstClr val="white"/>
                </a:solidFill>
                <a:cs typeface="Consolas" pitchFamily="49" charset="0"/>
              </a:rPr>
              <a:t>): </a:t>
            </a:r>
            <a:r>
              <a:rPr lang="es-ES" dirty="0" smtClean="0">
                <a:solidFill>
                  <a:prstClr val="white"/>
                </a:solidFill>
                <a:cs typeface="Consolas" pitchFamily="49" charset="0"/>
              </a:rPr>
              <a:t>inicia la secuencia de números aleatorios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  <a:cs typeface="Consolas" pitchFamily="49" charset="0"/>
              </a:rPr>
              <a:t>Acepta un entero que usa como semilla para iniciar la secuencia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  <a:cs typeface="Consolas" pitchFamily="49" charset="0"/>
              </a:rPr>
              <a:t>¿Qué valor usar? Uno distinto en cada ejecución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  <a:cs typeface="Consolas" pitchFamily="49" charset="0"/>
                <a:sym typeface="Wingdings" panose="05000000000000000000" pitchFamily="2" charset="2"/>
              </a:rPr>
              <a:t> El instante de tiempo actual (diferente cada vez)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dirty="0">
                <a:solidFill>
                  <a:prstClr val="white"/>
                </a:solidFill>
                <a:cs typeface="Consolas" pitchFamily="49" charset="0"/>
              </a:rPr>
              <a:t>Función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time()</a:t>
            </a:r>
            <a:r>
              <a:rPr lang="es-ES" dirty="0" smtClean="0">
                <a:solidFill>
                  <a:prstClr val="white"/>
                </a:solidFill>
                <a:cs typeface="Consolas" pitchFamily="49" charset="0"/>
              </a:rPr>
              <a:t> </a:t>
            </a:r>
            <a:r>
              <a:rPr lang="es-ES" dirty="0">
                <a:solidFill>
                  <a:prstClr val="white"/>
                </a:solidFill>
                <a:cs typeface="Consolas" pitchFamily="49" charset="0"/>
              </a:rPr>
              <a:t>(</a:t>
            </a:r>
            <a:r>
              <a:rPr lang="es-ES" dirty="0" smtClean="0">
                <a:solidFill>
                  <a:prstClr val="whit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ctime</a:t>
            </a:r>
            <a:r>
              <a:rPr lang="es-ES" dirty="0" smtClean="0">
                <a:solidFill>
                  <a:prstClr val="white"/>
                </a:solidFill>
                <a:cs typeface="Consolas" pitchFamily="49" charset="0"/>
              </a:rPr>
              <a:t>): segundos transcurridos desde 1970</a:t>
            </a:r>
            <a:endParaRPr lang="es-ES" dirty="0">
              <a:solidFill>
                <a:prstClr val="white"/>
              </a:solidFill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18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  <a:cs typeface="Consolas" pitchFamily="49" charset="0"/>
              </a:rPr>
              <a:t>Requiere un argumento, que en nuestro caso será </a:t>
            </a:r>
            <a:r>
              <a:rPr lang="es-ES" dirty="0" err="1" smtClean="0">
                <a:solidFill>
                  <a:prstClr val="white"/>
                </a:solidFill>
                <a:cs typeface="Consolas" pitchFamily="49" charset="0"/>
              </a:rPr>
              <a:t>NULL</a:t>
            </a:r>
            <a:endParaRPr lang="es-ES" dirty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err="1">
                <a:latin typeface="Consolas" pitchFamily="49" charset="0"/>
                <a:cs typeface="Consolas" pitchFamily="49" charset="0"/>
              </a:rPr>
              <a:t>srand</a:t>
            </a:r>
            <a:r>
              <a:rPr lang="es-ES" sz="2000" dirty="0">
                <a:latin typeface="Consolas" pitchFamily="49" charset="0"/>
                <a:cs typeface="Consolas" pitchFamily="49" charset="0"/>
              </a:rPr>
              <a:t>(time(</a:t>
            </a:r>
            <a:r>
              <a:rPr lang="es-ES" sz="2000" dirty="0" err="1">
                <a:latin typeface="Consolas" pitchFamily="49" charset="0"/>
                <a:cs typeface="Consolas" pitchFamily="49" charset="0"/>
              </a:rPr>
              <a:t>NULL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));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Inicia la secuencia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...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numeros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] </a:t>
            </a:r>
            <a:r>
              <a:rPr lang="es-ES" sz="2000" dirty="0">
                <a:latin typeface="Consolas" pitchFamily="49" charset="0"/>
                <a:cs typeface="Consolas" pitchFamily="49" charset="0"/>
              </a:rPr>
              <a:t>= rand(); </a:t>
            </a:r>
            <a:r>
              <a:rPr lang="es-ES" sz="20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Entre 0 y 32766</a:t>
            </a:r>
            <a:endParaRPr lang="es-ES" sz="18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601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Cuenta de valores con k dígitos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&lt;iostream&gt;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std;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</a:t>
            </a:r>
            <a:r>
              <a:rPr lang="es-ES" sz="1800" dirty="0" err="1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cstdlib</a:t>
            </a:r>
            <a:r>
              <a:rPr lang="es-ES" sz="18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&gt;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es-ES" sz="1800" dirty="0" err="1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srand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() y rand()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</a:t>
            </a:r>
            <a:r>
              <a:rPr lang="es-ES" sz="18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ctime&gt; </a:t>
            </a:r>
            <a:r>
              <a:rPr lang="es-ES" sz="18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time()</a:t>
            </a:r>
            <a:endParaRPr lang="es-ES" sz="1800" dirty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SzPct val="100000"/>
              <a:buNone/>
            </a:pPr>
            <a:endParaRPr lang="es-ES" sz="18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digitos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dato);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SzPct val="100000"/>
              <a:buNone/>
            </a:pPr>
            <a:endParaRPr lang="es-ES" sz="18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const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NUM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100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typedef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tNum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[NUM];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Exactamente 100 números</a:t>
            </a:r>
            <a:endParaRPr lang="es-ES" sz="18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const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DIG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5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typedef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</a:rPr>
              <a:t>tDig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DIG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];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err="1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tNum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>
                <a:latin typeface="Consolas" pitchFamily="49" charset="0"/>
                <a:cs typeface="Consolas" pitchFamily="49" charset="0"/>
              </a:rPr>
              <a:t>numeros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;</a:t>
            </a:r>
            <a:endParaRPr lang="es-ES" sz="18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tDig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numDig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= {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};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Inicializa todo el array a 0</a:t>
            </a:r>
            <a:endParaRPr lang="es-ES" sz="18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endParaRPr lang="es-ES" sz="18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err="1">
                <a:latin typeface="Consolas" pitchFamily="49" charset="0"/>
                <a:cs typeface="Consolas" pitchFamily="49" charset="0"/>
              </a:rPr>
              <a:t>srand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(time(</a:t>
            </a:r>
            <a:r>
              <a:rPr lang="es-ES" sz="1800" dirty="0" err="1">
                <a:latin typeface="Consolas" pitchFamily="49" charset="0"/>
                <a:cs typeface="Consolas" pitchFamily="49" charset="0"/>
              </a:rPr>
              <a:t>NULL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));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Inicia la secuencia aleatoria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...</a:t>
            </a:r>
            <a:endParaRPr lang="es-ES" sz="16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602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112910" y="404664"/>
            <a:ext cx="1577676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digitos.cpp</a:t>
            </a:r>
          </a:p>
        </p:txBody>
      </p:sp>
    </p:spTree>
    <p:extLst>
      <p:ext uri="{BB962C8B-B14F-4D97-AF65-F5344CB8AC3E}">
        <p14:creationId xmlns:p14="http://schemas.microsoft.com/office/powerpoint/2010/main" val="276397312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marL="361950" lvl="1" indent="0"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 (</a:t>
            </a:r>
            <a:r>
              <a:rPr lang="es-ES" sz="18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; i &lt;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NUM; 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i++)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{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es-ES" sz="18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Creamos la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secuencia</a:t>
            </a:r>
            <a:endParaRPr lang="es-ES" sz="1800" dirty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numeros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[i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] = rand(); </a:t>
            </a:r>
            <a:r>
              <a:rPr lang="es-ES" sz="18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Entre 0 y 32766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 lvl="1" indent="0">
              <a:spcBef>
                <a:spcPts val="0"/>
              </a:spcBef>
              <a:buNone/>
            </a:pPr>
            <a:endParaRPr lang="es-ES" sz="18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 i &lt; NUM; i++)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es-ES" sz="18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Recorremos la secuencia de enteros</a:t>
            </a:r>
            <a:endParaRPr lang="es-ES" sz="18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err="1">
                <a:latin typeface="Consolas" pitchFamily="49" charset="0"/>
                <a:cs typeface="Consolas" pitchFamily="49" charset="0"/>
              </a:rPr>
              <a:t>numDig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[</a:t>
            </a:r>
            <a:r>
              <a:rPr lang="es-ES" sz="1800" dirty="0" err="1">
                <a:latin typeface="Consolas" pitchFamily="49" charset="0"/>
                <a:cs typeface="Consolas" pitchFamily="49" charset="0"/>
              </a:rPr>
              <a:t>digitos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s-ES" sz="1800" dirty="0" err="1">
                <a:latin typeface="Consolas" pitchFamily="49" charset="0"/>
                <a:cs typeface="Consolas" pitchFamily="49" charset="0"/>
              </a:rPr>
              <a:t>numeros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[i]) - </a:t>
            </a:r>
            <a:r>
              <a:rPr lang="es-ES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]++;</a:t>
            </a:r>
            <a:endParaRPr lang="es-ES" sz="18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 lvl="1" indent="0">
              <a:spcBef>
                <a:spcPts val="0"/>
              </a:spcBef>
              <a:buNone/>
            </a:pPr>
            <a:endParaRPr lang="es-ES" sz="18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 i &lt;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DIG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 i++)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es-ES" sz="18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Recorremos la secuencia de contadores</a:t>
            </a:r>
            <a:endParaRPr lang="es-ES" sz="18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"De "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&lt;&lt; i +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 </a:t>
            </a:r>
            <a:r>
              <a:rPr lang="es-ES" sz="1800" dirty="0" err="1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díg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. = "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&lt;&lt;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numDig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[i] 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  &lt;&lt; endl;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endParaRPr lang="es-ES" sz="1800" dirty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>
                <a:latin typeface="Consolas" pitchFamily="49" charset="0"/>
                <a:cs typeface="Consolas" pitchFamily="49" charset="0"/>
              </a:rPr>
              <a:t>digitos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s-ES" sz="18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 dato) {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603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604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076334" y="3044280"/>
            <a:ext cx="4991559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Búsquedas en arrays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63402677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Búsquedas en arrays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Esquema de búsqueda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000" dirty="0" smtClean="0"/>
              <a:t>Inicialización</a:t>
            </a:r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000" dirty="0" smtClean="0"/>
              <a:t>Mientras no se encuentre el elemento </a:t>
            </a:r>
            <a:br>
              <a:rPr lang="es-ES" sz="2000" dirty="0" smtClean="0"/>
            </a:br>
            <a:r>
              <a:rPr lang="es-ES" sz="2000" dirty="0" smtClean="0"/>
              <a:t>y no se esté al final de la secuencia:</a:t>
            </a:r>
          </a:p>
          <a:p>
            <a:pPr marL="714375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000" dirty="0" smtClean="0"/>
              <a:t>Obtener el siguiente elemento</a:t>
            </a:r>
          </a:p>
          <a:p>
            <a:pPr marL="714375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000" dirty="0" smtClean="0"/>
              <a:t>Comprobar si el elemento </a:t>
            </a:r>
            <a:br>
              <a:rPr lang="es-ES" sz="2000" dirty="0" smtClean="0"/>
            </a:br>
            <a:r>
              <a:rPr lang="es-ES" sz="2000" dirty="0" smtClean="0"/>
              <a:t>satisface la condición</a:t>
            </a:r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000" dirty="0" smtClean="0"/>
              <a:t>Finalización</a:t>
            </a:r>
            <a:br>
              <a:rPr lang="es-ES" sz="2000" dirty="0" smtClean="0"/>
            </a:br>
            <a:r>
              <a:rPr lang="es-ES" sz="2000" dirty="0" smtClean="0"/>
              <a:t>(tratar el elemento encontrado</a:t>
            </a:r>
            <a:br>
              <a:rPr lang="es-ES" sz="2000" dirty="0" smtClean="0"/>
            </a:br>
            <a:r>
              <a:rPr lang="es-ES" sz="2000" dirty="0" smtClean="0"/>
              <a:t>o indicar que no se ha encontrado)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dirty="0" smtClean="0">
              <a:solidFill>
                <a:prstClr val="white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605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cxnSp>
        <p:nvCxnSpPr>
          <p:cNvPr id="25" name="24 Conector recto de flecha"/>
          <p:cNvCxnSpPr/>
          <p:nvPr/>
        </p:nvCxnSpPr>
        <p:spPr>
          <a:xfrm rot="5400000">
            <a:off x="6421353" y="4178777"/>
            <a:ext cx="925078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>
            <a:off x="7778253" y="2633798"/>
            <a:ext cx="856359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 rot="5400000">
            <a:off x="6637705" y="2067997"/>
            <a:ext cx="505081" cy="1588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7" name="46 CuadroTexto"/>
          <p:cNvSpPr txBox="1"/>
          <p:nvPr/>
        </p:nvSpPr>
        <p:spPr>
          <a:xfrm>
            <a:off x="6124678" y="2875942"/>
            <a:ext cx="745717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false</a:t>
            </a:r>
          </a:p>
        </p:txBody>
      </p:sp>
      <p:sp>
        <p:nvSpPr>
          <p:cNvPr id="48" name="47 CuadroTexto"/>
          <p:cNvSpPr txBox="1"/>
          <p:nvPr/>
        </p:nvSpPr>
        <p:spPr>
          <a:xfrm>
            <a:off x="7984952" y="2253863"/>
            <a:ext cx="633507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true</a:t>
            </a:r>
          </a:p>
        </p:txBody>
      </p:sp>
      <p:cxnSp>
        <p:nvCxnSpPr>
          <p:cNvPr id="49" name="48 Conector recto de flecha"/>
          <p:cNvCxnSpPr/>
          <p:nvPr/>
        </p:nvCxnSpPr>
        <p:spPr>
          <a:xfrm rot="5400000">
            <a:off x="7510982" y="3731021"/>
            <a:ext cx="2226622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0" name="49 CuadroTexto"/>
          <p:cNvSpPr txBox="1"/>
          <p:nvPr/>
        </p:nvSpPr>
        <p:spPr>
          <a:xfrm>
            <a:off x="5292080" y="1456209"/>
            <a:ext cx="3340944" cy="360040"/>
          </a:xfrm>
          <a:prstGeom prst="rect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Inicialización / </a:t>
            </a: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encontrado = </a:t>
            </a: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false</a:t>
            </a: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  <a:endParaRPr lang="es-E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cxnSp>
        <p:nvCxnSpPr>
          <p:cNvPr id="51" name="50 Conector recto de flecha"/>
          <p:cNvCxnSpPr/>
          <p:nvPr/>
        </p:nvCxnSpPr>
        <p:spPr>
          <a:xfrm rot="16200000" flipH="1">
            <a:off x="6709822" y="1304367"/>
            <a:ext cx="360040" cy="794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2" name="51 Conector recto de flecha"/>
          <p:cNvCxnSpPr/>
          <p:nvPr/>
        </p:nvCxnSpPr>
        <p:spPr>
          <a:xfrm>
            <a:off x="6870395" y="4826868"/>
            <a:ext cx="1764217" cy="1825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3" name="52 Conector recto de flecha"/>
          <p:cNvCxnSpPr/>
          <p:nvPr/>
        </p:nvCxnSpPr>
        <p:spPr>
          <a:xfrm>
            <a:off x="5319068" y="2033141"/>
            <a:ext cx="1551327" cy="1588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4" name="53 Conector recto de flecha"/>
          <p:cNvCxnSpPr/>
          <p:nvPr/>
        </p:nvCxnSpPr>
        <p:spPr>
          <a:xfrm rot="5400000">
            <a:off x="4020932" y="3327307"/>
            <a:ext cx="261691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5" name="54 Conector recto de flecha"/>
          <p:cNvCxnSpPr/>
          <p:nvPr/>
        </p:nvCxnSpPr>
        <p:spPr>
          <a:xfrm rot="10800000" flipV="1">
            <a:off x="5319069" y="4627824"/>
            <a:ext cx="1568793" cy="8732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6" name="55 Conector recto de flecha"/>
          <p:cNvCxnSpPr>
            <a:endCxn id="62" idx="0"/>
          </p:cNvCxnSpPr>
          <p:nvPr/>
        </p:nvCxnSpPr>
        <p:spPr>
          <a:xfrm rot="16200000" flipH="1">
            <a:off x="6763934" y="4952591"/>
            <a:ext cx="262930" cy="8729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7" name="56 CuadroTexto"/>
          <p:cNvSpPr txBox="1"/>
          <p:nvPr/>
        </p:nvSpPr>
        <p:spPr>
          <a:xfrm>
            <a:off x="5978253" y="4005064"/>
            <a:ext cx="1800000" cy="360040"/>
          </a:xfrm>
          <a:prstGeom prst="rect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¿Encontrado?</a:t>
            </a:r>
            <a:endParaRPr lang="es-E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cxnSp>
        <p:nvCxnSpPr>
          <p:cNvPr id="58" name="57 Conector recto de flecha"/>
          <p:cNvCxnSpPr/>
          <p:nvPr/>
        </p:nvCxnSpPr>
        <p:spPr>
          <a:xfrm rot="16200000" flipH="1">
            <a:off x="6619126" y="3186460"/>
            <a:ext cx="542229" cy="1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9" name="58 Decisión"/>
          <p:cNvSpPr/>
          <p:nvPr/>
        </p:nvSpPr>
        <p:spPr>
          <a:xfrm>
            <a:off x="5680696" y="2320538"/>
            <a:ext cx="2465456" cy="614996"/>
          </a:xfrm>
          <a:prstGeom prst="flowChartDecision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0" tIns="36000" rIns="0" bIns="36000" rtlCol="0" anchor="ctr" anchorCtr="0">
            <a:noAutofit/>
          </a:bodyPr>
          <a:lstStyle/>
          <a:p>
            <a:pPr algn="ctr"/>
            <a:r>
              <a:rPr lang="es-E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¿Al final o </a:t>
            </a:r>
            <a:r>
              <a:rPr lang="es-E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encontrado</a:t>
            </a:r>
            <a:r>
              <a:rPr lang="es-E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?</a:t>
            </a:r>
          </a:p>
        </p:txBody>
      </p:sp>
      <p:sp>
        <p:nvSpPr>
          <p:cNvPr id="60" name="59 CuadroTexto"/>
          <p:cNvSpPr txBox="1"/>
          <p:nvPr/>
        </p:nvSpPr>
        <p:spPr>
          <a:xfrm>
            <a:off x="5978253" y="3456273"/>
            <a:ext cx="1800000" cy="360040"/>
          </a:xfrm>
          <a:prstGeom prst="rect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Obtener elemento</a:t>
            </a:r>
            <a:endParaRPr lang="es-E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cxnSp>
        <p:nvCxnSpPr>
          <p:cNvPr id="61" name="60 Conector recto de flecha"/>
          <p:cNvCxnSpPr/>
          <p:nvPr/>
        </p:nvCxnSpPr>
        <p:spPr>
          <a:xfrm rot="16200000" flipH="1">
            <a:off x="6719347" y="5628084"/>
            <a:ext cx="360040" cy="794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2" name="61 CuadroTexto"/>
          <p:cNvSpPr txBox="1"/>
          <p:nvPr/>
        </p:nvSpPr>
        <p:spPr>
          <a:xfrm>
            <a:off x="6143680" y="5088421"/>
            <a:ext cx="1512168" cy="360040"/>
          </a:xfrm>
          <a:prstGeom prst="rect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Finalización</a:t>
            </a:r>
            <a:endParaRPr lang="es-E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59585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Búsquedas en arrays completos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s-ES" dirty="0" smtClean="0"/>
              <a:t>Todas las posiciones ocupadas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buscado;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encontrado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"Valor a buscar: ";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cin &gt;&gt; buscado;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pos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((pos &lt; N) &amp;&amp; !encontrado) {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Mientras no se llegue al final y no encontrado</a:t>
            </a: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(lista[pos] == buscado) {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encontrado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pos++;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(encontrado)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...</a:t>
            </a:r>
            <a:endParaRPr lang="es-ES" dirty="0" smtClean="0">
              <a:solidFill>
                <a:prstClr val="white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606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5421288" y="980728"/>
            <a:ext cx="3265512" cy="938719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lvl="1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N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lvl="1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tArray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[N];</a:t>
            </a:r>
          </a:p>
          <a:p>
            <a:pPr marL="0" lvl="1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lista;</a:t>
            </a:r>
          </a:p>
        </p:txBody>
      </p:sp>
    </p:spTree>
    <p:extLst>
      <p:ext uri="{BB962C8B-B14F-4D97-AF65-F5344CB8AC3E}">
        <p14:creationId xmlns:p14="http://schemas.microsoft.com/office/powerpoint/2010/main" val="213512747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Índice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457200" y="963144"/>
            <a:ext cx="7499176" cy="5274168"/>
          </a:xfrm>
        </p:spPr>
        <p:txBody>
          <a:bodyPr>
            <a:normAutofit/>
          </a:bodyPr>
          <a:lstStyle/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Recorrido de arrays	590</a:t>
            </a:r>
          </a:p>
          <a:p>
            <a:pPr marL="72072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Arrays completos	593</a:t>
            </a:r>
          </a:p>
          <a:p>
            <a:pPr marL="72072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Arrays no completos con centinela	594</a:t>
            </a:r>
          </a:p>
          <a:p>
            <a:pPr marL="72072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Arrays no completos con contador	595</a:t>
            </a:r>
          </a:p>
          <a:p>
            <a:pPr marL="72072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Ejemplos	597</a:t>
            </a:r>
          </a:p>
          <a:p>
            <a:pPr marL="72072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Generación de números aleatorios	601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Búsquedas en arrays	604</a:t>
            </a:r>
          </a:p>
          <a:p>
            <a:pPr marL="72072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>
                <a:latin typeface="Calibri"/>
              </a:rPr>
              <a:t>Arrays completos	</a:t>
            </a:r>
            <a:r>
              <a:rPr lang="es-ES" sz="1800" dirty="0" smtClean="0">
                <a:latin typeface="Calibri"/>
              </a:rPr>
              <a:t>606</a:t>
            </a:r>
            <a:endParaRPr lang="es-ES" sz="1800" dirty="0">
              <a:latin typeface="Calibri"/>
            </a:endParaRPr>
          </a:p>
          <a:p>
            <a:pPr marL="72072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>
                <a:latin typeface="Calibri"/>
              </a:rPr>
              <a:t>Arrays no completos con centinela	</a:t>
            </a:r>
            <a:r>
              <a:rPr lang="es-ES" sz="1800" dirty="0" smtClean="0">
                <a:latin typeface="Calibri"/>
              </a:rPr>
              <a:t>607</a:t>
            </a:r>
            <a:endParaRPr lang="es-ES" sz="1800" dirty="0">
              <a:latin typeface="Calibri"/>
            </a:endParaRPr>
          </a:p>
          <a:p>
            <a:pPr marL="72072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>
                <a:latin typeface="Calibri"/>
              </a:rPr>
              <a:t>Arrays no completos con contador	</a:t>
            </a:r>
            <a:r>
              <a:rPr lang="es-ES" sz="1800" dirty="0" smtClean="0">
                <a:latin typeface="Calibri"/>
              </a:rPr>
              <a:t>608</a:t>
            </a:r>
            <a:endParaRPr lang="es-ES" sz="1800" dirty="0">
              <a:latin typeface="Calibri"/>
            </a:endParaRPr>
          </a:p>
          <a:p>
            <a:pPr marL="72072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Ejemplo</a:t>
            </a:r>
            <a:r>
              <a:rPr lang="es-ES" sz="1800" dirty="0">
                <a:latin typeface="Calibri"/>
              </a:rPr>
              <a:t>	</a:t>
            </a:r>
            <a:r>
              <a:rPr lang="es-ES" sz="1800" dirty="0" smtClean="0">
                <a:latin typeface="Calibri"/>
              </a:rPr>
              <a:t>610</a:t>
            </a:r>
            <a:endParaRPr lang="es-ES" sz="1800" dirty="0">
              <a:latin typeface="Calibri"/>
            </a:endParaRP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Recorridos y búsquedas en cadenas	614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Más ejemplos de manejo de arrays	617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Arrays multidimensionales	630</a:t>
            </a:r>
          </a:p>
          <a:p>
            <a:pPr marL="720725" lvl="1" indent="-4763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Inicialización de arrays multidimensionales	638</a:t>
            </a:r>
          </a:p>
          <a:p>
            <a:pPr marL="720725" lvl="1" indent="-4763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Recorrido de un array bidimensional	641</a:t>
            </a:r>
          </a:p>
          <a:p>
            <a:pPr marL="720725" lvl="1" indent="-4763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Recorrido de un array N-dimensional</a:t>
            </a:r>
            <a:r>
              <a:rPr lang="es-ES" sz="1800" dirty="0">
                <a:latin typeface="Calibri"/>
              </a:rPr>
              <a:t>	</a:t>
            </a:r>
            <a:r>
              <a:rPr lang="es-ES" sz="1800" dirty="0" smtClean="0">
                <a:latin typeface="Calibri"/>
              </a:rPr>
              <a:t>644</a:t>
            </a:r>
          </a:p>
          <a:p>
            <a:pPr marL="720725" lvl="1" indent="-4763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Búsqueda en un array multidimensional	</a:t>
            </a:r>
            <a:r>
              <a:rPr lang="es-ES" sz="1800" dirty="0" smtClean="0">
                <a:latin typeface="Calibri"/>
              </a:rPr>
              <a:t>647</a:t>
            </a:r>
            <a:endParaRPr lang="es-ES" sz="1800" dirty="0" smtClean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872237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Búsquedas en arrays </a:t>
            </a:r>
            <a:r>
              <a:rPr lang="es-ES" dirty="0" smtClean="0"/>
              <a:t>incompletos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Con centinela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2000" dirty="0" smtClean="0">
              <a:solidFill>
                <a:srgbClr val="FFC000"/>
              </a:solidFill>
              <a:latin typeface="Consolas" pitchFamily="49" charset="0"/>
              <a:cs typeface="Consolas" pitchFamily="49" charset="0"/>
            </a:endParaRP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buscado;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"Valor a buscar: ";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cin &gt;&gt; buscado;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pos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encontrado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while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((array[pos] != centinela) &amp;&amp; !encontrado) {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   if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(array[pos] == buscado) {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encontrado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else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{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pos++;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if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(encontrado)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607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5590456" y="1412776"/>
            <a:ext cx="3086000" cy="1077218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lvl="1">
              <a:spcBef>
                <a:spcPts val="0"/>
              </a:spcBef>
              <a:buSzPct val="100000"/>
              <a:buNone/>
              <a:tabLst>
                <a:tab pos="361950" algn="l"/>
              </a:tabLst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N 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lvl="1">
              <a:spcBef>
                <a:spcPts val="0"/>
              </a:spcBef>
              <a:buNone/>
              <a:tabLst>
                <a:tab pos="361950" algn="l"/>
              </a:tabLst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dirty="0" err="1" smtClean="0">
                <a:solidFill>
                  <a:srgbClr val="FFC000"/>
                </a:solidFill>
                <a:latin typeface="Consolas" pitchFamily="49" charset="0"/>
              </a:rPr>
              <a:t>tArray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[N];</a:t>
            </a:r>
          </a:p>
          <a:p>
            <a:pPr marL="0" lvl="1">
              <a:spcBef>
                <a:spcPts val="0"/>
              </a:spcBef>
              <a:buNone/>
              <a:tabLst>
                <a:tab pos="361950" algn="l"/>
              </a:tabLst>
            </a:pPr>
            <a:r>
              <a:rPr lang="es-ES" sz="16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array;</a:t>
            </a:r>
          </a:p>
          <a:p>
            <a:pPr marL="0" lvl="1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  <a:tabLst>
                <a:tab pos="361950" algn="l"/>
              </a:tabLst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centinela 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-1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32702654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Búsquedas en arrays incompletos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Con contador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buscado;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"Valor a buscar: ";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cin &gt;&gt; buscado;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pos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encontrado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((pos &lt;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miLista.contador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&amp;&amp; !encontrado) {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  // Mientras no al final y no encontrado</a:t>
            </a: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miLista.elementos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[pos] == buscado) {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encontrado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{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pos++;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(encontrado)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608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5681792" y="1340768"/>
            <a:ext cx="2994664" cy="1846659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lvl="1">
              <a:spcBef>
                <a:spcPts val="0"/>
              </a:spcBef>
              <a:buSzPct val="100000"/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N 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lvl="1">
              <a:spcBef>
                <a:spcPts val="0"/>
              </a:spcBef>
              <a:buSzPct val="100000"/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 </a:t>
            </a:r>
            <a:r>
              <a:rPr lang="es-ES" sz="16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[N];</a:t>
            </a:r>
          </a:p>
          <a:p>
            <a:pPr marL="0" lvl="1">
              <a:spcBef>
                <a:spcPts val="0"/>
              </a:spcBef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0" lvl="1">
              <a:spcBef>
                <a:spcPts val="0"/>
              </a:spcBef>
              <a:buSzPct val="100000"/>
              <a:buNone/>
            </a:pP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elementos;</a:t>
            </a:r>
          </a:p>
          <a:p>
            <a:pPr marL="0" lvl="1">
              <a:spcBef>
                <a:spcPts val="0"/>
              </a:spcBef>
              <a:buSzPct val="100000"/>
              <a:buNone/>
            </a:pP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contador;</a:t>
            </a:r>
          </a:p>
          <a:p>
            <a:pPr marL="0" lvl="1">
              <a:spcBef>
                <a:spcPts val="0"/>
              </a:spcBef>
              <a:buSzPct val="100000"/>
              <a:buNone/>
            </a:pP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}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;</a:t>
            </a:r>
            <a:endParaRPr lang="es-ES" sz="16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  <a:p>
            <a:pPr marL="0" lvl="1">
              <a:spcBef>
                <a:spcPts val="0"/>
              </a:spcBef>
              <a:buSzPct val="100000"/>
              <a:buNone/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miLista;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71749636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/>
              <a:t>Búsquedas por posición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Acceso directo a </a:t>
            </a:r>
            <a:r>
              <a:rPr lang="es-ES" sz="280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cualquier posición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s-ES" dirty="0" smtClean="0"/>
              <a:t>Acceso directo: </a:t>
            </a:r>
            <a:r>
              <a:rPr lang="es-ES" i="1" dirty="0" smtClean="0">
                <a:latin typeface="Consolas" pitchFamily="49" charset="0"/>
                <a:cs typeface="Consolas" pitchFamily="49" charset="0"/>
              </a:rPr>
              <a:t>array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" i="1" dirty="0" smtClean="0">
                <a:latin typeface="Consolas" pitchFamily="49" charset="0"/>
                <a:cs typeface="Consolas" pitchFamily="49" charset="0"/>
              </a:rPr>
              <a:t>posición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]</a:t>
            </a:r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s-ES" dirty="0" smtClean="0"/>
              <a:t>Si se puede calcular la posición del elemento, su acceso es directo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tVentaMes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[DIAS][SUCURSALES];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tVentaMes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ventas;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dias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tMes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tMes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tVentaAnual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[MESES];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tVentaAnual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anual;</a:t>
            </a:r>
            <a:endParaRPr lang="es-ES" sz="16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120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i="1" dirty="0" smtClean="0">
                <a:solidFill>
                  <a:prstClr val="white"/>
                </a:solidFill>
              </a:rPr>
              <a:t>Ventas del cuarto día del tercer mes en la primera sucursal: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anual[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2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].ventas[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3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][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]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609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574280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610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526783" y="3044280"/>
            <a:ext cx="2090636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Ejemplo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01187746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Primer valor por encima de un umbral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CFF"/>
                </a:solidFill>
                <a:latin typeface="Consolas" pitchFamily="49" charset="0"/>
              </a:rPr>
              <a:t>#include &lt;iostream&gt;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</a:rPr>
              <a:t>using namespace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std;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CFF"/>
                </a:solidFill>
                <a:latin typeface="Consolas" pitchFamily="49" charset="0"/>
              </a:rPr>
              <a:t>#include &lt;fstream&gt;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1800" dirty="0" smtClean="0">
              <a:solidFill>
                <a:prstClr val="white"/>
              </a:solidFill>
              <a:latin typeface="Consolas" pitchFamily="49" charset="0"/>
            </a:endParaRP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100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 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[N];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elementos;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contador;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 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800" dirty="0" smtClean="0">
              <a:solidFill>
                <a:prstClr val="white"/>
              </a:solidFill>
              <a:latin typeface="Consolas" pitchFamily="49" charset="0"/>
            </a:endParaRP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cargar(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tLista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&amp;lista, </a:t>
            </a:r>
            <a:r>
              <a:rPr lang="es-ES" sz="1800" dirty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&amp;ok);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1800" dirty="0" smtClean="0">
              <a:solidFill>
                <a:prstClr val="white"/>
              </a:solidFill>
              <a:latin typeface="Consolas" pitchFamily="49" charset="0"/>
            </a:endParaRP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main() {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  tLista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lista;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  bool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ok;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cargar(lista, ok);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(!ok) {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"Error: no hay archivo o demasiados datos"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  <a:tabLst>
                <a:tab pos="7267575" algn="l"/>
              </a:tabLst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  &lt;&lt; endl;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  <a:tabLst>
                <a:tab pos="7267575" algn="l"/>
              </a:tabLst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  <a:endParaRPr lang="es-ES" sz="18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611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7239548" y="971436"/>
            <a:ext cx="1451038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umbral.cpp</a:t>
            </a:r>
          </a:p>
        </p:txBody>
      </p:sp>
    </p:spTree>
    <p:extLst>
      <p:ext uri="{BB962C8B-B14F-4D97-AF65-F5344CB8AC3E}">
        <p14:creationId xmlns:p14="http://schemas.microsoft.com/office/powerpoint/2010/main" val="124342420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Primer valor por encima de un umbral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else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umbral;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"Valor umbral: "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 cin &gt;&gt; umbral;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encontrado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pos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((pos &lt;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lista.contador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) &amp;&amp; !encontrado) {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lista.elementos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[pos] &gt; umbral) {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   encontrado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}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   pos++;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}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}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(encontrado) {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"Valor en pos. "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&lt;&lt; pos +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 (" 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     &lt;&lt;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lista.elementos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[pos]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")"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&lt;&lt; endl;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}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"¡No encontrado!"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&lt;&lt; endl;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}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return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  <a:tabLst>
                <a:tab pos="7172325" algn="l"/>
              </a:tabLst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612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435511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0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10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Primer valor por encima de un umbral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95003"/>
            <a:ext cx="8363272" cy="5110178"/>
          </a:xfrm>
        </p:spPr>
        <p:txBody>
          <a:bodyPr>
            <a:noAutofit/>
          </a:bodyPr>
          <a:lstStyle/>
          <a:p>
            <a:pPr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600" dirty="0" smtClean="0">
                <a:latin typeface="Consolas" pitchFamily="49" charset="0"/>
              </a:rPr>
              <a:t> cargar(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tLista </a:t>
            </a:r>
            <a:r>
              <a:rPr lang="es-ES" sz="1600" dirty="0" smtClean="0">
                <a:latin typeface="Consolas" pitchFamily="49" charset="0"/>
              </a:rPr>
              <a:t>&amp;lista, </a:t>
            </a:r>
            <a:r>
              <a:rPr lang="es-ES" sz="1600" dirty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es-ES" sz="1600" dirty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&amp;ok</a:t>
            </a:r>
            <a:r>
              <a:rPr lang="es-ES" sz="1600" dirty="0" smtClean="0">
                <a:latin typeface="Consolas" pitchFamily="49" charset="0"/>
              </a:rPr>
              <a:t>) {</a:t>
            </a:r>
          </a:p>
          <a:p>
            <a:pPr marL="361950" lvl="1" indent="0">
              <a:lnSpc>
                <a:spcPts val="1700"/>
              </a:lnSpc>
              <a:spcBef>
                <a:spcPts val="0"/>
              </a:spcBef>
              <a:buSzPct val="100000"/>
              <a:buNone/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   ifstream </a:t>
            </a:r>
            <a:r>
              <a:rPr lang="es-ES" sz="1600" dirty="0" smtClean="0">
                <a:latin typeface="Consolas" pitchFamily="49" charset="0"/>
              </a:rPr>
              <a:t>archivo;</a:t>
            </a:r>
          </a:p>
          <a:p>
            <a:pPr marL="361950" lvl="1" indent="0">
              <a:lnSpc>
                <a:spcPts val="1700"/>
              </a:lnSpc>
              <a:spcBef>
                <a:spcPts val="0"/>
              </a:spcBef>
              <a:buSzPct val="100000"/>
              <a:buNone/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   double </a:t>
            </a:r>
            <a:r>
              <a:rPr lang="es-ES" sz="1600" dirty="0" smtClean="0">
                <a:latin typeface="Consolas" pitchFamily="49" charset="0"/>
              </a:rPr>
              <a:t>dato;</a:t>
            </a:r>
          </a:p>
          <a:p>
            <a:pPr marL="361950" lvl="1" indent="0">
              <a:lnSpc>
                <a:spcPts val="1700"/>
              </a:lnSpc>
              <a:spcBef>
                <a:spcPts val="0"/>
              </a:spcBef>
              <a:buSzPct val="100000"/>
              <a:buNone/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   bool </a:t>
            </a:r>
            <a:r>
              <a:rPr lang="es-ES" sz="1600" dirty="0" smtClean="0">
                <a:latin typeface="Consolas" pitchFamily="49" charset="0"/>
              </a:rPr>
              <a:t>abierto 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true</a:t>
            </a:r>
            <a:r>
              <a:rPr lang="es-ES" sz="1600" dirty="0" smtClean="0">
                <a:latin typeface="Consolas" pitchFamily="49" charset="0"/>
              </a:rPr>
              <a:t>, </a:t>
            </a:r>
            <a:r>
              <a:rPr lang="es-ES" sz="1600" dirty="0" err="1" smtClean="0">
                <a:latin typeface="Consolas" pitchFamily="49" charset="0"/>
              </a:rPr>
              <a:t>overflow</a:t>
            </a:r>
            <a:r>
              <a:rPr lang="es-ES" sz="1600" dirty="0" smtClean="0">
                <a:latin typeface="Consolas" pitchFamily="49" charset="0"/>
              </a:rPr>
              <a:t> 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false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 marL="361950" lvl="1" indent="0">
              <a:lnSpc>
                <a:spcPts val="1700"/>
              </a:lnSpc>
              <a:spcBef>
                <a:spcPts val="0"/>
              </a:spcBef>
              <a:buSzPct val="100000"/>
              <a:buNone/>
            </a:pP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dirty="0" err="1" smtClean="0">
                <a:latin typeface="Consolas" pitchFamily="49" charset="0"/>
                <a:cs typeface="Consolas" pitchFamily="49" charset="0"/>
              </a:rPr>
              <a:t>lista.contador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</a:t>
            </a:r>
            <a:r>
              <a:rPr lang="es-ES" sz="1600" dirty="0" err="1" smtClean="0">
                <a:latin typeface="Consolas" pitchFamily="49" charset="0"/>
              </a:rPr>
              <a:t>archivo.open</a:t>
            </a:r>
            <a:r>
              <a:rPr lang="es-ES" sz="1600" dirty="0" smtClean="0">
                <a:latin typeface="Consolas" pitchFamily="49" charset="0"/>
              </a:rPr>
              <a:t>(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"datos.txt"</a:t>
            </a:r>
            <a:r>
              <a:rPr lang="es-ES" sz="1600" dirty="0" smtClean="0">
                <a:latin typeface="Consolas" pitchFamily="49" charset="0"/>
              </a:rPr>
              <a:t>);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srgbClr val="92D050"/>
                </a:solidFill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sz="1600" dirty="0" smtClean="0">
                <a:latin typeface="Consolas" pitchFamily="49" charset="0"/>
              </a:rPr>
              <a:t>(!</a:t>
            </a:r>
            <a:r>
              <a:rPr lang="es-ES" sz="1600" dirty="0" err="1" smtClean="0">
                <a:latin typeface="Consolas" pitchFamily="49" charset="0"/>
              </a:rPr>
              <a:t>archivo.is_open</a:t>
            </a:r>
            <a:r>
              <a:rPr lang="es-ES" sz="1600" dirty="0" smtClean="0">
                <a:latin typeface="Consolas" pitchFamily="49" charset="0"/>
              </a:rPr>
              <a:t>()) {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   abierto 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false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else</a:t>
            </a:r>
            <a:r>
              <a:rPr lang="es-ES" sz="1600" dirty="0" smtClean="0">
                <a:latin typeface="Consolas" pitchFamily="49" charset="0"/>
              </a:rPr>
              <a:t> {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   archivo &gt;&gt; dato;</a:t>
            </a:r>
          </a:p>
          <a:p>
            <a:pPr marL="361950" lvl="1" indent="1588" defTabSz="4429125">
              <a:lnSpc>
                <a:spcPts val="1700"/>
              </a:lnSpc>
              <a:spcBef>
                <a:spcPts val="0"/>
              </a:spcBef>
              <a:buNone/>
              <a:tabLst>
                <a:tab pos="6819900" algn="l"/>
              </a:tabLst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   while </a:t>
            </a:r>
            <a:r>
              <a:rPr lang="es-ES" sz="1600" dirty="0" smtClean="0">
                <a:latin typeface="Consolas" pitchFamily="49" charset="0"/>
              </a:rPr>
              <a:t>((dato &gt;=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600" dirty="0" smtClean="0">
                <a:latin typeface="Consolas" pitchFamily="49" charset="0"/>
              </a:rPr>
              <a:t>) &amp;&amp; !</a:t>
            </a:r>
            <a:r>
              <a:rPr lang="es-ES" sz="1600" dirty="0" err="1" smtClean="0">
                <a:latin typeface="Consolas" pitchFamily="49" charset="0"/>
              </a:rPr>
              <a:t>overflow</a:t>
            </a:r>
            <a:r>
              <a:rPr lang="es-ES" sz="1600" dirty="0" smtClean="0">
                <a:latin typeface="Consolas" pitchFamily="49" charset="0"/>
              </a:rPr>
              <a:t>) {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   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sz="1600" dirty="0" smtClean="0">
                <a:latin typeface="Consolas" pitchFamily="49" charset="0"/>
              </a:rPr>
              <a:t>(</a:t>
            </a:r>
            <a:r>
              <a:rPr lang="es-ES" sz="1600" dirty="0" err="1" smtClean="0">
                <a:latin typeface="Consolas" pitchFamily="49" charset="0"/>
              </a:rPr>
              <a:t>lista.contador</a:t>
            </a:r>
            <a:r>
              <a:rPr lang="es-ES" sz="1600" dirty="0" smtClean="0">
                <a:latin typeface="Consolas" pitchFamily="49" charset="0"/>
              </a:rPr>
              <a:t> == N) {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         </a:t>
            </a:r>
            <a:r>
              <a:rPr lang="es-ES" sz="1600" dirty="0" err="1" smtClean="0">
                <a:latin typeface="Consolas" pitchFamily="49" charset="0"/>
              </a:rPr>
              <a:t>overflow</a:t>
            </a:r>
            <a:r>
              <a:rPr lang="es-ES" sz="1600" dirty="0" smtClean="0">
                <a:latin typeface="Consolas" pitchFamily="49" charset="0"/>
              </a:rPr>
              <a:t> 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true</a:t>
            </a:r>
            <a:r>
              <a:rPr lang="es-ES" sz="1600" dirty="0" smtClean="0">
                <a:latin typeface="Consolas" pitchFamily="49" charset="0"/>
              </a:rPr>
              <a:t>; </a:t>
            </a:r>
            <a:r>
              <a:rPr lang="es-ES" sz="1600" dirty="0" smtClean="0">
                <a:solidFill>
                  <a:srgbClr val="92D050"/>
                </a:solidFill>
                <a:latin typeface="Consolas" pitchFamily="49" charset="0"/>
              </a:rPr>
              <a:t>// ¡Demasiados!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      }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   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sz="1600" dirty="0" smtClean="0">
                <a:latin typeface="Consolas" pitchFamily="49" charset="0"/>
              </a:rPr>
              <a:t> {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         </a:t>
            </a:r>
            <a:r>
              <a:rPr lang="es-ES" sz="1600" dirty="0" err="1" smtClean="0">
                <a:latin typeface="Consolas" pitchFamily="49" charset="0"/>
              </a:rPr>
              <a:t>lista.elementos</a:t>
            </a:r>
            <a:r>
              <a:rPr lang="es-ES" sz="1600" dirty="0" smtClean="0">
                <a:latin typeface="Consolas" pitchFamily="49" charset="0"/>
              </a:rPr>
              <a:t>[</a:t>
            </a:r>
            <a:r>
              <a:rPr lang="es-ES" sz="1600" dirty="0" err="1" smtClean="0">
                <a:latin typeface="Consolas" pitchFamily="49" charset="0"/>
              </a:rPr>
              <a:t>lista.contador</a:t>
            </a:r>
            <a:r>
              <a:rPr lang="es-ES" sz="1600" dirty="0" smtClean="0">
                <a:latin typeface="Consolas" pitchFamily="49" charset="0"/>
              </a:rPr>
              <a:t>] = dato;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         </a:t>
            </a:r>
            <a:r>
              <a:rPr lang="es-ES" sz="1600" dirty="0" err="1" smtClean="0">
                <a:latin typeface="Consolas" pitchFamily="49" charset="0"/>
              </a:rPr>
              <a:t>lista.contador</a:t>
            </a:r>
            <a:r>
              <a:rPr lang="es-ES" sz="1600" dirty="0" smtClean="0">
                <a:latin typeface="Consolas" pitchFamily="49" charset="0"/>
              </a:rPr>
              <a:t>++;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         archivo &gt;&gt; dato;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      }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   }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>
                <a:latin typeface="Consolas" pitchFamily="49" charset="0"/>
              </a:rPr>
              <a:t> </a:t>
            </a:r>
            <a:r>
              <a:rPr lang="es-ES" sz="1600" dirty="0" smtClean="0">
                <a:latin typeface="Consolas" pitchFamily="49" charset="0"/>
              </a:rPr>
              <a:t>     </a:t>
            </a:r>
            <a:r>
              <a:rPr lang="es-ES" sz="1600" dirty="0" err="1" smtClean="0">
                <a:latin typeface="Consolas" pitchFamily="49" charset="0"/>
              </a:rPr>
              <a:t>archivo.close</a:t>
            </a:r>
            <a:r>
              <a:rPr lang="es-ES" sz="1600" dirty="0" smtClean="0">
                <a:latin typeface="Consolas" pitchFamily="49" charset="0"/>
              </a:rPr>
              <a:t>();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ok = abierto &amp;&amp; !</a:t>
            </a:r>
            <a:r>
              <a:rPr lang="es-ES" sz="1600" dirty="0" err="1" smtClean="0">
                <a:latin typeface="Consolas" pitchFamily="49" charset="0"/>
              </a:rPr>
              <a:t>overflow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}</a:t>
            </a:r>
            <a:endParaRPr lang="es-ES" sz="14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613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9890650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0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0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10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614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554394" y="3044280"/>
            <a:ext cx="6035435" cy="14465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Recorridos y búsquedas</a:t>
            </a:r>
            <a:b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</a:br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en cadenas de caracteres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35201388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Cadenas de caracteres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Recorridos y búsquedas en cadenas de caracteres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s-ES" dirty="0" smtClean="0"/>
              <a:t>Longitud de la cadena: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size()</a:t>
            </a:r>
            <a:r>
              <a:rPr lang="es-ES" dirty="0" smtClean="0"/>
              <a:t> o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length()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s-ES" dirty="0" smtClean="0"/>
              <a:t>Caso similar a los arrays con contador de elementos</a:t>
            </a:r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s-ES" dirty="0" smtClean="0"/>
              <a:t>Ejemplo: Recorrido de una cadena generando otra invertida</a:t>
            </a:r>
          </a:p>
          <a:p>
            <a:pPr marL="361950" lvl="1" indent="0">
              <a:lnSpc>
                <a:spcPts val="23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cadena, inversa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""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pos;</a:t>
            </a:r>
          </a:p>
          <a:p>
            <a:pPr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car;</a:t>
            </a:r>
          </a:p>
          <a:p>
            <a:pPr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... (lectura de cadena)</a:t>
            </a:r>
            <a:endParaRPr lang="es-ES" sz="2000" dirty="0">
              <a:latin typeface="Consolas" pitchFamily="49" charset="0"/>
              <a:cs typeface="Consolas" pitchFamily="49" charset="0"/>
            </a:endParaRPr>
          </a:p>
          <a:p>
            <a:pPr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pos </a:t>
            </a:r>
            <a:r>
              <a:rPr lang="es-ES" sz="2000" dirty="0">
                <a:latin typeface="Consolas" pitchFamily="49" charset="0"/>
                <a:cs typeface="Consolas" pitchFamily="49" charset="0"/>
              </a:rPr>
              <a:t>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(pos &lt;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cadena.size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()) {</a:t>
            </a:r>
          </a:p>
          <a:p>
            <a:pPr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  // Mientras no se llegue al final de la cadena</a:t>
            </a: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car = cadena.at(pos);</a:t>
            </a:r>
          </a:p>
          <a:p>
            <a:pPr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inversa = car + inversa;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Inserta car al principio</a:t>
            </a:r>
            <a:endParaRPr lang="es-ES" sz="20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pos++;</a:t>
            </a:r>
          </a:p>
          <a:p>
            <a:pPr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...</a:t>
            </a:r>
            <a:endParaRPr lang="es-ES" dirty="0" smtClean="0">
              <a:solidFill>
                <a:prstClr val="white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615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7112910" y="404664"/>
            <a:ext cx="1577676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inversa.cpp</a:t>
            </a:r>
          </a:p>
        </p:txBody>
      </p:sp>
    </p:spTree>
    <p:extLst>
      <p:ext uri="{BB962C8B-B14F-4D97-AF65-F5344CB8AC3E}">
        <p14:creationId xmlns:p14="http://schemas.microsoft.com/office/powerpoint/2010/main" val="361585813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Cadenas de caracteres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Búsqueda de un carácter en una cadena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cadena;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buscado;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pos;</a:t>
            </a:r>
            <a:endParaRPr lang="es-ES" sz="1800" dirty="0">
              <a:latin typeface="Consolas" pitchFamily="49" charset="0"/>
              <a:cs typeface="Consolas" pitchFamily="49" charset="0"/>
            </a:endParaRP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encontrado;</a:t>
            </a:r>
            <a:endParaRPr lang="es-ES" sz="1800" dirty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... (lectura de cadena)</a:t>
            </a:r>
            <a:endParaRPr lang="es-ES" sz="1800" dirty="0" smtClean="0">
              <a:latin typeface="Consolas" pitchFamily="49" charset="0"/>
              <a:cs typeface="Consolas" pitchFamily="49" charset="0"/>
            </a:endParaRP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"Introduce el carácter a buscar: "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cin &gt;&gt; buscado;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pos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encontrado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((pos &lt;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cadena.size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()) &amp;&amp; !encontrado) {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(cadena.at(pos) == buscado) {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encontrado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pos++;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(encontrado)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7366184" y="404664"/>
            <a:ext cx="1324402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busca.cpp</a:t>
            </a:r>
          </a:p>
        </p:txBody>
      </p:sp>
    </p:spTree>
    <p:extLst>
      <p:ext uri="{BB962C8B-B14F-4D97-AF65-F5344CB8AC3E}">
        <p14:creationId xmlns:p14="http://schemas.microsoft.com/office/powerpoint/2010/main" val="130393356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590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209273" y="3044280"/>
            <a:ext cx="4725654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Recorrido de arrays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617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102776" y="3044280"/>
            <a:ext cx="4938660" cy="14465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Más ejemplos</a:t>
            </a:r>
            <a:b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</a:br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de manejo de arrays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66076822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Manejo de vectores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618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8" name="Rectángulo 7"/>
          <p:cNvSpPr/>
          <p:nvPr/>
        </p:nvSpPr>
        <p:spPr>
          <a:xfrm>
            <a:off x="539552" y="980728"/>
            <a:ext cx="814724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0">
              <a:spcAft>
                <a:spcPts val="600"/>
              </a:spcAft>
              <a:tabLst>
                <a:tab pos="408940" algn="l"/>
              </a:tabLs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Tipo </a:t>
            </a:r>
            <a:r>
              <a:rPr lang="es-E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tVector</a:t>
            </a: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representar secuencias de N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enteros:</a:t>
            </a:r>
          </a:p>
          <a:p>
            <a:pPr marL="361950" lvl="0">
              <a:tabLst>
                <a:tab pos="408940" algn="l"/>
              </a:tabLst>
            </a:pPr>
            <a:r>
              <a:rPr lang="sv-SE" sz="2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const</a:t>
            </a:r>
            <a:r>
              <a:rPr lang="sv-S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sv-SE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sv-S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N = </a:t>
            </a:r>
            <a:r>
              <a:rPr lang="sv-SE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sv-SE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</a:p>
          <a:p>
            <a:pPr marL="361950" lvl="0">
              <a:spcAft>
                <a:spcPts val="600"/>
              </a:spcAft>
              <a:tabLst>
                <a:tab pos="408940" algn="l"/>
              </a:tabLst>
            </a:pPr>
            <a:r>
              <a:rPr lang="sv-SE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typedef</a:t>
            </a:r>
            <a:r>
              <a:rPr lang="sv-SE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sv-SE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 tVector</a:t>
            </a:r>
            <a:r>
              <a:rPr lang="sv-S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[N];</a:t>
            </a: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marL="361950" lvl="0">
              <a:spcAft>
                <a:spcPts val="600"/>
              </a:spcAft>
              <a:tabLst>
                <a:tab pos="408940" algn="l"/>
              </a:tabLs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Subprogramas:</a:t>
            </a:r>
            <a:endParaRPr lang="es-E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4375" lvl="1" indent="-352425">
              <a:spcAft>
                <a:spcPts val="600"/>
              </a:spcAft>
              <a:buClr>
                <a:schemeClr val="bg2">
                  <a:lumMod val="20000"/>
                  <a:lumOff val="80000"/>
                </a:schemeClr>
              </a:buClr>
              <a:buFont typeface="Wingdings" panose="05000000000000000000" pitchFamily="2" charset="2"/>
              <a:buChar char="ü"/>
              <a:tabLst>
                <a:tab pos="714375" algn="l"/>
              </a:tabLs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Dado </a:t>
            </a: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vector,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mueve </a:t>
            </a: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 componentes un lugar a la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derecha;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último componente se moverá al 1</a:t>
            </a:r>
            <a:r>
              <a:rPr lang="es-ES" sz="2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lugar</a:t>
            </a:r>
            <a:endParaRPr lang="es-E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4375" lvl="1" indent="-352425">
              <a:spcAft>
                <a:spcPts val="600"/>
              </a:spcAft>
              <a:buClr>
                <a:schemeClr val="bg2">
                  <a:lumMod val="20000"/>
                  <a:lumOff val="80000"/>
                </a:schemeClr>
              </a:buClr>
              <a:buFont typeface="Wingdings" panose="05000000000000000000" pitchFamily="2" charset="2"/>
              <a:buChar char="ü"/>
              <a:tabLst>
                <a:tab pos="714375" algn="l"/>
              </a:tabLs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Dado </a:t>
            </a: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vector,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 </a:t>
            </a: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devuelve </a:t>
            </a: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suma de los elementos que se encuentran en las posiciones pares del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vector</a:t>
            </a:r>
            <a:endParaRPr lang="es-E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4375" lvl="1" indent="-352425">
              <a:spcAft>
                <a:spcPts val="600"/>
              </a:spcAft>
              <a:buClr>
                <a:schemeClr val="bg2">
                  <a:lumMod val="20000"/>
                  <a:lumOff val="80000"/>
                </a:schemeClr>
              </a:buClr>
              <a:buFont typeface="Wingdings" panose="05000000000000000000" pitchFamily="2" charset="2"/>
              <a:buChar char="ü"/>
              <a:tabLst>
                <a:tab pos="714375" algn="l"/>
              </a:tabLs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Dado </a:t>
            </a: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vector,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encuentra </a:t>
            </a: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devuelve </a:t>
            </a: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componente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mayor</a:t>
            </a:r>
            <a:endParaRPr lang="es-E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4375" lvl="1" indent="-352425">
              <a:spcAft>
                <a:spcPts val="600"/>
              </a:spcAft>
              <a:buClr>
                <a:schemeClr val="bg2">
                  <a:lumMod val="20000"/>
                  <a:lumOff val="80000"/>
                </a:schemeClr>
              </a:buClr>
              <a:buFont typeface="Wingdings" panose="05000000000000000000" pitchFamily="2" charset="2"/>
              <a:buChar char="ü"/>
              <a:tabLst>
                <a:tab pos="714375" algn="l"/>
              </a:tabLs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Dados </a:t>
            </a: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 vectores,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devuelve </a:t>
            </a: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valor que indique si son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iguales</a:t>
            </a:r>
            <a:endParaRPr lang="es-E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4375" lvl="1" indent="-352425">
              <a:spcAft>
                <a:spcPts val="600"/>
              </a:spcAft>
              <a:buClr>
                <a:schemeClr val="bg2">
                  <a:lumMod val="20000"/>
                  <a:lumOff val="80000"/>
                </a:schemeClr>
              </a:buClr>
              <a:buFont typeface="Wingdings" panose="05000000000000000000" pitchFamily="2" charset="2"/>
              <a:buChar char="ü"/>
              <a:tabLst>
                <a:tab pos="714375" algn="l"/>
              </a:tabLs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Dado un vector, determina </a:t>
            </a: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alguno de los valores almacenados en el vector es igual a la suma del resto de los valores del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mismo;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devuelve el índice del primero encontrado o -1 si no se encuentra</a:t>
            </a:r>
            <a:endParaRPr lang="es-E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4375" lvl="1" indent="-352425">
              <a:spcAft>
                <a:spcPts val="600"/>
              </a:spcAft>
              <a:buClr>
                <a:schemeClr val="bg2">
                  <a:lumMod val="20000"/>
                  <a:lumOff val="80000"/>
                </a:schemeClr>
              </a:buClr>
              <a:buFont typeface="Wingdings" panose="05000000000000000000" pitchFamily="2" charset="2"/>
              <a:buChar char="ü"/>
              <a:tabLst>
                <a:tab pos="714375" algn="l"/>
              </a:tabLs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Dado un vector, determina </a:t>
            </a: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alguno de los valores almacenados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vector está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repetido</a:t>
            </a:r>
            <a:endParaRPr lang="es-E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60993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Manejo de vectores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nn-NO" sz="1800" dirty="0">
                <a:latin typeface="Consolas" pitchFamily="49" charset="0"/>
              </a:rPr>
              <a:t> desplazar(</a:t>
            </a:r>
            <a:r>
              <a:rPr lang="nn-NO" sz="1800" dirty="0">
                <a:solidFill>
                  <a:srgbClr val="FFC000"/>
                </a:solidFill>
                <a:latin typeface="Consolas" pitchFamily="49" charset="0"/>
              </a:rPr>
              <a:t>tVector</a:t>
            </a:r>
            <a:r>
              <a:rPr lang="nn-NO" sz="1800" dirty="0">
                <a:latin typeface="Consolas" pitchFamily="49" charset="0"/>
              </a:rPr>
              <a:t> v) </a:t>
            </a:r>
            <a:r>
              <a:rPr lang="nn-NO" sz="1800" dirty="0" smtClean="0">
                <a:latin typeface="Consolas" pitchFamily="49" charset="0"/>
              </a:rPr>
              <a:t>{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</a:t>
            </a:r>
            <a:r>
              <a:rPr lang="nn-NO" sz="1800" dirty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nn-NO" sz="1800" dirty="0">
                <a:latin typeface="Consolas" pitchFamily="49" charset="0"/>
              </a:rPr>
              <a:t> aux = v[N - </a:t>
            </a:r>
            <a:r>
              <a:rPr lang="nn-NO" sz="1800" dirty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nn-NO" sz="1800" dirty="0" smtClean="0">
                <a:latin typeface="Consolas" pitchFamily="49" charset="0"/>
              </a:rPr>
              <a:t>];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nn-NO" sz="18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</a:t>
            </a:r>
            <a:r>
              <a:rPr lang="nn-NO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</a:t>
            </a:r>
            <a:r>
              <a:rPr lang="nn-NO" sz="1800" dirty="0">
                <a:latin typeface="Consolas" pitchFamily="49" charset="0"/>
              </a:rPr>
              <a:t> (</a:t>
            </a:r>
            <a:r>
              <a:rPr lang="nn-NO" sz="1800" dirty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nn-NO" sz="1800" dirty="0">
                <a:latin typeface="Consolas" pitchFamily="49" charset="0"/>
              </a:rPr>
              <a:t> i = N - </a:t>
            </a:r>
            <a:r>
              <a:rPr lang="nn-NO" sz="1800" dirty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nn-NO" sz="1800" dirty="0">
                <a:latin typeface="Consolas" pitchFamily="49" charset="0"/>
              </a:rPr>
              <a:t>; i &gt; </a:t>
            </a:r>
            <a:r>
              <a:rPr lang="nn-NO" sz="1800" dirty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nn-NO" sz="1800" dirty="0">
                <a:latin typeface="Consolas" pitchFamily="49" charset="0"/>
              </a:rPr>
              <a:t>; i-</a:t>
            </a:r>
            <a:r>
              <a:rPr lang="nn-NO" sz="1800" dirty="0" smtClean="0">
                <a:latin typeface="Consolas" pitchFamily="49" charset="0"/>
              </a:rPr>
              <a:t>-) {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   </a:t>
            </a:r>
            <a:r>
              <a:rPr lang="nn-NO" sz="1800" dirty="0">
                <a:latin typeface="Consolas" pitchFamily="49" charset="0"/>
              </a:rPr>
              <a:t>v[i] = v[i - </a:t>
            </a:r>
            <a:r>
              <a:rPr lang="nn-NO" sz="1800" dirty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nn-NO" sz="1800" dirty="0" smtClean="0">
                <a:latin typeface="Consolas" pitchFamily="49" charset="0"/>
              </a:rPr>
              <a:t>];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>
                <a:latin typeface="Consolas" pitchFamily="49" charset="0"/>
              </a:rPr>
              <a:t> </a:t>
            </a:r>
            <a:r>
              <a:rPr lang="nn-NO" sz="1800" dirty="0" smtClean="0">
                <a:latin typeface="Consolas" pitchFamily="49" charset="0"/>
              </a:rPr>
              <a:t>  }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v[</a:t>
            </a:r>
            <a:r>
              <a:rPr lang="nn-NO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nn-NO" sz="1800" dirty="0">
                <a:latin typeface="Consolas" pitchFamily="49" charset="0"/>
              </a:rPr>
              <a:t>] = aux</a:t>
            </a:r>
            <a:r>
              <a:rPr lang="nn-NO" sz="18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}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nn-NO" sz="1800" dirty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sumaPares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1800" dirty="0" err="1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tVector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v) </a:t>
            </a:r>
            <a:r>
              <a:rPr lang="es-E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suma = </a:t>
            </a:r>
            <a:r>
              <a:rPr lang="es-ES" sz="18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s-E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i = </a:t>
            </a:r>
            <a:r>
              <a:rPr lang="es-ES" sz="18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; i &lt; N; i = i + </a:t>
            </a:r>
            <a:r>
              <a:rPr lang="es-ES" sz="18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es-E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suma = suma + v[i</a:t>
            </a:r>
            <a:r>
              <a:rPr lang="es-E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suma</a:t>
            </a:r>
            <a:r>
              <a:rPr lang="es-E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619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6986273" y="404664"/>
            <a:ext cx="1704313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vectores.cpp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95951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Manejo de vectores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363272" cy="5110178"/>
          </a:xfrm>
        </p:spPr>
        <p:txBody>
          <a:bodyPr>
            <a:noAutofit/>
          </a:bodyPr>
          <a:lstStyle/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nn-NO" sz="1800" dirty="0">
                <a:latin typeface="Consolas" pitchFamily="49" charset="0"/>
              </a:rPr>
              <a:t> encuentraMayor(</a:t>
            </a:r>
            <a:r>
              <a:rPr lang="nn-NO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nn-NO" sz="1800" dirty="0">
                <a:latin typeface="Consolas" pitchFamily="49" charset="0"/>
              </a:rPr>
              <a:t> </a:t>
            </a:r>
            <a:r>
              <a:rPr lang="nn-NO" sz="1800" dirty="0">
                <a:solidFill>
                  <a:srgbClr val="FFC000"/>
                </a:solidFill>
                <a:latin typeface="Consolas" pitchFamily="49" charset="0"/>
              </a:rPr>
              <a:t>tVector</a:t>
            </a:r>
            <a:r>
              <a:rPr lang="nn-NO" sz="1800" dirty="0">
                <a:latin typeface="Consolas" pitchFamily="49" charset="0"/>
              </a:rPr>
              <a:t> v) </a:t>
            </a:r>
            <a:r>
              <a:rPr lang="nn-NO" sz="1800" dirty="0" smtClean="0">
                <a:latin typeface="Consolas" pitchFamily="49" charset="0"/>
              </a:rPr>
              <a:t>{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</a:t>
            </a:r>
            <a:r>
              <a:rPr lang="nn-NO" sz="1800" dirty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nn-NO" sz="1800" dirty="0">
                <a:latin typeface="Consolas" pitchFamily="49" charset="0"/>
              </a:rPr>
              <a:t> max = v[</a:t>
            </a:r>
            <a:r>
              <a:rPr lang="nn-NO" sz="1800" dirty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nn-NO" sz="1800" dirty="0">
                <a:latin typeface="Consolas" pitchFamily="49" charset="0"/>
              </a:rPr>
              <a:t>], posMayor = </a:t>
            </a:r>
            <a:r>
              <a:rPr lang="nn-NO" sz="1800" dirty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nn-NO" sz="1800" dirty="0" smtClean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</a:t>
            </a:r>
            <a:r>
              <a:rPr lang="nn-NO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</a:t>
            </a:r>
            <a:r>
              <a:rPr lang="nn-NO" sz="1800" dirty="0">
                <a:latin typeface="Consolas" pitchFamily="49" charset="0"/>
              </a:rPr>
              <a:t> (</a:t>
            </a:r>
            <a:r>
              <a:rPr lang="nn-NO" sz="1800" dirty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nn-NO" sz="1800" dirty="0">
                <a:latin typeface="Consolas" pitchFamily="49" charset="0"/>
              </a:rPr>
              <a:t> i = </a:t>
            </a:r>
            <a:r>
              <a:rPr lang="nn-NO" sz="1800" dirty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nn-NO" sz="1800" dirty="0">
                <a:latin typeface="Consolas" pitchFamily="49" charset="0"/>
              </a:rPr>
              <a:t>; i &lt; N; i++) </a:t>
            </a:r>
            <a:r>
              <a:rPr lang="nn-NO" sz="1800" dirty="0" smtClean="0">
                <a:latin typeface="Consolas" pitchFamily="49" charset="0"/>
              </a:rPr>
              <a:t>{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   </a:t>
            </a:r>
            <a:r>
              <a:rPr lang="nn-NO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nn-NO" sz="1800" dirty="0">
                <a:latin typeface="Consolas" pitchFamily="49" charset="0"/>
              </a:rPr>
              <a:t> (v[i] &gt; max) </a:t>
            </a:r>
            <a:r>
              <a:rPr lang="nn-NO" sz="1800" dirty="0" smtClean="0">
                <a:latin typeface="Consolas" pitchFamily="49" charset="0"/>
              </a:rPr>
              <a:t>{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      </a:t>
            </a:r>
            <a:r>
              <a:rPr lang="nn-NO" sz="1800" dirty="0">
                <a:latin typeface="Consolas" pitchFamily="49" charset="0"/>
              </a:rPr>
              <a:t>posMayor = i</a:t>
            </a:r>
            <a:r>
              <a:rPr lang="nn-NO" sz="1800" dirty="0" smtClean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      </a:t>
            </a:r>
            <a:r>
              <a:rPr lang="nn-NO" sz="1800" dirty="0">
                <a:latin typeface="Consolas" pitchFamily="49" charset="0"/>
              </a:rPr>
              <a:t>max = v[i</a:t>
            </a:r>
            <a:r>
              <a:rPr lang="nn-NO" sz="1800" dirty="0" smtClean="0">
                <a:latin typeface="Consolas" pitchFamily="49" charset="0"/>
              </a:rPr>
              <a:t>];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   }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}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</a:t>
            </a:r>
            <a:r>
              <a:rPr lang="nn-NO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nn-NO" sz="1800" dirty="0">
                <a:latin typeface="Consolas" pitchFamily="49" charset="0"/>
              </a:rPr>
              <a:t> posMayor</a:t>
            </a:r>
            <a:r>
              <a:rPr lang="nn-NO" sz="1800" dirty="0" smtClean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}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nn-NO" sz="1800" dirty="0" smtClean="0">
              <a:latin typeface="Consolas" pitchFamily="49" charset="0"/>
              <a:cs typeface="Consolas" panose="020B0609020204030204" pitchFamily="49" charset="0"/>
            </a:endParaRP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>
                <a:solidFill>
                  <a:srgbClr val="FFC000"/>
                </a:solidFill>
                <a:latin typeface="Consolas" pitchFamily="49" charset="0"/>
                <a:cs typeface="Consolas" panose="020B0609020204030204" pitchFamily="49" charset="0"/>
              </a:rPr>
              <a:t>bool</a:t>
            </a:r>
            <a:r>
              <a:rPr lang="nn-NO" sz="1800" dirty="0">
                <a:latin typeface="Consolas" pitchFamily="49" charset="0"/>
                <a:cs typeface="Consolas" panose="020B0609020204030204" pitchFamily="49" charset="0"/>
              </a:rPr>
              <a:t> sonIguales(</a:t>
            </a:r>
            <a:r>
              <a:rPr lang="nn-NO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anose="020B0609020204030204" pitchFamily="49" charset="0"/>
              </a:rPr>
              <a:t>const</a:t>
            </a:r>
            <a:r>
              <a:rPr lang="nn-NO" sz="1800" dirty="0">
                <a:latin typeface="Consolas" pitchFamily="49" charset="0"/>
                <a:cs typeface="Consolas" panose="020B0609020204030204" pitchFamily="49" charset="0"/>
              </a:rPr>
              <a:t> </a:t>
            </a:r>
            <a:r>
              <a:rPr lang="nn-NO" sz="1800" dirty="0">
                <a:solidFill>
                  <a:srgbClr val="FFC000"/>
                </a:solidFill>
                <a:latin typeface="Consolas" pitchFamily="49" charset="0"/>
                <a:cs typeface="Consolas" panose="020B0609020204030204" pitchFamily="49" charset="0"/>
              </a:rPr>
              <a:t>tVector</a:t>
            </a:r>
            <a:r>
              <a:rPr lang="nn-NO" sz="1800" dirty="0">
                <a:latin typeface="Consolas" pitchFamily="49" charset="0"/>
                <a:cs typeface="Consolas" panose="020B0609020204030204" pitchFamily="49" charset="0"/>
              </a:rPr>
              <a:t> v1, </a:t>
            </a:r>
            <a:r>
              <a:rPr lang="nn-NO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anose="020B0609020204030204" pitchFamily="49" charset="0"/>
              </a:rPr>
              <a:t>const</a:t>
            </a:r>
            <a:r>
              <a:rPr lang="nn-NO" sz="1800" dirty="0">
                <a:latin typeface="Consolas" pitchFamily="49" charset="0"/>
                <a:cs typeface="Consolas" panose="020B0609020204030204" pitchFamily="49" charset="0"/>
              </a:rPr>
              <a:t> </a:t>
            </a:r>
            <a:r>
              <a:rPr lang="nn-NO" sz="1800" dirty="0">
                <a:solidFill>
                  <a:srgbClr val="FFC000"/>
                </a:solidFill>
                <a:latin typeface="Consolas" pitchFamily="49" charset="0"/>
                <a:cs typeface="Consolas" panose="020B0609020204030204" pitchFamily="49" charset="0"/>
              </a:rPr>
              <a:t>tVector</a:t>
            </a:r>
            <a:r>
              <a:rPr lang="nn-NO" sz="1800" dirty="0">
                <a:latin typeface="Consolas" pitchFamily="49" charset="0"/>
                <a:cs typeface="Consolas" panose="020B0609020204030204" pitchFamily="49" charset="0"/>
              </a:rPr>
              <a:t> v2) </a:t>
            </a:r>
            <a:r>
              <a:rPr lang="nn-NO" sz="1800" dirty="0" smtClean="0">
                <a:latin typeface="Consolas" pitchFamily="49" charset="0"/>
                <a:cs typeface="Consolas" panose="020B0609020204030204" pitchFamily="49" charset="0"/>
              </a:rPr>
              <a:t>{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solidFill>
                  <a:srgbClr val="92D050"/>
                </a:solidFill>
                <a:latin typeface="Consolas" pitchFamily="49" charset="0"/>
                <a:cs typeface="Consolas" panose="020B0609020204030204" pitchFamily="49" charset="0"/>
              </a:rPr>
              <a:t>//Implementación como búsqueda del primer elemento distinto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  <a:cs typeface="Consolas" panose="020B0609020204030204" pitchFamily="49" charset="0"/>
              </a:rPr>
              <a:t>   </a:t>
            </a:r>
            <a:r>
              <a:rPr lang="nn-NO" sz="1800" dirty="0">
                <a:solidFill>
                  <a:srgbClr val="FFC000"/>
                </a:solidFill>
                <a:latin typeface="Consolas" pitchFamily="49" charset="0"/>
                <a:cs typeface="Consolas" panose="020B0609020204030204" pitchFamily="49" charset="0"/>
              </a:rPr>
              <a:t>bool</a:t>
            </a:r>
            <a:r>
              <a:rPr lang="nn-NO" sz="1800" dirty="0">
                <a:latin typeface="Consolas" pitchFamily="49" charset="0"/>
                <a:cs typeface="Consolas" panose="020B0609020204030204" pitchFamily="49" charset="0"/>
              </a:rPr>
              <a:t> encontrado = </a:t>
            </a:r>
            <a:r>
              <a:rPr lang="nn-NO" sz="1800" dirty="0">
                <a:solidFill>
                  <a:srgbClr val="FFFF00"/>
                </a:solidFill>
                <a:latin typeface="Consolas" pitchFamily="49" charset="0"/>
                <a:cs typeface="Consolas" panose="020B0609020204030204" pitchFamily="49" charset="0"/>
              </a:rPr>
              <a:t>false</a:t>
            </a:r>
            <a:r>
              <a:rPr lang="nn-NO" sz="1800" dirty="0" smtClean="0">
                <a:latin typeface="Consolas" pitchFamily="49" charset="0"/>
                <a:cs typeface="Consolas" panose="020B0609020204030204" pitchFamily="49" charset="0"/>
              </a:rPr>
              <a:t>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  <a:cs typeface="Consolas" panose="020B0609020204030204" pitchFamily="49" charset="0"/>
              </a:rPr>
              <a:t>   </a:t>
            </a:r>
            <a:r>
              <a:rPr lang="nn-NO" sz="1800" dirty="0">
                <a:solidFill>
                  <a:srgbClr val="FFC000"/>
                </a:solidFill>
                <a:latin typeface="Consolas" pitchFamily="49" charset="0"/>
                <a:cs typeface="Consolas" panose="020B0609020204030204" pitchFamily="49" charset="0"/>
              </a:rPr>
              <a:t>int</a:t>
            </a:r>
            <a:r>
              <a:rPr lang="nn-NO" sz="1800" dirty="0">
                <a:latin typeface="Consolas" pitchFamily="49" charset="0"/>
                <a:cs typeface="Consolas" panose="020B0609020204030204" pitchFamily="49" charset="0"/>
              </a:rPr>
              <a:t> i = </a:t>
            </a:r>
            <a:r>
              <a:rPr lang="nn-NO" sz="1800" dirty="0">
                <a:solidFill>
                  <a:srgbClr val="FFFF00"/>
                </a:solidFill>
                <a:latin typeface="Consolas" pitchFamily="49" charset="0"/>
                <a:cs typeface="Consolas" panose="020B0609020204030204" pitchFamily="49" charset="0"/>
              </a:rPr>
              <a:t>0</a:t>
            </a:r>
            <a:r>
              <a:rPr lang="nn-NO" sz="1800" dirty="0" smtClean="0">
                <a:latin typeface="Consolas" pitchFamily="49" charset="0"/>
                <a:cs typeface="Consolas" panose="020B0609020204030204" pitchFamily="49" charset="0"/>
              </a:rPr>
              <a:t>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  <a:cs typeface="Consolas" panose="020B0609020204030204" pitchFamily="49" charset="0"/>
              </a:rPr>
              <a:t>   </a:t>
            </a:r>
            <a:r>
              <a:rPr lang="nn-NO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anose="020B0609020204030204" pitchFamily="49" charset="0"/>
              </a:rPr>
              <a:t>while</a:t>
            </a:r>
            <a:r>
              <a:rPr lang="nn-NO" sz="1800" dirty="0">
                <a:latin typeface="Consolas" pitchFamily="49" charset="0"/>
                <a:cs typeface="Consolas" panose="020B0609020204030204" pitchFamily="49" charset="0"/>
              </a:rPr>
              <a:t> ((i&lt;N) &amp;&amp; !encontrado) </a:t>
            </a:r>
            <a:r>
              <a:rPr lang="nn-NO" sz="1800" dirty="0" smtClean="0">
                <a:latin typeface="Consolas" pitchFamily="49" charset="0"/>
                <a:cs typeface="Consolas" panose="020B0609020204030204" pitchFamily="49" charset="0"/>
              </a:rPr>
              <a:t>{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  <a:cs typeface="Consolas" panose="020B0609020204030204" pitchFamily="49" charset="0"/>
              </a:rPr>
              <a:t>      </a:t>
            </a:r>
            <a:r>
              <a:rPr lang="nn-NO" sz="1800" dirty="0">
                <a:latin typeface="Consolas" pitchFamily="49" charset="0"/>
                <a:cs typeface="Consolas" panose="020B0609020204030204" pitchFamily="49" charset="0"/>
              </a:rPr>
              <a:t>encontrado = (v1[i] != v2[i</a:t>
            </a:r>
            <a:r>
              <a:rPr lang="nn-NO" sz="1800" dirty="0" smtClean="0">
                <a:latin typeface="Consolas" pitchFamily="49" charset="0"/>
                <a:cs typeface="Consolas" panose="020B0609020204030204" pitchFamily="49" charset="0"/>
              </a:rPr>
              <a:t>]);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  <a:cs typeface="Consolas" panose="020B0609020204030204" pitchFamily="49" charset="0"/>
              </a:rPr>
              <a:t>      </a:t>
            </a:r>
            <a:r>
              <a:rPr lang="nn-NO" sz="1800" dirty="0">
                <a:latin typeface="Consolas" pitchFamily="49" charset="0"/>
                <a:cs typeface="Consolas" panose="020B0609020204030204" pitchFamily="49" charset="0"/>
              </a:rPr>
              <a:t>i</a:t>
            </a:r>
            <a:r>
              <a:rPr lang="nn-NO" sz="1800" dirty="0" smtClean="0">
                <a:latin typeface="Consolas" pitchFamily="49" charset="0"/>
                <a:cs typeface="Consolas" panose="020B0609020204030204" pitchFamily="49" charset="0"/>
              </a:rPr>
              <a:t>++;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  <a:cs typeface="Consolas" panose="020B0609020204030204" pitchFamily="49" charset="0"/>
              </a:rPr>
              <a:t>   }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  <a:cs typeface="Consolas" panose="020B0609020204030204" pitchFamily="49" charset="0"/>
              </a:rPr>
              <a:t>   </a:t>
            </a:r>
            <a:r>
              <a:rPr lang="nn-NO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anose="020B0609020204030204" pitchFamily="49" charset="0"/>
              </a:rPr>
              <a:t>return</a:t>
            </a:r>
            <a:r>
              <a:rPr lang="nn-NO" sz="1800" dirty="0">
                <a:latin typeface="Consolas" pitchFamily="49" charset="0"/>
                <a:cs typeface="Consolas" panose="020B0609020204030204" pitchFamily="49" charset="0"/>
              </a:rPr>
              <a:t> !encontrado</a:t>
            </a:r>
            <a:r>
              <a:rPr lang="nn-NO" sz="1800" dirty="0" smtClean="0">
                <a:latin typeface="Consolas" pitchFamily="49" charset="0"/>
                <a:cs typeface="Consolas" panose="020B0609020204030204" pitchFamily="49" charset="0"/>
              </a:rPr>
              <a:t>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  <a:cs typeface="Consolas" panose="020B0609020204030204" pitchFamily="49" charset="0"/>
              </a:rPr>
              <a:t>}</a:t>
            </a:r>
            <a:endParaRPr lang="es-E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5000611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0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0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Manejo de vectores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363272" cy="5110178"/>
          </a:xfrm>
        </p:spPr>
        <p:txBody>
          <a:bodyPr>
            <a:noAutofit/>
          </a:bodyPr>
          <a:lstStyle/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nn-NO" sz="1800" dirty="0" smtClean="0">
                <a:latin typeface="Consolas" pitchFamily="49" charset="0"/>
              </a:rPr>
              <a:t> compruebaSuma(</a:t>
            </a:r>
            <a:r>
              <a:rPr lang="nn-NO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nn-NO" sz="1800" dirty="0" smtClean="0">
                <a:latin typeface="Consolas" pitchFamily="49" charset="0"/>
              </a:rPr>
              <a:t> </a:t>
            </a:r>
            <a:r>
              <a:rPr lang="nn-NO" sz="1800" dirty="0" smtClean="0">
                <a:solidFill>
                  <a:srgbClr val="FFC000"/>
                </a:solidFill>
                <a:latin typeface="Consolas" pitchFamily="49" charset="0"/>
              </a:rPr>
              <a:t>tVector</a:t>
            </a:r>
            <a:r>
              <a:rPr lang="nn-NO" sz="1800" dirty="0" smtClean="0">
                <a:latin typeface="Consolas" pitchFamily="49" charset="0"/>
              </a:rPr>
              <a:t> v) {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solidFill>
                  <a:srgbClr val="92D050"/>
                </a:solidFill>
                <a:latin typeface="Consolas" pitchFamily="49" charset="0"/>
              </a:rPr>
              <a:t>// ¿Alguno igual a la suma del resto?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</a:t>
            </a:r>
            <a:r>
              <a:rPr lang="nn-NO" sz="1800" dirty="0" smtClean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nn-NO" sz="1800" dirty="0" smtClean="0">
                <a:latin typeface="Consolas" pitchFamily="49" charset="0"/>
              </a:rPr>
              <a:t> encontrado = </a:t>
            </a:r>
            <a:r>
              <a:rPr lang="nn-NO" sz="1800" dirty="0" smtClean="0">
                <a:solidFill>
                  <a:srgbClr val="FFFF00"/>
                </a:solidFill>
                <a:latin typeface="Consolas" pitchFamily="49" charset="0"/>
              </a:rPr>
              <a:t>false</a:t>
            </a:r>
            <a:r>
              <a:rPr lang="nn-NO" sz="1800" dirty="0" smtClean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</a:t>
            </a:r>
            <a:r>
              <a:rPr lang="nn-NO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nn-NO" sz="1800" dirty="0" smtClean="0">
                <a:latin typeface="Consolas" pitchFamily="49" charset="0"/>
              </a:rPr>
              <a:t> i = </a:t>
            </a:r>
            <a:r>
              <a:rPr lang="nn-NO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nn-NO" sz="1800" dirty="0" smtClean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</a:t>
            </a:r>
            <a:r>
              <a:rPr lang="nn-NO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nn-NO" sz="1800" dirty="0" smtClean="0">
                <a:latin typeface="Consolas" pitchFamily="49" charset="0"/>
              </a:rPr>
              <a:t> suma;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</a:t>
            </a:r>
            <a:r>
              <a:rPr lang="nn-NO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</a:t>
            </a:r>
            <a:r>
              <a:rPr lang="nn-NO" sz="1800" dirty="0" smtClean="0">
                <a:latin typeface="Consolas" pitchFamily="49" charset="0"/>
              </a:rPr>
              <a:t> ((i &lt; N) &amp;&amp; !encontrado) {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   suma = </a:t>
            </a:r>
            <a:r>
              <a:rPr lang="nn-NO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nn-NO" sz="1800" dirty="0" smtClean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   </a:t>
            </a:r>
            <a:r>
              <a:rPr lang="nn-NO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</a:t>
            </a:r>
            <a:r>
              <a:rPr lang="nn-NO" sz="1800" dirty="0" smtClean="0">
                <a:latin typeface="Consolas" pitchFamily="49" charset="0"/>
              </a:rPr>
              <a:t> (</a:t>
            </a:r>
            <a:r>
              <a:rPr lang="nn-NO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nn-NO" sz="1800" dirty="0" smtClean="0">
                <a:latin typeface="Consolas" pitchFamily="49" charset="0"/>
              </a:rPr>
              <a:t> j = </a:t>
            </a:r>
            <a:r>
              <a:rPr lang="nn-NO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nn-NO" sz="1800" dirty="0" smtClean="0">
                <a:latin typeface="Consolas" pitchFamily="49" charset="0"/>
              </a:rPr>
              <a:t>; j &lt; N; j++) {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      </a:t>
            </a:r>
            <a:r>
              <a:rPr lang="nn-NO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nn-NO" sz="1800" dirty="0" smtClean="0">
                <a:latin typeface="Consolas" pitchFamily="49" charset="0"/>
              </a:rPr>
              <a:t> (j != i) {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          suma = suma + v[j];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>
                <a:latin typeface="Consolas" pitchFamily="49" charset="0"/>
              </a:rPr>
              <a:t> </a:t>
            </a:r>
            <a:r>
              <a:rPr lang="nn-NO" sz="1800" dirty="0" smtClean="0">
                <a:latin typeface="Consolas" pitchFamily="49" charset="0"/>
              </a:rPr>
              <a:t>        }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   }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   encontrado = (suma == v[i]);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   i++;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}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</a:t>
            </a:r>
            <a:r>
              <a:rPr lang="nn-NO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nn-NO" sz="1800" dirty="0" smtClean="0">
                <a:latin typeface="Consolas" pitchFamily="49" charset="0"/>
              </a:rPr>
              <a:t> (!encontrado) {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>
                <a:latin typeface="Consolas" pitchFamily="49" charset="0"/>
              </a:rPr>
              <a:t> </a:t>
            </a:r>
            <a:r>
              <a:rPr lang="nn-NO" sz="1800" dirty="0" smtClean="0">
                <a:latin typeface="Consolas" pitchFamily="49" charset="0"/>
              </a:rPr>
              <a:t>     i = </a:t>
            </a:r>
            <a:r>
              <a:rPr lang="nn-NO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nn-NO" sz="1800" dirty="0" smtClean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>
                <a:latin typeface="Consolas" pitchFamily="49" charset="0"/>
              </a:rPr>
              <a:t> </a:t>
            </a:r>
            <a:r>
              <a:rPr lang="nn-NO" sz="1800" dirty="0" smtClean="0">
                <a:latin typeface="Consolas" pitchFamily="49" charset="0"/>
              </a:rPr>
              <a:t>  }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</a:t>
            </a:r>
            <a:r>
              <a:rPr lang="nn-NO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nn-NO" sz="1800" dirty="0" smtClean="0">
                <a:latin typeface="Consolas" pitchFamily="49" charset="0"/>
              </a:rPr>
              <a:t> i - </a:t>
            </a:r>
            <a:r>
              <a:rPr lang="nn-NO" sz="18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nn-NO" sz="1800" dirty="0" smtClean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}</a:t>
            </a:r>
            <a:endParaRPr lang="es-E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0625083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8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9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Manejo de vectores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363272" cy="5110178"/>
          </a:xfrm>
        </p:spPr>
        <p:txBody>
          <a:bodyPr>
            <a:noAutofit/>
          </a:bodyPr>
          <a:lstStyle/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nn-NO" sz="1800" dirty="0">
                <a:latin typeface="Consolas" pitchFamily="49" charset="0"/>
              </a:rPr>
              <a:t> hayRepetidos(</a:t>
            </a:r>
            <a:r>
              <a:rPr lang="nn-NO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nn-NO" sz="1800" dirty="0">
                <a:latin typeface="Consolas" pitchFamily="49" charset="0"/>
              </a:rPr>
              <a:t> </a:t>
            </a:r>
            <a:r>
              <a:rPr lang="nn-NO" sz="1800" dirty="0">
                <a:solidFill>
                  <a:srgbClr val="FFC000"/>
                </a:solidFill>
                <a:latin typeface="Consolas" pitchFamily="49" charset="0"/>
              </a:rPr>
              <a:t>tVector</a:t>
            </a:r>
            <a:r>
              <a:rPr lang="nn-NO" sz="1800" dirty="0">
                <a:latin typeface="Consolas" pitchFamily="49" charset="0"/>
              </a:rPr>
              <a:t> v) </a:t>
            </a:r>
            <a:r>
              <a:rPr lang="nn-NO" sz="1800" dirty="0" smtClean="0">
                <a:latin typeface="Consolas" pitchFamily="49" charset="0"/>
              </a:rPr>
              <a:t>{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</a:t>
            </a:r>
            <a:r>
              <a:rPr lang="nn-NO" sz="1800" dirty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nn-NO" sz="1800" dirty="0">
                <a:latin typeface="Consolas" pitchFamily="49" charset="0"/>
              </a:rPr>
              <a:t> encontrado = </a:t>
            </a:r>
            <a:r>
              <a:rPr lang="nn-NO" sz="1800" dirty="0">
                <a:solidFill>
                  <a:srgbClr val="FFFF00"/>
                </a:solidFill>
                <a:latin typeface="Consolas" pitchFamily="49" charset="0"/>
              </a:rPr>
              <a:t>false</a:t>
            </a:r>
            <a:r>
              <a:rPr lang="nn-NO" sz="1800" dirty="0" smtClean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</a:t>
            </a:r>
            <a:r>
              <a:rPr lang="nn-NO" sz="1800" dirty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nn-NO" sz="1800" dirty="0">
                <a:latin typeface="Consolas" pitchFamily="49" charset="0"/>
              </a:rPr>
              <a:t> i = </a:t>
            </a:r>
            <a:r>
              <a:rPr lang="nn-NO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nn-NO" sz="1800" dirty="0" smtClean="0">
                <a:latin typeface="Consolas" pitchFamily="49" charset="0"/>
              </a:rPr>
              <a:t>, j;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nn-NO" sz="1800" dirty="0" smtClean="0">
              <a:latin typeface="Consolas" pitchFamily="49" charset="0"/>
            </a:endParaRP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</a:t>
            </a:r>
            <a:r>
              <a:rPr lang="nn-NO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</a:t>
            </a:r>
            <a:r>
              <a:rPr lang="nn-NO" sz="1800" dirty="0">
                <a:latin typeface="Consolas" pitchFamily="49" charset="0"/>
              </a:rPr>
              <a:t> ((i &lt; N) &amp;&amp; !encontrado) </a:t>
            </a:r>
            <a:r>
              <a:rPr lang="nn-NO" sz="1800" dirty="0" smtClean="0">
                <a:latin typeface="Consolas" pitchFamily="49" charset="0"/>
              </a:rPr>
              <a:t>{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   </a:t>
            </a:r>
            <a:r>
              <a:rPr lang="nn-NO" sz="1800" dirty="0">
                <a:latin typeface="Consolas" pitchFamily="49" charset="0"/>
              </a:rPr>
              <a:t>j = i + </a:t>
            </a:r>
            <a:r>
              <a:rPr lang="nn-NO" sz="1800" dirty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nn-NO" sz="1800" dirty="0" smtClean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   </a:t>
            </a:r>
            <a:r>
              <a:rPr lang="nn-NO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</a:t>
            </a:r>
            <a:r>
              <a:rPr lang="nn-NO" sz="1800" dirty="0">
                <a:latin typeface="Consolas" pitchFamily="49" charset="0"/>
              </a:rPr>
              <a:t> ((j &lt; N) &amp;&amp; !encontrado) </a:t>
            </a:r>
            <a:r>
              <a:rPr lang="nn-NO" sz="1800" dirty="0" smtClean="0">
                <a:latin typeface="Consolas" pitchFamily="49" charset="0"/>
              </a:rPr>
              <a:t>{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      </a:t>
            </a:r>
            <a:r>
              <a:rPr lang="nn-NO" sz="1800" dirty="0">
                <a:latin typeface="Consolas" pitchFamily="49" charset="0"/>
              </a:rPr>
              <a:t>encontrado = (v[i] == v[j</a:t>
            </a:r>
            <a:r>
              <a:rPr lang="nn-NO" sz="1800" dirty="0" smtClean="0">
                <a:latin typeface="Consolas" pitchFamily="49" charset="0"/>
              </a:rPr>
              <a:t>]);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      </a:t>
            </a:r>
            <a:r>
              <a:rPr lang="nn-NO" sz="1800" dirty="0">
                <a:latin typeface="Consolas" pitchFamily="49" charset="0"/>
              </a:rPr>
              <a:t>j</a:t>
            </a:r>
            <a:r>
              <a:rPr lang="nn-NO" sz="1800" dirty="0" smtClean="0">
                <a:latin typeface="Consolas" pitchFamily="49" charset="0"/>
              </a:rPr>
              <a:t>++;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   }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   </a:t>
            </a:r>
            <a:r>
              <a:rPr lang="nn-NO" sz="1800" dirty="0">
                <a:latin typeface="Consolas" pitchFamily="49" charset="0"/>
              </a:rPr>
              <a:t>i</a:t>
            </a:r>
            <a:r>
              <a:rPr lang="nn-NO" sz="1800" dirty="0" smtClean="0">
                <a:latin typeface="Consolas" pitchFamily="49" charset="0"/>
              </a:rPr>
              <a:t>++;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}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nn-NO" sz="1800" dirty="0" smtClean="0">
              <a:latin typeface="Consolas" pitchFamily="49" charset="0"/>
            </a:endParaRP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   </a:t>
            </a:r>
            <a:r>
              <a:rPr lang="nn-NO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nn-NO" sz="1800" dirty="0">
                <a:latin typeface="Consolas" pitchFamily="49" charset="0"/>
              </a:rPr>
              <a:t> encontrado</a:t>
            </a:r>
            <a:r>
              <a:rPr lang="nn-NO" sz="1800" dirty="0" smtClean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800" dirty="0" smtClean="0">
                <a:latin typeface="Consolas" pitchFamily="49" charset="0"/>
              </a:rPr>
              <a:t>}</a:t>
            </a:r>
            <a:endParaRPr lang="es-E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4701261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Más vectores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8" name="Rectángulo 7"/>
          <p:cNvSpPr/>
          <p:nvPr/>
        </p:nvSpPr>
        <p:spPr>
          <a:xfrm>
            <a:off x="539552" y="980728"/>
            <a:ext cx="8147248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lvl="0">
              <a:spcAft>
                <a:spcPts val="600"/>
              </a:spcAft>
            </a:pPr>
            <a:r>
              <a:rPr lang="es-E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Dado un vector de N caracteres v1, en el que no hay elementos repetidos, y otro vector de M caracteres v2, donde N ≤ M, se quiere comprobar si todos los elementos del vector v1 están también en el vector 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v2</a:t>
            </a:r>
          </a:p>
          <a:p>
            <a:pPr marL="357188" lvl="0"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Por </a:t>
            </a:r>
            <a:r>
              <a:rPr lang="es-E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ejemplo, si:</a:t>
            </a:r>
          </a:p>
          <a:p>
            <a:pPr marL="357188"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v1=</a:t>
            </a:r>
            <a:r>
              <a:rPr lang="es-E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'a'</a:t>
            </a:r>
            <a:r>
              <a:rPr lang="es-ES" sz="2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'h'</a:t>
            </a:r>
            <a:r>
              <a:rPr lang="es-ES" sz="2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'i'</a:t>
            </a:r>
            <a:r>
              <a:rPr lang="es-ES" sz="2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'm'</a:t>
            </a:r>
            <a:endParaRPr lang="es-ES" sz="2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57188">
              <a:spcAft>
                <a:spcPts val="600"/>
              </a:spcAft>
            </a:pPr>
            <a:r>
              <a:rPr lang="es-E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v2=	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'h'</a:t>
            </a:r>
            <a:r>
              <a:rPr lang="es-ES" sz="2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'a'</a:t>
            </a:r>
            <a:r>
              <a:rPr lang="es-ES" sz="2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'x'</a:t>
            </a:r>
            <a:r>
              <a:rPr lang="es-ES" sz="2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'x'</a:t>
            </a:r>
            <a:r>
              <a:rPr lang="es-ES" sz="2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'm'</a:t>
            </a:r>
            <a:r>
              <a:rPr lang="es-ES" sz="2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'i'</a:t>
            </a:r>
          </a:p>
          <a:p>
            <a:pPr marL="357188"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El </a:t>
            </a:r>
            <a:r>
              <a:rPr lang="es-E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resultado sería cierto, ya que todos los elementos de v1 están en 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v2</a:t>
            </a:r>
            <a:endParaRPr lang="es-E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70667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Manejo de vectores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solidFill>
                  <a:srgbClr val="FFCCFF"/>
                </a:solidFill>
                <a:latin typeface="Consolas" pitchFamily="49" charset="0"/>
              </a:rPr>
              <a:t>#include &lt;iostream&gt;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using namespace </a:t>
            </a:r>
            <a:r>
              <a:rPr lang="nn-NO" sz="1600" dirty="0">
                <a:latin typeface="Consolas" pitchFamily="49" charset="0"/>
              </a:rPr>
              <a:t>std;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nn-NO" sz="1600" dirty="0">
              <a:latin typeface="Consolas" pitchFamily="49" charset="0"/>
            </a:endParaRP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nn-NO" sz="1600" dirty="0">
                <a:latin typeface="Consolas" pitchFamily="49" charset="0"/>
              </a:rPr>
              <a:t> </a:t>
            </a: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nn-NO" sz="1600" dirty="0">
                <a:latin typeface="Consolas" pitchFamily="49" charset="0"/>
              </a:rPr>
              <a:t> N =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nn-NO" sz="1600" dirty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nn-NO" sz="1600" dirty="0">
                <a:latin typeface="Consolas" pitchFamily="49" charset="0"/>
              </a:rPr>
              <a:t> </a:t>
            </a: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nn-NO" sz="1600" dirty="0">
                <a:latin typeface="Consolas" pitchFamily="49" charset="0"/>
              </a:rPr>
              <a:t> M =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nn-NO" sz="1600" dirty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</a:t>
            </a:r>
            <a:r>
              <a:rPr lang="nn-NO" sz="1600" dirty="0">
                <a:latin typeface="Consolas" pitchFamily="49" charset="0"/>
              </a:rPr>
              <a:t> </a:t>
            </a: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char tVector1</a:t>
            </a:r>
            <a:r>
              <a:rPr lang="nn-NO" sz="1600" dirty="0">
                <a:latin typeface="Consolas" pitchFamily="49" charset="0"/>
              </a:rPr>
              <a:t>[N];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 </a:t>
            </a: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char tVector2</a:t>
            </a:r>
            <a:r>
              <a:rPr lang="nn-NO" sz="1600" dirty="0">
                <a:latin typeface="Consolas" pitchFamily="49" charset="0"/>
              </a:rPr>
              <a:t>[M];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nn-NO" sz="1600" dirty="0">
              <a:latin typeface="Consolas" pitchFamily="49" charset="0"/>
            </a:endParaRP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nn-NO" sz="1600" dirty="0">
                <a:latin typeface="Consolas" pitchFamily="49" charset="0"/>
              </a:rPr>
              <a:t> esta(</a:t>
            </a: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char</a:t>
            </a:r>
            <a:r>
              <a:rPr lang="nn-NO" sz="1600" dirty="0">
                <a:latin typeface="Consolas" pitchFamily="49" charset="0"/>
              </a:rPr>
              <a:t> dato, </a:t>
            </a:r>
            <a:r>
              <a:rPr lang="nn-NO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nn-NO" sz="1600" dirty="0">
                <a:latin typeface="Consolas" pitchFamily="49" charset="0"/>
              </a:rPr>
              <a:t> </a:t>
            </a: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tVector2</a:t>
            </a:r>
            <a:r>
              <a:rPr lang="nn-NO" sz="1600" dirty="0">
                <a:latin typeface="Consolas" pitchFamily="49" charset="0"/>
              </a:rPr>
              <a:t> v2);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nn-NO" sz="1600" dirty="0">
                <a:latin typeface="Consolas" pitchFamily="49" charset="0"/>
              </a:rPr>
              <a:t> </a:t>
            </a:r>
            <a:r>
              <a:rPr lang="nn-NO" sz="1600" dirty="0" smtClean="0">
                <a:latin typeface="Consolas" pitchFamily="49" charset="0"/>
              </a:rPr>
              <a:t>vectorIncluido(</a:t>
            </a:r>
            <a:r>
              <a:rPr lang="nn-NO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nn-NO" sz="1600" dirty="0" smtClean="0">
                <a:solidFill>
                  <a:srgbClr val="FFC000"/>
                </a:solidFill>
                <a:latin typeface="Consolas" pitchFamily="49" charset="0"/>
              </a:rPr>
              <a:t> </a:t>
            </a: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tVector1 </a:t>
            </a:r>
            <a:r>
              <a:rPr lang="nn-NO" sz="1600" dirty="0">
                <a:latin typeface="Consolas" pitchFamily="49" charset="0"/>
              </a:rPr>
              <a:t>v1, </a:t>
            </a:r>
            <a:r>
              <a:rPr lang="nn-NO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nn-NO" sz="1600" dirty="0">
                <a:latin typeface="Consolas" pitchFamily="49" charset="0"/>
              </a:rPr>
              <a:t> </a:t>
            </a: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tVector2</a:t>
            </a:r>
            <a:r>
              <a:rPr lang="nn-NO" sz="1600" dirty="0">
                <a:latin typeface="Consolas" pitchFamily="49" charset="0"/>
              </a:rPr>
              <a:t> v2);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nn-NO" sz="1600" dirty="0">
              <a:latin typeface="Consolas" pitchFamily="49" charset="0"/>
            </a:endParaRP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nn-NO" sz="1600" dirty="0">
                <a:latin typeface="Consolas" pitchFamily="49" charset="0"/>
              </a:rPr>
              <a:t> main() {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</a:t>
            </a: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tVector1</a:t>
            </a:r>
            <a:r>
              <a:rPr lang="nn-NO" sz="1600" dirty="0">
                <a:latin typeface="Consolas" pitchFamily="49" charset="0"/>
              </a:rPr>
              <a:t> v1 = {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'a'</a:t>
            </a:r>
            <a:r>
              <a:rPr lang="nn-NO" sz="1600" dirty="0">
                <a:latin typeface="Consolas" pitchFamily="49" charset="0"/>
              </a:rPr>
              <a:t>,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'b'</a:t>
            </a:r>
            <a:r>
              <a:rPr lang="nn-NO" sz="1600" dirty="0">
                <a:latin typeface="Consolas" pitchFamily="49" charset="0"/>
              </a:rPr>
              <a:t>,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'c'</a:t>
            </a:r>
            <a:r>
              <a:rPr lang="nn-NO" sz="1600" dirty="0">
                <a:latin typeface="Consolas" pitchFamily="49" charset="0"/>
              </a:rPr>
              <a:t> };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</a:t>
            </a: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tVector2</a:t>
            </a:r>
            <a:r>
              <a:rPr lang="nn-NO" sz="1600" dirty="0">
                <a:latin typeface="Consolas" pitchFamily="49" charset="0"/>
              </a:rPr>
              <a:t> v2 = {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'a'</a:t>
            </a:r>
            <a:r>
              <a:rPr lang="nn-NO" sz="1600" dirty="0">
                <a:latin typeface="Consolas" pitchFamily="49" charset="0"/>
              </a:rPr>
              <a:t>,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'r'</a:t>
            </a:r>
            <a:r>
              <a:rPr lang="nn-NO" sz="1600" dirty="0">
                <a:latin typeface="Consolas" pitchFamily="49" charset="0"/>
              </a:rPr>
              <a:t>,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'e'</a:t>
            </a:r>
            <a:r>
              <a:rPr lang="nn-NO" sz="1600" dirty="0">
                <a:latin typeface="Consolas" pitchFamily="49" charset="0"/>
              </a:rPr>
              <a:t>,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't'</a:t>
            </a:r>
            <a:r>
              <a:rPr lang="nn-NO" sz="1600" dirty="0">
                <a:latin typeface="Consolas" pitchFamily="49" charset="0"/>
              </a:rPr>
              <a:t>,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'z'</a:t>
            </a:r>
            <a:r>
              <a:rPr lang="nn-NO" sz="1600" dirty="0">
                <a:latin typeface="Consolas" pitchFamily="49" charset="0"/>
              </a:rPr>
              <a:t>,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's'</a:t>
            </a:r>
            <a:r>
              <a:rPr lang="nn-NO" sz="1600" dirty="0">
                <a:latin typeface="Consolas" pitchFamily="49" charset="0"/>
              </a:rPr>
              <a:t>,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'a'</a:t>
            </a:r>
            <a:r>
              <a:rPr lang="nn-NO" sz="1600" dirty="0">
                <a:latin typeface="Consolas" pitchFamily="49" charset="0"/>
              </a:rPr>
              <a:t>,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'h'</a:t>
            </a:r>
            <a:r>
              <a:rPr lang="nn-NO" sz="1600" dirty="0">
                <a:latin typeface="Consolas" pitchFamily="49" charset="0"/>
              </a:rPr>
              <a:t>,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'b'</a:t>
            </a:r>
            <a:r>
              <a:rPr lang="nn-NO" sz="1600" dirty="0">
                <a:latin typeface="Consolas" pitchFamily="49" charset="0"/>
              </a:rPr>
              <a:t>,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'x'</a:t>
            </a:r>
            <a:r>
              <a:rPr lang="nn-NO" sz="1600" dirty="0">
                <a:latin typeface="Consolas" pitchFamily="49" charset="0"/>
              </a:rPr>
              <a:t> };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</a:t>
            </a: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nn-NO" sz="1600" dirty="0">
                <a:latin typeface="Consolas" pitchFamily="49" charset="0"/>
              </a:rPr>
              <a:t> ok = </a:t>
            </a:r>
            <a:r>
              <a:rPr lang="nn-NO" sz="1600" dirty="0" smtClean="0">
                <a:latin typeface="Consolas" pitchFamily="49" charset="0"/>
              </a:rPr>
              <a:t>vectorIncluido(v1</a:t>
            </a:r>
            <a:r>
              <a:rPr lang="nn-NO" sz="1600" dirty="0">
                <a:latin typeface="Consolas" pitchFamily="49" charset="0"/>
              </a:rPr>
              <a:t>, v2);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</a:t>
            </a:r>
            <a:r>
              <a:rPr lang="nn-NO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nn-NO" sz="1600" dirty="0">
                <a:latin typeface="Consolas" pitchFamily="49" charset="0"/>
              </a:rPr>
              <a:t> (ok) {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   cout &lt;&lt;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"OK: v1 esta incluido en v2"</a:t>
            </a:r>
            <a:r>
              <a:rPr lang="nn-NO" sz="1600" dirty="0">
                <a:latin typeface="Consolas" pitchFamily="49" charset="0"/>
              </a:rPr>
              <a:t> &lt;&lt; endl;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}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</a:t>
            </a:r>
            <a:r>
              <a:rPr lang="nn-NO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nn-NO" sz="1600" dirty="0">
                <a:latin typeface="Consolas" pitchFamily="49" charset="0"/>
              </a:rPr>
              <a:t> {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   cout &lt;&lt;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"NO: v1 no esta incluido en v2"</a:t>
            </a:r>
            <a:r>
              <a:rPr lang="nn-NO" sz="1600" dirty="0">
                <a:latin typeface="Consolas" pitchFamily="49" charset="0"/>
              </a:rPr>
              <a:t> &lt;&lt; endl;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}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</a:t>
            </a:r>
            <a:r>
              <a:rPr lang="nn-NO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nn-NO" sz="1600" dirty="0">
                <a:latin typeface="Consolas" pitchFamily="49" charset="0"/>
              </a:rPr>
              <a:t>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nn-NO" sz="1600" dirty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}</a:t>
            </a:r>
            <a:endParaRPr lang="nn-NO" sz="1600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624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6859636" y="404664"/>
            <a:ext cx="1830950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incluidos.cpp</a:t>
            </a:r>
          </a:p>
        </p:txBody>
      </p:sp>
    </p:spTree>
    <p:extLst>
      <p:ext uri="{BB962C8B-B14F-4D97-AF65-F5344CB8AC3E}">
        <p14:creationId xmlns:p14="http://schemas.microsoft.com/office/powerpoint/2010/main" val="25939896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70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Manejo de vectores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nn-NO" sz="1600" dirty="0" smtClean="0">
                <a:latin typeface="Consolas" pitchFamily="49" charset="0"/>
              </a:rPr>
              <a:t> </a:t>
            </a:r>
            <a:r>
              <a:rPr lang="nn-NO" sz="1600" dirty="0">
                <a:latin typeface="Consolas" pitchFamily="49" charset="0"/>
              </a:rPr>
              <a:t>esta(</a:t>
            </a: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char </a:t>
            </a:r>
            <a:r>
              <a:rPr lang="nn-NO" sz="1600" dirty="0">
                <a:latin typeface="Consolas" pitchFamily="49" charset="0"/>
              </a:rPr>
              <a:t>dato, </a:t>
            </a:r>
            <a:r>
              <a:rPr lang="nn-NO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nn-NO" sz="1600" dirty="0">
                <a:latin typeface="Consolas" pitchFamily="49" charset="0"/>
              </a:rPr>
              <a:t> </a:t>
            </a: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tVector2</a:t>
            </a:r>
            <a:r>
              <a:rPr lang="nn-NO" sz="1600" dirty="0">
                <a:latin typeface="Consolas" pitchFamily="49" charset="0"/>
              </a:rPr>
              <a:t> v2) {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</a:t>
            </a: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nn-NO" sz="1600" dirty="0">
                <a:latin typeface="Consolas" pitchFamily="49" charset="0"/>
              </a:rPr>
              <a:t> i =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nn-NO" sz="1600" dirty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</a:t>
            </a: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nn-NO" sz="1600" dirty="0">
                <a:latin typeface="Consolas" pitchFamily="49" charset="0"/>
              </a:rPr>
              <a:t> encontrado = (dato == v2[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nn-NO" sz="1600" dirty="0" smtClean="0">
                <a:latin typeface="Consolas" pitchFamily="49" charset="0"/>
              </a:rPr>
              <a:t>]);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nn-NO" sz="1600" dirty="0">
              <a:latin typeface="Consolas" pitchFamily="49" charset="0"/>
            </a:endParaRP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</a:t>
            </a:r>
            <a:r>
              <a:rPr lang="nn-NO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</a:t>
            </a:r>
            <a:r>
              <a:rPr lang="nn-NO" sz="1600" dirty="0">
                <a:latin typeface="Consolas" pitchFamily="49" charset="0"/>
              </a:rPr>
              <a:t> (!encontrado &amp;&amp; (i &lt; M -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nn-NO" sz="1600" dirty="0">
                <a:latin typeface="Consolas" pitchFamily="49" charset="0"/>
              </a:rPr>
              <a:t>)) {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   i++;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   encontrado = (dato == v2[i]);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</a:t>
            </a:r>
            <a:r>
              <a:rPr lang="nn-NO" sz="1600" dirty="0" smtClean="0">
                <a:latin typeface="Consolas" pitchFamily="49" charset="0"/>
              </a:rPr>
              <a:t>}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nn-NO" sz="1600" dirty="0">
              <a:latin typeface="Consolas" pitchFamily="49" charset="0"/>
            </a:endParaRP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</a:t>
            </a:r>
            <a:r>
              <a:rPr lang="nn-NO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nn-NO" sz="1600" dirty="0">
                <a:latin typeface="Consolas" pitchFamily="49" charset="0"/>
              </a:rPr>
              <a:t> encontrado;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}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nn-NO" sz="1600" dirty="0">
              <a:latin typeface="Consolas" pitchFamily="49" charset="0"/>
            </a:endParaRP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nn-NO" sz="1600" dirty="0">
                <a:latin typeface="Consolas" pitchFamily="49" charset="0"/>
              </a:rPr>
              <a:t> </a:t>
            </a:r>
            <a:r>
              <a:rPr lang="nn-NO" sz="1600" dirty="0" smtClean="0">
                <a:latin typeface="Consolas" pitchFamily="49" charset="0"/>
              </a:rPr>
              <a:t>vectorIncluido(</a:t>
            </a:r>
            <a:r>
              <a:rPr lang="nn-NO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nn-NO" sz="1600" dirty="0" smtClean="0">
                <a:latin typeface="Consolas" pitchFamily="49" charset="0"/>
              </a:rPr>
              <a:t> </a:t>
            </a: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tVector1</a:t>
            </a:r>
            <a:r>
              <a:rPr lang="nn-NO" sz="1600" dirty="0">
                <a:latin typeface="Consolas" pitchFamily="49" charset="0"/>
              </a:rPr>
              <a:t> v1, </a:t>
            </a:r>
            <a:r>
              <a:rPr lang="nn-NO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nn-NO" sz="1600" dirty="0">
                <a:latin typeface="Consolas" pitchFamily="49" charset="0"/>
              </a:rPr>
              <a:t> </a:t>
            </a: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tVector2</a:t>
            </a:r>
            <a:r>
              <a:rPr lang="nn-NO" sz="1600" dirty="0">
                <a:latin typeface="Consolas" pitchFamily="49" charset="0"/>
              </a:rPr>
              <a:t> v2) {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</a:t>
            </a: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nn-NO" sz="1600" dirty="0">
                <a:latin typeface="Consolas" pitchFamily="49" charset="0"/>
              </a:rPr>
              <a:t> i =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nn-NO" sz="1600" dirty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</a:t>
            </a: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nn-NO" sz="1600" dirty="0">
                <a:latin typeface="Consolas" pitchFamily="49" charset="0"/>
              </a:rPr>
              <a:t> encontrado = esta(v1[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nn-NO" sz="1600" dirty="0">
                <a:latin typeface="Consolas" pitchFamily="49" charset="0"/>
              </a:rPr>
              <a:t>], v2</a:t>
            </a:r>
            <a:r>
              <a:rPr lang="nn-NO" sz="1600" dirty="0" smtClean="0">
                <a:latin typeface="Consolas" pitchFamily="49" charset="0"/>
              </a:rPr>
              <a:t>);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nn-NO" sz="1600" dirty="0">
              <a:latin typeface="Consolas" pitchFamily="49" charset="0"/>
            </a:endParaRP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</a:t>
            </a:r>
            <a:r>
              <a:rPr lang="nn-NO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 </a:t>
            </a:r>
            <a:r>
              <a:rPr lang="nn-NO" sz="1600" dirty="0" smtClean="0">
                <a:latin typeface="Consolas" pitchFamily="49" charset="0"/>
              </a:rPr>
              <a:t>(</a:t>
            </a:r>
            <a:r>
              <a:rPr lang="nn-NO" sz="1600" dirty="0">
                <a:latin typeface="Consolas" pitchFamily="49" charset="0"/>
              </a:rPr>
              <a:t>encontrado &amp;&amp; (i &lt; N -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nn-NO" sz="1600" dirty="0">
                <a:latin typeface="Consolas" pitchFamily="49" charset="0"/>
              </a:rPr>
              <a:t>)) {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   i++;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   encontrado = esta(v1[i], v2);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</a:t>
            </a:r>
            <a:r>
              <a:rPr lang="nn-NO" sz="1600" dirty="0" smtClean="0">
                <a:latin typeface="Consolas" pitchFamily="49" charset="0"/>
              </a:rPr>
              <a:t>}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nn-NO" sz="1600" dirty="0">
              <a:latin typeface="Consolas" pitchFamily="49" charset="0"/>
            </a:endParaRP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</a:t>
            </a:r>
            <a:r>
              <a:rPr lang="nn-NO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nn-NO" sz="1600" dirty="0">
                <a:latin typeface="Consolas" pitchFamily="49" charset="0"/>
              </a:rPr>
              <a:t> encontrado;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}</a:t>
            </a:r>
            <a:endParaRPr lang="nn-NO" sz="1600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625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2379029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Anagramas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626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8" name="Rectángulo 7"/>
          <p:cNvSpPr/>
          <p:nvPr/>
        </p:nvSpPr>
        <p:spPr>
          <a:xfrm>
            <a:off x="539552" y="980728"/>
            <a:ext cx="8147248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Un </a:t>
            </a:r>
            <a:r>
              <a:rPr lang="es-E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programa que lea dos cadenas del teclado y determine si una es un anagrama de la otra, es decir, si una cadena es una permutación de los caracteres de la 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otra.</a:t>
            </a:r>
          </a:p>
          <a:p>
            <a:pPr lvl="0"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Por </a:t>
            </a:r>
            <a:r>
              <a:rPr lang="es-E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ejemplo, 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"acre"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</a:t>
            </a:r>
            <a:r>
              <a:rPr lang="es-E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es un anagrama de 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"cera"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</a:t>
            </a:r>
            <a:r>
              <a:rPr lang="es-E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y de 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"arce"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. </a:t>
            </a:r>
            <a:r>
              <a:rPr lang="es-E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Ten en cuenta que puede haber letras repetidas 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(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"carro"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, 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"llave"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).</a:t>
            </a:r>
            <a:endParaRPr lang="es-E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90075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48 Grupo"/>
          <p:cNvGrpSpPr/>
          <p:nvPr/>
        </p:nvGrpSpPr>
        <p:grpSpPr>
          <a:xfrm>
            <a:off x="6105579" y="2411595"/>
            <a:ext cx="2210837" cy="3573688"/>
            <a:chOff x="6393611" y="2411595"/>
            <a:chExt cx="2210837" cy="3573688"/>
          </a:xfrm>
        </p:grpSpPr>
        <p:cxnSp>
          <p:nvCxnSpPr>
            <p:cNvPr id="29" name="28 Conector recto de flecha"/>
            <p:cNvCxnSpPr/>
            <p:nvPr/>
          </p:nvCxnSpPr>
          <p:spPr>
            <a:xfrm>
              <a:off x="8040581" y="2770892"/>
              <a:ext cx="347843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2" name="31 CuadroTexto"/>
            <p:cNvSpPr txBox="1"/>
            <p:nvPr/>
          </p:nvSpPr>
          <p:spPr>
            <a:xfrm>
              <a:off x="7913233" y="2411595"/>
              <a:ext cx="691215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true</a:t>
              </a:r>
            </a:p>
          </p:txBody>
        </p:sp>
        <p:cxnSp>
          <p:nvCxnSpPr>
            <p:cNvPr id="33" name="32 Conector recto de flecha"/>
            <p:cNvCxnSpPr/>
            <p:nvPr/>
          </p:nvCxnSpPr>
          <p:spPr>
            <a:xfrm rot="5400000">
              <a:off x="7255269" y="3888753"/>
              <a:ext cx="2226622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6" name="35 Conector recto de flecha"/>
            <p:cNvCxnSpPr/>
            <p:nvPr/>
          </p:nvCxnSpPr>
          <p:spPr>
            <a:xfrm>
              <a:off x="7120326" y="4983012"/>
              <a:ext cx="1258573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0" name="39 Conector recto de flecha"/>
            <p:cNvCxnSpPr>
              <a:endCxn id="46" idx="0"/>
            </p:cNvCxnSpPr>
            <p:nvPr/>
          </p:nvCxnSpPr>
          <p:spPr>
            <a:xfrm rot="16200000" flipH="1">
              <a:off x="7013865" y="5129373"/>
              <a:ext cx="262930" cy="8729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5" name="44 Conector recto de flecha"/>
            <p:cNvCxnSpPr/>
            <p:nvPr/>
          </p:nvCxnSpPr>
          <p:spPr>
            <a:xfrm rot="16200000" flipH="1">
              <a:off x="6969278" y="5804866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46" name="45 CuadroTexto"/>
            <p:cNvSpPr txBox="1"/>
            <p:nvPr/>
          </p:nvSpPr>
          <p:spPr>
            <a:xfrm>
              <a:off x="6393611" y="5265203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Finalización</a:t>
              </a:r>
              <a:endParaRPr lang="es-E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Recorrido de arrays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Esquema de recorrido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Inicialización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Mientras no al final de la secuencia: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Obtener el siguiente elemento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Procesar el elemento</a:t>
            </a:r>
          </a:p>
          <a:p>
            <a:pPr marL="361950" lvl="1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s-ES" sz="2000" dirty="0" smtClean="0"/>
              <a:t>Finalización</a:t>
            </a:r>
            <a:endParaRPr lang="es-ES" sz="1800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dirty="0" smtClean="0">
              <a:solidFill>
                <a:prstClr val="white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591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cxnSp>
        <p:nvCxnSpPr>
          <p:cNvPr id="37" name="36 Conector recto de flecha"/>
          <p:cNvCxnSpPr/>
          <p:nvPr/>
        </p:nvCxnSpPr>
        <p:spPr>
          <a:xfrm>
            <a:off x="5580112" y="2119434"/>
            <a:ext cx="1261707" cy="1588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26" name="25 Grupo"/>
          <p:cNvGrpSpPr/>
          <p:nvPr/>
        </p:nvGrpSpPr>
        <p:grpSpPr>
          <a:xfrm>
            <a:off x="6105579" y="1215801"/>
            <a:ext cx="1512168" cy="691505"/>
            <a:chOff x="6393611" y="1215801"/>
            <a:chExt cx="1512168" cy="6915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4" name="33 CuadroTexto"/>
            <p:cNvSpPr txBox="1"/>
            <p:nvPr/>
          </p:nvSpPr>
          <p:spPr>
            <a:xfrm>
              <a:off x="6393611" y="1547266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Inicialización</a:t>
              </a:r>
              <a:endParaRPr lang="es-E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cxnSp>
          <p:nvCxnSpPr>
            <p:cNvPr id="35" name="34 Conector recto de flecha"/>
            <p:cNvCxnSpPr/>
            <p:nvPr/>
          </p:nvCxnSpPr>
          <p:spPr>
            <a:xfrm rot="16200000" flipH="1">
              <a:off x="6969278" y="1395424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38" name="37 Conector recto de flecha"/>
          <p:cNvCxnSpPr/>
          <p:nvPr/>
        </p:nvCxnSpPr>
        <p:spPr>
          <a:xfrm rot="5400000">
            <a:off x="4291501" y="3418364"/>
            <a:ext cx="261691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/>
          <p:nvPr/>
        </p:nvCxnSpPr>
        <p:spPr>
          <a:xfrm rot="10800000">
            <a:off x="5580907" y="4715705"/>
            <a:ext cx="1278374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48" name="47 Grupo"/>
          <p:cNvGrpSpPr/>
          <p:nvPr/>
        </p:nvGrpSpPr>
        <p:grpSpPr>
          <a:xfrm>
            <a:off x="5949677" y="2966999"/>
            <a:ext cx="1800000" cy="1766168"/>
            <a:chOff x="6237709" y="2966999"/>
            <a:chExt cx="1800000" cy="176616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1" name="30 CuadroTexto"/>
            <p:cNvSpPr txBox="1"/>
            <p:nvPr/>
          </p:nvSpPr>
          <p:spPr>
            <a:xfrm>
              <a:off x="6311998" y="2966999"/>
              <a:ext cx="817853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false</a:t>
              </a:r>
            </a:p>
          </p:txBody>
        </p:sp>
        <p:grpSp>
          <p:nvGrpSpPr>
            <p:cNvPr id="47" name="46 Grupo"/>
            <p:cNvGrpSpPr/>
            <p:nvPr/>
          </p:nvGrpSpPr>
          <p:grpSpPr>
            <a:xfrm>
              <a:off x="6237709" y="3006403"/>
              <a:ext cx="1800000" cy="1726764"/>
              <a:chOff x="6237709" y="3006403"/>
              <a:chExt cx="1800000" cy="1726764"/>
            </a:xfrm>
          </p:grpSpPr>
          <p:cxnSp>
            <p:nvCxnSpPr>
              <p:cNvPr id="28" name="27 Conector recto de flecha"/>
              <p:cNvCxnSpPr/>
              <p:nvPr/>
            </p:nvCxnSpPr>
            <p:spPr>
              <a:xfrm rot="5400000">
                <a:off x="6680809" y="4269834"/>
                <a:ext cx="925078" cy="1588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none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41" name="40 CuadroTexto"/>
              <p:cNvSpPr txBox="1"/>
              <p:nvPr/>
            </p:nvSpPr>
            <p:spPr>
              <a:xfrm>
                <a:off x="6237709" y="4096121"/>
                <a:ext cx="1800000" cy="360040"/>
              </a:xfrm>
              <a:prstGeom prst="rect">
                <a:avLst/>
              </a:prstGeom>
              <a:solidFill>
                <a:srgbClr val="0037A8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wrap="square" lIns="72000" tIns="36000" rIns="72000" bIns="36000" rtlCol="0" anchor="ctr" anchorCtr="0">
                <a:noAutofit/>
              </a:bodyPr>
              <a:lstStyle/>
              <a:p>
                <a:pPr algn="ctr"/>
                <a:r>
                  <a:rPr lang="es-ES" sz="1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" pitchFamily="18" charset="0"/>
                  </a:rPr>
                  <a:t>Procesar elemento</a:t>
                </a:r>
                <a:endParaRPr lang="es-ES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endParaRPr>
              </a:p>
            </p:txBody>
          </p:sp>
          <p:cxnSp>
            <p:nvCxnSpPr>
              <p:cNvPr id="42" name="41 Conector recto de flecha"/>
              <p:cNvCxnSpPr/>
              <p:nvPr/>
            </p:nvCxnSpPr>
            <p:spPr>
              <a:xfrm rot="16200000" flipH="1">
                <a:off x="6878582" y="3277517"/>
                <a:ext cx="542229" cy="1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stealth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44" name="43 CuadroTexto"/>
              <p:cNvSpPr txBox="1"/>
              <p:nvPr/>
            </p:nvSpPr>
            <p:spPr>
              <a:xfrm>
                <a:off x="6237709" y="3547330"/>
                <a:ext cx="1800000" cy="360040"/>
              </a:xfrm>
              <a:prstGeom prst="rect">
                <a:avLst/>
              </a:prstGeom>
              <a:solidFill>
                <a:srgbClr val="0037A8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wrap="square" lIns="72000" tIns="36000" rIns="72000" bIns="36000" rtlCol="0" anchor="ctr" anchorCtr="0">
                <a:noAutofit/>
              </a:bodyPr>
              <a:lstStyle/>
              <a:p>
                <a:pPr algn="ctr"/>
                <a:r>
                  <a:rPr lang="es-ES" sz="1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" pitchFamily="18" charset="0"/>
                  </a:rPr>
                  <a:t>Obtener elemento</a:t>
                </a:r>
                <a:endParaRPr lang="es-ES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endParaRPr>
              </a:p>
            </p:txBody>
          </p:sp>
        </p:grpSp>
      </p:grpSp>
      <p:grpSp>
        <p:nvGrpSpPr>
          <p:cNvPr id="27" name="26 Grupo"/>
          <p:cNvGrpSpPr/>
          <p:nvPr/>
        </p:nvGrpSpPr>
        <p:grpSpPr>
          <a:xfrm>
            <a:off x="5879547" y="1907306"/>
            <a:ext cx="1944216" cy="1119285"/>
            <a:chOff x="6167579" y="1907306"/>
            <a:chExt cx="1944216" cy="111928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30" name="29 Conector recto de flecha"/>
            <p:cNvCxnSpPr>
              <a:stCxn id="34" idx="2"/>
              <a:endCxn id="43" idx="0"/>
            </p:cNvCxnSpPr>
            <p:nvPr/>
          </p:nvCxnSpPr>
          <p:spPr>
            <a:xfrm flipH="1">
              <a:off x="7139687" y="1907306"/>
              <a:ext cx="10008" cy="590251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43" name="42 Decisión"/>
            <p:cNvSpPr/>
            <p:nvPr/>
          </p:nvSpPr>
          <p:spPr>
            <a:xfrm>
              <a:off x="6167579" y="2497557"/>
              <a:ext cx="1944216" cy="529034"/>
            </a:xfrm>
            <a:prstGeom prst="flowChartDecision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0" tIns="36000" rIns="0" bIns="36000" rtlCol="0" anchor="ctr" anchorCtr="0">
              <a:noAutofit/>
            </a:bodyPr>
            <a:lstStyle/>
            <a:p>
              <a:pPr algn="ctr"/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¿Al final?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Anagramas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363272" cy="5110178"/>
          </a:xfrm>
        </p:spPr>
        <p:txBody>
          <a:bodyPr>
            <a:noAutofit/>
          </a:bodyPr>
          <a:lstStyle/>
          <a:p>
            <a:pPr lvl="1" indent="1588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solidFill>
                  <a:srgbClr val="FFCCFF"/>
                </a:solidFill>
                <a:latin typeface="Consolas" pitchFamily="49" charset="0"/>
              </a:rPr>
              <a:t>#include &lt;iostream&gt;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solidFill>
                  <a:srgbClr val="FFCCFF"/>
                </a:solidFill>
                <a:latin typeface="Consolas" pitchFamily="49" charset="0"/>
              </a:rPr>
              <a:t>#include &lt;string&gt;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using namespace</a:t>
            </a:r>
            <a:r>
              <a:rPr lang="nn-NO" sz="1600" dirty="0">
                <a:latin typeface="Consolas" pitchFamily="49" charset="0"/>
              </a:rPr>
              <a:t> std;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nn-NO" sz="1600" dirty="0">
              <a:latin typeface="Consolas" pitchFamily="49" charset="0"/>
            </a:endParaRPr>
          </a:p>
          <a:p>
            <a:pPr lvl="1" indent="1588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nn-NO" sz="1600" dirty="0" smtClean="0">
                <a:latin typeface="Consolas" pitchFamily="49" charset="0"/>
              </a:rPr>
              <a:t> </a:t>
            </a:r>
            <a:r>
              <a:rPr lang="nn-NO" sz="1600" dirty="0">
                <a:latin typeface="Consolas" pitchFamily="49" charset="0"/>
              </a:rPr>
              <a:t>buscaCaracter(</a:t>
            </a: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nn-NO" sz="1600" dirty="0">
                <a:latin typeface="Consolas" pitchFamily="49" charset="0"/>
              </a:rPr>
              <a:t> cad, </a:t>
            </a: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char</a:t>
            </a:r>
            <a:r>
              <a:rPr lang="nn-NO" sz="1600" dirty="0">
                <a:latin typeface="Consolas" pitchFamily="49" charset="0"/>
              </a:rPr>
              <a:t> c</a:t>
            </a:r>
            <a:r>
              <a:rPr lang="nn-NO" sz="1600" dirty="0" smtClean="0">
                <a:latin typeface="Consolas" pitchFamily="49" charset="0"/>
              </a:rPr>
              <a:t>); </a:t>
            </a:r>
            <a:r>
              <a:rPr lang="nn-NO" sz="1600" dirty="0">
                <a:solidFill>
                  <a:srgbClr val="92D050"/>
                </a:solidFill>
                <a:latin typeface="Consolas" pitchFamily="49" charset="0"/>
              </a:rPr>
              <a:t>// Índice </a:t>
            </a:r>
            <a:r>
              <a:rPr lang="nn-NO" sz="1600" dirty="0" smtClean="0">
                <a:solidFill>
                  <a:srgbClr val="92D050"/>
                </a:solidFill>
                <a:latin typeface="Consolas" pitchFamily="49" charset="0"/>
              </a:rPr>
              <a:t>o </a:t>
            </a:r>
            <a:r>
              <a:rPr lang="nn-NO" sz="1600" dirty="0">
                <a:solidFill>
                  <a:srgbClr val="92D050"/>
                </a:solidFill>
                <a:latin typeface="Consolas" pitchFamily="49" charset="0"/>
              </a:rPr>
              <a:t>-1 si no está</a:t>
            </a:r>
            <a:endParaRPr lang="nn-NO" sz="1600" dirty="0">
              <a:latin typeface="Consolas" pitchFamily="49" charset="0"/>
            </a:endParaRPr>
          </a:p>
          <a:p>
            <a:pPr lvl="1" indent="1588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nn-NO" sz="1600" dirty="0">
              <a:latin typeface="Consolas" pitchFamily="49" charset="0"/>
            </a:endParaRPr>
          </a:p>
          <a:p>
            <a:pPr lvl="1" indent="1588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nn-NO" sz="1600" dirty="0">
                <a:latin typeface="Consolas" pitchFamily="49" charset="0"/>
              </a:rPr>
              <a:t> main() {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</a:t>
            </a:r>
            <a:r>
              <a:rPr lang="nn-NO" sz="1600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nn-NO" sz="1600" dirty="0" smtClean="0">
                <a:latin typeface="Consolas" pitchFamily="49" charset="0"/>
              </a:rPr>
              <a:t> </a:t>
            </a:r>
            <a:r>
              <a:rPr lang="nn-NO" sz="1600" dirty="0">
                <a:latin typeface="Consolas" pitchFamily="49" charset="0"/>
              </a:rPr>
              <a:t>cad1, cad2;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</a:t>
            </a:r>
            <a:r>
              <a:rPr lang="nn-NO" sz="1600" dirty="0" smtClean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nn-NO" sz="1600" dirty="0" smtClean="0">
                <a:latin typeface="Consolas" pitchFamily="49" charset="0"/>
              </a:rPr>
              <a:t> </a:t>
            </a:r>
            <a:r>
              <a:rPr lang="nn-NO" sz="1600" dirty="0">
                <a:latin typeface="Consolas" pitchFamily="49" charset="0"/>
              </a:rPr>
              <a:t>sonAnagramas =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true</a:t>
            </a:r>
            <a:r>
              <a:rPr lang="nn-NO" sz="1600" dirty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</a:t>
            </a:r>
            <a:r>
              <a:rPr lang="nn-NO" sz="16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nn-NO" sz="1600" dirty="0" smtClean="0">
                <a:latin typeface="Consolas" pitchFamily="49" charset="0"/>
              </a:rPr>
              <a:t> </a:t>
            </a:r>
            <a:r>
              <a:rPr lang="nn-NO" sz="1600" dirty="0">
                <a:latin typeface="Consolas" pitchFamily="49" charset="0"/>
              </a:rPr>
              <a:t>numCar, posEnCad2</a:t>
            </a:r>
            <a:r>
              <a:rPr lang="nn-NO" sz="1600" dirty="0" smtClean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nn-NO" sz="1600" dirty="0">
              <a:latin typeface="Consolas" pitchFamily="49" charset="0"/>
            </a:endParaRPr>
          </a:p>
          <a:p>
            <a:pPr lvl="1" indent="1588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cout </a:t>
            </a:r>
            <a:r>
              <a:rPr lang="nn-NO" sz="1600" dirty="0">
                <a:latin typeface="Consolas" pitchFamily="49" charset="0"/>
              </a:rPr>
              <a:t>&lt;&lt;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"Introduce la primera cadena: "</a:t>
            </a:r>
            <a:r>
              <a:rPr lang="nn-NO" sz="1600" dirty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getline(cin</a:t>
            </a:r>
            <a:r>
              <a:rPr lang="nn-NO" sz="1600" dirty="0">
                <a:latin typeface="Consolas" pitchFamily="49" charset="0"/>
              </a:rPr>
              <a:t>, cad1);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cout </a:t>
            </a:r>
            <a:r>
              <a:rPr lang="nn-NO" sz="1600" dirty="0">
                <a:latin typeface="Consolas" pitchFamily="49" charset="0"/>
              </a:rPr>
              <a:t>&lt;&lt;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"Introduce la segunda cadena: "</a:t>
            </a:r>
            <a:r>
              <a:rPr lang="nn-NO" sz="1600" dirty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getline(cin</a:t>
            </a:r>
            <a:r>
              <a:rPr lang="nn-NO" sz="1600" dirty="0">
                <a:latin typeface="Consolas" pitchFamily="49" charset="0"/>
              </a:rPr>
              <a:t>, cad2);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</a:t>
            </a:r>
            <a:r>
              <a:rPr lang="nn-NO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nn-NO" sz="1600" dirty="0" smtClean="0">
                <a:latin typeface="Consolas" pitchFamily="49" charset="0"/>
              </a:rPr>
              <a:t> </a:t>
            </a:r>
            <a:r>
              <a:rPr lang="nn-NO" sz="1600" dirty="0">
                <a:latin typeface="Consolas" pitchFamily="49" charset="0"/>
              </a:rPr>
              <a:t>(cad1.length() != cad2.length()) </a:t>
            </a:r>
            <a:r>
              <a:rPr lang="nn-NO" sz="1600" dirty="0" smtClean="0">
                <a:latin typeface="Consolas" pitchFamily="49" charset="0"/>
              </a:rPr>
              <a:t>{ </a:t>
            </a:r>
            <a:r>
              <a:rPr lang="nn-NO" sz="1600" dirty="0" smtClean="0">
                <a:solidFill>
                  <a:srgbClr val="92D050"/>
                </a:solidFill>
                <a:latin typeface="Consolas" pitchFamily="49" charset="0"/>
              </a:rPr>
              <a:t>// No son anagramas</a:t>
            </a:r>
            <a:endParaRPr lang="nn-NO" sz="1600" dirty="0">
              <a:latin typeface="Consolas" pitchFamily="49" charset="0"/>
            </a:endParaRPr>
          </a:p>
          <a:p>
            <a:pPr lvl="1" indent="1588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   sonAnagramas </a:t>
            </a:r>
            <a:r>
              <a:rPr lang="nn-NO" sz="1600" dirty="0">
                <a:latin typeface="Consolas" pitchFamily="49" charset="0"/>
              </a:rPr>
              <a:t>=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false</a:t>
            </a:r>
            <a:r>
              <a:rPr lang="nn-NO" sz="1600" dirty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}</a:t>
            </a:r>
            <a:endParaRPr lang="nn-NO" sz="1600" dirty="0">
              <a:latin typeface="Consolas" pitchFamily="49" charset="0"/>
            </a:endParaRPr>
          </a:p>
          <a:p>
            <a:pPr lvl="1" indent="1588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</a:t>
            </a:r>
            <a:r>
              <a:rPr lang="nn-NO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nn-NO" sz="1600" dirty="0" smtClean="0">
                <a:latin typeface="Consolas" pitchFamily="49" charset="0"/>
              </a:rPr>
              <a:t> </a:t>
            </a:r>
            <a:r>
              <a:rPr lang="nn-NO" sz="1600" dirty="0">
                <a:latin typeface="Consolas" pitchFamily="49" charset="0"/>
              </a:rPr>
              <a:t>{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   numCar </a:t>
            </a:r>
            <a:r>
              <a:rPr lang="nn-NO" sz="1600" dirty="0">
                <a:latin typeface="Consolas" pitchFamily="49" charset="0"/>
              </a:rPr>
              <a:t>=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nn-NO" sz="1600" dirty="0" smtClean="0">
                <a:latin typeface="Consolas" pitchFamily="49" charset="0"/>
              </a:rPr>
              <a:t>; </a:t>
            </a:r>
            <a:r>
              <a:rPr lang="nn-NO" sz="1600" dirty="0" smtClean="0">
                <a:solidFill>
                  <a:srgbClr val="92D050"/>
                </a:solidFill>
                <a:latin typeface="Consolas" pitchFamily="49" charset="0"/>
              </a:rPr>
              <a:t>// Contador de </a:t>
            </a:r>
            <a:r>
              <a:rPr lang="nn-NO" sz="1600" dirty="0">
                <a:solidFill>
                  <a:srgbClr val="92D050"/>
                </a:solidFill>
                <a:latin typeface="Consolas" pitchFamily="49" charset="0"/>
              </a:rPr>
              <a:t>caracteres de la primera cadena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   </a:t>
            </a:r>
            <a:r>
              <a:rPr lang="nn-NO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</a:t>
            </a:r>
            <a:r>
              <a:rPr lang="nn-NO" sz="1600" dirty="0" smtClean="0">
                <a:latin typeface="Consolas" pitchFamily="49" charset="0"/>
              </a:rPr>
              <a:t> </a:t>
            </a:r>
            <a:r>
              <a:rPr lang="nn-NO" sz="1600" dirty="0">
                <a:latin typeface="Consolas" pitchFamily="49" charset="0"/>
              </a:rPr>
              <a:t>(sonAnagramas &amp;&amp; (numCar &lt; cad1.length())) {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      posEnCad2 </a:t>
            </a:r>
            <a:r>
              <a:rPr lang="nn-NO" sz="1600" dirty="0">
                <a:latin typeface="Consolas" pitchFamily="49" charset="0"/>
              </a:rPr>
              <a:t>= buscaCaracter(cad2, cad1.at(numCar</a:t>
            </a:r>
            <a:r>
              <a:rPr lang="nn-NO" sz="1600" dirty="0" smtClean="0">
                <a:latin typeface="Consolas" pitchFamily="49" charset="0"/>
              </a:rPr>
              <a:t>));</a:t>
            </a:r>
            <a:endParaRPr lang="nn-NO" sz="1600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627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6859636" y="404664"/>
            <a:ext cx="1830950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anagramas.cpp</a:t>
            </a:r>
          </a:p>
        </p:txBody>
      </p:sp>
    </p:spTree>
    <p:extLst>
      <p:ext uri="{BB962C8B-B14F-4D97-AF65-F5344CB8AC3E}">
        <p14:creationId xmlns:p14="http://schemas.microsoft.com/office/powerpoint/2010/main" val="107188153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Anagramas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      </a:t>
            </a:r>
            <a:r>
              <a:rPr lang="nn-NO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nn-NO" sz="1600" dirty="0" smtClean="0">
                <a:latin typeface="Consolas" pitchFamily="49" charset="0"/>
              </a:rPr>
              <a:t> </a:t>
            </a:r>
            <a:r>
              <a:rPr lang="nn-NO" sz="1600" dirty="0">
                <a:latin typeface="Consolas" pitchFamily="49" charset="0"/>
              </a:rPr>
              <a:t>(posEnCad2 ==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-1</a:t>
            </a:r>
            <a:r>
              <a:rPr lang="nn-NO" sz="1600" dirty="0">
                <a:latin typeface="Consolas" pitchFamily="49" charset="0"/>
              </a:rPr>
              <a:t>) { </a:t>
            </a:r>
            <a:r>
              <a:rPr lang="nn-NO" sz="1600" dirty="0">
                <a:solidFill>
                  <a:srgbClr val="92D050"/>
                </a:solidFill>
                <a:latin typeface="Consolas" pitchFamily="49" charset="0"/>
              </a:rPr>
              <a:t>//No se ha encontrado el caracter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         sonAnagramas </a:t>
            </a:r>
            <a:r>
              <a:rPr lang="nn-NO" sz="1600" dirty="0">
                <a:latin typeface="Consolas" pitchFamily="49" charset="0"/>
              </a:rPr>
              <a:t>=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false</a:t>
            </a:r>
            <a:r>
              <a:rPr lang="nn-NO" sz="1600" dirty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    </a:t>
            </a:r>
            <a:r>
              <a:rPr lang="nn-NO" sz="1600" dirty="0" smtClean="0">
                <a:latin typeface="Consolas" pitchFamily="49" charset="0"/>
              </a:rPr>
              <a:t>  }</a:t>
            </a:r>
            <a:endParaRPr lang="nn-NO" sz="1600" dirty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      </a:t>
            </a:r>
            <a:r>
              <a:rPr lang="nn-NO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nn-NO" sz="1600" dirty="0" smtClean="0">
                <a:latin typeface="Consolas" pitchFamily="49" charset="0"/>
              </a:rPr>
              <a:t> </a:t>
            </a:r>
            <a:r>
              <a:rPr lang="nn-NO" sz="1600" dirty="0">
                <a:latin typeface="Consolas" pitchFamily="49" charset="0"/>
              </a:rPr>
              <a:t>{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         cad2.erase(posEnCad2, </a:t>
            </a:r>
            <a:r>
              <a:rPr lang="nn-NO" sz="16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nn-NO" sz="1600" dirty="0">
                <a:latin typeface="Consolas" pitchFamily="49" charset="0"/>
              </a:rPr>
              <a:t>);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      }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      numCar</a:t>
            </a:r>
            <a:r>
              <a:rPr lang="nn-NO" sz="1600" dirty="0">
                <a:latin typeface="Consolas" pitchFamily="49" charset="0"/>
              </a:rPr>
              <a:t>++;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   }</a:t>
            </a:r>
            <a:endParaRPr lang="nn-NO" sz="1600" dirty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}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nn-NO" sz="1600" dirty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</a:t>
            </a:r>
            <a:r>
              <a:rPr lang="nn-NO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nn-NO" sz="1600" dirty="0" smtClean="0">
                <a:latin typeface="Consolas" pitchFamily="49" charset="0"/>
              </a:rPr>
              <a:t> </a:t>
            </a:r>
            <a:r>
              <a:rPr lang="nn-NO" sz="1600" dirty="0">
                <a:latin typeface="Consolas" pitchFamily="49" charset="0"/>
              </a:rPr>
              <a:t>(sonAnagramas) {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   cout </a:t>
            </a:r>
            <a:r>
              <a:rPr lang="nn-NO" sz="1600" dirty="0">
                <a:latin typeface="Consolas" pitchFamily="49" charset="0"/>
              </a:rPr>
              <a:t>&lt;&lt;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"Las palabras introducidas son anagramas"</a:t>
            </a:r>
            <a:r>
              <a:rPr lang="nn-NO" sz="1600" dirty="0">
                <a:latin typeface="Consolas" pitchFamily="49" charset="0"/>
              </a:rPr>
              <a:t> &lt;&lt; endl;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}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</a:t>
            </a:r>
            <a:r>
              <a:rPr lang="nn-NO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nn-NO" sz="1600" dirty="0" smtClean="0">
                <a:latin typeface="Consolas" pitchFamily="49" charset="0"/>
              </a:rPr>
              <a:t> </a:t>
            </a:r>
            <a:r>
              <a:rPr lang="nn-NO" sz="1600" dirty="0">
                <a:latin typeface="Consolas" pitchFamily="49" charset="0"/>
              </a:rPr>
              <a:t>{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   cout </a:t>
            </a:r>
            <a:r>
              <a:rPr lang="nn-NO" sz="1600" dirty="0">
                <a:latin typeface="Consolas" pitchFamily="49" charset="0"/>
              </a:rPr>
              <a:t>&lt;&lt;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"Las palabras introducidas NO son anagramas"</a:t>
            </a:r>
            <a:r>
              <a:rPr lang="nn-NO" sz="1600" dirty="0">
                <a:latin typeface="Consolas" pitchFamily="49" charset="0"/>
              </a:rPr>
              <a:t> &lt;&lt; endl;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</a:t>
            </a:r>
            <a:r>
              <a:rPr lang="nn-NO" sz="1600" dirty="0" smtClean="0">
                <a:latin typeface="Consolas" pitchFamily="49" charset="0"/>
              </a:rPr>
              <a:t>}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nn-NO" sz="1600" dirty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</a:t>
            </a:r>
            <a:r>
              <a:rPr lang="nn-NO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nn-NO" sz="1600" dirty="0" smtClean="0">
                <a:latin typeface="Consolas" pitchFamily="49" charset="0"/>
              </a:rPr>
              <a:t>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nn-NO" sz="1600" dirty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}</a:t>
            </a:r>
            <a:endParaRPr lang="nn-NO" sz="1600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628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841529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Anagramas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nn-NO" sz="1600" dirty="0" smtClean="0">
                <a:latin typeface="Consolas" pitchFamily="49" charset="0"/>
              </a:rPr>
              <a:t> </a:t>
            </a:r>
            <a:r>
              <a:rPr lang="nn-NO" sz="1600" dirty="0">
                <a:latin typeface="Consolas" pitchFamily="49" charset="0"/>
              </a:rPr>
              <a:t>buscaCaracter(</a:t>
            </a: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nn-NO" sz="1600" dirty="0">
                <a:latin typeface="Consolas" pitchFamily="49" charset="0"/>
              </a:rPr>
              <a:t> cad, </a:t>
            </a:r>
            <a:r>
              <a:rPr lang="nn-NO" sz="1600" dirty="0">
                <a:solidFill>
                  <a:srgbClr val="FFC000"/>
                </a:solidFill>
                <a:latin typeface="Consolas" pitchFamily="49" charset="0"/>
              </a:rPr>
              <a:t>char</a:t>
            </a:r>
            <a:r>
              <a:rPr lang="nn-NO" sz="1600" dirty="0">
                <a:latin typeface="Consolas" pitchFamily="49" charset="0"/>
              </a:rPr>
              <a:t> c) {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</a:t>
            </a:r>
            <a:r>
              <a:rPr lang="nn-NO" sz="16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nn-NO" sz="1600" dirty="0" smtClean="0">
                <a:latin typeface="Consolas" pitchFamily="49" charset="0"/>
              </a:rPr>
              <a:t> </a:t>
            </a:r>
            <a:r>
              <a:rPr lang="nn-NO" sz="1600" dirty="0">
                <a:latin typeface="Consolas" pitchFamily="49" charset="0"/>
              </a:rPr>
              <a:t>pos =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nn-NO" sz="1600" dirty="0">
                <a:latin typeface="Consolas" pitchFamily="49" charset="0"/>
              </a:rPr>
              <a:t>, lon = cad.length();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</a:t>
            </a:r>
            <a:r>
              <a:rPr lang="nn-NO" sz="1600" dirty="0" smtClean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nn-NO" sz="1600" dirty="0" smtClean="0">
                <a:latin typeface="Consolas" pitchFamily="49" charset="0"/>
              </a:rPr>
              <a:t> </a:t>
            </a:r>
            <a:r>
              <a:rPr lang="nn-NO" sz="1600" dirty="0">
                <a:latin typeface="Consolas" pitchFamily="49" charset="0"/>
              </a:rPr>
              <a:t>encontrado =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false</a:t>
            </a:r>
            <a:r>
              <a:rPr lang="nn-NO" sz="1600" dirty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</a:t>
            </a:r>
            <a:r>
              <a:rPr lang="nn-NO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</a:t>
            </a:r>
            <a:r>
              <a:rPr lang="nn-NO" sz="1600" dirty="0" smtClean="0">
                <a:latin typeface="Consolas" pitchFamily="49" charset="0"/>
              </a:rPr>
              <a:t> </a:t>
            </a:r>
            <a:r>
              <a:rPr lang="nn-NO" sz="1600" dirty="0">
                <a:latin typeface="Consolas" pitchFamily="49" charset="0"/>
              </a:rPr>
              <a:t>((pos &lt; lon) &amp;&amp; !encontrado) {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   </a:t>
            </a:r>
            <a:r>
              <a:rPr lang="nn-NO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nn-NO" sz="1600" dirty="0" smtClean="0">
                <a:latin typeface="Consolas" pitchFamily="49" charset="0"/>
              </a:rPr>
              <a:t> </a:t>
            </a:r>
            <a:r>
              <a:rPr lang="nn-NO" sz="1600" dirty="0">
                <a:latin typeface="Consolas" pitchFamily="49" charset="0"/>
              </a:rPr>
              <a:t>(cad.at(pos) == c) {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      encontrado </a:t>
            </a:r>
            <a:r>
              <a:rPr lang="nn-NO" sz="1600" dirty="0">
                <a:latin typeface="Consolas" pitchFamily="49" charset="0"/>
              </a:rPr>
              <a:t>=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true</a:t>
            </a:r>
            <a:r>
              <a:rPr lang="nn-NO" sz="1600" dirty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   }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   </a:t>
            </a:r>
            <a:r>
              <a:rPr lang="nn-NO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nn-NO" sz="1600" dirty="0">
                <a:latin typeface="Consolas" pitchFamily="49" charset="0"/>
              </a:rPr>
              <a:t> {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      pos++;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   }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}</a:t>
            </a:r>
            <a:endParaRPr lang="nn-NO" sz="1600" dirty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</a:t>
            </a:r>
            <a:r>
              <a:rPr lang="nn-NO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nn-NO" sz="1600" dirty="0" smtClean="0">
                <a:latin typeface="Consolas" pitchFamily="49" charset="0"/>
              </a:rPr>
              <a:t> </a:t>
            </a:r>
            <a:r>
              <a:rPr lang="nn-NO" sz="1600" dirty="0">
                <a:latin typeface="Consolas" pitchFamily="49" charset="0"/>
              </a:rPr>
              <a:t>(!encontrado) {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   pos </a:t>
            </a:r>
            <a:r>
              <a:rPr lang="nn-NO" sz="1600" dirty="0">
                <a:latin typeface="Consolas" pitchFamily="49" charset="0"/>
              </a:rPr>
              <a:t>= </a:t>
            </a:r>
            <a:r>
              <a:rPr lang="nn-NO" sz="1600" dirty="0">
                <a:solidFill>
                  <a:srgbClr val="FFFF00"/>
                </a:solidFill>
                <a:latin typeface="Consolas" pitchFamily="49" charset="0"/>
              </a:rPr>
              <a:t>-1</a:t>
            </a:r>
            <a:r>
              <a:rPr lang="nn-NO" sz="1600" dirty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}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   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 smtClean="0">
                <a:latin typeface="Consolas" pitchFamily="49" charset="0"/>
              </a:rPr>
              <a:t>   </a:t>
            </a:r>
            <a:r>
              <a:rPr lang="nn-NO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nn-NO" sz="1600" dirty="0" smtClean="0">
                <a:latin typeface="Consolas" pitchFamily="49" charset="0"/>
              </a:rPr>
              <a:t> </a:t>
            </a:r>
            <a:r>
              <a:rPr lang="nn-NO" sz="1600" dirty="0">
                <a:latin typeface="Consolas" pitchFamily="49" charset="0"/>
              </a:rPr>
              <a:t>pos;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nn-NO" sz="1600" dirty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629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611719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630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366199" y="3044280"/>
            <a:ext cx="6411820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Arrays multidimensionales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Arrays multidimensionales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Arrays de varias dimensiones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0" dirty="0" smtClean="0"/>
              <a:t>Varios tamaños en la declaración: </a:t>
            </a:r>
            <a:r>
              <a:rPr lang="es-ES" dirty="0" smtClean="0"/>
              <a:t>cada uno con sus corchetes</a:t>
            </a:r>
            <a:endParaRPr lang="es-ES" i="0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i="1" dirty="0" err="1" smtClean="0">
                <a:solidFill>
                  <a:srgbClr val="FFC000"/>
                </a:solidFill>
                <a:latin typeface="Consolas" pitchFamily="49" charset="0"/>
              </a:rPr>
              <a:t>tipo_base</a:t>
            </a:r>
            <a:r>
              <a:rPr lang="es-ES" sz="2000" i="1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i="1" dirty="0" smtClean="0">
                <a:solidFill>
                  <a:srgbClr val="FFC000"/>
                </a:solidFill>
                <a:latin typeface="Consolas" pitchFamily="49" charset="0"/>
              </a:rPr>
              <a:t>nombre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2000" i="1" dirty="0" smtClean="0">
                <a:solidFill>
                  <a:prstClr val="white"/>
                </a:solidFill>
                <a:latin typeface="Consolas" pitchFamily="49" charset="0"/>
              </a:rPr>
              <a:t>tamaño1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][</a:t>
            </a:r>
            <a:r>
              <a:rPr lang="es-ES" sz="2000" i="1" dirty="0" smtClean="0">
                <a:solidFill>
                  <a:prstClr val="white"/>
                </a:solidFill>
                <a:latin typeface="Consolas" pitchFamily="49" charset="0"/>
              </a:rPr>
              <a:t>tamaño2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]...[</a:t>
            </a:r>
            <a:r>
              <a:rPr lang="es-ES" sz="2000" i="1" dirty="0" err="1" smtClean="0">
                <a:solidFill>
                  <a:prstClr val="white"/>
                </a:solidFill>
                <a:latin typeface="Consolas" pitchFamily="49" charset="0"/>
              </a:rPr>
              <a:t>tamañoN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Varias dimensiones, tantas como tamaños se indiquen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tMatriz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50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tMatriz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matriz;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Tabla bidimensional de 50 filas por 100 columnas: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631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579948" y="4005064"/>
          <a:ext cx="3984104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013"/>
                <a:gridCol w="498013"/>
                <a:gridCol w="498013"/>
                <a:gridCol w="498013"/>
                <a:gridCol w="498013"/>
                <a:gridCol w="498013"/>
                <a:gridCol w="498013"/>
                <a:gridCol w="498013"/>
              </a:tblGrid>
              <a:tr h="218278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98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99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48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49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339752" y="3587080"/>
          <a:ext cx="3984104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013"/>
                <a:gridCol w="498013"/>
                <a:gridCol w="498013"/>
                <a:gridCol w="498013"/>
                <a:gridCol w="498013"/>
                <a:gridCol w="498013"/>
                <a:gridCol w="498013"/>
                <a:gridCol w="498013"/>
              </a:tblGrid>
              <a:tr h="218278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98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99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48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49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2339752" y="3578349"/>
          <a:ext cx="3984104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013"/>
                <a:gridCol w="498013"/>
                <a:gridCol w="498013"/>
                <a:gridCol w="498013"/>
                <a:gridCol w="498013"/>
                <a:gridCol w="498013"/>
                <a:gridCol w="498013"/>
                <a:gridCol w="498013"/>
              </a:tblGrid>
              <a:tr h="218278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98</a:t>
                      </a:r>
                      <a:endParaRPr lang="es-ES" sz="1400" b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99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400" b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48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49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Arrays multidimensionales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Arrays de varias dimensiones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tMatriz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50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tMatriz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matriz;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0" dirty="0" smtClean="0"/>
              <a:t>Cada elemento se localiza con dos índices, uno por dimensión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cout &lt;&lt; matriz[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98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];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632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2123728" y="4654499"/>
            <a:ext cx="328349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 rot="5400000">
            <a:off x="5400092" y="3464210"/>
            <a:ext cx="360040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>
            <a:off x="2843808" y="4656087"/>
            <a:ext cx="2448272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 rot="5400000">
            <a:off x="5327290" y="4184290"/>
            <a:ext cx="504056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Arrays multidimensionales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Arrays de varias dimensiones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Podemos definir tantas dimensiones como necesitemos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tMatriz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5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20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tMatriz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matriz;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0" dirty="0" smtClean="0"/>
              <a:t>Necesitaremos tantos índices como dimensiones: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cout &lt;&lt; matriz[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9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15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6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];</a:t>
            </a:r>
            <a:endParaRPr lang="es-ES" sz="1800" dirty="0" smtClean="0">
              <a:solidFill>
                <a:prstClr val="white"/>
              </a:solidFill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633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63225" y="123481"/>
            <a:ext cx="714375" cy="714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Arrays multidimensionales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Ejemplo de array bidimensional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Temperaturas mínimas y máximas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Matriz bidimensional de días y mínima/máxima: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es-ES" sz="2000" dirty="0" smtClean="0"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</a:rPr>
              <a:t>MaxDias</a:t>
            </a:r>
            <a:r>
              <a:rPr lang="es-ES" sz="2000" dirty="0" smtClean="0">
                <a:latin typeface="Consolas" pitchFamily="49" charset="0"/>
              </a:rPr>
              <a:t>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31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  <a:endParaRPr lang="es-ES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es-ES" sz="2000" dirty="0" smtClean="0"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</a:rPr>
              <a:t>MED</a:t>
            </a:r>
            <a:r>
              <a:rPr lang="es-ES" sz="2000" dirty="0" smtClean="0">
                <a:latin typeface="Consolas" pitchFamily="49" charset="0"/>
              </a:rPr>
              <a:t>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Nº de medidas</a:t>
            </a:r>
            <a:endParaRPr lang="es-ES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tTemp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2000" dirty="0" err="1" smtClean="0">
                <a:latin typeface="Consolas" pitchFamily="49" charset="0"/>
              </a:rPr>
              <a:t>MaxDias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][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MED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Día x mín./máx.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tTemp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temp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lvl="1" indent="1588">
              <a:spcBef>
                <a:spcPts val="120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Ahora: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" dirty="0" err="1" smtClean="0">
                <a:solidFill>
                  <a:prstClr val="white"/>
                </a:solidFill>
                <a:latin typeface="Consolas" pitchFamily="49" charset="0"/>
              </a:rPr>
              <a:t>temp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[i][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]</a:t>
            </a:r>
            <a:r>
              <a:rPr lang="es-ES" dirty="0" smtClean="0">
                <a:solidFill>
                  <a:prstClr val="white"/>
                </a:solidFill>
              </a:rPr>
              <a:t> es la temperatura </a:t>
            </a:r>
            <a:r>
              <a:rPr lang="es-ES" dirty="0" smtClean="0">
                <a:solidFill>
                  <a:srgbClr val="FFC000"/>
                </a:solidFill>
              </a:rPr>
              <a:t>mínima</a:t>
            </a:r>
            <a:r>
              <a:rPr lang="es-ES" dirty="0" smtClean="0">
                <a:solidFill>
                  <a:prstClr val="white"/>
                </a:solidFill>
              </a:rPr>
              <a:t> del día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i+1</a:t>
            </a:r>
            <a:endParaRPr lang="es-ES" dirty="0" smtClean="0">
              <a:solidFill>
                <a:prstClr val="white"/>
              </a:solidFill>
            </a:endParaRP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Font typeface="Wingdings" pitchFamily="2" charset="2"/>
              <a:buChar char="ü"/>
            </a:pPr>
            <a:r>
              <a:rPr lang="es-ES" dirty="0" err="1" smtClean="0">
                <a:solidFill>
                  <a:prstClr val="white"/>
                </a:solidFill>
                <a:latin typeface="Consolas" pitchFamily="49" charset="0"/>
              </a:rPr>
              <a:t>temp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[i][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]</a:t>
            </a:r>
            <a:r>
              <a:rPr lang="es-ES" dirty="0" smtClean="0">
                <a:solidFill>
                  <a:prstClr val="white"/>
                </a:solidFill>
              </a:rPr>
              <a:t> es la temperatura </a:t>
            </a:r>
            <a:r>
              <a:rPr lang="es-ES" dirty="0" smtClean="0">
                <a:solidFill>
                  <a:srgbClr val="FFC000"/>
                </a:solidFill>
              </a:rPr>
              <a:t>máxima</a:t>
            </a:r>
            <a:r>
              <a:rPr lang="es-ES" dirty="0" smtClean="0">
                <a:solidFill>
                  <a:prstClr val="white"/>
                </a:solidFill>
              </a:rPr>
              <a:t> del día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i+1</a:t>
            </a:r>
            <a:endParaRPr lang="es-ES" dirty="0" smtClean="0">
              <a:solidFill>
                <a:prstClr val="white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634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Arrays multidimensionales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main()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</a:rPr>
              <a:t>MaxDias</a:t>
            </a:r>
            <a:r>
              <a:rPr lang="es-ES" sz="1800" dirty="0" smtClean="0">
                <a:latin typeface="Consolas" pitchFamily="49" charset="0"/>
              </a:rPr>
              <a:t>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31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const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1800" dirty="0" err="1">
                <a:latin typeface="Consolas" pitchFamily="49" charset="0"/>
              </a:rPr>
              <a:t>MED</a:t>
            </a:r>
            <a:r>
              <a:rPr lang="es-ES" sz="1800" dirty="0">
                <a:latin typeface="Consolas" pitchFamily="49" charset="0"/>
              </a:rPr>
              <a:t> = </a:t>
            </a:r>
            <a:r>
              <a:rPr lang="es-ES" sz="1800" dirty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</a:rPr>
              <a:t>; </a:t>
            </a:r>
            <a:r>
              <a:rPr lang="es-ES" sz="1800" dirty="0">
                <a:solidFill>
                  <a:srgbClr val="92D050"/>
                </a:solidFill>
                <a:latin typeface="Consolas" pitchFamily="49" charset="0"/>
              </a:rPr>
              <a:t>// Nº de medidas</a:t>
            </a:r>
            <a:endParaRPr lang="es-ES" sz="1800" dirty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</a:t>
            </a:r>
            <a:r>
              <a:rPr lang="es-ES" sz="1800" dirty="0" smtClean="0">
                <a:latin typeface="Consolas" pitchFamily="49" charset="0"/>
              </a:rPr>
              <a:t> double 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</a:rPr>
              <a:t>tTemp</a:t>
            </a:r>
            <a:r>
              <a:rPr lang="es-ES" sz="1800" dirty="0" smtClean="0">
                <a:latin typeface="Consolas" pitchFamily="49" charset="0"/>
              </a:rPr>
              <a:t>[</a:t>
            </a:r>
            <a:r>
              <a:rPr lang="es-ES" sz="1800" dirty="0" err="1" smtClean="0">
                <a:latin typeface="Consolas" pitchFamily="49" charset="0"/>
              </a:rPr>
              <a:t>MaxDias</a:t>
            </a:r>
            <a:r>
              <a:rPr lang="es-ES" sz="1800" dirty="0" smtClean="0">
                <a:latin typeface="Consolas" pitchFamily="49" charset="0"/>
              </a:rPr>
              <a:t>][</a:t>
            </a:r>
            <a:r>
              <a:rPr lang="es-ES" sz="1800" dirty="0" err="1" smtClean="0">
                <a:latin typeface="Consolas" pitchFamily="49" charset="0"/>
              </a:rPr>
              <a:t>MED</a:t>
            </a:r>
            <a:r>
              <a:rPr lang="es-ES" sz="1800" dirty="0" smtClean="0">
                <a:latin typeface="Consolas" pitchFamily="49" charset="0"/>
              </a:rPr>
              <a:t>];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Día x mín./máx.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tTemp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</a:rPr>
              <a:t>temp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</a:rPr>
              <a:t>tMaxMedia</a:t>
            </a:r>
            <a:r>
              <a:rPr lang="es-ES" sz="1800" dirty="0" smtClean="0">
                <a:latin typeface="Consolas" pitchFamily="49" charset="0"/>
              </a:rPr>
              <a:t>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, </a:t>
            </a:r>
            <a:r>
              <a:rPr lang="es-ES" sz="1800" dirty="0" err="1" smtClean="0">
                <a:latin typeface="Consolas" pitchFamily="49" charset="0"/>
              </a:rPr>
              <a:t>tMinMedia</a:t>
            </a:r>
            <a:r>
              <a:rPr lang="es-ES" sz="1800" dirty="0" smtClean="0">
                <a:latin typeface="Consolas" pitchFamily="49" charset="0"/>
              </a:rPr>
              <a:t>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,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    </a:t>
            </a:r>
            <a:r>
              <a:rPr lang="es-ES" sz="1800" dirty="0" err="1" smtClean="0">
                <a:latin typeface="Consolas" pitchFamily="49" charset="0"/>
              </a:rPr>
              <a:t>tMaxAbs</a:t>
            </a:r>
            <a:r>
              <a:rPr lang="es-ES" sz="1800" dirty="0" smtClean="0">
                <a:latin typeface="Consolas" pitchFamily="49" charset="0"/>
              </a:rPr>
              <a:t>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-100</a:t>
            </a:r>
            <a:r>
              <a:rPr lang="es-ES" sz="1800" dirty="0" smtClean="0">
                <a:latin typeface="Consolas" pitchFamily="49" charset="0"/>
              </a:rPr>
              <a:t>, </a:t>
            </a:r>
            <a:r>
              <a:rPr lang="es-ES" sz="1800" dirty="0" err="1" smtClean="0">
                <a:latin typeface="Consolas" pitchFamily="49" charset="0"/>
              </a:rPr>
              <a:t>tMinAbs</a:t>
            </a:r>
            <a:r>
              <a:rPr lang="es-ES" sz="1800" dirty="0" smtClean="0">
                <a:latin typeface="Consolas" pitchFamily="49" charset="0"/>
              </a:rPr>
              <a:t>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</a:rPr>
              <a:t>dia</a:t>
            </a:r>
            <a:r>
              <a:rPr lang="es-ES" sz="1800" dirty="0" smtClean="0">
                <a:latin typeface="Consolas" pitchFamily="49" charset="0"/>
              </a:rPr>
              <a:t>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800" dirty="0" smtClean="0">
                <a:latin typeface="Consolas" pitchFamily="49" charset="0"/>
              </a:rPr>
              <a:t> max, min;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ifstream</a:t>
            </a:r>
            <a:r>
              <a:rPr lang="es-ES" sz="1800" dirty="0" smtClean="0">
                <a:latin typeface="Consolas" pitchFamily="49" charset="0"/>
              </a:rPr>
              <a:t> archivo;</a:t>
            </a:r>
          </a:p>
          <a:p>
            <a:pPr lvl="1" indent="1588">
              <a:spcBef>
                <a:spcPts val="0"/>
              </a:spcBef>
              <a:buNone/>
            </a:pPr>
            <a:endParaRPr lang="es-ES" sz="18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archivo.open(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"temp.txt"</a:t>
            </a:r>
            <a:r>
              <a:rPr lang="es-ES" sz="1800" dirty="0" smtClean="0">
                <a:latin typeface="Consolas" pitchFamily="49" charset="0"/>
              </a:rPr>
              <a:t>);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sz="1800" dirty="0" smtClean="0">
                <a:latin typeface="Consolas" pitchFamily="49" charset="0"/>
              </a:rPr>
              <a:t>(!</a:t>
            </a:r>
            <a:r>
              <a:rPr lang="es-ES" sz="1800" dirty="0" err="1" smtClean="0">
                <a:latin typeface="Consolas" pitchFamily="49" charset="0"/>
              </a:rPr>
              <a:t>archivo.is_open</a:t>
            </a:r>
            <a:r>
              <a:rPr lang="es-ES" sz="1800" dirty="0" smtClean="0">
                <a:latin typeface="Consolas" pitchFamily="49" charset="0"/>
              </a:rPr>
              <a:t>())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"No se ha podido abrir el archivo!" </a:t>
            </a:r>
            <a:r>
              <a:rPr lang="es-ES" sz="1800" dirty="0" smtClean="0">
                <a:latin typeface="Consolas" pitchFamily="49" charset="0"/>
              </a:rPr>
              <a:t>&lt;&lt; endl;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}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else</a:t>
            </a:r>
            <a:r>
              <a:rPr lang="es-ES" sz="1800" dirty="0" smtClean="0">
                <a:latin typeface="Consolas" pitchFamily="49" charset="0"/>
              </a:rPr>
              <a:t>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archivo &gt;&gt; min &gt;&gt; </a:t>
            </a:r>
            <a:r>
              <a:rPr lang="es-ES" sz="1800" dirty="0" err="1" smtClean="0">
                <a:latin typeface="Consolas" pitchFamily="49" charset="0"/>
              </a:rPr>
              <a:t>max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El archivo termina con -99 -99</a:t>
            </a:r>
            <a:endParaRPr lang="es-ES" sz="18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635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7492822" y="404664"/>
            <a:ext cx="1197764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temp.cpp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Arrays multidimensionales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46542"/>
            <a:ext cx="8363272" cy="5110178"/>
          </a:xfrm>
        </p:spPr>
        <p:txBody>
          <a:bodyPr>
            <a:noAutofit/>
          </a:bodyPr>
          <a:lstStyle/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   while </a:t>
            </a:r>
            <a:r>
              <a:rPr lang="es-ES" sz="1800" dirty="0" smtClean="0">
                <a:latin typeface="Consolas" pitchFamily="49" charset="0"/>
              </a:rPr>
              <a:t>(!((min ==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-99</a:t>
            </a:r>
            <a:r>
              <a:rPr lang="es-ES" sz="1800" dirty="0" smtClean="0">
                <a:latin typeface="Consolas" pitchFamily="49" charset="0"/>
              </a:rPr>
              <a:t>) &amp;&amp; (</a:t>
            </a:r>
            <a:r>
              <a:rPr lang="es-ES" sz="1800" dirty="0" err="1" smtClean="0">
                <a:latin typeface="Consolas" pitchFamily="49" charset="0"/>
              </a:rPr>
              <a:t>max</a:t>
            </a:r>
            <a:r>
              <a:rPr lang="es-ES" sz="1800" dirty="0" smtClean="0">
                <a:latin typeface="Consolas" pitchFamily="49" charset="0"/>
              </a:rPr>
              <a:t> ==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-99</a:t>
            </a:r>
            <a:r>
              <a:rPr lang="es-ES" sz="1800" dirty="0" smtClean="0">
                <a:latin typeface="Consolas" pitchFamily="49" charset="0"/>
              </a:rPr>
              <a:t>)) 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       &amp;&amp; (</a:t>
            </a:r>
            <a:r>
              <a:rPr lang="es-ES" sz="1800" dirty="0" err="1" smtClean="0">
                <a:latin typeface="Consolas" pitchFamily="49" charset="0"/>
              </a:rPr>
              <a:t>dia</a:t>
            </a:r>
            <a:r>
              <a:rPr lang="es-ES" sz="1800" dirty="0" smtClean="0">
                <a:latin typeface="Consolas" pitchFamily="49" charset="0"/>
              </a:rPr>
              <a:t> &lt; </a:t>
            </a:r>
            <a:r>
              <a:rPr lang="es-ES" sz="1800" dirty="0" err="1" smtClean="0">
                <a:latin typeface="Consolas" pitchFamily="49" charset="0"/>
              </a:rPr>
              <a:t>MaxDias</a:t>
            </a:r>
            <a:r>
              <a:rPr lang="es-ES" sz="1800" dirty="0" smtClean="0">
                <a:latin typeface="Consolas" pitchFamily="49" charset="0"/>
              </a:rPr>
              <a:t>))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   </a:t>
            </a:r>
            <a:r>
              <a:rPr lang="es-ES" sz="1800" dirty="0" err="1" smtClean="0">
                <a:latin typeface="Consolas" pitchFamily="49" charset="0"/>
              </a:rPr>
              <a:t>temp</a:t>
            </a:r>
            <a:r>
              <a:rPr lang="es-ES" sz="1800" dirty="0" smtClean="0">
                <a:latin typeface="Consolas" pitchFamily="49" charset="0"/>
              </a:rPr>
              <a:t>[</a:t>
            </a:r>
            <a:r>
              <a:rPr lang="es-ES" sz="1800" dirty="0" err="1" smtClean="0">
                <a:latin typeface="Consolas" pitchFamily="49" charset="0"/>
              </a:rPr>
              <a:t>dia</a:t>
            </a:r>
            <a:r>
              <a:rPr lang="es-ES" sz="1800" dirty="0" smtClean="0">
                <a:latin typeface="Consolas" pitchFamily="49" charset="0"/>
              </a:rPr>
              <a:t>][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] = min;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   </a:t>
            </a:r>
            <a:r>
              <a:rPr lang="es-ES" sz="1800" dirty="0" err="1" smtClean="0">
                <a:latin typeface="Consolas" pitchFamily="49" charset="0"/>
              </a:rPr>
              <a:t>temp</a:t>
            </a:r>
            <a:r>
              <a:rPr lang="es-ES" sz="1800" dirty="0" smtClean="0">
                <a:latin typeface="Consolas" pitchFamily="49" charset="0"/>
              </a:rPr>
              <a:t>[</a:t>
            </a:r>
            <a:r>
              <a:rPr lang="es-ES" sz="1800" dirty="0" err="1" smtClean="0">
                <a:latin typeface="Consolas" pitchFamily="49" charset="0"/>
              </a:rPr>
              <a:t>dia</a:t>
            </a:r>
            <a:r>
              <a:rPr lang="es-ES" sz="1800" dirty="0" smtClean="0">
                <a:latin typeface="Consolas" pitchFamily="49" charset="0"/>
              </a:rPr>
              <a:t>][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dirty="0" smtClean="0">
                <a:latin typeface="Consolas" pitchFamily="49" charset="0"/>
              </a:rPr>
              <a:t>] = max;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   </a:t>
            </a:r>
            <a:r>
              <a:rPr lang="es-ES" sz="1800" dirty="0" err="1" smtClean="0">
                <a:latin typeface="Consolas" pitchFamily="49" charset="0"/>
              </a:rPr>
              <a:t>dia</a:t>
            </a:r>
            <a:r>
              <a:rPr lang="es-ES" sz="1800" dirty="0" smtClean="0">
                <a:latin typeface="Consolas" pitchFamily="49" charset="0"/>
              </a:rPr>
              <a:t>++;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   archivo &gt;&gt; min &gt;&gt; </a:t>
            </a:r>
            <a:r>
              <a:rPr lang="es-ES" sz="1800" dirty="0" err="1" smtClean="0">
                <a:latin typeface="Consolas" pitchFamily="49" charset="0"/>
              </a:rPr>
              <a:t>max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}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</a:t>
            </a:r>
            <a:r>
              <a:rPr lang="es-ES" sz="1800" dirty="0" err="1">
                <a:latin typeface="Consolas" pitchFamily="49" charset="0"/>
              </a:rPr>
              <a:t>archivo.close</a:t>
            </a:r>
            <a:r>
              <a:rPr lang="es-ES" sz="1800" dirty="0">
                <a:latin typeface="Consolas" pitchFamily="49" charset="0"/>
              </a:rPr>
              <a:t>();</a:t>
            </a:r>
            <a:endParaRPr lang="es-ES" sz="18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 </a:t>
            </a:r>
            <a:r>
              <a:rPr lang="es-ES" sz="1800" dirty="0" smtClean="0">
                <a:latin typeface="Consolas" pitchFamily="49" charset="0"/>
              </a:rPr>
              <a:t>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i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; i &lt; </a:t>
            </a:r>
            <a:r>
              <a:rPr lang="es-ES" sz="1800" dirty="0" err="1" smtClean="0">
                <a:latin typeface="Consolas" pitchFamily="49" charset="0"/>
              </a:rPr>
              <a:t>dia</a:t>
            </a:r>
            <a:r>
              <a:rPr lang="es-ES" sz="1800" dirty="0" smtClean="0">
                <a:latin typeface="Consolas" pitchFamily="49" charset="0"/>
              </a:rPr>
              <a:t>; i++)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   </a:t>
            </a:r>
            <a:r>
              <a:rPr lang="es-ES" sz="1800" dirty="0" err="1" smtClean="0">
                <a:latin typeface="Consolas" pitchFamily="49" charset="0"/>
              </a:rPr>
              <a:t>tMinMedia</a:t>
            </a:r>
            <a:r>
              <a:rPr lang="es-ES" sz="1800" dirty="0" smtClean="0">
                <a:latin typeface="Consolas" pitchFamily="49" charset="0"/>
              </a:rPr>
              <a:t> = </a:t>
            </a:r>
            <a:r>
              <a:rPr lang="es-ES" sz="1800" dirty="0" err="1" smtClean="0">
                <a:latin typeface="Consolas" pitchFamily="49" charset="0"/>
              </a:rPr>
              <a:t>tMinMedia</a:t>
            </a:r>
            <a:r>
              <a:rPr lang="es-ES" sz="1800" dirty="0" smtClean="0">
                <a:latin typeface="Consolas" pitchFamily="49" charset="0"/>
              </a:rPr>
              <a:t> + </a:t>
            </a:r>
            <a:r>
              <a:rPr lang="es-ES" sz="1800" dirty="0" err="1" smtClean="0">
                <a:latin typeface="Consolas" pitchFamily="49" charset="0"/>
              </a:rPr>
              <a:t>temp</a:t>
            </a:r>
            <a:r>
              <a:rPr lang="es-ES" sz="1800" dirty="0" smtClean="0">
                <a:latin typeface="Consolas" pitchFamily="49" charset="0"/>
              </a:rPr>
              <a:t>[i][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];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sz="1800" dirty="0" smtClean="0">
                <a:latin typeface="Consolas" pitchFamily="49" charset="0"/>
              </a:rPr>
              <a:t>(</a:t>
            </a:r>
            <a:r>
              <a:rPr lang="es-ES" sz="1800" dirty="0" err="1" smtClean="0">
                <a:latin typeface="Consolas" pitchFamily="49" charset="0"/>
              </a:rPr>
              <a:t>temp</a:t>
            </a:r>
            <a:r>
              <a:rPr lang="es-ES" sz="1800" dirty="0" smtClean="0">
                <a:latin typeface="Consolas" pitchFamily="49" charset="0"/>
              </a:rPr>
              <a:t>[i][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] &lt; </a:t>
            </a:r>
            <a:r>
              <a:rPr lang="es-ES" sz="1800" dirty="0" err="1" smtClean="0">
                <a:latin typeface="Consolas" pitchFamily="49" charset="0"/>
              </a:rPr>
              <a:t>tMinAbs</a:t>
            </a:r>
            <a:r>
              <a:rPr lang="es-ES" sz="1800" dirty="0" smtClean="0">
                <a:latin typeface="Consolas" pitchFamily="49" charset="0"/>
              </a:rPr>
              <a:t>)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      </a:t>
            </a:r>
            <a:r>
              <a:rPr lang="es-ES" sz="1800" dirty="0" err="1" smtClean="0">
                <a:latin typeface="Consolas" pitchFamily="49" charset="0"/>
              </a:rPr>
              <a:t>tMinAbs</a:t>
            </a:r>
            <a:r>
              <a:rPr lang="es-ES" sz="1800" dirty="0" smtClean="0">
                <a:latin typeface="Consolas" pitchFamily="49" charset="0"/>
              </a:rPr>
              <a:t> = </a:t>
            </a:r>
            <a:r>
              <a:rPr lang="es-ES" sz="1800" dirty="0" err="1" smtClean="0">
                <a:latin typeface="Consolas" pitchFamily="49" charset="0"/>
              </a:rPr>
              <a:t>temp</a:t>
            </a:r>
            <a:r>
              <a:rPr lang="es-ES" sz="1800" dirty="0" smtClean="0">
                <a:latin typeface="Consolas" pitchFamily="49" charset="0"/>
              </a:rPr>
              <a:t>[i][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];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   }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   </a:t>
            </a:r>
            <a:r>
              <a:rPr lang="es-ES" sz="1800" dirty="0" err="1" smtClean="0">
                <a:latin typeface="Consolas" pitchFamily="49" charset="0"/>
              </a:rPr>
              <a:t>tMaxMedia</a:t>
            </a:r>
            <a:r>
              <a:rPr lang="es-ES" sz="1800" dirty="0" smtClean="0">
                <a:latin typeface="Consolas" pitchFamily="49" charset="0"/>
              </a:rPr>
              <a:t> = </a:t>
            </a:r>
            <a:r>
              <a:rPr lang="es-ES" sz="1800" dirty="0" err="1" smtClean="0">
                <a:latin typeface="Consolas" pitchFamily="49" charset="0"/>
              </a:rPr>
              <a:t>tMaxMedia</a:t>
            </a:r>
            <a:r>
              <a:rPr lang="es-ES" sz="1800" dirty="0" smtClean="0">
                <a:latin typeface="Consolas" pitchFamily="49" charset="0"/>
              </a:rPr>
              <a:t> + </a:t>
            </a:r>
            <a:r>
              <a:rPr lang="es-ES" sz="1800" dirty="0" err="1" smtClean="0">
                <a:latin typeface="Consolas" pitchFamily="49" charset="0"/>
              </a:rPr>
              <a:t>temp</a:t>
            </a:r>
            <a:r>
              <a:rPr lang="es-ES" sz="1800" dirty="0" smtClean="0">
                <a:latin typeface="Consolas" pitchFamily="49" charset="0"/>
              </a:rPr>
              <a:t>[i][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dirty="0" smtClean="0">
                <a:latin typeface="Consolas" pitchFamily="49" charset="0"/>
              </a:rPr>
              <a:t>];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sz="1800" dirty="0" smtClean="0">
                <a:latin typeface="Consolas" pitchFamily="49" charset="0"/>
              </a:rPr>
              <a:t>(</a:t>
            </a:r>
            <a:r>
              <a:rPr lang="es-ES" sz="1800" dirty="0" err="1" smtClean="0">
                <a:latin typeface="Consolas" pitchFamily="49" charset="0"/>
              </a:rPr>
              <a:t>temp</a:t>
            </a:r>
            <a:r>
              <a:rPr lang="es-ES" sz="1800" dirty="0" smtClean="0">
                <a:latin typeface="Consolas" pitchFamily="49" charset="0"/>
              </a:rPr>
              <a:t>[i][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dirty="0" smtClean="0">
                <a:latin typeface="Consolas" pitchFamily="49" charset="0"/>
              </a:rPr>
              <a:t>] &gt; </a:t>
            </a:r>
            <a:r>
              <a:rPr lang="es-ES" sz="1800" dirty="0" err="1" smtClean="0">
                <a:latin typeface="Consolas" pitchFamily="49" charset="0"/>
              </a:rPr>
              <a:t>tMaxAbs</a:t>
            </a:r>
            <a:r>
              <a:rPr lang="es-ES" sz="1800" dirty="0" smtClean="0">
                <a:latin typeface="Consolas" pitchFamily="49" charset="0"/>
              </a:rPr>
              <a:t>)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      </a:t>
            </a:r>
            <a:r>
              <a:rPr lang="es-ES" sz="1800" dirty="0" err="1" smtClean="0">
                <a:latin typeface="Consolas" pitchFamily="49" charset="0"/>
              </a:rPr>
              <a:t>tMaxAbs</a:t>
            </a:r>
            <a:r>
              <a:rPr lang="es-ES" sz="1800" dirty="0" smtClean="0">
                <a:latin typeface="Consolas" pitchFamily="49" charset="0"/>
              </a:rPr>
              <a:t> = </a:t>
            </a:r>
            <a:r>
              <a:rPr lang="es-ES" sz="1800" dirty="0" err="1" smtClean="0">
                <a:latin typeface="Consolas" pitchFamily="49" charset="0"/>
              </a:rPr>
              <a:t>temp</a:t>
            </a:r>
            <a:r>
              <a:rPr lang="es-ES" sz="1800" dirty="0" smtClean="0">
                <a:latin typeface="Consolas" pitchFamily="49" charset="0"/>
              </a:rPr>
              <a:t>[i][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dirty="0" smtClean="0">
                <a:latin typeface="Consolas" pitchFamily="49" charset="0"/>
              </a:rPr>
              <a:t>];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   }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}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>
                <a:latin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</a:rPr>
              <a:t>     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636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Recorrido de arrays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Recorrido de secuencias en arrays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SzPct val="100000"/>
              <a:buFont typeface="Wingdings 2" pitchFamily="18" charset="2"/>
              <a:buChar char=""/>
            </a:pPr>
            <a:r>
              <a:rPr lang="es-ES" dirty="0" smtClean="0"/>
              <a:t>Todas las posiciones ocupadas: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Tamaño del array = longitud de la secuencia</a:t>
            </a:r>
            <a:endParaRPr lang="es-ES" dirty="0" smtClean="0"/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s-ES" dirty="0" smtClean="0"/>
              <a:t>N elementos en un array de N posiciones:</a:t>
            </a:r>
          </a:p>
          <a:p>
            <a:pPr marL="714375" lvl="1" indent="0">
              <a:spcBef>
                <a:spcPts val="0"/>
              </a:spcBef>
              <a:spcAft>
                <a:spcPts val="1800"/>
              </a:spcAft>
              <a:buSzPct val="100000"/>
              <a:buNone/>
            </a:pPr>
            <a:r>
              <a:rPr lang="es-ES" dirty="0" smtClean="0"/>
              <a:t>Recorrer el array desde la primera posición hasta la última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SzPct val="100000"/>
              <a:buFont typeface="Wingdings 2" pitchFamily="18" charset="2"/>
              <a:buChar char=""/>
            </a:pPr>
            <a:r>
              <a:rPr lang="es-ES" dirty="0" smtClean="0"/>
              <a:t>Posiciones libres al final del array: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Tamaño del array &gt; longitud de la secuencia</a:t>
            </a:r>
            <a:endParaRPr lang="es-ES" dirty="0" smtClean="0"/>
          </a:p>
          <a:p>
            <a:pPr marL="1076325" lvl="2" indent="-361950">
              <a:spcBef>
                <a:spcPts val="0"/>
              </a:spcBef>
              <a:spcAft>
                <a:spcPts val="600"/>
              </a:spcAft>
              <a:buSzPct val="100000"/>
              <a:buFont typeface="Wingdings" pitchFamily="2" charset="2"/>
              <a:buChar char="Ø"/>
            </a:pPr>
            <a:r>
              <a:rPr lang="es-ES" sz="2200" dirty="0" smtClean="0"/>
              <a:t>Con centinela:</a:t>
            </a:r>
          </a:p>
          <a:p>
            <a:pPr marL="1076325" lvl="2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s-ES" sz="2200" dirty="0" smtClean="0"/>
              <a:t>Recorrer el array hasta encontrar el valor centinela</a:t>
            </a:r>
          </a:p>
          <a:p>
            <a:pPr marL="1076325" lvl="2" indent="-361950">
              <a:spcBef>
                <a:spcPts val="0"/>
              </a:spcBef>
              <a:spcAft>
                <a:spcPts val="600"/>
              </a:spcAft>
              <a:buSzPct val="100000"/>
              <a:buFont typeface="Wingdings" pitchFamily="2" charset="2"/>
              <a:buChar char="Ø"/>
            </a:pPr>
            <a:r>
              <a:rPr lang="es-ES" sz="2200" dirty="0" smtClean="0"/>
              <a:t>Con </a:t>
            </a:r>
            <a:r>
              <a:rPr lang="es-ES" sz="2200" i="1" dirty="0" smtClean="0"/>
              <a:t>contador</a:t>
            </a:r>
            <a:r>
              <a:rPr lang="es-ES" sz="2200" dirty="0" smtClean="0"/>
              <a:t> de elementos:</a:t>
            </a:r>
          </a:p>
          <a:p>
            <a:pPr marL="1076325" lvl="2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s-ES" sz="2200" dirty="0" smtClean="0"/>
              <a:t>Recorrer el array hasta el índice </a:t>
            </a:r>
            <a:r>
              <a:rPr lang="es-ES" sz="2200" i="1" dirty="0" smtClean="0"/>
              <a:t>contador</a:t>
            </a:r>
            <a:r>
              <a:rPr lang="es-ES" sz="2200" dirty="0" smtClean="0"/>
              <a:t> – 1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592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Arrays multidimensionales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lvl="1" indent="1588">
              <a:spcBef>
                <a:spcPts val="0"/>
              </a:spcBef>
              <a:buNone/>
            </a:pPr>
            <a:r>
              <a:rPr lang="pt-BR" sz="1800" dirty="0" smtClean="0">
                <a:latin typeface="Consolas" pitchFamily="49" charset="0"/>
              </a:rPr>
              <a:t>      </a:t>
            </a:r>
            <a:r>
              <a:rPr lang="pt-BR" sz="1800" dirty="0" err="1" smtClean="0">
                <a:latin typeface="Consolas" pitchFamily="49" charset="0"/>
              </a:rPr>
              <a:t>tMinMedia</a:t>
            </a:r>
            <a:r>
              <a:rPr lang="pt-BR" sz="1800" dirty="0" smtClean="0">
                <a:latin typeface="Consolas" pitchFamily="49" charset="0"/>
              </a:rPr>
              <a:t> = </a:t>
            </a:r>
            <a:r>
              <a:rPr lang="pt-BR" sz="1800" dirty="0" err="1" smtClean="0">
                <a:latin typeface="Consolas" pitchFamily="49" charset="0"/>
              </a:rPr>
              <a:t>tMinMedia</a:t>
            </a:r>
            <a:r>
              <a:rPr lang="pt-BR" sz="1800" dirty="0" smtClean="0">
                <a:latin typeface="Consolas" pitchFamily="49" charset="0"/>
              </a:rPr>
              <a:t> / dia;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pt-BR" sz="1800" dirty="0" smtClean="0">
                <a:latin typeface="Consolas" pitchFamily="49" charset="0"/>
              </a:rPr>
              <a:t>      </a:t>
            </a:r>
            <a:r>
              <a:rPr lang="pt-BR" sz="1800" dirty="0" err="1" smtClean="0">
                <a:latin typeface="Consolas" pitchFamily="49" charset="0"/>
              </a:rPr>
              <a:t>tMaxMedia</a:t>
            </a:r>
            <a:r>
              <a:rPr lang="pt-BR" sz="1800" dirty="0" smtClean="0">
                <a:latin typeface="Consolas" pitchFamily="49" charset="0"/>
              </a:rPr>
              <a:t> = </a:t>
            </a:r>
            <a:r>
              <a:rPr lang="pt-BR" sz="1800" dirty="0" err="1" smtClean="0">
                <a:latin typeface="Consolas" pitchFamily="49" charset="0"/>
              </a:rPr>
              <a:t>tMaxMedia</a:t>
            </a:r>
            <a:r>
              <a:rPr lang="pt-BR" sz="1800" dirty="0" smtClean="0">
                <a:latin typeface="Consolas" pitchFamily="49" charset="0"/>
              </a:rPr>
              <a:t> / dia;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"Temperaturas mínimas.-"</a:t>
            </a:r>
            <a:r>
              <a:rPr lang="es-ES" sz="1800" dirty="0" smtClean="0">
                <a:latin typeface="Consolas" pitchFamily="49" charset="0"/>
              </a:rPr>
              <a:t> &lt;&lt; endl;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   Media = "</a:t>
            </a:r>
            <a:r>
              <a:rPr lang="es-ES" sz="1800" dirty="0" smtClean="0">
                <a:latin typeface="Consolas" pitchFamily="49" charset="0"/>
              </a:rPr>
              <a:t> &lt;&lt; fixed &lt;&lt; setprecision(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dirty="0" smtClean="0">
                <a:latin typeface="Consolas" pitchFamily="49" charset="0"/>
              </a:rPr>
              <a:t>) 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     &lt;&lt; </a:t>
            </a:r>
            <a:r>
              <a:rPr lang="es-ES" sz="1800" dirty="0" err="1" smtClean="0">
                <a:latin typeface="Consolas" pitchFamily="49" charset="0"/>
              </a:rPr>
              <a:t>tMinMedia</a:t>
            </a:r>
            <a:r>
              <a:rPr lang="es-ES" sz="1800" dirty="0" smtClean="0">
                <a:latin typeface="Consolas" pitchFamily="49" charset="0"/>
              </a:rPr>
              <a:t>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 C   Mínima absoluta = "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     &lt;&lt; setprecision(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dirty="0" smtClean="0">
                <a:latin typeface="Consolas" pitchFamily="49" charset="0"/>
              </a:rPr>
              <a:t>) &lt;&lt; </a:t>
            </a:r>
            <a:r>
              <a:rPr lang="es-ES" sz="1800" dirty="0" err="1" smtClean="0">
                <a:latin typeface="Consolas" pitchFamily="49" charset="0"/>
              </a:rPr>
              <a:t>tMinAbs</a:t>
            </a:r>
            <a:r>
              <a:rPr lang="es-ES" sz="1800" dirty="0" smtClean="0">
                <a:latin typeface="Consolas" pitchFamily="49" charset="0"/>
              </a:rPr>
              <a:t>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 C"</a:t>
            </a:r>
            <a:r>
              <a:rPr lang="es-ES" sz="1800" dirty="0" smtClean="0">
                <a:latin typeface="Consolas" pitchFamily="49" charset="0"/>
              </a:rPr>
              <a:t> &lt;&lt; endl;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"Temperaturas máximas.-"</a:t>
            </a:r>
            <a:r>
              <a:rPr lang="es-ES" sz="1800" dirty="0" smtClean="0">
                <a:latin typeface="Consolas" pitchFamily="49" charset="0"/>
              </a:rPr>
              <a:t> &lt;&lt; endl;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   Media = "</a:t>
            </a:r>
            <a:r>
              <a:rPr lang="es-ES" sz="1800" dirty="0" smtClean="0">
                <a:latin typeface="Consolas" pitchFamily="49" charset="0"/>
              </a:rPr>
              <a:t> &lt;&lt; fixed &lt;&lt; setprecision(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dirty="0" smtClean="0">
                <a:latin typeface="Consolas" pitchFamily="49" charset="0"/>
              </a:rPr>
              <a:t>) 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     &lt;&lt; </a:t>
            </a:r>
            <a:r>
              <a:rPr lang="es-ES" sz="1800" dirty="0" err="1" smtClean="0">
                <a:latin typeface="Consolas" pitchFamily="49" charset="0"/>
              </a:rPr>
              <a:t>tMaxMedia</a:t>
            </a:r>
            <a:r>
              <a:rPr lang="es-ES" sz="1800" dirty="0" smtClean="0">
                <a:latin typeface="Consolas" pitchFamily="49" charset="0"/>
              </a:rPr>
              <a:t>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 C   Máxima absoluta = "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     &lt;&lt; setprecision(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dirty="0" smtClean="0">
                <a:latin typeface="Consolas" pitchFamily="49" charset="0"/>
              </a:rPr>
              <a:t>) &lt;&lt; </a:t>
            </a:r>
            <a:r>
              <a:rPr lang="es-ES" sz="1800" dirty="0" err="1" smtClean="0">
                <a:latin typeface="Consolas" pitchFamily="49" charset="0"/>
              </a:rPr>
              <a:t>tMaxAbs</a:t>
            </a:r>
            <a:r>
              <a:rPr lang="es-ES" sz="1800" dirty="0" smtClean="0">
                <a:latin typeface="Consolas" pitchFamily="49" charset="0"/>
              </a:rPr>
              <a:t>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 C"</a:t>
            </a:r>
            <a:r>
              <a:rPr lang="es-ES" sz="1800" dirty="0" smtClean="0">
                <a:latin typeface="Consolas" pitchFamily="49" charset="0"/>
              </a:rPr>
              <a:t> &lt;&lt; endl;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}</a:t>
            </a:r>
          </a:p>
          <a:p>
            <a:pPr lvl="1" indent="1588">
              <a:spcBef>
                <a:spcPts val="0"/>
              </a:spcBef>
              <a:buNone/>
            </a:pPr>
            <a:endParaRPr lang="es-ES" sz="18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637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/>
              <a:t>Inicialización de arrays multidimensionales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Podemos dar valores a los elementos de un array al declararlo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Arrays bidimensionales:</a:t>
            </a:r>
            <a:endParaRPr lang="es-ES" i="1" dirty="0" smtClean="0"/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tArray</a:t>
            </a:r>
            <a:r>
              <a:rPr lang="es-ES" sz="2000" dirty="0" smtClean="0">
                <a:latin typeface="Consolas" pitchFamily="49" charset="0"/>
              </a:rPr>
              <a:t>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5</a:t>
            </a:r>
            <a:r>
              <a:rPr lang="es-ES" sz="2000" dirty="0" smtClean="0">
                <a:latin typeface="Consolas" pitchFamily="49" charset="0"/>
              </a:rPr>
              <a:t>][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2000" dirty="0" smtClean="0">
                <a:latin typeface="Consolas" pitchFamily="49" charset="0"/>
              </a:rPr>
              <a:t>];</a:t>
            </a:r>
            <a:endParaRPr lang="es-ES" sz="2000" dirty="0" smtClean="0">
              <a:solidFill>
                <a:srgbClr val="FFC00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tArray</a:t>
            </a:r>
            <a:r>
              <a:rPr lang="es-ES" sz="2000" dirty="0" smtClean="0">
                <a:latin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</a:rPr>
              <a:t>cuads</a:t>
            </a:r>
            <a:r>
              <a:rPr lang="es-ES" sz="2000" dirty="0" smtClean="0">
                <a:latin typeface="Consolas" pitchFamily="49" charset="0"/>
              </a:rPr>
              <a:t> = {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2000" dirty="0" smtClean="0">
                <a:latin typeface="Consolas" pitchFamily="49" charset="0"/>
              </a:rPr>
              <a:t>,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2000" dirty="0" smtClean="0">
                <a:latin typeface="Consolas" pitchFamily="49" charset="0"/>
              </a:rPr>
              <a:t>,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2000" dirty="0" smtClean="0">
                <a:latin typeface="Consolas" pitchFamily="49" charset="0"/>
              </a:rPr>
              <a:t>,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9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2000" dirty="0" smtClean="0">
                <a:latin typeface="Consolas" pitchFamily="49" charset="0"/>
              </a:rPr>
              <a:t>,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16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5</a:t>
            </a:r>
            <a:r>
              <a:rPr lang="es-ES" sz="2000" dirty="0" smtClean="0">
                <a:latin typeface="Consolas" pitchFamily="49" charset="0"/>
              </a:rPr>
              <a:t>,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25</a:t>
            </a:r>
            <a:r>
              <a:rPr lang="es-ES" sz="2000" dirty="0" smtClean="0">
                <a:latin typeface="Consolas" pitchFamily="49" charset="0"/>
              </a:rPr>
              <a:t>};</a:t>
            </a:r>
          </a:p>
          <a:p>
            <a:pPr lvl="1" indent="1588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i="0" dirty="0" smtClean="0"/>
              <a:t>Se asignan en el orden en el que los elementos están en memoria</a:t>
            </a:r>
          </a:p>
          <a:p>
            <a:pPr lvl="1" indent="1588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i="0" dirty="0" smtClean="0"/>
              <a:t>La memoria es de una dimensión: secuencia de celdas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En memoria varían más rápidamente los índices de la derecha:</a:t>
            </a:r>
            <a:endParaRPr lang="es-ES" i="0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</a:rPr>
              <a:t>cuads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][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]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</a:rPr>
              <a:t>cuads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][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]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</a:rPr>
              <a:t>cuads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][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]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</a:rPr>
              <a:t>cuads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][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]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</a:rPr>
              <a:t>cuads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][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]...</a:t>
            </a:r>
          </a:p>
          <a:p>
            <a:pPr lvl="1" indent="1588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dirty="0" smtClean="0"/>
              <a:t>Para cada valor del primer índice: todos los valores del segundo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638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Inicialización de arrays multidimensionales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Inicialización de un array bidimensional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tArray</a:t>
            </a:r>
            <a:r>
              <a:rPr lang="es-ES" sz="2000" dirty="0" smtClean="0">
                <a:latin typeface="Consolas" pitchFamily="49" charset="0"/>
              </a:rPr>
              <a:t>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5</a:t>
            </a:r>
            <a:r>
              <a:rPr lang="es-ES" sz="2000" dirty="0" smtClean="0">
                <a:latin typeface="Consolas" pitchFamily="49" charset="0"/>
              </a:rPr>
              <a:t>][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2000" dirty="0" smtClean="0">
                <a:latin typeface="Consolas" pitchFamily="49" charset="0"/>
              </a:rPr>
              <a:t>];</a:t>
            </a:r>
            <a:endParaRPr lang="es-ES" sz="2000" dirty="0" smtClean="0">
              <a:solidFill>
                <a:srgbClr val="FFC00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tArray</a:t>
            </a:r>
            <a:r>
              <a:rPr lang="es-ES" sz="2000" dirty="0" smtClean="0">
                <a:latin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</a:rPr>
              <a:t>cuads</a:t>
            </a:r>
            <a:r>
              <a:rPr lang="es-ES" sz="2000" dirty="0" smtClean="0">
                <a:latin typeface="Consolas" pitchFamily="49" charset="0"/>
              </a:rPr>
              <a:t> = {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2000" dirty="0" smtClean="0">
                <a:latin typeface="Consolas" pitchFamily="49" charset="0"/>
              </a:rPr>
              <a:t>,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2000" dirty="0" smtClean="0">
                <a:latin typeface="Consolas" pitchFamily="49" charset="0"/>
              </a:rPr>
              <a:t>,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2000" dirty="0" smtClean="0">
                <a:latin typeface="Consolas" pitchFamily="49" charset="0"/>
              </a:rPr>
              <a:t>,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9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2000" dirty="0" smtClean="0">
                <a:latin typeface="Consolas" pitchFamily="49" charset="0"/>
              </a:rPr>
              <a:t>,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16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5</a:t>
            </a:r>
            <a:r>
              <a:rPr lang="es-ES" sz="2000" dirty="0" smtClean="0">
                <a:latin typeface="Consolas" pitchFamily="49" charset="0"/>
              </a:rPr>
              <a:t>,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25</a:t>
            </a:r>
            <a:r>
              <a:rPr lang="es-ES" sz="2000" dirty="0" smtClean="0">
                <a:latin typeface="Consolas" pitchFamily="49" charset="0"/>
              </a:rPr>
              <a:t>};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639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611560" y="2333208"/>
          <a:ext cx="2952328" cy="368808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1656184"/>
                <a:gridCol w="1296144"/>
              </a:tblGrid>
              <a:tr h="288032">
                <a:tc>
                  <a:txBody>
                    <a:bodyPr/>
                    <a:lstStyle/>
                    <a:p>
                      <a:pPr algn="l"/>
                      <a:endParaRPr lang="es-E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Memoria</a:t>
                      </a:r>
                      <a:endParaRPr lang="es-ES" sz="1600" b="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784">
                <a:tc>
                  <a:txBody>
                    <a:bodyPr/>
                    <a:lstStyle/>
                    <a:p>
                      <a:pPr algn="r"/>
                      <a:r>
                        <a:rPr lang="es-ES" sz="16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cuads</a:t>
                      </a:r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[0][0]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6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cuads</a:t>
                      </a:r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[0][1]</a:t>
                      </a:r>
                      <a:endParaRPr lang="es-ES" sz="12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6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6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cuads</a:t>
                      </a:r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[1][0]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6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6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cuads</a:t>
                      </a:r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[1][1]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6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6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cuads</a:t>
                      </a:r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[2][0]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6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6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cuads</a:t>
                      </a:r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[2][1]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6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6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cuads</a:t>
                      </a:r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[3][0]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6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6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cuads</a:t>
                      </a:r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[3][1]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16</a:t>
                      </a:r>
                      <a:endParaRPr lang="es-ES" sz="16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6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cuads</a:t>
                      </a:r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[4][0]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6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6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cuads</a:t>
                      </a:r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[4][1]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25</a:t>
                      </a:r>
                      <a:endParaRPr lang="es-ES" sz="16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7" name="6 Grupo"/>
          <p:cNvGrpSpPr/>
          <p:nvPr/>
        </p:nvGrpSpPr>
        <p:grpSpPr>
          <a:xfrm>
            <a:off x="3923928" y="4379962"/>
            <a:ext cx="4320480" cy="1425302"/>
            <a:chOff x="899593" y="5416649"/>
            <a:chExt cx="4498330" cy="142530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" name="7 CuadroTexto"/>
            <p:cNvSpPr txBox="1"/>
            <p:nvPr/>
          </p:nvSpPr>
          <p:spPr>
            <a:xfrm>
              <a:off x="899593" y="5416649"/>
              <a:ext cx="4498330" cy="142530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0000">
                <a:spcAft>
                  <a:spcPts val="600"/>
                </a:spcAft>
              </a:pP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Si hay menos valores que elementos,</a:t>
              </a:r>
              <a:b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el resto se inicializan a cero</a:t>
              </a:r>
            </a:p>
            <a:p>
              <a:pPr marL="540000">
                <a:spcAft>
                  <a:spcPts val="600"/>
                </a:spcAft>
              </a:pP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Inicialización a cero de todo el array:</a:t>
              </a:r>
            </a:p>
            <a:p>
              <a:pPr marL="540000">
                <a:spcAft>
                  <a:spcPts val="600"/>
                </a:spcAft>
              </a:pPr>
              <a:r>
                <a:rPr lang="nl-NL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int</a:t>
              </a: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 cuads[</a:t>
              </a:r>
              <a:r>
                <a:rPr lang="nl-NL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5</a:t>
              </a: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][</a:t>
              </a:r>
              <a:r>
                <a:rPr lang="nl-NL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2</a:t>
              </a: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] = { </a:t>
              </a:r>
              <a:r>
                <a:rPr lang="nl-NL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0</a:t>
              </a: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 };</a:t>
              </a:r>
            </a:p>
          </p:txBody>
        </p:sp>
        <p:pic>
          <p:nvPicPr>
            <p:cNvPr id="9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20841"/>
              <a:ext cx="426720" cy="42672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4355976" y="2320280"/>
          <a:ext cx="3336033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011"/>
                <a:gridCol w="1112011"/>
                <a:gridCol w="1112011"/>
              </a:tblGrid>
              <a:tr h="187237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0</a:t>
                      </a:r>
                      <a:endParaRPr lang="es-ES" sz="1400" b="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endParaRPr lang="es-ES" sz="1400" b="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7237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0</a:t>
                      </a:r>
                      <a:endParaRPr lang="es-ES" sz="1400" b="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endParaRPr lang="es-ES" sz="1400" b="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endParaRPr lang="es-ES" sz="1400" b="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7237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endParaRPr lang="es-ES" sz="1400" b="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2</a:t>
                      </a:r>
                      <a:endParaRPr lang="es-ES" sz="1400" b="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ES" sz="1400" b="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7237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2</a:t>
                      </a:r>
                      <a:endParaRPr lang="es-ES" sz="1400" b="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ES" sz="1400" b="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9</a:t>
                      </a:r>
                      <a:endParaRPr lang="es-ES" sz="1400" b="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7237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ES" sz="1400" b="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ES" sz="1400" b="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16</a:t>
                      </a:r>
                      <a:endParaRPr lang="es-ES" sz="1400" b="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7237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ES" sz="1400" b="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5</a:t>
                      </a:r>
                      <a:endParaRPr lang="es-ES" sz="1400" b="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25</a:t>
                      </a:r>
                      <a:endParaRPr lang="es-ES" sz="1400" b="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Inicialización de arrays multidimensionales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tMatriz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tMatriz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matriz = 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{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5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6</a:t>
            </a:r>
            <a:r>
              <a:rPr lang="es-ES" sz="2000" dirty="0" smtClean="0">
                <a:latin typeface="Consolas" pitchFamily="49" charset="0"/>
              </a:rPr>
              <a:t>, 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7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8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9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11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12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};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640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499992" y="1772816"/>
          <a:ext cx="3366706" cy="457200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2160240"/>
                <a:gridCol w="1206466"/>
              </a:tblGrid>
              <a:tr h="288032">
                <a:tc>
                  <a:txBody>
                    <a:bodyPr/>
                    <a:lstStyle/>
                    <a:p>
                      <a:pPr algn="l"/>
                      <a:endParaRPr lang="es-E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Memoria</a:t>
                      </a:r>
                      <a:endParaRPr lang="es-ES" sz="1400" b="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784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matriz[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4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matriz[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</a:t>
                      </a: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4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matriz[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4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matriz[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4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matriz[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4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matriz[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4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matriz[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4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matriz[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4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matriz[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4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matriz[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10</a:t>
                      </a:r>
                      <a:endParaRPr lang="es-ES" sz="14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matriz[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11</a:t>
                      </a:r>
                      <a:endParaRPr lang="es-ES" sz="14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matriz[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4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matriz[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][</a:t>
                      </a:r>
                      <a:r>
                        <a:rPr lang="es-ES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r>
                        <a:rPr lang="es-ES" sz="1400" dirty="0" smtClean="0"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]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4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/>
              <a:t>Recorrido de un array bidimensional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FILAS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COLUMNAS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5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tMatriz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[FILAS][COLUMNAS];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tMatriz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matriz;</a:t>
            </a:r>
            <a:endParaRPr lang="es-ES" sz="2000" dirty="0" smtClean="0">
              <a:solidFill>
                <a:prstClr val="white"/>
              </a:solidFill>
            </a:endParaRPr>
          </a:p>
          <a:p>
            <a:pPr marL="361950" lvl="1" indent="0">
              <a:spcBef>
                <a:spcPts val="240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dirty="0" smtClean="0">
                <a:solidFill>
                  <a:prstClr val="white"/>
                </a:solidFill>
              </a:rPr>
              <a:t>Para cada </a:t>
            </a:r>
            <a:r>
              <a:rPr lang="es-ES" i="1" dirty="0" smtClean="0">
                <a:solidFill>
                  <a:prstClr val="white"/>
                </a:solidFill>
              </a:rPr>
              <a:t>fila</a:t>
            </a:r>
            <a:r>
              <a:rPr lang="es-ES" dirty="0" smtClean="0">
                <a:solidFill>
                  <a:prstClr val="white"/>
                </a:solidFill>
              </a:rPr>
              <a:t> (de 0 a FILAS – 1):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dirty="0" smtClean="0">
                <a:solidFill>
                  <a:prstClr val="white"/>
                </a:solidFill>
              </a:rPr>
              <a:t>Para cada </a:t>
            </a:r>
            <a:r>
              <a:rPr lang="es-ES" i="1" dirty="0" smtClean="0">
                <a:solidFill>
                  <a:prstClr val="white"/>
                </a:solidFill>
              </a:rPr>
              <a:t>columna</a:t>
            </a:r>
            <a:r>
              <a:rPr lang="es-ES" dirty="0" smtClean="0">
                <a:solidFill>
                  <a:prstClr val="white"/>
                </a:solidFill>
              </a:rPr>
              <a:t> (de 0 a COLUMNAS – 1):</a:t>
            </a:r>
          </a:p>
          <a:p>
            <a:pPr marL="1076325" lvl="1" indent="0">
              <a:spcBef>
                <a:spcPts val="0"/>
              </a:spcBef>
              <a:spcAft>
                <a:spcPts val="24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dirty="0" smtClean="0">
                <a:solidFill>
                  <a:prstClr val="white"/>
                </a:solidFill>
              </a:rPr>
              <a:t>Procesar el elemento en [</a:t>
            </a:r>
            <a:r>
              <a:rPr lang="es-ES" i="1" dirty="0" smtClean="0">
                <a:solidFill>
                  <a:prstClr val="white"/>
                </a:solidFill>
              </a:rPr>
              <a:t>fila</a:t>
            </a:r>
            <a:r>
              <a:rPr lang="es-ES" dirty="0" smtClean="0">
                <a:solidFill>
                  <a:prstClr val="white"/>
                </a:solidFill>
              </a:rPr>
              <a:t>][</a:t>
            </a:r>
            <a:r>
              <a:rPr lang="es-ES" i="1" dirty="0" smtClean="0">
                <a:solidFill>
                  <a:prstClr val="white"/>
                </a:solidFill>
              </a:rPr>
              <a:t>columna</a:t>
            </a:r>
            <a:r>
              <a:rPr lang="es-ES" dirty="0" smtClean="0">
                <a:solidFill>
                  <a:prstClr val="white"/>
                </a:solidFill>
              </a:rPr>
              <a:t>]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19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s-ES" sz="19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" sz="19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900" dirty="0" smtClean="0">
                <a:latin typeface="Consolas" pitchFamily="49" charset="0"/>
                <a:cs typeface="Consolas" pitchFamily="49" charset="0"/>
              </a:rPr>
              <a:t> fila = </a:t>
            </a:r>
            <a:r>
              <a:rPr lang="es-ES" sz="19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900" dirty="0" smtClean="0">
                <a:latin typeface="Consolas" pitchFamily="49" charset="0"/>
                <a:cs typeface="Consolas" pitchFamily="49" charset="0"/>
              </a:rPr>
              <a:t>; fila &lt; FILAS; fila++) {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19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for</a:t>
            </a:r>
            <a:r>
              <a:rPr lang="es-ES" sz="19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" sz="19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900" dirty="0" smtClean="0">
                <a:latin typeface="Consolas" pitchFamily="49" charset="0"/>
                <a:cs typeface="Consolas" pitchFamily="49" charset="0"/>
              </a:rPr>
              <a:t> columna = </a:t>
            </a:r>
            <a:r>
              <a:rPr lang="es-ES" sz="19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900" dirty="0" smtClean="0">
                <a:latin typeface="Consolas" pitchFamily="49" charset="0"/>
                <a:cs typeface="Consolas" pitchFamily="49" charset="0"/>
              </a:rPr>
              <a:t>; columna &lt; COLUMNAS; columna++) {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19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     // Procesar matriz[fila][columna]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190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19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641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Ventas de todos los meses de un año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642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529208" y="1548849"/>
            <a:ext cx="8147248" cy="4811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Meses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12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MaxDias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31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[Meses][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MaxDias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];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ventas;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Ventas de todo el año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short int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tDiasMes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[Meses];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tDiasMes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diasMes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inicializa(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diasMes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);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Nº de días de cada mes</a:t>
            </a: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Pedimos las ventas de cada día del año...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endParaRPr lang="es-ES" sz="20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mes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 mes &lt; Meses; mes++) {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for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dia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dia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&lt;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diasMes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[mes];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dia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"Ventas del día "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&lt;&lt;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dia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+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 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 del mes "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&lt;&lt; mes +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": "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cin &gt;&gt; ventas[mes][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dia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];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Ventas de todos los meses de un año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643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377570"/>
              </p:ext>
            </p:extLst>
          </p:nvPr>
        </p:nvGraphicFramePr>
        <p:xfrm>
          <a:off x="1809097" y="2223914"/>
          <a:ext cx="538179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179"/>
                <a:gridCol w="538179"/>
                <a:gridCol w="538179"/>
                <a:gridCol w="538179"/>
                <a:gridCol w="538179"/>
                <a:gridCol w="538179"/>
                <a:gridCol w="538179"/>
                <a:gridCol w="538179"/>
                <a:gridCol w="538179"/>
                <a:gridCol w="538179"/>
              </a:tblGrid>
              <a:tr h="218278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28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29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30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201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125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234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112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156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234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543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667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323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231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675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325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111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s-ES" sz="1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523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417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327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333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324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444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367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437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145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845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654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212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562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354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548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327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652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555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222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777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428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999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666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854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438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824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547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175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321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356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654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543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353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777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437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765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678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555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327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541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164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563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327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538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159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235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333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327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432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249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777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528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529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524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583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333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100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334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743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468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531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10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217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427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585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218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843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777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555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218278">
                <a:tc>
                  <a:txBody>
                    <a:bodyPr/>
                    <a:lstStyle/>
                    <a:p>
                      <a:pPr algn="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11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222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666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512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400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259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438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637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onsolas" pitchFamily="49" charset="0"/>
                        </a:rPr>
                        <a:t>879</a:t>
                      </a:r>
                      <a:endParaRPr lang="es-ES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4465842" y="1604417"/>
            <a:ext cx="612668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Días</a:t>
            </a:r>
          </a:p>
        </p:txBody>
      </p:sp>
      <p:sp>
        <p:nvSpPr>
          <p:cNvPr id="8" name="7 Abrir llave"/>
          <p:cNvSpPr/>
          <p:nvPr/>
        </p:nvSpPr>
        <p:spPr>
          <a:xfrm>
            <a:off x="1763688" y="2574429"/>
            <a:ext cx="216024" cy="3602360"/>
          </a:xfrm>
          <a:prstGeom prst="leftBrace">
            <a:avLst>
              <a:gd name="adj1" fmla="val 82408"/>
              <a:gd name="adj2" fmla="val 50000"/>
            </a:avLst>
          </a:prstGeom>
          <a:ln w="28575">
            <a:solidFill>
              <a:srgbClr val="FFC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899592" y="4130030"/>
            <a:ext cx="795410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Meses</a:t>
            </a:r>
          </a:p>
        </p:txBody>
      </p:sp>
      <p:sp>
        <p:nvSpPr>
          <p:cNvPr id="10" name="9 Abrir llave"/>
          <p:cNvSpPr/>
          <p:nvPr/>
        </p:nvSpPr>
        <p:spPr>
          <a:xfrm rot="5400000">
            <a:off x="4655508" y="-178950"/>
            <a:ext cx="216024" cy="4589704"/>
          </a:xfrm>
          <a:prstGeom prst="leftBrace">
            <a:avLst>
              <a:gd name="adj1" fmla="val 82408"/>
              <a:gd name="adj2" fmla="val 50000"/>
            </a:avLst>
          </a:prstGeom>
          <a:ln w="28575">
            <a:solidFill>
              <a:srgbClr val="FFC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" name="22 Grupo"/>
          <p:cNvGrpSpPr/>
          <p:nvPr/>
        </p:nvGrpSpPr>
        <p:grpSpPr>
          <a:xfrm>
            <a:off x="6372200" y="2996952"/>
            <a:ext cx="2376264" cy="2683346"/>
            <a:chOff x="6328682" y="2888302"/>
            <a:chExt cx="2376264" cy="2683346"/>
          </a:xfrm>
        </p:grpSpPr>
        <p:sp>
          <p:nvSpPr>
            <p:cNvPr id="11" name="10 CuadroTexto"/>
            <p:cNvSpPr txBox="1"/>
            <p:nvPr/>
          </p:nvSpPr>
          <p:spPr>
            <a:xfrm>
              <a:off x="7523212" y="3771498"/>
              <a:ext cx="1181734" cy="646331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Celdas no 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utilizadas</a:t>
              </a:r>
            </a:p>
          </p:txBody>
        </p:sp>
        <p:cxnSp>
          <p:nvCxnSpPr>
            <p:cNvPr id="13" name="12 Conector recto de flecha"/>
            <p:cNvCxnSpPr>
              <a:stCxn id="11" idx="1"/>
            </p:cNvCxnSpPr>
            <p:nvPr/>
          </p:nvCxnSpPr>
          <p:spPr>
            <a:xfrm flipH="1" flipV="1">
              <a:off x="6328682" y="2888302"/>
              <a:ext cx="1194530" cy="1206362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 de flecha"/>
            <p:cNvCxnSpPr>
              <a:stCxn id="11" idx="1"/>
            </p:cNvCxnSpPr>
            <p:nvPr/>
          </p:nvCxnSpPr>
          <p:spPr>
            <a:xfrm flipH="1" flipV="1">
              <a:off x="6743060" y="3506054"/>
              <a:ext cx="780152" cy="58861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 de flecha"/>
            <p:cNvCxnSpPr>
              <a:stCxn id="11" idx="1"/>
            </p:cNvCxnSpPr>
            <p:nvPr/>
          </p:nvCxnSpPr>
          <p:spPr>
            <a:xfrm flipH="1">
              <a:off x="6786578" y="4094664"/>
              <a:ext cx="736634" cy="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 de flecha"/>
            <p:cNvCxnSpPr>
              <a:stCxn id="11" idx="1"/>
            </p:cNvCxnSpPr>
            <p:nvPr/>
          </p:nvCxnSpPr>
          <p:spPr>
            <a:xfrm flipH="1">
              <a:off x="6786578" y="4094664"/>
              <a:ext cx="736634" cy="95387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 de flecha"/>
            <p:cNvCxnSpPr>
              <a:stCxn id="11" idx="1"/>
            </p:cNvCxnSpPr>
            <p:nvPr/>
          </p:nvCxnSpPr>
          <p:spPr>
            <a:xfrm flipH="1">
              <a:off x="6885936" y="4094664"/>
              <a:ext cx="637276" cy="1476984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/>
              <a:t>Recorrido de arrays N-dimensionales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DIM1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DIM2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5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DIM3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25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DIM4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50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tMatriz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[DIM1][DIM2][DIM3][DIM4];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tMatriz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matriz;</a:t>
            </a:r>
            <a:endParaRPr lang="es-ES" sz="2000" dirty="0" smtClean="0">
              <a:solidFill>
                <a:prstClr val="white"/>
              </a:solidFill>
            </a:endParaRPr>
          </a:p>
          <a:p>
            <a:pPr marL="361950" lvl="1" indent="0">
              <a:spcBef>
                <a:spcPts val="60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dirty="0" smtClean="0">
                <a:solidFill>
                  <a:prstClr val="white"/>
                </a:solidFill>
              </a:rPr>
              <a:t>Bucles anidados, desde la primera dimensión hasta la última: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n1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 n1 &lt; DIM1; n1++) {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for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n2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 n2 &lt; DIM2; n2++) {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   for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n3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 n3 &lt; DIM3; n3++) {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      for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n4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 n4 &lt; DIM4; n4++) {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           // Procesar matriz[n1][n2][n3][n4]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}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}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644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Ventas diarias de cuatro sucursales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dirty="0" smtClean="0">
                <a:solidFill>
                  <a:prstClr val="white"/>
                </a:solidFill>
              </a:rPr>
              <a:t>Cada mes del año: ingresos de cada sucursal cada día del mes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dirty="0" smtClean="0">
                <a:solidFill>
                  <a:prstClr val="white"/>
                </a:solidFill>
              </a:rPr>
              <a:t>Meses con distinto nº de días </a:t>
            </a:r>
            <a:r>
              <a:rPr lang="es-ES" dirty="0" smtClean="0">
                <a:solidFill>
                  <a:prstClr val="white"/>
                </a:solidFill>
                <a:sym typeface="Wingdings" pitchFamily="2" charset="2"/>
              </a:rPr>
              <a:t> junto con la matriz de ventas mensual guardamos el nº de días del mes concreto  estructura</a:t>
            </a:r>
            <a:endParaRPr lang="es-ES" dirty="0" smtClean="0">
              <a:solidFill>
                <a:prstClr val="white"/>
              </a:solidFill>
            </a:endParaRP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DIAS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31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SUCURSALES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4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tVentaMes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[DIAS][SUCURSALES];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tVentaMes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ventas;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dias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}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tMes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MESES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12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tMes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tVentaAnual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[MESES];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tVentaAnual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anual;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645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5037318" y="3895888"/>
            <a:ext cx="3639138" cy="1477328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anual 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s-ES" sz="16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  <a:sym typeface="Wingdings" pitchFamily="2" charset="2"/>
              </a:rPr>
              <a:t>tVentaAnual</a:t>
            </a:r>
            <a:endParaRPr lang="es-ES" sz="16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>
              <a:spcAft>
                <a:spcPts val="300"/>
              </a:spcAft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anual[i] 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s-ES" sz="16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  <a:sym typeface="Wingdings" pitchFamily="2" charset="2"/>
              </a:rPr>
              <a:t>tMes</a:t>
            </a:r>
            <a:endParaRPr lang="es-ES" sz="16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  <a:p>
            <a:pPr>
              <a:spcAft>
                <a:spcPts val="300"/>
              </a:spcAft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anual[i].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dias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s-ES" sz="1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endParaRPr lang="es-ES" sz="16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  <a:p>
            <a:pPr>
              <a:spcAft>
                <a:spcPts val="300"/>
              </a:spcAft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anual[i].ventas 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s-ES" sz="16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  <a:sym typeface="Wingdings" pitchFamily="2" charset="2"/>
              </a:rPr>
              <a:t>tVentaMes</a:t>
            </a:r>
            <a:endParaRPr lang="es-ES" sz="16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  <a:p>
            <a:pPr>
              <a:spcAft>
                <a:spcPts val="300"/>
              </a:spcAft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anual[i].ventas[j][k] 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s-ES" sz="1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  <a:sym typeface="Wingdings" pitchFamily="2" charset="2"/>
              </a:rPr>
              <a:t>double</a:t>
            </a:r>
            <a:endParaRPr lang="es-ES" sz="16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Ejemplo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buSzPct val="100000"/>
              <a:buNone/>
            </a:pPr>
            <a:endParaRPr lang="es-ES" dirty="0" smtClean="0"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s-ES" dirty="0" smtClean="0">
                <a:cs typeface="Consolas" pitchFamily="49" charset="0"/>
              </a:rPr>
              <a:t>Cálculo de las ventas</a:t>
            </a:r>
            <a:br>
              <a:rPr lang="es-ES" dirty="0" smtClean="0">
                <a:cs typeface="Consolas" pitchFamily="49" charset="0"/>
              </a:rPr>
            </a:br>
            <a:r>
              <a:rPr lang="es-ES" dirty="0" smtClean="0">
                <a:cs typeface="Consolas" pitchFamily="49" charset="0"/>
              </a:rPr>
              <a:t>de todo el año: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  <a:tabLst>
                <a:tab pos="714375" algn="l"/>
                <a:tab pos="1076325" algn="l"/>
                <a:tab pos="1438275" algn="l"/>
              </a:tabLst>
            </a:pPr>
            <a:r>
              <a:rPr lang="es-ES" dirty="0" smtClean="0">
                <a:cs typeface="Consolas" pitchFamily="49" charset="0"/>
              </a:rPr>
              <a:t>Para cada mes...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  <a:tabLst>
                <a:tab pos="714375" algn="l"/>
                <a:tab pos="1076325" algn="l"/>
                <a:tab pos="1438275" algn="l"/>
              </a:tabLst>
            </a:pPr>
            <a:r>
              <a:rPr lang="es-ES" dirty="0" smtClean="0">
                <a:cs typeface="Consolas" pitchFamily="49" charset="0"/>
              </a:rPr>
              <a:t>	Para cada día del mes...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  <a:tabLst>
                <a:tab pos="714375" algn="l"/>
                <a:tab pos="1076325" algn="l"/>
                <a:tab pos="1438275" algn="l"/>
              </a:tabLst>
            </a:pPr>
            <a:r>
              <a:rPr lang="es-ES" dirty="0" smtClean="0">
                <a:cs typeface="Consolas" pitchFamily="49" charset="0"/>
              </a:rPr>
              <a:t>		Para cada sucursal...</a:t>
            </a:r>
          </a:p>
          <a:p>
            <a:pPr marL="361950" lvl="1" indent="0">
              <a:spcBef>
                <a:spcPts val="0"/>
              </a:spcBef>
              <a:spcAft>
                <a:spcPts val="1800"/>
              </a:spcAft>
              <a:buSzPct val="100000"/>
              <a:buNone/>
              <a:tabLst>
                <a:tab pos="714375" algn="l"/>
                <a:tab pos="1076325" algn="l"/>
                <a:tab pos="1438275" algn="l"/>
              </a:tabLst>
            </a:pPr>
            <a:r>
              <a:rPr lang="es-ES" dirty="0" smtClean="0">
                <a:cs typeface="Consolas" pitchFamily="49" charset="0"/>
              </a:rPr>
              <a:t>			Acumular las ventas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total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mes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 mes &lt; MESES; mes++) {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dia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dia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&lt; anual[mes].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dias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dia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suc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suc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&lt; SUCURSALES;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suc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total = total + anual[mes].ventas[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dia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][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suc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];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}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646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4942384" y="980728"/>
            <a:ext cx="3744416" cy="2677656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 </a:t>
            </a:r>
            <a:r>
              <a:rPr lang="es-E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DIAS</a:t>
            </a: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= </a:t>
            </a: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 </a:t>
            </a: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SUCURSALES = </a:t>
            </a: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4</a:t>
            </a: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1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double</a:t>
            </a: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tVentaMes</a:t>
            </a: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[</a:t>
            </a:r>
            <a:r>
              <a:rPr lang="es-E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DIAS</a:t>
            </a: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][SUCURSALES];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1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tVentaMes</a:t>
            </a: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ventas;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dias</a:t>
            </a: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} </a:t>
            </a:r>
            <a:r>
              <a:rPr lang="es-ES" sz="14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tMes</a:t>
            </a: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endParaRPr lang="es-E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 </a:t>
            </a: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MESES = </a:t>
            </a: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12</a:t>
            </a: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14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tMes</a:t>
            </a:r>
            <a:r>
              <a:rPr lang="es-ES" sz="1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tVentaAnual</a:t>
            </a: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[MESES];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14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tVentaAnual</a:t>
            </a: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anual;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Recorrido de arrays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Recorrido de arrays completos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s-ES" dirty="0" smtClean="0"/>
              <a:t>Todas las posiciones del array ocupadas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N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[N];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ventas;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...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es-ES" dirty="0" smtClean="0"/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es-ES" dirty="0" smtClean="0"/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elemento;</a:t>
            </a:r>
            <a:endParaRPr lang="es-ES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 &lt; N; i++)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elemento = ventas[i];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Procesar el elemento ...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s-ES" sz="18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593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graphicFrame>
        <p:nvGraphicFramePr>
          <p:cNvPr id="20" name="19 Tabla"/>
          <p:cNvGraphicFramePr>
            <a:graphicFrameLocks noGrp="1"/>
          </p:cNvGraphicFramePr>
          <p:nvPr/>
        </p:nvGraphicFramePr>
        <p:xfrm>
          <a:off x="817251" y="3467472"/>
          <a:ext cx="7787197" cy="6096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759817"/>
                <a:gridCol w="759817"/>
                <a:gridCol w="683835"/>
                <a:gridCol w="683835"/>
                <a:gridCol w="683835"/>
                <a:gridCol w="683835"/>
                <a:gridCol w="683835"/>
                <a:gridCol w="683835"/>
                <a:gridCol w="759817"/>
                <a:gridCol w="683835"/>
                <a:gridCol w="720901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ventas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125.40</a:t>
                      </a:r>
                      <a:endParaRPr lang="es-ES" sz="13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76.95</a:t>
                      </a:r>
                      <a:endParaRPr lang="es-ES" sz="13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328.80</a:t>
                      </a:r>
                      <a:endParaRPr lang="es-ES" sz="13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254.62</a:t>
                      </a:r>
                      <a:endParaRPr lang="es-ES" sz="13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435.00</a:t>
                      </a:r>
                      <a:endParaRPr lang="es-ES" sz="13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164.29</a:t>
                      </a:r>
                      <a:endParaRPr lang="es-ES" sz="13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316.05</a:t>
                      </a:r>
                      <a:endParaRPr lang="es-ES" sz="13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219.99</a:t>
                      </a:r>
                      <a:endParaRPr lang="es-ES" sz="13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93.45</a:t>
                      </a:r>
                      <a:endParaRPr lang="es-ES" sz="13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756.62</a:t>
                      </a:r>
                      <a:endParaRPr lang="es-ES" sz="13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Búsqueda en un array multidimensional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encontrado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mes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dia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suc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((mes &lt; MESES) &amp;&amp; !encontrado) {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dia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while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((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dia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&lt; anual[mes].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dias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) &amp;&amp; !encontrado) {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suc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   while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((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suc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&lt; SUCURSALES) &amp;&amp; !encontrado) {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(anual[mes].ventas[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dia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][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suc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] &gt; umbral) {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   encontrado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}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suc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++;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}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}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(!encontrado) {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dia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++;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}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(!encontrado) {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mes++;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(encontrado) { 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647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6084168" y="868650"/>
            <a:ext cx="26129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Consolas" pitchFamily="49" charset="0"/>
              </a:rPr>
              <a:t>Primer valor &gt; umbral</a:t>
            </a:r>
            <a:endParaRPr lang="es-E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90736"/>
            <a:ext cx="8229600" cy="500066"/>
          </a:xfrm>
        </p:spPr>
        <p:txBody>
          <a:bodyPr/>
          <a:lstStyle/>
          <a:p>
            <a:r>
              <a:rPr lang="es-ES" dirty="0" smtClean="0"/>
              <a:t>Acerca de </a:t>
            </a:r>
            <a:r>
              <a:rPr lang="es-ES" i="1" dirty="0" err="1" smtClean="0"/>
              <a:t>Creative</a:t>
            </a:r>
            <a:r>
              <a:rPr lang="es-ES" i="1" dirty="0" smtClean="0"/>
              <a:t> </a:t>
            </a:r>
            <a:r>
              <a:rPr lang="es-ES" i="1" dirty="0" err="1" smtClean="0"/>
              <a:t>Commons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289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Licencia CC (</a:t>
            </a:r>
            <a:r>
              <a:rPr lang="es-ES" dirty="0" err="1" smtClean="0">
                <a:hlinkClick r:id="rId2"/>
              </a:rPr>
              <a:t>Creative</a:t>
            </a:r>
            <a:r>
              <a:rPr lang="es-ES" dirty="0" smtClean="0">
                <a:hlinkClick r:id="rId2"/>
              </a:rPr>
              <a:t> </a:t>
            </a:r>
            <a:r>
              <a:rPr lang="es-ES" dirty="0" err="1" smtClean="0">
                <a:hlinkClick r:id="rId2"/>
              </a:rPr>
              <a:t>Commons</a:t>
            </a:r>
            <a:r>
              <a:rPr lang="es-ES" dirty="0" smtClean="0"/>
              <a:t>)</a:t>
            </a:r>
            <a:endParaRPr lang="es-ES" i="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Este tipo de licencias ofrecen algunos derechos a terceras personas bajo ciertas condiciones.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Este documento tiene establecidas las siguientes: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Pulsa en la imagen de arriba a la derecha para saber más.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648</a:t>
            </a:fld>
            <a:endParaRPr lang="en-US" dirty="0"/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1547664" y="2757115"/>
            <a:ext cx="6543458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Reconocimiento (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Attribution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En cualquier explotación de la obra autorizada por la licencia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hará falta reconocer la autoría.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No comercial (</a:t>
            </a:r>
            <a:r>
              <a:rPr kumimoji="0" lang="es-ES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Non 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commercial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La explotación de la obra queda limitada a usos no comerciales.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Compartir igual (</a:t>
            </a:r>
            <a:r>
              <a:rPr kumimoji="0" lang="es-ES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Share 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alike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La explotación autorizada incluye la creación de obras derivadas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siempre que mantengan la misma licencia al ser divulgadas.</a:t>
            </a:r>
          </a:p>
        </p:txBody>
      </p:sp>
      <p:pic>
        <p:nvPicPr>
          <p:cNvPr id="45065" name="Picture 9" descr="attribution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2757115"/>
            <a:ext cx="409575" cy="409575"/>
          </a:xfrm>
          <a:prstGeom prst="rect">
            <a:avLst/>
          </a:prstGeom>
          <a:noFill/>
        </p:spPr>
      </p:pic>
      <p:pic>
        <p:nvPicPr>
          <p:cNvPr id="45066" name="Picture 10" descr="non commercial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3746155"/>
            <a:ext cx="409575" cy="409575"/>
          </a:xfrm>
          <a:prstGeom prst="rect">
            <a:avLst/>
          </a:prstGeom>
          <a:noFill/>
        </p:spPr>
      </p:pic>
      <p:pic>
        <p:nvPicPr>
          <p:cNvPr id="45068" name="Picture 12" descr="share alike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4416700"/>
            <a:ext cx="409575" cy="409575"/>
          </a:xfrm>
          <a:prstGeom prst="rect">
            <a:avLst/>
          </a:prstGeom>
          <a:noFill/>
        </p:spPr>
      </p:pic>
      <p:pic>
        <p:nvPicPr>
          <p:cNvPr id="18" name="17 Imagen" descr="CreativeCommons.png">
            <a:hlinkClick r:id="rId6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929454" y="400273"/>
            <a:ext cx="1919288" cy="671513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Recorrido de arrays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Recorrido de arrays no completos – con centinela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s-ES" dirty="0" smtClean="0"/>
              <a:t>No todas las posiciones del array están ocupadas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N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double 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</a:rPr>
              <a:t>tArray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[N];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datos;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Datos positivos: centinela = -1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...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1800"/>
              </a:spcAft>
              <a:buSzPct val="100000"/>
              <a:buNone/>
            </a:pPr>
            <a:endParaRPr lang="es-ES" sz="1800" dirty="0" smtClean="0"/>
          </a:p>
          <a:p>
            <a:pPr lvl="1" indent="1588">
              <a:lnSpc>
                <a:spcPts val="1800"/>
              </a:lnSpc>
              <a:spcBef>
                <a:spcPts val="0"/>
              </a:spcBef>
              <a:buNone/>
            </a:pPr>
            <a:endParaRPr lang="es-ES" sz="1600" dirty="0" smtClean="0">
              <a:solidFill>
                <a:srgbClr val="FFC000"/>
              </a:solidFill>
              <a:latin typeface="Consolas" pitchFamily="49" charset="0"/>
              <a:cs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elemento = datos[i];</a:t>
            </a:r>
            <a:endParaRPr lang="es-ES" sz="1800" dirty="0" smtClean="0">
              <a:latin typeface="Consolas" pitchFamily="49" charset="0"/>
              <a:cs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(elemento !=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-1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  // Procesar el elemento ...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i++;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elemento = datos[i];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s-ES" sz="18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594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sp>
        <p:nvSpPr>
          <p:cNvPr id="11" name="10 Rectángulo"/>
          <p:cNvSpPr/>
          <p:nvPr/>
        </p:nvSpPr>
        <p:spPr>
          <a:xfrm>
            <a:off x="4499992" y="4168070"/>
            <a:ext cx="421196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elemento;</a:t>
            </a:r>
            <a:endParaRPr lang="es-ES" sz="1600" dirty="0" smtClean="0">
              <a:latin typeface="Consolas" pitchFamily="49" charset="0"/>
              <a:cs typeface="Consolas" pitchFamily="49" charset="0"/>
            </a:endParaRPr>
          </a:p>
          <a:p>
            <a:pPr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do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{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elemento = datos[i];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 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(elemento !=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-1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 {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6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Procesar el elemento...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i++;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 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(elemento !=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-1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);</a:t>
            </a: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630652"/>
              </p:ext>
            </p:extLst>
          </p:nvPr>
        </p:nvGraphicFramePr>
        <p:xfrm>
          <a:off x="817251" y="3356992"/>
          <a:ext cx="7787197" cy="6096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759817"/>
                <a:gridCol w="759817"/>
                <a:gridCol w="683835"/>
                <a:gridCol w="683835"/>
                <a:gridCol w="683835"/>
                <a:gridCol w="683835"/>
                <a:gridCol w="683835"/>
                <a:gridCol w="683835"/>
                <a:gridCol w="759817"/>
                <a:gridCol w="683835"/>
                <a:gridCol w="720901"/>
              </a:tblGrid>
              <a:tr h="266828">
                <a:tc>
                  <a:txBody>
                    <a:bodyPr/>
                    <a:lstStyle/>
                    <a:p>
                      <a:pPr algn="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datos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125.40</a:t>
                      </a:r>
                      <a:endParaRPr lang="es-ES" sz="13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76.95</a:t>
                      </a:r>
                      <a:endParaRPr lang="es-ES" sz="13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328.80</a:t>
                      </a:r>
                      <a:endParaRPr lang="es-ES" sz="13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254.62</a:t>
                      </a:r>
                      <a:endParaRPr lang="es-ES" sz="13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435.00</a:t>
                      </a:r>
                      <a:endParaRPr lang="es-ES" sz="13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164.29</a:t>
                      </a:r>
                      <a:endParaRPr lang="es-ES" sz="13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316.05</a:t>
                      </a:r>
                      <a:endParaRPr lang="es-ES" sz="13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-1.0</a:t>
                      </a:r>
                      <a:endParaRPr lang="es-ES" sz="13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3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3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899592" y="4138846"/>
            <a:ext cx="7488832" cy="156247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9" name="18 Grupo"/>
          <p:cNvGrpSpPr/>
          <p:nvPr/>
        </p:nvGrpSpPr>
        <p:grpSpPr>
          <a:xfrm>
            <a:off x="1115616" y="5218748"/>
            <a:ext cx="1675372" cy="338554"/>
            <a:chOff x="1115616" y="5466710"/>
            <a:chExt cx="1675372" cy="338554"/>
          </a:xfrm>
        </p:grpSpPr>
        <p:sp>
          <p:nvSpPr>
            <p:cNvPr id="10" name="9 CuadroTexto"/>
            <p:cNvSpPr txBox="1"/>
            <p:nvPr/>
          </p:nvSpPr>
          <p:spPr>
            <a:xfrm>
              <a:off x="2183112" y="5466710"/>
              <a:ext cx="607876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7</a:t>
              </a: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1115616" y="5466710"/>
              <a:ext cx="1082348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contador</a:t>
              </a: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Recorrido de arrays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Recorrido de arrays no completos – con contador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s-ES" dirty="0" smtClean="0"/>
              <a:t>Array y contador íntimamente relacionados: estructura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N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 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[N];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elementos;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contador;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}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  <a:endParaRPr lang="es-ES" sz="20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595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  <p:graphicFrame>
        <p:nvGraphicFramePr>
          <p:cNvPr id="20" name="1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094011"/>
              </p:ext>
            </p:extLst>
          </p:nvPr>
        </p:nvGraphicFramePr>
        <p:xfrm>
          <a:off x="1233450" y="4210854"/>
          <a:ext cx="6938950" cy="9144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 gridSpan="2"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elementos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125.40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76.95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328.80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254.62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435.00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164.29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316.05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6" name="15 Grupo"/>
          <p:cNvGrpSpPr/>
          <p:nvPr/>
        </p:nvGrpSpPr>
        <p:grpSpPr>
          <a:xfrm>
            <a:off x="2790989" y="5413287"/>
            <a:ext cx="5243934" cy="664323"/>
            <a:chOff x="2790989" y="5661249"/>
            <a:chExt cx="5243934" cy="664323"/>
          </a:xfrm>
        </p:grpSpPr>
        <p:sp>
          <p:nvSpPr>
            <p:cNvPr id="15" name="14 CuadroTexto"/>
            <p:cNvSpPr txBox="1"/>
            <p:nvPr/>
          </p:nvSpPr>
          <p:spPr>
            <a:xfrm>
              <a:off x="3783823" y="5987018"/>
              <a:ext cx="4251100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Nº de elementos (primer índice sin elemento)</a:t>
              </a:r>
            </a:p>
          </p:txBody>
        </p:sp>
        <p:cxnSp>
          <p:nvCxnSpPr>
            <p:cNvPr id="17" name="16 Conector recto de flecha"/>
            <p:cNvCxnSpPr>
              <a:stCxn id="15" idx="1"/>
            </p:cNvCxnSpPr>
            <p:nvPr/>
          </p:nvCxnSpPr>
          <p:spPr>
            <a:xfrm flipH="1" flipV="1">
              <a:off x="2790989" y="5661249"/>
              <a:ext cx="992834" cy="495046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13 CuadroTexto"/>
          <p:cNvSpPr txBox="1"/>
          <p:nvPr/>
        </p:nvSpPr>
        <p:spPr>
          <a:xfrm>
            <a:off x="3814479" y="3676962"/>
            <a:ext cx="4573945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Listas de elementos de longitud variable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Recorrido de arrays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Recorrido de arrays no completos – con contador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N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[N];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elementos;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contador;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}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lista;</a:t>
            </a:r>
            <a:endParaRPr lang="es-ES" sz="2000" dirty="0" smtClean="0"/>
          </a:p>
          <a:p>
            <a:pPr marL="361950" lvl="1" indent="11113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...</a:t>
            </a:r>
          </a:p>
          <a:p>
            <a:pPr marL="361950" lvl="1" indent="11113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elemento;</a:t>
            </a:r>
            <a:endParaRPr lang="es-ES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11113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 &lt;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lista.contador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 i++) {</a:t>
            </a:r>
          </a:p>
          <a:p>
            <a:pPr marL="361950" lvl="1" indent="11113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elemento =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lista.elementos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[i];</a:t>
            </a:r>
          </a:p>
          <a:p>
            <a:pPr marL="361950" lvl="1" indent="11113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Procesar el elemento...</a:t>
            </a:r>
          </a:p>
          <a:p>
            <a:pPr marL="361950" lvl="1" indent="11113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s-ES" sz="20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  <a:p>
            <a:pPr lvl="1" indent="1588">
              <a:lnSpc>
                <a:spcPts val="1800"/>
              </a:lnSpc>
              <a:spcBef>
                <a:spcPts val="0"/>
              </a:spcBef>
              <a:buNone/>
            </a:pPr>
            <a:endParaRPr lang="es-ES" sz="16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596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Recorrido y búsqueda en arrays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noFill/>
        <a:ln>
          <a:solidFill>
            <a:srgbClr val="FFC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C000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ln/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wrap="none" rtlCol="0">
        <a:spAutoFit/>
      </a:bodyPr>
      <a:lstStyle>
        <a:defPPr algn="ctr">
          <a:spcAft>
            <a:spcPts val="600"/>
          </a:spcAft>
          <a:defRPr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35804</TotalTime>
  <Words>5736</Words>
  <Application>Microsoft Office PowerPoint</Application>
  <PresentationFormat>Presentación en pantalla (4:3)</PresentationFormat>
  <Paragraphs>1361</Paragraphs>
  <Slides>61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61</vt:i4>
      </vt:variant>
    </vt:vector>
  </HeadingPairs>
  <TitlesOfParts>
    <vt:vector size="69" baseType="lpstr">
      <vt:lpstr>Calibri</vt:lpstr>
      <vt:lpstr>Cambria</vt:lpstr>
      <vt:lpstr>Consolas</vt:lpstr>
      <vt:lpstr>Constantia</vt:lpstr>
      <vt:lpstr>Times New Roman</vt:lpstr>
      <vt:lpstr>Wingdings</vt:lpstr>
      <vt:lpstr>Wingdings 2</vt:lpstr>
      <vt:lpstr>Flow</vt:lpstr>
      <vt:lpstr>Recorrido y búsqueda en arrays</vt:lpstr>
      <vt:lpstr>Índice</vt:lpstr>
      <vt:lpstr>Fundamentos de la programación</vt:lpstr>
      <vt:lpstr>Recorrido de arrays</vt:lpstr>
      <vt:lpstr>Recorrido de arrays</vt:lpstr>
      <vt:lpstr>Recorrido de arrays</vt:lpstr>
      <vt:lpstr>Recorrido de arrays</vt:lpstr>
      <vt:lpstr>Recorrido de arrays</vt:lpstr>
      <vt:lpstr>Recorrido de arrays</vt:lpstr>
      <vt:lpstr>Fundamentos de la programación</vt:lpstr>
      <vt:lpstr>Ejemplos</vt:lpstr>
      <vt:lpstr>Ejemplos</vt:lpstr>
      <vt:lpstr>Ejemplos</vt:lpstr>
      <vt:lpstr>Ejemplos</vt:lpstr>
      <vt:lpstr>Ejemplos</vt:lpstr>
      <vt:lpstr>Ejemplos</vt:lpstr>
      <vt:lpstr>Fundamentos de la programación</vt:lpstr>
      <vt:lpstr>Búsquedas en arrays</vt:lpstr>
      <vt:lpstr>Búsquedas en arrays completos</vt:lpstr>
      <vt:lpstr>Búsquedas en arrays incompletos</vt:lpstr>
      <vt:lpstr>Búsquedas en arrays incompletos</vt:lpstr>
      <vt:lpstr>Búsquedas por posición</vt:lpstr>
      <vt:lpstr>Fundamentos de la programación</vt:lpstr>
      <vt:lpstr>Primer valor por encima de un umbral</vt:lpstr>
      <vt:lpstr>Primer valor por encima de un umbral</vt:lpstr>
      <vt:lpstr>Primer valor por encima de un umbral</vt:lpstr>
      <vt:lpstr>Fundamentos de la programación</vt:lpstr>
      <vt:lpstr>Cadenas de caracteres</vt:lpstr>
      <vt:lpstr>Cadenas de caracteres</vt:lpstr>
      <vt:lpstr>Fundamentos de la programación</vt:lpstr>
      <vt:lpstr>Manejo de vectores</vt:lpstr>
      <vt:lpstr>Manejo de vectores</vt:lpstr>
      <vt:lpstr>Manejo de vectores</vt:lpstr>
      <vt:lpstr>Manejo de vectores</vt:lpstr>
      <vt:lpstr>Manejo de vectores</vt:lpstr>
      <vt:lpstr>Más vectores</vt:lpstr>
      <vt:lpstr>Manejo de vectores</vt:lpstr>
      <vt:lpstr>Manejo de vectores</vt:lpstr>
      <vt:lpstr>Anagramas</vt:lpstr>
      <vt:lpstr>Anagramas</vt:lpstr>
      <vt:lpstr>Anagramas</vt:lpstr>
      <vt:lpstr>Anagramas</vt:lpstr>
      <vt:lpstr>Fundamentos de la programación</vt:lpstr>
      <vt:lpstr>Arrays multidimensionales</vt:lpstr>
      <vt:lpstr>Arrays multidimensionales</vt:lpstr>
      <vt:lpstr>Arrays multidimensionales</vt:lpstr>
      <vt:lpstr>Arrays multidimensionales</vt:lpstr>
      <vt:lpstr>Arrays multidimensionales</vt:lpstr>
      <vt:lpstr>Arrays multidimensionales</vt:lpstr>
      <vt:lpstr>Arrays multidimensionales</vt:lpstr>
      <vt:lpstr>Inicialización de arrays multidimensionales</vt:lpstr>
      <vt:lpstr>Inicialización de arrays multidimensionales</vt:lpstr>
      <vt:lpstr>Inicialización de arrays multidimensionales</vt:lpstr>
      <vt:lpstr>Recorrido de un array bidimensional</vt:lpstr>
      <vt:lpstr>Ejemplo</vt:lpstr>
      <vt:lpstr>Ejemplo</vt:lpstr>
      <vt:lpstr>Recorrido de arrays N-dimensionales</vt:lpstr>
      <vt:lpstr>Ejemplo</vt:lpstr>
      <vt:lpstr>Ejemplo</vt:lpstr>
      <vt:lpstr>Búsqueda en un array multidimensional</vt:lpstr>
      <vt:lpstr>Acerca de Creative Commons</vt:lpstr>
    </vt:vector>
  </TitlesOfParts>
  <Company>UCM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de programación</dc:title>
  <dc:creator>Luis</dc:creator>
  <cp:lastModifiedBy>Luis</cp:lastModifiedBy>
  <cp:revision>907</cp:revision>
  <dcterms:created xsi:type="dcterms:W3CDTF">2010-03-20T08:32:51Z</dcterms:created>
  <dcterms:modified xsi:type="dcterms:W3CDTF">2013-08-31T19:19:03Z</dcterms:modified>
</cp:coreProperties>
</file>