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649" saveSubsetFonts="1">
  <p:sldMasterIdLst>
    <p:sldMasterId id="2147483660" r:id="rId1"/>
  </p:sldMasterIdLst>
  <p:notesMasterIdLst>
    <p:notesMasterId r:id="rId95"/>
  </p:notesMasterIdLst>
  <p:handoutMasterIdLst>
    <p:handoutMasterId r:id="rId96"/>
  </p:handoutMasterIdLst>
  <p:sldIdLst>
    <p:sldId id="256" r:id="rId2"/>
    <p:sldId id="942" r:id="rId3"/>
    <p:sldId id="925" r:id="rId4"/>
    <p:sldId id="842" r:id="rId5"/>
    <p:sldId id="843" r:id="rId6"/>
    <p:sldId id="926" r:id="rId7"/>
    <p:sldId id="844" r:id="rId8"/>
    <p:sldId id="845" r:id="rId9"/>
    <p:sldId id="846" r:id="rId10"/>
    <p:sldId id="847" r:id="rId11"/>
    <p:sldId id="848" r:id="rId12"/>
    <p:sldId id="849" r:id="rId13"/>
    <p:sldId id="850" r:id="rId14"/>
    <p:sldId id="851" r:id="rId15"/>
    <p:sldId id="852" r:id="rId16"/>
    <p:sldId id="853" r:id="rId17"/>
    <p:sldId id="854" r:id="rId18"/>
    <p:sldId id="855" r:id="rId19"/>
    <p:sldId id="856" r:id="rId20"/>
    <p:sldId id="857" r:id="rId21"/>
    <p:sldId id="858" r:id="rId22"/>
    <p:sldId id="859" r:id="rId23"/>
    <p:sldId id="860" r:id="rId24"/>
    <p:sldId id="927" r:id="rId25"/>
    <p:sldId id="861" r:id="rId26"/>
    <p:sldId id="862" r:id="rId27"/>
    <p:sldId id="863" r:id="rId28"/>
    <p:sldId id="864" r:id="rId29"/>
    <p:sldId id="928" r:id="rId30"/>
    <p:sldId id="865" r:id="rId31"/>
    <p:sldId id="866" r:id="rId32"/>
    <p:sldId id="929" r:id="rId33"/>
    <p:sldId id="867" r:id="rId34"/>
    <p:sldId id="940" r:id="rId35"/>
    <p:sldId id="868" r:id="rId36"/>
    <p:sldId id="869" r:id="rId37"/>
    <p:sldId id="870" r:id="rId38"/>
    <p:sldId id="871" r:id="rId39"/>
    <p:sldId id="872" r:id="rId40"/>
    <p:sldId id="930" r:id="rId41"/>
    <p:sldId id="873" r:id="rId42"/>
    <p:sldId id="874" r:id="rId43"/>
    <p:sldId id="875" r:id="rId44"/>
    <p:sldId id="931" r:id="rId45"/>
    <p:sldId id="876" r:id="rId46"/>
    <p:sldId id="941" r:id="rId47"/>
    <p:sldId id="877" r:id="rId48"/>
    <p:sldId id="878" r:id="rId49"/>
    <p:sldId id="879" r:id="rId50"/>
    <p:sldId id="880" r:id="rId51"/>
    <p:sldId id="881" r:id="rId52"/>
    <p:sldId id="939" r:id="rId53"/>
    <p:sldId id="932" r:id="rId54"/>
    <p:sldId id="882" r:id="rId55"/>
    <p:sldId id="883" r:id="rId56"/>
    <p:sldId id="884" r:id="rId57"/>
    <p:sldId id="885" r:id="rId58"/>
    <p:sldId id="886" r:id="rId59"/>
    <p:sldId id="887" r:id="rId60"/>
    <p:sldId id="888" r:id="rId61"/>
    <p:sldId id="889" r:id="rId62"/>
    <p:sldId id="890" r:id="rId63"/>
    <p:sldId id="891" r:id="rId64"/>
    <p:sldId id="892" r:id="rId65"/>
    <p:sldId id="893" r:id="rId66"/>
    <p:sldId id="894" r:id="rId67"/>
    <p:sldId id="895" r:id="rId68"/>
    <p:sldId id="934" r:id="rId69"/>
    <p:sldId id="898" r:id="rId70"/>
    <p:sldId id="899" r:id="rId71"/>
    <p:sldId id="900" r:id="rId72"/>
    <p:sldId id="901" r:id="rId73"/>
    <p:sldId id="902" r:id="rId74"/>
    <p:sldId id="935" r:id="rId75"/>
    <p:sldId id="903" r:id="rId76"/>
    <p:sldId id="945" r:id="rId77"/>
    <p:sldId id="946" r:id="rId78"/>
    <p:sldId id="947" r:id="rId79"/>
    <p:sldId id="948" r:id="rId80"/>
    <p:sldId id="943" r:id="rId81"/>
    <p:sldId id="944" r:id="rId82"/>
    <p:sldId id="904" r:id="rId83"/>
    <p:sldId id="936" r:id="rId84"/>
    <p:sldId id="905" r:id="rId85"/>
    <p:sldId id="906" r:id="rId86"/>
    <p:sldId id="907" r:id="rId87"/>
    <p:sldId id="908" r:id="rId88"/>
    <p:sldId id="909" r:id="rId89"/>
    <p:sldId id="910" r:id="rId90"/>
    <p:sldId id="911" r:id="rId91"/>
    <p:sldId id="912" r:id="rId92"/>
    <p:sldId id="913" r:id="rId93"/>
    <p:sldId id="422" r:id="rId94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00000"/>
    <a:srgbClr val="0037A8"/>
    <a:srgbClr val="003366"/>
    <a:srgbClr val="FF9966"/>
    <a:srgbClr val="FF6699"/>
    <a:srgbClr val="9966FF"/>
    <a:srgbClr val="3333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950" autoAdjust="0"/>
    <p:restoredTop sz="94660"/>
  </p:normalViewPr>
  <p:slideViewPr>
    <p:cSldViewPr snapToObjects="1">
      <p:cViewPr varScale="1">
        <p:scale>
          <a:sx n="109" d="100"/>
          <a:sy n="109" d="100"/>
        </p:scale>
        <p:origin x="25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-29520"/>
    </p:cViewPr>
  </p:sorterViewPr>
  <p:notesViewPr>
    <p:cSldViewPr snapToObjects="1">
      <p:cViewPr varScale="1">
        <p:scale>
          <a:sx n="71" d="100"/>
          <a:sy n="71" d="100"/>
        </p:scale>
        <p:origin x="-3372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F6882-623C-4F59-89C4-4E5CBDBBE090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0F02F-573B-4E64-A300-A7C3838577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9304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CD25255-EE5E-40E3-B634-65B4AA002A7D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DDBB7FF-5F31-4F6A-871A-89C210F39D7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1426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00066"/>
          </a:xfrm>
        </p:spPr>
        <p:txBody>
          <a:bodyPr>
            <a:noAutofit/>
          </a:bodyPr>
          <a:lstStyle>
            <a:lvl1pPr>
              <a:defRPr sz="3600" b="1">
                <a:ln>
                  <a:solidFill>
                    <a:srgbClr val="0070C0"/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110178"/>
          </a:xfrm>
        </p:spPr>
        <p:txBody>
          <a:bodyPr/>
          <a:lstStyle>
            <a:lvl1pPr marL="0" indent="0">
              <a:buNone/>
              <a:defRPr sz="24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  <a:lvl2pPr marL="360363" indent="-360363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2pPr>
            <a:lvl3pPr marL="714375" indent="-355600">
              <a:buClr>
                <a:srgbClr val="FFC000"/>
              </a:buClr>
              <a:buFont typeface="Constantia" pitchFamily="18" charset="0"/>
              <a:buChar char="—"/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3pPr>
            <a:lvl4pPr marL="107632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4pPr>
            <a:lvl5pPr marL="143827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557216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s-ES" dirty="0" smtClean="0"/>
              <a:t>Fundamentos de la programación: Más sobre tipos e instrucciones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29454" y="6356350"/>
            <a:ext cx="90009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Página </a:t>
            </a:r>
            <a:fld id="{042AED99-7FB4-404E-8A97-64753DCE42EC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428596" y="857232"/>
            <a:ext cx="8286808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9 Imagen" descr="ucmtroz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tretch>
            <a:fillRect/>
          </a:stretch>
        </p:blipFill>
        <p:spPr>
          <a:xfrm>
            <a:off x="8058150" y="5669280"/>
            <a:ext cx="1085850" cy="1188720"/>
          </a:xfrm>
          <a:prstGeom prst="rect">
            <a:avLst/>
          </a:prstGeom>
        </p:spPr>
      </p:pic>
      <p:sp>
        <p:nvSpPr>
          <p:cNvPr id="11" name="10 CuadroTexto"/>
          <p:cNvSpPr txBox="1"/>
          <p:nvPr userDrawn="1"/>
        </p:nvSpPr>
        <p:spPr>
          <a:xfrm>
            <a:off x="-32" y="5045880"/>
            <a:ext cx="353943" cy="13362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Luis Hernández Yáñez</a:t>
            </a:r>
            <a:endParaRPr lang="es-E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3" name="12 Imagen" descr="CreativeCommons.png">
            <a:hlinkClick r:id="rId3"/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5972" y="6381328"/>
            <a:ext cx="959644" cy="33575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8/31/2013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hyperlink" Target="http://creativecommon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3.0/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ucmtroz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15225" y="5074920"/>
            <a:ext cx="1628775" cy="1783080"/>
          </a:xfrm>
          <a:prstGeom prst="rect">
            <a:avLst/>
          </a:prstGeom>
        </p:spPr>
      </p:pic>
      <p:sp>
        <p:nvSpPr>
          <p:cNvPr id="8" name="7 CuadroTexto"/>
          <p:cNvSpPr txBox="1">
            <a:spLocks noChangeAspect="1"/>
          </p:cNvSpPr>
          <p:nvPr/>
        </p:nvSpPr>
        <p:spPr>
          <a:xfrm>
            <a:off x="500033" y="1847839"/>
            <a:ext cx="1548000" cy="1548000"/>
          </a:xfrm>
          <a:prstGeom prst="rect">
            <a:avLst/>
          </a:prstGeom>
          <a:solidFill>
            <a:schemeClr val="accent2">
              <a:tint val="98000"/>
              <a:shade val="25000"/>
              <a:satMod val="25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s-ES" sz="88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  <a:endParaRPr lang="es-ES" sz="88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2 Subtítulo"/>
          <p:cNvSpPr>
            <a:spLocks noGrp="1"/>
          </p:cNvSpPr>
          <p:nvPr>
            <p:ph type="subTitle" idx="1"/>
          </p:nvPr>
        </p:nvSpPr>
        <p:spPr>
          <a:xfrm>
            <a:off x="604838" y="4157230"/>
            <a:ext cx="6681806" cy="2415042"/>
          </a:xfrm>
        </p:spPr>
        <p:txBody>
          <a:bodyPr>
            <a:normAutofit/>
          </a:bodyPr>
          <a:lstStyle/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Grado en Ingeniería Informática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del Software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 Computadores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Luis Hernández Yáñez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Facultad de Informática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Universidad Complutense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9" name="8 Imagen" descr="CreativeCommons.pn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021288"/>
            <a:ext cx="1343501" cy="4700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10 CuadroTexto"/>
          <p:cNvSpPr txBox="1"/>
          <p:nvPr/>
        </p:nvSpPr>
        <p:spPr>
          <a:xfrm>
            <a:off x="428596" y="642918"/>
            <a:ext cx="5077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323975">
              <a:tabLst>
                <a:tab pos="6010275" algn="l"/>
              </a:tabLs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Fundamentos de la programación</a:t>
            </a:r>
            <a:endParaRPr lang="es-ES" sz="2800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500034" y="1214422"/>
            <a:ext cx="7643866" cy="0"/>
          </a:xfrm>
          <a:prstGeom prst="line">
            <a:avLst/>
          </a:prstGeom>
          <a:ln>
            <a:solidFill>
              <a:schemeClr val="bg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1 Título"/>
          <p:cNvSpPr>
            <a:spLocks noGrp="1"/>
          </p:cNvSpPr>
          <p:nvPr>
            <p:ph type="ctrTitle"/>
          </p:nvPr>
        </p:nvSpPr>
        <p:spPr>
          <a:xfrm>
            <a:off x="2428860" y="1844824"/>
            <a:ext cx="6072230" cy="1440160"/>
          </a:xfrm>
        </p:spPr>
        <p:txBody>
          <a:bodyPr anchor="ctr">
            <a:normAutofit/>
          </a:bodyPr>
          <a:lstStyle/>
          <a:p>
            <a:pPr algn="l"/>
            <a:r>
              <a:rPr lang="es-ES" sz="4800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</a:rPr>
              <a:t>Algoritmos de ordenación</a:t>
            </a:r>
            <a:endParaRPr lang="es-ES" sz="4800" b="0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inserción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658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691680" y="2276872"/>
            <a:ext cx="5602624" cy="1261884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Primer elemento (5) mayor que el nuevo (4):</a:t>
            </a:r>
          </a:p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Desplazamos todos una posición a la derecha</a:t>
            </a:r>
          </a:p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Insertamos el nuevo en la primera posición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931522" y="1700808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931522" y="1983795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931522" y="2266782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931522" y="2549769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931522" y="2832756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931522" y="3115743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931522" y="3398730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183569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255577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327585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255577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183569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4119951" y="3861048"/>
            <a:ext cx="4484497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Hemos insertado el elemento en su lugar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1691680" y="4395593"/>
            <a:ext cx="1880066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ordenada: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23" grpId="0" animBg="1"/>
      <p:bldP spid="27" grpId="0" animBg="1"/>
      <p:bldP spid="28" grpId="0" animBg="1"/>
      <p:bldP spid="25" grpId="0" animBg="1"/>
      <p:bldP spid="29" grpId="0" animBg="1"/>
      <p:bldP spid="30" grpId="0" animBg="1"/>
      <p:bldP spid="30" grpId="1" animBg="1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CuadroTexto"/>
          <p:cNvSpPr txBox="1"/>
          <p:nvPr/>
        </p:nvSpPr>
        <p:spPr>
          <a:xfrm>
            <a:off x="183569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255577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327585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inserción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659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931522" y="1700807"/>
            <a:ext cx="612000" cy="831600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931522" y="1983794"/>
            <a:ext cx="612000" cy="831600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931522" y="2266781"/>
            <a:ext cx="612000" cy="831600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931522" y="2549768"/>
            <a:ext cx="612000" cy="831600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931522" y="2832755"/>
            <a:ext cx="612000" cy="831600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931522" y="3115742"/>
            <a:ext cx="612000" cy="831600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399593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1691680" y="2276872"/>
            <a:ext cx="5665333" cy="84638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9 es mayor que todos los elementos de la lista</a:t>
            </a:r>
          </a:p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Lo insertamos al final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1691680" y="4395593"/>
            <a:ext cx="1880066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ordenada: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2" grpId="0" animBg="1"/>
      <p:bldP spid="32" grpId="1" animBg="1"/>
      <p:bldP spid="2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inserción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660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931522" y="1700807"/>
            <a:ext cx="612000" cy="831600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931522" y="1983794"/>
            <a:ext cx="612000" cy="831600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931522" y="2266781"/>
            <a:ext cx="612000" cy="831600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931522" y="2549768"/>
            <a:ext cx="612000" cy="831600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931522" y="2832755"/>
            <a:ext cx="612000" cy="831600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399593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471601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183569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255577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327585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399593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327585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33" name="32 CuadroTexto"/>
          <p:cNvSpPr txBox="1"/>
          <p:nvPr/>
        </p:nvSpPr>
        <p:spPr>
          <a:xfrm>
            <a:off x="255577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34" name="33 CuadroTexto"/>
          <p:cNvSpPr txBox="1"/>
          <p:nvPr/>
        </p:nvSpPr>
        <p:spPr>
          <a:xfrm>
            <a:off x="183569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1691680" y="2276872"/>
            <a:ext cx="5602624" cy="1261884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Primer elemento (4) mayor que el nuevo (2):</a:t>
            </a:r>
          </a:p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Desplazamos todos una posición a la derecha</a:t>
            </a:r>
          </a:p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Insertamos el nuevo en la primera posición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1691680" y="4395593"/>
            <a:ext cx="1880066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ordenada: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250" autoRev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250" autoRev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250" autoRev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50" autoRev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2" grpId="0" animBg="1"/>
      <p:bldP spid="27" grpId="0" animBg="1"/>
      <p:bldP spid="30" grpId="0" animBg="1"/>
      <p:bldP spid="29" grpId="0" animBg="1"/>
      <p:bldP spid="25" grpId="0" animBg="1"/>
      <p:bldP spid="28" grpId="0" animBg="1"/>
      <p:bldP spid="31" grpId="0" animBg="1"/>
      <p:bldP spid="33" grpId="0" animBg="1"/>
      <p:bldP spid="34" grpId="0" animBg="1"/>
      <p:bldP spid="34" grpId="1" animBg="1"/>
      <p:bldP spid="2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inserción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661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931522" y="1700808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931522" y="1983795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931522" y="2266782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931522" y="2549769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471601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399593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33" name="32 CuadroTexto"/>
          <p:cNvSpPr txBox="1"/>
          <p:nvPr/>
        </p:nvSpPr>
        <p:spPr>
          <a:xfrm>
            <a:off x="255577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327585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183569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34" name="33 CuadroTexto"/>
          <p:cNvSpPr txBox="1"/>
          <p:nvPr/>
        </p:nvSpPr>
        <p:spPr>
          <a:xfrm>
            <a:off x="183569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543609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471601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691680" y="2276872"/>
            <a:ext cx="6254276" cy="1261884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El 9 es el primer elemento mayor que el nuevo (8):</a:t>
            </a:r>
          </a:p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Desplazamos desde ese hacia la derecha</a:t>
            </a:r>
          </a:p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Insertamos donde estaba el 9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1691680" y="4395593"/>
            <a:ext cx="1880066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ordenada: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5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25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7" grpId="0" animBg="1"/>
      <p:bldP spid="22" grpId="0" animBg="1"/>
      <p:bldP spid="24" grpId="0" animBg="1"/>
      <p:bldP spid="24" grpId="1" animBg="1"/>
      <p:bldP spid="2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CuadroTexto"/>
          <p:cNvSpPr txBox="1"/>
          <p:nvPr/>
        </p:nvSpPr>
        <p:spPr>
          <a:xfrm>
            <a:off x="471601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inserción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662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931522" y="1700808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931522" y="1983795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931522" y="2266782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399593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33" name="32 CuadroTexto"/>
          <p:cNvSpPr txBox="1"/>
          <p:nvPr/>
        </p:nvSpPr>
        <p:spPr>
          <a:xfrm>
            <a:off x="255577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327585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183569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34" name="33 CuadroTexto"/>
          <p:cNvSpPr txBox="1"/>
          <p:nvPr/>
        </p:nvSpPr>
        <p:spPr>
          <a:xfrm>
            <a:off x="183569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543609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615617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543609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471601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399593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327585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37" name="36 CuadroTexto"/>
          <p:cNvSpPr txBox="1"/>
          <p:nvPr/>
        </p:nvSpPr>
        <p:spPr>
          <a:xfrm>
            <a:off x="255577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1691680" y="4395593"/>
            <a:ext cx="1880066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ordenada: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1691680" y="2276872"/>
            <a:ext cx="5762155" cy="1261884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Segundo elemento (4) mayor que el nuevo (3):</a:t>
            </a:r>
          </a:p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Desplazamos desde ese hacia la derecha</a:t>
            </a:r>
          </a:p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Insertamos </a:t>
            </a:r>
            <a:r>
              <a:rPr lang="es-E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donde estaba el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25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" dur="25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" dur="25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9" grpId="0" animBg="1"/>
      <p:bldP spid="28" grpId="0" animBg="1"/>
      <p:bldP spid="33" grpId="0" animBg="1"/>
      <p:bldP spid="31" grpId="0" animBg="1"/>
      <p:bldP spid="22" grpId="0" animBg="1"/>
      <p:bldP spid="21" grpId="0" animBg="1"/>
      <p:bldP spid="29" grpId="0" animBg="1"/>
      <p:bldP spid="32" grpId="0" animBg="1"/>
      <p:bldP spid="35" grpId="0" animBg="1"/>
      <p:bldP spid="36" grpId="0" animBg="1"/>
      <p:bldP spid="37" grpId="0" animBg="1"/>
      <p:bldP spid="37" grpId="1" animBg="1"/>
      <p:bldP spid="26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33 CuadroTexto"/>
          <p:cNvSpPr txBox="1"/>
          <p:nvPr/>
        </p:nvSpPr>
        <p:spPr>
          <a:xfrm>
            <a:off x="183569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37" name="36 CuadroTexto"/>
          <p:cNvSpPr txBox="1"/>
          <p:nvPr/>
        </p:nvSpPr>
        <p:spPr>
          <a:xfrm>
            <a:off x="255577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inserción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663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931522" y="1700808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931522" y="1983795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615617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687625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327585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399593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543609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471601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38" name="37 CuadroTexto"/>
          <p:cNvSpPr txBox="1"/>
          <p:nvPr/>
        </p:nvSpPr>
        <p:spPr>
          <a:xfrm>
            <a:off x="615617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39" name="38 CuadroTexto"/>
          <p:cNvSpPr txBox="1"/>
          <p:nvPr/>
        </p:nvSpPr>
        <p:spPr>
          <a:xfrm>
            <a:off x="543609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40" name="39 CuadroTexto"/>
          <p:cNvSpPr txBox="1"/>
          <p:nvPr/>
        </p:nvSpPr>
        <p:spPr>
          <a:xfrm>
            <a:off x="471601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41" name="40 CuadroTexto"/>
          <p:cNvSpPr txBox="1"/>
          <p:nvPr/>
        </p:nvSpPr>
        <p:spPr>
          <a:xfrm>
            <a:off x="399593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42" name="41 CuadroTexto"/>
          <p:cNvSpPr txBox="1"/>
          <p:nvPr/>
        </p:nvSpPr>
        <p:spPr>
          <a:xfrm>
            <a:off x="327585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43" name="42 CuadroTexto"/>
          <p:cNvSpPr txBox="1"/>
          <p:nvPr/>
        </p:nvSpPr>
        <p:spPr>
          <a:xfrm>
            <a:off x="255577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44" name="43 CuadroTexto"/>
          <p:cNvSpPr txBox="1"/>
          <p:nvPr/>
        </p:nvSpPr>
        <p:spPr>
          <a:xfrm>
            <a:off x="183569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1691680" y="4395593"/>
            <a:ext cx="1880066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ordenada: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1691680" y="2276872"/>
            <a:ext cx="5602624" cy="1261884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Primer elemento (2) mayor que el nuevo (1):</a:t>
            </a:r>
          </a:p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Desplazamos todos una posición a la derecha</a:t>
            </a:r>
          </a:p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Insertamos el nuevo en la primera posición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7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8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7" grpId="0" animBg="1"/>
      <p:bldP spid="18" grpId="0" animBg="1"/>
      <p:bldP spid="21" grpId="0" animBg="1"/>
      <p:bldP spid="27" grpId="0" animBg="1"/>
      <p:bldP spid="36" grpId="0" animBg="1"/>
      <p:bldP spid="35" grpId="0" animBg="1"/>
      <p:bldP spid="29" grpId="0" animBg="1"/>
      <p:bldP spid="32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4" grpId="1" animBg="1"/>
      <p:bldP spid="26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inserción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664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931522" y="1700808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687625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759633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44" name="43 CuadroTexto"/>
          <p:cNvSpPr txBox="1"/>
          <p:nvPr/>
        </p:nvSpPr>
        <p:spPr>
          <a:xfrm>
            <a:off x="183569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2" name="41 CuadroTexto"/>
          <p:cNvSpPr txBox="1"/>
          <p:nvPr/>
        </p:nvSpPr>
        <p:spPr>
          <a:xfrm>
            <a:off x="327585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41" name="40 CuadroTexto"/>
          <p:cNvSpPr txBox="1"/>
          <p:nvPr/>
        </p:nvSpPr>
        <p:spPr>
          <a:xfrm>
            <a:off x="399593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40" name="39 CuadroTexto"/>
          <p:cNvSpPr txBox="1"/>
          <p:nvPr/>
        </p:nvSpPr>
        <p:spPr>
          <a:xfrm>
            <a:off x="471601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39" name="38 CuadroTexto"/>
          <p:cNvSpPr txBox="1"/>
          <p:nvPr/>
        </p:nvSpPr>
        <p:spPr>
          <a:xfrm>
            <a:off x="543609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38" name="37 CuadroTexto"/>
          <p:cNvSpPr txBox="1"/>
          <p:nvPr/>
        </p:nvSpPr>
        <p:spPr>
          <a:xfrm>
            <a:off x="615617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43" name="42 CuadroTexto"/>
          <p:cNvSpPr txBox="1"/>
          <p:nvPr/>
        </p:nvSpPr>
        <p:spPr>
          <a:xfrm>
            <a:off x="255577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687625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33" name="32 CuadroTexto"/>
          <p:cNvSpPr txBox="1"/>
          <p:nvPr/>
        </p:nvSpPr>
        <p:spPr>
          <a:xfrm>
            <a:off x="615617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45" name="44 CuadroTexto"/>
          <p:cNvSpPr txBox="1"/>
          <p:nvPr/>
        </p:nvSpPr>
        <p:spPr>
          <a:xfrm>
            <a:off x="543609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</a:p>
        </p:txBody>
      </p:sp>
      <p:sp>
        <p:nvSpPr>
          <p:cNvPr id="46" name="45 CuadroTexto"/>
          <p:cNvSpPr txBox="1"/>
          <p:nvPr/>
        </p:nvSpPr>
        <p:spPr>
          <a:xfrm>
            <a:off x="5103185" y="3888630"/>
            <a:ext cx="3233834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¡¡¡ LISTA ORDENADA !!!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1691680" y="4395593"/>
            <a:ext cx="1880066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ordenada: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1691680" y="2276872"/>
            <a:ext cx="6254276" cy="1261884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El 7 es el primer elemento mayor que el nuevo (6):</a:t>
            </a:r>
          </a:p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Desplazamos desde ese hacia la derecha</a:t>
            </a:r>
          </a:p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Insertamos donde estaba el 7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50" autoRev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" dur="250" autoRev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" dur="250" autoRev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50" autoRev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250" autoRev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250" autoRev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250" autoRev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50" autoRev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0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1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50" autoRev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5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25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0" dur="25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1" dur="25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5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250" autoRev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5" dur="250" autoRev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6" dur="250" autoRev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250" autoRev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25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5" dur="25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6" dur="25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25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0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1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250" autoRev="1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5" dur="250" autoRev="1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6" dur="250" autoRev="1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250" autoRev="1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250" autoRev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0" dur="250" autoRev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1" dur="250" autoRev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250" autoRev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250" autoRev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5" dur="250" autoRev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6" dur="250" autoRev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50" autoRev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27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250" autoRev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0" dur="250" autoRev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1" dur="250" autoRev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250" autoRev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7" grpId="0" animBg="1"/>
      <p:bldP spid="27" grpId="1" animBg="1"/>
      <p:bldP spid="30" grpId="0" animBg="1"/>
      <p:bldP spid="30" grpId="1" animBg="1"/>
      <p:bldP spid="44" grpId="0" animBg="1"/>
      <p:bldP spid="42" grpId="0" animBg="1"/>
      <p:bldP spid="41" grpId="0" animBg="1"/>
      <p:bldP spid="40" grpId="0" animBg="1"/>
      <p:bldP spid="39" grpId="0" animBg="1"/>
      <p:bldP spid="39" grpId="1" animBg="1"/>
      <p:bldP spid="38" grpId="0" animBg="1"/>
      <p:bldP spid="38" grpId="1" animBg="1"/>
      <p:bldP spid="43" grpId="0" animBg="1"/>
      <p:bldP spid="31" grpId="0" animBg="1"/>
      <p:bldP spid="31" grpId="1" animBg="1"/>
      <p:bldP spid="33" grpId="0" animBg="1"/>
      <p:bldP spid="33" grpId="1" animBg="1"/>
      <p:bldP spid="45" grpId="0" animBg="1"/>
      <p:bldP spid="45" grpId="1" animBg="1"/>
      <p:bldP spid="45" grpId="2" animBg="1"/>
      <p:bldP spid="46" grpId="0"/>
      <p:bldP spid="24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Ordenación de arrays por inserción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El array contiene inicialmente la lista desordenada: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A medida que insertamos: dos zonas en el array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Parte ya ordenada y elementos por procesar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665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aphicFrame>
        <p:nvGraphicFramePr>
          <p:cNvPr id="22" name="21 Tabla"/>
          <p:cNvGraphicFramePr>
            <a:graphicFrameLocks noGrp="1"/>
          </p:cNvGraphicFramePr>
          <p:nvPr/>
        </p:nvGraphicFramePr>
        <p:xfrm>
          <a:off x="945418" y="2052974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" name="22 Tabla"/>
          <p:cNvGraphicFramePr>
            <a:graphicFrameLocks noGrp="1"/>
          </p:cNvGraphicFramePr>
          <p:nvPr/>
        </p:nvGraphicFramePr>
        <p:xfrm>
          <a:off x="945418" y="3925182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5" name="24 Conector recto"/>
          <p:cNvCxnSpPr/>
          <p:nvPr/>
        </p:nvCxnSpPr>
        <p:spPr>
          <a:xfrm rot="5400000" flipH="1" flipV="1">
            <a:off x="3389456" y="4141396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14 Grupo"/>
          <p:cNvGrpSpPr/>
          <p:nvPr/>
        </p:nvGrpSpPr>
        <p:grpSpPr>
          <a:xfrm>
            <a:off x="995982" y="4581128"/>
            <a:ext cx="2673821" cy="696353"/>
            <a:chOff x="995982" y="4581128"/>
            <a:chExt cx="2673821" cy="696353"/>
          </a:xfrm>
        </p:grpSpPr>
        <p:sp>
          <p:nvSpPr>
            <p:cNvPr id="29" name="28 Cerrar llave"/>
            <p:cNvSpPr/>
            <p:nvPr/>
          </p:nvSpPr>
          <p:spPr>
            <a:xfrm rot="5400000">
              <a:off x="2184772" y="3392338"/>
              <a:ext cx="296242" cy="2673821"/>
            </a:xfrm>
            <a:prstGeom prst="rightBrace">
              <a:avLst>
                <a:gd name="adj1" fmla="val 50221"/>
                <a:gd name="adj2" fmla="val 50000"/>
              </a:avLst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6" name="35 CuadroTexto"/>
            <p:cNvSpPr txBox="1"/>
            <p:nvPr/>
          </p:nvSpPr>
          <p:spPr>
            <a:xfrm>
              <a:off x="1259632" y="4877371"/>
              <a:ext cx="2168671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Parte ya ordenada</a:t>
              </a:r>
            </a:p>
          </p:txBody>
        </p:sp>
      </p:grpSp>
      <p:grpSp>
        <p:nvGrpSpPr>
          <p:cNvPr id="16" name="15 Grupo"/>
          <p:cNvGrpSpPr/>
          <p:nvPr/>
        </p:nvGrpSpPr>
        <p:grpSpPr>
          <a:xfrm>
            <a:off x="3765057" y="4581129"/>
            <a:ext cx="4112111" cy="696352"/>
            <a:chOff x="3765057" y="4581129"/>
            <a:chExt cx="4112111" cy="696352"/>
          </a:xfrm>
        </p:grpSpPr>
        <p:sp>
          <p:nvSpPr>
            <p:cNvPr id="35" name="34 Cerrar llave"/>
            <p:cNvSpPr/>
            <p:nvPr/>
          </p:nvSpPr>
          <p:spPr>
            <a:xfrm rot="5400000">
              <a:off x="5672992" y="2673194"/>
              <a:ext cx="296242" cy="4112111"/>
            </a:xfrm>
            <a:prstGeom prst="rightBrace">
              <a:avLst>
                <a:gd name="adj1" fmla="val 50221"/>
                <a:gd name="adj2" fmla="val 50000"/>
              </a:avLst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36 CuadroTexto"/>
            <p:cNvSpPr txBox="1"/>
            <p:nvPr/>
          </p:nvSpPr>
          <p:spPr>
            <a:xfrm>
              <a:off x="4466272" y="4877371"/>
              <a:ext cx="2707152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Elementos por insertar</a:t>
              </a:r>
            </a:p>
          </p:txBody>
        </p:sp>
      </p:grpSp>
      <p:grpSp>
        <p:nvGrpSpPr>
          <p:cNvPr id="17" name="16 Grupo"/>
          <p:cNvGrpSpPr/>
          <p:nvPr/>
        </p:nvGrpSpPr>
        <p:grpSpPr>
          <a:xfrm>
            <a:off x="1212593" y="4206231"/>
            <a:ext cx="5998758" cy="1773827"/>
            <a:chOff x="1212593" y="4206231"/>
            <a:chExt cx="5998758" cy="1773827"/>
          </a:xfrm>
        </p:grpSpPr>
        <p:sp>
          <p:nvSpPr>
            <p:cNvPr id="50" name="49 CuadroTexto"/>
            <p:cNvSpPr txBox="1"/>
            <p:nvPr/>
          </p:nvSpPr>
          <p:spPr>
            <a:xfrm>
              <a:off x="1212593" y="5579948"/>
              <a:ext cx="5998758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Siguiente elemento a insertar en la parte ya ordenada</a:t>
              </a:r>
            </a:p>
          </p:txBody>
        </p:sp>
        <p:cxnSp>
          <p:nvCxnSpPr>
            <p:cNvPr id="52" name="51 Conector recto de flecha"/>
            <p:cNvCxnSpPr/>
            <p:nvPr/>
          </p:nvCxnSpPr>
          <p:spPr>
            <a:xfrm rot="16200000" flipV="1">
              <a:off x="3525106" y="4893086"/>
              <a:ext cx="1373717" cy="8"/>
            </a:xfrm>
            <a:prstGeom prst="straightConnector1">
              <a:avLst/>
            </a:prstGeom>
            <a:ln w="38100">
              <a:solidFill>
                <a:srgbClr val="92D05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Rectángulo"/>
          <p:cNvSpPr/>
          <p:nvPr/>
        </p:nvSpPr>
        <p:spPr>
          <a:xfrm>
            <a:off x="846634" y="3069088"/>
            <a:ext cx="7001960" cy="10079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Ordenación de arrays por inserción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Situación inicial: Lista ordenada con un solo elemento (primero)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3000"/>
              </a:spcBef>
              <a:spcAft>
                <a:spcPts val="600"/>
              </a:spcAft>
              <a:buNone/>
            </a:pPr>
            <a:r>
              <a:rPr lang="es-ES" i="1" dirty="0" smtClean="0"/>
              <a:t>Desde el segundo elemento del array hasta el último: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Localizar el primer elemento mayor en lo ya ordenado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666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aphicFrame>
        <p:nvGraphicFramePr>
          <p:cNvPr id="22" name="21 Tabla"/>
          <p:cNvGraphicFramePr>
            <a:graphicFrameLocks noGrp="1"/>
          </p:cNvGraphicFramePr>
          <p:nvPr/>
        </p:nvGraphicFramePr>
        <p:xfrm>
          <a:off x="945418" y="2132856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5" name="14 Conector recto"/>
          <p:cNvCxnSpPr/>
          <p:nvPr/>
        </p:nvCxnSpPr>
        <p:spPr>
          <a:xfrm rot="5400000" flipH="1" flipV="1">
            <a:off x="1310751" y="2388821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945418" y="4562080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7" name="16 Conector recto"/>
          <p:cNvCxnSpPr/>
          <p:nvPr/>
        </p:nvCxnSpPr>
        <p:spPr>
          <a:xfrm rot="5400000" flipH="1" flipV="1">
            <a:off x="1310751" y="4765085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Rectángulo"/>
          <p:cNvSpPr/>
          <p:nvPr/>
        </p:nvSpPr>
        <p:spPr>
          <a:xfrm>
            <a:off x="1902371" y="4964775"/>
            <a:ext cx="144016" cy="199419"/>
          </a:xfrm>
          <a:prstGeom prst="rect">
            <a:avLst/>
          </a:prstGeom>
          <a:ln w="28575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5" name="24 Grupo"/>
          <p:cNvGrpSpPr/>
          <p:nvPr/>
        </p:nvGrpSpPr>
        <p:grpSpPr>
          <a:xfrm>
            <a:off x="945418" y="5209295"/>
            <a:ext cx="4607928" cy="846350"/>
            <a:chOff x="945418" y="5209295"/>
            <a:chExt cx="4607928" cy="846350"/>
          </a:xfrm>
        </p:grpSpPr>
        <p:cxnSp>
          <p:nvCxnSpPr>
            <p:cNvPr id="19" name="18 Conector recto de flecha"/>
            <p:cNvCxnSpPr/>
            <p:nvPr/>
          </p:nvCxnSpPr>
          <p:spPr>
            <a:xfrm rot="5400000" flipH="1" flipV="1">
              <a:off x="1112918" y="5384584"/>
              <a:ext cx="35216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20 CuadroTexto"/>
            <p:cNvSpPr txBox="1"/>
            <p:nvPr/>
          </p:nvSpPr>
          <p:spPr>
            <a:xfrm>
              <a:off x="945418" y="5655535"/>
              <a:ext cx="4607928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Primer elemento mayor o igual: índice 0</a:t>
              </a:r>
            </a:p>
          </p:txBody>
        </p:sp>
      </p:grpSp>
      <p:grpSp>
        <p:nvGrpSpPr>
          <p:cNvPr id="23" name="22 Grupo"/>
          <p:cNvGrpSpPr/>
          <p:nvPr/>
        </p:nvGrpSpPr>
        <p:grpSpPr>
          <a:xfrm>
            <a:off x="6785991" y="5376795"/>
            <a:ext cx="1098377" cy="369332"/>
            <a:chOff x="6785991" y="5376795"/>
            <a:chExt cx="1098377" cy="369332"/>
          </a:xfrm>
        </p:grpSpPr>
        <p:sp>
          <p:nvSpPr>
            <p:cNvPr id="24" name="23 CuadroTexto"/>
            <p:cNvSpPr txBox="1"/>
            <p:nvPr/>
          </p:nvSpPr>
          <p:spPr>
            <a:xfrm>
              <a:off x="7571462" y="5376795"/>
              <a:ext cx="312906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7</a:t>
              </a:r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6785991" y="5376795"/>
              <a:ext cx="785471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nuevo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" grpId="0" uiExpand="1" build="p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882408" y="1628800"/>
            <a:ext cx="7001960" cy="1368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Ordenación de arrays por inserción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. . .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Desplazar a la derecha los ordenados desde ese lugar</a:t>
            </a:r>
          </a:p>
          <a:p>
            <a:pPr marL="714375" lvl="1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es-ES" i="1" dirty="0" smtClean="0"/>
              <a:t>Insertar el nuevo en la posición que queda libre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667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899659" y="3337944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7" name="16 Conector recto"/>
          <p:cNvCxnSpPr/>
          <p:nvPr/>
        </p:nvCxnSpPr>
        <p:spPr>
          <a:xfrm rot="5400000" flipH="1" flipV="1">
            <a:off x="1264992" y="3540949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18 Grupo"/>
          <p:cNvGrpSpPr/>
          <p:nvPr/>
        </p:nvGrpSpPr>
        <p:grpSpPr>
          <a:xfrm>
            <a:off x="6740232" y="4152659"/>
            <a:ext cx="1098377" cy="369332"/>
            <a:chOff x="6740232" y="4152659"/>
            <a:chExt cx="1098377" cy="369332"/>
          </a:xfrm>
        </p:grpSpPr>
        <p:sp>
          <p:nvSpPr>
            <p:cNvPr id="24" name="23 CuadroTexto"/>
            <p:cNvSpPr txBox="1"/>
            <p:nvPr/>
          </p:nvSpPr>
          <p:spPr>
            <a:xfrm>
              <a:off x="7525703" y="4152659"/>
              <a:ext cx="312906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7</a:t>
              </a:r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6740232" y="4152659"/>
              <a:ext cx="785471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nuevo</a:t>
              </a:r>
            </a:p>
          </p:txBody>
        </p:sp>
      </p:grpSp>
      <p:sp>
        <p:nvSpPr>
          <p:cNvPr id="20" name="19 Arco"/>
          <p:cNvSpPr/>
          <p:nvPr/>
        </p:nvSpPr>
        <p:spPr>
          <a:xfrm rot="16200000" flipH="1">
            <a:off x="1146746" y="3318204"/>
            <a:ext cx="814715" cy="60426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3" name="22 Tabla"/>
          <p:cNvGraphicFramePr>
            <a:graphicFrameLocks noGrp="1"/>
          </p:cNvGraphicFramePr>
          <p:nvPr/>
        </p:nvGraphicFramePr>
        <p:xfrm>
          <a:off x="899659" y="4909249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5" name="24 Conector recto"/>
          <p:cNvCxnSpPr/>
          <p:nvPr/>
        </p:nvCxnSpPr>
        <p:spPr>
          <a:xfrm rot="5400000" flipH="1" flipV="1">
            <a:off x="1956493" y="5112254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20 Grupo"/>
          <p:cNvGrpSpPr/>
          <p:nvPr/>
        </p:nvGrpSpPr>
        <p:grpSpPr>
          <a:xfrm>
            <a:off x="6740232" y="5723964"/>
            <a:ext cx="1098377" cy="369332"/>
            <a:chOff x="6740232" y="5723964"/>
            <a:chExt cx="1098377" cy="369332"/>
          </a:xfrm>
        </p:grpSpPr>
        <p:sp>
          <p:nvSpPr>
            <p:cNvPr id="27" name="26 CuadroTexto"/>
            <p:cNvSpPr txBox="1"/>
            <p:nvPr/>
          </p:nvSpPr>
          <p:spPr>
            <a:xfrm>
              <a:off x="7525703" y="5723964"/>
              <a:ext cx="312906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7</a:t>
              </a:r>
            </a:p>
          </p:txBody>
        </p:sp>
        <p:sp>
          <p:nvSpPr>
            <p:cNvPr id="28" name="27 CuadroTexto"/>
            <p:cNvSpPr txBox="1"/>
            <p:nvPr/>
          </p:nvSpPr>
          <p:spPr>
            <a:xfrm>
              <a:off x="6740232" y="5723964"/>
              <a:ext cx="785471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nuevo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uiExpand="1" build="p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Índice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</a:t>
            </a:r>
            <a:r>
              <a:rPr lang="es-ES" dirty="0"/>
              <a:t>Algoritmos de ordenación</a:t>
            </a: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57200" y="926304"/>
            <a:ext cx="7499176" cy="5375622"/>
          </a:xfrm>
        </p:spPr>
        <p:txBody>
          <a:bodyPr>
            <a:normAutofit/>
          </a:bodyPr>
          <a:lstStyle/>
          <a:p>
            <a:pPr marL="720725" lvl="1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Algoritmos de ordenación	651</a:t>
            </a:r>
          </a:p>
          <a:p>
            <a:pPr marL="720725" lvl="1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>
                <a:latin typeface="Calibri"/>
              </a:rPr>
              <a:t>Algoritmo de ordenación por </a:t>
            </a:r>
            <a:r>
              <a:rPr lang="es-ES" sz="1800" dirty="0" smtClean="0">
                <a:latin typeface="Calibri"/>
              </a:rPr>
              <a:t>inserción	654</a:t>
            </a:r>
          </a:p>
          <a:p>
            <a:pPr marL="72072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Ordenación de arrays por inserción	665</a:t>
            </a:r>
          </a:p>
          <a:p>
            <a:pPr marL="720725" lvl="1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>
                <a:latin typeface="Calibri"/>
              </a:rPr>
              <a:t>Algoritmo de </a:t>
            </a:r>
            <a:r>
              <a:rPr lang="es-ES" sz="1800" dirty="0" smtClean="0">
                <a:latin typeface="Calibri"/>
              </a:rPr>
              <a:t>ordenación por inserción</a:t>
            </a:r>
            <a:br>
              <a:rPr lang="es-ES" sz="1800" dirty="0" smtClean="0">
                <a:latin typeface="Calibri"/>
              </a:rPr>
            </a:br>
            <a:r>
              <a:rPr lang="es-ES" sz="1800" dirty="0" smtClean="0">
                <a:latin typeface="Calibri"/>
              </a:rPr>
              <a:t>con intercambios	672</a:t>
            </a:r>
            <a:endParaRPr lang="es-ES" sz="1800" dirty="0">
              <a:latin typeface="Calibri"/>
            </a:endParaRP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Claves de ordenación	680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Estabilidad de la ordenación	688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Complejidad y eficiencia	692</a:t>
            </a:r>
          </a:p>
          <a:p>
            <a:pPr marL="72072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Ordenaciones naturales	694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>
                <a:latin typeface="Calibri"/>
              </a:rPr>
              <a:t>Ordenación por selección </a:t>
            </a:r>
            <a:r>
              <a:rPr lang="es-ES" sz="1800" dirty="0" smtClean="0">
                <a:latin typeface="Calibri"/>
              </a:rPr>
              <a:t>directa	701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Método de la burbuja	716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Listas ordenadas	722</a:t>
            </a:r>
            <a:endParaRPr lang="es-ES" sz="1800" dirty="0">
              <a:latin typeface="Calibri"/>
            </a:endParaRP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Búsquedas en listas ordenadas	729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Búsqueda binaria	</a:t>
            </a:r>
            <a:r>
              <a:rPr lang="es-ES" sz="1800" dirty="0" smtClean="0">
                <a:latin typeface="Calibri"/>
              </a:rPr>
              <a:t>731</a:t>
            </a:r>
            <a:endParaRPr lang="es-ES" sz="1800" dirty="0" smtClean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165315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Ordenación de arrays por inserción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Implementación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...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nuevo, pos;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Desde el segundo elemento hasta el último...</a:t>
            </a: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i &lt; N; i++)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nuevo = lista[i];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pos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  <a:endParaRPr lang="es-ES" sz="20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while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((pos &lt; i) &amp;&amp; !(lista[pos] &gt; nuevo))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pos++;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  // pos: índice del primer mayor; i si no lo hay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for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j = i; j &gt; pos; j--)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lista[j] = lista[j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lista[pos] = nuevo;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s-ES" sz="20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668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5292080" y="980728"/>
            <a:ext cx="3394720" cy="1015663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lvl="1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int 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N =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15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lvl="1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int tLista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0" lvl="1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lista;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de arrays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669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945418" y="2958856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7" name="16 Conector recto"/>
          <p:cNvCxnSpPr/>
          <p:nvPr/>
        </p:nvCxnSpPr>
        <p:spPr>
          <a:xfrm rot="5400000" flipH="1" flipV="1">
            <a:off x="2011777" y="3161861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Arco"/>
          <p:cNvSpPr/>
          <p:nvPr/>
        </p:nvSpPr>
        <p:spPr>
          <a:xfrm rot="16200000" flipH="1">
            <a:off x="1192505" y="2939116"/>
            <a:ext cx="814715" cy="60426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3" name="22 Tabla"/>
          <p:cNvGraphicFramePr>
            <a:graphicFrameLocks noGrp="1"/>
          </p:cNvGraphicFramePr>
          <p:nvPr/>
        </p:nvGraphicFramePr>
        <p:xfrm>
          <a:off x="945418" y="3966968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5" name="24 Conector recto"/>
          <p:cNvCxnSpPr/>
          <p:nvPr/>
        </p:nvCxnSpPr>
        <p:spPr>
          <a:xfrm rot="5400000" flipH="1" flipV="1">
            <a:off x="2002252" y="4169973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14 Tabla"/>
          <p:cNvGraphicFramePr>
            <a:graphicFrameLocks noGrp="1"/>
          </p:cNvGraphicFramePr>
          <p:nvPr/>
        </p:nvGraphicFramePr>
        <p:xfrm>
          <a:off x="945418" y="1393728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8" name="17 Conector recto"/>
          <p:cNvCxnSpPr/>
          <p:nvPr/>
        </p:nvCxnSpPr>
        <p:spPr>
          <a:xfrm rot="5400000" flipH="1" flipV="1">
            <a:off x="1310751" y="1596733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26 Grupo"/>
          <p:cNvGrpSpPr/>
          <p:nvPr/>
        </p:nvGrpSpPr>
        <p:grpSpPr>
          <a:xfrm>
            <a:off x="6785991" y="2208443"/>
            <a:ext cx="1098377" cy="369332"/>
            <a:chOff x="6785991" y="2208443"/>
            <a:chExt cx="1098377" cy="369332"/>
          </a:xfrm>
        </p:grpSpPr>
        <p:sp>
          <p:nvSpPr>
            <p:cNvPr id="19" name="18 CuadroTexto"/>
            <p:cNvSpPr txBox="1"/>
            <p:nvPr/>
          </p:nvSpPr>
          <p:spPr>
            <a:xfrm>
              <a:off x="7571462" y="2208443"/>
              <a:ext cx="312906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7</a:t>
              </a:r>
            </a:p>
          </p:txBody>
        </p:sp>
        <p:sp>
          <p:nvSpPr>
            <p:cNvPr id="21" name="20 CuadroTexto"/>
            <p:cNvSpPr txBox="1"/>
            <p:nvPr/>
          </p:nvSpPr>
          <p:spPr>
            <a:xfrm>
              <a:off x="6785991" y="2208443"/>
              <a:ext cx="785471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nuevo</a:t>
              </a:r>
            </a:p>
          </p:txBody>
        </p:sp>
      </p:grpSp>
      <p:grpSp>
        <p:nvGrpSpPr>
          <p:cNvPr id="26" name="25 Grupo"/>
          <p:cNvGrpSpPr/>
          <p:nvPr/>
        </p:nvGrpSpPr>
        <p:grpSpPr>
          <a:xfrm>
            <a:off x="5428649" y="2208443"/>
            <a:ext cx="845425" cy="369332"/>
            <a:chOff x="5428649" y="2208443"/>
            <a:chExt cx="845425" cy="369332"/>
          </a:xfrm>
        </p:grpSpPr>
        <p:sp>
          <p:nvSpPr>
            <p:cNvPr id="29" name="28 CuadroTexto"/>
            <p:cNvSpPr txBox="1"/>
            <p:nvPr/>
          </p:nvSpPr>
          <p:spPr>
            <a:xfrm>
              <a:off x="5962770" y="2208443"/>
              <a:ext cx="311304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0</a:t>
              </a:r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5428649" y="2208443"/>
              <a:ext cx="534121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pos</a:t>
              </a:r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4658380" y="2208443"/>
            <a:ext cx="561692" cy="369332"/>
            <a:chOff x="4658380" y="2208443"/>
            <a:chExt cx="561692" cy="369332"/>
          </a:xfrm>
        </p:grpSpPr>
        <p:sp>
          <p:nvSpPr>
            <p:cNvPr id="31" name="30 CuadroTexto"/>
            <p:cNvSpPr txBox="1"/>
            <p:nvPr/>
          </p:nvSpPr>
          <p:spPr>
            <a:xfrm>
              <a:off x="4907166" y="2208443"/>
              <a:ext cx="312906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1</a:t>
              </a:r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4658380" y="2208443"/>
              <a:ext cx="248786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i</a:t>
              </a:r>
            </a:p>
          </p:txBody>
        </p:sp>
      </p:grpSp>
      <p:graphicFrame>
        <p:nvGraphicFramePr>
          <p:cNvPr id="33" name="32 Tabla"/>
          <p:cNvGraphicFramePr>
            <a:graphicFrameLocks noGrp="1"/>
          </p:cNvGraphicFramePr>
          <p:nvPr/>
        </p:nvGraphicFramePr>
        <p:xfrm>
          <a:off x="945418" y="4994128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4" name="33 Conector recto"/>
          <p:cNvCxnSpPr/>
          <p:nvPr/>
        </p:nvCxnSpPr>
        <p:spPr>
          <a:xfrm rot="5400000" flipH="1" flipV="1">
            <a:off x="2002252" y="5197133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CuadroTexto"/>
          <p:cNvSpPr txBox="1"/>
          <p:nvPr/>
        </p:nvSpPr>
        <p:spPr>
          <a:xfrm>
            <a:off x="1259632" y="4778104"/>
            <a:ext cx="460382" cy="52322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 2"/>
              </a:rPr>
              <a:t></a:t>
            </a:r>
            <a:endParaRPr lang="es-ES" sz="2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Ordenación de arrays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670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aphicFrame>
        <p:nvGraphicFramePr>
          <p:cNvPr id="23" name="22 Tabla"/>
          <p:cNvGraphicFramePr>
            <a:graphicFrameLocks noGrp="1"/>
          </p:cNvGraphicFramePr>
          <p:nvPr/>
        </p:nvGraphicFramePr>
        <p:xfrm>
          <a:off x="945418" y="1393728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5" name="24 Conector recto"/>
          <p:cNvCxnSpPr/>
          <p:nvPr/>
        </p:nvCxnSpPr>
        <p:spPr>
          <a:xfrm rot="5400000" flipH="1" flipV="1">
            <a:off x="3398982" y="1596733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945418" y="2896371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7" name="16 Conector recto"/>
          <p:cNvCxnSpPr/>
          <p:nvPr/>
        </p:nvCxnSpPr>
        <p:spPr>
          <a:xfrm rot="5400000" flipH="1" flipV="1">
            <a:off x="4085151" y="3099376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Arco"/>
          <p:cNvSpPr/>
          <p:nvPr/>
        </p:nvSpPr>
        <p:spPr>
          <a:xfrm rot="16200000" flipH="1">
            <a:off x="3388939" y="2910693"/>
            <a:ext cx="609733" cy="60426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none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4" name="23 Tabla"/>
          <p:cNvGraphicFramePr>
            <a:graphicFrameLocks noGrp="1"/>
          </p:cNvGraphicFramePr>
          <p:nvPr/>
        </p:nvGraphicFramePr>
        <p:xfrm>
          <a:off x="945418" y="4313903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6" name="25 Conector recto"/>
          <p:cNvCxnSpPr/>
          <p:nvPr/>
        </p:nvCxnSpPr>
        <p:spPr>
          <a:xfrm rot="5400000" flipH="1" flipV="1">
            <a:off x="4085151" y="4516908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32 Tabla"/>
          <p:cNvGraphicFramePr>
            <a:graphicFrameLocks noGrp="1"/>
          </p:cNvGraphicFramePr>
          <p:nvPr/>
        </p:nvGraphicFramePr>
        <p:xfrm>
          <a:off x="945418" y="5202276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4" name="33 Conector recto"/>
          <p:cNvCxnSpPr/>
          <p:nvPr/>
        </p:nvCxnSpPr>
        <p:spPr>
          <a:xfrm rot="5400000" flipH="1" flipV="1">
            <a:off x="4085151" y="5405281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1231298" y="4994126"/>
            <a:ext cx="460382" cy="52322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 2"/>
              </a:rPr>
              <a:t></a:t>
            </a:r>
            <a:endParaRPr lang="es-ES" sz="2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pSp>
        <p:nvGrpSpPr>
          <p:cNvPr id="32" name="31 Grupo"/>
          <p:cNvGrpSpPr/>
          <p:nvPr/>
        </p:nvGrpSpPr>
        <p:grpSpPr>
          <a:xfrm>
            <a:off x="6785991" y="2208441"/>
            <a:ext cx="1096775" cy="369332"/>
            <a:chOff x="6785991" y="2208441"/>
            <a:chExt cx="1096775" cy="369332"/>
          </a:xfrm>
        </p:grpSpPr>
        <p:sp>
          <p:nvSpPr>
            <p:cNvPr id="21" name="20 CuadroTexto"/>
            <p:cNvSpPr txBox="1"/>
            <p:nvPr/>
          </p:nvSpPr>
          <p:spPr>
            <a:xfrm>
              <a:off x="7571462" y="2208441"/>
              <a:ext cx="311304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5</a:t>
              </a: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6785991" y="2208441"/>
              <a:ext cx="785471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nuevo</a:t>
              </a:r>
            </a:p>
          </p:txBody>
        </p:sp>
      </p:grpSp>
      <p:grpSp>
        <p:nvGrpSpPr>
          <p:cNvPr id="31" name="30 Grupo"/>
          <p:cNvGrpSpPr/>
          <p:nvPr/>
        </p:nvGrpSpPr>
        <p:grpSpPr>
          <a:xfrm>
            <a:off x="5428649" y="2208441"/>
            <a:ext cx="845425" cy="369332"/>
            <a:chOff x="5428649" y="2208441"/>
            <a:chExt cx="845425" cy="369332"/>
          </a:xfrm>
        </p:grpSpPr>
        <p:sp>
          <p:nvSpPr>
            <p:cNvPr id="29" name="28 CuadroTexto"/>
            <p:cNvSpPr txBox="1"/>
            <p:nvPr/>
          </p:nvSpPr>
          <p:spPr>
            <a:xfrm>
              <a:off x="5962770" y="2208441"/>
              <a:ext cx="311304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0</a:t>
              </a:r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5428649" y="2208441"/>
              <a:ext cx="534121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pos</a:t>
              </a:r>
            </a:p>
          </p:txBody>
        </p:sp>
      </p:grpSp>
      <p:grpSp>
        <p:nvGrpSpPr>
          <p:cNvPr id="28" name="27 Grupo"/>
          <p:cNvGrpSpPr/>
          <p:nvPr/>
        </p:nvGrpSpPr>
        <p:grpSpPr>
          <a:xfrm>
            <a:off x="4658380" y="2208441"/>
            <a:ext cx="561692" cy="369332"/>
            <a:chOff x="4658380" y="2208441"/>
            <a:chExt cx="561692" cy="369332"/>
          </a:xfrm>
        </p:grpSpPr>
        <p:sp>
          <p:nvSpPr>
            <p:cNvPr id="36" name="35 CuadroTexto"/>
            <p:cNvSpPr txBox="1"/>
            <p:nvPr/>
          </p:nvSpPr>
          <p:spPr>
            <a:xfrm>
              <a:off x="4907166" y="2208441"/>
              <a:ext cx="312906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4</a:t>
              </a:r>
            </a:p>
          </p:txBody>
        </p:sp>
        <p:sp>
          <p:nvSpPr>
            <p:cNvPr id="37" name="36 CuadroTexto"/>
            <p:cNvSpPr txBox="1"/>
            <p:nvPr/>
          </p:nvSpPr>
          <p:spPr>
            <a:xfrm>
              <a:off x="4658380" y="2208441"/>
              <a:ext cx="248786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i</a:t>
              </a:r>
            </a:p>
          </p:txBody>
        </p:sp>
      </p:grpSp>
      <p:sp>
        <p:nvSpPr>
          <p:cNvPr id="38" name="37 Arco"/>
          <p:cNvSpPr/>
          <p:nvPr/>
        </p:nvSpPr>
        <p:spPr>
          <a:xfrm rot="16200000" flipH="1">
            <a:off x="2769064" y="3124655"/>
            <a:ext cx="609733" cy="60426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none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Arco"/>
          <p:cNvSpPr/>
          <p:nvPr/>
        </p:nvSpPr>
        <p:spPr>
          <a:xfrm rot="16200000" flipH="1">
            <a:off x="2048984" y="3308526"/>
            <a:ext cx="609733" cy="60426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none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Arco"/>
          <p:cNvSpPr/>
          <p:nvPr/>
        </p:nvSpPr>
        <p:spPr>
          <a:xfrm rot="16200000" flipH="1">
            <a:off x="1386815" y="3503984"/>
            <a:ext cx="609731" cy="60426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none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0" grpId="0"/>
      <p:bldP spid="38" grpId="0" animBg="1"/>
      <p:bldP spid="39" grpId="0" animBg="1"/>
      <p:bldP spid="4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Ordenación de arrays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671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aphicFrame>
        <p:nvGraphicFramePr>
          <p:cNvPr id="23" name="22 Tabla"/>
          <p:cNvGraphicFramePr>
            <a:graphicFrameLocks noGrp="1"/>
          </p:cNvGraphicFramePr>
          <p:nvPr/>
        </p:nvGraphicFramePr>
        <p:xfrm>
          <a:off x="945418" y="1393728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5" name="24 Conector recto"/>
          <p:cNvCxnSpPr/>
          <p:nvPr/>
        </p:nvCxnSpPr>
        <p:spPr>
          <a:xfrm rot="5400000" flipH="1" flipV="1">
            <a:off x="4090484" y="1596733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945418" y="2896371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7" name="16 Conector recto"/>
          <p:cNvCxnSpPr/>
          <p:nvPr/>
        </p:nvCxnSpPr>
        <p:spPr>
          <a:xfrm rot="5400000" flipH="1" flipV="1">
            <a:off x="4786181" y="3099376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Arco"/>
          <p:cNvSpPr/>
          <p:nvPr/>
        </p:nvSpPr>
        <p:spPr>
          <a:xfrm rot="16200000" flipH="1">
            <a:off x="4037011" y="2910693"/>
            <a:ext cx="609733" cy="60426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none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4" name="23 Tabla"/>
          <p:cNvGraphicFramePr>
            <a:graphicFrameLocks noGrp="1"/>
          </p:cNvGraphicFramePr>
          <p:nvPr/>
        </p:nvGraphicFramePr>
        <p:xfrm>
          <a:off x="945418" y="4182990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6" name="25 Conector recto"/>
          <p:cNvCxnSpPr/>
          <p:nvPr/>
        </p:nvCxnSpPr>
        <p:spPr>
          <a:xfrm rot="5400000" flipH="1" flipV="1">
            <a:off x="4791514" y="4385995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32 Tabla"/>
          <p:cNvGraphicFramePr>
            <a:graphicFrameLocks noGrp="1"/>
          </p:cNvGraphicFramePr>
          <p:nvPr/>
        </p:nvGraphicFramePr>
        <p:xfrm>
          <a:off x="945418" y="5202276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4" name="33 Conector recto"/>
          <p:cNvCxnSpPr/>
          <p:nvPr/>
        </p:nvCxnSpPr>
        <p:spPr>
          <a:xfrm rot="5400000" flipH="1" flipV="1">
            <a:off x="4786181" y="5405281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3391538" y="4994126"/>
            <a:ext cx="460382" cy="52322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 2"/>
              </a:rPr>
              <a:t></a:t>
            </a:r>
            <a:endParaRPr lang="es-ES" sz="2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pSp>
        <p:nvGrpSpPr>
          <p:cNvPr id="32" name="31 Grupo"/>
          <p:cNvGrpSpPr/>
          <p:nvPr/>
        </p:nvGrpSpPr>
        <p:grpSpPr>
          <a:xfrm>
            <a:off x="6627603" y="2208441"/>
            <a:ext cx="1223411" cy="369332"/>
            <a:chOff x="6627603" y="2208441"/>
            <a:chExt cx="1223411" cy="369332"/>
          </a:xfrm>
        </p:grpSpPr>
        <p:sp>
          <p:nvSpPr>
            <p:cNvPr id="21" name="20 CuadroTexto"/>
            <p:cNvSpPr txBox="1"/>
            <p:nvPr/>
          </p:nvSpPr>
          <p:spPr>
            <a:xfrm>
              <a:off x="7413074" y="2208441"/>
              <a:ext cx="437940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14</a:t>
              </a: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6627603" y="2208441"/>
              <a:ext cx="785471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nuevo</a:t>
              </a:r>
            </a:p>
          </p:txBody>
        </p:sp>
      </p:grpSp>
      <p:grpSp>
        <p:nvGrpSpPr>
          <p:cNvPr id="31" name="30 Grupo"/>
          <p:cNvGrpSpPr/>
          <p:nvPr/>
        </p:nvGrpSpPr>
        <p:grpSpPr>
          <a:xfrm>
            <a:off x="5270261" y="2208441"/>
            <a:ext cx="845425" cy="369332"/>
            <a:chOff x="5270261" y="2208441"/>
            <a:chExt cx="845425" cy="369332"/>
          </a:xfrm>
        </p:grpSpPr>
        <p:sp>
          <p:nvSpPr>
            <p:cNvPr id="29" name="28 CuadroTexto"/>
            <p:cNvSpPr txBox="1"/>
            <p:nvPr/>
          </p:nvSpPr>
          <p:spPr>
            <a:xfrm>
              <a:off x="5804382" y="2208441"/>
              <a:ext cx="311304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3</a:t>
              </a:r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5270261" y="2208441"/>
              <a:ext cx="534121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pos</a:t>
              </a:r>
            </a:p>
          </p:txBody>
        </p:sp>
      </p:grpSp>
      <p:grpSp>
        <p:nvGrpSpPr>
          <p:cNvPr id="28" name="27 Grupo"/>
          <p:cNvGrpSpPr/>
          <p:nvPr/>
        </p:nvGrpSpPr>
        <p:grpSpPr>
          <a:xfrm>
            <a:off x="4499992" y="2208441"/>
            <a:ext cx="560090" cy="369332"/>
            <a:chOff x="4499992" y="2208441"/>
            <a:chExt cx="560090" cy="369332"/>
          </a:xfrm>
        </p:grpSpPr>
        <p:sp>
          <p:nvSpPr>
            <p:cNvPr id="36" name="35 CuadroTexto"/>
            <p:cNvSpPr txBox="1"/>
            <p:nvPr/>
          </p:nvSpPr>
          <p:spPr>
            <a:xfrm>
              <a:off x="4748778" y="2208441"/>
              <a:ext cx="311304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5</a:t>
              </a:r>
            </a:p>
          </p:txBody>
        </p:sp>
        <p:sp>
          <p:nvSpPr>
            <p:cNvPr id="37" name="36 CuadroTexto"/>
            <p:cNvSpPr txBox="1"/>
            <p:nvPr/>
          </p:nvSpPr>
          <p:spPr>
            <a:xfrm>
              <a:off x="4499992" y="2208441"/>
              <a:ext cx="248786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i</a:t>
              </a:r>
            </a:p>
          </p:txBody>
        </p:sp>
      </p:grpSp>
      <p:sp>
        <p:nvSpPr>
          <p:cNvPr id="38" name="37 Arco"/>
          <p:cNvSpPr/>
          <p:nvPr/>
        </p:nvSpPr>
        <p:spPr>
          <a:xfrm rot="16200000" flipH="1">
            <a:off x="3417136" y="3124655"/>
            <a:ext cx="609733" cy="60426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none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0" grpId="0"/>
      <p:bldP spid="3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672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885328" y="3044280"/>
            <a:ext cx="7373557" cy="14465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Algoritmo de ordenación</a:t>
            </a:r>
            <a:b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</a:b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por inserción con intercambios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1043608" y="1844824"/>
            <a:ext cx="7001960" cy="1368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 con intercambios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s-ES" dirty="0" smtClean="0"/>
              <a:t>La inserción de cada elemento se puede realizar</a:t>
            </a:r>
            <a:br>
              <a:rPr lang="es-ES" dirty="0" smtClean="0"/>
            </a:br>
            <a:r>
              <a:rPr lang="es-ES" dirty="0" smtClean="0"/>
              <a:t>con comparaciones e intercambios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Desde el segundo elemento hasta el último:</a:t>
            </a:r>
          </a:p>
          <a:p>
            <a:pPr marL="107632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Desde la posición del nuevo elemento a insertar:</a:t>
            </a:r>
          </a:p>
          <a:p>
            <a:pPr marL="14382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Mientras el anterior sea </a:t>
            </a:r>
            <a:r>
              <a:rPr lang="es-ES" i="1" dirty="0" smtClean="0">
                <a:solidFill>
                  <a:srgbClr val="FFC000"/>
                </a:solidFill>
              </a:rPr>
              <a:t>mayor</a:t>
            </a:r>
            <a:r>
              <a:rPr lang="es-ES" i="1" dirty="0" smtClean="0"/>
              <a:t>, </a:t>
            </a:r>
            <a:r>
              <a:rPr lang="es-ES" i="1" dirty="0" smtClean="0">
                <a:solidFill>
                  <a:srgbClr val="FFC000"/>
                </a:solidFill>
              </a:rPr>
              <a:t>intercambiar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673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aphicFrame>
        <p:nvGraphicFramePr>
          <p:cNvPr id="23" name="22 Tabla"/>
          <p:cNvGraphicFramePr>
            <a:graphicFrameLocks noGrp="1"/>
          </p:cNvGraphicFramePr>
          <p:nvPr/>
        </p:nvGraphicFramePr>
        <p:xfrm>
          <a:off x="1089434" y="3553968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5" name="24 Conector recto"/>
          <p:cNvCxnSpPr/>
          <p:nvPr/>
        </p:nvCxnSpPr>
        <p:spPr>
          <a:xfrm rot="5400000" flipH="1" flipV="1">
            <a:off x="4224975" y="3756973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14 Tabla"/>
          <p:cNvGraphicFramePr>
            <a:graphicFrameLocks noGrp="1"/>
          </p:cNvGraphicFramePr>
          <p:nvPr/>
        </p:nvGraphicFramePr>
        <p:xfrm>
          <a:off x="1089434" y="4504031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8" name="17 Conector recto"/>
          <p:cNvCxnSpPr/>
          <p:nvPr/>
        </p:nvCxnSpPr>
        <p:spPr>
          <a:xfrm rot="5400000" flipH="1" flipV="1">
            <a:off x="4920672" y="4707036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Arco"/>
          <p:cNvSpPr/>
          <p:nvPr/>
        </p:nvSpPr>
        <p:spPr>
          <a:xfrm rot="16200000" flipH="1">
            <a:off x="4145593" y="3534228"/>
            <a:ext cx="814715" cy="60426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1" name="20 Tabla"/>
          <p:cNvGraphicFramePr>
            <a:graphicFrameLocks noGrp="1"/>
          </p:cNvGraphicFramePr>
          <p:nvPr/>
        </p:nvGraphicFramePr>
        <p:xfrm>
          <a:off x="1089434" y="5437350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2" name="21 Conector recto"/>
          <p:cNvCxnSpPr/>
          <p:nvPr/>
        </p:nvCxnSpPr>
        <p:spPr>
          <a:xfrm rot="5400000" flipH="1" flipV="1">
            <a:off x="4920672" y="5640355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Arco"/>
          <p:cNvSpPr/>
          <p:nvPr/>
        </p:nvSpPr>
        <p:spPr>
          <a:xfrm rot="16200000" flipH="1">
            <a:off x="3443802" y="4484291"/>
            <a:ext cx="814715" cy="60426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3535554" y="5252684"/>
            <a:ext cx="460382" cy="52322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 2"/>
              </a:rPr>
              <a:t></a:t>
            </a:r>
            <a:endParaRPr lang="es-ES" sz="2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" grpId="0" uiExpand="1" build="p"/>
      <p:bldP spid="19" grpId="0" animBg="1"/>
      <p:bldP spid="29" grpId="0" animBg="1"/>
      <p:bldP spid="3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 con intercambios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674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aphicFrame>
        <p:nvGraphicFramePr>
          <p:cNvPr id="23" name="22 Tabla"/>
          <p:cNvGraphicFramePr>
            <a:graphicFrameLocks noGrp="1"/>
          </p:cNvGraphicFramePr>
          <p:nvPr/>
        </p:nvGraphicFramePr>
        <p:xfrm>
          <a:off x="945418" y="1259237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5" name="24 Conector recto"/>
          <p:cNvCxnSpPr/>
          <p:nvPr/>
        </p:nvCxnSpPr>
        <p:spPr>
          <a:xfrm rot="5400000" flipH="1" flipV="1">
            <a:off x="3398982" y="1462242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Arco"/>
          <p:cNvSpPr/>
          <p:nvPr/>
        </p:nvSpPr>
        <p:spPr>
          <a:xfrm rot="16200000" flipH="1">
            <a:off x="3295835" y="1229972"/>
            <a:ext cx="814715" cy="60426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945418" y="2267349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7" name="16 Conector recto"/>
          <p:cNvCxnSpPr/>
          <p:nvPr/>
        </p:nvCxnSpPr>
        <p:spPr>
          <a:xfrm rot="5400000" flipH="1" flipV="1">
            <a:off x="4085151" y="2470354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Arco"/>
          <p:cNvSpPr/>
          <p:nvPr/>
        </p:nvSpPr>
        <p:spPr>
          <a:xfrm rot="16200000" flipH="1">
            <a:off x="2609801" y="2238084"/>
            <a:ext cx="814715" cy="60426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4" name="23 Tabla"/>
          <p:cNvGraphicFramePr>
            <a:graphicFrameLocks noGrp="1"/>
          </p:cNvGraphicFramePr>
          <p:nvPr/>
        </p:nvGraphicFramePr>
        <p:xfrm>
          <a:off x="945418" y="3275461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6" name="25 Conector recto"/>
          <p:cNvCxnSpPr/>
          <p:nvPr/>
        </p:nvCxnSpPr>
        <p:spPr>
          <a:xfrm rot="5400000" flipH="1" flipV="1">
            <a:off x="4085151" y="3478466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Arco"/>
          <p:cNvSpPr/>
          <p:nvPr/>
        </p:nvSpPr>
        <p:spPr>
          <a:xfrm rot="16200000" flipH="1">
            <a:off x="1912585" y="3246196"/>
            <a:ext cx="814715" cy="60426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8" name="27 Tabla"/>
          <p:cNvGraphicFramePr>
            <a:graphicFrameLocks noGrp="1"/>
          </p:cNvGraphicFramePr>
          <p:nvPr/>
        </p:nvGraphicFramePr>
        <p:xfrm>
          <a:off x="945418" y="4293096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1" name="30 Conector recto"/>
          <p:cNvCxnSpPr/>
          <p:nvPr/>
        </p:nvCxnSpPr>
        <p:spPr>
          <a:xfrm rot="5400000" flipH="1" flipV="1">
            <a:off x="4085151" y="4496101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Arco"/>
          <p:cNvSpPr/>
          <p:nvPr/>
        </p:nvSpPr>
        <p:spPr>
          <a:xfrm rot="16200000" flipH="1">
            <a:off x="1226413" y="4263831"/>
            <a:ext cx="814715" cy="60426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33" name="32 Tabla"/>
          <p:cNvGraphicFramePr>
            <a:graphicFrameLocks noGrp="1"/>
          </p:cNvGraphicFramePr>
          <p:nvPr/>
        </p:nvGraphicFramePr>
        <p:xfrm>
          <a:off x="945418" y="5293334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4" name="33 Conector recto"/>
          <p:cNvCxnSpPr/>
          <p:nvPr/>
        </p:nvCxnSpPr>
        <p:spPr>
          <a:xfrm rot="5400000" flipH="1" flipV="1">
            <a:off x="4085151" y="5496339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1231298" y="5085184"/>
            <a:ext cx="460382" cy="52322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 2"/>
              </a:rPr>
              <a:t></a:t>
            </a:r>
            <a:endParaRPr lang="es-ES" sz="2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7" grpId="0" animBg="1"/>
      <p:bldP spid="32" grpId="0" animBg="1"/>
      <p:bldP spid="3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 con intercambios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5110178"/>
          </a:xfrm>
        </p:spPr>
        <p:txBody>
          <a:bodyPr>
            <a:noAutofit/>
          </a:bodyPr>
          <a:lstStyle/>
          <a:p>
            <a:pPr marL="361950" lvl="1" indent="0">
              <a:spcBef>
                <a:spcPts val="0"/>
              </a:spcBef>
              <a:buSzPct val="100000"/>
              <a:buNone/>
            </a:pP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SzPct val="100000"/>
              <a:buNone/>
            </a:pP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...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tmp, pos;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Desde el segundo elemento hasta el último...</a:t>
            </a: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i &lt; N; i++)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pos = i;</a:t>
            </a:r>
            <a:endParaRPr lang="es-ES" sz="20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  // Mientras no al principio y anterior mayor...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while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((pos &gt;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 &amp;&amp; (lista[pos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 &gt; lista[pos]))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     // Intercambiar...</a:t>
            </a:r>
            <a:endParaRPr lang="es-ES" sz="20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tmp = lista[pos];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lista[pos] = lista[pos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lista[pos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 = tmp;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pos--;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Posición anterior</a:t>
            </a:r>
            <a:endParaRPr lang="es-ES" sz="20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s-ES" sz="20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675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5392688" y="980728"/>
            <a:ext cx="3294112" cy="1015663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lvl="1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N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15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lvl="1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tLista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0" lvl="1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lista;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 con intercambios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&lt;fstream&gt;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N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struct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{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// Lista de longitud variable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elementos;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contador;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endParaRPr lang="es-ES" sz="2000" dirty="0" smtClean="0">
              <a:solidFill>
                <a:srgbClr val="FFC000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tLista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lista;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ifstream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archivo;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dato, pos, tmp;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lista.contador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676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6859636" y="980728"/>
            <a:ext cx="1830950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insercion.cpp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 con intercambios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archivo.open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"insercion.txt"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(!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archivo.is_open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()) {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"Error de apertura de archivo!"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&lt;&lt; endl;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>
              <a:lnSpc>
                <a:spcPts val="2200"/>
              </a:lnSpc>
              <a:spcBef>
                <a:spcPts val="0"/>
              </a:spcBef>
            </a:pPr>
            <a:r>
              <a:rPr lang="es-ES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else</a:t>
            </a:r>
            <a:r>
              <a:rPr lang="es-ES" sz="2000" i="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archivo &gt;&gt; dato;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((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lista.contador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&lt; N) &amp;&amp; (dato !=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)) {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     // Centinela -1 al final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lista.elementos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lista.contador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] = dato;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lista.contador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++;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  <a:tabLst>
                <a:tab pos="6819900" algn="l"/>
              </a:tabLst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archivo &gt;&gt; dato;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  <a:tabLst>
                <a:tab pos="6819900" algn="l"/>
              </a:tabLst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  <a:tabLst>
                <a:tab pos="6819900" algn="l"/>
              </a:tabLst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archivo.close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  <a:tabLst>
                <a:tab pos="6819900" algn="l"/>
              </a:tabLst>
            </a:pP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     // Si hay más de N ignoramos el resto</a:t>
            </a: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lnSpc>
                <a:spcPts val="2200"/>
              </a:lnSpc>
              <a:spcBef>
                <a:spcPts val="0"/>
              </a:spcBef>
            </a:pPr>
            <a:r>
              <a:rPr lang="es-ES" sz="2000" i="0" dirty="0" smtClean="0">
                <a:latin typeface="Consolas" pitchFamily="49" charset="0"/>
                <a:cs typeface="Consolas" pitchFamily="49" charset="0"/>
              </a:rPr>
              <a:t>      cout &lt;&lt; </a:t>
            </a:r>
            <a:r>
              <a:rPr lang="es-ES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"Antes de ordenar:" </a:t>
            </a:r>
            <a:r>
              <a:rPr lang="es-ES" sz="2000" i="0" dirty="0" smtClean="0">
                <a:latin typeface="Consolas" pitchFamily="49" charset="0"/>
                <a:cs typeface="Consolas" pitchFamily="49" charset="0"/>
              </a:rPr>
              <a:t>&lt;&lt; endl;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i &lt;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lista.contador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i++) {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cout &lt;&lt;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lista.elementos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[i]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 "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cout &lt;&lt; endl;      ...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  <a:tabLst>
                <a:tab pos="6819900" algn="l"/>
              </a:tabLst>
            </a:pPr>
            <a:endParaRPr lang="es-ES" sz="20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677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651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453880" y="3044280"/>
            <a:ext cx="6236451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Algoritmos de ordenación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 con intercambios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5110178"/>
          </a:xfrm>
        </p:spPr>
        <p:txBody>
          <a:bodyPr>
            <a:noAutofit/>
          </a:bodyPr>
          <a:lstStyle/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   for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i &lt;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lista.contador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i++) {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pos = i;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((pos &gt;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spc="-100" dirty="0" smtClean="0">
                <a:latin typeface="Consolas" pitchFamily="49" charset="0"/>
                <a:cs typeface="Consolas" pitchFamily="49" charset="0"/>
              </a:rPr>
              <a:t>          &amp;&amp; (</a:t>
            </a:r>
            <a:r>
              <a:rPr lang="es-ES" sz="2000" spc="-100" dirty="0" err="1" smtClean="0">
                <a:latin typeface="Consolas" pitchFamily="49" charset="0"/>
                <a:cs typeface="Consolas" pitchFamily="49" charset="0"/>
              </a:rPr>
              <a:t>lista.elementos</a:t>
            </a:r>
            <a:r>
              <a:rPr lang="es-ES" sz="2000" spc="-100" dirty="0" smtClean="0">
                <a:latin typeface="Consolas" pitchFamily="49" charset="0"/>
                <a:cs typeface="Consolas" pitchFamily="49" charset="0"/>
              </a:rPr>
              <a:t>[pos-</a:t>
            </a:r>
            <a:r>
              <a:rPr lang="es-ES" sz="2000" spc="-1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spc="-100" dirty="0" smtClean="0">
                <a:latin typeface="Consolas" pitchFamily="49" charset="0"/>
                <a:cs typeface="Consolas" pitchFamily="49" charset="0"/>
              </a:rPr>
              <a:t>] &gt; </a:t>
            </a:r>
            <a:r>
              <a:rPr lang="es-ES" sz="2000" spc="-100" dirty="0" err="1" smtClean="0">
                <a:latin typeface="Consolas" pitchFamily="49" charset="0"/>
                <a:cs typeface="Consolas" pitchFamily="49" charset="0"/>
              </a:rPr>
              <a:t>lista.elementos</a:t>
            </a:r>
            <a:r>
              <a:rPr lang="es-ES" sz="2000" spc="-100" dirty="0" smtClean="0">
                <a:latin typeface="Consolas" pitchFamily="49" charset="0"/>
                <a:cs typeface="Consolas" pitchFamily="49" charset="0"/>
              </a:rPr>
              <a:t>[pos])) 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{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   tmp =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</a:t>
            </a:r>
            <a:r>
              <a:rPr lang="es-ES" sz="2000" spc="-100" dirty="0" err="1" smtClean="0">
                <a:latin typeface="Consolas" pitchFamily="49" charset="0"/>
                <a:cs typeface="Consolas" pitchFamily="49" charset="0"/>
              </a:rPr>
              <a:t>.elementos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[pos];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s-ES" sz="2000" spc="-100" dirty="0" err="1" smtClean="0">
                <a:latin typeface="Consolas" pitchFamily="49" charset="0"/>
                <a:cs typeface="Consolas" pitchFamily="49" charset="0"/>
              </a:rPr>
              <a:t>lista.elementos</a:t>
            </a:r>
            <a:r>
              <a:rPr lang="es-ES" sz="2000" spc="-100" dirty="0" smtClean="0">
                <a:latin typeface="Consolas" pitchFamily="49" charset="0"/>
                <a:cs typeface="Consolas" pitchFamily="49" charset="0"/>
              </a:rPr>
              <a:t>[pos] = </a:t>
            </a:r>
            <a:r>
              <a:rPr lang="es-ES" sz="2000" spc="-100" dirty="0" err="1" smtClean="0">
                <a:latin typeface="Consolas" pitchFamily="49" charset="0"/>
                <a:cs typeface="Consolas" pitchFamily="49" charset="0"/>
              </a:rPr>
              <a:t>lista.elementos</a:t>
            </a:r>
            <a:r>
              <a:rPr lang="es-ES" sz="2000" spc="-100" dirty="0" smtClean="0">
                <a:latin typeface="Consolas" pitchFamily="49" charset="0"/>
                <a:cs typeface="Consolas" pitchFamily="49" charset="0"/>
              </a:rPr>
              <a:t>[pos - </a:t>
            </a:r>
            <a:r>
              <a:rPr lang="es-ES" sz="2000" spc="-1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spc="-100" dirty="0" smtClean="0">
                <a:latin typeface="Consolas" pitchFamily="49" charset="0"/>
                <a:cs typeface="Consolas" pitchFamily="49" charset="0"/>
              </a:rPr>
              <a:t>];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</a:t>
            </a:r>
            <a:r>
              <a:rPr lang="es-ES" sz="2000" spc="-100" dirty="0" err="1" smtClean="0">
                <a:latin typeface="Consolas" pitchFamily="49" charset="0"/>
                <a:cs typeface="Consolas" pitchFamily="49" charset="0"/>
              </a:rPr>
              <a:t>.elementos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[pos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] = tmp;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   pos--;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}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"Después de ordenar:"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&lt;&lt; endl;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i &lt;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lista.contador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i++) {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cout &lt;&lt;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</a:t>
            </a:r>
            <a:r>
              <a:rPr lang="es-ES" sz="2000" spc="-100" dirty="0" err="1" smtClean="0">
                <a:latin typeface="Consolas" pitchFamily="49" charset="0"/>
                <a:cs typeface="Consolas" pitchFamily="49" charset="0"/>
              </a:rPr>
              <a:t>.elementos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[i]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 "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cout &lt;&lt; endl;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return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678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 con intercambios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Consideración de implementación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¿Operador relacional adecuado?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lista[pos -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   </a:t>
            </a:r>
            <a:r>
              <a:rPr lang="es-ES" dirty="0" smtClean="0">
                <a:solidFill>
                  <a:srgbClr val="FFC000"/>
                </a:solidFill>
                <a:cs typeface="Consolas" pitchFamily="49" charset="0"/>
              </a:rPr>
              <a:t>¿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&gt;</a:t>
            </a:r>
            <a:r>
              <a:rPr lang="es-ES" dirty="0" smtClean="0">
                <a:solidFill>
                  <a:srgbClr val="FFC000"/>
                </a:solidFill>
                <a:cs typeface="Consolas" pitchFamily="49" charset="0"/>
              </a:rPr>
              <a:t> o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&gt;=</a:t>
            </a:r>
            <a:r>
              <a:rPr lang="es-ES" dirty="0" smtClean="0">
                <a:solidFill>
                  <a:srgbClr val="FFC000"/>
                </a:solidFill>
                <a:cs typeface="Consolas" pitchFamily="49" charset="0"/>
              </a:rPr>
              <a:t> ?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lista[pos]</a:t>
            </a:r>
            <a:endParaRPr lang="es-ES" dirty="0" smtClean="0"/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Con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&gt;=</a:t>
            </a:r>
            <a:r>
              <a:rPr lang="es-ES" dirty="0" smtClean="0"/>
              <a:t> se realizan intercambios inútiles:</a:t>
            </a:r>
            <a:endParaRPr lang="es-ES" u="sng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679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aphicFrame>
        <p:nvGraphicFramePr>
          <p:cNvPr id="23" name="22 Tabla"/>
          <p:cNvGraphicFramePr>
            <a:graphicFrameLocks noGrp="1"/>
          </p:cNvGraphicFramePr>
          <p:nvPr/>
        </p:nvGraphicFramePr>
        <p:xfrm>
          <a:off x="1305458" y="3049912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5" name="24 Conector recto"/>
          <p:cNvCxnSpPr/>
          <p:nvPr/>
        </p:nvCxnSpPr>
        <p:spPr>
          <a:xfrm rot="5400000" flipH="1" flipV="1">
            <a:off x="4440999" y="3252917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14 Tabla"/>
          <p:cNvGraphicFramePr>
            <a:graphicFrameLocks noGrp="1"/>
          </p:cNvGraphicFramePr>
          <p:nvPr/>
        </p:nvGraphicFramePr>
        <p:xfrm>
          <a:off x="1305458" y="4027246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8" name="17 Conector recto"/>
          <p:cNvCxnSpPr/>
          <p:nvPr/>
        </p:nvCxnSpPr>
        <p:spPr>
          <a:xfrm rot="5400000" flipH="1" flipV="1">
            <a:off x="5136696" y="4230251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Arco"/>
          <p:cNvSpPr/>
          <p:nvPr/>
        </p:nvSpPr>
        <p:spPr>
          <a:xfrm rot="16200000" flipH="1">
            <a:off x="4361617" y="3030172"/>
            <a:ext cx="814715" cy="60426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1" name="20 Tabla"/>
          <p:cNvGraphicFramePr>
            <a:graphicFrameLocks noGrp="1"/>
          </p:cNvGraphicFramePr>
          <p:nvPr/>
        </p:nvGraphicFramePr>
        <p:xfrm>
          <a:off x="1305458" y="5023048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2" name="21 Conector recto"/>
          <p:cNvCxnSpPr/>
          <p:nvPr/>
        </p:nvCxnSpPr>
        <p:spPr>
          <a:xfrm rot="5400000" flipH="1" flipV="1">
            <a:off x="5136696" y="5226053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Arco"/>
          <p:cNvSpPr/>
          <p:nvPr/>
        </p:nvSpPr>
        <p:spPr>
          <a:xfrm rot="16200000" flipH="1">
            <a:off x="3659826" y="4007506"/>
            <a:ext cx="814715" cy="60426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Arco"/>
          <p:cNvSpPr/>
          <p:nvPr/>
        </p:nvSpPr>
        <p:spPr>
          <a:xfrm rot="16200000" flipH="1">
            <a:off x="2973655" y="4969507"/>
            <a:ext cx="814715" cy="604260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2265728" y="5765194"/>
            <a:ext cx="2305824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¡Intercambio inútil!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9" grpId="0" animBg="1"/>
      <p:bldP spid="29" grpId="0" animBg="1"/>
      <p:bldP spid="16" grpId="0" animBg="1"/>
      <p:bldP spid="1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680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997175" y="3044280"/>
            <a:ext cx="5149872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Claves de ordenación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Claves de ordenación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Elementos que son estructuras con varios campos: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N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15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codigo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nombre;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sueldo;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}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tDato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tDato tLista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lista;</a:t>
            </a:r>
          </a:p>
          <a:p>
            <a:pPr marL="361950" lvl="1" indent="0">
              <a:spcBef>
                <a:spcPts val="2400"/>
              </a:spcBef>
              <a:spcAft>
                <a:spcPts val="600"/>
              </a:spcAft>
              <a:buNone/>
            </a:pPr>
            <a:r>
              <a:rPr lang="es-ES" dirty="0" smtClean="0"/>
              <a:t>Clave de ordenación: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Campo en el que se basan las comparaciones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681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Claves de ordenación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tDato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tmp;</a:t>
            </a:r>
            <a:endParaRPr lang="es-ES" sz="2000" dirty="0" smtClean="0">
              <a:solidFill>
                <a:srgbClr val="009DD9">
                  <a:lumMod val="60000"/>
                  <a:lumOff val="40000"/>
                </a:srgbClr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((pos &gt;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&amp;&amp; (lista[pos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].nombre &gt; lista[pos].nombre))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tmp = lista[pos];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lista[pos] = lista[pos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lista[pos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 = tmp;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pos--;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pPr marL="361950" lvl="1" indent="0">
              <a:spcBef>
                <a:spcPts val="2400"/>
              </a:spcBef>
              <a:spcAft>
                <a:spcPts val="600"/>
              </a:spcAft>
              <a:buNone/>
            </a:pPr>
            <a:r>
              <a:rPr lang="es-ES" dirty="0" smtClean="0"/>
              <a:t>Comparación: campo concreto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Intercambio: elementos completos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682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pSp>
        <p:nvGrpSpPr>
          <p:cNvPr id="13" name="12 Grupo"/>
          <p:cNvGrpSpPr/>
          <p:nvPr/>
        </p:nvGrpSpPr>
        <p:grpSpPr>
          <a:xfrm>
            <a:off x="4434033" y="2516138"/>
            <a:ext cx="3594351" cy="48766"/>
            <a:chOff x="4434033" y="2516138"/>
            <a:chExt cx="3594351" cy="48766"/>
          </a:xfrm>
        </p:grpSpPr>
        <p:cxnSp>
          <p:nvCxnSpPr>
            <p:cNvPr id="24" name="23 Conector recto"/>
            <p:cNvCxnSpPr/>
            <p:nvPr/>
          </p:nvCxnSpPr>
          <p:spPr>
            <a:xfrm>
              <a:off x="4434033" y="2516138"/>
              <a:ext cx="792088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>
              <a:off x="4434033" y="2564904"/>
              <a:ext cx="792088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>
              <a:off x="7236296" y="2516138"/>
              <a:ext cx="792088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7236296" y="2564904"/>
              <a:ext cx="792088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Rectángulo"/>
          <p:cNvSpPr/>
          <p:nvPr/>
        </p:nvSpPr>
        <p:spPr>
          <a:xfrm>
            <a:off x="854374" y="1628800"/>
            <a:ext cx="828000" cy="288000"/>
          </a:xfrm>
          <a:prstGeom prst="rect">
            <a:avLst/>
          </a:prstGeom>
          <a:ln w="28575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Claves de ordenación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Función para la comparación: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operator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&gt;(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tDato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opIzq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tDato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opDer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opIzq.nombre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&gt;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opDer.nombre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8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8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tDato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tmp;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((pos &gt;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 &amp;&amp; (lista[pos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 &gt; lista[pos]))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tmp = lista[pos];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lista[pos] = lista[pos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lista[pos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 = tmp;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pos--;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s-ES" sz="16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683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pSp>
        <p:nvGrpSpPr>
          <p:cNvPr id="9" name="8 Grupo"/>
          <p:cNvGrpSpPr/>
          <p:nvPr/>
        </p:nvGrpSpPr>
        <p:grpSpPr>
          <a:xfrm>
            <a:off x="5076056" y="2852936"/>
            <a:ext cx="1108695" cy="1267569"/>
            <a:chOff x="5076056" y="2852936"/>
            <a:chExt cx="1108695" cy="1267569"/>
          </a:xfrm>
        </p:grpSpPr>
        <p:sp>
          <p:nvSpPr>
            <p:cNvPr id="6" name="5 Elipse"/>
            <p:cNvSpPr/>
            <p:nvPr/>
          </p:nvSpPr>
          <p:spPr>
            <a:xfrm>
              <a:off x="5824711" y="3760465"/>
              <a:ext cx="360040" cy="360040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8" name="7 Conector recto de flecha"/>
            <p:cNvCxnSpPr/>
            <p:nvPr/>
          </p:nvCxnSpPr>
          <p:spPr>
            <a:xfrm flipH="1" flipV="1">
              <a:off x="5076056" y="2852936"/>
              <a:ext cx="936104" cy="907529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Claves de ordenación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&lt;string&gt;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&lt;fstream&gt;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&lt;iomanip&gt;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N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15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codigo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nombre;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sueldo;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tDato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tDato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datos;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cont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SzPct val="100000"/>
              <a:buNone/>
              <a:tabLst>
                <a:tab pos="6819900" algn="l"/>
              </a:tabLst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...</a:t>
            </a:r>
            <a:endParaRPr lang="es-ES" sz="16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684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7239548" y="404664"/>
            <a:ext cx="1451038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claves.cpp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mostrar(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lista);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operator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&gt;(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tDato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opIzq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tDato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opDer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361950" lvl="1" indent="0">
              <a:lnSpc>
                <a:spcPts val="1200"/>
              </a:lnSpc>
              <a:spcBef>
                <a:spcPts val="0"/>
              </a:spcBef>
              <a:buSzPct val="100000"/>
              <a:buNone/>
            </a:pPr>
            <a:endParaRPr lang="es-ES" sz="2000" dirty="0" smtClean="0">
              <a:solidFill>
                <a:srgbClr val="FFC000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lista;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ifstream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archivo;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archivo.open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"datos.txt"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if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(!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archivo.is_open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()) {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"Error de apertura del archivo!"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&lt;&lt; endl;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SzPct val="100000"/>
              <a:buNone/>
            </a:pPr>
            <a:r>
              <a:rPr lang="es-E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   tDato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dato;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archivo &gt;&gt;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dato.codigo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((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&lt; N) &amp;&amp; (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dato.codigo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!=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)) {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archivo &gt;&gt;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dato.nombre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&gt;&gt;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dato.sueldo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lista.datos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] = dato;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++;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archivo &gt;&gt;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dato.codigo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SzPct val="100000"/>
              <a:buNone/>
              <a:tabLst>
                <a:tab pos="6819900" algn="l"/>
              </a:tabLst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archivo.close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();        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685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"Antes de ordenar:"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&lt;&lt; endl;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mostrar(lista);</a:t>
            </a:r>
            <a:endParaRPr lang="es-ES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   for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i &lt;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i++) {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Desde el segundo elemento hasta el último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      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pos = i;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((pos &gt;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       </a:t>
            </a:r>
            <a:r>
              <a:rPr lang="es-ES" sz="2000" spc="-130" dirty="0" smtClean="0">
                <a:latin typeface="Consolas" pitchFamily="49" charset="0"/>
                <a:cs typeface="Consolas" pitchFamily="49" charset="0"/>
              </a:rPr>
              <a:t>&amp;&amp; (</a:t>
            </a:r>
            <a:r>
              <a:rPr lang="es-ES" sz="2000" spc="-130" dirty="0" err="1" smtClean="0">
                <a:latin typeface="Consolas" pitchFamily="49" charset="0"/>
                <a:cs typeface="Consolas" pitchFamily="49" charset="0"/>
              </a:rPr>
              <a:t>lista.datos</a:t>
            </a:r>
            <a:r>
              <a:rPr lang="es-ES" sz="2000" spc="-130" dirty="0" smtClean="0">
                <a:latin typeface="Consolas" pitchFamily="49" charset="0"/>
                <a:cs typeface="Consolas" pitchFamily="49" charset="0"/>
              </a:rPr>
              <a:t>[pos-</a:t>
            </a:r>
            <a:r>
              <a:rPr lang="es-ES" sz="2000" spc="-13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spc="-130" dirty="0" smtClean="0">
                <a:latin typeface="Consolas" pitchFamily="49" charset="0"/>
                <a:cs typeface="Consolas" pitchFamily="49" charset="0"/>
              </a:rPr>
              <a:t>] &gt; </a:t>
            </a:r>
            <a:r>
              <a:rPr lang="es-ES" sz="2000" spc="-130" dirty="0" err="1" smtClean="0">
                <a:latin typeface="Consolas" pitchFamily="49" charset="0"/>
                <a:cs typeface="Consolas" pitchFamily="49" charset="0"/>
              </a:rPr>
              <a:t>lista.datos</a:t>
            </a:r>
            <a:r>
              <a:rPr lang="es-ES" sz="2000" spc="-130" dirty="0" smtClean="0">
                <a:latin typeface="Consolas" pitchFamily="49" charset="0"/>
                <a:cs typeface="Consolas" pitchFamily="49" charset="0"/>
              </a:rPr>
              <a:t>[pos])) {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tDato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tmp;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   tmp =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lista.datos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[pos];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lista.datos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[pos] =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lista.datos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[pos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];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lista.datos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[pos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] = tmp;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   pos--;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}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"Después de ordenar:"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&lt;&lt; endl;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mostrar(lista);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}							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686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180975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mostrar(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lista) {</a:t>
            </a:r>
          </a:p>
          <a:p>
            <a:pPr marL="180975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 i &lt;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 i++) {</a:t>
            </a:r>
          </a:p>
          <a:p>
            <a:pPr marL="180975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cout &lt;&lt;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setw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) </a:t>
            </a:r>
          </a:p>
          <a:p>
            <a:pPr marL="180975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  &lt;&lt;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lista.datos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[i].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codigo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pPr marL="180975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  &lt;&lt;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setw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20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) </a:t>
            </a:r>
          </a:p>
          <a:p>
            <a:pPr marL="180975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  &lt;&lt;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lista.datos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[i].nombre </a:t>
            </a:r>
          </a:p>
          <a:p>
            <a:pPr marL="180975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  &lt;&lt;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setw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12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) </a:t>
            </a:r>
          </a:p>
          <a:p>
            <a:pPr marL="180975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  &lt;&lt;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fixed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pPr marL="180975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  &lt;&lt;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setprecision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2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180975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  &lt;&lt;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lista.datos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[i].sueldo </a:t>
            </a:r>
          </a:p>
          <a:p>
            <a:pPr marL="180975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  &lt;&lt; endl;</a:t>
            </a:r>
          </a:p>
          <a:p>
            <a:pPr marL="180975" lvl="1" indent="0">
              <a:spcBef>
                <a:spcPts val="0"/>
              </a:spcBef>
              <a:buSzPct val="100000"/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180975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180975" lvl="1" indent="0">
              <a:spcBef>
                <a:spcPts val="0"/>
              </a:spcBef>
              <a:buSzPct val="100000"/>
              <a:buNone/>
            </a:pPr>
            <a:endParaRPr lang="es-ES" sz="1800" dirty="0" smtClean="0">
              <a:latin typeface="Consolas" pitchFamily="49" charset="0"/>
              <a:cs typeface="Consolas" pitchFamily="49" charset="0"/>
            </a:endParaRPr>
          </a:p>
          <a:p>
            <a:pPr marL="180975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operator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&gt;(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tDato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opIzq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tDato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opDer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180975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opIzq.nombre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&gt;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opDer.nombre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180975" lvl="1" indent="0"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687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6226" y="980728"/>
            <a:ext cx="2662238" cy="40338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CuadroTexto 5"/>
          <p:cNvSpPr txBox="1"/>
          <p:nvPr/>
        </p:nvSpPr>
        <p:spPr>
          <a:xfrm>
            <a:off x="1249923" y="5858222"/>
            <a:ext cx="6634445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Cambia a </a:t>
            </a:r>
            <a:r>
              <a:rPr lang="es-E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codigo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o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sueldo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para ordenar por otros campos</a:t>
            </a:r>
          </a:p>
        </p:txBody>
      </p:sp>
      <p:grpSp>
        <p:nvGrpSpPr>
          <p:cNvPr id="13" name="Grupo 12"/>
          <p:cNvGrpSpPr/>
          <p:nvPr/>
        </p:nvGrpSpPr>
        <p:grpSpPr>
          <a:xfrm>
            <a:off x="3203848" y="5454749"/>
            <a:ext cx="1872208" cy="422523"/>
            <a:chOff x="3203848" y="5454749"/>
            <a:chExt cx="1872208" cy="422523"/>
          </a:xfrm>
        </p:grpSpPr>
        <p:cxnSp>
          <p:nvCxnSpPr>
            <p:cNvPr id="8" name="Conector recto 7"/>
            <p:cNvCxnSpPr/>
            <p:nvPr/>
          </p:nvCxnSpPr>
          <p:spPr>
            <a:xfrm>
              <a:off x="3203848" y="5454749"/>
              <a:ext cx="0" cy="216024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>
            <a:xfrm>
              <a:off x="5076056" y="5454749"/>
              <a:ext cx="0" cy="216024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>
            <a:xfrm>
              <a:off x="3203848" y="5661248"/>
              <a:ext cx="1872208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/>
            <p:nvPr/>
          </p:nvCxnSpPr>
          <p:spPr>
            <a:xfrm>
              <a:off x="4148708" y="5661248"/>
              <a:ext cx="0" cy="216024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Algoritmos de ordenación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Ordenación de listas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Mostrar los datos en orden, facilitar  las búsquedas, ...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Variadas formas de hacerlo (algoritmos)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652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aphicFrame>
        <p:nvGraphicFramePr>
          <p:cNvPr id="25" name="24 Tabla"/>
          <p:cNvGraphicFramePr>
            <a:graphicFrameLocks noGrp="1"/>
          </p:cNvGraphicFramePr>
          <p:nvPr/>
        </p:nvGraphicFramePr>
        <p:xfrm>
          <a:off x="945418" y="1526014"/>
          <a:ext cx="7741380" cy="975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774138"/>
                <a:gridCol w="774138"/>
                <a:gridCol w="774138"/>
                <a:gridCol w="774138"/>
                <a:gridCol w="774138"/>
                <a:gridCol w="774138"/>
                <a:gridCol w="774138"/>
                <a:gridCol w="774138"/>
                <a:gridCol w="774138"/>
                <a:gridCol w="774138"/>
              </a:tblGrid>
              <a:tr h="266828">
                <a:tc gridSpan="2">
                  <a:txBody>
                    <a:bodyPr/>
                    <a:lstStyle/>
                    <a:p>
                      <a:pPr algn="l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array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125.40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76.95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328.80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254.62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435.00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164.29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316.05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219.99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93.45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756.62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" name="25 Tabla"/>
          <p:cNvGraphicFramePr>
            <a:graphicFrameLocks noGrp="1"/>
          </p:cNvGraphicFramePr>
          <p:nvPr/>
        </p:nvGraphicFramePr>
        <p:xfrm>
          <a:off x="945418" y="3571434"/>
          <a:ext cx="7741380" cy="93738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774138"/>
                <a:gridCol w="774138"/>
                <a:gridCol w="774138"/>
                <a:gridCol w="774138"/>
                <a:gridCol w="774138"/>
                <a:gridCol w="774138"/>
                <a:gridCol w="774138"/>
                <a:gridCol w="774138"/>
                <a:gridCol w="774138"/>
                <a:gridCol w="774138"/>
              </a:tblGrid>
              <a:tr h="266828">
                <a:tc gridSpan="2">
                  <a:txBody>
                    <a:bodyPr/>
                    <a:lstStyle/>
                    <a:p>
                      <a:pPr algn="l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array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6828"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400" b="0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onsolas"/>
                        </a:rPr>
                        <a:t>76.95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400" b="0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onsolas"/>
                        </a:rPr>
                        <a:t>93.45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400" b="0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onsolas"/>
                        </a:rPr>
                        <a:t>125.40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400" b="0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onsolas"/>
                        </a:rPr>
                        <a:t>164.29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400" b="0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onsolas"/>
                        </a:rPr>
                        <a:t>219.99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400" b="0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onsolas"/>
                        </a:rPr>
                        <a:t>254.62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400" b="0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onsolas"/>
                        </a:rPr>
                        <a:t>316.05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400" b="0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onsolas"/>
                        </a:rPr>
                        <a:t>328.80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400" b="0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onsolas"/>
                        </a:rPr>
                        <a:t>435.00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400" b="0" i="0" u="none" strike="noStrike" dirty="0">
                          <a:solidFill>
                            <a:srgbClr val="FFFFFF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onsolas"/>
                        </a:rPr>
                        <a:t>756.62 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1" name="10 Grupo"/>
          <p:cNvGrpSpPr/>
          <p:nvPr/>
        </p:nvGrpSpPr>
        <p:grpSpPr>
          <a:xfrm>
            <a:off x="2995782" y="2564904"/>
            <a:ext cx="2905988" cy="1152128"/>
            <a:chOff x="2995782" y="2564904"/>
            <a:chExt cx="2905988" cy="1152128"/>
          </a:xfrm>
        </p:grpSpPr>
        <p:sp>
          <p:nvSpPr>
            <p:cNvPr id="27" name="26 Flecha abajo"/>
            <p:cNvSpPr/>
            <p:nvPr/>
          </p:nvSpPr>
          <p:spPr>
            <a:xfrm>
              <a:off x="3635896" y="3357032"/>
              <a:ext cx="1584176" cy="360000"/>
            </a:xfrm>
            <a:prstGeom prst="downArrow">
              <a:avLst/>
            </a:prstGeom>
            <a:solidFill>
              <a:srgbClr val="FFC000"/>
            </a:solidFill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7" name="46 CuadroTexto"/>
            <p:cNvSpPr txBox="1"/>
            <p:nvPr/>
          </p:nvSpPr>
          <p:spPr>
            <a:xfrm>
              <a:off x="2995782" y="2564904"/>
              <a:ext cx="2905988" cy="707886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Algoritmo de ordenación</a:t>
              </a:r>
              <a:b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(de menor a mayor)</a:t>
              </a:r>
            </a:p>
          </p:txBody>
        </p:sp>
      </p:grpSp>
      <p:sp>
        <p:nvSpPr>
          <p:cNvPr id="48" name="47 CuadroTexto"/>
          <p:cNvSpPr txBox="1"/>
          <p:nvPr/>
        </p:nvSpPr>
        <p:spPr>
          <a:xfrm>
            <a:off x="2663678" y="4541058"/>
            <a:ext cx="3570208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array[i] &lt;= array[i +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]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688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181345" y="3044280"/>
            <a:ext cx="6781536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Estabilidad de la ordenación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Estabilidad de la ordenación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Algoritmos de ordenación estables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Al ordenar por otra clave una lista ya ordenada, </a:t>
            </a:r>
            <a:br>
              <a:rPr lang="es-ES" dirty="0" smtClean="0"/>
            </a:br>
            <a:r>
              <a:rPr lang="es-ES" dirty="0" smtClean="0"/>
              <a:t>la segunda ordenación preserva el orden de la primera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tDato</a:t>
            </a:r>
            <a:r>
              <a:rPr lang="es-ES" dirty="0" smtClean="0"/>
              <a:t>: tres posibles claves de ordenación (campos)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dirty="0" err="1" smtClean="0">
                <a:latin typeface="Consolas" pitchFamily="49" charset="0"/>
                <a:cs typeface="Consolas" pitchFamily="49" charset="0"/>
              </a:rPr>
              <a:t>Codigo</a:t>
            </a:r>
            <a:endParaRPr lang="es-ES" dirty="0" smtClean="0"/>
          </a:p>
          <a:p>
            <a:pPr marL="361950" lvl="1" indent="0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Nombre</a:t>
            </a: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Sueldo</a:t>
            </a: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Lista ordenada por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Nombre</a:t>
            </a:r>
            <a:r>
              <a:rPr lang="es-ES" dirty="0" smtClean="0"/>
              <a:t> </a:t>
            </a:r>
            <a:r>
              <a:rPr lang="es-ES" dirty="0" smtClean="0">
                <a:sym typeface="Wingdings" pitchFamily="2" charset="2"/>
              </a:rPr>
              <a:t></a:t>
            </a: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689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1" name="10 Rectángulo"/>
          <p:cNvSpPr/>
          <p:nvPr/>
        </p:nvSpPr>
        <p:spPr>
          <a:xfrm>
            <a:off x="4806280" y="2996952"/>
            <a:ext cx="3078088" cy="3108543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12345   Álvarez       120000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11111   Benítez       100000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21112   Domínguez      90000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11111   Durán         120000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22222   Fernández     120000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12345   Gómez         100000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10000   Hernández     150000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21112   Jiménez       100000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11111   Pérez          90000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12345   Sánchez        90000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10000   Sergei        100000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33333   Tarazona      120000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12345   Turégano      100000</a:t>
            </a:r>
          </a:p>
          <a:p>
            <a:r>
              <a:rPr lang="es-ES_tradnl" sz="1400" dirty="0" smtClean="0">
                <a:latin typeface="Consolas" pitchFamily="49" charset="0"/>
                <a:cs typeface="Consolas" pitchFamily="49" charset="0"/>
              </a:rPr>
              <a:t>11111   Urpiano        90000</a:t>
            </a:r>
            <a:endParaRPr lang="es-ES" sz="1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Estabilidad de la ordenación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Ordenamos ahora por el campo </a:t>
            </a:r>
            <a:r>
              <a:rPr lang="es-ES" dirty="0" err="1" smtClean="0">
                <a:latin typeface="Consolas" pitchFamily="49" charset="0"/>
                <a:cs typeface="Consolas" pitchFamily="49" charset="0"/>
              </a:rPr>
              <a:t>Codigo</a:t>
            </a:r>
            <a:r>
              <a:rPr lang="es-ES" dirty="0" smtClean="0"/>
              <a:t>: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690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1" name="10 Rectángulo"/>
          <p:cNvSpPr/>
          <p:nvPr/>
        </p:nvSpPr>
        <p:spPr>
          <a:xfrm>
            <a:off x="1314456" y="1700808"/>
            <a:ext cx="3078088" cy="3108543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10000   Sergei        100000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10000   Hernández     150000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11111   </a:t>
            </a:r>
            <a:r>
              <a:rPr lang="es-ES" sz="14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Urpiano</a:t>
            </a:r>
            <a:r>
              <a:rPr lang="es-ES" sz="1400" dirty="0" smtClean="0">
                <a:latin typeface="Consolas" pitchFamily="49" charset="0"/>
                <a:cs typeface="Consolas" pitchFamily="49" charset="0"/>
              </a:rPr>
              <a:t>        90000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11111   </a:t>
            </a:r>
            <a:r>
              <a:rPr lang="es-ES" sz="14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Benítez</a:t>
            </a:r>
            <a:r>
              <a:rPr lang="es-ES" sz="1400" dirty="0" smtClean="0">
                <a:latin typeface="Consolas" pitchFamily="49" charset="0"/>
                <a:cs typeface="Consolas" pitchFamily="49" charset="0"/>
              </a:rPr>
              <a:t>       100000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11111   </a:t>
            </a:r>
            <a:r>
              <a:rPr lang="es-ES" sz="14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Pérez</a:t>
            </a:r>
            <a:r>
              <a:rPr lang="es-ES" sz="1400" dirty="0" smtClean="0">
                <a:latin typeface="Consolas" pitchFamily="49" charset="0"/>
                <a:cs typeface="Consolas" pitchFamily="49" charset="0"/>
              </a:rPr>
              <a:t>          90000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11111   </a:t>
            </a:r>
            <a:r>
              <a:rPr lang="es-ES" sz="14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Durán</a:t>
            </a:r>
            <a:r>
              <a:rPr lang="es-ES" sz="1400" dirty="0" smtClean="0">
                <a:latin typeface="Consolas" pitchFamily="49" charset="0"/>
                <a:cs typeface="Consolas" pitchFamily="49" charset="0"/>
              </a:rPr>
              <a:t>         120000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12345   Sánchez        90000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12345   Álvarez       120000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12345   Turégano      100000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12345   Gómez         100000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21112   Domínguez      90000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21112   Jiménez       100000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22222   Fernández     120000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33333   Tarazona      120000</a:t>
            </a:r>
            <a:endParaRPr lang="es-E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166320" y="1700808"/>
            <a:ext cx="3078088" cy="3108543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10000   Hernández     150000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10000   Sergei        100000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11111   </a:t>
            </a:r>
            <a:r>
              <a:rPr lang="es-ES" sz="14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Benítez</a:t>
            </a:r>
            <a:r>
              <a:rPr lang="es-ES" sz="1400" dirty="0" smtClean="0">
                <a:latin typeface="Consolas" pitchFamily="49" charset="0"/>
                <a:cs typeface="Consolas" pitchFamily="49" charset="0"/>
              </a:rPr>
              <a:t>       100000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11111   </a:t>
            </a:r>
            <a:r>
              <a:rPr lang="es-ES" sz="14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Durán</a:t>
            </a:r>
            <a:r>
              <a:rPr lang="es-ES" sz="1400" dirty="0" smtClean="0">
                <a:latin typeface="Consolas" pitchFamily="49" charset="0"/>
                <a:cs typeface="Consolas" pitchFamily="49" charset="0"/>
              </a:rPr>
              <a:t>         120000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11111   </a:t>
            </a:r>
            <a:r>
              <a:rPr lang="es-ES" sz="14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Pérez</a:t>
            </a:r>
            <a:r>
              <a:rPr lang="es-ES" sz="1400" dirty="0" smtClean="0">
                <a:latin typeface="Consolas" pitchFamily="49" charset="0"/>
                <a:cs typeface="Consolas" pitchFamily="49" charset="0"/>
              </a:rPr>
              <a:t>          90000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11111   </a:t>
            </a:r>
            <a:r>
              <a:rPr lang="es-ES" sz="14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Urpiano</a:t>
            </a:r>
            <a:r>
              <a:rPr lang="es-ES" sz="1400" dirty="0" smtClean="0">
                <a:latin typeface="Consolas" pitchFamily="49" charset="0"/>
                <a:cs typeface="Consolas" pitchFamily="49" charset="0"/>
              </a:rPr>
              <a:t>        90000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12345   Álvarez       120000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12345   Gómez         100000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12345   Sánchez        90000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12345   Turégano      100000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21112   Domínguez      90000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21112   Jiménez       100000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22222   Fernández     120000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33333   Tarazona      120000</a:t>
            </a:r>
            <a:endParaRPr lang="es-E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63378" y="4941168"/>
            <a:ext cx="3160865" cy="101566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No estable: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Los nombres no mantienen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sus posiciones relativas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26034" y="4941168"/>
            <a:ext cx="2825838" cy="101566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Estable: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Los nombres mantienen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sus posiciones relativas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1195364" y="2185814"/>
            <a:ext cx="3357586" cy="864096"/>
          </a:xfrm>
          <a:prstGeom prst="rect">
            <a:avLst/>
          </a:prstGeom>
          <a:ln w="28575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"/>
          <p:cNvSpPr/>
          <p:nvPr/>
        </p:nvSpPr>
        <p:spPr>
          <a:xfrm>
            <a:off x="5041110" y="2185814"/>
            <a:ext cx="3357586" cy="864096"/>
          </a:xfrm>
          <a:prstGeom prst="rect">
            <a:avLst/>
          </a:prstGeom>
          <a:ln w="28575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  <p:bldP spid="8" grpId="0"/>
      <p:bldP spid="9" grpId="0"/>
      <p:bldP spid="10" grpId="0" animBg="1"/>
      <p:bldP spid="10" grpId="1" animBg="1"/>
      <p:bldP spid="12" grpId="0" animBg="1"/>
      <p:bldP spid="12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Estabilidad de la ordenación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Ordenación por inserción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  <a:tabLst>
                <a:tab pos="5019675" algn="l"/>
              </a:tabLst>
            </a:pPr>
            <a:r>
              <a:rPr lang="es-ES" dirty="0" smtClean="0"/>
              <a:t>Estable siempre que utilicemos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s-ES" dirty="0" smtClean="0"/>
              <a:t> o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&gt;	</a:t>
            </a:r>
            <a:r>
              <a:rPr lang="es-ES" dirty="0" smtClean="0"/>
              <a:t>Con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&lt;=</a:t>
            </a:r>
            <a:r>
              <a:rPr lang="es-ES" dirty="0" smtClean="0"/>
              <a:t> o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&gt;=</a:t>
            </a:r>
            <a:r>
              <a:rPr lang="es-ES" dirty="0" smtClean="0"/>
              <a:t> no es estable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Ordenamos por sueldo: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pc="-30" dirty="0" smtClean="0"/>
              <a:t>A igual sueldo, ordenado por códigos y a igual código, por nombres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20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691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971600" y="2996952"/>
            <a:ext cx="3078088" cy="3108543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10000   Hernández     150000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10000   Sergei        100000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11111   Benítez       100000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11111   Durán         120000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11111   Pérez          90000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11111   Urpiano        90000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12345   Álvarez       120000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12345   Gómez         100000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12345   Sánchez        90000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12345   Turégano      100000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21112   Domínguez      90000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21112   Jiménez       100000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22222   Fernández     120000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33333   Tarazona      120000</a:t>
            </a:r>
            <a:endParaRPr lang="es-E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878288" y="2996952"/>
            <a:ext cx="3078088" cy="3108543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11111   Pérez          90000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11111   Urpiano        90000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12345   Sánchez        90000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21112   Domínguez      90000</a:t>
            </a:r>
          </a:p>
          <a:p>
            <a:r>
              <a:rPr lang="es-ES" sz="14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10000</a:t>
            </a:r>
            <a:r>
              <a:rPr lang="es-ES" sz="14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Sergei</a:t>
            </a:r>
            <a:r>
              <a:rPr lang="es-ES" sz="1400" dirty="0" smtClean="0">
                <a:latin typeface="Consolas" pitchFamily="49" charset="0"/>
                <a:cs typeface="Consolas" pitchFamily="49" charset="0"/>
              </a:rPr>
              <a:t>        100000</a:t>
            </a:r>
          </a:p>
          <a:p>
            <a:r>
              <a:rPr lang="es-ES" sz="14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11111</a:t>
            </a:r>
            <a:r>
              <a:rPr lang="es-ES" sz="14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Benítez</a:t>
            </a:r>
            <a:r>
              <a:rPr lang="es-ES" sz="1400" dirty="0" smtClean="0">
                <a:latin typeface="Consolas" pitchFamily="49" charset="0"/>
                <a:cs typeface="Consolas" pitchFamily="49" charset="0"/>
              </a:rPr>
              <a:t>       100000</a:t>
            </a:r>
          </a:p>
          <a:p>
            <a:r>
              <a:rPr lang="es-ES" sz="14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12345</a:t>
            </a:r>
            <a:r>
              <a:rPr lang="es-ES" sz="14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Gómez</a:t>
            </a:r>
            <a:r>
              <a:rPr lang="es-ES" sz="1400" dirty="0" smtClean="0">
                <a:latin typeface="Consolas" pitchFamily="49" charset="0"/>
                <a:cs typeface="Consolas" pitchFamily="49" charset="0"/>
              </a:rPr>
              <a:t>         100000</a:t>
            </a:r>
          </a:p>
          <a:p>
            <a:r>
              <a:rPr lang="es-ES" sz="14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12345</a:t>
            </a:r>
            <a:r>
              <a:rPr lang="es-ES" sz="14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Turégano</a:t>
            </a:r>
            <a:r>
              <a:rPr lang="es-ES" sz="1400" dirty="0" smtClean="0">
                <a:latin typeface="Consolas" pitchFamily="49" charset="0"/>
                <a:cs typeface="Consolas" pitchFamily="49" charset="0"/>
              </a:rPr>
              <a:t>      100000</a:t>
            </a:r>
          </a:p>
          <a:p>
            <a:r>
              <a:rPr lang="es-ES" sz="14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21112</a:t>
            </a:r>
            <a:r>
              <a:rPr lang="es-ES" sz="14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Jiménez</a:t>
            </a:r>
            <a:r>
              <a:rPr lang="es-ES" sz="1400" dirty="0" smtClean="0">
                <a:latin typeface="Consolas" pitchFamily="49" charset="0"/>
                <a:cs typeface="Consolas" pitchFamily="49" charset="0"/>
              </a:rPr>
              <a:t>       100000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11111   Durán         120000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12345   Álvarez       120000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22222   Fernández     120000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33333   Tarazona      120000</a:t>
            </a:r>
          </a:p>
          <a:p>
            <a:r>
              <a:rPr lang="es-ES" sz="1400" dirty="0" smtClean="0">
                <a:latin typeface="Consolas" pitchFamily="49" charset="0"/>
                <a:cs typeface="Consolas" pitchFamily="49" charset="0"/>
              </a:rPr>
              <a:t>10000   Hernández     150000</a:t>
            </a:r>
            <a:endParaRPr lang="es-E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7 Flecha derecha"/>
          <p:cNvSpPr/>
          <p:nvPr/>
        </p:nvSpPr>
        <p:spPr>
          <a:xfrm>
            <a:off x="4211960" y="3153167"/>
            <a:ext cx="504056" cy="792088"/>
          </a:xfrm>
          <a:prstGeom prst="rightArrow">
            <a:avLst/>
          </a:prstGeom>
          <a:ln>
            <a:tailEnd type="none" w="lg" len="lg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4744591" y="3892296"/>
            <a:ext cx="3357586" cy="1070595"/>
          </a:xfrm>
          <a:prstGeom prst="rect">
            <a:avLst/>
          </a:prstGeom>
          <a:ln w="28575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4840188" y="4333870"/>
            <a:ext cx="3154288" cy="432048"/>
          </a:xfrm>
          <a:prstGeom prst="rect">
            <a:avLst/>
          </a:prstGeom>
          <a:ln w="28575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9" grpId="1" animBg="1"/>
      <p:bldP spid="10" grpId="0" animBg="1"/>
      <p:bldP spid="10" grpId="1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692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638108" y="3044280"/>
            <a:ext cx="5868018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Complejidad y eficiencia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Complejidad y eficiencia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Casos de estudio para los algoritmos de ordenación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14375" lvl="1" indent="-352425">
              <a:spcBef>
                <a:spcPts val="0"/>
              </a:spcBef>
              <a:spcAft>
                <a:spcPts val="7200"/>
              </a:spcAft>
              <a:buFont typeface="Wingdings" pitchFamily="2" charset="2"/>
              <a:buChar char="ü"/>
            </a:pPr>
            <a:r>
              <a:rPr lang="es-ES" dirty="0" smtClean="0"/>
              <a:t>Lista inicialmente ordenada</a:t>
            </a:r>
          </a:p>
          <a:p>
            <a:pPr marL="714375" lvl="1" indent="-352425">
              <a:spcBef>
                <a:spcPts val="0"/>
              </a:spcBef>
              <a:spcAft>
                <a:spcPts val="7200"/>
              </a:spcAft>
              <a:buFont typeface="Wingdings" pitchFamily="2" charset="2"/>
              <a:buChar char="ü"/>
            </a:pPr>
            <a:r>
              <a:rPr lang="es-ES" dirty="0" smtClean="0"/>
              <a:t>Lista inicialmente ordenada al revés</a:t>
            </a:r>
          </a:p>
          <a:p>
            <a:pPr marL="714375" lvl="1" indent="-352425">
              <a:spcBef>
                <a:spcPts val="0"/>
              </a:spcBef>
              <a:spcAft>
                <a:spcPts val="7200"/>
              </a:spcAft>
              <a:buFont typeface="Wingdings" pitchFamily="2" charset="2"/>
              <a:buChar char="ü"/>
            </a:pPr>
            <a:r>
              <a:rPr lang="es-ES" dirty="0" smtClean="0"/>
              <a:t>Lista con disposición inicial aleatoria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¿Trabaja menos, más o igual la ordenación en cada caso?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693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305458" y="2132856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305458" y="3402076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1305458" y="4653136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Complejidad y eficiencia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Ordenaciones naturales</a:t>
            </a: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/>
              <a:t>Si el algoritmo trabaja menos cuanto </a:t>
            </a:r>
            <a:r>
              <a:rPr lang="es-ES" i="1" dirty="0" smtClean="0"/>
              <a:t>más ordenada</a:t>
            </a:r>
            <a:r>
              <a:rPr lang="es-ES" dirty="0" smtClean="0"/>
              <a:t> está inicialmente la lista, se dice que la ordenación es </a:t>
            </a:r>
            <a:r>
              <a:rPr lang="es-ES" i="1" dirty="0" smtClean="0">
                <a:solidFill>
                  <a:srgbClr val="FFC000"/>
                </a:solidFill>
              </a:rPr>
              <a:t>natural</a:t>
            </a: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/>
              <a:t>Ordenación por inserción con la lista inicialmente ordenada:</a:t>
            </a:r>
          </a:p>
          <a:p>
            <a:pPr marL="809625" lvl="1" indent="-361950">
              <a:spcBef>
                <a:spcPts val="0"/>
              </a:spcBef>
              <a:spcAft>
                <a:spcPts val="1200"/>
              </a:spcAft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ü"/>
            </a:pPr>
            <a:r>
              <a:rPr lang="es-ES" dirty="0" smtClean="0"/>
              <a:t>Versión que busca el lugar primero y luego desplaza:</a:t>
            </a:r>
            <a:br>
              <a:rPr lang="es-ES" dirty="0" smtClean="0"/>
            </a:br>
            <a:r>
              <a:rPr lang="es-ES" dirty="0" smtClean="0"/>
              <a:t>No hay desplazamientos; mismo número de comparaciones</a:t>
            </a:r>
            <a:br>
              <a:rPr lang="es-ES" dirty="0" smtClean="0"/>
            </a:br>
            <a:r>
              <a:rPr lang="es-ES" dirty="0" smtClean="0"/>
              <a:t>Comportamiento no natural</a:t>
            </a:r>
          </a:p>
          <a:p>
            <a:pPr marL="809625" lvl="1" indent="-361950">
              <a:spcBef>
                <a:spcPts val="0"/>
              </a:spcBef>
              <a:spcAft>
                <a:spcPts val="1200"/>
              </a:spcAft>
              <a:buClr>
                <a:schemeClr val="accent1">
                  <a:lumMod val="60000"/>
                  <a:lumOff val="40000"/>
                </a:schemeClr>
              </a:buClr>
            </a:pPr>
            <a:r>
              <a:rPr lang="es-ES" dirty="0" smtClean="0"/>
              <a:t>Versión con intercambios:</a:t>
            </a:r>
            <a:br>
              <a:rPr lang="es-ES" dirty="0" smtClean="0"/>
            </a:br>
            <a:r>
              <a:rPr lang="es-ES" dirty="0" smtClean="0"/>
              <a:t>Trabaja mucho menos; basta una comparación cada vez</a:t>
            </a:r>
            <a:br>
              <a:rPr lang="es-ES" dirty="0" smtClean="0"/>
            </a:br>
            <a:r>
              <a:rPr lang="es-ES" dirty="0" smtClean="0"/>
              <a:t>Comportamiento natural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694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Complejidad y eficiencia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Elección de un algoritmo de ordenación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¿Cómo de bueno es cada algoritmo?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¿Cuánto tarda en comparación con otros algoritmos?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Algoritmos más eficientes: los de menor complejidad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Tardan menos en realizar la misma tarea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Comparamos en orden de complejidad: </a:t>
            </a:r>
            <a:r>
              <a:rPr lang="es-ES" dirty="0" smtClean="0">
                <a:latin typeface="+mn-lt"/>
              </a:rPr>
              <a:t>O()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En función de la dimensión de la lista a ordenar: </a:t>
            </a:r>
            <a:r>
              <a:rPr lang="es-ES" dirty="0" smtClean="0">
                <a:latin typeface="+mn-lt"/>
              </a:rPr>
              <a:t>N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  <a:latin typeface="Constantia"/>
              </a:rPr>
              <a:t>O() = </a:t>
            </a:r>
            <a:r>
              <a:rPr lang="es-ES" i="1" dirty="0" smtClean="0">
                <a:solidFill>
                  <a:prstClr val="white"/>
                </a:solidFill>
                <a:latin typeface="Constantia"/>
              </a:rPr>
              <a:t>f </a:t>
            </a:r>
            <a:r>
              <a:rPr lang="es-ES" dirty="0" smtClean="0">
                <a:solidFill>
                  <a:prstClr val="white"/>
                </a:solidFill>
                <a:latin typeface="Constantia"/>
              </a:rPr>
              <a:t>(N)</a:t>
            </a: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Operaciones que realiza el algoritmo de ordenación: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dirty="0" smtClean="0"/>
              <a:t>Comparaciones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dirty="0" smtClean="0"/>
              <a:t>Intercambios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Asumimos que tardan un tiempo similar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695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Complejidad y eficiencia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Cálculo de la complejidad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Ordenación por inserción (con intercambios):</a:t>
            </a:r>
          </a:p>
          <a:p>
            <a:pPr marL="361950" lvl="1" indent="0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...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i &lt; N; i++)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pos = i;</a:t>
            </a:r>
            <a:endParaRPr lang="es-ES" sz="20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while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((pos &gt;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 &amp;&amp; (lista[pos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 &gt; lista[pos]))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 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tmp;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tmp = lista[pos];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lista[pos] = lista[pos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lista[pos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 = tmp;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pos--;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Intercambios y comparaciones:</a:t>
            </a:r>
            <a:br>
              <a:rPr lang="es-ES" dirty="0" smtClean="0"/>
            </a:br>
            <a:r>
              <a:rPr lang="es-ES" dirty="0" smtClean="0"/>
              <a:t>Tantos como ciclos realicen los correspondientes bucles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696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pSp>
        <p:nvGrpSpPr>
          <p:cNvPr id="10" name="9 Grupo"/>
          <p:cNvGrpSpPr/>
          <p:nvPr/>
        </p:nvGrpSpPr>
        <p:grpSpPr>
          <a:xfrm>
            <a:off x="3992529" y="2910666"/>
            <a:ext cx="4107863" cy="730995"/>
            <a:chOff x="3992529" y="2910666"/>
            <a:chExt cx="4107863" cy="730995"/>
          </a:xfrm>
        </p:grpSpPr>
        <p:sp>
          <p:nvSpPr>
            <p:cNvPr id="6" name="5 Rectángulo"/>
            <p:cNvSpPr/>
            <p:nvPr/>
          </p:nvSpPr>
          <p:spPr>
            <a:xfrm>
              <a:off x="3992529" y="2910666"/>
              <a:ext cx="4054905" cy="360000"/>
            </a:xfrm>
            <a:prstGeom prst="rect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6464559" y="3241551"/>
              <a:ext cx="1635833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Comparación</a:t>
              </a:r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1432222" y="3542944"/>
            <a:ext cx="4023186" cy="1326216"/>
            <a:chOff x="1432222" y="3542944"/>
            <a:chExt cx="4023186" cy="1326216"/>
          </a:xfrm>
        </p:grpSpPr>
        <p:sp>
          <p:nvSpPr>
            <p:cNvPr id="8" name="7 Rectángulo"/>
            <p:cNvSpPr/>
            <p:nvPr/>
          </p:nvSpPr>
          <p:spPr>
            <a:xfrm>
              <a:off x="1432222" y="3542944"/>
              <a:ext cx="4003874" cy="936000"/>
            </a:xfrm>
            <a:prstGeom prst="rect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3933453" y="4469050"/>
              <a:ext cx="1521955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Intercambio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Complejidad y eficiencia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" sz="2800" dirty="0" smtClean="0">
                <a:solidFill>
                  <a:srgbClr val="04617B">
                    <a:lumMod val="20000"/>
                    <a:lumOff val="80000"/>
                  </a:srgbClr>
                </a:solidFill>
              </a:rPr>
              <a:t>Cálculo de la complejidad</a:t>
            </a:r>
            <a:endParaRPr lang="es-ES" sz="2800" i="0" dirty="0" smtClean="0">
              <a:solidFill>
                <a:srgbClr val="04617B">
                  <a:lumMod val="20000"/>
                  <a:lumOff val="80000"/>
                </a:srgb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dirty="0" smtClean="0">
              <a:solidFill>
                <a:prstClr val="white"/>
              </a:solidFill>
            </a:endParaRPr>
          </a:p>
          <a:p>
            <a:pPr marL="361950" lvl="1" indent="0"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...</a:t>
            </a:r>
          </a:p>
          <a:p>
            <a:pPr lvl="1" indent="1588"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i &lt; N; i++) {</a:t>
            </a:r>
          </a:p>
          <a:p>
            <a:pPr lvl="1" indent="1588"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pos = i;</a:t>
            </a:r>
          </a:p>
          <a:p>
            <a:pPr lvl="1" indent="1588"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  while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((pos &gt;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 &amp;&amp; (lista[pos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 &gt; lista[pos])) {</a:t>
            </a:r>
          </a:p>
          <a:p>
            <a:pPr lvl="1" indent="1588"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 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tmp;</a:t>
            </a:r>
          </a:p>
          <a:p>
            <a:pPr lvl="1" indent="1588"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tmp = lista[pos];</a:t>
            </a:r>
          </a:p>
          <a:p>
            <a:pPr lvl="1" indent="1588"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lista[pos] = lista[pos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lista[pos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 = tmp;</a:t>
            </a:r>
          </a:p>
          <a:p>
            <a:pPr lvl="1" indent="1588"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pos--;</a:t>
            </a:r>
          </a:p>
          <a:p>
            <a:pPr lvl="1" indent="1588"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dirty="0" smtClean="0"/>
              <a:t>Caso en el que el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dirty="0" smtClean="0"/>
              <a:t> se ejecuta más: </a:t>
            </a:r>
            <a:r>
              <a:rPr lang="es-ES" i="1" dirty="0" smtClean="0"/>
              <a:t>caso peor</a:t>
            </a: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Caso en el que se ejecuta menos: </a:t>
            </a:r>
            <a:r>
              <a:rPr lang="es-ES" i="1" dirty="0" smtClean="0"/>
              <a:t>caso mejor</a:t>
            </a: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697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pSp>
        <p:nvGrpSpPr>
          <p:cNvPr id="11" name="10 Grupo"/>
          <p:cNvGrpSpPr/>
          <p:nvPr/>
        </p:nvGrpSpPr>
        <p:grpSpPr>
          <a:xfrm>
            <a:off x="880542" y="1897782"/>
            <a:ext cx="3835474" cy="760110"/>
            <a:chOff x="880542" y="1732746"/>
            <a:chExt cx="3835474" cy="760110"/>
          </a:xfrm>
        </p:grpSpPr>
        <p:sp>
          <p:nvSpPr>
            <p:cNvPr id="6" name="5 Rectángulo"/>
            <p:cNvSpPr/>
            <p:nvPr/>
          </p:nvSpPr>
          <p:spPr>
            <a:xfrm>
              <a:off x="880542" y="2132856"/>
              <a:ext cx="3835474" cy="360000"/>
            </a:xfrm>
            <a:prstGeom prst="rect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3346730" y="1732746"/>
              <a:ext cx="1369286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N - 1 ciclos</a:t>
              </a:r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1123739" y="2521471"/>
            <a:ext cx="7148526" cy="724110"/>
            <a:chOff x="1028489" y="2308810"/>
            <a:chExt cx="7148526" cy="724110"/>
          </a:xfrm>
        </p:grpSpPr>
        <p:sp>
          <p:nvSpPr>
            <p:cNvPr id="8" name="7 Rectángulo"/>
            <p:cNvSpPr/>
            <p:nvPr/>
          </p:nvSpPr>
          <p:spPr>
            <a:xfrm>
              <a:off x="1028489" y="2708920"/>
              <a:ext cx="7120669" cy="324000"/>
            </a:xfrm>
            <a:prstGeom prst="rect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5772894" y="2308810"/>
              <a:ext cx="2404121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Nº variable de ciclos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Algoritmos de ordenación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Ordenación de listas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Los datos de la lista deben poderse comparar entre sí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Sentido de la ordenación: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es-ES" dirty="0" smtClean="0"/>
              <a:t>Ascendente (de menor a mayor)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es-ES" dirty="0" smtClean="0"/>
              <a:t>Descendente (de mayor a menor)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Algoritmos de ordenación básicos: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es-ES" dirty="0" smtClean="0"/>
              <a:t>Ordenación por </a:t>
            </a:r>
            <a:r>
              <a:rPr lang="es-ES" i="1" dirty="0" smtClean="0"/>
              <a:t>inserción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es-ES" dirty="0" smtClean="0"/>
              <a:t>Ordenación por </a:t>
            </a:r>
            <a:r>
              <a:rPr lang="es-ES" i="1" dirty="0" smtClean="0"/>
              <a:t>selección directa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es-ES" dirty="0" smtClean="0"/>
              <a:t>Ordenación por el </a:t>
            </a:r>
            <a:r>
              <a:rPr lang="es-ES" i="1" dirty="0" smtClean="0"/>
              <a:t>método de la burbuja</a:t>
            </a:r>
            <a:endParaRPr lang="es-ES" dirty="0" smtClean="0"/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ES" dirty="0" smtClean="0"/>
              <a:t>Los algoritmos se basan en comparaciones e intercambios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ES" dirty="0" smtClean="0"/>
              <a:t>Hay otros algoritmos de ordenación mejores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653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Complejidad y eficiencia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" sz="2800" dirty="0" smtClean="0">
                <a:solidFill>
                  <a:srgbClr val="04617B">
                    <a:lumMod val="20000"/>
                    <a:lumOff val="80000"/>
                  </a:srgbClr>
                </a:solidFill>
              </a:rPr>
              <a:t>Cálculo de la complejidad</a:t>
            </a:r>
            <a:endParaRPr lang="es-ES" sz="2800" i="0" dirty="0" smtClean="0">
              <a:solidFill>
                <a:srgbClr val="04617B">
                  <a:lumMod val="20000"/>
                  <a:lumOff val="80000"/>
                </a:srgbClr>
              </a:solidFill>
            </a:endParaRP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Caso mejor: lista inicialmente ordenada</a:t>
            </a:r>
            <a:br>
              <a:rPr lang="es-ES" dirty="0" smtClean="0">
                <a:solidFill>
                  <a:prstClr val="white"/>
                </a:solidFill>
              </a:rPr>
            </a:br>
            <a:r>
              <a:rPr lang="es-ES" dirty="0" smtClean="0">
                <a:solidFill>
                  <a:prstClr val="white"/>
                </a:solidFill>
              </a:rPr>
              <a:t>La primera comparación falla: ningún intercambio</a:t>
            </a:r>
            <a:br>
              <a:rPr lang="es-ES" dirty="0" smtClean="0">
                <a:solidFill>
                  <a:prstClr val="white"/>
                </a:solidFill>
              </a:rPr>
            </a:br>
            <a:r>
              <a:rPr lang="es-ES" dirty="0" smtClean="0"/>
              <a:t>(N - 1) * (1 comparación + 0 intercambios) = N - 1 </a:t>
            </a:r>
            <a:r>
              <a:rPr lang="es-ES" dirty="0" smtClean="0">
                <a:sym typeface="Wingdings" pitchFamily="2" charset="2"/>
              </a:rPr>
              <a:t></a:t>
            </a:r>
            <a:r>
              <a:rPr lang="es-ES" dirty="0" smtClean="0"/>
              <a:t> </a:t>
            </a:r>
            <a:r>
              <a:rPr lang="es-ES" i="1" dirty="0" smtClean="0"/>
              <a:t>O(N)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Caso peor: lista inicialmente ordenada al revés</a:t>
            </a:r>
            <a:br>
              <a:rPr lang="es-ES" dirty="0" smtClean="0">
                <a:solidFill>
                  <a:prstClr val="white"/>
                </a:solidFill>
              </a:rPr>
            </a:br>
            <a:r>
              <a:rPr lang="es-ES" dirty="0" smtClean="0">
                <a:solidFill>
                  <a:prstClr val="white"/>
                </a:solidFill>
              </a:rPr>
              <a:t>Para cada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pos</a:t>
            </a:r>
            <a:r>
              <a:rPr lang="es-ES" dirty="0" smtClean="0">
                <a:solidFill>
                  <a:prstClr val="white"/>
                </a:solidFill>
              </a:rPr>
              <a:t>, entre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s-ES" dirty="0" smtClean="0">
                <a:solidFill>
                  <a:prstClr val="white"/>
                </a:solidFill>
              </a:rPr>
              <a:t> y 1: 1 comparación y 1 intercambio</a:t>
            </a:r>
            <a:br>
              <a:rPr lang="es-ES" dirty="0" smtClean="0">
                <a:solidFill>
                  <a:prstClr val="white"/>
                </a:solidFill>
              </a:rPr>
            </a:br>
            <a:r>
              <a:rPr lang="es-ES" dirty="0" smtClean="0"/>
              <a:t> 1 + 2 + 3 + 4 + ... + (N - 1)</a:t>
            </a:r>
            <a:br>
              <a:rPr lang="es-ES" dirty="0" smtClean="0"/>
            </a:br>
            <a:r>
              <a:rPr lang="es-ES" dirty="0" smtClean="0"/>
              <a:t> ((N - 1) + 1) </a:t>
            </a:r>
            <a:r>
              <a:rPr lang="es-ES" dirty="0" smtClean="0">
                <a:latin typeface="+mj-lt"/>
              </a:rPr>
              <a:t>x</a:t>
            </a:r>
            <a:r>
              <a:rPr lang="es-ES" dirty="0" smtClean="0"/>
              <a:t> (N - 1) / 2</a:t>
            </a:r>
            <a:br>
              <a:rPr lang="es-ES" dirty="0" smtClean="0"/>
            </a:br>
            <a:r>
              <a:rPr lang="es-ES" dirty="0" smtClean="0"/>
              <a:t> N * (N - 1) / 2</a:t>
            </a:r>
            <a:br>
              <a:rPr lang="es-ES" dirty="0" smtClean="0"/>
            </a:br>
            <a:r>
              <a:rPr lang="es-ES" dirty="0" smtClean="0"/>
              <a:t> (N</a:t>
            </a:r>
            <a:r>
              <a:rPr lang="es-ES" baseline="30000" dirty="0" smtClean="0"/>
              <a:t>2</a:t>
            </a:r>
            <a:r>
              <a:rPr lang="es-ES" dirty="0" smtClean="0"/>
              <a:t> - N) / 2 </a:t>
            </a:r>
            <a:r>
              <a:rPr lang="es-ES" dirty="0" smtClean="0">
                <a:sym typeface="Wingdings" pitchFamily="2" charset="2"/>
              </a:rPr>
              <a:t> </a:t>
            </a:r>
            <a:r>
              <a:rPr lang="es-ES" i="1" dirty="0" smtClean="0">
                <a:sym typeface="Wingdings" pitchFamily="2" charset="2"/>
              </a:rPr>
              <a:t>O(N</a:t>
            </a:r>
            <a:r>
              <a:rPr lang="es-ES" i="1" baseline="30000" dirty="0" smtClean="0">
                <a:sym typeface="Wingdings" pitchFamily="2" charset="2"/>
              </a:rPr>
              <a:t>2</a:t>
            </a:r>
            <a:r>
              <a:rPr lang="es-ES" i="1" dirty="0" smtClean="0">
                <a:sym typeface="Wingdings" pitchFamily="2" charset="2"/>
              </a:rPr>
              <a:t>)</a:t>
            </a:r>
            <a:endParaRPr lang="es-ES" i="1" dirty="0" smtClean="0">
              <a:solidFill>
                <a:prstClr val="white"/>
              </a:solidFill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" dirty="0" smtClean="0"/>
              <a:t>Notación </a:t>
            </a:r>
            <a:r>
              <a:rPr lang="es-ES" i="1" dirty="0" smtClean="0"/>
              <a:t>O grande</a:t>
            </a:r>
            <a:r>
              <a:rPr lang="es-ES" dirty="0" smtClean="0"/>
              <a:t>: orden de complejidad en base a N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dirty="0" smtClean="0"/>
              <a:t>El término en N que más rápidamente crece al crecer N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dirty="0" smtClean="0"/>
              <a:t>En el caso peor, N</a:t>
            </a:r>
            <a:r>
              <a:rPr lang="es-ES" baseline="30000" dirty="0" smtClean="0"/>
              <a:t>2</a:t>
            </a:r>
            <a:r>
              <a:rPr lang="es-ES" dirty="0" smtClean="0"/>
              <a:t> crece más rápido que N </a:t>
            </a:r>
            <a:r>
              <a:rPr lang="es-ES" dirty="0" smtClean="0">
                <a:sym typeface="Wingdings" pitchFamily="2" charset="2"/>
              </a:rPr>
              <a:t> </a:t>
            </a:r>
            <a:r>
              <a:rPr lang="es-ES" i="1" dirty="0" smtClean="0">
                <a:sym typeface="Wingdings" pitchFamily="2" charset="2"/>
              </a:rPr>
              <a:t>O(</a:t>
            </a:r>
            <a:r>
              <a:rPr lang="es-ES" i="1" dirty="0" smtClean="0"/>
              <a:t>N</a:t>
            </a:r>
            <a:r>
              <a:rPr lang="es-ES" i="1" baseline="30000" dirty="0" smtClean="0"/>
              <a:t>2</a:t>
            </a:r>
            <a:r>
              <a:rPr lang="es-ES" i="1" dirty="0" smtClean="0">
                <a:sym typeface="Wingdings" pitchFamily="2" charset="2"/>
              </a:rPr>
              <a:t>)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dirty="0" smtClean="0">
                <a:sym typeface="Wingdings" pitchFamily="2" charset="2"/>
              </a:rPr>
              <a:t>(Ignoramos las constantes, como 2)</a:t>
            </a:r>
            <a:endParaRPr lang="es-ES" sz="20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698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Complejidad y eficiencia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Ordenación por inserción (con intercambios)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Caso mejor: </a:t>
            </a:r>
            <a:r>
              <a:rPr lang="es-ES" i="1" dirty="0" smtClean="0">
                <a:solidFill>
                  <a:prstClr val="white"/>
                </a:solidFill>
              </a:rPr>
              <a:t>O(N)</a:t>
            </a:r>
            <a:endParaRPr lang="es-ES" i="1" dirty="0" smtClean="0"/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Caso peor: </a:t>
            </a:r>
            <a:r>
              <a:rPr lang="es-ES" i="1" dirty="0" smtClean="0">
                <a:sym typeface="Wingdings" pitchFamily="2" charset="2"/>
              </a:rPr>
              <a:t>O(</a:t>
            </a:r>
            <a:r>
              <a:rPr lang="es-ES" i="1" dirty="0" smtClean="0"/>
              <a:t>N</a:t>
            </a:r>
            <a:r>
              <a:rPr lang="es-ES" i="1" baseline="30000" dirty="0" smtClean="0"/>
              <a:t>2</a:t>
            </a:r>
            <a:r>
              <a:rPr lang="es-ES" i="1" dirty="0" smtClean="0">
                <a:sym typeface="Wingdings" pitchFamily="2" charset="2"/>
              </a:rPr>
              <a:t>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Caso medio (distribución aleatoria de los elementos): </a:t>
            </a:r>
            <a:r>
              <a:rPr lang="es-ES" i="1" dirty="0" smtClean="0">
                <a:sym typeface="Wingdings" pitchFamily="2" charset="2"/>
              </a:rPr>
              <a:t>O(</a:t>
            </a:r>
            <a:r>
              <a:rPr lang="es-ES" i="1" dirty="0" smtClean="0"/>
              <a:t>N</a:t>
            </a:r>
            <a:r>
              <a:rPr lang="es-ES" i="1" baseline="30000" dirty="0" smtClean="0"/>
              <a:t>2</a:t>
            </a:r>
            <a:r>
              <a:rPr lang="es-ES" i="1" dirty="0" smtClean="0">
                <a:sym typeface="Wingdings" pitchFamily="2" charset="2"/>
              </a:rPr>
              <a:t>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Hay algoritmos de ordenación mejores</a:t>
            </a:r>
            <a:endParaRPr lang="es-ES" dirty="0" smtClean="0"/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20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699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Complejidad y eficiencia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Órdenes de complejidad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i="1" dirty="0" smtClean="0"/>
              <a:t>O(</a:t>
            </a:r>
            <a:r>
              <a:rPr lang="es-ES" sz="2400" i="1" dirty="0" smtClean="0">
                <a:sym typeface="Wingdings" pitchFamily="2" charset="2"/>
              </a:rPr>
              <a:t>log N</a:t>
            </a:r>
            <a:r>
              <a:rPr lang="es-ES" sz="2400" i="1" dirty="0" smtClean="0"/>
              <a:t>)</a:t>
            </a:r>
            <a:r>
              <a:rPr lang="es-ES" sz="2400" dirty="0" smtClean="0"/>
              <a:t> &lt; </a:t>
            </a:r>
            <a:r>
              <a:rPr lang="es-ES" sz="2400" i="1" dirty="0" smtClean="0"/>
              <a:t>O(N)</a:t>
            </a:r>
            <a:r>
              <a:rPr lang="es-ES" sz="2400" dirty="0" smtClean="0"/>
              <a:t> &lt; </a:t>
            </a:r>
            <a:r>
              <a:rPr lang="es-ES" sz="2400" i="1" dirty="0" smtClean="0"/>
              <a:t>O(N </a:t>
            </a:r>
            <a:r>
              <a:rPr lang="es-ES" sz="2400" i="1" dirty="0" smtClean="0">
                <a:sym typeface="Wingdings" pitchFamily="2" charset="2"/>
              </a:rPr>
              <a:t>log N</a:t>
            </a:r>
            <a:r>
              <a:rPr lang="es-ES" sz="2400" i="1" dirty="0" smtClean="0"/>
              <a:t>)</a:t>
            </a:r>
            <a:r>
              <a:rPr lang="es-ES" sz="2400" dirty="0" smtClean="0"/>
              <a:t> &lt; </a:t>
            </a:r>
            <a:r>
              <a:rPr lang="es-ES" sz="2400" i="1" dirty="0" smtClean="0"/>
              <a:t>O(N</a:t>
            </a:r>
            <a:r>
              <a:rPr lang="es-ES" sz="2400" i="1" baseline="30000" dirty="0" smtClean="0"/>
              <a:t>2</a:t>
            </a:r>
            <a:r>
              <a:rPr lang="es-ES" sz="2400" i="1" dirty="0" smtClean="0"/>
              <a:t>)</a:t>
            </a:r>
            <a:r>
              <a:rPr lang="es-ES" sz="2400" dirty="0" smtClean="0"/>
              <a:t> &lt; </a:t>
            </a:r>
            <a:r>
              <a:rPr lang="es-ES" sz="2400" i="1" dirty="0" smtClean="0"/>
              <a:t>O(N</a:t>
            </a:r>
            <a:r>
              <a:rPr lang="es-ES" sz="2400" i="1" baseline="30000" dirty="0" smtClean="0"/>
              <a:t>3</a:t>
            </a:r>
            <a:r>
              <a:rPr lang="es-ES" sz="2400" i="1" dirty="0" smtClean="0"/>
              <a:t>)</a:t>
            </a:r>
            <a:r>
              <a:rPr lang="es-ES" sz="2400" dirty="0" smtClean="0"/>
              <a:t> ...</a:t>
            </a:r>
          </a:p>
          <a:p>
            <a:pPr marL="361950" lvl="1" indent="0">
              <a:spcBef>
                <a:spcPts val="0"/>
              </a:spcBef>
              <a:buNone/>
            </a:pPr>
            <a:endParaRPr lang="es-ES" dirty="0" smtClean="0"/>
          </a:p>
          <a:p>
            <a:pPr marL="714375">
              <a:spcBef>
                <a:spcPts val="0"/>
              </a:spcBef>
            </a:pPr>
            <a:r>
              <a:rPr lang="es-ES" sz="2000" i="0" dirty="0" smtClean="0">
                <a:latin typeface="Consolas" pitchFamily="49" charset="0"/>
                <a:cs typeface="Consolas" pitchFamily="49" charset="0"/>
              </a:rPr>
              <a:t>  N       log</a:t>
            </a:r>
            <a:r>
              <a:rPr lang="es-ES" sz="2000" i="0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s-ES" sz="2000" i="0" dirty="0" smtClean="0">
                <a:latin typeface="Consolas" pitchFamily="49" charset="0"/>
                <a:cs typeface="Consolas" pitchFamily="49" charset="0"/>
              </a:rPr>
              <a:t> N          N</a:t>
            </a:r>
            <a:r>
              <a:rPr lang="es-ES" sz="2000" i="0" baseline="30000" dirty="0" smtClean="0">
                <a:latin typeface="Consolas" pitchFamily="49" charset="0"/>
                <a:cs typeface="Consolas" pitchFamily="49" charset="0"/>
              </a:rPr>
              <a:t>2</a:t>
            </a:r>
            <a:endParaRPr lang="es-ES" sz="2000" i="0" dirty="0" smtClean="0">
              <a:latin typeface="Consolas" pitchFamily="49" charset="0"/>
              <a:cs typeface="Consolas" pitchFamily="49" charset="0"/>
            </a:endParaRPr>
          </a:p>
          <a:p>
            <a:pPr marL="714375">
              <a:spcBef>
                <a:spcPts val="0"/>
              </a:spcBef>
            </a:pPr>
            <a:r>
              <a:rPr lang="es-ES" sz="2000" i="0" dirty="0" smtClean="0">
                <a:latin typeface="Consolas" pitchFamily="49" charset="0"/>
                <a:cs typeface="Consolas" pitchFamily="49" charset="0"/>
              </a:rPr>
              <a:t>----------------------------</a:t>
            </a:r>
          </a:p>
          <a:p>
            <a:pPr marL="714375">
              <a:spcBef>
                <a:spcPts val="0"/>
              </a:spcBef>
            </a:pPr>
            <a:r>
              <a:rPr lang="es-ES" sz="2000" i="0" dirty="0" smtClean="0">
                <a:latin typeface="Consolas" pitchFamily="49" charset="0"/>
                <a:cs typeface="Consolas" pitchFamily="49" charset="0"/>
              </a:rPr>
              <a:t>  1         0             1</a:t>
            </a:r>
          </a:p>
          <a:p>
            <a:pPr marL="714375">
              <a:spcBef>
                <a:spcPts val="0"/>
              </a:spcBef>
            </a:pPr>
            <a:r>
              <a:rPr lang="es-ES" sz="2000" i="0" dirty="0" smtClean="0">
                <a:latin typeface="Consolas" pitchFamily="49" charset="0"/>
                <a:cs typeface="Consolas" pitchFamily="49" charset="0"/>
              </a:rPr>
              <a:t>  2         1             4</a:t>
            </a:r>
          </a:p>
          <a:p>
            <a:pPr marL="714375">
              <a:spcBef>
                <a:spcPts val="0"/>
              </a:spcBef>
            </a:pPr>
            <a:r>
              <a:rPr lang="es-ES" sz="2000" i="0" dirty="0" smtClean="0">
                <a:latin typeface="Consolas" pitchFamily="49" charset="0"/>
                <a:cs typeface="Consolas" pitchFamily="49" charset="0"/>
              </a:rPr>
              <a:t>  4         2            16</a:t>
            </a:r>
          </a:p>
          <a:p>
            <a:pPr marL="714375">
              <a:spcBef>
                <a:spcPts val="0"/>
              </a:spcBef>
            </a:pPr>
            <a:r>
              <a:rPr lang="es-ES" sz="2000" i="0" dirty="0" smtClean="0">
                <a:latin typeface="Consolas" pitchFamily="49" charset="0"/>
                <a:cs typeface="Consolas" pitchFamily="49" charset="0"/>
              </a:rPr>
              <a:t>  8         3            64</a:t>
            </a:r>
          </a:p>
          <a:p>
            <a:pPr marL="714375">
              <a:spcBef>
                <a:spcPts val="0"/>
              </a:spcBef>
            </a:pPr>
            <a:r>
              <a:rPr lang="es-ES" sz="2000" i="0" dirty="0" smtClean="0">
                <a:latin typeface="Consolas" pitchFamily="49" charset="0"/>
                <a:cs typeface="Consolas" pitchFamily="49" charset="0"/>
              </a:rPr>
              <a:t> 16         4           256</a:t>
            </a:r>
          </a:p>
          <a:p>
            <a:pPr marL="714375">
              <a:spcBef>
                <a:spcPts val="0"/>
              </a:spcBef>
            </a:pPr>
            <a:r>
              <a:rPr lang="es-ES" sz="2000" i="0" dirty="0" smtClean="0">
                <a:latin typeface="Consolas" pitchFamily="49" charset="0"/>
                <a:cs typeface="Consolas" pitchFamily="49" charset="0"/>
              </a:rPr>
              <a:t> 32         5          1024</a:t>
            </a:r>
          </a:p>
          <a:p>
            <a:pPr marL="714375">
              <a:spcBef>
                <a:spcPts val="0"/>
              </a:spcBef>
            </a:pPr>
            <a:r>
              <a:rPr lang="es-ES" sz="2000" i="0" dirty="0" smtClean="0">
                <a:latin typeface="Consolas" pitchFamily="49" charset="0"/>
                <a:cs typeface="Consolas" pitchFamily="49" charset="0"/>
              </a:rPr>
              <a:t> 64         6          4096</a:t>
            </a:r>
          </a:p>
          <a:p>
            <a:pPr marL="714375">
              <a:spcBef>
                <a:spcPts val="0"/>
              </a:spcBef>
            </a:pPr>
            <a:r>
              <a:rPr lang="es-ES" sz="2000" i="0" dirty="0" smtClean="0">
                <a:latin typeface="Consolas" pitchFamily="49" charset="0"/>
                <a:cs typeface="Consolas" pitchFamily="49" charset="0"/>
              </a:rPr>
              <a:t>128         7         16384</a:t>
            </a:r>
          </a:p>
          <a:p>
            <a:pPr marL="714375">
              <a:spcBef>
                <a:spcPts val="0"/>
              </a:spcBef>
            </a:pPr>
            <a:r>
              <a:rPr lang="es-ES" sz="2000" i="0" dirty="0" smtClean="0">
                <a:latin typeface="Consolas" pitchFamily="49" charset="0"/>
                <a:cs typeface="Consolas" pitchFamily="49" charset="0"/>
              </a:rPr>
              <a:t>256         8         65536</a:t>
            </a:r>
          </a:p>
          <a:p>
            <a:pPr marL="714375">
              <a:spcBef>
                <a:spcPts val="0"/>
              </a:spcBef>
            </a:pPr>
            <a:r>
              <a:rPr lang="es-ES" sz="2000" i="0" dirty="0" smtClean="0">
                <a:latin typeface="Consolas" pitchFamily="49" charset="0"/>
                <a:cs typeface="Consolas" pitchFamily="49" charset="0"/>
              </a:rPr>
              <a:t>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700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701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638740" y="3044280"/>
            <a:ext cx="7866769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Ordenación por selección directa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selección directa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selección directa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702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827584" y="1799129"/>
            <a:ext cx="7290586" cy="43088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Seleccionar el siguiente elemento menor de los que queden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7465664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6894785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6323906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5753027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5182148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4611269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4040390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3469511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2898632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827584" y="4931876"/>
            <a:ext cx="1710533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ordenada: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827584" y="3491716"/>
            <a:ext cx="205036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desordenada:</a:t>
            </a:r>
          </a:p>
        </p:txBody>
      </p:sp>
      <p:sp>
        <p:nvSpPr>
          <p:cNvPr id="29" name="28 Flecha abajo"/>
          <p:cNvSpPr/>
          <p:nvPr/>
        </p:nvSpPr>
        <p:spPr>
          <a:xfrm>
            <a:off x="6977079" y="2708920"/>
            <a:ext cx="234834" cy="504056"/>
          </a:xfrm>
          <a:prstGeom prst="downArrow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selección directa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selección directa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703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7465664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2877953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6323906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5753027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5182148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4611269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4040390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3469511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2898632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827584" y="4931876"/>
            <a:ext cx="1710533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ordenada: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827584" y="3491716"/>
            <a:ext cx="205036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desordenada:</a:t>
            </a:r>
          </a:p>
        </p:txBody>
      </p:sp>
      <p:sp>
        <p:nvSpPr>
          <p:cNvPr id="29" name="28 Flecha abajo"/>
          <p:cNvSpPr/>
          <p:nvPr/>
        </p:nvSpPr>
        <p:spPr>
          <a:xfrm>
            <a:off x="5273030" y="2708920"/>
            <a:ext cx="234834" cy="504056"/>
          </a:xfrm>
          <a:prstGeom prst="downArrow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827584" y="1799129"/>
            <a:ext cx="7290586" cy="43088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Seleccionar el siguiente elemento menor de los que queden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selección directa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704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7465664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2877953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6323906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5753027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3433216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4611269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4040390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3469511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2898632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827584" y="4931876"/>
            <a:ext cx="1710533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ordenada: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827584" y="3491716"/>
            <a:ext cx="205036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desordenada:</a:t>
            </a:r>
          </a:p>
        </p:txBody>
      </p:sp>
      <p:sp>
        <p:nvSpPr>
          <p:cNvPr id="29" name="28 Flecha abajo"/>
          <p:cNvSpPr/>
          <p:nvPr/>
        </p:nvSpPr>
        <p:spPr>
          <a:xfrm>
            <a:off x="6396823" y="2708920"/>
            <a:ext cx="234834" cy="504056"/>
          </a:xfrm>
          <a:prstGeom prst="downArrow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827584" y="1799129"/>
            <a:ext cx="7290586" cy="43088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Seleccionar el siguiente elemento menor de los que queden</a:t>
            </a:r>
          </a:p>
        </p:txBody>
      </p:sp>
      <p:sp>
        <p:nvSpPr>
          <p:cNvPr id="3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selección directa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selección directa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" sz="2800" dirty="0" smtClean="0">
                <a:solidFill>
                  <a:srgbClr val="04617B">
                    <a:lumMod val="20000"/>
                    <a:lumOff val="80000"/>
                  </a:srgbClr>
                </a:solidFill>
              </a:rPr>
              <a:t>Algoritmo de ordenación por selección directa</a:t>
            </a:r>
            <a:endParaRPr lang="es-ES" sz="2800" i="0" dirty="0" smtClean="0">
              <a:solidFill>
                <a:srgbClr val="04617B">
                  <a:lumMod val="20000"/>
                  <a:lumOff val="80000"/>
                </a:srgb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705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7465664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2877953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3980705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5753027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3433216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4611269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4040390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3469511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2898632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827584" y="4931876"/>
            <a:ext cx="1710533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ordenada: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827584" y="3491716"/>
            <a:ext cx="205036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desordenada:</a:t>
            </a:r>
          </a:p>
        </p:txBody>
      </p:sp>
      <p:sp>
        <p:nvSpPr>
          <p:cNvPr id="29" name="28 Flecha abajo"/>
          <p:cNvSpPr/>
          <p:nvPr/>
        </p:nvSpPr>
        <p:spPr>
          <a:xfrm>
            <a:off x="4139952" y="2708920"/>
            <a:ext cx="234834" cy="504056"/>
          </a:xfrm>
          <a:prstGeom prst="downArrow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827584" y="1799129"/>
            <a:ext cx="7290586" cy="43088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Seleccionar el siguiente elemento menor de los que queden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selección directa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selección directa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706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7465664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2877953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3980705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5753027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3433216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4611269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4533900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3469511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2898632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827584" y="4931876"/>
            <a:ext cx="1710533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ordenada: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827584" y="3491716"/>
            <a:ext cx="205036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desordenada:</a:t>
            </a:r>
          </a:p>
        </p:txBody>
      </p:sp>
      <p:sp>
        <p:nvSpPr>
          <p:cNvPr id="29" name="28 Flecha abajo"/>
          <p:cNvSpPr/>
          <p:nvPr/>
        </p:nvSpPr>
        <p:spPr>
          <a:xfrm>
            <a:off x="2983632" y="2708920"/>
            <a:ext cx="234834" cy="504056"/>
          </a:xfrm>
          <a:prstGeom prst="downArrow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827584" y="1799129"/>
            <a:ext cx="7290586" cy="43088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Seleccionar el siguiente elemento menor de los que queden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selección directa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selección directa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707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7465664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2877953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3980705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5753027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3433216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4611269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4533900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3469511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5089400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827584" y="4931876"/>
            <a:ext cx="1710533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ordenada: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827584" y="3491716"/>
            <a:ext cx="205036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desordenada:</a:t>
            </a:r>
          </a:p>
        </p:txBody>
      </p:sp>
      <p:sp>
        <p:nvSpPr>
          <p:cNvPr id="29" name="28 Flecha abajo"/>
          <p:cNvSpPr/>
          <p:nvPr/>
        </p:nvSpPr>
        <p:spPr>
          <a:xfrm>
            <a:off x="7548951" y="2708920"/>
            <a:ext cx="234834" cy="504056"/>
          </a:xfrm>
          <a:prstGeom prst="downArrow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827584" y="1799129"/>
            <a:ext cx="7290586" cy="43088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Seleccionar el siguiente elemento menor de los que queden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654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566090" y="3044280"/>
            <a:ext cx="6012030" cy="14465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Algoritmo de ordenación</a:t>
            </a:r>
            <a:b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</a:b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por inserción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selección directa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selección directa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708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5646414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2877953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3980705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5753027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3433216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4611269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4533900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3469511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5089400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827584" y="4931876"/>
            <a:ext cx="1710533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ordenada: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827584" y="3491716"/>
            <a:ext cx="205036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desordenada:</a:t>
            </a:r>
          </a:p>
        </p:txBody>
      </p:sp>
      <p:sp>
        <p:nvSpPr>
          <p:cNvPr id="29" name="28 Flecha abajo"/>
          <p:cNvSpPr/>
          <p:nvPr/>
        </p:nvSpPr>
        <p:spPr>
          <a:xfrm>
            <a:off x="3563888" y="2708920"/>
            <a:ext cx="234834" cy="504056"/>
          </a:xfrm>
          <a:prstGeom prst="downArrow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827584" y="1799129"/>
            <a:ext cx="7290586" cy="43088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Seleccionar el siguiente elemento menor de los que queden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selección directa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selección directa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709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5646414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2877953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3980705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5753027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3433216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4611269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4533900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6212953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5089400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827584" y="4931876"/>
            <a:ext cx="1710533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ordenada: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827584" y="3491716"/>
            <a:ext cx="205036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desordenada:</a:t>
            </a:r>
          </a:p>
        </p:txBody>
      </p:sp>
      <p:sp>
        <p:nvSpPr>
          <p:cNvPr id="29" name="28 Flecha abajo"/>
          <p:cNvSpPr/>
          <p:nvPr/>
        </p:nvSpPr>
        <p:spPr>
          <a:xfrm>
            <a:off x="5830284" y="2708920"/>
            <a:ext cx="234834" cy="504056"/>
          </a:xfrm>
          <a:prstGeom prst="downArrow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827584" y="1799129"/>
            <a:ext cx="7290586" cy="43088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Seleccionar el siguiente elemento menor de los que queden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selección directa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selección directa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710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5646414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2877953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3980705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6764634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3433216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4611269" y="3325779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4533900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6212953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5089400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827584" y="4931876"/>
            <a:ext cx="1710533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ordenada: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827584" y="3491716"/>
            <a:ext cx="205036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desordenada:</a:t>
            </a:r>
          </a:p>
        </p:txBody>
      </p:sp>
      <p:sp>
        <p:nvSpPr>
          <p:cNvPr id="29" name="28 Flecha abajo"/>
          <p:cNvSpPr/>
          <p:nvPr/>
        </p:nvSpPr>
        <p:spPr>
          <a:xfrm>
            <a:off x="4706491" y="2708920"/>
            <a:ext cx="234834" cy="504056"/>
          </a:xfrm>
          <a:prstGeom prst="downArrow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827584" y="1799129"/>
            <a:ext cx="7290586" cy="43088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Seleccionar el siguiente elemento menor de los que queden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selección directa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selección directa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711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5646414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2877953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3980705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6764634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3433216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7321648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4533900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6212953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5089400" y="4797152"/>
            <a:ext cx="418704" cy="6463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827584" y="4931876"/>
            <a:ext cx="1710533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ordenada: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827584" y="3491716"/>
            <a:ext cx="205036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desordenada: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3570414" y="4119463"/>
            <a:ext cx="3233834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¡¡¡ LISTA ORDENADA !!!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827584" y="1799129"/>
            <a:ext cx="7290586" cy="43088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Seleccionar el siguiente elemento menor de los que queden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/>
          <p:nvPr/>
        </p:nvSpPr>
        <p:spPr>
          <a:xfrm>
            <a:off x="827584" y="1683986"/>
            <a:ext cx="7560840" cy="133201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selección directa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Ordenación de un array por selección directa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Desde el primer elemento (</a:t>
            </a:r>
            <a:r>
              <a:rPr lang="es-ES" i="1" dirty="0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s-ES" i="1" dirty="0" smtClean="0"/>
              <a:t> = 0) hasta el penúltimo (N-2):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Menor elemento (en </a:t>
            </a:r>
            <a:r>
              <a:rPr lang="es-ES" i="1" dirty="0" smtClean="0">
                <a:latin typeface="Consolas" pitchFamily="49" charset="0"/>
                <a:cs typeface="Consolas" pitchFamily="49" charset="0"/>
              </a:rPr>
              <a:t>m</a:t>
            </a:r>
            <a:r>
              <a:rPr lang="es-ES" i="1" dirty="0" smtClean="0"/>
              <a:t>) entre </a:t>
            </a:r>
            <a:r>
              <a:rPr lang="es-ES" i="1" dirty="0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s-ES" i="1" dirty="0" smtClean="0"/>
              <a:t> + 1 y el último (N-1)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Intercambiar los elementos en </a:t>
            </a:r>
            <a:r>
              <a:rPr lang="es-ES" i="1" dirty="0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s-ES" i="1" dirty="0" smtClean="0"/>
              <a:t> y </a:t>
            </a:r>
            <a:r>
              <a:rPr lang="es-ES" i="1" dirty="0" smtClean="0">
                <a:latin typeface="Consolas" pitchFamily="49" charset="0"/>
                <a:cs typeface="Consolas" pitchFamily="49" charset="0"/>
              </a:rPr>
              <a:t>m</a:t>
            </a:r>
            <a:r>
              <a:rPr lang="es-ES" i="1" dirty="0" smtClean="0"/>
              <a:t> si no son el mismo</a:t>
            </a:r>
            <a:endParaRPr lang="es-ES" i="1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712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aphicFrame>
        <p:nvGraphicFramePr>
          <p:cNvPr id="30" name="29 Tabla"/>
          <p:cNvGraphicFramePr>
            <a:graphicFrameLocks noGrp="1"/>
          </p:cNvGraphicFramePr>
          <p:nvPr/>
        </p:nvGraphicFramePr>
        <p:xfrm>
          <a:off x="945418" y="3909297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1" name="20 Grupo"/>
          <p:cNvGrpSpPr/>
          <p:nvPr/>
        </p:nvGrpSpPr>
        <p:grpSpPr>
          <a:xfrm>
            <a:off x="3913086" y="3140968"/>
            <a:ext cx="311304" cy="721498"/>
            <a:chOff x="3913086" y="3140968"/>
            <a:chExt cx="311304" cy="721498"/>
          </a:xfrm>
        </p:grpSpPr>
        <p:cxnSp>
          <p:nvCxnSpPr>
            <p:cNvPr id="32" name="31 Conector recto de flecha"/>
            <p:cNvCxnSpPr/>
            <p:nvPr/>
          </p:nvCxnSpPr>
          <p:spPr>
            <a:xfrm rot="5400000">
              <a:off x="3891861" y="3685589"/>
              <a:ext cx="35216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32 CuadroTexto"/>
            <p:cNvSpPr txBox="1"/>
            <p:nvPr/>
          </p:nvSpPr>
          <p:spPr>
            <a:xfrm>
              <a:off x="3913086" y="3140968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m</a:t>
              </a:r>
            </a:p>
          </p:txBody>
        </p:sp>
      </p:grpSp>
      <p:sp>
        <p:nvSpPr>
          <p:cNvPr id="34" name="33 Arco"/>
          <p:cNvSpPr/>
          <p:nvPr/>
        </p:nvSpPr>
        <p:spPr>
          <a:xfrm rot="16200000" flipH="1">
            <a:off x="2273865" y="2895001"/>
            <a:ext cx="846793" cy="2603101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" name="19 Grupo"/>
          <p:cNvGrpSpPr/>
          <p:nvPr/>
        </p:nvGrpSpPr>
        <p:grpSpPr>
          <a:xfrm>
            <a:off x="1159883" y="3140968"/>
            <a:ext cx="311304" cy="721498"/>
            <a:chOff x="1159883" y="3140968"/>
            <a:chExt cx="311304" cy="721498"/>
          </a:xfrm>
        </p:grpSpPr>
        <p:cxnSp>
          <p:nvCxnSpPr>
            <p:cNvPr id="35" name="34 Conector recto de flecha"/>
            <p:cNvCxnSpPr/>
            <p:nvPr/>
          </p:nvCxnSpPr>
          <p:spPr>
            <a:xfrm rot="5400000">
              <a:off x="1133109" y="3685589"/>
              <a:ext cx="35216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35 CuadroTexto"/>
            <p:cNvSpPr txBox="1"/>
            <p:nvPr/>
          </p:nvSpPr>
          <p:spPr>
            <a:xfrm>
              <a:off x="1159883" y="3140968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i</a:t>
              </a:r>
            </a:p>
          </p:txBody>
        </p:sp>
      </p:grpSp>
      <p:graphicFrame>
        <p:nvGraphicFramePr>
          <p:cNvPr id="37" name="36 Tabla"/>
          <p:cNvGraphicFramePr>
            <a:graphicFrameLocks noGrp="1"/>
          </p:cNvGraphicFramePr>
          <p:nvPr/>
        </p:nvGraphicFramePr>
        <p:xfrm>
          <a:off x="945418" y="5422606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2" name="21 Grupo"/>
          <p:cNvGrpSpPr/>
          <p:nvPr/>
        </p:nvGrpSpPr>
        <p:grpSpPr>
          <a:xfrm>
            <a:off x="1740416" y="4654277"/>
            <a:ext cx="527328" cy="721498"/>
            <a:chOff x="1740416" y="4654277"/>
            <a:chExt cx="527328" cy="721498"/>
          </a:xfrm>
        </p:grpSpPr>
        <p:cxnSp>
          <p:nvCxnSpPr>
            <p:cNvPr id="38" name="37 Conector recto de flecha"/>
            <p:cNvCxnSpPr/>
            <p:nvPr/>
          </p:nvCxnSpPr>
          <p:spPr>
            <a:xfrm rot="5400000">
              <a:off x="1935216" y="5198898"/>
              <a:ext cx="35216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38 CuadroTexto"/>
            <p:cNvSpPr txBox="1"/>
            <p:nvPr/>
          </p:nvSpPr>
          <p:spPr>
            <a:xfrm>
              <a:off x="1956440" y="4654277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m</a:t>
              </a:r>
            </a:p>
          </p:txBody>
        </p:sp>
        <p:cxnSp>
          <p:nvCxnSpPr>
            <p:cNvPr id="41" name="40 Conector recto de flecha"/>
            <p:cNvCxnSpPr/>
            <p:nvPr/>
          </p:nvCxnSpPr>
          <p:spPr>
            <a:xfrm rot="5400000">
              <a:off x="1713642" y="5198898"/>
              <a:ext cx="35216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CuadroTexto"/>
            <p:cNvSpPr txBox="1"/>
            <p:nvPr/>
          </p:nvSpPr>
          <p:spPr>
            <a:xfrm>
              <a:off x="1740416" y="4654277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i</a:t>
              </a:r>
            </a:p>
          </p:txBody>
        </p:sp>
      </p:grpSp>
      <p:cxnSp>
        <p:nvCxnSpPr>
          <p:cNvPr id="43" name="42 Conector recto"/>
          <p:cNvCxnSpPr/>
          <p:nvPr/>
        </p:nvCxnSpPr>
        <p:spPr>
          <a:xfrm rot="5400000" flipH="1" flipV="1">
            <a:off x="1316082" y="5614436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CuadroTexto"/>
          <p:cNvSpPr txBox="1"/>
          <p:nvPr/>
        </p:nvSpPr>
        <p:spPr>
          <a:xfrm>
            <a:off x="2448006" y="4917132"/>
            <a:ext cx="5364354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Sólo intercambiamos si no es la misma posición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4" grpId="0" animBg="1"/>
      <p:bldP spid="44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selección directa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2400"/>
              </a:spcAft>
              <a:buClr>
                <a:srgbClr val="0BD0D9"/>
              </a:buClr>
            </a:pPr>
            <a:r>
              <a:rPr lang="es-ES" sz="2800" dirty="0" smtClean="0">
                <a:solidFill>
                  <a:srgbClr val="04617B">
                    <a:lumMod val="20000"/>
                    <a:lumOff val="80000"/>
                  </a:srgbClr>
                </a:solidFill>
              </a:rPr>
              <a:t>Ordenación de un array por selección directa</a:t>
            </a:r>
            <a:endParaRPr lang="es-ES" sz="2800" i="0" dirty="0" smtClean="0">
              <a:solidFill>
                <a:srgbClr val="04617B">
                  <a:lumMod val="20000"/>
                  <a:lumOff val="80000"/>
                </a:srgb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713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aphicFrame>
        <p:nvGraphicFramePr>
          <p:cNvPr id="30" name="29 Tabla"/>
          <p:cNvGraphicFramePr>
            <a:graphicFrameLocks noGrp="1"/>
          </p:cNvGraphicFramePr>
          <p:nvPr/>
        </p:nvGraphicFramePr>
        <p:xfrm>
          <a:off x="945418" y="2253113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9" name="28 Grupo"/>
          <p:cNvGrpSpPr/>
          <p:nvPr/>
        </p:nvGrpSpPr>
        <p:grpSpPr>
          <a:xfrm>
            <a:off x="6012160" y="1484784"/>
            <a:ext cx="311304" cy="721498"/>
            <a:chOff x="6012160" y="1484784"/>
            <a:chExt cx="311304" cy="721498"/>
          </a:xfrm>
        </p:grpSpPr>
        <p:cxnSp>
          <p:nvCxnSpPr>
            <p:cNvPr id="32" name="31 Conector recto de flecha"/>
            <p:cNvCxnSpPr/>
            <p:nvPr/>
          </p:nvCxnSpPr>
          <p:spPr>
            <a:xfrm rot="5400000">
              <a:off x="5990935" y="2029405"/>
              <a:ext cx="35216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32 CuadroTexto"/>
            <p:cNvSpPr txBox="1"/>
            <p:nvPr/>
          </p:nvSpPr>
          <p:spPr>
            <a:xfrm>
              <a:off x="6012160" y="1484784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m</a:t>
              </a:r>
            </a:p>
          </p:txBody>
        </p:sp>
      </p:grpSp>
      <p:sp>
        <p:nvSpPr>
          <p:cNvPr id="34" name="33 Arco"/>
          <p:cNvSpPr/>
          <p:nvPr/>
        </p:nvSpPr>
        <p:spPr>
          <a:xfrm rot="16200000" flipH="1">
            <a:off x="4026534" y="923433"/>
            <a:ext cx="792088" cy="3179165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8" name="27 Grupo"/>
          <p:cNvGrpSpPr/>
          <p:nvPr/>
        </p:nvGrpSpPr>
        <p:grpSpPr>
          <a:xfrm>
            <a:off x="2532504" y="1484784"/>
            <a:ext cx="311304" cy="721498"/>
            <a:chOff x="2532504" y="1484784"/>
            <a:chExt cx="311304" cy="721498"/>
          </a:xfrm>
        </p:grpSpPr>
        <p:cxnSp>
          <p:nvCxnSpPr>
            <p:cNvPr id="35" name="34 Conector recto de flecha"/>
            <p:cNvCxnSpPr/>
            <p:nvPr/>
          </p:nvCxnSpPr>
          <p:spPr>
            <a:xfrm rot="5400000">
              <a:off x="2505730" y="2029405"/>
              <a:ext cx="35216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35 CuadroTexto"/>
            <p:cNvSpPr txBox="1"/>
            <p:nvPr/>
          </p:nvSpPr>
          <p:spPr>
            <a:xfrm>
              <a:off x="2532504" y="1484784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i</a:t>
              </a:r>
            </a:p>
          </p:txBody>
        </p:sp>
      </p:grpSp>
      <p:graphicFrame>
        <p:nvGraphicFramePr>
          <p:cNvPr id="37" name="36 Tabla"/>
          <p:cNvGraphicFramePr>
            <a:graphicFrameLocks noGrp="1"/>
          </p:cNvGraphicFramePr>
          <p:nvPr/>
        </p:nvGraphicFramePr>
        <p:xfrm>
          <a:off x="945418" y="3781165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0" name="39 Grupo"/>
          <p:cNvGrpSpPr/>
          <p:nvPr/>
        </p:nvGrpSpPr>
        <p:grpSpPr>
          <a:xfrm>
            <a:off x="6675060" y="3012836"/>
            <a:ext cx="311304" cy="721498"/>
            <a:chOff x="6675060" y="3012836"/>
            <a:chExt cx="311304" cy="721498"/>
          </a:xfrm>
        </p:grpSpPr>
        <p:cxnSp>
          <p:nvCxnSpPr>
            <p:cNvPr id="38" name="37 Conector recto de flecha"/>
            <p:cNvCxnSpPr/>
            <p:nvPr/>
          </p:nvCxnSpPr>
          <p:spPr>
            <a:xfrm rot="5400000">
              <a:off x="6653836" y="3557457"/>
              <a:ext cx="35216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38 CuadroTexto"/>
            <p:cNvSpPr txBox="1"/>
            <p:nvPr/>
          </p:nvSpPr>
          <p:spPr>
            <a:xfrm>
              <a:off x="6675060" y="3012836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m</a:t>
              </a:r>
            </a:p>
          </p:txBody>
        </p:sp>
      </p:grpSp>
      <p:grpSp>
        <p:nvGrpSpPr>
          <p:cNvPr id="31" name="30 Grupo"/>
          <p:cNvGrpSpPr/>
          <p:nvPr/>
        </p:nvGrpSpPr>
        <p:grpSpPr>
          <a:xfrm>
            <a:off x="3252584" y="3012836"/>
            <a:ext cx="311304" cy="721498"/>
            <a:chOff x="3252584" y="3012836"/>
            <a:chExt cx="311304" cy="721498"/>
          </a:xfrm>
        </p:grpSpPr>
        <p:cxnSp>
          <p:nvCxnSpPr>
            <p:cNvPr id="41" name="40 Conector recto de flecha"/>
            <p:cNvCxnSpPr/>
            <p:nvPr/>
          </p:nvCxnSpPr>
          <p:spPr>
            <a:xfrm rot="5400000">
              <a:off x="3225810" y="3557457"/>
              <a:ext cx="35216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CuadroTexto"/>
            <p:cNvSpPr txBox="1"/>
            <p:nvPr/>
          </p:nvSpPr>
          <p:spPr>
            <a:xfrm>
              <a:off x="3252584" y="3012836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i</a:t>
              </a:r>
            </a:p>
          </p:txBody>
        </p:sp>
      </p:grpSp>
      <p:cxnSp>
        <p:nvCxnSpPr>
          <p:cNvPr id="43" name="42 Conector recto"/>
          <p:cNvCxnSpPr/>
          <p:nvPr/>
        </p:nvCxnSpPr>
        <p:spPr>
          <a:xfrm rot="5400000" flipH="1" flipV="1">
            <a:off x="2712807" y="3972995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rot="5400000" flipH="1" flipV="1">
            <a:off x="2011780" y="2444942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19 Tabla"/>
          <p:cNvGraphicFramePr>
            <a:graphicFrameLocks noGrp="1"/>
          </p:cNvGraphicFramePr>
          <p:nvPr/>
        </p:nvGraphicFramePr>
        <p:xfrm>
          <a:off x="945418" y="5349457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5" name="44 Grupo"/>
          <p:cNvGrpSpPr/>
          <p:nvPr/>
        </p:nvGrpSpPr>
        <p:grpSpPr>
          <a:xfrm>
            <a:off x="4619625" y="4581128"/>
            <a:ext cx="311304" cy="721498"/>
            <a:chOff x="4619625" y="4581128"/>
            <a:chExt cx="311304" cy="721498"/>
          </a:xfrm>
        </p:grpSpPr>
        <p:cxnSp>
          <p:nvCxnSpPr>
            <p:cNvPr id="21" name="20 Conector recto de flecha"/>
            <p:cNvCxnSpPr/>
            <p:nvPr/>
          </p:nvCxnSpPr>
          <p:spPr>
            <a:xfrm rot="5400000">
              <a:off x="4598401" y="5125749"/>
              <a:ext cx="35216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21 CuadroTexto"/>
            <p:cNvSpPr txBox="1"/>
            <p:nvPr/>
          </p:nvSpPr>
          <p:spPr>
            <a:xfrm>
              <a:off x="4619625" y="4581128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m</a:t>
              </a:r>
            </a:p>
          </p:txBody>
        </p:sp>
      </p:grpSp>
      <p:grpSp>
        <p:nvGrpSpPr>
          <p:cNvPr id="44" name="43 Grupo"/>
          <p:cNvGrpSpPr/>
          <p:nvPr/>
        </p:nvGrpSpPr>
        <p:grpSpPr>
          <a:xfrm>
            <a:off x="3919706" y="4581128"/>
            <a:ext cx="311304" cy="721498"/>
            <a:chOff x="3919706" y="4581128"/>
            <a:chExt cx="311304" cy="721498"/>
          </a:xfrm>
        </p:grpSpPr>
        <p:cxnSp>
          <p:nvCxnSpPr>
            <p:cNvPr id="23" name="22 Conector recto de flecha"/>
            <p:cNvCxnSpPr/>
            <p:nvPr/>
          </p:nvCxnSpPr>
          <p:spPr>
            <a:xfrm rot="5400000">
              <a:off x="3892932" y="5125749"/>
              <a:ext cx="35216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23 CuadroTexto"/>
            <p:cNvSpPr txBox="1"/>
            <p:nvPr/>
          </p:nvSpPr>
          <p:spPr>
            <a:xfrm>
              <a:off x="3919706" y="4581128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i</a:t>
              </a:r>
            </a:p>
          </p:txBody>
        </p:sp>
      </p:grpSp>
      <p:cxnSp>
        <p:nvCxnSpPr>
          <p:cNvPr id="25" name="24 Conector recto"/>
          <p:cNvCxnSpPr/>
          <p:nvPr/>
        </p:nvCxnSpPr>
        <p:spPr>
          <a:xfrm rot="5400000" flipH="1" flipV="1">
            <a:off x="3389457" y="5541287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Arco"/>
          <p:cNvSpPr/>
          <p:nvPr/>
        </p:nvSpPr>
        <p:spPr>
          <a:xfrm rot="16200000" flipH="1">
            <a:off x="4708513" y="2451485"/>
            <a:ext cx="792088" cy="3179165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Arco"/>
          <p:cNvSpPr/>
          <p:nvPr/>
        </p:nvSpPr>
        <p:spPr>
          <a:xfrm rot="16200000" flipH="1">
            <a:off x="4019750" y="5405527"/>
            <a:ext cx="792090" cy="407666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1" animBg="1"/>
      <p:bldP spid="26" grpId="0" animBg="1"/>
      <p:bldP spid="27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selección directa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33386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Implementación</a:t>
            </a:r>
          </a:p>
          <a:p>
            <a:pPr marL="361950" lvl="1" indent="0">
              <a:lnSpc>
                <a:spcPts val="2200"/>
              </a:lnSpc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Desde el primer elemento hasta el penúltimo...</a:t>
            </a: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i &lt; N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i++) 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menor = i;</a:t>
            </a:r>
            <a:endParaRPr lang="es-ES" sz="20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  // Desde i + 1 hasta el final...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for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j = i +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j &lt; N;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j++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   if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(lista[j] &lt; lista[menor]) 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menor = j;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}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(menor &gt; i) 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tmp;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tmp = lista[i];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lista[i] = lista[menor];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lista[menor] = tmp;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s-ES" sz="20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714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6859636" y="404664"/>
            <a:ext cx="1830950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seleccion.cpp</a:t>
            </a:r>
          </a:p>
        </p:txBody>
      </p:sp>
      <p:sp>
        <p:nvSpPr>
          <p:cNvPr id="7" name="6 Rectángulo"/>
          <p:cNvSpPr/>
          <p:nvPr/>
        </p:nvSpPr>
        <p:spPr>
          <a:xfrm>
            <a:off x="5410944" y="980728"/>
            <a:ext cx="3275856" cy="900246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lvl="1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N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15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lvl="1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tLista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0" lvl="1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lista;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selección directa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Complejidad de la ordenación por selección directa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¿Cuántas comparaciones se realizan?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Bucle externo: N - 1 ciclos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Tantas comparaciones como elementos queden en la lista: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(N - 1) + (N - 2) + (N - 3) + ... + 3 + 2 + 1 =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N </a:t>
            </a:r>
            <a:r>
              <a:rPr lang="es-ES" dirty="0" smtClean="0">
                <a:latin typeface="+mj-lt"/>
              </a:rPr>
              <a:t>x</a:t>
            </a:r>
            <a:r>
              <a:rPr lang="es-ES" dirty="0" smtClean="0"/>
              <a:t> (N - 1) / 2 = (N</a:t>
            </a:r>
            <a:r>
              <a:rPr lang="es-ES" baseline="30000" dirty="0" smtClean="0"/>
              <a:t>2</a:t>
            </a:r>
            <a:r>
              <a:rPr lang="es-ES" dirty="0" smtClean="0"/>
              <a:t> - N) / 2 </a:t>
            </a:r>
            <a:r>
              <a:rPr lang="es-ES" dirty="0" smtClean="0">
                <a:sym typeface="Wingdings" pitchFamily="2" charset="2"/>
              </a:rPr>
              <a:t> </a:t>
            </a:r>
            <a:r>
              <a:rPr lang="es-ES" i="1" dirty="0" smtClean="0">
                <a:sym typeface="Wingdings" pitchFamily="2" charset="2"/>
              </a:rPr>
              <a:t>O(N</a:t>
            </a:r>
            <a:r>
              <a:rPr lang="es-ES" i="1" baseline="30000" dirty="0" smtClean="0">
                <a:sym typeface="Wingdings" pitchFamily="2" charset="2"/>
              </a:rPr>
              <a:t>2</a:t>
            </a:r>
            <a:r>
              <a:rPr lang="es-ES" i="1" dirty="0" smtClean="0">
                <a:sym typeface="Wingdings" pitchFamily="2" charset="2"/>
              </a:rPr>
              <a:t>)</a:t>
            </a: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Mismo número de comparaciones en todos los casos</a:t>
            </a:r>
          </a:p>
          <a:p>
            <a:pPr marL="361950" lvl="1" indent="0" defTabSz="952500">
              <a:spcBef>
                <a:spcPts val="0"/>
              </a:spcBef>
              <a:spcAft>
                <a:spcPts val="600"/>
              </a:spcAft>
              <a:buNone/>
              <a:tabLst>
                <a:tab pos="8162925" algn="r"/>
              </a:tabLst>
            </a:pPr>
            <a:r>
              <a:rPr lang="es-ES" dirty="0" smtClean="0"/>
              <a:t>Complejidad: </a:t>
            </a:r>
            <a:r>
              <a:rPr lang="es-ES" i="1" dirty="0" smtClean="0"/>
              <a:t>O(N</a:t>
            </a:r>
            <a:r>
              <a:rPr lang="es-ES" i="1" baseline="30000" dirty="0" smtClean="0"/>
              <a:t>2</a:t>
            </a:r>
            <a:r>
              <a:rPr lang="es-ES" i="1" dirty="0" smtClean="0"/>
              <a:t>)</a:t>
            </a:r>
            <a:r>
              <a:rPr lang="es-ES" dirty="0" smtClean="0"/>
              <a:t>	Igual que el método de inserción</a:t>
            </a:r>
          </a:p>
          <a:p>
            <a:pPr marL="361950" lvl="1" indent="0" algn="r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Algo mejor (menos intercambios; uno en cada paso)</a:t>
            </a:r>
          </a:p>
          <a:p>
            <a:pPr marL="361950" lvl="1" indent="0">
              <a:spcBef>
                <a:spcPts val="600"/>
              </a:spcBef>
              <a:buNone/>
            </a:pPr>
            <a:r>
              <a:rPr lang="es-ES" dirty="0" smtClean="0"/>
              <a:t>No es estable: intercambios “a larga distancia”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No se garantiza que se mantenga el mismo orden relativo original</a:t>
            </a:r>
          </a:p>
          <a:p>
            <a:pPr marL="3619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 smtClean="0"/>
              <a:t>Comportamiento no natural (trabaja siempre lo mismo)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715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716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931694" y="3044280"/>
            <a:ext cx="5280869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Método de la burbuja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Método de la burbuja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el método de la burbuja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Variación del método de selección directa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El elemento menor va </a:t>
            </a:r>
            <a:r>
              <a:rPr lang="es-ES" i="1" dirty="0" smtClean="0"/>
              <a:t>ascendiendo</a:t>
            </a:r>
            <a:r>
              <a:rPr lang="es-ES" dirty="0" smtClean="0"/>
              <a:t> hasta alcanzar su posición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717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pSp>
        <p:nvGrpSpPr>
          <p:cNvPr id="9" name="59 Grupo"/>
          <p:cNvGrpSpPr/>
          <p:nvPr/>
        </p:nvGrpSpPr>
        <p:grpSpPr>
          <a:xfrm>
            <a:off x="1214414" y="2761764"/>
            <a:ext cx="844674" cy="3331532"/>
            <a:chOff x="1214414" y="2761764"/>
            <a:chExt cx="844674" cy="3331532"/>
          </a:xfrm>
        </p:grpSpPr>
        <p:sp>
          <p:nvSpPr>
            <p:cNvPr id="6" name="5 CuadroTexto"/>
            <p:cNvSpPr txBox="1"/>
            <p:nvPr/>
          </p:nvSpPr>
          <p:spPr>
            <a:xfrm>
              <a:off x="1691680" y="4867998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6</a:t>
              </a: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1691680" y="4165920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3</a:t>
              </a: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1691680" y="5570076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691680" y="2761764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9</a:t>
              </a: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1691680" y="3463842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4</a:t>
              </a:r>
            </a:p>
          </p:txBody>
        </p:sp>
        <p:cxnSp>
          <p:nvCxnSpPr>
            <p:cNvPr id="15" name="14 Conector recto de flecha"/>
            <p:cNvCxnSpPr/>
            <p:nvPr/>
          </p:nvCxnSpPr>
          <p:spPr>
            <a:xfrm>
              <a:off x="1214414" y="5786100"/>
              <a:ext cx="35216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 de flecha"/>
            <p:cNvCxnSpPr/>
            <p:nvPr/>
          </p:nvCxnSpPr>
          <p:spPr>
            <a:xfrm>
              <a:off x="1214414" y="2955107"/>
              <a:ext cx="352166" cy="1588"/>
            </a:xfrm>
            <a:prstGeom prst="straightConnector1">
              <a:avLst/>
            </a:prstGeom>
            <a:ln w="28575">
              <a:solidFill>
                <a:srgbClr val="FFCCFF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60 Grupo"/>
          <p:cNvGrpSpPr/>
          <p:nvPr/>
        </p:nvGrpSpPr>
        <p:grpSpPr>
          <a:xfrm>
            <a:off x="2503190" y="2761764"/>
            <a:ext cx="844674" cy="3331532"/>
            <a:chOff x="2503190" y="2761764"/>
            <a:chExt cx="844674" cy="3331532"/>
          </a:xfrm>
        </p:grpSpPr>
        <p:sp>
          <p:nvSpPr>
            <p:cNvPr id="21" name="20 CuadroTexto"/>
            <p:cNvSpPr txBox="1"/>
            <p:nvPr/>
          </p:nvSpPr>
          <p:spPr>
            <a:xfrm>
              <a:off x="2980456" y="5570076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6</a:t>
              </a: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2980456" y="4165920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3</a:t>
              </a: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2980456" y="4870069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2980456" y="2761764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9</a:t>
              </a:r>
            </a:p>
          </p:txBody>
        </p:sp>
        <p:sp>
          <p:nvSpPr>
            <p:cNvPr id="25" name="24 CuadroTexto"/>
            <p:cNvSpPr txBox="1"/>
            <p:nvPr/>
          </p:nvSpPr>
          <p:spPr>
            <a:xfrm>
              <a:off x="2980456" y="3463842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4</a:t>
              </a:r>
            </a:p>
          </p:txBody>
        </p:sp>
        <p:cxnSp>
          <p:nvCxnSpPr>
            <p:cNvPr id="26" name="25 Conector recto de flecha"/>
            <p:cNvCxnSpPr/>
            <p:nvPr/>
          </p:nvCxnSpPr>
          <p:spPr>
            <a:xfrm>
              <a:off x="2503190" y="5112057"/>
              <a:ext cx="35216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 de flecha"/>
            <p:cNvCxnSpPr/>
            <p:nvPr/>
          </p:nvCxnSpPr>
          <p:spPr>
            <a:xfrm>
              <a:off x="2503190" y="2955107"/>
              <a:ext cx="352166" cy="1588"/>
            </a:xfrm>
            <a:prstGeom prst="straightConnector1">
              <a:avLst/>
            </a:prstGeom>
            <a:ln w="28575">
              <a:solidFill>
                <a:srgbClr val="FFCCFF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61 Grupo"/>
          <p:cNvGrpSpPr/>
          <p:nvPr/>
        </p:nvGrpSpPr>
        <p:grpSpPr>
          <a:xfrm>
            <a:off x="3707904" y="2761764"/>
            <a:ext cx="844674" cy="3331532"/>
            <a:chOff x="3707904" y="2761764"/>
            <a:chExt cx="844674" cy="3331532"/>
          </a:xfrm>
        </p:grpSpPr>
        <p:sp>
          <p:nvSpPr>
            <p:cNvPr id="30" name="29 CuadroTexto"/>
            <p:cNvSpPr txBox="1"/>
            <p:nvPr/>
          </p:nvSpPr>
          <p:spPr>
            <a:xfrm>
              <a:off x="4185170" y="5570076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6</a:t>
              </a:r>
            </a:p>
          </p:txBody>
        </p:sp>
        <p:sp>
          <p:nvSpPr>
            <p:cNvPr id="31" name="30 CuadroTexto"/>
            <p:cNvSpPr txBox="1"/>
            <p:nvPr/>
          </p:nvSpPr>
          <p:spPr>
            <a:xfrm>
              <a:off x="4185170" y="4165920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4185170" y="4870069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3</a:t>
              </a:r>
            </a:p>
          </p:txBody>
        </p:sp>
        <p:sp>
          <p:nvSpPr>
            <p:cNvPr id="33" name="32 CuadroTexto"/>
            <p:cNvSpPr txBox="1"/>
            <p:nvPr/>
          </p:nvSpPr>
          <p:spPr>
            <a:xfrm>
              <a:off x="4185170" y="2761764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9</a:t>
              </a:r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4185170" y="3463842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4</a:t>
              </a:r>
            </a:p>
          </p:txBody>
        </p:sp>
        <p:cxnSp>
          <p:nvCxnSpPr>
            <p:cNvPr id="35" name="34 Conector recto de flecha"/>
            <p:cNvCxnSpPr/>
            <p:nvPr/>
          </p:nvCxnSpPr>
          <p:spPr>
            <a:xfrm>
              <a:off x="3707904" y="4425885"/>
              <a:ext cx="35216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Conector recto de flecha"/>
            <p:cNvCxnSpPr/>
            <p:nvPr/>
          </p:nvCxnSpPr>
          <p:spPr>
            <a:xfrm>
              <a:off x="3707904" y="2955107"/>
              <a:ext cx="352166" cy="1588"/>
            </a:xfrm>
            <a:prstGeom prst="straightConnector1">
              <a:avLst/>
            </a:prstGeom>
            <a:ln w="28575">
              <a:solidFill>
                <a:srgbClr val="FFCCFF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62 Grupo"/>
          <p:cNvGrpSpPr/>
          <p:nvPr/>
        </p:nvGrpSpPr>
        <p:grpSpPr>
          <a:xfrm>
            <a:off x="4951462" y="2761764"/>
            <a:ext cx="844674" cy="3331532"/>
            <a:chOff x="4951462" y="2761764"/>
            <a:chExt cx="844674" cy="3331532"/>
          </a:xfrm>
        </p:grpSpPr>
        <p:sp>
          <p:nvSpPr>
            <p:cNvPr id="39" name="38 CuadroTexto"/>
            <p:cNvSpPr txBox="1"/>
            <p:nvPr/>
          </p:nvSpPr>
          <p:spPr>
            <a:xfrm>
              <a:off x="5428728" y="5570076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6</a:t>
              </a:r>
            </a:p>
          </p:txBody>
        </p:sp>
        <p:sp>
          <p:nvSpPr>
            <p:cNvPr id="40" name="39 CuadroTexto"/>
            <p:cNvSpPr txBox="1"/>
            <p:nvPr/>
          </p:nvSpPr>
          <p:spPr>
            <a:xfrm>
              <a:off x="5428728" y="4165920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4</a:t>
              </a:r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5428728" y="4870069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3</a:t>
              </a:r>
            </a:p>
          </p:txBody>
        </p:sp>
        <p:sp>
          <p:nvSpPr>
            <p:cNvPr id="42" name="41 CuadroTexto"/>
            <p:cNvSpPr txBox="1"/>
            <p:nvPr/>
          </p:nvSpPr>
          <p:spPr>
            <a:xfrm>
              <a:off x="5428728" y="2761764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9</a:t>
              </a:r>
            </a:p>
          </p:txBody>
        </p:sp>
        <p:sp>
          <p:nvSpPr>
            <p:cNvPr id="43" name="42 CuadroTexto"/>
            <p:cNvSpPr txBox="1"/>
            <p:nvPr/>
          </p:nvSpPr>
          <p:spPr>
            <a:xfrm>
              <a:off x="5428728" y="3463842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1</a:t>
              </a:r>
            </a:p>
          </p:txBody>
        </p:sp>
        <p:cxnSp>
          <p:nvCxnSpPr>
            <p:cNvPr id="44" name="43 Conector recto de flecha"/>
            <p:cNvCxnSpPr/>
            <p:nvPr/>
          </p:nvCxnSpPr>
          <p:spPr>
            <a:xfrm>
              <a:off x="4951462" y="3734380"/>
              <a:ext cx="35216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Conector recto de flecha"/>
            <p:cNvCxnSpPr/>
            <p:nvPr/>
          </p:nvCxnSpPr>
          <p:spPr>
            <a:xfrm>
              <a:off x="4951462" y="2953519"/>
              <a:ext cx="352166" cy="1588"/>
            </a:xfrm>
            <a:prstGeom prst="straightConnector1">
              <a:avLst/>
            </a:prstGeom>
            <a:ln w="28575">
              <a:solidFill>
                <a:srgbClr val="FFCCFF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3250" name="Picture 2" descr="http://layanisca.blogspot.es/img/burbuj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9544" y="142597"/>
            <a:ext cx="780565" cy="5860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3" name="52 Arco"/>
          <p:cNvSpPr/>
          <p:nvPr/>
        </p:nvSpPr>
        <p:spPr>
          <a:xfrm flipH="1">
            <a:off x="1345085" y="5229200"/>
            <a:ext cx="616989" cy="432048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Arco"/>
          <p:cNvSpPr/>
          <p:nvPr/>
        </p:nvSpPr>
        <p:spPr>
          <a:xfrm flipH="1">
            <a:off x="2624336" y="4556745"/>
            <a:ext cx="616989" cy="432048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Arco"/>
          <p:cNvSpPr/>
          <p:nvPr/>
        </p:nvSpPr>
        <p:spPr>
          <a:xfrm flipH="1">
            <a:off x="3829050" y="3866288"/>
            <a:ext cx="616989" cy="432048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Arco"/>
          <p:cNvSpPr/>
          <p:nvPr/>
        </p:nvSpPr>
        <p:spPr>
          <a:xfrm flipH="1">
            <a:off x="5076056" y="3150493"/>
            <a:ext cx="616989" cy="432048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63 Grupo"/>
          <p:cNvGrpSpPr/>
          <p:nvPr/>
        </p:nvGrpSpPr>
        <p:grpSpPr>
          <a:xfrm>
            <a:off x="6228184" y="2761764"/>
            <a:ext cx="1089645" cy="3331532"/>
            <a:chOff x="6228184" y="2761764"/>
            <a:chExt cx="1089645" cy="3331532"/>
          </a:xfrm>
        </p:grpSpPr>
        <p:sp>
          <p:nvSpPr>
            <p:cNvPr id="48" name="47 CuadroTexto"/>
            <p:cNvSpPr txBox="1"/>
            <p:nvPr/>
          </p:nvSpPr>
          <p:spPr>
            <a:xfrm>
              <a:off x="6705450" y="5570076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6</a:t>
              </a:r>
            </a:p>
          </p:txBody>
        </p:sp>
        <p:sp>
          <p:nvSpPr>
            <p:cNvPr id="49" name="48 CuadroTexto"/>
            <p:cNvSpPr txBox="1"/>
            <p:nvPr/>
          </p:nvSpPr>
          <p:spPr>
            <a:xfrm>
              <a:off x="6705450" y="4165920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4</a:t>
              </a:r>
            </a:p>
          </p:txBody>
        </p:sp>
        <p:sp>
          <p:nvSpPr>
            <p:cNvPr id="50" name="49 CuadroTexto"/>
            <p:cNvSpPr txBox="1"/>
            <p:nvPr/>
          </p:nvSpPr>
          <p:spPr>
            <a:xfrm>
              <a:off x="6705450" y="4870069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3</a:t>
              </a:r>
            </a:p>
          </p:txBody>
        </p:sp>
        <p:sp>
          <p:nvSpPr>
            <p:cNvPr id="51" name="50 CuadroTexto"/>
            <p:cNvSpPr txBox="1"/>
            <p:nvPr/>
          </p:nvSpPr>
          <p:spPr>
            <a:xfrm>
              <a:off x="6705450" y="2761764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52" name="51 CuadroTexto"/>
            <p:cNvSpPr txBox="1"/>
            <p:nvPr/>
          </p:nvSpPr>
          <p:spPr>
            <a:xfrm>
              <a:off x="6705450" y="3463842"/>
              <a:ext cx="367408" cy="52322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8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9</a:t>
              </a:r>
            </a:p>
          </p:txBody>
        </p:sp>
        <p:cxnSp>
          <p:nvCxnSpPr>
            <p:cNvPr id="54" name="53 Conector recto de flecha"/>
            <p:cNvCxnSpPr/>
            <p:nvPr/>
          </p:nvCxnSpPr>
          <p:spPr>
            <a:xfrm>
              <a:off x="6228184" y="3715444"/>
              <a:ext cx="352166" cy="1588"/>
            </a:xfrm>
            <a:prstGeom prst="straightConnector1">
              <a:avLst/>
            </a:prstGeom>
            <a:ln w="28575">
              <a:solidFill>
                <a:srgbClr val="FFCCFF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57 Conector recto"/>
            <p:cNvCxnSpPr/>
            <p:nvPr/>
          </p:nvCxnSpPr>
          <p:spPr>
            <a:xfrm rot="10800000">
              <a:off x="6426437" y="3368302"/>
              <a:ext cx="891392" cy="0"/>
            </a:xfrm>
            <a:prstGeom prst="line">
              <a:avLst/>
            </a:prstGeom>
            <a:ln w="28575">
              <a:solidFill>
                <a:srgbClr val="FFC000"/>
              </a:solidFill>
              <a:prstDash val="sysDot"/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CuadroTexto"/>
          <p:cNvSpPr txBox="1"/>
          <p:nvPr/>
        </p:nvSpPr>
        <p:spPr>
          <a:xfrm>
            <a:off x="1350226" y="2780928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350226" y="3063915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350226" y="3346902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1350226" y="3629889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350226" y="3912876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1350226" y="4195863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inserción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Partimos de una lista vacía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Vamos insertando cada elemento en el lugar que le corresponda</a:t>
            </a:r>
          </a:p>
          <a:p>
            <a:pPr marL="361950" lvl="1" indent="0">
              <a:spcBef>
                <a:spcPts val="0"/>
              </a:spcBef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1971675">
              <a:spcAft>
                <a:spcPts val="600"/>
              </a:spcAft>
            </a:pPr>
            <a:r>
              <a:rPr lang="es-ES" sz="2200" i="0" dirty="0" smtClean="0"/>
              <a:t>Baraja de nueve cartas numeradas del 1 al 9</a:t>
            </a:r>
          </a:p>
          <a:p>
            <a:pPr marL="1971675">
              <a:spcAft>
                <a:spcPts val="600"/>
              </a:spcAft>
            </a:pPr>
            <a:endParaRPr lang="es-ES" sz="2200" i="0" dirty="0" smtClean="0"/>
          </a:p>
          <a:p>
            <a:pPr marL="1971675">
              <a:spcAft>
                <a:spcPts val="600"/>
              </a:spcAft>
            </a:pPr>
            <a:r>
              <a:rPr lang="es-ES" sz="2200" i="0" dirty="0" smtClean="0"/>
              <a:t>Las cartas están desordenadas</a:t>
            </a:r>
          </a:p>
          <a:p>
            <a:pPr marL="1971675">
              <a:spcAft>
                <a:spcPts val="600"/>
              </a:spcAft>
            </a:pPr>
            <a:endParaRPr lang="es-ES" sz="2200" i="0" dirty="0" smtClean="0"/>
          </a:p>
          <a:p>
            <a:pPr marL="1971675">
              <a:spcAft>
                <a:spcPts val="600"/>
              </a:spcAft>
            </a:pPr>
            <a:r>
              <a:rPr lang="es-ES" sz="2200" i="0" dirty="0" smtClean="0"/>
              <a:t>Ordenaremos de menor a mayor (ascendente)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655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1350226" y="4478850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350226" y="4761837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350226" y="5044826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 animBg="1"/>
      <p:bldP spid="9" grpId="0" animBg="1"/>
      <p:bldP spid="14" grpId="0" animBg="1"/>
      <p:bldP spid="8" grpId="0" animBg="1"/>
      <p:bldP spid="16" grpId="0" animBg="1"/>
      <p:bldP spid="10" grpId="0" animBg="1"/>
      <p:bldP spid="13" grpId="0" animBg="1"/>
      <p:bldP spid="11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Método de la burbuja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718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aphicFrame>
        <p:nvGraphicFramePr>
          <p:cNvPr id="53" name="52 Tabla"/>
          <p:cNvGraphicFramePr>
            <a:graphicFrameLocks noGrp="1"/>
          </p:cNvGraphicFramePr>
          <p:nvPr/>
        </p:nvGraphicFramePr>
        <p:xfrm>
          <a:off x="2352846" y="1235685"/>
          <a:ext cx="416337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" name="55 Arco"/>
          <p:cNvSpPr/>
          <p:nvPr/>
        </p:nvSpPr>
        <p:spPr>
          <a:xfrm rot="16200000" flipH="1">
            <a:off x="5507867" y="1289199"/>
            <a:ext cx="616989" cy="432048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7" name="56 Conector recto de flecha"/>
          <p:cNvCxnSpPr/>
          <p:nvPr/>
        </p:nvCxnSpPr>
        <p:spPr>
          <a:xfrm rot="5400000">
            <a:off x="2631068" y="1087934"/>
            <a:ext cx="216000" cy="1588"/>
          </a:xfrm>
          <a:prstGeom prst="straightConnector1">
            <a:avLst/>
          </a:prstGeom>
          <a:ln w="28575">
            <a:solidFill>
              <a:srgbClr val="FFCCFF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" name="58 Tabla"/>
          <p:cNvGraphicFramePr>
            <a:graphicFrameLocks noGrp="1"/>
          </p:cNvGraphicFramePr>
          <p:nvPr/>
        </p:nvGraphicFramePr>
        <p:xfrm>
          <a:off x="2352846" y="2123283"/>
          <a:ext cx="416337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3" name="62 Tabla"/>
          <p:cNvGraphicFramePr>
            <a:graphicFrameLocks noGrp="1"/>
          </p:cNvGraphicFramePr>
          <p:nvPr/>
        </p:nvGraphicFramePr>
        <p:xfrm>
          <a:off x="2352846" y="3041194"/>
          <a:ext cx="416337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5" name="64 Arco"/>
          <p:cNvSpPr/>
          <p:nvPr/>
        </p:nvSpPr>
        <p:spPr>
          <a:xfrm rot="16200000" flipH="1">
            <a:off x="4119490" y="3094708"/>
            <a:ext cx="616989" cy="432048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69" name="68 Tabla"/>
          <p:cNvGraphicFramePr>
            <a:graphicFrameLocks noGrp="1"/>
          </p:cNvGraphicFramePr>
          <p:nvPr/>
        </p:nvGraphicFramePr>
        <p:xfrm>
          <a:off x="2352846" y="3948723"/>
          <a:ext cx="416337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" name="70 Arco"/>
          <p:cNvSpPr/>
          <p:nvPr/>
        </p:nvSpPr>
        <p:spPr>
          <a:xfrm rot="16200000" flipH="1">
            <a:off x="3461892" y="4002237"/>
            <a:ext cx="616989" cy="432048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3" name="72 Conector recto de flecha"/>
          <p:cNvCxnSpPr/>
          <p:nvPr/>
        </p:nvCxnSpPr>
        <p:spPr>
          <a:xfrm rot="5400000">
            <a:off x="6048970" y="1087934"/>
            <a:ext cx="216000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 de flecha"/>
          <p:cNvCxnSpPr/>
          <p:nvPr/>
        </p:nvCxnSpPr>
        <p:spPr>
          <a:xfrm rot="5400000">
            <a:off x="2633450" y="1976389"/>
            <a:ext cx="216000" cy="1588"/>
          </a:xfrm>
          <a:prstGeom prst="straightConnector1">
            <a:avLst/>
          </a:prstGeom>
          <a:ln w="28575">
            <a:solidFill>
              <a:srgbClr val="FFCCFF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 de flecha"/>
          <p:cNvCxnSpPr/>
          <p:nvPr/>
        </p:nvCxnSpPr>
        <p:spPr>
          <a:xfrm rot="5400000">
            <a:off x="5381848" y="1976389"/>
            <a:ext cx="216000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 de flecha"/>
          <p:cNvCxnSpPr/>
          <p:nvPr/>
        </p:nvCxnSpPr>
        <p:spPr>
          <a:xfrm rot="5400000">
            <a:off x="2633450" y="2874393"/>
            <a:ext cx="216000" cy="1588"/>
          </a:xfrm>
          <a:prstGeom prst="straightConnector1">
            <a:avLst/>
          </a:prstGeom>
          <a:ln w="28575">
            <a:solidFill>
              <a:srgbClr val="FFCCFF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 de flecha"/>
          <p:cNvCxnSpPr/>
          <p:nvPr/>
        </p:nvCxnSpPr>
        <p:spPr>
          <a:xfrm rot="5400000">
            <a:off x="4686151" y="2874393"/>
            <a:ext cx="216000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Conector recto de flecha"/>
          <p:cNvCxnSpPr/>
          <p:nvPr/>
        </p:nvCxnSpPr>
        <p:spPr>
          <a:xfrm rot="5400000">
            <a:off x="2633450" y="3800972"/>
            <a:ext cx="216000" cy="1588"/>
          </a:xfrm>
          <a:prstGeom prst="straightConnector1">
            <a:avLst/>
          </a:prstGeom>
          <a:ln w="28575">
            <a:solidFill>
              <a:srgbClr val="FFCCFF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 de flecha"/>
          <p:cNvCxnSpPr/>
          <p:nvPr/>
        </p:nvCxnSpPr>
        <p:spPr>
          <a:xfrm rot="5400000">
            <a:off x="3994646" y="3800972"/>
            <a:ext cx="216000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0" name="79 Tabla"/>
          <p:cNvGraphicFramePr>
            <a:graphicFrameLocks noGrp="1"/>
          </p:cNvGraphicFramePr>
          <p:nvPr/>
        </p:nvGraphicFramePr>
        <p:xfrm>
          <a:off x="2352846" y="4859626"/>
          <a:ext cx="416337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1" name="80 Arco"/>
          <p:cNvSpPr/>
          <p:nvPr/>
        </p:nvSpPr>
        <p:spPr>
          <a:xfrm rot="16200000" flipH="1">
            <a:off x="2732288" y="4913140"/>
            <a:ext cx="616989" cy="432048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2" name="81 Conector recto de flecha"/>
          <p:cNvCxnSpPr/>
          <p:nvPr/>
        </p:nvCxnSpPr>
        <p:spPr>
          <a:xfrm rot="5400000">
            <a:off x="2633450" y="4711875"/>
            <a:ext cx="216000" cy="1588"/>
          </a:xfrm>
          <a:prstGeom prst="straightConnector1">
            <a:avLst/>
          </a:prstGeom>
          <a:ln w="28575">
            <a:solidFill>
              <a:srgbClr val="FFCCFF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 de flecha"/>
          <p:cNvCxnSpPr/>
          <p:nvPr/>
        </p:nvCxnSpPr>
        <p:spPr>
          <a:xfrm rot="5400000">
            <a:off x="3317999" y="4711875"/>
            <a:ext cx="216000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4" name="83 Tabla"/>
          <p:cNvGraphicFramePr>
            <a:graphicFrameLocks noGrp="1"/>
          </p:cNvGraphicFramePr>
          <p:nvPr/>
        </p:nvGraphicFramePr>
        <p:xfrm>
          <a:off x="2352846" y="5778341"/>
          <a:ext cx="416337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rgbClr val="FF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86" name="85 Conector recto de flecha"/>
          <p:cNvCxnSpPr/>
          <p:nvPr/>
        </p:nvCxnSpPr>
        <p:spPr>
          <a:xfrm rot="5400000">
            <a:off x="3311078" y="5630590"/>
            <a:ext cx="216000" cy="1588"/>
          </a:xfrm>
          <a:prstGeom prst="straightConnector1">
            <a:avLst/>
          </a:prstGeom>
          <a:ln w="28575">
            <a:solidFill>
              <a:srgbClr val="FFCCFF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/>
          <p:nvPr/>
        </p:nvCxnSpPr>
        <p:spPr>
          <a:xfrm rot="5400000" flipH="1" flipV="1">
            <a:off x="2731859" y="5933125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65" grpId="0" animBg="1"/>
      <p:bldP spid="71" grpId="0" animBg="1"/>
      <p:bldP spid="81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827584" y="1556904"/>
            <a:ext cx="7344816" cy="115201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Método de la burbuja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33386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Ordenación de un array por el método de la burbuja</a:t>
            </a:r>
          </a:p>
          <a:p>
            <a:pPr marL="361950" lvl="1" indent="0">
              <a:spcBef>
                <a:spcPts val="0"/>
              </a:spcBef>
              <a:buClr>
                <a:schemeClr val="accent3"/>
              </a:buClr>
              <a:buSzPct val="95000"/>
              <a:buNone/>
              <a:tabLst>
                <a:tab pos="542925" algn="l"/>
                <a:tab pos="714375" algn="l"/>
              </a:tabLst>
            </a:pPr>
            <a:r>
              <a:rPr lang="es-ES" i="1" dirty="0" smtClean="0"/>
              <a:t>Desde el primero (</a:t>
            </a:r>
            <a:r>
              <a:rPr lang="es-ES" i="1" dirty="0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s-ES" i="1" dirty="0" smtClean="0"/>
              <a:t> = 0), hasta el penúltimo (N - 2):</a:t>
            </a:r>
          </a:p>
          <a:p>
            <a:pPr marL="714375" lvl="1" indent="0">
              <a:spcBef>
                <a:spcPts val="0"/>
              </a:spcBef>
              <a:buClr>
                <a:schemeClr val="accent3"/>
              </a:buClr>
              <a:buSzPct val="95000"/>
              <a:buNone/>
            </a:pPr>
            <a:r>
              <a:rPr lang="es-ES_tradnl" i="1" dirty="0" smtClean="0"/>
              <a:t>Desde el último </a:t>
            </a:r>
            <a:r>
              <a:rPr lang="es-ES" i="1" dirty="0" smtClean="0"/>
              <a:t>(</a:t>
            </a:r>
            <a:r>
              <a:rPr lang="es-ES" i="1" dirty="0" smtClean="0">
                <a:latin typeface="Consolas" pitchFamily="49" charset="0"/>
                <a:cs typeface="Consolas" pitchFamily="49" charset="0"/>
              </a:rPr>
              <a:t>j</a:t>
            </a:r>
            <a:r>
              <a:rPr lang="es-ES" i="1" dirty="0" smtClean="0"/>
              <a:t> = N – 1), </a:t>
            </a:r>
            <a:r>
              <a:rPr lang="es-ES_tradnl" i="1" dirty="0" smtClean="0"/>
              <a:t>hasta </a:t>
            </a:r>
            <a:r>
              <a:rPr lang="es-ES_tradnl" i="1" dirty="0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s-ES_tradnl" i="1" dirty="0" smtClean="0">
                <a:cs typeface="Consolas" pitchFamily="49" charset="0"/>
              </a:rPr>
              <a:t> + 1</a:t>
            </a:r>
            <a:r>
              <a:rPr lang="es-ES_tradnl" i="1" dirty="0" smtClean="0"/>
              <a:t>:</a:t>
            </a:r>
          </a:p>
          <a:p>
            <a:pPr marL="1076325" lvl="1" indent="0">
              <a:spcBef>
                <a:spcPts val="0"/>
              </a:spcBef>
              <a:buClr>
                <a:schemeClr val="accent3"/>
              </a:buClr>
              <a:buSzPct val="95000"/>
              <a:buNone/>
            </a:pPr>
            <a:r>
              <a:rPr lang="es-ES_tradnl" i="1" dirty="0" smtClean="0"/>
              <a:t>Si elemento en </a:t>
            </a:r>
            <a:r>
              <a:rPr lang="es-ES_tradnl" i="1" dirty="0" smtClean="0">
                <a:latin typeface="Consolas" pitchFamily="49" charset="0"/>
                <a:cs typeface="Consolas" pitchFamily="49" charset="0"/>
              </a:rPr>
              <a:t>j</a:t>
            </a:r>
            <a:r>
              <a:rPr lang="es-ES_tradnl" i="1" dirty="0" smtClean="0"/>
              <a:t> &lt; elemento en </a:t>
            </a:r>
            <a:r>
              <a:rPr lang="es-ES_tradnl" i="1" dirty="0" smtClean="0">
                <a:latin typeface="Consolas" pitchFamily="49" charset="0"/>
                <a:cs typeface="Consolas" pitchFamily="49" charset="0"/>
              </a:rPr>
              <a:t>j</a:t>
            </a:r>
            <a:r>
              <a:rPr lang="es-ES_tradnl" i="1" dirty="0" smtClean="0"/>
              <a:t> - 1, intercambiarlos</a:t>
            </a:r>
            <a:endParaRPr lang="es-ES" i="1" dirty="0" smtClean="0"/>
          </a:p>
          <a:p>
            <a:pPr lvl="1" indent="1588">
              <a:spcBef>
                <a:spcPts val="0"/>
              </a:spcBef>
              <a:buSzPct val="100000"/>
              <a:buNone/>
            </a:pP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2000"/>
              </a:lnSpc>
              <a:spcBef>
                <a:spcPts val="0"/>
              </a:spcBef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...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tmp;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Del primero al penúltimo...</a:t>
            </a:r>
            <a:endParaRPr lang="es-ES" sz="1800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i &lt; N -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i++) 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  // Desde el último hasta el siguiente a i...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for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j = N -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j &gt; i; j--) 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   if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(lista[j] &lt; lista[j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-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]) 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tmp = lista[j];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lista[j] = lista[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j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-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lista[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j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-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 = tmp;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}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719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7112910" y="404664"/>
            <a:ext cx="1577676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burbuja.cpp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373878" y="2780928"/>
            <a:ext cx="3312922" cy="1015663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lvl="1" indent="1588">
              <a:spcBef>
                <a:spcPts val="180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N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tLista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0" lvl="1" indent="1588"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lista;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Método de la burbuja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el método de la burbuja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Complejidad: </a:t>
            </a:r>
            <a:r>
              <a:rPr lang="es-ES" i="1" dirty="0" smtClean="0"/>
              <a:t>O(N</a:t>
            </a:r>
            <a:r>
              <a:rPr lang="es-ES" i="1" baseline="30000" dirty="0" smtClean="0"/>
              <a:t>2</a:t>
            </a:r>
            <a:r>
              <a:rPr lang="es-ES" i="1" dirty="0" smtClean="0"/>
              <a:t>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Comportamiento no natural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Estable (mantiene el orden relativo)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Mejora: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Si en un paso del bucle exterior no ha habido intercambios:</a:t>
            </a:r>
          </a:p>
          <a:p>
            <a:pPr marL="361950" lvl="1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s-ES" dirty="0" smtClean="0"/>
              <a:t>La lista ya está ordenada (no es necesario seguir)</a:t>
            </a:r>
          </a:p>
          <a:p>
            <a:pPr marL="809625"/>
            <a:r>
              <a:rPr lang="es-ES" sz="2000" i="0" dirty="0" smtClean="0">
                <a:latin typeface="Consolas" pitchFamily="49" charset="0"/>
                <a:cs typeface="Consolas" pitchFamily="49" charset="0"/>
              </a:rPr>
              <a:t>14      14      14      12</a:t>
            </a:r>
          </a:p>
          <a:p>
            <a:pPr marL="809625"/>
            <a:r>
              <a:rPr lang="es-ES" sz="2000" i="0" dirty="0" smtClean="0">
                <a:latin typeface="Consolas" pitchFamily="49" charset="0"/>
                <a:cs typeface="Consolas" pitchFamily="49" charset="0"/>
              </a:rPr>
              <a:t>16      16      12      14</a:t>
            </a:r>
          </a:p>
          <a:p>
            <a:pPr marL="809625"/>
            <a:r>
              <a:rPr lang="es-ES" sz="2000" i="0" dirty="0" smtClean="0">
                <a:latin typeface="Consolas" pitchFamily="49" charset="0"/>
                <a:cs typeface="Consolas" pitchFamily="49" charset="0"/>
              </a:rPr>
              <a:t>35      12      16      16</a:t>
            </a:r>
          </a:p>
          <a:p>
            <a:pPr marL="809625"/>
            <a:r>
              <a:rPr lang="es-ES" sz="2000" i="0" dirty="0" smtClean="0">
                <a:latin typeface="Consolas" pitchFamily="49" charset="0"/>
                <a:cs typeface="Consolas" pitchFamily="49" charset="0"/>
              </a:rPr>
              <a:t>12      35      35      35</a:t>
            </a:r>
          </a:p>
          <a:p>
            <a:pPr marL="809625"/>
            <a:r>
              <a:rPr lang="es-ES" sz="2000" i="0" dirty="0" smtClean="0">
                <a:latin typeface="Consolas" pitchFamily="49" charset="0"/>
                <a:cs typeface="Consolas" pitchFamily="49" charset="0"/>
              </a:rPr>
              <a:t>50      50      50      50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cxnSp>
        <p:nvCxnSpPr>
          <p:cNvPr id="7" name="6 Conector recto"/>
          <p:cNvCxnSpPr/>
          <p:nvPr/>
        </p:nvCxnSpPr>
        <p:spPr>
          <a:xfrm flipV="1">
            <a:off x="1706538" y="5210150"/>
            <a:ext cx="720080" cy="345182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5303406" y="4732402"/>
            <a:ext cx="2871620" cy="78483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La lista ya está ordenada</a:t>
            </a:r>
          </a:p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No hace falta seguir</a:t>
            </a:r>
          </a:p>
        </p:txBody>
      </p:sp>
      <p:cxnSp>
        <p:nvCxnSpPr>
          <p:cNvPr id="13" name="12 Conector recto"/>
          <p:cNvCxnSpPr/>
          <p:nvPr/>
        </p:nvCxnSpPr>
        <p:spPr>
          <a:xfrm flipV="1">
            <a:off x="2819425" y="4836393"/>
            <a:ext cx="720080" cy="345182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flipV="1">
            <a:off x="3942978" y="4464764"/>
            <a:ext cx="720080" cy="345182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Método de la burbuja mejorado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110178"/>
          </a:xfrm>
        </p:spPr>
        <p:txBody>
          <a:bodyPr>
            <a:normAutofit/>
          </a:bodyPr>
          <a:lstStyle/>
          <a:p>
            <a:pPr lvl="1" indent="1588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inter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SzPct val="100000"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Desde el 1º hasta el penúltimo si hay intercambios...</a:t>
            </a: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((i &lt; N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 &amp;&amp; inter) 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inter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  // Desde el último hasta el siguiente a i...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for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j = N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j &gt; i; j--) 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   if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(lista[j] &lt; lista[j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]) 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      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tmp;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tmp = lista[j];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lista[j] = lista[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j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lista[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j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 = tmp;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inter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}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(inter) 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i++;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6986273" y="404664"/>
            <a:ext cx="1704313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burbuja2.cpp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710127" y="5765194"/>
            <a:ext cx="57237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Esta variación sí tiene un comportamiento natural</a:t>
            </a:r>
            <a:endParaRPr lang="es-E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722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535898" y="3044280"/>
            <a:ext cx="4072462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Listas ordenadas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Listas ordenadas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Gestión de listas ordenadas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Casi todas las tareas se realizan igual que en listas sin orden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Operaciones que tengan en cuenta el orden: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Inserción de un nuevo elemento: debe seguir en orden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Búsquedas más eficientes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¿Y la carga desde archivo?</a:t>
            </a:r>
            <a:endParaRPr lang="es-ES" dirty="0">
              <a:solidFill>
                <a:prstClr val="white"/>
              </a:solidFill>
            </a:endParaRP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Si los elementos se guardaron en orden: se lee igual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Si los elementos no están ordenados en el archivo: insertar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Gestión de listas ordenadas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Declaraciones: Iguales que para listas sin orden</a:t>
            </a:r>
            <a:endParaRPr lang="es-ES" dirty="0">
              <a:solidFill>
                <a:prstClr val="white"/>
              </a:solidFill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const </a:t>
            </a:r>
            <a:r>
              <a:rPr lang="es-ES" sz="1800" dirty="0" smtClean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N = </a:t>
            </a:r>
            <a:r>
              <a:rPr lang="es-ES" sz="1800" dirty="0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20</a:t>
            </a: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endParaRPr lang="es-E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typedef</a:t>
            </a: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codigo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nombre;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sueldo;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  <a:r>
              <a:rPr lang="es-ES" sz="1800" dirty="0" err="1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tRegistro</a:t>
            </a: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endParaRPr lang="es-E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typedef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 err="1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tRegistro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 err="1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tArray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[N</a:t>
            </a: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pPr marL="361950" lvl="1" indent="0">
              <a:spcBef>
                <a:spcPts val="0"/>
              </a:spcBef>
              <a:buNone/>
            </a:pPr>
            <a:endParaRPr lang="es-E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typedef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s-ES" sz="1800" dirty="0" err="1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tArray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registros;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cont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tLista</a:t>
            </a: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s-E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724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7366184" y="404664"/>
            <a:ext cx="1324402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lista.cpp</a:t>
            </a:r>
          </a:p>
        </p:txBody>
      </p:sp>
    </p:spTree>
    <p:extLst>
      <p:ext uri="{BB962C8B-B14F-4D97-AF65-F5344CB8AC3E}">
        <p14:creationId xmlns:p14="http://schemas.microsoft.com/office/powerpoint/2010/main" val="123283540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Gestión de listas ordenadas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Subprogramas: Misma declaración </a:t>
            </a:r>
            <a:r>
              <a:rPr lang="es-ES" dirty="0">
                <a:solidFill>
                  <a:prstClr val="white"/>
                </a:solidFill>
              </a:rPr>
              <a:t>que para listas sin orden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mostrarDato</a:t>
            </a: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s-ES" sz="1800" dirty="0" smtClean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pos, </a:t>
            </a:r>
            <a:r>
              <a:rPr lang="es-ES" sz="1800" dirty="0" err="1" smtClean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tRegistro</a:t>
            </a:r>
            <a:r>
              <a:rPr lang="es-ES" sz="1800" dirty="0" smtClean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registro);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mostrar(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tLista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lista);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 </a:t>
            </a:r>
            <a:r>
              <a:rPr lang="es-ES" sz="18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operator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&gt;(</a:t>
            </a:r>
            <a:r>
              <a:rPr lang="es-ES" sz="1800" dirty="0" err="1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tRegistro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opIzq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s-ES" sz="1800" dirty="0" err="1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tRegistro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opDer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 </a:t>
            </a:r>
            <a:r>
              <a:rPr lang="es-ES" sz="18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operator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&lt;(</a:t>
            </a:r>
            <a:r>
              <a:rPr lang="es-ES" sz="1800" dirty="0" err="1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tRegistro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opIzq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s-ES" sz="1800" dirty="0" err="1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tRegistro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opDer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err="1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tRegistro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nuevo();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insertar(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tLista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&amp;lista, </a:t>
            </a:r>
            <a:r>
              <a:rPr lang="es-ES" sz="1800" dirty="0" err="1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tRegistro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registro, 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 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&amp;ok);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eliminar(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tLista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&amp;lista, 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pos, 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 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&amp;ok); </a:t>
            </a:r>
            <a:r>
              <a:rPr lang="es-ES" sz="1800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pos = 1..N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buscar(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tLista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lista, 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nombre);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cargar(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tLista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&amp;lista, 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 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&amp;ok);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guardar(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tLista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lista);</a:t>
            </a:r>
          </a:p>
          <a:p>
            <a:pPr marL="361950" lvl="1" indent="0">
              <a:spcBef>
                <a:spcPts val="0"/>
              </a:spcBef>
              <a:buNone/>
            </a:pPr>
            <a:endParaRPr lang="es-E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725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1938884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Gestión de listas ordenadas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Nuevas implementaciones: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Operadores relacionales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Inserción (mantener el orden)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Búsqueda (más eficiente)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Se guarda la lista en orden, por lo que </a:t>
            </a:r>
            <a:r>
              <a:rPr lang="es-E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cargar()</a:t>
            </a:r>
            <a:r>
              <a:rPr lang="es-ES" dirty="0" smtClean="0"/>
              <a:t> no cambia</a:t>
            </a:r>
            <a:endParaRPr lang="es-ES" dirty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>
              <a:solidFill>
                <a:srgbClr val="FFC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 </a:t>
            </a:r>
            <a:r>
              <a:rPr lang="es-ES" sz="18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operator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&gt;(</a:t>
            </a:r>
            <a:r>
              <a:rPr lang="es-ES" sz="1800" dirty="0" err="1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tRegistro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opIzq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s-ES" sz="1800" dirty="0" err="1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tRegistro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opDer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opIzq.nombre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&gt; </a:t>
            </a:r>
            <a:r>
              <a:rPr lang="es-E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opDer.nombre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 </a:t>
            </a:r>
            <a:r>
              <a:rPr lang="es-ES" sz="18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operator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&lt;(</a:t>
            </a:r>
            <a:r>
              <a:rPr lang="es-ES" sz="1800" dirty="0" err="1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tRegistro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opIzq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s-ES" sz="1800" dirty="0" err="1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tRegistro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opDer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opIzq.nombre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&lt; </a:t>
            </a:r>
            <a:r>
              <a:rPr lang="es-E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opDer.nombre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s-E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726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012275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Gestión de listas ordenadas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insertar(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tLista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&amp;lista, </a:t>
            </a:r>
            <a:r>
              <a:rPr lang="es-ES" sz="1800" dirty="0" err="1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tRegistro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registro, 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&amp;ok)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ok = </a:t>
            </a:r>
            <a:r>
              <a:rPr lang="es-ES" sz="18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s-E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lista.cont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== N)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ok = </a:t>
            </a:r>
            <a:r>
              <a:rPr lang="es-ES" sz="18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s-ES" sz="1800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lista llena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i = </a:t>
            </a:r>
            <a:r>
              <a:rPr lang="es-ES" sz="18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s-ES" sz="1800" spc="-8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s-ES" sz="1800" spc="-80" dirty="0">
                <a:latin typeface="Consolas" panose="020B0609020204030204" pitchFamily="49" charset="0"/>
                <a:cs typeface="Consolas" panose="020B0609020204030204" pitchFamily="49" charset="0"/>
              </a:rPr>
              <a:t> ((i &lt; </a:t>
            </a:r>
            <a:r>
              <a:rPr lang="es-ES" sz="1800" spc="-80" dirty="0" err="1">
                <a:latin typeface="Consolas" panose="020B0609020204030204" pitchFamily="49" charset="0"/>
                <a:cs typeface="Consolas" panose="020B0609020204030204" pitchFamily="49" charset="0"/>
              </a:rPr>
              <a:t>lista.cont</a:t>
            </a:r>
            <a:r>
              <a:rPr lang="es-ES" sz="1800" spc="-80" dirty="0">
                <a:latin typeface="Consolas" panose="020B0609020204030204" pitchFamily="49" charset="0"/>
                <a:cs typeface="Consolas" panose="020B0609020204030204" pitchFamily="49" charset="0"/>
              </a:rPr>
              <a:t>) &amp;&amp; (</a:t>
            </a:r>
            <a:r>
              <a:rPr lang="es-ES" sz="1800" spc="-80" dirty="0" err="1">
                <a:latin typeface="Consolas" panose="020B0609020204030204" pitchFamily="49" charset="0"/>
                <a:cs typeface="Consolas" panose="020B0609020204030204" pitchFamily="49" charset="0"/>
              </a:rPr>
              <a:t>lista.registros</a:t>
            </a:r>
            <a:r>
              <a:rPr lang="es-ES" sz="1800" spc="-80" dirty="0">
                <a:latin typeface="Consolas" panose="020B0609020204030204" pitchFamily="49" charset="0"/>
                <a:cs typeface="Consolas" panose="020B0609020204030204" pitchFamily="49" charset="0"/>
              </a:rPr>
              <a:t>[i] &lt; registro))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i++;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}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s-ES" sz="1800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Insertamos en la posición </a:t>
            </a:r>
            <a:r>
              <a:rPr lang="es-ES" sz="1800" dirty="0" smtClean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 (primer mayor o igual)</a:t>
            </a:r>
            <a:endParaRPr lang="es-ES" sz="1800" dirty="0">
              <a:solidFill>
                <a:srgbClr val="92D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s-ES" sz="18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j = </a:t>
            </a:r>
            <a:r>
              <a:rPr lang="es-E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lista.cont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; j &gt; i; j--) </a:t>
            </a: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s-ES" sz="1800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Desplazamos una posición a la derecha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</a:t>
            </a:r>
            <a:r>
              <a:rPr lang="es-E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lista.registros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[j] = </a:t>
            </a:r>
            <a:r>
              <a:rPr lang="es-E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lista.registros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[j - </a:t>
            </a:r>
            <a:r>
              <a:rPr lang="es-ES" sz="1800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}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s-E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lista.registros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[i] = registro;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s-E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lista.cont</a:t>
            </a: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++;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361950" lvl="1" indent="0">
              <a:spcBef>
                <a:spcPts val="0"/>
              </a:spcBef>
              <a:buNone/>
            </a:pPr>
            <a:endParaRPr lang="es-E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727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4731971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inserción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656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931522" y="1700808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931522" y="1983795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931522" y="2266782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931522" y="2549769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931522" y="2832756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931522" y="3115743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931522" y="3398730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931522" y="3681717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931522" y="3964706"/>
            <a:ext cx="612000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1691680" y="4395593"/>
            <a:ext cx="1880066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ordenada: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183569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1691680" y="2276872"/>
            <a:ext cx="5741700" cy="43088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Colocamos el primer elemento en la lista vacía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" autoRev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27" grpId="1" animBg="1"/>
      <p:bldP spid="29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728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895225" y="3044280"/>
            <a:ext cx="7353808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Búsquedas en listas ordenadas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07958937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Búsquedas en listas ordenadas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Búsqueda de un elemento en una secuencia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No ordenada: recorremos hasta encontrarlo </a:t>
            </a:r>
            <a:r>
              <a:rPr lang="es-ES" dirty="0" smtClean="0">
                <a:solidFill>
                  <a:srgbClr val="FFC000"/>
                </a:solidFill>
              </a:rPr>
              <a:t>o al final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Ordenada: recorremos hasta encontrarlo </a:t>
            </a:r>
            <a:r>
              <a:rPr lang="es-ES" dirty="0" smtClean="0">
                <a:solidFill>
                  <a:srgbClr val="FFC000"/>
                </a:solidFill>
              </a:rPr>
              <a:t>o mayor</a:t>
            </a:r>
            <a:r>
              <a:rPr lang="es-ES" dirty="0" smtClean="0"/>
              <a:t> </a:t>
            </a:r>
            <a:r>
              <a:rPr lang="es-ES" dirty="0" smtClean="0">
                <a:solidFill>
                  <a:srgbClr val="FFC000"/>
                </a:solidFill>
              </a:rPr>
              <a:t>/ al final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 smtClean="0"/>
              <a:t>Buscamos el 36: al llegar al final sabemos que no está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Buscamos el 17: al llegar al 20 ya sabemos que no está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Condiciones de terminación: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Se llega al final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Se encuentra el elemento buscado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Se encuentra uno mayor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 </a:t>
            </a:r>
            <a:r>
              <a:rPr lang="es-ES" dirty="0" smtClean="0"/>
              <a:t>Mientras no al final y el valor sea menor que el buscado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729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890594" y="2629038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233854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Búsquedas en listas ordenadas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buscado;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"Valor a buscar: "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cin &gt;&gt; buscado;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while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((i &lt; N) &amp;&amp; (lista[i] &lt; buscado)) {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i++;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Ahora, o estamos al final o lista[i] &gt;= buscado</a:t>
            </a:r>
            <a:endParaRPr lang="es-ES" sz="20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if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(i == N) {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Al final: no se ha encontrado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"No encontrado!"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&lt;&lt; endl;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else if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(lista[i] == buscado) {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Encontrado!</a:t>
            </a:r>
            <a:endParaRPr lang="es-ES" sz="20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"Encontrado en posición "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&lt;&lt; i +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&lt;&lt; endl;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{</a:t>
            </a: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Hemos encontrado uno mayor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"No encontrado!"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&lt;&lt; endl;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s-ES" sz="18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730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5148064" y="5805264"/>
            <a:ext cx="22076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ambria" pitchFamily="18" charset="0"/>
              </a:rPr>
              <a:t>Complejidad: </a:t>
            </a:r>
            <a:r>
              <a:rPr lang="es-ES" sz="2000" i="1" dirty="0" smtClean="0">
                <a:latin typeface="Cambria" pitchFamily="18" charset="0"/>
              </a:rPr>
              <a:t>O(N)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410944" y="980728"/>
            <a:ext cx="3275856" cy="938719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lvl="1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lvl="1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tLista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0" lvl="1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lista;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731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438373" y="3044280"/>
            <a:ext cx="4267515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Búsqueda binaria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Rectángulo"/>
          <p:cNvSpPr/>
          <p:nvPr/>
        </p:nvSpPr>
        <p:spPr>
          <a:xfrm>
            <a:off x="971600" y="1484784"/>
            <a:ext cx="7560840" cy="1800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Búsqueda binaria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Búsqueda mucho más rápida que aprovecha la ordenación</a:t>
            </a:r>
          </a:p>
          <a:p>
            <a:pPr marL="539750" lvl="1" indent="0">
              <a:spcBef>
                <a:spcPts val="600"/>
              </a:spcBef>
              <a:buNone/>
            </a:pPr>
            <a:r>
              <a:rPr lang="es-ES" i="1" dirty="0" smtClean="0"/>
              <a:t>Comparar con el valor que esté en el medio de la lista:</a:t>
            </a:r>
          </a:p>
          <a:p>
            <a:pPr marL="895350" lvl="1" indent="0">
              <a:spcBef>
                <a:spcPts val="0"/>
              </a:spcBef>
              <a:buNone/>
            </a:pPr>
            <a:r>
              <a:rPr lang="es-ES" i="1" dirty="0" smtClean="0"/>
              <a:t>Si es el que se busca, terminar</a:t>
            </a:r>
          </a:p>
          <a:p>
            <a:pPr marL="895350" lvl="1" indent="0">
              <a:spcBef>
                <a:spcPts val="0"/>
              </a:spcBef>
              <a:buNone/>
            </a:pPr>
            <a:r>
              <a:rPr lang="es-ES" i="1" dirty="0" smtClean="0"/>
              <a:t>Si no, si es mayor, buscar en la primera mitad de la lista</a:t>
            </a:r>
          </a:p>
          <a:p>
            <a:pPr marL="895350" lvl="1" indent="0">
              <a:spcBef>
                <a:spcPts val="0"/>
              </a:spcBef>
              <a:buNone/>
            </a:pPr>
            <a:r>
              <a:rPr lang="es-ES" i="1" dirty="0" smtClean="0"/>
              <a:t>Si no, si es menor, buscar en la segunda mitad de la lista</a:t>
            </a: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Repetir hasta encontrarlo o no quede sublista donde buscar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732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890594" y="3790458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18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7" name="6 Conector recto de flecha"/>
          <p:cNvCxnSpPr/>
          <p:nvPr/>
        </p:nvCxnSpPr>
        <p:spPr>
          <a:xfrm rot="5400000">
            <a:off x="3870730" y="3635506"/>
            <a:ext cx="252000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890594" y="4706094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18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9" name="8 Conector recto de flecha"/>
          <p:cNvCxnSpPr/>
          <p:nvPr/>
        </p:nvCxnSpPr>
        <p:spPr>
          <a:xfrm rot="5400000">
            <a:off x="1811073" y="4543268"/>
            <a:ext cx="252000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3654946" y="4628752"/>
            <a:ext cx="4193648" cy="706363"/>
          </a:xfrm>
          <a:prstGeom prst="rect">
            <a:avLst/>
          </a:prstGeom>
          <a:solidFill>
            <a:srgbClr val="A6A6A6">
              <a:alpha val="50196"/>
            </a:srgbClr>
          </a:solidFill>
          <a:ln w="19050">
            <a:solidFill>
              <a:schemeClr val="tx1">
                <a:lumMod val="65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971600" y="3356992"/>
            <a:ext cx="19511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dirty="0" smtClean="0">
                <a:latin typeface="Cambria" pitchFamily="18" charset="0"/>
              </a:rPr>
              <a:t>Buscamos el 12</a:t>
            </a:r>
            <a:endParaRPr lang="es-ES" sz="2000" dirty="0">
              <a:latin typeface="Cambria" pitchFamily="18" charset="0"/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890594" y="5615274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18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3" name="12 Conector recto de flecha"/>
          <p:cNvCxnSpPr/>
          <p:nvPr/>
        </p:nvCxnSpPr>
        <p:spPr>
          <a:xfrm rot="5400000">
            <a:off x="2500990" y="5460322"/>
            <a:ext cx="252000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"/>
          <p:cNvSpPr/>
          <p:nvPr/>
        </p:nvSpPr>
        <p:spPr>
          <a:xfrm>
            <a:off x="3654946" y="5545806"/>
            <a:ext cx="4193648" cy="725413"/>
          </a:xfrm>
          <a:prstGeom prst="rect">
            <a:avLst/>
          </a:prstGeom>
          <a:solidFill>
            <a:srgbClr val="A6A6A6">
              <a:alpha val="50196"/>
            </a:srgbClr>
          </a:solidFill>
          <a:ln w="19050">
            <a:solidFill>
              <a:schemeClr val="tx1">
                <a:lumMod val="65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>
            <a:off x="890594" y="5545806"/>
            <a:ext cx="1377150" cy="725413"/>
          </a:xfrm>
          <a:prstGeom prst="rect">
            <a:avLst/>
          </a:prstGeom>
          <a:solidFill>
            <a:srgbClr val="A6A6A6">
              <a:alpha val="50196"/>
            </a:srgbClr>
          </a:solidFill>
          <a:ln w="19050">
            <a:solidFill>
              <a:schemeClr val="tx1">
                <a:lumMod val="65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Flecha izquierda"/>
          <p:cNvSpPr/>
          <p:nvPr/>
        </p:nvSpPr>
        <p:spPr>
          <a:xfrm>
            <a:off x="3474926" y="4274062"/>
            <a:ext cx="360040" cy="144000"/>
          </a:xfrm>
          <a:prstGeom prst="leftArrow">
            <a:avLst>
              <a:gd name="adj1" fmla="val 50000"/>
              <a:gd name="adj2" fmla="val 88034"/>
            </a:avLst>
          </a:prstGeom>
          <a:solidFill>
            <a:srgbClr val="FFC000"/>
          </a:solidFill>
          <a:ln w="1905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Flecha izquierda"/>
          <p:cNvSpPr/>
          <p:nvPr/>
        </p:nvSpPr>
        <p:spPr>
          <a:xfrm rot="10800000">
            <a:off x="2097249" y="5161400"/>
            <a:ext cx="360040" cy="144000"/>
          </a:xfrm>
          <a:prstGeom prst="leftArrow">
            <a:avLst>
              <a:gd name="adj1" fmla="val 50000"/>
              <a:gd name="adj2" fmla="val 88034"/>
            </a:avLst>
          </a:prstGeom>
          <a:solidFill>
            <a:srgbClr val="FFC000"/>
          </a:solidFill>
          <a:ln w="1905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2626196" y="5373216"/>
            <a:ext cx="460382" cy="52322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 2"/>
              </a:rPr>
              <a:t></a:t>
            </a:r>
            <a:endParaRPr lang="es-ES" sz="2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3995936" y="3356992"/>
            <a:ext cx="1750351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Elemento mitad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0" grpId="0" animBg="1"/>
      <p:bldP spid="11" grpId="0"/>
      <p:bldP spid="14" grpId="0" animBg="1"/>
      <p:bldP spid="15" grpId="0" animBg="1"/>
      <p:bldP spid="18" grpId="0" animBg="1"/>
      <p:bldP spid="19" grpId="0" animBg="1"/>
      <p:bldP spid="20" grpId="1"/>
      <p:bldP spid="22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Búsqueda binaria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Vamos buscando en sublistas cada vez más pequeñas (mitades)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Delimitamos el segmento de la lista donde buscar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Inicialmente tenemos toda la lista: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1800"/>
              </a:spcBef>
              <a:spcAft>
                <a:spcPts val="600"/>
              </a:spcAft>
              <a:buNone/>
            </a:pPr>
            <a:r>
              <a:rPr lang="es-ES" dirty="0" smtClean="0"/>
              <a:t>Índice del elemento en la mitad: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mitad = (ini + fin) /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2</a:t>
            </a: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/>
              <a:t>Si no se encuentra, ¿dónde seguir buscando?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Buscado &lt; elemento en la mitad: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fin = mitad -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endParaRPr lang="es-ES" dirty="0" smtClean="0">
              <a:solidFill>
                <a:srgbClr val="FFFF00"/>
              </a:solidFill>
            </a:endParaRP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Buscado &gt; elemento en la mitad: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ini = mitad +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endParaRPr lang="es-ES" dirty="0" smtClean="0">
              <a:solidFill>
                <a:srgbClr val="FFFF00"/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Si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ini</a:t>
            </a:r>
            <a:r>
              <a:rPr lang="es-ES" dirty="0" smtClean="0"/>
              <a:t> &gt;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fin</a:t>
            </a:r>
            <a:r>
              <a:rPr lang="es-ES" dirty="0" smtClean="0"/>
              <a:t>, no queda dónde buscar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733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890594" y="2895584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18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3" name="12 Grupo"/>
          <p:cNvGrpSpPr/>
          <p:nvPr/>
        </p:nvGrpSpPr>
        <p:grpSpPr>
          <a:xfrm>
            <a:off x="952763" y="2276872"/>
            <a:ext cx="564578" cy="590554"/>
            <a:chOff x="952763" y="2276872"/>
            <a:chExt cx="564578" cy="590554"/>
          </a:xfrm>
        </p:grpSpPr>
        <p:cxnSp>
          <p:nvCxnSpPr>
            <p:cNvPr id="7" name="6 Conector recto de flecha"/>
            <p:cNvCxnSpPr/>
            <p:nvPr/>
          </p:nvCxnSpPr>
          <p:spPr>
            <a:xfrm rot="5400000">
              <a:off x="1108258" y="2740632"/>
              <a:ext cx="252000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21 CuadroTexto"/>
            <p:cNvSpPr txBox="1"/>
            <p:nvPr/>
          </p:nvSpPr>
          <p:spPr>
            <a:xfrm>
              <a:off x="952763" y="2276872"/>
              <a:ext cx="564578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ini</a:t>
              </a:r>
            </a:p>
          </p:txBody>
        </p:sp>
      </p:grpSp>
      <p:grpSp>
        <p:nvGrpSpPr>
          <p:cNvPr id="15" name="14 Grupo"/>
          <p:cNvGrpSpPr/>
          <p:nvPr/>
        </p:nvGrpSpPr>
        <p:grpSpPr>
          <a:xfrm>
            <a:off x="7200194" y="2276872"/>
            <a:ext cx="564578" cy="590554"/>
            <a:chOff x="7200194" y="2276872"/>
            <a:chExt cx="564578" cy="590554"/>
          </a:xfrm>
        </p:grpSpPr>
        <p:cxnSp>
          <p:nvCxnSpPr>
            <p:cNvPr id="21" name="20 Conector recto de flecha"/>
            <p:cNvCxnSpPr/>
            <p:nvPr/>
          </p:nvCxnSpPr>
          <p:spPr>
            <a:xfrm rot="5400000">
              <a:off x="7355689" y="2740632"/>
              <a:ext cx="252000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22 CuadroTexto"/>
            <p:cNvSpPr txBox="1"/>
            <p:nvPr/>
          </p:nvSpPr>
          <p:spPr>
            <a:xfrm>
              <a:off x="7200194" y="2276872"/>
              <a:ext cx="564578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fin</a:t>
              </a:r>
            </a:p>
          </p:txBody>
        </p:sp>
      </p:grpSp>
      <p:grpSp>
        <p:nvGrpSpPr>
          <p:cNvPr id="14" name="13 Grupo"/>
          <p:cNvGrpSpPr/>
          <p:nvPr/>
        </p:nvGrpSpPr>
        <p:grpSpPr>
          <a:xfrm>
            <a:off x="3628403" y="2276872"/>
            <a:ext cx="817853" cy="590554"/>
            <a:chOff x="3628403" y="2276872"/>
            <a:chExt cx="817853" cy="590554"/>
          </a:xfrm>
        </p:grpSpPr>
        <p:cxnSp>
          <p:nvCxnSpPr>
            <p:cNvPr id="24" name="23 Conector recto de flecha"/>
            <p:cNvCxnSpPr/>
            <p:nvPr/>
          </p:nvCxnSpPr>
          <p:spPr>
            <a:xfrm rot="5400000">
              <a:off x="3913767" y="2740632"/>
              <a:ext cx="252000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24 CuadroTexto"/>
            <p:cNvSpPr txBox="1"/>
            <p:nvPr/>
          </p:nvSpPr>
          <p:spPr>
            <a:xfrm>
              <a:off x="3628403" y="2276872"/>
              <a:ext cx="81785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mitad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Búsqueda binaria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buNone/>
            </a:pPr>
            <a:endParaRPr lang="es-ES" sz="2000" dirty="0" smtClean="0"/>
          </a:p>
          <a:p>
            <a:pPr marL="3619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12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&lt; lista[mitad] </a:t>
            </a:r>
            <a:r>
              <a:rPr lang="es-E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fin = mitad –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endParaRPr lang="es-ES" sz="2000" dirty="0" smtClean="0">
              <a:solidFill>
                <a:srgbClr val="FFFF00"/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18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6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12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&gt; lista[mitad]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ini = mitad +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endParaRPr lang="es-ES" sz="2000" dirty="0" smtClean="0">
              <a:solidFill>
                <a:srgbClr val="FFFF00"/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734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890594" y="1671448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18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9" name="28 Grupo"/>
          <p:cNvGrpSpPr/>
          <p:nvPr/>
        </p:nvGrpSpPr>
        <p:grpSpPr>
          <a:xfrm>
            <a:off x="952763" y="1052736"/>
            <a:ext cx="564578" cy="590554"/>
            <a:chOff x="952763" y="1503834"/>
            <a:chExt cx="564578" cy="590554"/>
          </a:xfrm>
        </p:grpSpPr>
        <p:cxnSp>
          <p:nvCxnSpPr>
            <p:cNvPr id="7" name="6 Conector recto de flecha"/>
            <p:cNvCxnSpPr/>
            <p:nvPr/>
          </p:nvCxnSpPr>
          <p:spPr>
            <a:xfrm rot="5400000">
              <a:off x="1108258" y="1967594"/>
              <a:ext cx="252000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21 CuadroTexto"/>
            <p:cNvSpPr txBox="1"/>
            <p:nvPr/>
          </p:nvSpPr>
          <p:spPr>
            <a:xfrm>
              <a:off x="952763" y="1503834"/>
              <a:ext cx="564578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ini</a:t>
              </a:r>
            </a:p>
          </p:txBody>
        </p:sp>
      </p:grpSp>
      <p:grpSp>
        <p:nvGrpSpPr>
          <p:cNvPr id="39" name="38 Grupo"/>
          <p:cNvGrpSpPr/>
          <p:nvPr/>
        </p:nvGrpSpPr>
        <p:grpSpPr>
          <a:xfrm>
            <a:off x="7200194" y="1052736"/>
            <a:ext cx="564578" cy="590554"/>
            <a:chOff x="7200194" y="1503834"/>
            <a:chExt cx="564578" cy="590554"/>
          </a:xfrm>
        </p:grpSpPr>
        <p:cxnSp>
          <p:nvCxnSpPr>
            <p:cNvPr id="21" name="20 Conector recto de flecha"/>
            <p:cNvCxnSpPr/>
            <p:nvPr/>
          </p:nvCxnSpPr>
          <p:spPr>
            <a:xfrm rot="5400000">
              <a:off x="7355689" y="1967594"/>
              <a:ext cx="252000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22 CuadroTexto"/>
            <p:cNvSpPr txBox="1"/>
            <p:nvPr/>
          </p:nvSpPr>
          <p:spPr>
            <a:xfrm>
              <a:off x="7200194" y="1503834"/>
              <a:ext cx="564578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fin</a:t>
              </a:r>
            </a:p>
          </p:txBody>
        </p:sp>
      </p:grpSp>
      <p:grpSp>
        <p:nvGrpSpPr>
          <p:cNvPr id="38" name="37 Grupo"/>
          <p:cNvGrpSpPr/>
          <p:nvPr/>
        </p:nvGrpSpPr>
        <p:grpSpPr>
          <a:xfrm>
            <a:off x="3628403" y="1052736"/>
            <a:ext cx="817853" cy="590554"/>
            <a:chOff x="3628403" y="1503834"/>
            <a:chExt cx="817853" cy="590554"/>
          </a:xfrm>
        </p:grpSpPr>
        <p:cxnSp>
          <p:nvCxnSpPr>
            <p:cNvPr id="24" name="23 Conector recto de flecha"/>
            <p:cNvCxnSpPr/>
            <p:nvPr/>
          </p:nvCxnSpPr>
          <p:spPr>
            <a:xfrm rot="5400000">
              <a:off x="3913767" y="1967594"/>
              <a:ext cx="252000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24 CuadroTexto"/>
            <p:cNvSpPr txBox="1"/>
            <p:nvPr/>
          </p:nvSpPr>
          <p:spPr>
            <a:xfrm>
              <a:off x="3628403" y="1503834"/>
              <a:ext cx="81785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mitad</a:t>
              </a:r>
            </a:p>
          </p:txBody>
        </p:sp>
      </p:grpSp>
      <p:sp>
        <p:nvSpPr>
          <p:cNvPr id="13" name="12 Rectángulo"/>
          <p:cNvSpPr/>
          <p:nvPr/>
        </p:nvSpPr>
        <p:spPr>
          <a:xfrm>
            <a:off x="6876256" y="404664"/>
            <a:ext cx="18838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ambria" pitchFamily="18" charset="0"/>
              </a:rPr>
              <a:t>Buscamos el 12</a:t>
            </a:r>
          </a:p>
        </p:txBody>
      </p:sp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890594" y="3471648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18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0" name="39 Grupo"/>
          <p:cNvGrpSpPr/>
          <p:nvPr/>
        </p:nvGrpSpPr>
        <p:grpSpPr>
          <a:xfrm>
            <a:off x="952763" y="2852936"/>
            <a:ext cx="564578" cy="590554"/>
            <a:chOff x="952763" y="3161944"/>
            <a:chExt cx="564578" cy="590554"/>
          </a:xfrm>
        </p:grpSpPr>
        <p:cxnSp>
          <p:nvCxnSpPr>
            <p:cNvPr id="15" name="14 Conector recto de flecha"/>
            <p:cNvCxnSpPr/>
            <p:nvPr/>
          </p:nvCxnSpPr>
          <p:spPr>
            <a:xfrm rot="5400000">
              <a:off x="1108258" y="3625704"/>
              <a:ext cx="252000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16 CuadroTexto"/>
            <p:cNvSpPr txBox="1"/>
            <p:nvPr/>
          </p:nvSpPr>
          <p:spPr>
            <a:xfrm>
              <a:off x="952763" y="3161944"/>
              <a:ext cx="564578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ini</a:t>
              </a:r>
            </a:p>
          </p:txBody>
        </p:sp>
      </p:grpSp>
      <p:grpSp>
        <p:nvGrpSpPr>
          <p:cNvPr id="42" name="41 Grupo"/>
          <p:cNvGrpSpPr/>
          <p:nvPr/>
        </p:nvGrpSpPr>
        <p:grpSpPr>
          <a:xfrm>
            <a:off x="3038192" y="2852936"/>
            <a:ext cx="564578" cy="590554"/>
            <a:chOff x="3038192" y="3161944"/>
            <a:chExt cx="564578" cy="590554"/>
          </a:xfrm>
        </p:grpSpPr>
        <p:cxnSp>
          <p:nvCxnSpPr>
            <p:cNvPr id="16" name="15 Conector recto de flecha"/>
            <p:cNvCxnSpPr/>
            <p:nvPr/>
          </p:nvCxnSpPr>
          <p:spPr>
            <a:xfrm rot="5400000">
              <a:off x="3193687" y="3625704"/>
              <a:ext cx="252000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17 CuadroTexto"/>
            <p:cNvSpPr txBox="1"/>
            <p:nvPr/>
          </p:nvSpPr>
          <p:spPr>
            <a:xfrm>
              <a:off x="3038192" y="3161944"/>
              <a:ext cx="564578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fin</a:t>
              </a:r>
            </a:p>
          </p:txBody>
        </p:sp>
      </p:grpSp>
      <p:grpSp>
        <p:nvGrpSpPr>
          <p:cNvPr id="41" name="40 Grupo"/>
          <p:cNvGrpSpPr/>
          <p:nvPr/>
        </p:nvGrpSpPr>
        <p:grpSpPr>
          <a:xfrm>
            <a:off x="1530646" y="2852936"/>
            <a:ext cx="817853" cy="590554"/>
            <a:chOff x="1530646" y="3161944"/>
            <a:chExt cx="817853" cy="590554"/>
          </a:xfrm>
        </p:grpSpPr>
        <p:cxnSp>
          <p:nvCxnSpPr>
            <p:cNvPr id="19" name="18 Conector recto de flecha"/>
            <p:cNvCxnSpPr/>
            <p:nvPr/>
          </p:nvCxnSpPr>
          <p:spPr>
            <a:xfrm rot="5400000">
              <a:off x="1816010" y="3625704"/>
              <a:ext cx="252000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19 CuadroTexto"/>
            <p:cNvSpPr txBox="1"/>
            <p:nvPr/>
          </p:nvSpPr>
          <p:spPr>
            <a:xfrm>
              <a:off x="1530646" y="3161944"/>
              <a:ext cx="81785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mitad</a:t>
              </a:r>
            </a:p>
          </p:txBody>
        </p:sp>
      </p:grpSp>
      <p:graphicFrame>
        <p:nvGraphicFramePr>
          <p:cNvPr id="30" name="29 Tabla"/>
          <p:cNvGraphicFramePr>
            <a:graphicFrameLocks noGrp="1"/>
          </p:cNvGraphicFramePr>
          <p:nvPr/>
        </p:nvGraphicFramePr>
        <p:xfrm>
          <a:off x="890594" y="5199840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18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3" name="42 Grupo"/>
          <p:cNvGrpSpPr/>
          <p:nvPr/>
        </p:nvGrpSpPr>
        <p:grpSpPr>
          <a:xfrm>
            <a:off x="2353829" y="4581128"/>
            <a:ext cx="564578" cy="590554"/>
            <a:chOff x="2353829" y="4792766"/>
            <a:chExt cx="564578" cy="590554"/>
          </a:xfrm>
        </p:grpSpPr>
        <p:cxnSp>
          <p:nvCxnSpPr>
            <p:cNvPr id="31" name="30 Conector recto de flecha"/>
            <p:cNvCxnSpPr/>
            <p:nvPr/>
          </p:nvCxnSpPr>
          <p:spPr>
            <a:xfrm rot="5400000">
              <a:off x="2509324" y="5256526"/>
              <a:ext cx="252000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32 CuadroTexto"/>
            <p:cNvSpPr txBox="1"/>
            <p:nvPr/>
          </p:nvSpPr>
          <p:spPr>
            <a:xfrm>
              <a:off x="2353829" y="4792766"/>
              <a:ext cx="564578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ini</a:t>
              </a:r>
            </a:p>
          </p:txBody>
        </p:sp>
      </p:grpSp>
      <p:grpSp>
        <p:nvGrpSpPr>
          <p:cNvPr id="44" name="43 Grupo"/>
          <p:cNvGrpSpPr/>
          <p:nvPr/>
        </p:nvGrpSpPr>
        <p:grpSpPr>
          <a:xfrm>
            <a:off x="3038192" y="4581128"/>
            <a:ext cx="564578" cy="590554"/>
            <a:chOff x="3038192" y="4792766"/>
            <a:chExt cx="564578" cy="590554"/>
          </a:xfrm>
        </p:grpSpPr>
        <p:cxnSp>
          <p:nvCxnSpPr>
            <p:cNvPr id="32" name="31 Conector recto de flecha"/>
            <p:cNvCxnSpPr/>
            <p:nvPr/>
          </p:nvCxnSpPr>
          <p:spPr>
            <a:xfrm rot="5400000">
              <a:off x="3193687" y="5256526"/>
              <a:ext cx="252000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33 CuadroTexto"/>
            <p:cNvSpPr txBox="1"/>
            <p:nvPr/>
          </p:nvSpPr>
          <p:spPr>
            <a:xfrm>
              <a:off x="3038192" y="4792766"/>
              <a:ext cx="564578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fin</a:t>
              </a:r>
            </a:p>
          </p:txBody>
        </p:sp>
      </p:grpSp>
      <p:grpSp>
        <p:nvGrpSpPr>
          <p:cNvPr id="45" name="44 Grupo"/>
          <p:cNvGrpSpPr/>
          <p:nvPr/>
        </p:nvGrpSpPr>
        <p:grpSpPr>
          <a:xfrm>
            <a:off x="2232454" y="5784761"/>
            <a:ext cx="817853" cy="553134"/>
            <a:chOff x="2241979" y="5756186"/>
            <a:chExt cx="817853" cy="553134"/>
          </a:xfrm>
        </p:grpSpPr>
        <p:cxnSp>
          <p:nvCxnSpPr>
            <p:cNvPr id="35" name="34 Conector recto de flecha"/>
            <p:cNvCxnSpPr/>
            <p:nvPr/>
          </p:nvCxnSpPr>
          <p:spPr>
            <a:xfrm rot="16200000">
              <a:off x="2520437" y="5881392"/>
              <a:ext cx="252000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35 CuadroTexto"/>
            <p:cNvSpPr txBox="1"/>
            <p:nvPr/>
          </p:nvSpPr>
          <p:spPr>
            <a:xfrm>
              <a:off x="2241979" y="5939988"/>
              <a:ext cx="81785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mitad</a:t>
              </a:r>
            </a:p>
          </p:txBody>
        </p:sp>
      </p:grpSp>
      <p:sp>
        <p:nvSpPr>
          <p:cNvPr id="37" name="36 Rectángulo"/>
          <p:cNvSpPr/>
          <p:nvPr/>
        </p:nvSpPr>
        <p:spPr>
          <a:xfrm>
            <a:off x="3203848" y="5909210"/>
            <a:ext cx="1576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i="1" dirty="0" smtClean="0">
                <a:solidFill>
                  <a:srgbClr val="FFC000"/>
                </a:solidFill>
                <a:latin typeface="Cambria" pitchFamily="18" charset="0"/>
              </a:rPr>
              <a:t>¡Encontrado!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Búsqueda binaria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Si el elemento no está, nos quedamos sin sublista: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ini &gt; fin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13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&gt; lista[mitad]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ini = mitad +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endParaRPr lang="es-ES" dirty="0" smtClean="0">
              <a:solidFill>
                <a:srgbClr val="FFFF00"/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13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&lt; lista[mitad]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fin = mitad –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</a:t>
            </a:r>
            <a:endParaRPr lang="es-ES" dirty="0" smtClean="0">
              <a:solidFill>
                <a:srgbClr val="FFFF00"/>
              </a:solidFill>
            </a:endParaRPr>
          </a:p>
          <a:p>
            <a:pPr marL="361950" lvl="1" indent="0" defTabSz="504825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C000"/>
                </a:solidFill>
              </a:rPr>
              <a:t>¡¡¡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ini &gt; fin</a:t>
            </a:r>
            <a:r>
              <a:rPr lang="es-ES" dirty="0" smtClean="0">
                <a:solidFill>
                  <a:srgbClr val="FFC000"/>
                </a:solidFill>
              </a:rPr>
              <a:t> !!! 	</a:t>
            </a:r>
            <a:r>
              <a:rPr lang="es-ES" dirty="0" smtClean="0"/>
              <a:t>No hay dónde seguir buscando </a:t>
            </a:r>
            <a:r>
              <a:rPr lang="es-ES" dirty="0" smtClean="0">
                <a:sym typeface="Wingdings" pitchFamily="2" charset="2"/>
              </a:rPr>
              <a:t> No está</a:t>
            </a: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735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890594" y="2351409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18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8" name="17 Grupo"/>
          <p:cNvGrpSpPr/>
          <p:nvPr/>
        </p:nvGrpSpPr>
        <p:grpSpPr>
          <a:xfrm>
            <a:off x="2231676" y="1556792"/>
            <a:ext cx="817853" cy="766459"/>
            <a:chOff x="2231676" y="1556792"/>
            <a:chExt cx="817853" cy="766459"/>
          </a:xfrm>
        </p:grpSpPr>
        <p:cxnSp>
          <p:nvCxnSpPr>
            <p:cNvPr id="14" name="13 Conector recto de flecha"/>
            <p:cNvCxnSpPr/>
            <p:nvPr/>
          </p:nvCxnSpPr>
          <p:spPr>
            <a:xfrm rot="5400000">
              <a:off x="2509324" y="2196457"/>
              <a:ext cx="252000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16 CuadroTexto"/>
            <p:cNvSpPr txBox="1"/>
            <p:nvPr/>
          </p:nvSpPr>
          <p:spPr>
            <a:xfrm>
              <a:off x="2231676" y="1556792"/>
              <a:ext cx="81785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mitad</a:t>
              </a: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2353829" y="1783219"/>
              <a:ext cx="564578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ini</a:t>
              </a:r>
            </a:p>
          </p:txBody>
        </p:sp>
      </p:grpSp>
      <p:grpSp>
        <p:nvGrpSpPr>
          <p:cNvPr id="21" name="20 Grupo"/>
          <p:cNvGrpSpPr/>
          <p:nvPr/>
        </p:nvGrpSpPr>
        <p:grpSpPr>
          <a:xfrm>
            <a:off x="3038192" y="1783219"/>
            <a:ext cx="564578" cy="540032"/>
            <a:chOff x="3038192" y="1783219"/>
            <a:chExt cx="564578" cy="540032"/>
          </a:xfrm>
        </p:grpSpPr>
        <p:cxnSp>
          <p:nvCxnSpPr>
            <p:cNvPr id="15" name="14 Conector recto de flecha"/>
            <p:cNvCxnSpPr/>
            <p:nvPr/>
          </p:nvCxnSpPr>
          <p:spPr>
            <a:xfrm rot="5400000">
              <a:off x="3193687" y="2196457"/>
              <a:ext cx="252000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19 CuadroTexto"/>
            <p:cNvSpPr txBox="1"/>
            <p:nvPr/>
          </p:nvSpPr>
          <p:spPr>
            <a:xfrm>
              <a:off x="3038192" y="1783219"/>
              <a:ext cx="564578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fin</a:t>
              </a:r>
            </a:p>
          </p:txBody>
        </p:sp>
      </p:grpSp>
      <p:graphicFrame>
        <p:nvGraphicFramePr>
          <p:cNvPr id="26" name="25 Tabla"/>
          <p:cNvGraphicFramePr>
            <a:graphicFrameLocks noGrp="1"/>
          </p:cNvGraphicFramePr>
          <p:nvPr/>
        </p:nvGraphicFramePr>
        <p:xfrm>
          <a:off x="890594" y="4556745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18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2" name="21 Grupo"/>
          <p:cNvGrpSpPr/>
          <p:nvPr/>
        </p:nvGrpSpPr>
        <p:grpSpPr>
          <a:xfrm>
            <a:off x="2911555" y="3501008"/>
            <a:ext cx="817853" cy="983361"/>
            <a:chOff x="2911555" y="3501008"/>
            <a:chExt cx="817853" cy="983361"/>
          </a:xfrm>
        </p:grpSpPr>
        <p:cxnSp>
          <p:nvCxnSpPr>
            <p:cNvPr id="28" name="27 Conector recto de flecha"/>
            <p:cNvCxnSpPr/>
            <p:nvPr/>
          </p:nvCxnSpPr>
          <p:spPr>
            <a:xfrm rot="5400000">
              <a:off x="3193687" y="4357575"/>
              <a:ext cx="252000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30 CuadroTexto"/>
            <p:cNvSpPr txBox="1"/>
            <p:nvPr/>
          </p:nvSpPr>
          <p:spPr>
            <a:xfrm>
              <a:off x="3038192" y="3717910"/>
              <a:ext cx="564578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ini</a:t>
              </a:r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3038192" y="3944337"/>
              <a:ext cx="564578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fin</a:t>
              </a:r>
            </a:p>
          </p:txBody>
        </p:sp>
        <p:sp>
          <p:nvSpPr>
            <p:cNvPr id="33" name="32 CuadroTexto"/>
            <p:cNvSpPr txBox="1"/>
            <p:nvPr/>
          </p:nvSpPr>
          <p:spPr>
            <a:xfrm>
              <a:off x="2911555" y="3501008"/>
              <a:ext cx="81785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mitad</a:t>
              </a:r>
            </a:p>
          </p:txBody>
        </p:sp>
      </p:grpSp>
      <p:sp>
        <p:nvSpPr>
          <p:cNvPr id="34" name="33 Rectángulo"/>
          <p:cNvSpPr/>
          <p:nvPr/>
        </p:nvSpPr>
        <p:spPr>
          <a:xfrm>
            <a:off x="827584" y="1556792"/>
            <a:ext cx="13358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ambria" pitchFamily="18" charset="0"/>
              </a:rPr>
              <a:t>Para el 13: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4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Búsqueda binaria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Implementación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buscado;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"Valor a buscar: "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cin &gt;&gt; buscado;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ini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fin = N –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mitad;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encontrado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while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((ini &lt;= fin) &amp;&amp; !encontrado) 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mitad = (ini + fin) /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2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División entera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if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(buscado == lista[mitad]) 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encontrado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else if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(buscado &lt; lista[mitad]) 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fin = mitad -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else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ini = mitad +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Si se ha encontrado, está en [mitad]</a:t>
            </a:r>
            <a:endParaRPr lang="es-ES" sz="20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736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5421288" y="980728"/>
            <a:ext cx="3265512" cy="1015663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lvl="1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lvl="1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tLista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0" lvl="1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lista;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Búsqueda binaria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&lt;fstream&gt;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8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N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100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elementos;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8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buscar(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lista,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buscado);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8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lista;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ifstream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archivo;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dato;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lista.cont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archivo.open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"ordenados.txt"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Existe y es correcto</a:t>
            </a:r>
            <a:endParaRPr lang="es-ES" sz="18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archivo &gt;&gt; dato;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...</a:t>
            </a:r>
            <a:endParaRPr lang="es-ES" sz="16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737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7112910" y="971436"/>
            <a:ext cx="1577676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binaria.cpp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inserción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inserción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657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931522" y="1700808"/>
            <a:ext cx="616142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931522" y="1983795"/>
            <a:ext cx="616142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931522" y="2266782"/>
            <a:ext cx="616142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931522" y="2549769"/>
            <a:ext cx="616142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931522" y="2832756"/>
            <a:ext cx="616142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931522" y="3115743"/>
            <a:ext cx="616142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931522" y="3398730"/>
            <a:ext cx="616142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931522" y="3681717"/>
            <a:ext cx="616142" cy="830997"/>
          </a:xfrm>
          <a:prstGeom prst="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183569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2555776" y="4941168"/>
            <a:ext cx="612000" cy="83099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1691680" y="2276872"/>
            <a:ext cx="5966698" cy="84638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El 7 es mayor que todos los elementos de la lista</a:t>
            </a:r>
          </a:p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Lo insertamos al final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1691680" y="4395593"/>
            <a:ext cx="1880066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Lista ordenada: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8" grpId="0" animBg="1"/>
      <p:bldP spid="28" grpId="1" animBg="1"/>
      <p:bldP spid="29" grpId="0" uiExpand="1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Búsqueda binaria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5110178"/>
          </a:xfrm>
        </p:spPr>
        <p:txBody>
          <a:bodyPr>
            <a:noAutofit/>
          </a:bodyPr>
          <a:lstStyle/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while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((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lista.cont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&lt; N) &amp;&amp; (dato !=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)) {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lista.elementos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lista.cont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 = dato;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lista.cont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++;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archivo &gt;&gt; dato;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archivo.close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i &lt;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lista.cont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i++) {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cout &lt;&lt;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lista.elementos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[i]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 "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cout &lt;&lt; endl;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buscado, pos;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"Valor a buscar: "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cin &gt;&gt; buscado;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pos = 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buscar(lista, buscado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(pos !=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"Encontrado en la posición "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&lt;&lt; pos +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&lt;&lt; endl;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"No encontrado!"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&lt;&lt; endl;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  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738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Búsqueda binaria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buscar(tLista lista,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buscado) {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pos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ini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fin =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lista.cont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-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mitad;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encontrado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((ini &lt;= fin) &amp;&amp; !encontrado) {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mitad = (ini + fin) /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2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División entera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(buscado ==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lista.elementos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[mitad]) {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encontrado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 if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(buscado &lt;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lista.elementos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[mitad]) {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fin = mitad -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ini = mitad +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(encontrado) {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pos = mitad;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pos;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739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Búsqueda binaria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Complejidad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¿Qué orden de complejidad tiene la búsqueda binaria?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Caso peor: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No está o se encuentra en una sublista de 1 elemento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Nº de comparaciones = Nº de mitades que podemos hacer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N / 2, N / 4, N / 8, N / 16, ..., 8, 4, 2, 1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Symbol"/>
              </a:rPr>
              <a:t></a:t>
            </a:r>
            <a:r>
              <a:rPr lang="es-ES" dirty="0" smtClean="0"/>
              <a:t> 1, 2, 4, 8, ..., N / 16, N / 8, N / 4, N / 2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Si hacemos que N sea igual a 2</a:t>
            </a:r>
            <a:r>
              <a:rPr lang="es-ES" baseline="30000" dirty="0" smtClean="0"/>
              <a:t>k</a:t>
            </a:r>
            <a:r>
              <a:rPr lang="es-ES" dirty="0" smtClean="0"/>
              <a:t>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2</a:t>
            </a:r>
            <a:r>
              <a:rPr lang="es-ES" baseline="30000" dirty="0" smtClean="0"/>
              <a:t>0</a:t>
            </a:r>
            <a:r>
              <a:rPr lang="es-ES" dirty="0" smtClean="0"/>
              <a:t>, 2</a:t>
            </a:r>
            <a:r>
              <a:rPr lang="es-ES" baseline="30000" dirty="0" smtClean="0"/>
              <a:t>1</a:t>
            </a:r>
            <a:r>
              <a:rPr lang="es-ES" dirty="0" smtClean="0"/>
              <a:t>, 2</a:t>
            </a:r>
            <a:r>
              <a:rPr lang="es-ES" baseline="30000" dirty="0" smtClean="0"/>
              <a:t>2</a:t>
            </a:r>
            <a:r>
              <a:rPr lang="es-ES" dirty="0" smtClean="0"/>
              <a:t>, 2</a:t>
            </a:r>
            <a:r>
              <a:rPr lang="es-ES" baseline="30000" dirty="0" smtClean="0"/>
              <a:t>3</a:t>
            </a:r>
            <a:r>
              <a:rPr lang="es-ES" dirty="0" smtClean="0"/>
              <a:t>, ..., 2</a:t>
            </a:r>
            <a:r>
              <a:rPr lang="es-ES" baseline="30000" dirty="0" smtClean="0"/>
              <a:t>k-4</a:t>
            </a:r>
            <a:r>
              <a:rPr lang="es-ES" dirty="0" smtClean="0"/>
              <a:t>, 2</a:t>
            </a:r>
            <a:r>
              <a:rPr lang="es-ES" baseline="30000" dirty="0" smtClean="0"/>
              <a:t>k-3</a:t>
            </a:r>
            <a:r>
              <a:rPr lang="es-ES" dirty="0" smtClean="0"/>
              <a:t>, 2</a:t>
            </a:r>
            <a:r>
              <a:rPr lang="es-ES" baseline="30000" dirty="0" smtClean="0"/>
              <a:t>k-2</a:t>
            </a:r>
            <a:r>
              <a:rPr lang="es-ES" dirty="0" smtClean="0"/>
              <a:t>, 2</a:t>
            </a:r>
            <a:r>
              <a:rPr lang="es-ES" baseline="30000" dirty="0" smtClean="0"/>
              <a:t>k-1</a:t>
            </a: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Nº de elementos de esa serie: </a:t>
            </a:r>
            <a:r>
              <a:rPr lang="es-ES" i="1" dirty="0" smtClean="0"/>
              <a:t>k</a:t>
            </a: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Nº de comparaciones = k	N = 2</a:t>
            </a:r>
            <a:r>
              <a:rPr lang="es-ES" baseline="30000" dirty="0" smtClean="0"/>
              <a:t>k</a:t>
            </a:r>
            <a:r>
              <a:rPr lang="es-ES" dirty="0" smtClean="0"/>
              <a:t> </a:t>
            </a:r>
            <a:r>
              <a:rPr lang="es-ES" dirty="0" smtClean="0">
                <a:sym typeface="Wingdings" pitchFamily="2" charset="2"/>
              </a:rPr>
              <a:t> k = log</a:t>
            </a:r>
            <a:r>
              <a:rPr lang="es-ES" baseline="-25000" dirty="0" smtClean="0">
                <a:sym typeface="Wingdings" pitchFamily="2" charset="2"/>
              </a:rPr>
              <a:t>2</a:t>
            </a:r>
            <a:r>
              <a:rPr lang="es-ES" dirty="0" smtClean="0">
                <a:sym typeface="Wingdings" pitchFamily="2" charset="2"/>
              </a:rPr>
              <a:t> N</a:t>
            </a:r>
            <a:endParaRPr lang="es-ES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Complejidad: </a:t>
            </a:r>
            <a:r>
              <a:rPr lang="es-ES" i="1" dirty="0" smtClean="0"/>
              <a:t>O(</a:t>
            </a:r>
            <a:r>
              <a:rPr lang="es-ES" i="1" dirty="0" smtClean="0">
                <a:sym typeface="Wingdings" pitchFamily="2" charset="2"/>
              </a:rPr>
              <a:t>log</a:t>
            </a:r>
            <a:r>
              <a:rPr lang="es-ES" i="1" baseline="-25000" dirty="0" smtClean="0">
                <a:sym typeface="Wingdings" pitchFamily="2" charset="2"/>
              </a:rPr>
              <a:t>2</a:t>
            </a:r>
            <a:r>
              <a:rPr lang="es-ES" i="1" dirty="0" smtClean="0">
                <a:sym typeface="Wingdings" pitchFamily="2" charset="2"/>
              </a:rPr>
              <a:t> N</a:t>
            </a:r>
            <a:r>
              <a:rPr lang="es-ES" i="1" dirty="0" smtClean="0"/>
              <a:t>)	</a:t>
            </a:r>
            <a:r>
              <a:rPr lang="es-ES" dirty="0" smtClean="0"/>
              <a:t>Mucho más rápida que </a:t>
            </a:r>
            <a:r>
              <a:rPr lang="es-ES" i="1" dirty="0" smtClean="0"/>
              <a:t>O(N)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740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90736"/>
            <a:ext cx="8229600" cy="500066"/>
          </a:xfrm>
        </p:spPr>
        <p:txBody>
          <a:bodyPr/>
          <a:lstStyle/>
          <a:p>
            <a:r>
              <a:rPr lang="es-ES" dirty="0" smtClean="0"/>
              <a:t>Acerca de </a:t>
            </a:r>
            <a:r>
              <a:rPr lang="es-ES" i="1" dirty="0" err="1" smtClean="0"/>
              <a:t>Creative</a:t>
            </a:r>
            <a:r>
              <a:rPr lang="es-ES" i="1" dirty="0" smtClean="0"/>
              <a:t> </a:t>
            </a:r>
            <a:r>
              <a:rPr lang="es-ES" i="1" dirty="0" err="1" smtClean="0"/>
              <a:t>Commons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289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Licencia CC (</a:t>
            </a:r>
            <a:r>
              <a:rPr lang="es-ES" dirty="0" err="1" smtClean="0">
                <a:hlinkClick r:id="rId2"/>
              </a:rPr>
              <a:t>Creative</a:t>
            </a:r>
            <a:r>
              <a:rPr lang="es-ES" dirty="0" smtClean="0">
                <a:hlinkClick r:id="rId2"/>
              </a:rPr>
              <a:t> </a:t>
            </a:r>
            <a:r>
              <a:rPr lang="es-ES" dirty="0" err="1" smtClean="0">
                <a:hlinkClick r:id="rId2"/>
              </a:rPr>
              <a:t>Commons</a:t>
            </a:r>
            <a:r>
              <a:rPr lang="es-ES" dirty="0" smtClean="0"/>
              <a:t>)</a:t>
            </a:r>
            <a:endParaRPr lang="es-ES" i="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tipo de licencias ofrecen algunos derechos a terceras personas bajo ciertas condiciones.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documento tiene establecidas las siguientes: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Pulsa en la imagen de arriba a la derecha para saber más.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741</a:t>
            </a:fld>
            <a:endParaRPr lang="en-US" dirty="0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1547664" y="2757115"/>
            <a:ext cx="6543458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Reconocimiento (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Attribution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En cualquier explotación de la obra autorizada por la licencia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hará falta reconocer la autoría.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 comercial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Non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commercial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de la obra queda limitada a usos no comerciales.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Compartir igual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Share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alike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autorizada incluye la creación de obras derivadas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siempre que mantengan la misma licencia al ser divulgadas.</a:t>
            </a:r>
          </a:p>
        </p:txBody>
      </p:sp>
      <p:pic>
        <p:nvPicPr>
          <p:cNvPr id="45065" name="Picture 9" descr="attribution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2757115"/>
            <a:ext cx="409575" cy="409575"/>
          </a:xfrm>
          <a:prstGeom prst="rect">
            <a:avLst/>
          </a:prstGeom>
          <a:noFill/>
        </p:spPr>
      </p:pic>
      <p:pic>
        <p:nvPicPr>
          <p:cNvPr id="45066" name="Picture 10" descr="non commercial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3746155"/>
            <a:ext cx="409575" cy="409575"/>
          </a:xfrm>
          <a:prstGeom prst="rect">
            <a:avLst/>
          </a:prstGeom>
          <a:noFill/>
        </p:spPr>
      </p:pic>
      <p:pic>
        <p:nvPicPr>
          <p:cNvPr id="45068" name="Picture 12" descr="share alike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4416700"/>
            <a:ext cx="409575" cy="409575"/>
          </a:xfrm>
          <a:prstGeom prst="rect">
            <a:avLst/>
          </a:prstGeom>
          <a:noFill/>
        </p:spPr>
      </p:pic>
      <p:pic>
        <p:nvPicPr>
          <p:cNvPr id="18" name="17 Imagen" descr="CreativeCommons.png">
            <a:hlinkClick r:id="rId6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929454" y="400273"/>
            <a:ext cx="1919288" cy="671513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noFill/>
        <a:ln>
          <a:solidFill>
            <a:srgbClr val="FFC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C000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/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wrap="none" rtlCol="0">
        <a:spAutoFit/>
      </a:bodyPr>
      <a:lstStyle>
        <a:defPPr algn="ctr">
          <a:spcAft>
            <a:spcPts val="600"/>
          </a:spcAft>
          <a:defRPr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39246</TotalTime>
  <Words>7369</Words>
  <Application>Microsoft Office PowerPoint</Application>
  <PresentationFormat>Presentación en pantalla (4:3)</PresentationFormat>
  <Paragraphs>2571</Paragraphs>
  <Slides>93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93</vt:i4>
      </vt:variant>
    </vt:vector>
  </HeadingPairs>
  <TitlesOfParts>
    <vt:vector size="101" baseType="lpstr">
      <vt:lpstr>Calibri</vt:lpstr>
      <vt:lpstr>Cambria</vt:lpstr>
      <vt:lpstr>Consolas</vt:lpstr>
      <vt:lpstr>Constantia</vt:lpstr>
      <vt:lpstr>Symbol</vt:lpstr>
      <vt:lpstr>Wingdings</vt:lpstr>
      <vt:lpstr>Wingdings 2</vt:lpstr>
      <vt:lpstr>Flow</vt:lpstr>
      <vt:lpstr>Algoritmos de ordenación</vt:lpstr>
      <vt:lpstr>Índice</vt:lpstr>
      <vt:lpstr>Fundamentos de la programación</vt:lpstr>
      <vt:lpstr>Algoritmos de ordenación</vt:lpstr>
      <vt:lpstr>Algoritmos de ordenación</vt:lpstr>
      <vt:lpstr>Fundamentos de la programación</vt:lpstr>
      <vt:lpstr>Ordenación por inserción</vt:lpstr>
      <vt:lpstr>Ordenación por inserción</vt:lpstr>
      <vt:lpstr>Ordenación por inserción</vt:lpstr>
      <vt:lpstr>Ordenación por inserción</vt:lpstr>
      <vt:lpstr>Ordenación por inserción</vt:lpstr>
      <vt:lpstr>Ordenación por inserción</vt:lpstr>
      <vt:lpstr>Ordenación por inserción</vt:lpstr>
      <vt:lpstr>Ordenación por inserción</vt:lpstr>
      <vt:lpstr>Ordenación por inserción</vt:lpstr>
      <vt:lpstr>Ordenación por inserción</vt:lpstr>
      <vt:lpstr>Ordenación por inserción</vt:lpstr>
      <vt:lpstr>Ordenación por inserción</vt:lpstr>
      <vt:lpstr>Ordenación por inserción</vt:lpstr>
      <vt:lpstr>Ordenación de arrays por inserción</vt:lpstr>
      <vt:lpstr>Ordenación de arrays por inserción</vt:lpstr>
      <vt:lpstr>Ordenación de arrays por inserción</vt:lpstr>
      <vt:lpstr>Ordenación de arrays por inserción</vt:lpstr>
      <vt:lpstr>Fundamentos de la programación</vt:lpstr>
      <vt:lpstr>Ordenación por inserción con intercambios</vt:lpstr>
      <vt:lpstr>Ordenación por inserción con intercambios</vt:lpstr>
      <vt:lpstr>Ordenación por inserción con intercambios</vt:lpstr>
      <vt:lpstr>Ordenación por inserción con intercambios</vt:lpstr>
      <vt:lpstr>Ordenación por inserción con intercambios</vt:lpstr>
      <vt:lpstr>Ordenación por inserción con intercambios</vt:lpstr>
      <vt:lpstr>Ordenación por inserción con intercambios</vt:lpstr>
      <vt:lpstr>Fundamentos de la programación</vt:lpstr>
      <vt:lpstr>Ordenación por inserción</vt:lpstr>
      <vt:lpstr>Ordenación por inserción</vt:lpstr>
      <vt:lpstr>Ordenación por inserción</vt:lpstr>
      <vt:lpstr>Ordenación por inserción</vt:lpstr>
      <vt:lpstr>Ordenación por inserción</vt:lpstr>
      <vt:lpstr>Ordenación por inserción</vt:lpstr>
      <vt:lpstr>Ordenación por inserción</vt:lpstr>
      <vt:lpstr>Fundamentos de la programación</vt:lpstr>
      <vt:lpstr>Estabilidad de la ordenación</vt:lpstr>
      <vt:lpstr>Estabilidad de la ordenación</vt:lpstr>
      <vt:lpstr>Estabilidad de la ordenación</vt:lpstr>
      <vt:lpstr>Fundamentos de la programación</vt:lpstr>
      <vt:lpstr>Complejidad y eficiencia</vt:lpstr>
      <vt:lpstr>Complejidad y eficiencia</vt:lpstr>
      <vt:lpstr>Complejidad y eficiencia</vt:lpstr>
      <vt:lpstr>Complejidad y eficiencia</vt:lpstr>
      <vt:lpstr>Complejidad y eficiencia</vt:lpstr>
      <vt:lpstr>Complejidad y eficiencia</vt:lpstr>
      <vt:lpstr>Complejidad y eficiencia</vt:lpstr>
      <vt:lpstr>Complejidad y eficiencia</vt:lpstr>
      <vt:lpstr>Fundamentos de la programación</vt:lpstr>
      <vt:lpstr>Ordenación por selección directa</vt:lpstr>
      <vt:lpstr>Ordenación por selección directa</vt:lpstr>
      <vt:lpstr>Ordenación por selección directa</vt:lpstr>
      <vt:lpstr>Ordenación por selección directa</vt:lpstr>
      <vt:lpstr>Ordenación por selección directa</vt:lpstr>
      <vt:lpstr>Ordenación por selección directa</vt:lpstr>
      <vt:lpstr>Ordenación por selección directa</vt:lpstr>
      <vt:lpstr>Ordenación por selección directa</vt:lpstr>
      <vt:lpstr>Ordenación por selección directa</vt:lpstr>
      <vt:lpstr>Ordenación por selección directa</vt:lpstr>
      <vt:lpstr>Ordenación por selección directa</vt:lpstr>
      <vt:lpstr>Ordenación por selección directa</vt:lpstr>
      <vt:lpstr>Ordenación por selección directa</vt:lpstr>
      <vt:lpstr>Ordenación por selección directa</vt:lpstr>
      <vt:lpstr>Fundamentos de la programación</vt:lpstr>
      <vt:lpstr>Método de la burbuja</vt:lpstr>
      <vt:lpstr>Método de la burbuja</vt:lpstr>
      <vt:lpstr>Método de la burbuja</vt:lpstr>
      <vt:lpstr>Método de la burbuja</vt:lpstr>
      <vt:lpstr>Método de la burbuja mejorado</vt:lpstr>
      <vt:lpstr>Fundamentos de la programación</vt:lpstr>
      <vt:lpstr>Listas ordenadas</vt:lpstr>
      <vt:lpstr>Gestión de listas ordenadas</vt:lpstr>
      <vt:lpstr>Gestión de listas ordenadas</vt:lpstr>
      <vt:lpstr>Gestión de listas ordenadas</vt:lpstr>
      <vt:lpstr>Gestión de listas ordenadas</vt:lpstr>
      <vt:lpstr>Fundamentos de la programación</vt:lpstr>
      <vt:lpstr>Búsquedas en listas ordenadas</vt:lpstr>
      <vt:lpstr>Búsquedas en listas ordenadas</vt:lpstr>
      <vt:lpstr>Fundamentos de la programación</vt:lpstr>
      <vt:lpstr>Búsqueda binaria</vt:lpstr>
      <vt:lpstr>Búsqueda binaria</vt:lpstr>
      <vt:lpstr>Búsqueda binaria</vt:lpstr>
      <vt:lpstr>Búsqueda binaria</vt:lpstr>
      <vt:lpstr>Búsqueda binaria</vt:lpstr>
      <vt:lpstr>Búsqueda binaria</vt:lpstr>
      <vt:lpstr>Búsqueda binaria</vt:lpstr>
      <vt:lpstr>Búsqueda binaria</vt:lpstr>
      <vt:lpstr>Búsqueda binaria</vt:lpstr>
      <vt:lpstr>Acerca de Creative Commons</vt:lpstr>
    </vt:vector>
  </TitlesOfParts>
  <Company>UCM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programación</dc:title>
  <dc:creator>Luis</dc:creator>
  <cp:lastModifiedBy>Luis</cp:lastModifiedBy>
  <cp:revision>977</cp:revision>
  <dcterms:created xsi:type="dcterms:W3CDTF">2010-03-20T08:32:51Z</dcterms:created>
  <dcterms:modified xsi:type="dcterms:W3CDTF">2013-08-31T19:23:29Z</dcterms:modified>
</cp:coreProperties>
</file>