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42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933" r:id="rId3"/>
    <p:sldId id="940" r:id="rId4"/>
    <p:sldId id="896" r:id="rId5"/>
    <p:sldId id="897" r:id="rId6"/>
    <p:sldId id="938" r:id="rId7"/>
    <p:sldId id="920" r:id="rId8"/>
    <p:sldId id="921" r:id="rId9"/>
    <p:sldId id="922" r:id="rId10"/>
    <p:sldId id="923" r:id="rId11"/>
    <p:sldId id="939" r:id="rId12"/>
    <p:sldId id="924" r:id="rId13"/>
    <p:sldId id="422" r:id="rId1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00000"/>
    <a:srgbClr val="0037A8"/>
    <a:srgbClr val="003366"/>
    <a:srgbClr val="FF9966"/>
    <a:srgbClr val="FF6699"/>
    <a:srgbClr val="9966FF"/>
    <a:srgbClr val="3333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49" autoAdjust="0"/>
    <p:restoredTop sz="94660"/>
  </p:normalViewPr>
  <p:slideViewPr>
    <p:cSldViewPr snapToObjects="1">
      <p:cViewPr varScale="1">
        <p:scale>
          <a:sx n="109" d="100"/>
          <a:sy n="109" d="100"/>
        </p:scale>
        <p:origin x="2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Objects="1">
      <p:cViewPr varScale="1">
        <p:scale>
          <a:sx n="71" d="100"/>
          <a:sy n="71" d="100"/>
        </p:scale>
        <p:origin x="-337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F6882-623C-4F59-89C4-4E5CBDBBE090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F02F-573B-4E64-A300-A7C3838577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2059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D25255-EE5E-40E3-B634-65B4AA002A7D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DBB7FF-5F31-4F6A-871A-89C210F39D7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5053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Autofit/>
          </a:bodyPr>
          <a:lstStyle>
            <a:lvl1pPr>
              <a:defRPr sz="3600" b="1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/>
          <a:lstStyle>
            <a:lvl1pPr marL="0" indent="0">
              <a:buNone/>
              <a:defRPr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360363" indent="-360363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2pPr>
            <a:lvl3pPr marL="714375" indent="-355600">
              <a:buClr>
                <a:srgbClr val="FFC000"/>
              </a:buClr>
              <a:buFont typeface="Constantia" pitchFamily="18" charset="0"/>
              <a:buChar char="—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3pPr>
            <a:lvl4pPr marL="107632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4pPr>
            <a:lvl5pPr marL="143827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s-ES" dirty="0" smtClean="0"/>
              <a:t>Fundamentos de la programación: Más sobre tipos e instrucciones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Página </a:t>
            </a:r>
            <a:fld id="{042AED99-7FB4-404E-8A97-64753DCE42E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428596" y="857232"/>
            <a:ext cx="828680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9 Imagen" descr="ucmtroz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tretch>
            <a:fillRect/>
          </a:stretch>
        </p:blipFill>
        <p:spPr>
          <a:xfrm>
            <a:off x="8058150" y="5669280"/>
            <a:ext cx="1085850" cy="1188720"/>
          </a:xfrm>
          <a:prstGeom prst="rect">
            <a:avLst/>
          </a:prstGeom>
        </p:spPr>
      </p:pic>
      <p:sp>
        <p:nvSpPr>
          <p:cNvPr id="11" name="10 CuadroTexto"/>
          <p:cNvSpPr txBox="1"/>
          <p:nvPr userDrawn="1"/>
        </p:nvSpPr>
        <p:spPr>
          <a:xfrm>
            <a:off x="-32" y="5045880"/>
            <a:ext cx="353943" cy="13362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Luis Hernández Yáñez</a:t>
            </a:r>
            <a:endParaRPr lang="es-E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3" name="12 Imagen" descr="CreativeCommons.png">
            <a:hlinkClick r:id="rId3"/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5972" y="6381328"/>
            <a:ext cx="959644" cy="33575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8/31/2013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hyperlink" Target="http://creativecommon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ucmtroz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5225" y="5074920"/>
            <a:ext cx="1628775" cy="1783080"/>
          </a:xfrm>
          <a:prstGeom prst="rect">
            <a:avLst/>
          </a:prstGeom>
        </p:spPr>
      </p:pic>
      <p:sp>
        <p:nvSpPr>
          <p:cNvPr id="8" name="7 CuadroTexto"/>
          <p:cNvSpPr txBox="1">
            <a:spLocks noChangeAspect="1"/>
          </p:cNvSpPr>
          <p:nvPr/>
        </p:nvSpPr>
        <p:spPr>
          <a:xfrm>
            <a:off x="500033" y="1847839"/>
            <a:ext cx="1548000" cy="1548000"/>
          </a:xfrm>
          <a:prstGeom prst="rect">
            <a:avLst/>
          </a:prstGeom>
          <a:solidFill>
            <a:schemeClr val="accent2">
              <a:tint val="98000"/>
              <a:shade val="25000"/>
              <a:satMod val="25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  <a:r>
              <a:rPr lang="es-ES" sz="66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es-ES" sz="66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2 Subtítulo"/>
          <p:cNvSpPr>
            <a:spLocks noGrp="1"/>
          </p:cNvSpPr>
          <p:nvPr>
            <p:ph type="subTitle" idx="1"/>
          </p:nvPr>
        </p:nvSpPr>
        <p:spPr>
          <a:xfrm>
            <a:off x="604838" y="4157230"/>
            <a:ext cx="6681806" cy="241504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Grado en Ingeniería Informática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del Software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 Computadores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Luis Hernández Yáñez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Facultad de Informática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Universidad Complutense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9" name="8 Imagen" descr="CreativeCommons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8"/>
            <a:ext cx="1343501" cy="4700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28596" y="642918"/>
            <a:ext cx="5077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3975">
              <a:tabLst>
                <a:tab pos="6010275" algn="l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Fundamentos de la programación</a:t>
            </a:r>
            <a:endParaRPr lang="es-ES" sz="28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500034" y="1214422"/>
            <a:ext cx="764386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2428860" y="1844824"/>
            <a:ext cx="6072230" cy="1440160"/>
          </a:xfrm>
        </p:spPr>
        <p:txBody>
          <a:bodyPr anchor="ctr">
            <a:normAutofit/>
          </a:bodyPr>
          <a:lstStyle/>
          <a:p>
            <a:pPr algn="l"/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Más sobre ordenación</a:t>
            </a:r>
            <a:endParaRPr lang="es-ES" sz="4800" b="0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833961" y="3419708"/>
            <a:ext cx="895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  <a:latin typeface="Cambria" pitchFamily="18" charset="0"/>
              </a:rPr>
              <a:t>ANEXO</a:t>
            </a:r>
            <a:endParaRPr lang="es-ES" sz="2000" dirty="0"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Mezcla de listas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Mezcla de dos listas ordenadas en archivos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mezcla(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nombre1,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nombre2,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nombreM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Mezcla las secuencias en los archivos nombnre1 y nombre2</a:t>
            </a:r>
            <a:b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generando la secuencia mezclada en el archivo </a:t>
            </a:r>
            <a:r>
              <a:rPr lang="es-E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nombreM</a:t>
            </a:r>
            <a:endParaRPr lang="es-ES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ifstream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archivo1, archivo2;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ofstream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mezcla;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 dato1, dato2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//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Los archivos existen y son correctos</a:t>
            </a: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archivo1.open(nombre1.c_str());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archivo2.open(nombre2.c_str());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mezcla.open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nombreM.c_str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archivo1 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&gt;&gt; dato1;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archivo2 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&gt;&gt; dato2;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((dato1 !=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&amp;&amp; (dato2 !=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))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Mientras quede algo en ambos archivos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751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 (Anexo)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Mezcla de listas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" sz="1800" i="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      if</a:t>
            </a:r>
            <a:r>
              <a:rPr lang="es-ES" sz="18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(dato1 &lt; dato2)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mezcla 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&lt;&lt; dato1 &lt;&lt; endl;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archivo1 &gt;&gt; dato1;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} </a:t>
            </a:r>
            <a:r>
              <a:rPr lang="es-ES" sz="1800" dirty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else 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mezcla 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&lt;&lt; dato2 &lt;&lt; endl;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archivo2 &gt;&gt; dato2;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}</a:t>
            </a:r>
            <a:endParaRPr lang="es-ES" sz="1800" dirty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Uno de los dos archivos se ha acabado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 (dato1 !=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 {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Quedan en el primer archivo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 (dato1 !=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mezcla &lt;&lt; dato1 &lt;&lt; endl;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archivo1 &gt;&gt; dato1;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}</a:t>
            </a:r>
            <a:endParaRPr lang="es-ES" sz="1800" dirty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{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s-ES" sz="18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Quedan en el segundo archivo</a:t>
            </a:r>
            <a:endParaRPr lang="es-ES" sz="1800" dirty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 (dato2 !=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mezcla &lt;&lt; dato2 &lt;&lt; endl;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archivo2 &gt;&gt; dato2;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...</a:t>
            </a:r>
            <a:endParaRPr lang="es-ES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752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 (Anexo)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Mezcla de listas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  archivo2.close</a:t>
            </a:r>
            <a:r>
              <a:rPr lang="es-ES" sz="1800" i="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  archivo1.close();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  mezcla &lt;&lt; </a:t>
            </a:r>
            <a:r>
              <a:rPr lang="es-ES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 &lt;&lt; endl;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err="1">
                <a:latin typeface="Consolas" pitchFamily="49" charset="0"/>
                <a:cs typeface="Consolas" pitchFamily="49" charset="0"/>
              </a:rPr>
              <a:t>mezcla.close</a:t>
            </a:r>
            <a:r>
              <a:rPr lang="es-E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1950" lvl="1" indent="0">
              <a:lnSpc>
                <a:spcPts val="19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}</a:t>
            </a:r>
            <a:endParaRPr lang="es-ES" sz="18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753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 (Anexo)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mezcla2.cpp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0736"/>
            <a:ext cx="8229600" cy="500066"/>
          </a:xfrm>
        </p:spPr>
        <p:txBody>
          <a:bodyPr/>
          <a:lstStyle/>
          <a:p>
            <a:r>
              <a:rPr lang="es-ES" dirty="0" smtClean="0"/>
              <a:t>Acerca de </a:t>
            </a:r>
            <a:r>
              <a:rPr lang="es-ES" i="1" dirty="0" err="1" smtClean="0"/>
              <a:t>Creative</a:t>
            </a:r>
            <a:r>
              <a:rPr lang="es-ES" i="1" dirty="0" smtClean="0"/>
              <a:t> </a:t>
            </a:r>
            <a:r>
              <a:rPr lang="es-ES" i="1" dirty="0" err="1" smtClean="0"/>
              <a:t>Commons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289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Licencia CC (</a:t>
            </a:r>
            <a:r>
              <a:rPr lang="es-ES" dirty="0" err="1" smtClean="0">
                <a:hlinkClick r:id="rId2"/>
              </a:rPr>
              <a:t>Creative</a:t>
            </a:r>
            <a:r>
              <a:rPr lang="es-ES" dirty="0" smtClean="0">
                <a:hlinkClick r:id="rId2"/>
              </a:rPr>
              <a:t> </a:t>
            </a:r>
            <a:r>
              <a:rPr lang="es-ES" dirty="0" err="1" smtClean="0">
                <a:hlinkClick r:id="rId2"/>
              </a:rPr>
              <a:t>Commons</a:t>
            </a:r>
            <a:r>
              <a:rPr lang="es-ES" dirty="0" smtClean="0"/>
              <a:t>)</a:t>
            </a:r>
            <a:endParaRPr lang="es-ES" i="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tipo de licencias ofrecen algunos derechos a terceras personas bajo ciertas condiciones.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documento tiene establecidas las siguientes: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Pulsa en la imagen de arriba a la derecha para saber más.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 (Anexo)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754</a:t>
            </a:fld>
            <a:endParaRPr lang="en-US" dirty="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547664" y="2757115"/>
            <a:ext cx="654345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Reconocimiento (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Attribution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En cualquier explotación de la obra autorizada por la licencia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hará falta reconocer la autoría.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 comercial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Non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commercial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de la obra queda limitada a usos no comerciales.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Compartir igual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Share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alike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autorizada incluye la creación de obras derivadas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siempre que mantengan la misma licencia al ser divulgadas.</a:t>
            </a:r>
          </a:p>
        </p:txBody>
      </p:sp>
      <p:pic>
        <p:nvPicPr>
          <p:cNvPr id="45065" name="Picture 9" descr="attributi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2757115"/>
            <a:ext cx="409575" cy="409575"/>
          </a:xfrm>
          <a:prstGeom prst="rect">
            <a:avLst/>
          </a:prstGeom>
          <a:noFill/>
        </p:spPr>
      </p:pic>
      <p:pic>
        <p:nvPicPr>
          <p:cNvPr id="45066" name="Picture 10" descr="non commercial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3746155"/>
            <a:ext cx="409575" cy="409575"/>
          </a:xfrm>
          <a:prstGeom prst="rect">
            <a:avLst/>
          </a:prstGeom>
          <a:noFill/>
        </p:spPr>
      </p:pic>
      <p:pic>
        <p:nvPicPr>
          <p:cNvPr id="45068" name="Picture 12" descr="share alike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4416700"/>
            <a:ext cx="409575" cy="409575"/>
          </a:xfrm>
          <a:prstGeom prst="rect">
            <a:avLst/>
          </a:prstGeom>
          <a:noFill/>
        </p:spPr>
      </p:pic>
      <p:pic>
        <p:nvPicPr>
          <p:cNvPr id="18" name="17 Imagen" descr="CreativeCommons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29454" y="400273"/>
            <a:ext cx="1919288" cy="67151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Algoritmos de ordenación (Anexo)</a:t>
            </a:r>
            <a:endParaRPr lang="es-ES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457200" y="979330"/>
            <a:ext cx="7499176" cy="5375622"/>
          </a:xfrm>
        </p:spPr>
        <p:txBody>
          <a:bodyPr>
            <a:normAutofit/>
          </a:bodyPr>
          <a:lstStyle/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l"/>
              </a:tabLst>
            </a:pPr>
            <a:r>
              <a:rPr lang="es-ES" sz="1800" dirty="0" smtClean="0">
                <a:latin typeface="Calibri"/>
              </a:rPr>
              <a:t>Ordenación </a:t>
            </a:r>
            <a:r>
              <a:rPr lang="es-ES" sz="1800" dirty="0">
                <a:latin typeface="Calibri"/>
              </a:rPr>
              <a:t>por </a:t>
            </a:r>
            <a:r>
              <a:rPr lang="es-ES" sz="1800" dirty="0" smtClean="0">
                <a:latin typeface="Calibri"/>
              </a:rPr>
              <a:t>intercambio	744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l"/>
              </a:tabLst>
            </a:pPr>
            <a:r>
              <a:rPr lang="es-ES" sz="1800" dirty="0" smtClean="0">
                <a:latin typeface="Calibri"/>
              </a:rPr>
              <a:t>Mezcla de dos listas ordenadas	747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744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Algoritmos de ordenación (Anexo)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179947" y="3044280"/>
            <a:ext cx="6784358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Ordenación por intercambio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68425741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intercambio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Algoritmo de ordenación por intercambio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Variación del método de selección directa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/>
              <a:t>Se intercambia el elemento de la posición que se trata en cada momento siempre que se encuentra uno que es menor: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745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 (Anexo)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935061"/>
              </p:ext>
            </p:extLst>
          </p:nvPr>
        </p:nvGraphicFramePr>
        <p:xfrm>
          <a:off x="945418" y="3179925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7" name="6 Conector recto de flecha"/>
          <p:cNvCxnSpPr/>
          <p:nvPr/>
        </p:nvCxnSpPr>
        <p:spPr>
          <a:xfrm rot="5400000">
            <a:off x="1804423" y="2956217"/>
            <a:ext cx="352166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rot="5400000">
            <a:off x="1156351" y="2956217"/>
            <a:ext cx="352166" cy="1588"/>
          </a:xfrm>
          <a:prstGeom prst="straightConnector1">
            <a:avLst/>
          </a:prstGeom>
          <a:ln w="28575">
            <a:solidFill>
              <a:srgbClr val="FFCCFF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rot="5400000" flipH="1" flipV="1">
            <a:off x="615053" y="3371754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Arco"/>
          <p:cNvSpPr/>
          <p:nvPr/>
        </p:nvSpPr>
        <p:spPr>
          <a:xfrm rot="16200000" flipH="1">
            <a:off x="1342216" y="3222757"/>
            <a:ext cx="617845" cy="502469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359"/>
              </p:ext>
            </p:extLst>
          </p:nvPr>
        </p:nvGraphicFramePr>
        <p:xfrm>
          <a:off x="945418" y="4299986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3" name="12 Conector recto de flecha"/>
          <p:cNvCxnSpPr/>
          <p:nvPr/>
        </p:nvCxnSpPr>
        <p:spPr>
          <a:xfrm rot="5400000">
            <a:off x="5979299" y="4076278"/>
            <a:ext cx="352166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rot="5400000">
            <a:off x="1156351" y="4076278"/>
            <a:ext cx="352166" cy="1588"/>
          </a:xfrm>
          <a:prstGeom prst="straightConnector1">
            <a:avLst/>
          </a:prstGeom>
          <a:ln w="28575">
            <a:solidFill>
              <a:srgbClr val="FFCCFF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5400000" flipH="1" flipV="1">
            <a:off x="615053" y="4491815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Arco"/>
          <p:cNvSpPr/>
          <p:nvPr/>
        </p:nvSpPr>
        <p:spPr>
          <a:xfrm rot="16200000" flipH="1">
            <a:off x="3309989" y="2253758"/>
            <a:ext cx="792089" cy="4612257"/>
          </a:xfrm>
          <a:prstGeom prst="arc">
            <a:avLst>
              <a:gd name="adj1" fmla="val 16200000"/>
              <a:gd name="adj2" fmla="val 5377623"/>
            </a:avLst>
          </a:prstGeom>
          <a:ln w="28575">
            <a:solidFill>
              <a:srgbClr val="FFC000"/>
            </a:solidFill>
            <a:headEnd type="stealth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7" name="1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406997"/>
              </p:ext>
            </p:extLst>
          </p:nvPr>
        </p:nvGraphicFramePr>
        <p:xfrm>
          <a:off x="945418" y="5412174"/>
          <a:ext cx="6938950" cy="65594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66828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8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20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90186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8" name="17 Conector recto de flecha"/>
          <p:cNvCxnSpPr/>
          <p:nvPr/>
        </p:nvCxnSpPr>
        <p:spPr>
          <a:xfrm rot="5400000">
            <a:off x="7851506" y="5188466"/>
            <a:ext cx="352166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 rot="5400000">
            <a:off x="1156351" y="5188466"/>
            <a:ext cx="352166" cy="1588"/>
          </a:xfrm>
          <a:prstGeom prst="straightConnector1">
            <a:avLst/>
          </a:prstGeom>
          <a:ln w="28575">
            <a:solidFill>
              <a:srgbClr val="FFCCFF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rot="5400000" flipH="1" flipV="1">
            <a:off x="1310747" y="5604003"/>
            <a:ext cx="655947" cy="2"/>
          </a:xfrm>
          <a:prstGeom prst="line">
            <a:avLst/>
          </a:prstGeom>
          <a:ln w="28575">
            <a:solidFill>
              <a:srgbClr val="FFC000"/>
            </a:solidFill>
            <a:prstDash val="sysDot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rot="5400000">
            <a:off x="5294715" y="4076278"/>
            <a:ext cx="352166" cy="1588"/>
          </a:xfrm>
          <a:prstGeom prst="straightConnector1">
            <a:avLst/>
          </a:prstGeom>
          <a:ln w="28575">
            <a:solidFill>
              <a:srgbClr val="FFC000"/>
            </a:solidFill>
            <a:prstDash val="sysDot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rot="5400000">
            <a:off x="4584160" y="4076278"/>
            <a:ext cx="352166" cy="1588"/>
          </a:xfrm>
          <a:prstGeom prst="straightConnector1">
            <a:avLst/>
          </a:prstGeom>
          <a:ln w="28575">
            <a:solidFill>
              <a:srgbClr val="FFC000"/>
            </a:solidFill>
            <a:prstDash val="sysDot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rot="5400000">
            <a:off x="3892655" y="4076278"/>
            <a:ext cx="352166" cy="1588"/>
          </a:xfrm>
          <a:prstGeom prst="straightConnector1">
            <a:avLst/>
          </a:prstGeom>
          <a:ln w="28575">
            <a:solidFill>
              <a:srgbClr val="FFC000"/>
            </a:solidFill>
            <a:prstDash val="sysDot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rot="5400000">
            <a:off x="3201150" y="4076278"/>
            <a:ext cx="352166" cy="1588"/>
          </a:xfrm>
          <a:prstGeom prst="straightConnector1">
            <a:avLst/>
          </a:prstGeom>
          <a:ln w="28575">
            <a:solidFill>
              <a:srgbClr val="FFC000"/>
            </a:solidFill>
            <a:prstDash val="sysDot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 rot="5400000">
            <a:off x="2524503" y="4076278"/>
            <a:ext cx="352166" cy="1588"/>
          </a:xfrm>
          <a:prstGeom prst="straightConnector1">
            <a:avLst/>
          </a:prstGeom>
          <a:ln w="28575">
            <a:solidFill>
              <a:srgbClr val="FFC000"/>
            </a:solidFill>
            <a:prstDash val="sysDot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rot="5400000">
            <a:off x="7382947" y="5188466"/>
            <a:ext cx="352166" cy="1588"/>
          </a:xfrm>
          <a:prstGeom prst="straightConnector1">
            <a:avLst/>
          </a:prstGeom>
          <a:ln w="28575">
            <a:solidFill>
              <a:srgbClr val="FFC000"/>
            </a:solidFill>
            <a:prstDash val="sysDot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rot="5400000">
            <a:off x="6677964" y="5188466"/>
            <a:ext cx="352166" cy="1588"/>
          </a:xfrm>
          <a:prstGeom prst="straightConnector1">
            <a:avLst/>
          </a:prstGeom>
          <a:ln w="28575">
            <a:solidFill>
              <a:srgbClr val="FFC000"/>
            </a:solidFill>
            <a:prstDash val="sysDot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Ordenación por intercambio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tLista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lista;</a:t>
            </a:r>
          </a:p>
          <a:p>
            <a:pPr marL="36195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 &lt; N -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i++)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Desde el primer elemento hasta el penúltimo</a:t>
            </a: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   for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j = i +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j &lt; N;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j++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// Desde i+1 hasta el final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(lista[j] &lt; lista[i]) {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tmp;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tmp = lista[i];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lista[i] = lista[j];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lista[j] = tmp;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}</a:t>
            </a:r>
          </a:p>
          <a:p>
            <a:pPr lvl="1" indent="1588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  <a:cs typeface="Consolas" pitchFamily="49" charset="0"/>
              </a:rPr>
              <a:t>Igual número de comparaciones, muchos más intercambios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  <a:cs typeface="Consolas" pitchFamily="49" charset="0"/>
              </a:rPr>
              <a:t>No es estable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746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 (Anexo)</a:t>
            </a:r>
            <a:endParaRPr lang="es-ES" dirty="0"/>
          </a:p>
        </p:txBody>
      </p:sp>
      <p:sp>
        <p:nvSpPr>
          <p:cNvPr id="29" name="28 CuadroTexto"/>
          <p:cNvSpPr txBox="1"/>
          <p:nvPr/>
        </p:nvSpPr>
        <p:spPr>
          <a:xfrm>
            <a:off x="6606361" y="404664"/>
            <a:ext cx="208422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intercambio.cpp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747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Algoritmos de ordenación (Anexo)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866226" y="3044280"/>
            <a:ext cx="7411837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Mezcla de dos listas ordenadas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Mezcla de listas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Mezcla de dos listas ordenadas en arrays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n-U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n-U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 = </a:t>
            </a:r>
            <a:r>
              <a:rPr lang="en-U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n-U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n-U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n-U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n-U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n-U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elementos</a:t>
            </a:r>
            <a:r>
              <a:rPr lang="en-U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n-U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cont;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n-U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n-U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n-U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1800"/>
              </a:spcBef>
              <a:spcAft>
                <a:spcPts val="18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</a:rPr>
              <a:t>Un índice para cada lista, inicializados a 0 (principio de las listas)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i="1" dirty="0" smtClean="0">
                <a:solidFill>
                  <a:prstClr val="white"/>
                </a:solidFill>
              </a:rPr>
              <a:t>Mientras que no lleguemos al final de alguna de las dos listas:</a:t>
            </a:r>
          </a:p>
          <a:p>
            <a:pPr marL="714375" lvl="2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i="1" dirty="0" smtClean="0">
                <a:solidFill>
                  <a:prstClr val="white"/>
                </a:solidFill>
              </a:rPr>
              <a:t>Elegimos el elemento menor de los que tienen </a:t>
            </a:r>
            <a:r>
              <a:rPr lang="es-ES" i="1" dirty="0">
                <a:solidFill>
                  <a:prstClr val="white"/>
                </a:solidFill>
              </a:rPr>
              <a:t>l</a:t>
            </a:r>
            <a:r>
              <a:rPr lang="es-ES" i="1" dirty="0" smtClean="0">
                <a:solidFill>
                  <a:prstClr val="white"/>
                </a:solidFill>
              </a:rPr>
              <a:t>os índices</a:t>
            </a:r>
          </a:p>
          <a:p>
            <a:pPr marL="714375" lvl="2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i="1" dirty="0" smtClean="0">
                <a:solidFill>
                  <a:prstClr val="white"/>
                </a:solidFill>
              </a:rPr>
              <a:t>Lo copiamos en la lista resultado y avanzamos su índice una posición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i="1" dirty="0" smtClean="0">
                <a:solidFill>
                  <a:prstClr val="white"/>
                </a:solidFill>
              </a:rPr>
              <a:t>Copiamos en la lista resultado los que queden en la lista no acabada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748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 (Anexo)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Mezcla de listas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mezcla(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lista1,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lista2,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&amp;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listaM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pos1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, pos2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listaM.cont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((pos1 &lt; lista1.cont) &amp;&amp; (pos2 &lt; lista2.cont)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 &amp;&amp; (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listaM.cont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&lt; N))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(lista1.elementos[pos1] &lt; lista2.elementos[pos2])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spc="-50" dirty="0" err="1" smtClean="0">
                <a:latin typeface="Consolas" pitchFamily="49" charset="0"/>
                <a:cs typeface="Consolas" pitchFamily="49" charset="0"/>
              </a:rPr>
              <a:t>listaM.elementos</a:t>
            </a:r>
            <a:r>
              <a:rPr lang="es-ES" sz="1800" spc="-5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1800" spc="-50" dirty="0" err="1" smtClean="0">
                <a:latin typeface="Consolas" pitchFamily="49" charset="0"/>
                <a:cs typeface="Consolas" pitchFamily="49" charset="0"/>
              </a:rPr>
              <a:t>listaM.cont</a:t>
            </a:r>
            <a:r>
              <a:rPr lang="es-ES" sz="1800" spc="-50" dirty="0" smtClean="0">
                <a:latin typeface="Consolas" pitchFamily="49" charset="0"/>
                <a:cs typeface="Consolas" pitchFamily="49" charset="0"/>
              </a:rPr>
              <a:t>] = lista1.elementos[pos1];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pos1++;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spc="-50" dirty="0" err="1" smtClean="0">
                <a:latin typeface="Consolas" pitchFamily="49" charset="0"/>
                <a:cs typeface="Consolas" pitchFamily="49" charset="0"/>
              </a:rPr>
              <a:t>listaM.elementos</a:t>
            </a:r>
            <a:r>
              <a:rPr lang="es-ES" sz="1800" spc="-5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1800" spc="-50" dirty="0" err="1" smtClean="0">
                <a:latin typeface="Consolas" pitchFamily="49" charset="0"/>
                <a:cs typeface="Consolas" pitchFamily="49" charset="0"/>
              </a:rPr>
              <a:t>listaM.cont</a:t>
            </a:r>
            <a:r>
              <a:rPr lang="es-ES" sz="1800" spc="-50" dirty="0" smtClean="0">
                <a:latin typeface="Consolas" pitchFamily="49" charset="0"/>
                <a:cs typeface="Consolas" pitchFamily="49" charset="0"/>
              </a:rPr>
              <a:t>] = lista2.elementos[pos2];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pos2++;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listaM.cont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749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 (Anexo)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Mezcla de listas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0000">
              <a:lnSpc>
                <a:spcPts val="2100"/>
              </a:lnSpc>
              <a:spcBef>
                <a:spcPts val="0"/>
              </a:spcBef>
            </a:pP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// Pueden quedar datos en alguna de las listas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(pos1 &lt; lista1.cont) {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((pos1 &lt; lista1.cont) &amp;&amp; (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listaM.cont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&lt; N)) {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spc="-50" dirty="0" err="1" smtClean="0">
                <a:latin typeface="Consolas" pitchFamily="49" charset="0"/>
                <a:cs typeface="Consolas" pitchFamily="49" charset="0"/>
              </a:rPr>
              <a:t>listaM.elementos</a:t>
            </a:r>
            <a:r>
              <a:rPr lang="es-ES" sz="1800" spc="-5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1800" spc="-50" dirty="0" err="1" smtClean="0">
                <a:latin typeface="Consolas" pitchFamily="49" charset="0"/>
                <a:cs typeface="Consolas" pitchFamily="49" charset="0"/>
              </a:rPr>
              <a:t>listaM.cont</a:t>
            </a:r>
            <a:r>
              <a:rPr lang="es-ES" sz="1800" spc="-50" dirty="0" smtClean="0">
                <a:latin typeface="Consolas" pitchFamily="49" charset="0"/>
                <a:cs typeface="Consolas" pitchFamily="49" charset="0"/>
              </a:rPr>
              <a:t>] = lista1.elementos[pos1];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pos1++;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listaM.cont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else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{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pos2 &lt; lista2.cont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((pos2 &lt; lista2.cont) &amp;&amp; (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listaM.cont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&lt; N)) {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spc="-50" dirty="0" err="1" smtClean="0">
                <a:latin typeface="Consolas" pitchFamily="49" charset="0"/>
                <a:cs typeface="Consolas" pitchFamily="49" charset="0"/>
              </a:rPr>
              <a:t>listaM.elementos</a:t>
            </a:r>
            <a:r>
              <a:rPr lang="es-ES" sz="1800" spc="-5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1800" spc="-50" dirty="0" err="1" smtClean="0">
                <a:latin typeface="Consolas" pitchFamily="49" charset="0"/>
                <a:cs typeface="Consolas" pitchFamily="49" charset="0"/>
              </a:rPr>
              <a:t>listaM.cont</a:t>
            </a:r>
            <a:r>
              <a:rPr lang="es-ES" sz="1800" spc="-50" dirty="0" smtClean="0">
                <a:latin typeface="Consolas" pitchFamily="49" charset="0"/>
                <a:cs typeface="Consolas" pitchFamily="49" charset="0"/>
              </a:rPr>
              <a:t>] = lista2.elementos[pos2];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pos2++;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listaM.cont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0000" lvl="1" indent="0">
              <a:lnSpc>
                <a:spcPts val="21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 marL="360000" lvl="1" indent="0">
              <a:spcBef>
                <a:spcPts val="0"/>
              </a:spcBef>
              <a:buNone/>
            </a:pPr>
            <a:endParaRPr lang="es-ES" sz="2000" dirty="0" smtClean="0"/>
          </a:p>
          <a:p>
            <a:pPr marL="360000" lvl="1" indent="0">
              <a:spcBef>
                <a:spcPts val="0"/>
              </a:spcBef>
              <a:buNone/>
            </a:pP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750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Algoritmos de ordenación (Anexo)</a:t>
            </a: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994299"/>
            <a:ext cx="6477000" cy="12430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5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mezcla1.cpp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solidFill>
            <a:srgbClr val="FFC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C000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/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spcAft>
            <a:spcPts val="600"/>
          </a:spcAft>
          <a:defRPr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34916</TotalTime>
  <Words>905</Words>
  <Application>Microsoft Office PowerPoint</Application>
  <PresentationFormat>Presentación en pantalla (4:3)</PresentationFormat>
  <Paragraphs>229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Calibri</vt:lpstr>
      <vt:lpstr>Cambria</vt:lpstr>
      <vt:lpstr>Consolas</vt:lpstr>
      <vt:lpstr>Constantia</vt:lpstr>
      <vt:lpstr>Wingdings</vt:lpstr>
      <vt:lpstr>Wingdings 2</vt:lpstr>
      <vt:lpstr>Flow</vt:lpstr>
      <vt:lpstr>Más sobre ordenación</vt:lpstr>
      <vt:lpstr>Índice</vt:lpstr>
      <vt:lpstr>Fundamentos de la programación</vt:lpstr>
      <vt:lpstr>Ordenación por intercambio</vt:lpstr>
      <vt:lpstr>Ordenación por intercambio</vt:lpstr>
      <vt:lpstr>Fundamentos de la programación</vt:lpstr>
      <vt:lpstr>Mezcla de listas ordenadas</vt:lpstr>
      <vt:lpstr>Mezcla de listas ordenadas</vt:lpstr>
      <vt:lpstr>Mezcla de listas ordenadas</vt:lpstr>
      <vt:lpstr>Mezcla de listas ordenadas</vt:lpstr>
      <vt:lpstr>Mezcla de listas ordenadas</vt:lpstr>
      <vt:lpstr>Mezcla de listas ordenadas</vt:lpstr>
      <vt:lpstr>Acerca de Creative Commons</vt:lpstr>
    </vt:vector>
  </TitlesOfParts>
  <Company>UCM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programación</dc:title>
  <dc:creator>Luis</dc:creator>
  <cp:lastModifiedBy>Luis</cp:lastModifiedBy>
  <cp:revision>858</cp:revision>
  <dcterms:created xsi:type="dcterms:W3CDTF">2010-03-20T08:32:51Z</dcterms:created>
  <dcterms:modified xsi:type="dcterms:W3CDTF">2013-08-31T19:28:01Z</dcterms:modified>
</cp:coreProperties>
</file>