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832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1025" r:id="rId3"/>
    <p:sldId id="1026" r:id="rId4"/>
    <p:sldId id="1027" r:id="rId5"/>
    <p:sldId id="1028" r:id="rId6"/>
    <p:sldId id="1029" r:id="rId7"/>
    <p:sldId id="1030" r:id="rId8"/>
    <p:sldId id="1031" r:id="rId9"/>
    <p:sldId id="1032" r:id="rId10"/>
    <p:sldId id="1033" r:id="rId11"/>
    <p:sldId id="1034" r:id="rId12"/>
    <p:sldId id="1035" r:id="rId13"/>
    <p:sldId id="1036" r:id="rId14"/>
    <p:sldId id="1038" r:id="rId15"/>
    <p:sldId id="422" r:id="rId16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C00000"/>
    <a:srgbClr val="0037A8"/>
    <a:srgbClr val="003366"/>
    <a:srgbClr val="FF9966"/>
    <a:srgbClr val="FF6699"/>
    <a:srgbClr val="9966FF"/>
    <a:srgbClr val="3333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7CE84F3-28C3-443E-9E96-99CF82512B78}" styleName="Estilo oscuro 1 - Énfasis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047" autoAdjust="0"/>
    <p:restoredTop sz="94660"/>
  </p:normalViewPr>
  <p:slideViewPr>
    <p:cSldViewPr snapToObjects="1">
      <p:cViewPr varScale="1">
        <p:scale>
          <a:sx n="109" d="100"/>
          <a:sy n="109" d="100"/>
        </p:scale>
        <p:origin x="25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71" d="100"/>
          <a:sy n="71" d="100"/>
        </p:scale>
        <p:origin x="-3372" y="-108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8F6882-623C-4F59-89C4-4E5CBDBBE090}" type="datetimeFigureOut">
              <a:rPr lang="es-ES" smtClean="0"/>
              <a:pPr/>
              <a:t>16/08/2013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30F02F-573B-4E64-A300-A7C383857750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96850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CD25255-EE5E-40E3-B634-65B4AA002A7D}" type="datetimeFigureOut">
              <a:rPr lang="es-ES" smtClean="0"/>
              <a:pPr/>
              <a:t>16/08/2013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9DDBB7FF-5F31-4F6A-871A-89C210F39D7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4567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500066"/>
          </a:xfrm>
        </p:spPr>
        <p:txBody>
          <a:bodyPr>
            <a:noAutofit/>
          </a:bodyPr>
          <a:lstStyle>
            <a:lvl1pPr>
              <a:defRPr sz="3600" b="1">
                <a:ln>
                  <a:solidFill>
                    <a:srgbClr val="0070C0"/>
                  </a:solidFill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110178"/>
          </a:xfrm>
        </p:spPr>
        <p:txBody>
          <a:bodyPr/>
          <a:lstStyle>
            <a:lvl1pPr marL="0" indent="0">
              <a:buNone/>
              <a:defRPr sz="24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  <a:lvl2pPr marL="360363" indent="-360363"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 sz="2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2pPr>
            <a:lvl3pPr marL="714375" indent="-355600">
              <a:buClr>
                <a:srgbClr val="FFC000"/>
              </a:buClr>
              <a:buFont typeface="Constantia" pitchFamily="18" charset="0"/>
              <a:buChar char="—"/>
              <a:defRPr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3pPr>
            <a:lvl4pPr marL="1076325" indent="-361950"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4pPr>
            <a:lvl5pPr marL="1438275" indent="-361950"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14414" y="6356350"/>
            <a:ext cx="5572164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s-ES" dirty="0" smtClean="0"/>
              <a:t>Fundamentos de la programación: Más sobre tipos e instrucciones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29454" y="6356350"/>
            <a:ext cx="90009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Página </a:t>
            </a:r>
            <a:fld id="{042AED99-7FB4-404E-8A97-64753DCE42EC}" type="slidenum">
              <a:rPr lang="en-US" smtClean="0"/>
              <a:pPr/>
              <a:t>‹Nº›</a:t>
            </a:fld>
            <a:endParaRPr lang="en-US" dirty="0"/>
          </a:p>
        </p:txBody>
      </p:sp>
      <p:cxnSp>
        <p:nvCxnSpPr>
          <p:cNvPr id="8" name="7 Conector recto"/>
          <p:cNvCxnSpPr/>
          <p:nvPr userDrawn="1"/>
        </p:nvCxnSpPr>
        <p:spPr>
          <a:xfrm>
            <a:off x="428596" y="857232"/>
            <a:ext cx="8286808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0" name="9 Imagen" descr="ucmtrozo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</a:blip>
          <a:stretch>
            <a:fillRect/>
          </a:stretch>
        </p:blipFill>
        <p:spPr>
          <a:xfrm>
            <a:off x="8058150" y="5669280"/>
            <a:ext cx="1085850" cy="1188720"/>
          </a:xfrm>
          <a:prstGeom prst="rect">
            <a:avLst/>
          </a:prstGeom>
        </p:spPr>
      </p:pic>
      <p:sp>
        <p:nvSpPr>
          <p:cNvPr id="11" name="10 CuadroTexto"/>
          <p:cNvSpPr txBox="1"/>
          <p:nvPr userDrawn="1"/>
        </p:nvSpPr>
        <p:spPr>
          <a:xfrm>
            <a:off x="-32" y="5045880"/>
            <a:ext cx="353943" cy="133626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ES" sz="1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Luis Hernández Yáñez</a:t>
            </a:r>
            <a:endParaRPr lang="es-ES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13" name="12 Imagen" descr="CreativeCommons.png">
            <a:hlinkClick r:id="rId3"/>
          </p:cNvPr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55972" y="6381328"/>
            <a:ext cx="959644" cy="335756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8/16/2013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8/16/2013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 dir="d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3.0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4.png"/><Relationship Id="rId2" Type="http://schemas.openxmlformats.org/officeDocument/2006/relationships/hyperlink" Target="http://creativecommons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reativecommons.org/licenses/by-nc-sa/3.0/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ucmtroz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515225" y="5074920"/>
            <a:ext cx="1628775" cy="1783080"/>
          </a:xfrm>
          <a:prstGeom prst="rect">
            <a:avLst/>
          </a:prstGeom>
        </p:spPr>
      </p:pic>
      <p:sp>
        <p:nvSpPr>
          <p:cNvPr id="8" name="7 CuadroTexto"/>
          <p:cNvSpPr txBox="1">
            <a:spLocks noChangeAspect="1"/>
          </p:cNvSpPr>
          <p:nvPr/>
        </p:nvSpPr>
        <p:spPr>
          <a:xfrm>
            <a:off x="500033" y="1847839"/>
            <a:ext cx="1548000" cy="1548000"/>
          </a:xfrm>
          <a:prstGeom prst="rect">
            <a:avLst/>
          </a:prstGeom>
          <a:solidFill>
            <a:schemeClr val="accent2">
              <a:tint val="98000"/>
              <a:shade val="25000"/>
              <a:satMod val="25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noAutofit/>
          </a:bodyPr>
          <a:lstStyle/>
          <a:p>
            <a:pPr algn="ctr"/>
            <a:r>
              <a:rPr lang="es-ES" sz="88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8</a:t>
            </a:r>
            <a:r>
              <a:rPr lang="es-ES" sz="66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</a:t>
            </a:r>
            <a:endParaRPr lang="es-ES" sz="8800" b="1" dirty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2 Subtítulo"/>
          <p:cNvSpPr>
            <a:spLocks noGrp="1"/>
          </p:cNvSpPr>
          <p:nvPr>
            <p:ph type="subTitle" idx="1"/>
          </p:nvPr>
        </p:nvSpPr>
        <p:spPr>
          <a:xfrm>
            <a:off x="604838" y="4157230"/>
            <a:ext cx="6681806" cy="2415042"/>
          </a:xfrm>
        </p:spPr>
        <p:txBody>
          <a:bodyPr>
            <a:normAutofit/>
          </a:bodyPr>
          <a:lstStyle/>
          <a:p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Grado en Ingeniería Informática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Grado en Ingeniería del Software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Grado en Ingeniería de Computadores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/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Luis Hernández Yáñez</a:t>
            </a:r>
            <a:b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Facultad de Informática</a:t>
            </a:r>
            <a:b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Universidad Complutense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9" name="8 Imagen" descr="CreativeCommons.png">
            <a:hlinkClick r:id="rId3"/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6021288"/>
            <a:ext cx="1343501" cy="4700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10 CuadroTexto"/>
          <p:cNvSpPr txBox="1"/>
          <p:nvPr/>
        </p:nvSpPr>
        <p:spPr>
          <a:xfrm>
            <a:off x="428596" y="642918"/>
            <a:ext cx="50778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323975">
              <a:tabLst>
                <a:tab pos="6010275" algn="l"/>
              </a:tabLst>
            </a:pPr>
            <a:r>
              <a:rPr lang="es-ES" sz="28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+mj-lt"/>
              </a:rPr>
              <a:t>Fundamentos de </a:t>
            </a:r>
            <a:r>
              <a:rPr lang="es-ES" sz="2800" smtClean="0">
                <a:solidFill>
                  <a:schemeClr val="bg2">
                    <a:lumMod val="20000"/>
                    <a:lumOff val="80000"/>
                  </a:schemeClr>
                </a:solidFill>
                <a:latin typeface="+mj-lt"/>
              </a:rPr>
              <a:t>la programación</a:t>
            </a:r>
            <a:endParaRPr lang="es-ES" sz="2800" dirty="0">
              <a:solidFill>
                <a:schemeClr val="bg2">
                  <a:lumMod val="20000"/>
                  <a:lumOff val="80000"/>
                </a:schemeClr>
              </a:solidFill>
              <a:latin typeface="+mj-lt"/>
            </a:endParaRPr>
          </a:p>
        </p:txBody>
      </p:sp>
      <p:cxnSp>
        <p:nvCxnSpPr>
          <p:cNvPr id="12" name="11 Conector recto"/>
          <p:cNvCxnSpPr/>
          <p:nvPr/>
        </p:nvCxnSpPr>
        <p:spPr>
          <a:xfrm>
            <a:off x="500034" y="1214422"/>
            <a:ext cx="7643866" cy="0"/>
          </a:xfrm>
          <a:prstGeom prst="line">
            <a:avLst/>
          </a:prstGeom>
          <a:ln>
            <a:solidFill>
              <a:schemeClr val="bg2">
                <a:lumMod val="20000"/>
                <a:lumOff val="8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1 Título"/>
          <p:cNvSpPr>
            <a:spLocks noGrp="1"/>
          </p:cNvSpPr>
          <p:nvPr>
            <p:ph type="ctrTitle"/>
          </p:nvPr>
        </p:nvSpPr>
        <p:spPr>
          <a:xfrm>
            <a:off x="2428860" y="1844824"/>
            <a:ext cx="6072230" cy="1440160"/>
          </a:xfrm>
        </p:spPr>
        <p:txBody>
          <a:bodyPr anchor="ctr">
            <a:normAutofit/>
          </a:bodyPr>
          <a:lstStyle/>
          <a:p>
            <a:pPr algn="l"/>
            <a:r>
              <a:rPr lang="es-ES" sz="4800" dirty="0" smtClean="0"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2700000" scaled="1"/>
                  <a:tileRect/>
                </a:gradFill>
              </a:rPr>
              <a:t>Ejemplo de modularización</a:t>
            </a:r>
            <a:endParaRPr lang="es-ES" sz="4800" b="0" dirty="0"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2700000" scaled="1"/>
                <a:tileRect/>
              </a:gra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833964" y="3419708"/>
            <a:ext cx="895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dirty="0" smtClean="0">
                <a:gradFill flip="none" rotWithShape="1"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2700000" scaled="1"/>
                  <a:tileRect/>
                </a:gradFill>
                <a:latin typeface="Cambria" pitchFamily="18" charset="0"/>
              </a:rPr>
              <a:t>ANEXO</a:t>
            </a:r>
            <a:endParaRPr lang="es-ES" sz="2000" dirty="0">
              <a:latin typeface="Cambria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Módulos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841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Ejemplo de modularización</a:t>
            </a:r>
            <a:endParaRPr lang="es-ES" dirty="0"/>
          </a:p>
        </p:txBody>
      </p:sp>
      <p:grpSp>
        <p:nvGrpSpPr>
          <p:cNvPr id="21" name="Grupo 20"/>
          <p:cNvGrpSpPr/>
          <p:nvPr/>
        </p:nvGrpSpPr>
        <p:grpSpPr>
          <a:xfrm>
            <a:off x="1378078" y="1700808"/>
            <a:ext cx="6336704" cy="648072"/>
            <a:chOff x="1378078" y="1700808"/>
            <a:chExt cx="6336704" cy="648072"/>
          </a:xfrm>
        </p:grpSpPr>
        <p:cxnSp>
          <p:nvCxnSpPr>
            <p:cNvPr id="15" name="14 Conector recto"/>
            <p:cNvCxnSpPr/>
            <p:nvPr/>
          </p:nvCxnSpPr>
          <p:spPr>
            <a:xfrm>
              <a:off x="4565480" y="1700808"/>
              <a:ext cx="0" cy="648072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22 Conector recto"/>
            <p:cNvCxnSpPr/>
            <p:nvPr/>
          </p:nvCxnSpPr>
          <p:spPr>
            <a:xfrm>
              <a:off x="1378078" y="2348880"/>
              <a:ext cx="6336704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5 CuadroTexto"/>
          <p:cNvSpPr txBox="1"/>
          <p:nvPr/>
        </p:nvSpPr>
        <p:spPr>
          <a:xfrm>
            <a:off x="4056553" y="1412776"/>
            <a:ext cx="979756" cy="584775"/>
          </a:xfrm>
          <a:prstGeom prst="rect">
            <a:avLst/>
          </a:prstGeom>
          <a:solidFill>
            <a:schemeClr val="accent1">
              <a:lumMod val="75000"/>
            </a:schemeClr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Ventas</a:t>
            </a:r>
            <a:b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es-E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rPr>
              <a:t>main.cpp</a:t>
            </a:r>
            <a:endParaRPr lang="es-E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pSp>
        <p:nvGrpSpPr>
          <p:cNvPr id="34" name="Grupo 33"/>
          <p:cNvGrpSpPr/>
          <p:nvPr/>
        </p:nvGrpSpPr>
        <p:grpSpPr>
          <a:xfrm>
            <a:off x="2818238" y="4139555"/>
            <a:ext cx="1377300" cy="1244461"/>
            <a:chOff x="2818238" y="4139555"/>
            <a:chExt cx="1377300" cy="1244461"/>
          </a:xfrm>
        </p:grpSpPr>
        <p:cxnSp>
          <p:nvCxnSpPr>
            <p:cNvPr id="19" name="18 Conector recto"/>
            <p:cNvCxnSpPr/>
            <p:nvPr/>
          </p:nvCxnSpPr>
          <p:spPr>
            <a:xfrm rot="5400000">
              <a:off x="3058341" y="4571603"/>
              <a:ext cx="864096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7 CuadroTexto"/>
            <p:cNvSpPr txBox="1"/>
            <p:nvPr/>
          </p:nvSpPr>
          <p:spPr>
            <a:xfrm>
              <a:off x="2818238" y="4583797"/>
              <a:ext cx="1377300" cy="80021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Producto</a:t>
              </a:r>
              <a:b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es-ES" sz="14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producto.h</a:t>
              </a:r>
              <a:r>
                <a:rPr lang="es-E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/>
              </a:r>
              <a:br>
                <a:rPr lang="es-E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</a:br>
              <a:r>
                <a:rPr lang="es-ES" sz="14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producto.cpp</a:t>
              </a:r>
              <a:endPara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</p:grpSp>
      <p:grpSp>
        <p:nvGrpSpPr>
          <p:cNvPr id="33" name="Grupo 32"/>
          <p:cNvGrpSpPr/>
          <p:nvPr/>
        </p:nvGrpSpPr>
        <p:grpSpPr>
          <a:xfrm>
            <a:off x="4477687" y="4151749"/>
            <a:ext cx="2003434" cy="1232267"/>
            <a:chOff x="4487212" y="4151749"/>
            <a:chExt cx="2003434" cy="1232267"/>
          </a:xfrm>
        </p:grpSpPr>
        <p:cxnSp>
          <p:nvCxnSpPr>
            <p:cNvPr id="22" name="21 Conector recto"/>
            <p:cNvCxnSpPr/>
            <p:nvPr/>
          </p:nvCxnSpPr>
          <p:spPr>
            <a:xfrm rot="5400000">
              <a:off x="5011498" y="4583797"/>
              <a:ext cx="864096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8 CuadroTexto"/>
            <p:cNvSpPr txBox="1"/>
            <p:nvPr/>
          </p:nvSpPr>
          <p:spPr>
            <a:xfrm>
              <a:off x="4487212" y="4583797"/>
              <a:ext cx="2003434" cy="80021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Lista de productos</a:t>
              </a:r>
              <a:b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es-ES" sz="14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listaproductos.h</a:t>
              </a:r>
              <a:r>
                <a:rPr lang="es-E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/>
              </a:r>
              <a:br>
                <a:rPr lang="es-E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</a:br>
              <a:r>
                <a:rPr lang="es-ES" sz="14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listaproductos.cpp</a:t>
              </a:r>
              <a:endPara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</p:grpSp>
      <p:grpSp>
        <p:nvGrpSpPr>
          <p:cNvPr id="24" name="Grupo 23"/>
          <p:cNvGrpSpPr/>
          <p:nvPr/>
        </p:nvGrpSpPr>
        <p:grpSpPr>
          <a:xfrm>
            <a:off x="755576" y="2348880"/>
            <a:ext cx="1277914" cy="1304275"/>
            <a:chOff x="755576" y="2348880"/>
            <a:chExt cx="1277914" cy="1304275"/>
          </a:xfrm>
        </p:grpSpPr>
        <p:cxnSp>
          <p:nvCxnSpPr>
            <p:cNvPr id="29" name="28 Conector recto"/>
            <p:cNvCxnSpPr/>
            <p:nvPr/>
          </p:nvCxnSpPr>
          <p:spPr>
            <a:xfrm rot="5400000">
              <a:off x="955555" y="2780928"/>
              <a:ext cx="864096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9 CuadroTexto"/>
            <p:cNvSpPr txBox="1"/>
            <p:nvPr/>
          </p:nvSpPr>
          <p:spPr>
            <a:xfrm>
              <a:off x="755576" y="2852936"/>
              <a:ext cx="1277914" cy="80021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Cliente</a:t>
              </a:r>
              <a:b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es-ES" sz="14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cliente.h</a:t>
              </a:r>
              <a:r>
                <a:rPr lang="es-E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/>
              </a:r>
              <a:br>
                <a:rPr lang="es-E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</a:br>
              <a:r>
                <a:rPr lang="es-ES" sz="14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cliente.cpp</a:t>
              </a:r>
              <a:endPara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</p:grpSp>
      <p:grpSp>
        <p:nvGrpSpPr>
          <p:cNvPr id="30" name="Grupo 29"/>
          <p:cNvGrpSpPr/>
          <p:nvPr/>
        </p:nvGrpSpPr>
        <p:grpSpPr>
          <a:xfrm>
            <a:off x="2312159" y="2348880"/>
            <a:ext cx="1874231" cy="1304275"/>
            <a:chOff x="2312159" y="2348880"/>
            <a:chExt cx="1874231" cy="1304275"/>
          </a:xfrm>
        </p:grpSpPr>
        <p:cxnSp>
          <p:nvCxnSpPr>
            <p:cNvPr id="28" name="27 Conector recto"/>
            <p:cNvCxnSpPr/>
            <p:nvPr/>
          </p:nvCxnSpPr>
          <p:spPr>
            <a:xfrm rot="5400000">
              <a:off x="2819211" y="2780928"/>
              <a:ext cx="864096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10 CuadroTexto"/>
            <p:cNvSpPr txBox="1"/>
            <p:nvPr/>
          </p:nvSpPr>
          <p:spPr>
            <a:xfrm>
              <a:off x="2312159" y="2852936"/>
              <a:ext cx="1874231" cy="80021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Lista de clientes</a:t>
              </a:r>
              <a:b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es-ES" sz="14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listaclientes.h</a:t>
              </a:r>
              <a:r>
                <a:rPr lang="es-E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/>
              </a:r>
              <a:br>
                <a:rPr lang="es-E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</a:br>
              <a:r>
                <a:rPr lang="es-ES" sz="14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listaclientes.cpp</a:t>
              </a:r>
              <a:endPara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</p:grpSp>
      <p:grpSp>
        <p:nvGrpSpPr>
          <p:cNvPr id="31" name="Grupo 30"/>
          <p:cNvGrpSpPr/>
          <p:nvPr/>
        </p:nvGrpSpPr>
        <p:grpSpPr>
          <a:xfrm>
            <a:off x="5554542" y="2348880"/>
            <a:ext cx="1079142" cy="1304275"/>
            <a:chOff x="5554542" y="2348880"/>
            <a:chExt cx="1079142" cy="1304275"/>
          </a:xfrm>
        </p:grpSpPr>
        <p:cxnSp>
          <p:nvCxnSpPr>
            <p:cNvPr id="27" name="26 Conector recto"/>
            <p:cNvCxnSpPr/>
            <p:nvPr/>
          </p:nvCxnSpPr>
          <p:spPr>
            <a:xfrm rot="5400000">
              <a:off x="5670758" y="2780928"/>
              <a:ext cx="864096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11 CuadroTexto"/>
            <p:cNvSpPr txBox="1"/>
            <p:nvPr/>
          </p:nvSpPr>
          <p:spPr>
            <a:xfrm>
              <a:off x="5554542" y="2852936"/>
              <a:ext cx="1079142" cy="80021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Venta</a:t>
              </a:r>
              <a:b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es-ES" sz="14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venta.h</a:t>
              </a:r>
              <a:r>
                <a:rPr lang="es-E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/>
              </a:r>
              <a:br>
                <a:rPr lang="es-E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</a:br>
              <a:r>
                <a:rPr lang="es-ES" sz="14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venta.cpp</a:t>
              </a:r>
              <a:endPara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</p:grpSp>
      <p:grpSp>
        <p:nvGrpSpPr>
          <p:cNvPr id="32" name="Grupo 31"/>
          <p:cNvGrpSpPr/>
          <p:nvPr/>
        </p:nvGrpSpPr>
        <p:grpSpPr>
          <a:xfrm>
            <a:off x="6935677" y="2348880"/>
            <a:ext cx="1675460" cy="1304275"/>
            <a:chOff x="6926152" y="2348880"/>
            <a:chExt cx="1675460" cy="1304275"/>
          </a:xfrm>
        </p:grpSpPr>
        <p:cxnSp>
          <p:nvCxnSpPr>
            <p:cNvPr id="26" name="25 Conector recto"/>
            <p:cNvCxnSpPr/>
            <p:nvPr/>
          </p:nvCxnSpPr>
          <p:spPr>
            <a:xfrm rot="5400000">
              <a:off x="7263684" y="2780928"/>
              <a:ext cx="864096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12 CuadroTexto"/>
            <p:cNvSpPr txBox="1"/>
            <p:nvPr/>
          </p:nvSpPr>
          <p:spPr>
            <a:xfrm>
              <a:off x="6926152" y="2852936"/>
              <a:ext cx="1675460" cy="80021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  <a:t>Lista de ventas</a:t>
              </a:r>
              <a:br>
                <a:rPr lang="es-E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</a:rPr>
              </a:br>
              <a:r>
                <a:rPr lang="es-ES" sz="14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listaventas.h</a:t>
              </a:r>
              <a:r>
                <a:rPr lang="es-E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/>
              </a:r>
              <a:br>
                <a:rPr lang="es-ES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</a:br>
              <a:r>
                <a:rPr lang="es-ES" sz="14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listaventas.cpp</a:t>
              </a:r>
              <a:endPara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endParaRPr>
            </a:p>
          </p:txBody>
        </p:sp>
      </p:grpSp>
      <p:grpSp>
        <p:nvGrpSpPr>
          <p:cNvPr id="35" name="Grupo 34"/>
          <p:cNvGrpSpPr/>
          <p:nvPr/>
        </p:nvGrpSpPr>
        <p:grpSpPr>
          <a:xfrm>
            <a:off x="3490389" y="2348880"/>
            <a:ext cx="1953157" cy="1800200"/>
            <a:chOff x="3490389" y="2348880"/>
            <a:chExt cx="1953157" cy="1800200"/>
          </a:xfrm>
        </p:grpSpPr>
        <p:cxnSp>
          <p:nvCxnSpPr>
            <p:cNvPr id="16" name="15 Conector recto"/>
            <p:cNvCxnSpPr/>
            <p:nvPr/>
          </p:nvCxnSpPr>
          <p:spPr>
            <a:xfrm>
              <a:off x="3490389" y="4149080"/>
              <a:ext cx="1953157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14 Conector recto"/>
            <p:cNvCxnSpPr/>
            <p:nvPr/>
          </p:nvCxnSpPr>
          <p:spPr>
            <a:xfrm>
              <a:off x="4562475" y="2348880"/>
              <a:ext cx="0" cy="180020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Dependencias entre módulos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lvl="1" indent="1588">
              <a:spcBef>
                <a:spcPts val="0"/>
              </a:spcBef>
              <a:spcAft>
                <a:spcPts val="600"/>
              </a:spcAft>
              <a:buNone/>
            </a:pPr>
            <a:r>
              <a:rPr lang="es-ES" i="0" dirty="0" smtClean="0">
                <a:sym typeface="Wingdings" pitchFamily="2" charset="2"/>
              </a:rPr>
              <a:t>Inclusiones (además de otras bibliotecas del sistema)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600" dirty="0" smtClean="0">
                <a:solidFill>
                  <a:srgbClr val="009DD9">
                    <a:lumMod val="60000"/>
                    <a:lumOff val="40000"/>
                  </a:srgb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 </a:t>
            </a:r>
            <a:r>
              <a:rPr lang="es-ES" sz="16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id_cli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nif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nombre;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telefono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 </a:t>
            </a:r>
            <a:r>
              <a:rPr lang="es-ES" sz="16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tCliente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6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6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6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NCLI =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100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6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tCliente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clientes[NCLI];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cont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 </a:t>
            </a:r>
            <a:r>
              <a:rPr lang="es-ES" sz="16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tListaClientes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6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buscar(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tListaClientes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&amp;lista,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s-ES" sz="16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nif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s-ES" sz="16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tCliente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/>
            </a:r>
            <a:b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</a:b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           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&amp;cliente,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&amp;ok);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6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6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842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Ejemplo de modularización</a:t>
            </a:r>
            <a:endParaRPr lang="es-ES" dirty="0"/>
          </a:p>
        </p:txBody>
      </p:sp>
      <p:sp>
        <p:nvSpPr>
          <p:cNvPr id="24" name="23 Rectángulo"/>
          <p:cNvSpPr/>
          <p:nvPr/>
        </p:nvSpPr>
        <p:spPr>
          <a:xfrm>
            <a:off x="1180927" y="1916832"/>
            <a:ext cx="850601" cy="770602"/>
          </a:xfrm>
          <a:prstGeom prst="rect">
            <a:avLst/>
          </a:prstGeom>
          <a:ln w="19050">
            <a:solidFill>
              <a:srgbClr val="FFC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6" name="Grupo 5"/>
          <p:cNvGrpSpPr/>
          <p:nvPr/>
        </p:nvGrpSpPr>
        <p:grpSpPr>
          <a:xfrm>
            <a:off x="3707904" y="2060848"/>
            <a:ext cx="3049973" cy="338554"/>
            <a:chOff x="3707904" y="2060848"/>
            <a:chExt cx="3049973" cy="338554"/>
          </a:xfrm>
        </p:grpSpPr>
        <p:cxnSp>
          <p:nvCxnSpPr>
            <p:cNvPr id="32" name="31 Conector recto"/>
            <p:cNvCxnSpPr>
              <a:stCxn id="25" idx="3"/>
              <a:endCxn id="30" idx="1"/>
            </p:cNvCxnSpPr>
            <p:nvPr/>
          </p:nvCxnSpPr>
          <p:spPr>
            <a:xfrm>
              <a:off x="4902462" y="2230125"/>
              <a:ext cx="997488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24 CuadroTexto"/>
            <p:cNvSpPr txBox="1"/>
            <p:nvPr/>
          </p:nvSpPr>
          <p:spPr>
            <a:xfrm>
              <a:off x="3707904" y="2060848"/>
              <a:ext cx="1194558" cy="33855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16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cliente.h</a:t>
              </a:r>
              <a:endPara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30" name="29 CuadroTexto"/>
            <p:cNvSpPr txBox="1"/>
            <p:nvPr/>
          </p:nvSpPr>
          <p:spPr>
            <a:xfrm>
              <a:off x="5899950" y="2060848"/>
              <a:ext cx="857927" cy="33855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string</a:t>
              </a:r>
            </a:p>
          </p:txBody>
        </p:sp>
      </p:grpSp>
      <p:sp>
        <p:nvSpPr>
          <p:cNvPr id="36" name="35 Rectángulo"/>
          <p:cNvSpPr/>
          <p:nvPr/>
        </p:nvSpPr>
        <p:spPr>
          <a:xfrm>
            <a:off x="1204889" y="4375988"/>
            <a:ext cx="981322" cy="262771"/>
          </a:xfrm>
          <a:prstGeom prst="rect">
            <a:avLst/>
          </a:prstGeom>
          <a:ln w="19050">
            <a:solidFill>
              <a:srgbClr val="FFC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36 Rectángulo"/>
          <p:cNvSpPr/>
          <p:nvPr/>
        </p:nvSpPr>
        <p:spPr>
          <a:xfrm>
            <a:off x="5403328" y="5335994"/>
            <a:ext cx="809758" cy="262771"/>
          </a:xfrm>
          <a:prstGeom prst="rect">
            <a:avLst/>
          </a:prstGeom>
          <a:ln w="19050">
            <a:solidFill>
              <a:srgbClr val="FFC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Rectángulo"/>
          <p:cNvSpPr/>
          <p:nvPr/>
        </p:nvSpPr>
        <p:spPr>
          <a:xfrm>
            <a:off x="6732240" y="5335994"/>
            <a:ext cx="1008112" cy="262771"/>
          </a:xfrm>
          <a:prstGeom prst="rect">
            <a:avLst/>
          </a:prstGeom>
          <a:ln w="19050">
            <a:solidFill>
              <a:srgbClr val="FFC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" name="Grupo 6"/>
          <p:cNvGrpSpPr/>
          <p:nvPr/>
        </p:nvGrpSpPr>
        <p:grpSpPr>
          <a:xfrm>
            <a:off x="4328559" y="4149080"/>
            <a:ext cx="4059865" cy="792088"/>
            <a:chOff x="4328559" y="4149080"/>
            <a:chExt cx="4059865" cy="792088"/>
          </a:xfrm>
        </p:grpSpPr>
        <p:cxnSp>
          <p:nvCxnSpPr>
            <p:cNvPr id="33" name="32 Conector recto"/>
            <p:cNvCxnSpPr>
              <a:stCxn id="34" idx="3"/>
              <a:endCxn id="35" idx="1"/>
            </p:cNvCxnSpPr>
            <p:nvPr/>
          </p:nvCxnSpPr>
          <p:spPr>
            <a:xfrm>
              <a:off x="6196378" y="4318357"/>
              <a:ext cx="997488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33 CuadroTexto"/>
            <p:cNvSpPr txBox="1"/>
            <p:nvPr/>
          </p:nvSpPr>
          <p:spPr>
            <a:xfrm>
              <a:off x="4328559" y="4149080"/>
              <a:ext cx="1867819" cy="33855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16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listaclientes.h</a:t>
              </a:r>
              <a:endPara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35" name="34 CuadroTexto"/>
            <p:cNvSpPr txBox="1"/>
            <p:nvPr/>
          </p:nvSpPr>
          <p:spPr>
            <a:xfrm>
              <a:off x="7193866" y="4149080"/>
              <a:ext cx="1194558" cy="33855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6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cliente.h</a:t>
              </a:r>
              <a:endPara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  <p:cxnSp>
          <p:nvCxnSpPr>
            <p:cNvPr id="41" name="40 Conector recto"/>
            <p:cNvCxnSpPr/>
            <p:nvPr/>
          </p:nvCxnSpPr>
          <p:spPr>
            <a:xfrm>
              <a:off x="6732240" y="4787627"/>
              <a:ext cx="504056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43 Conector recto"/>
            <p:cNvCxnSpPr/>
            <p:nvPr/>
          </p:nvCxnSpPr>
          <p:spPr>
            <a:xfrm rot="5400000">
              <a:off x="6492843" y="4557754"/>
              <a:ext cx="478795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39 CuadroTexto"/>
            <p:cNvSpPr txBox="1"/>
            <p:nvPr/>
          </p:nvSpPr>
          <p:spPr>
            <a:xfrm>
              <a:off x="7193866" y="4602614"/>
              <a:ext cx="857927" cy="33855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string</a:t>
              </a: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Dependencias entre módulos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400" dirty="0" smtClean="0">
              <a:solidFill>
                <a:schemeClr val="accent2">
                  <a:lumMod val="60000"/>
                  <a:lumOff val="4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 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{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id_prod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codigo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nombre;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precio;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unidades;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 </a:t>
            </a:r>
            <a:r>
              <a:rPr lang="es-ES" sz="16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tProducto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6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6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6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NPROD = </a:t>
            </a:r>
            <a:r>
              <a:rPr lang="es-ES" sz="16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200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6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tProducto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productos[NPROD];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cont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 </a:t>
            </a:r>
            <a:r>
              <a:rPr lang="es-ES" sz="16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tListaProductos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6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buscar(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tListaProductos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&amp;lista,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s-ES" sz="16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codigo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s-ES" sz="16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tProducto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/>
            </a:r>
            <a:b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</a:b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           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&amp;producto, </a:t>
            </a:r>
            <a:r>
              <a:rPr lang="es-ES" sz="160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6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&amp;ok);</a:t>
            </a:r>
            <a:endParaRPr lang="es-ES" sz="16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6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6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843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Ejemplo de modularización</a:t>
            </a:r>
            <a:endParaRPr lang="es-ES" dirty="0"/>
          </a:p>
        </p:txBody>
      </p:sp>
      <p:sp>
        <p:nvSpPr>
          <p:cNvPr id="24" name="23 Rectángulo"/>
          <p:cNvSpPr/>
          <p:nvPr/>
        </p:nvSpPr>
        <p:spPr>
          <a:xfrm>
            <a:off x="1167433" y="1762413"/>
            <a:ext cx="840854" cy="468000"/>
          </a:xfrm>
          <a:prstGeom prst="rect">
            <a:avLst/>
          </a:prstGeom>
          <a:ln w="19050">
            <a:solidFill>
              <a:srgbClr val="FFC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6" name="Grupo 5"/>
          <p:cNvGrpSpPr/>
          <p:nvPr/>
        </p:nvGrpSpPr>
        <p:grpSpPr>
          <a:xfrm>
            <a:off x="3851920" y="1844824"/>
            <a:ext cx="3162183" cy="338554"/>
            <a:chOff x="3851920" y="1844824"/>
            <a:chExt cx="3162183" cy="338554"/>
          </a:xfrm>
        </p:grpSpPr>
        <p:cxnSp>
          <p:nvCxnSpPr>
            <p:cNvPr id="32" name="31 Conector recto"/>
            <p:cNvCxnSpPr>
              <a:stCxn id="25" idx="3"/>
              <a:endCxn id="30" idx="1"/>
            </p:cNvCxnSpPr>
            <p:nvPr/>
          </p:nvCxnSpPr>
          <p:spPr>
            <a:xfrm>
              <a:off x="5158688" y="2014101"/>
              <a:ext cx="997488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24 CuadroTexto"/>
            <p:cNvSpPr txBox="1"/>
            <p:nvPr/>
          </p:nvSpPr>
          <p:spPr>
            <a:xfrm>
              <a:off x="3851920" y="1844824"/>
              <a:ext cx="1306768" cy="33855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16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producto.h</a:t>
              </a:r>
              <a:endPara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30" name="29 CuadroTexto"/>
            <p:cNvSpPr txBox="1"/>
            <p:nvPr/>
          </p:nvSpPr>
          <p:spPr>
            <a:xfrm>
              <a:off x="6156176" y="1844824"/>
              <a:ext cx="857927" cy="33855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string</a:t>
              </a:r>
            </a:p>
          </p:txBody>
        </p:sp>
      </p:grpSp>
      <p:sp>
        <p:nvSpPr>
          <p:cNvPr id="36" name="35 Rectángulo"/>
          <p:cNvSpPr/>
          <p:nvPr/>
        </p:nvSpPr>
        <p:spPr>
          <a:xfrm>
            <a:off x="1196007" y="4418062"/>
            <a:ext cx="1100312" cy="262771"/>
          </a:xfrm>
          <a:prstGeom prst="rect">
            <a:avLst/>
          </a:prstGeom>
          <a:ln w="19050">
            <a:solidFill>
              <a:srgbClr val="FFC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36 Rectángulo"/>
          <p:cNvSpPr/>
          <p:nvPr/>
        </p:nvSpPr>
        <p:spPr>
          <a:xfrm>
            <a:off x="5508104" y="5386933"/>
            <a:ext cx="792088" cy="262771"/>
          </a:xfrm>
          <a:prstGeom prst="rect">
            <a:avLst/>
          </a:prstGeom>
          <a:ln w="19050">
            <a:solidFill>
              <a:srgbClr val="FFC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Rectángulo"/>
          <p:cNvSpPr/>
          <p:nvPr/>
        </p:nvSpPr>
        <p:spPr>
          <a:xfrm>
            <a:off x="7164288" y="5386933"/>
            <a:ext cx="1152128" cy="262771"/>
          </a:xfrm>
          <a:prstGeom prst="rect">
            <a:avLst/>
          </a:prstGeom>
          <a:ln w="19050">
            <a:solidFill>
              <a:srgbClr val="FFC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" name="Grupo 6"/>
          <p:cNvGrpSpPr/>
          <p:nvPr/>
        </p:nvGrpSpPr>
        <p:grpSpPr>
          <a:xfrm>
            <a:off x="4392171" y="4005064"/>
            <a:ext cx="4284285" cy="792088"/>
            <a:chOff x="4392171" y="4005064"/>
            <a:chExt cx="4284285" cy="792088"/>
          </a:xfrm>
        </p:grpSpPr>
        <p:cxnSp>
          <p:nvCxnSpPr>
            <p:cNvPr id="33" name="32 Conector recto"/>
            <p:cNvCxnSpPr>
              <a:stCxn id="34" idx="3"/>
              <a:endCxn id="35" idx="1"/>
            </p:cNvCxnSpPr>
            <p:nvPr/>
          </p:nvCxnSpPr>
          <p:spPr>
            <a:xfrm>
              <a:off x="6372200" y="4174341"/>
              <a:ext cx="997488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33 CuadroTexto"/>
            <p:cNvSpPr txBox="1"/>
            <p:nvPr/>
          </p:nvSpPr>
          <p:spPr>
            <a:xfrm>
              <a:off x="4392171" y="4005064"/>
              <a:ext cx="1980029" cy="33855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16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listaproductos.h</a:t>
              </a:r>
              <a:endPara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35" name="34 CuadroTexto"/>
            <p:cNvSpPr txBox="1"/>
            <p:nvPr/>
          </p:nvSpPr>
          <p:spPr>
            <a:xfrm>
              <a:off x="7369688" y="4005064"/>
              <a:ext cx="1306768" cy="33855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6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producto.h</a:t>
              </a:r>
              <a:endPara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  <p:cxnSp>
          <p:nvCxnSpPr>
            <p:cNvPr id="41" name="40 Conector recto"/>
            <p:cNvCxnSpPr/>
            <p:nvPr/>
          </p:nvCxnSpPr>
          <p:spPr>
            <a:xfrm>
              <a:off x="6908062" y="4643611"/>
              <a:ext cx="504056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43 Conector recto"/>
            <p:cNvCxnSpPr/>
            <p:nvPr/>
          </p:nvCxnSpPr>
          <p:spPr>
            <a:xfrm rot="5400000">
              <a:off x="6668665" y="4413738"/>
              <a:ext cx="478795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39 CuadroTexto"/>
            <p:cNvSpPr txBox="1"/>
            <p:nvPr/>
          </p:nvSpPr>
          <p:spPr>
            <a:xfrm>
              <a:off x="7369688" y="4458598"/>
              <a:ext cx="857927" cy="33855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string</a:t>
              </a: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Dependencias entre módulos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id;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id_prod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id_cli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unidades;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 </a:t>
            </a:r>
            <a:r>
              <a:rPr lang="es-ES" sz="16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tVenta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6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mostrar(</a:t>
            </a:r>
            <a:r>
              <a:rPr lang="es-ES" sz="16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tVenta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venta,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 </a:t>
            </a:r>
            <a:r>
              <a:rPr lang="es-ES" sz="16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tListaClientes</a:t>
            </a:r>
            <a:r>
              <a:rPr lang="es-ES" sz="16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&amp;clientes,</a:t>
            </a:r>
            <a:b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</a:b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       </a:t>
            </a:r>
            <a:r>
              <a:rPr lang="es-ES" sz="16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tListaProductos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&amp;productos);</a:t>
            </a:r>
            <a:endParaRPr lang="es-ES" sz="14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4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4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6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6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dirty="0" err="1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NVENTAS</a:t>
            </a:r>
            <a:r>
              <a:rPr lang="es-ES" sz="16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= </a:t>
            </a:r>
            <a:r>
              <a:rPr lang="es-ES" sz="1600" dirty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3000</a:t>
            </a:r>
            <a:r>
              <a:rPr lang="es-ES" sz="16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sz="1600" dirty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" sz="16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</a:t>
            </a:r>
            <a:r>
              <a:rPr lang="es-ES" sz="16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dirty="0" err="1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tVenta</a:t>
            </a:r>
            <a:r>
              <a:rPr lang="es-ES" sz="16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ventas[</a:t>
            </a:r>
            <a:r>
              <a:rPr lang="es-ES" sz="1600" dirty="0" err="1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NVENTAS</a:t>
            </a:r>
            <a:r>
              <a:rPr lang="es-ES" sz="16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];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60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6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dirty="0" err="1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cont</a:t>
            </a:r>
            <a:r>
              <a:rPr lang="es-ES" sz="16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 </a:t>
            </a:r>
            <a:r>
              <a:rPr lang="es-ES" sz="1600" dirty="0" err="1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tListaVentas</a:t>
            </a:r>
            <a:r>
              <a:rPr lang="es-ES" sz="16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None/>
            </a:pPr>
            <a:endParaRPr lang="es-ES" sz="1600" dirty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lnSpc>
                <a:spcPts val="2000"/>
              </a:lnSpc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60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 </a:t>
            </a:r>
            <a:r>
              <a:rPr lang="es-ES" sz="1600" dirty="0" err="1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totalVentas</a:t>
            </a:r>
            <a:r>
              <a:rPr lang="es-ES" sz="16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s-ES" sz="16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6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dirty="0" err="1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tListaVentas</a:t>
            </a:r>
            <a:r>
              <a:rPr lang="es-ES" sz="160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&amp;ventas, </a:t>
            </a:r>
            <a:r>
              <a:rPr lang="es-ES" sz="160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s-ES" sz="1600" dirty="0" err="1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nif</a:t>
            </a:r>
            <a:r>
              <a:rPr lang="es-ES" sz="16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 </a:t>
            </a:r>
            <a:br>
              <a:rPr lang="es-ES" sz="16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</a:br>
            <a:r>
              <a:rPr lang="es-ES" sz="16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             </a:t>
            </a:r>
            <a:r>
              <a:rPr lang="es-ES" sz="16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 </a:t>
            </a:r>
            <a:r>
              <a:rPr lang="es-ES" sz="1600" dirty="0" err="1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tListaClientes</a:t>
            </a:r>
            <a:r>
              <a:rPr lang="es-ES" sz="160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&amp;clientes, </a:t>
            </a:r>
            <a:br>
              <a:rPr lang="es-ES" sz="16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</a:br>
            <a:r>
              <a:rPr lang="es-ES" sz="16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             </a:t>
            </a:r>
            <a:r>
              <a:rPr lang="es-ES" sz="1600" dirty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 </a:t>
            </a:r>
            <a:r>
              <a:rPr lang="es-ES" sz="1600" dirty="0" err="1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tListaProductos</a:t>
            </a:r>
            <a:r>
              <a:rPr lang="es-ES" sz="160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6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&amp;productos</a:t>
            </a:r>
            <a:r>
              <a:rPr lang="es-ES" sz="16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);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844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Ejemplo de modularización</a:t>
            </a:r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>
            <a:off x="4556348" y="2724864"/>
            <a:ext cx="1618878" cy="262771"/>
          </a:xfrm>
          <a:prstGeom prst="rect">
            <a:avLst/>
          </a:prstGeom>
          <a:ln w="19050">
            <a:solidFill>
              <a:srgbClr val="FFC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6" name="Grupo 5"/>
          <p:cNvGrpSpPr/>
          <p:nvPr/>
        </p:nvGrpSpPr>
        <p:grpSpPr>
          <a:xfrm>
            <a:off x="3704832" y="1416958"/>
            <a:ext cx="4127865" cy="792088"/>
            <a:chOff x="3704832" y="1416958"/>
            <a:chExt cx="4127865" cy="792088"/>
          </a:xfrm>
        </p:grpSpPr>
        <p:cxnSp>
          <p:nvCxnSpPr>
            <p:cNvPr id="32" name="31 Conector recto"/>
            <p:cNvCxnSpPr>
              <a:stCxn id="25" idx="3"/>
              <a:endCxn id="30" idx="1"/>
            </p:cNvCxnSpPr>
            <p:nvPr/>
          </p:nvCxnSpPr>
          <p:spPr>
            <a:xfrm>
              <a:off x="4674969" y="1586235"/>
              <a:ext cx="1177699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24 CuadroTexto"/>
            <p:cNvSpPr txBox="1"/>
            <p:nvPr/>
          </p:nvSpPr>
          <p:spPr>
            <a:xfrm>
              <a:off x="3704832" y="1416958"/>
              <a:ext cx="970137" cy="33855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16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venta.h</a:t>
              </a:r>
              <a:endPara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30" name="29 CuadroTexto"/>
            <p:cNvSpPr txBox="1"/>
            <p:nvPr/>
          </p:nvSpPr>
          <p:spPr>
            <a:xfrm>
              <a:off x="5852668" y="1416958"/>
              <a:ext cx="1867819" cy="33855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6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listaclientes.h</a:t>
              </a:r>
              <a:endPara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  <p:cxnSp>
          <p:nvCxnSpPr>
            <p:cNvPr id="21" name="20 Conector recto"/>
            <p:cNvCxnSpPr/>
            <p:nvPr/>
          </p:nvCxnSpPr>
          <p:spPr>
            <a:xfrm>
              <a:off x="5445767" y="2065030"/>
              <a:ext cx="504056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Conector recto"/>
            <p:cNvCxnSpPr/>
            <p:nvPr/>
          </p:nvCxnSpPr>
          <p:spPr>
            <a:xfrm rot="5400000">
              <a:off x="5206370" y="1825632"/>
              <a:ext cx="478795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19 CuadroTexto"/>
            <p:cNvSpPr txBox="1"/>
            <p:nvPr/>
          </p:nvSpPr>
          <p:spPr>
            <a:xfrm>
              <a:off x="5852668" y="1870492"/>
              <a:ext cx="1980029" cy="33855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6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listaproductos.h</a:t>
              </a:r>
              <a:endPara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</p:grpSp>
      <p:sp>
        <p:nvSpPr>
          <p:cNvPr id="23" name="22 Rectángulo"/>
          <p:cNvSpPr/>
          <p:nvPr/>
        </p:nvSpPr>
        <p:spPr>
          <a:xfrm>
            <a:off x="2949528" y="2998377"/>
            <a:ext cx="1786468" cy="262771"/>
          </a:xfrm>
          <a:prstGeom prst="rect">
            <a:avLst/>
          </a:prstGeom>
          <a:ln w="19050">
            <a:solidFill>
              <a:srgbClr val="FFC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36 Rectángulo"/>
          <p:cNvSpPr/>
          <p:nvPr/>
        </p:nvSpPr>
        <p:spPr>
          <a:xfrm>
            <a:off x="3642128" y="5620704"/>
            <a:ext cx="1669002" cy="262771"/>
          </a:xfrm>
          <a:prstGeom prst="rect">
            <a:avLst/>
          </a:prstGeom>
          <a:ln w="19050">
            <a:solidFill>
              <a:srgbClr val="FFC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2 Rectángulo"/>
          <p:cNvSpPr/>
          <p:nvPr/>
        </p:nvSpPr>
        <p:spPr>
          <a:xfrm>
            <a:off x="3635896" y="5883475"/>
            <a:ext cx="1747242" cy="262771"/>
          </a:xfrm>
          <a:prstGeom prst="rect">
            <a:avLst/>
          </a:prstGeom>
          <a:ln w="19050">
            <a:solidFill>
              <a:srgbClr val="FFC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7" name="Grupo 6"/>
          <p:cNvGrpSpPr/>
          <p:nvPr/>
        </p:nvGrpSpPr>
        <p:grpSpPr>
          <a:xfrm>
            <a:off x="4115849" y="3861048"/>
            <a:ext cx="4488599" cy="1299919"/>
            <a:chOff x="4115849" y="3861048"/>
            <a:chExt cx="4488599" cy="1299919"/>
          </a:xfrm>
        </p:grpSpPr>
        <p:cxnSp>
          <p:nvCxnSpPr>
            <p:cNvPr id="14" name="31 Conector recto"/>
            <p:cNvCxnSpPr>
              <a:stCxn id="15" idx="3"/>
              <a:endCxn id="16" idx="1"/>
            </p:cNvCxnSpPr>
            <p:nvPr/>
          </p:nvCxnSpPr>
          <p:spPr>
            <a:xfrm>
              <a:off x="5759248" y="4030325"/>
              <a:ext cx="865171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24 CuadroTexto"/>
            <p:cNvSpPr txBox="1"/>
            <p:nvPr/>
          </p:nvSpPr>
          <p:spPr>
            <a:xfrm>
              <a:off x="4115849" y="3861048"/>
              <a:ext cx="1643399" cy="33855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 algn="r">
                <a:spcAft>
                  <a:spcPts val="600"/>
                </a:spcAft>
              </a:pPr>
              <a:r>
                <a:rPr lang="es-ES" sz="16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listaventas.h</a:t>
              </a:r>
              <a:endPara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6" name="29 CuadroTexto"/>
            <p:cNvSpPr txBox="1"/>
            <p:nvPr/>
          </p:nvSpPr>
          <p:spPr>
            <a:xfrm>
              <a:off x="6624419" y="3861048"/>
              <a:ext cx="970137" cy="33855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6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venta.h</a:t>
              </a:r>
              <a:endPara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  <p:cxnSp>
          <p:nvCxnSpPr>
            <p:cNvPr id="18" name="20 Conector recto"/>
            <p:cNvCxnSpPr/>
            <p:nvPr/>
          </p:nvCxnSpPr>
          <p:spPr>
            <a:xfrm>
              <a:off x="6217518" y="4509120"/>
              <a:ext cx="504056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21 Conector recto"/>
            <p:cNvCxnSpPr/>
            <p:nvPr/>
          </p:nvCxnSpPr>
          <p:spPr>
            <a:xfrm rot="5400000">
              <a:off x="5978121" y="4269722"/>
              <a:ext cx="478795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19 CuadroTexto"/>
            <p:cNvSpPr txBox="1"/>
            <p:nvPr/>
          </p:nvSpPr>
          <p:spPr>
            <a:xfrm>
              <a:off x="6624419" y="4314582"/>
              <a:ext cx="1867819" cy="33855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6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listaclientes.h</a:t>
              </a:r>
              <a:endPara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  <p:cxnSp>
          <p:nvCxnSpPr>
            <p:cNvPr id="27" name="26 Conector recto"/>
            <p:cNvCxnSpPr/>
            <p:nvPr/>
          </p:nvCxnSpPr>
          <p:spPr>
            <a:xfrm>
              <a:off x="6217518" y="4971762"/>
              <a:ext cx="504056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Conector recto"/>
            <p:cNvCxnSpPr/>
            <p:nvPr/>
          </p:nvCxnSpPr>
          <p:spPr>
            <a:xfrm rot="5400000">
              <a:off x="5978121" y="4732364"/>
              <a:ext cx="478795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25 CuadroTexto"/>
            <p:cNvSpPr txBox="1"/>
            <p:nvPr/>
          </p:nvSpPr>
          <p:spPr>
            <a:xfrm>
              <a:off x="6624419" y="4822413"/>
              <a:ext cx="1980029" cy="33855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600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onsolas" pitchFamily="49" charset="0"/>
                  <a:cs typeface="Consolas" pitchFamily="49" charset="0"/>
                </a:rPr>
                <a:t>listaproductos.h</a:t>
              </a:r>
              <a:endPara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  <a:cs typeface="Consolas" pitchFamily="49" charset="0"/>
              </a:endParaRPr>
            </a:p>
          </p:txBody>
        </p:sp>
      </p:grpSp>
      <p:sp>
        <p:nvSpPr>
          <p:cNvPr id="31" name="36 Rectángulo"/>
          <p:cNvSpPr/>
          <p:nvPr/>
        </p:nvSpPr>
        <p:spPr>
          <a:xfrm>
            <a:off x="1193454" y="4390365"/>
            <a:ext cx="767208" cy="262771"/>
          </a:xfrm>
          <a:prstGeom prst="rect">
            <a:avLst/>
          </a:prstGeom>
          <a:ln w="19050">
            <a:solidFill>
              <a:srgbClr val="FFC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7" grpId="1" animBg="1"/>
      <p:bldP spid="23" grpId="0" animBg="1"/>
      <p:bldP spid="23" grpId="1" animBg="1"/>
      <p:bldP spid="17" grpId="0" animBg="1"/>
      <p:bldP spid="17" grpId="1" animBg="1"/>
      <p:bldP spid="26" grpId="0" animBg="1"/>
      <p:bldP spid="26" grpId="1" animBg="1"/>
      <p:bldP spid="31" grpId="0" animBg="1"/>
      <p:bldP spid="31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s-ES" dirty="0"/>
              <a:t>Protección frente a inclusiones múltiples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71437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</a:t>
            </a:r>
            <a:r>
              <a:rPr lang="es-ES" sz="1800" dirty="0" err="1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ifndef</a:t>
            </a:r>
            <a:r>
              <a:rPr lang="es-ES" sz="180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err="1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cliente_h</a:t>
            </a:r>
            <a:endParaRPr lang="es-ES" sz="1800" dirty="0" smtClean="0">
              <a:solidFill>
                <a:srgbClr val="FFCCFF"/>
              </a:solidFill>
              <a:latin typeface="Consolas" pitchFamily="49" charset="0"/>
              <a:cs typeface="Consolas" pitchFamily="49" charset="0"/>
            </a:endParaRPr>
          </a:p>
          <a:p>
            <a:pPr marL="71437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#define </a:t>
            </a:r>
            <a:r>
              <a:rPr lang="es-ES" sz="1800" dirty="0" err="1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cliente_h</a:t>
            </a:r>
            <a:endParaRPr lang="es-ES" sz="1800" dirty="0" smtClean="0">
              <a:solidFill>
                <a:srgbClr val="FFCCFF"/>
              </a:solidFill>
              <a:latin typeface="Consolas" pitchFamily="49" charset="0"/>
              <a:cs typeface="Consolas" pitchFamily="49" charset="0"/>
            </a:endParaRPr>
          </a:p>
          <a:p>
            <a:pPr marL="71437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800" dirty="0" smtClean="0">
              <a:solidFill>
                <a:srgbClr val="FFCCFF"/>
              </a:solidFill>
              <a:latin typeface="Consolas" pitchFamily="49" charset="0"/>
              <a:cs typeface="Consolas" pitchFamily="49" charset="0"/>
            </a:endParaRPr>
          </a:p>
          <a:p>
            <a:pPr marL="71437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#include &lt;string&gt;</a:t>
            </a:r>
          </a:p>
          <a:p>
            <a:pPr marL="71437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using namespace 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std;</a:t>
            </a:r>
          </a:p>
          <a:p>
            <a:pPr marL="71437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8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71437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{</a:t>
            </a:r>
          </a:p>
          <a:p>
            <a:pPr marL="71437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id_cli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71437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nif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71437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nombre;</a:t>
            </a:r>
          </a:p>
          <a:p>
            <a:pPr marL="71437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telefono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71437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 </a:t>
            </a:r>
            <a:r>
              <a:rPr lang="es-ES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tCliente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71437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8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71437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tCliente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nuevoCliente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71437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operator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&lt;(</a:t>
            </a:r>
            <a:r>
              <a:rPr lang="es-ES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tCliente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opIzq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s-ES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tCliente</a:t>
            </a: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8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opDer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); </a:t>
            </a:r>
            <a:r>
              <a:rPr lang="es-ES" sz="18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Por NIF</a:t>
            </a:r>
          </a:p>
          <a:p>
            <a:pPr marL="71437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mostrar(</a:t>
            </a:r>
            <a:r>
              <a:rPr lang="es-ES" sz="18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tCliente</a:t>
            </a:r>
            <a:r>
              <a:rPr lang="es-ES" sz="18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cliente);</a:t>
            </a:r>
          </a:p>
          <a:p>
            <a:pPr marL="71437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8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714375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80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</a:t>
            </a:r>
            <a:r>
              <a:rPr lang="es-ES" sz="1800" dirty="0" err="1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endif</a:t>
            </a:r>
            <a:endParaRPr lang="es-ES" sz="1600" dirty="0" smtClean="0">
              <a:solidFill>
                <a:srgbClr val="FFCCFF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845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Ejemplo de modularización</a:t>
            </a:r>
            <a:endParaRPr lang="es-ES" dirty="0"/>
          </a:p>
        </p:txBody>
      </p:sp>
      <p:grpSp>
        <p:nvGrpSpPr>
          <p:cNvPr id="13" name="Grupo 12"/>
          <p:cNvGrpSpPr/>
          <p:nvPr/>
        </p:nvGrpSpPr>
        <p:grpSpPr>
          <a:xfrm>
            <a:off x="817240" y="1018828"/>
            <a:ext cx="2674640" cy="4998268"/>
            <a:chOff x="817240" y="1018828"/>
            <a:chExt cx="2674640" cy="4998268"/>
          </a:xfrm>
        </p:grpSpPr>
        <p:sp>
          <p:nvSpPr>
            <p:cNvPr id="6" name="5 Rectángulo"/>
            <p:cNvSpPr/>
            <p:nvPr/>
          </p:nvSpPr>
          <p:spPr>
            <a:xfrm>
              <a:off x="1187624" y="1018828"/>
              <a:ext cx="2304256" cy="576064"/>
            </a:xfrm>
            <a:prstGeom prst="rect">
              <a:avLst/>
            </a:prstGeom>
            <a:ln w="19050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7" name="6 Rectángulo"/>
            <p:cNvSpPr/>
            <p:nvPr/>
          </p:nvSpPr>
          <p:spPr>
            <a:xfrm>
              <a:off x="1187624" y="5657056"/>
              <a:ext cx="936104" cy="360040"/>
            </a:xfrm>
            <a:prstGeom prst="rect">
              <a:avLst/>
            </a:prstGeom>
            <a:ln w="19050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9" name="8 Conector recto"/>
            <p:cNvCxnSpPr>
              <a:stCxn id="6" idx="1"/>
            </p:cNvCxnSpPr>
            <p:nvPr/>
          </p:nvCxnSpPr>
          <p:spPr>
            <a:xfrm flipH="1">
              <a:off x="817240" y="1306860"/>
              <a:ext cx="370384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9 Conector recto"/>
            <p:cNvCxnSpPr/>
            <p:nvPr/>
          </p:nvCxnSpPr>
          <p:spPr>
            <a:xfrm rot="10800000">
              <a:off x="817240" y="5839172"/>
              <a:ext cx="370384" cy="0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 flipV="1">
              <a:off x="826765" y="1306860"/>
              <a:ext cx="0" cy="4532312"/>
            </a:xfrm>
            <a:prstGeom prst="line">
              <a:avLst/>
            </a:prstGeom>
            <a:ln w="28575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90736"/>
            <a:ext cx="8229600" cy="500066"/>
          </a:xfrm>
        </p:spPr>
        <p:txBody>
          <a:bodyPr/>
          <a:lstStyle/>
          <a:p>
            <a:r>
              <a:rPr lang="es-ES" dirty="0" smtClean="0"/>
              <a:t>Acerca de </a:t>
            </a:r>
            <a:r>
              <a:rPr lang="es-ES" i="1" dirty="0" err="1" smtClean="0"/>
              <a:t>Creative</a:t>
            </a:r>
            <a:r>
              <a:rPr lang="es-ES" i="1" dirty="0" smtClean="0"/>
              <a:t> </a:t>
            </a:r>
            <a:r>
              <a:rPr lang="es-ES" i="1" dirty="0" err="1" smtClean="0"/>
              <a:t>Commons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2898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s-ES" dirty="0" smtClean="0"/>
              <a:t>Licencia CC (</a:t>
            </a:r>
            <a:r>
              <a:rPr lang="es-ES" dirty="0" err="1" smtClean="0">
                <a:hlinkClick r:id="rId2"/>
              </a:rPr>
              <a:t>Creative</a:t>
            </a:r>
            <a:r>
              <a:rPr lang="es-ES" dirty="0" smtClean="0">
                <a:hlinkClick r:id="rId2"/>
              </a:rPr>
              <a:t> </a:t>
            </a:r>
            <a:r>
              <a:rPr lang="es-ES" dirty="0" err="1" smtClean="0">
                <a:hlinkClick r:id="rId2"/>
              </a:rPr>
              <a:t>Commons</a:t>
            </a:r>
            <a:r>
              <a:rPr lang="es-ES" dirty="0" smtClean="0"/>
              <a:t>)</a:t>
            </a:r>
            <a:endParaRPr lang="es-ES" i="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Este tipo de licencias ofrecen algunos derechos a terceras personas bajo ciertas condiciones.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Este documento tiene establecidas las siguientes: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endParaRPr lang="es-ES" sz="2000" dirty="0" smtClean="0"/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s-ES" sz="2000" dirty="0" smtClean="0"/>
              <a:t>Pulsa en la imagen de arriba a la derecha para saber más.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Ejemplo de modularización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smtClean="0"/>
              <a:t>Página</a:t>
            </a:r>
            <a:r>
              <a:rPr lang="en-US" smtClean="0"/>
              <a:t> </a:t>
            </a:r>
            <a:fld id="{042AED99-7FB4-404E-8A97-64753DCE42EC}" type="slidenum">
              <a:rPr lang="en-US" smtClean="0"/>
              <a:pPr/>
              <a:t>846</a:t>
            </a:fld>
            <a:endParaRPr lang="en-US" dirty="0"/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1547664" y="2757115"/>
            <a:ext cx="6543458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Reconocimiento (</a:t>
            </a:r>
            <a:r>
              <a:rPr kumimoji="0" lang="es-ES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Attribution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): 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En cualquier explotación de la obra autorizada por la licencia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hará falta reconocer la autoría.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No comercial (</a:t>
            </a:r>
            <a:r>
              <a:rPr kumimoji="0" lang="es-ES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Non </a:t>
            </a:r>
            <a:r>
              <a:rPr kumimoji="0" lang="es-ES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commercial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): 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La explotación de la obra queda limitada a usos no comerciales.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Compartir igual (</a:t>
            </a:r>
            <a:r>
              <a:rPr kumimoji="0" lang="es-ES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Share </a:t>
            </a:r>
            <a:r>
              <a:rPr kumimoji="0" lang="es-ES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alike</a:t>
            </a: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):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La explotación autorizada incluye la creación de obras derivadas </a:t>
            </a:r>
            <a:b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</a:br>
            <a:r>
              <a:rPr kumimoji="0" lang="es-ES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</a:rPr>
              <a:t>siempre que mantengan la misma licencia al ser divulgadas.</a:t>
            </a:r>
          </a:p>
        </p:txBody>
      </p:sp>
      <p:pic>
        <p:nvPicPr>
          <p:cNvPr id="45065" name="Picture 9" descr="attribution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138089" y="2757115"/>
            <a:ext cx="409575" cy="409575"/>
          </a:xfrm>
          <a:prstGeom prst="rect">
            <a:avLst/>
          </a:prstGeom>
          <a:noFill/>
        </p:spPr>
      </p:pic>
      <p:pic>
        <p:nvPicPr>
          <p:cNvPr id="45066" name="Picture 10" descr="non commercial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138089" y="3746155"/>
            <a:ext cx="409575" cy="409575"/>
          </a:xfrm>
          <a:prstGeom prst="rect">
            <a:avLst/>
          </a:prstGeom>
          <a:noFill/>
        </p:spPr>
      </p:pic>
      <p:pic>
        <p:nvPicPr>
          <p:cNvPr id="45068" name="Picture 12" descr="share alike"/>
          <p:cNvPicPr>
            <a:picLocks noChangeAspect="1" noChangeArrowheads="1"/>
          </p:cNvPicPr>
          <p:nvPr/>
        </p:nvPicPr>
        <p:blipFill>
          <a:blip r:embed="rId5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138089" y="4416700"/>
            <a:ext cx="409575" cy="409575"/>
          </a:xfrm>
          <a:prstGeom prst="rect">
            <a:avLst/>
          </a:prstGeom>
          <a:noFill/>
        </p:spPr>
      </p:pic>
      <p:pic>
        <p:nvPicPr>
          <p:cNvPr id="18" name="17 Imagen" descr="CreativeCommons.png">
            <a:hlinkClick r:id="rId6"/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929454" y="400273"/>
            <a:ext cx="1919288" cy="671513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Modularización de un programa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 numCol="2">
            <a:normAutofit/>
          </a:bodyPr>
          <a:lstStyle/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#include &lt;iostream&gt;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#include &lt;string&gt;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using namespace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std;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4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NCLI = </a:t>
            </a:r>
            <a:r>
              <a:rPr lang="es-ES" sz="14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100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NPROD = </a:t>
            </a:r>
            <a:r>
              <a:rPr lang="es-ES" sz="14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200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NVENTAS = </a:t>
            </a:r>
            <a:r>
              <a:rPr lang="es-ES" sz="14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3000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4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id_cli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nif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nombre;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telefono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tCliente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4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tCliente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clientes[NCLI];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cont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tListaClientes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4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{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id_prod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codigo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nombre;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precio;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unidades;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tProducto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4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tProducto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productos[NPROD];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cont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tListaProductos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4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id;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id_prod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id_cli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unidades;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tVenta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4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tVenta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ventas[NVENTAS];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cont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tListaVentas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4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...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833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Ejemplo de modularización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7239548" y="404664"/>
            <a:ext cx="1451038" cy="36933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itchFamily="49" charset="0"/>
              </a:rPr>
              <a:t>ventas.cpp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Modularización de un programa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 lvl="1" indent="0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tCliente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nuevoCliente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valida(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tCliente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cliente); </a:t>
            </a:r>
            <a:r>
              <a:rPr lang="es-ES" sz="14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Función interna</a:t>
            </a: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operator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&lt;(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tCliente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opIzq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tCliente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opDer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); </a:t>
            </a:r>
            <a:r>
              <a:rPr lang="es-ES" sz="14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Por NIF</a:t>
            </a: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mostrar(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tCliente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cliente);</a:t>
            </a: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inicializar(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tListaClientes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&amp;lista);</a:t>
            </a: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cargar(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tListaClientes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&amp;lista);</a:t>
            </a: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insertar(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tListaClientes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&amp;lista,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tCliente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cliente,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&amp;ok);</a:t>
            </a: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400" spc="-3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400" spc="-3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buscar(</a:t>
            </a:r>
            <a:r>
              <a:rPr lang="es-ES" sz="1400" spc="-3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400" spc="-3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spc="-3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tListaClientes</a:t>
            </a:r>
            <a:r>
              <a:rPr lang="es-ES" sz="1400" spc="-3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&amp;lista, </a:t>
            </a:r>
            <a:r>
              <a:rPr lang="es-ES" sz="1400" spc="-3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s-ES" sz="1400" spc="-3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nif</a:t>
            </a:r>
            <a:r>
              <a:rPr lang="es-ES" sz="1400" spc="-3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s-ES" sz="1400" spc="-3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tCliente</a:t>
            </a:r>
            <a:r>
              <a:rPr lang="es-ES" sz="1400" spc="-3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spc="-3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&amp;cliente, </a:t>
            </a:r>
            <a:r>
              <a:rPr lang="es-ES" sz="1400" spc="-3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400" spc="-3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&amp;ok);</a:t>
            </a:r>
            <a:endParaRPr lang="es-ES" sz="1400" spc="-3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eliminar(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tListaClientes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&amp;lista,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nif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s-ES" sz="140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4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&amp;ok);</a:t>
            </a:r>
            <a:endParaRPr lang="es-ES" sz="14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mostrar(</a:t>
            </a: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tListaClientes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&amp;lista);</a:t>
            </a: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tProducto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nuevoProducto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valida(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tProducto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producto); </a:t>
            </a:r>
            <a:r>
              <a:rPr lang="es-ES" sz="14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Función interna</a:t>
            </a: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operator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&lt;(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tProducto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opIzq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tProducto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opDer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); </a:t>
            </a:r>
            <a:r>
              <a:rPr lang="es-ES" sz="14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Por código</a:t>
            </a: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mostrar(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tProducto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producto);</a:t>
            </a: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inicializar(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tListaProductos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&amp;lista);</a:t>
            </a: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cargar(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tListaProductos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&amp;lista);</a:t>
            </a: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insertar(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tListaProductos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&amp;lista,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tProducto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producto, </a:t>
            </a:r>
            <a:r>
              <a:rPr lang="es-ES" sz="140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4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&amp;ok);</a:t>
            </a:r>
            <a:endParaRPr lang="es-ES" sz="14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buscar(</a:t>
            </a: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tListaProductos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&amp;lista,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codigo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tProducto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&amp;producto,</a:t>
            </a:r>
            <a:b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</a:b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     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&amp;ok);</a:t>
            </a:r>
            <a:endParaRPr lang="es-ES" sz="14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eliminar(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tListaProductos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&amp;lista,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codigo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s-ES" sz="140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4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&amp;ok);</a:t>
            </a:r>
            <a:endParaRPr lang="es-ES" sz="14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...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834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Ejemplo de modularización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Modularización de un programa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rmAutofit/>
          </a:bodyPr>
          <a:lstStyle/>
          <a:p>
            <a:pPr marL="361950" lvl="1" indent="0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mostrar(</a:t>
            </a: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tListaProductos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&amp;lista);</a:t>
            </a: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tVenta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nuevaVenta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id_prod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id_cli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unidades);</a:t>
            </a: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valida(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tVenta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venta); </a:t>
            </a:r>
            <a:r>
              <a:rPr lang="es-ES" sz="14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Función interna</a:t>
            </a: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mostrar(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tVenta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venta, </a:t>
            </a: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tListaClientes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&amp;clientes,</a:t>
            </a:r>
            <a:b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</a:b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       </a:t>
            </a: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tListaProductos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&amp;productos);</a:t>
            </a: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inicializar(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tListaVentas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&amp;lista);</a:t>
            </a: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cargar(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tListaVentas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&amp;lista);</a:t>
            </a: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insertar(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tListaVentas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&amp;lista,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tVenta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venta, </a:t>
            </a:r>
            <a:r>
              <a:rPr lang="es-ES" sz="140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4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&amp;ok);</a:t>
            </a:r>
            <a:endParaRPr lang="es-ES" sz="14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buscar(</a:t>
            </a: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tListaVentas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&amp;lista,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id,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tVenta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&amp;venta, </a:t>
            </a:r>
            <a:r>
              <a:rPr lang="es-ES" sz="140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4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&amp;ok);</a:t>
            </a:r>
            <a:endParaRPr lang="es-ES" sz="14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eliminar(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tListaVentas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&amp;lista,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id, </a:t>
            </a:r>
            <a:r>
              <a:rPr lang="es-ES" sz="140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4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&amp;ok);</a:t>
            </a:r>
            <a:endParaRPr lang="es-ES" sz="14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ventasPorClientes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tListaVentas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&amp;lista);</a:t>
            </a: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ventasPorProductos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tListaVentas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&amp;lista);</a:t>
            </a: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totalVentas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tListaVentas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&amp;ventas,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nif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 </a:t>
            </a:r>
            <a:b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</a:b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             </a:t>
            </a: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tListaClientes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&amp;clientes, </a:t>
            </a:r>
            <a:b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</a:b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             </a:t>
            </a: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tListaProductos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&amp;productos);</a:t>
            </a: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stock(</a:t>
            </a: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tListaVentas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&amp;ventas, </a:t>
            </a: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tListaClientes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&amp;clientes, </a:t>
            </a:r>
            <a:b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</a:b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     </a:t>
            </a: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tListaProductos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&amp;productos);</a:t>
            </a: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menu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4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main() {</a:t>
            </a:r>
          </a:p>
          <a:p>
            <a:pPr marL="361950" lvl="1" indent="0">
              <a:spcBef>
                <a:spcPts val="0"/>
              </a:spcBef>
              <a:spcAft>
                <a:spcPts val="3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...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835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Ejemplo de modularización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o 34"/>
          <p:cNvGrpSpPr/>
          <p:nvPr/>
        </p:nvGrpSpPr>
        <p:grpSpPr>
          <a:xfrm>
            <a:off x="3479279" y="2521471"/>
            <a:ext cx="5269185" cy="3190299"/>
            <a:chOff x="3479279" y="2521471"/>
            <a:chExt cx="5269185" cy="3190299"/>
          </a:xfrm>
        </p:grpSpPr>
        <p:cxnSp>
          <p:nvCxnSpPr>
            <p:cNvPr id="38" name="37 Conector recto"/>
            <p:cNvCxnSpPr/>
            <p:nvPr/>
          </p:nvCxnSpPr>
          <p:spPr>
            <a:xfrm rot="10800000">
              <a:off x="3479279" y="2521471"/>
              <a:ext cx="689248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40 Conector recto"/>
            <p:cNvCxnSpPr/>
            <p:nvPr/>
          </p:nvCxnSpPr>
          <p:spPr>
            <a:xfrm rot="5400000" flipH="1" flipV="1">
              <a:off x="2886671" y="3803328"/>
              <a:ext cx="2563712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43 Conector recto"/>
            <p:cNvCxnSpPr/>
            <p:nvPr/>
          </p:nvCxnSpPr>
          <p:spPr>
            <a:xfrm rot="10800000">
              <a:off x="4170784" y="5085183"/>
              <a:ext cx="689248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Grupo 28"/>
            <p:cNvGrpSpPr/>
            <p:nvPr/>
          </p:nvGrpSpPr>
          <p:grpSpPr>
            <a:xfrm>
              <a:off x="4860031" y="4350586"/>
              <a:ext cx="3888433" cy="1361184"/>
              <a:chOff x="4860031" y="4350586"/>
              <a:chExt cx="3888433" cy="1361184"/>
            </a:xfrm>
          </p:grpSpPr>
          <p:sp>
            <p:nvSpPr>
              <p:cNvPr id="27" name="26 Rectángulo"/>
              <p:cNvSpPr/>
              <p:nvPr/>
            </p:nvSpPr>
            <p:spPr>
              <a:xfrm>
                <a:off x="4860031" y="4689140"/>
                <a:ext cx="2746595" cy="1022630"/>
              </a:xfrm>
              <a:prstGeom prst="rect">
                <a:avLst/>
              </a:prstGeom>
              <a:ln w="19050">
                <a:solidFill>
                  <a:srgbClr val="FFC000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8" name="27 CuadroTexto"/>
              <p:cNvSpPr txBox="1"/>
              <p:nvPr/>
            </p:nvSpPr>
            <p:spPr>
              <a:xfrm>
                <a:off x="7262993" y="4350586"/>
                <a:ext cx="1485471" cy="338554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s-ES" sz="16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" pitchFamily="18" charset="0"/>
                    <a:cs typeface="Consolas" pitchFamily="49" charset="0"/>
                  </a:rPr>
                  <a:t>Lista de ventas</a:t>
                </a:r>
              </a:p>
            </p:txBody>
          </p:sp>
        </p:grp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Estructuras de datos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71546"/>
            <a:ext cx="8363272" cy="5110178"/>
          </a:xfrm>
        </p:spPr>
        <p:txBody>
          <a:bodyPr numCol="2">
            <a:normAutofit/>
          </a:bodyPr>
          <a:lstStyle/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#include &lt;iostream&gt;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CFF"/>
                </a:solidFill>
                <a:latin typeface="Consolas" pitchFamily="49" charset="0"/>
                <a:cs typeface="Consolas" pitchFamily="49" charset="0"/>
              </a:rPr>
              <a:t>#include &lt;string&gt;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using namespace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std;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4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NCLI = </a:t>
            </a:r>
            <a:r>
              <a:rPr lang="es-ES" sz="14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100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NPROD = </a:t>
            </a:r>
            <a:r>
              <a:rPr lang="es-ES" sz="14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200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NVENTAS = </a:t>
            </a:r>
            <a:r>
              <a:rPr lang="es-ES" sz="1400" dirty="0" smtClean="0">
                <a:solidFill>
                  <a:srgbClr val="FFFF00"/>
                </a:solidFill>
                <a:latin typeface="Consolas" pitchFamily="49" charset="0"/>
                <a:cs typeface="Consolas" pitchFamily="49" charset="0"/>
              </a:rPr>
              <a:t>3000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4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id_cli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nif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nombre;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telefono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tCliente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4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tCliente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clientes[NCLI];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cont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tListaClientes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4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{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id_prod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codigo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nombre;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precio;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unidades;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tProducto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4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tProducto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productos[NPROD];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cont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tListaProductos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4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id;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id_prod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id_cli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unidades;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tVenta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4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typedef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struct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{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tVenta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ventas[NVENTAS];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cont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}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tListaVentas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;</a:t>
            </a: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4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...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836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Ejemplo de modularización</a:t>
            </a:r>
            <a:endParaRPr lang="es-ES" dirty="0"/>
          </a:p>
        </p:txBody>
      </p:sp>
      <p:grpSp>
        <p:nvGrpSpPr>
          <p:cNvPr id="18" name="Grupo 17"/>
          <p:cNvGrpSpPr/>
          <p:nvPr/>
        </p:nvGrpSpPr>
        <p:grpSpPr>
          <a:xfrm>
            <a:off x="4860032" y="1071546"/>
            <a:ext cx="1944216" cy="1005722"/>
            <a:chOff x="4860032" y="1071546"/>
            <a:chExt cx="1944216" cy="1005722"/>
          </a:xfrm>
        </p:grpSpPr>
        <p:cxnSp>
          <p:nvCxnSpPr>
            <p:cNvPr id="16" name="15 Conector recto"/>
            <p:cNvCxnSpPr/>
            <p:nvPr/>
          </p:nvCxnSpPr>
          <p:spPr>
            <a:xfrm rot="5400000">
              <a:off x="4357171" y="1574407"/>
              <a:ext cx="1005722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>
              <a:off x="6301387" y="1574407"/>
              <a:ext cx="1005722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>
              <a:off x="4860032" y="2077268"/>
              <a:ext cx="1926546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upo 9"/>
          <p:cNvGrpSpPr/>
          <p:nvPr/>
        </p:nvGrpSpPr>
        <p:grpSpPr>
          <a:xfrm>
            <a:off x="827584" y="2780928"/>
            <a:ext cx="2881847" cy="1440160"/>
            <a:chOff x="827584" y="2780928"/>
            <a:chExt cx="2881847" cy="1440160"/>
          </a:xfrm>
        </p:grpSpPr>
        <p:sp>
          <p:nvSpPr>
            <p:cNvPr id="6" name="5 Rectángulo"/>
            <p:cNvSpPr/>
            <p:nvPr/>
          </p:nvSpPr>
          <p:spPr>
            <a:xfrm>
              <a:off x="827584" y="2780928"/>
              <a:ext cx="2088232" cy="1440160"/>
            </a:xfrm>
            <a:prstGeom prst="rect">
              <a:avLst/>
            </a:prstGeom>
            <a:ln w="19050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2915816" y="2780928"/>
              <a:ext cx="793615" cy="33855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cs typeface="Consolas" pitchFamily="49" charset="0"/>
                </a:rPr>
                <a:t>Cliente</a:t>
              </a:r>
            </a:p>
          </p:txBody>
        </p:sp>
      </p:grpSp>
      <p:grpSp>
        <p:nvGrpSpPr>
          <p:cNvPr id="30" name="Grupo 29"/>
          <p:cNvGrpSpPr/>
          <p:nvPr/>
        </p:nvGrpSpPr>
        <p:grpSpPr>
          <a:xfrm>
            <a:off x="457198" y="2077268"/>
            <a:ext cx="4188133" cy="3151932"/>
            <a:chOff x="457198" y="2077268"/>
            <a:chExt cx="4188133" cy="3151932"/>
          </a:xfrm>
        </p:grpSpPr>
        <p:cxnSp>
          <p:nvCxnSpPr>
            <p:cNvPr id="33" name="32 Conector recto"/>
            <p:cNvCxnSpPr/>
            <p:nvPr/>
          </p:nvCxnSpPr>
          <p:spPr>
            <a:xfrm rot="10800000">
              <a:off x="457200" y="4689140"/>
              <a:ext cx="370384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31 Conector recto"/>
            <p:cNvCxnSpPr/>
            <p:nvPr/>
          </p:nvCxnSpPr>
          <p:spPr>
            <a:xfrm rot="10800000">
              <a:off x="457200" y="2077268"/>
              <a:ext cx="370384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Conector recto"/>
            <p:cNvCxnSpPr/>
            <p:nvPr/>
          </p:nvCxnSpPr>
          <p:spPr>
            <a:xfrm rot="16200000" flipH="1">
              <a:off x="-848737" y="3383203"/>
              <a:ext cx="2611872" cy="1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Grupo 13"/>
            <p:cNvGrpSpPr/>
            <p:nvPr/>
          </p:nvGrpSpPr>
          <p:grpSpPr>
            <a:xfrm>
              <a:off x="827584" y="3954542"/>
              <a:ext cx="3817747" cy="1274658"/>
              <a:chOff x="827584" y="3954542"/>
              <a:chExt cx="3817747" cy="1274658"/>
            </a:xfrm>
          </p:grpSpPr>
          <p:sp>
            <p:nvSpPr>
              <p:cNvPr id="8" name="7 Rectángulo"/>
              <p:cNvSpPr/>
              <p:nvPr/>
            </p:nvSpPr>
            <p:spPr>
              <a:xfrm>
                <a:off x="827584" y="4293096"/>
                <a:ext cx="2808312" cy="936104"/>
              </a:xfrm>
              <a:prstGeom prst="rect">
                <a:avLst/>
              </a:prstGeom>
              <a:ln w="19050">
                <a:solidFill>
                  <a:srgbClr val="FFC000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9" name="8 CuadroTexto"/>
              <p:cNvSpPr txBox="1"/>
              <p:nvPr/>
            </p:nvSpPr>
            <p:spPr>
              <a:xfrm>
                <a:off x="3059832" y="3954542"/>
                <a:ext cx="1585499" cy="338554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s-ES" sz="16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" pitchFamily="18" charset="0"/>
                    <a:cs typeface="Consolas" pitchFamily="49" charset="0"/>
                  </a:rPr>
                  <a:t>Lista de clientes</a:t>
                </a:r>
              </a:p>
            </p:txBody>
          </p:sp>
        </p:grpSp>
      </p:grpSp>
      <p:grpSp>
        <p:nvGrpSpPr>
          <p:cNvPr id="15" name="Grupo 14"/>
          <p:cNvGrpSpPr/>
          <p:nvPr/>
        </p:nvGrpSpPr>
        <p:grpSpPr>
          <a:xfrm>
            <a:off x="827584" y="5344641"/>
            <a:ext cx="2930383" cy="808508"/>
            <a:chOff x="827584" y="5344641"/>
            <a:chExt cx="2930383" cy="808508"/>
          </a:xfrm>
        </p:grpSpPr>
        <p:cxnSp>
          <p:nvCxnSpPr>
            <p:cNvPr id="11" name="10 Conector recto"/>
            <p:cNvCxnSpPr/>
            <p:nvPr/>
          </p:nvCxnSpPr>
          <p:spPr>
            <a:xfrm rot="5400000">
              <a:off x="423330" y="5748895"/>
              <a:ext cx="808508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>
              <a:off x="827584" y="5344641"/>
              <a:ext cx="1944216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5400000">
              <a:off x="2367546" y="5748895"/>
              <a:ext cx="808508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21 CuadroTexto"/>
            <p:cNvSpPr txBox="1"/>
            <p:nvPr/>
          </p:nvSpPr>
          <p:spPr>
            <a:xfrm>
              <a:off x="2771800" y="5344641"/>
              <a:ext cx="986167" cy="33855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cs typeface="Consolas" pitchFamily="49" charset="0"/>
                </a:rPr>
                <a:t>Producto</a:t>
              </a:r>
            </a:p>
          </p:txBody>
        </p:sp>
      </p:grpSp>
      <p:grpSp>
        <p:nvGrpSpPr>
          <p:cNvPr id="31" name="Grupo 30"/>
          <p:cNvGrpSpPr/>
          <p:nvPr/>
        </p:nvGrpSpPr>
        <p:grpSpPr>
          <a:xfrm>
            <a:off x="3189312" y="1828210"/>
            <a:ext cx="5631453" cy="1346666"/>
            <a:chOff x="3189312" y="1828210"/>
            <a:chExt cx="5631453" cy="1346666"/>
          </a:xfrm>
        </p:grpSpPr>
        <p:cxnSp>
          <p:nvCxnSpPr>
            <p:cNvPr id="37" name="36 Conector recto"/>
            <p:cNvCxnSpPr/>
            <p:nvPr/>
          </p:nvCxnSpPr>
          <p:spPr>
            <a:xfrm rot="10800000">
              <a:off x="3189312" y="2314972"/>
              <a:ext cx="1670720" cy="0"/>
            </a:xfrm>
            <a:prstGeom prst="line">
              <a:avLst/>
            </a:prstGeom>
            <a:ln w="19050">
              <a:solidFill>
                <a:srgbClr val="FFC000"/>
              </a:solidFill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" name="Grupo 18"/>
            <p:cNvGrpSpPr/>
            <p:nvPr/>
          </p:nvGrpSpPr>
          <p:grpSpPr>
            <a:xfrm>
              <a:off x="4860032" y="1828210"/>
              <a:ext cx="3960733" cy="1346666"/>
              <a:chOff x="4860032" y="1828210"/>
              <a:chExt cx="3960733" cy="1346666"/>
            </a:xfrm>
          </p:grpSpPr>
          <p:sp>
            <p:nvSpPr>
              <p:cNvPr id="23" name="22 Rectángulo"/>
              <p:cNvSpPr/>
              <p:nvPr/>
            </p:nvSpPr>
            <p:spPr>
              <a:xfrm>
                <a:off x="4860032" y="2166764"/>
                <a:ext cx="3240360" cy="1008112"/>
              </a:xfrm>
              <a:prstGeom prst="rect">
                <a:avLst/>
              </a:prstGeom>
              <a:ln w="19050">
                <a:solidFill>
                  <a:srgbClr val="FFC000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4" name="23 CuadroTexto"/>
              <p:cNvSpPr txBox="1"/>
              <p:nvPr/>
            </p:nvSpPr>
            <p:spPr>
              <a:xfrm>
                <a:off x="7020272" y="1828210"/>
                <a:ext cx="1800493" cy="338554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/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s-ES" sz="16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" pitchFamily="18" charset="0"/>
                    <a:cs typeface="Consolas" pitchFamily="49" charset="0"/>
                  </a:rPr>
                  <a:t>Lista de productos</a:t>
                </a:r>
              </a:p>
            </p:txBody>
          </p:sp>
        </p:grpSp>
      </p:grpSp>
      <p:grpSp>
        <p:nvGrpSpPr>
          <p:cNvPr id="20" name="Grupo 19"/>
          <p:cNvGrpSpPr/>
          <p:nvPr/>
        </p:nvGrpSpPr>
        <p:grpSpPr>
          <a:xfrm>
            <a:off x="4860032" y="3246884"/>
            <a:ext cx="2746595" cy="1368152"/>
            <a:chOff x="4860032" y="3246884"/>
            <a:chExt cx="2746595" cy="1368152"/>
          </a:xfrm>
        </p:grpSpPr>
        <p:sp>
          <p:nvSpPr>
            <p:cNvPr id="25" name="24 Rectángulo"/>
            <p:cNvSpPr/>
            <p:nvPr/>
          </p:nvSpPr>
          <p:spPr>
            <a:xfrm>
              <a:off x="4860032" y="3246884"/>
              <a:ext cx="2069422" cy="1368152"/>
            </a:xfrm>
            <a:prstGeom prst="rect">
              <a:avLst/>
            </a:prstGeom>
            <a:ln w="19050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" name="25 CuadroTexto"/>
            <p:cNvSpPr txBox="1"/>
            <p:nvPr/>
          </p:nvSpPr>
          <p:spPr>
            <a:xfrm>
              <a:off x="6929454" y="3246884"/>
              <a:ext cx="677173" cy="33855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cs typeface="Consolas" pitchFamily="49" charset="0"/>
                </a:rPr>
                <a:t>Venta</a:t>
              </a: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Subprogramas de las estructuras de datos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71546"/>
            <a:ext cx="8363272" cy="5110178"/>
          </a:xfrm>
        </p:spPr>
        <p:txBody>
          <a:bodyPr>
            <a:normAutofit/>
          </a:bodyPr>
          <a:lstStyle/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tCliente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nuevoCliente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valida(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tCliente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cliente); </a:t>
            </a:r>
            <a:r>
              <a:rPr lang="es-ES" sz="14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Función interna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operator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&lt;(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tCliente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opIzq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tCliente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opDer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); </a:t>
            </a:r>
            <a:r>
              <a:rPr lang="es-ES" sz="14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Por NIF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mostrar(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tCliente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cliente);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inicializar(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tListaClientes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&amp;lista);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cargar(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tListaClientes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&amp;lista);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insertar(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tListaClientes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&amp;lista,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tCliente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cliente, </a:t>
            </a:r>
            <a:r>
              <a:rPr lang="es-ES" sz="140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4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&amp;ok);</a:t>
            </a:r>
            <a:endParaRPr lang="es-ES" sz="14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buscar(</a:t>
            </a: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tListaClientes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&amp;lista,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nif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tCliente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&amp;cliente,</a:t>
            </a:r>
            <a:b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</a:b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      </a:t>
            </a:r>
            <a:r>
              <a:rPr lang="es-ES" sz="140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4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&amp;ok);</a:t>
            </a:r>
            <a:endParaRPr lang="es-ES" sz="14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eliminar(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tListaClientes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&amp;lista,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nif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s-ES" sz="140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4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&amp;ok);</a:t>
            </a:r>
            <a:endParaRPr lang="es-ES" sz="14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mostrar(</a:t>
            </a: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tListaClientes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&amp;lista);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tProducto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nuevoProducto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valida(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tProducto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producto); </a:t>
            </a:r>
            <a:r>
              <a:rPr lang="es-ES" sz="14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Función interna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operator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&lt;(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tProducto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opIzq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tProducto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opDer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); </a:t>
            </a:r>
            <a:r>
              <a:rPr lang="es-ES" sz="14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Por código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mostrar(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tProducto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producto);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...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837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Ejemplo de modularización</a:t>
            </a:r>
            <a:endParaRPr lang="es-ES" dirty="0"/>
          </a:p>
        </p:txBody>
      </p:sp>
      <p:grpSp>
        <p:nvGrpSpPr>
          <p:cNvPr id="12" name="Grupo 11"/>
          <p:cNvGrpSpPr/>
          <p:nvPr/>
        </p:nvGrpSpPr>
        <p:grpSpPr>
          <a:xfrm>
            <a:off x="827584" y="1071546"/>
            <a:ext cx="6752609" cy="1164790"/>
            <a:chOff x="827584" y="1071546"/>
            <a:chExt cx="6752609" cy="1164790"/>
          </a:xfrm>
        </p:grpSpPr>
        <p:sp>
          <p:nvSpPr>
            <p:cNvPr id="6" name="5 Rectángulo"/>
            <p:cNvSpPr/>
            <p:nvPr/>
          </p:nvSpPr>
          <p:spPr>
            <a:xfrm>
              <a:off x="827584" y="1071546"/>
              <a:ext cx="5958994" cy="1164790"/>
            </a:xfrm>
            <a:prstGeom prst="rect">
              <a:avLst/>
            </a:prstGeom>
            <a:ln w="19050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6786578" y="1071546"/>
              <a:ext cx="793615" cy="33855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cs typeface="Consolas" pitchFamily="49" charset="0"/>
                </a:rPr>
                <a:t>Cliente</a:t>
              </a:r>
            </a:p>
          </p:txBody>
        </p:sp>
      </p:grpSp>
      <p:grpSp>
        <p:nvGrpSpPr>
          <p:cNvPr id="13" name="Grupo 12"/>
          <p:cNvGrpSpPr/>
          <p:nvPr/>
        </p:nvGrpSpPr>
        <p:grpSpPr>
          <a:xfrm>
            <a:off x="827584" y="1897782"/>
            <a:ext cx="8028384" cy="2313780"/>
            <a:chOff x="827584" y="1897782"/>
            <a:chExt cx="8028384" cy="2313780"/>
          </a:xfrm>
        </p:grpSpPr>
        <p:sp>
          <p:nvSpPr>
            <p:cNvPr id="7" name="6 Rectángulo"/>
            <p:cNvSpPr/>
            <p:nvPr/>
          </p:nvSpPr>
          <p:spPr>
            <a:xfrm>
              <a:off x="827584" y="2238191"/>
              <a:ext cx="7344816" cy="1973371"/>
            </a:xfrm>
            <a:prstGeom prst="rect">
              <a:avLst/>
            </a:prstGeom>
            <a:ln w="19050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7270469" y="1897782"/>
              <a:ext cx="1585499" cy="33855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cs typeface="Consolas" pitchFamily="49" charset="0"/>
                </a:rPr>
                <a:t>Lista de clientes</a:t>
              </a:r>
            </a:p>
          </p:txBody>
        </p:sp>
      </p:grpSp>
      <p:grpSp>
        <p:nvGrpSpPr>
          <p:cNvPr id="14" name="Grupo 13"/>
          <p:cNvGrpSpPr/>
          <p:nvPr/>
        </p:nvGrpSpPr>
        <p:grpSpPr>
          <a:xfrm>
            <a:off x="827583" y="4211563"/>
            <a:ext cx="7429053" cy="1152128"/>
            <a:chOff x="827583" y="4211563"/>
            <a:chExt cx="7429053" cy="1152128"/>
          </a:xfrm>
        </p:grpSpPr>
        <p:sp>
          <p:nvSpPr>
            <p:cNvPr id="11" name="10 Rectángulo"/>
            <p:cNvSpPr/>
            <p:nvPr/>
          </p:nvSpPr>
          <p:spPr>
            <a:xfrm>
              <a:off x="827583" y="4211563"/>
              <a:ext cx="6442885" cy="1152128"/>
            </a:xfrm>
            <a:prstGeom prst="rect">
              <a:avLst/>
            </a:prstGeom>
            <a:ln w="19050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7270469" y="4437112"/>
              <a:ext cx="986167" cy="33855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cs typeface="Consolas" pitchFamily="49" charset="0"/>
                </a:rPr>
                <a:t>Producto</a:t>
              </a: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Subprogramas de las estructuras de datos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71546"/>
            <a:ext cx="8363272" cy="5110178"/>
          </a:xfrm>
        </p:spPr>
        <p:txBody>
          <a:bodyPr>
            <a:normAutofit/>
          </a:bodyPr>
          <a:lstStyle/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400" dirty="0" smtClean="0">
              <a:solidFill>
                <a:srgbClr val="FFC000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400" dirty="0" smtClean="0">
              <a:solidFill>
                <a:srgbClr val="FFC000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inicializar(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tListaProductos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&amp;lista);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cargar(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tListaProductos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&amp;lista);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insertar(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tListaProductos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&amp;lista,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tProducto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producto, </a:t>
            </a:r>
            <a:r>
              <a:rPr lang="es-ES" sz="140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4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&amp;ok);</a:t>
            </a:r>
            <a:endParaRPr lang="es-ES" sz="14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buscar(</a:t>
            </a: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tListaProductos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&amp;lista,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codigo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tProducto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&amp;producto,</a:t>
            </a:r>
            <a:b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</a:b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      </a:t>
            </a:r>
            <a:r>
              <a:rPr lang="es-ES" sz="140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4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&amp;ok);</a:t>
            </a:r>
            <a:endParaRPr lang="es-ES" sz="14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eliminar(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tListaProductos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&amp;lista,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codigo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s-ES" sz="140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4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&amp;ok);</a:t>
            </a:r>
            <a:endParaRPr lang="es-ES" sz="14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mostrar(</a:t>
            </a: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tListaProductos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&amp;lista);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tVenta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nuevaVenta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id_prod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id_cli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unidades);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valida(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tVenta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venta); </a:t>
            </a:r>
            <a:r>
              <a:rPr lang="es-ES" sz="1400" dirty="0" smtClean="0">
                <a:solidFill>
                  <a:srgbClr val="92D050"/>
                </a:solidFill>
                <a:latin typeface="Consolas" pitchFamily="49" charset="0"/>
                <a:cs typeface="Consolas" pitchFamily="49" charset="0"/>
              </a:rPr>
              <a:t>// Función interna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mostrar(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tVenta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venta, </a:t>
            </a: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tListaClientes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&amp;clientes,</a:t>
            </a:r>
            <a:b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</a:b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       </a:t>
            </a: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tListaProductos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&amp;productos);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...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838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Ejemplo de modularización</a:t>
            </a:r>
            <a:endParaRPr lang="es-ES" dirty="0"/>
          </a:p>
        </p:txBody>
      </p:sp>
      <p:grpSp>
        <p:nvGrpSpPr>
          <p:cNvPr id="11" name="Grupo 10"/>
          <p:cNvGrpSpPr/>
          <p:nvPr/>
        </p:nvGrpSpPr>
        <p:grpSpPr>
          <a:xfrm>
            <a:off x="827584" y="3620981"/>
            <a:ext cx="6636167" cy="1113688"/>
            <a:chOff x="827584" y="3620981"/>
            <a:chExt cx="6636167" cy="1113688"/>
          </a:xfrm>
        </p:grpSpPr>
        <p:sp>
          <p:nvSpPr>
            <p:cNvPr id="6" name="5 Rectángulo"/>
            <p:cNvSpPr/>
            <p:nvPr/>
          </p:nvSpPr>
          <p:spPr>
            <a:xfrm>
              <a:off x="827584" y="3620981"/>
              <a:ext cx="5958994" cy="1113688"/>
            </a:xfrm>
            <a:prstGeom prst="rect">
              <a:avLst/>
            </a:prstGeom>
            <a:ln w="19050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6786578" y="4170566"/>
              <a:ext cx="677173" cy="33855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cs typeface="Consolas" pitchFamily="49" charset="0"/>
                </a:rPr>
                <a:t>Venta</a:t>
              </a:r>
            </a:p>
          </p:txBody>
        </p:sp>
      </p:grpSp>
      <p:grpSp>
        <p:nvGrpSpPr>
          <p:cNvPr id="10" name="Grupo 9"/>
          <p:cNvGrpSpPr/>
          <p:nvPr/>
        </p:nvGrpSpPr>
        <p:grpSpPr>
          <a:xfrm>
            <a:off x="827584" y="1321718"/>
            <a:ext cx="7859216" cy="2299262"/>
            <a:chOff x="827584" y="1321718"/>
            <a:chExt cx="7859216" cy="2299262"/>
          </a:xfrm>
        </p:grpSpPr>
        <p:sp>
          <p:nvSpPr>
            <p:cNvPr id="7" name="6 Rectángulo"/>
            <p:cNvSpPr/>
            <p:nvPr/>
          </p:nvSpPr>
          <p:spPr>
            <a:xfrm>
              <a:off x="827584" y="1666899"/>
              <a:ext cx="7859216" cy="1954081"/>
            </a:xfrm>
            <a:prstGeom prst="rect">
              <a:avLst/>
            </a:prstGeom>
            <a:ln w="19050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6732240" y="1321718"/>
              <a:ext cx="1800493" cy="33855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cs typeface="Consolas" pitchFamily="49" charset="0"/>
                </a:rPr>
                <a:t>Lista de productos</a:t>
              </a: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Subprogramas de las estructuras de datos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71546"/>
            <a:ext cx="8363272" cy="5110178"/>
          </a:xfrm>
        </p:spPr>
        <p:txBody>
          <a:bodyPr>
            <a:normAutofit/>
          </a:bodyPr>
          <a:lstStyle/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400" dirty="0" smtClean="0">
              <a:solidFill>
                <a:srgbClr val="FFC000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400" dirty="0" smtClean="0">
              <a:solidFill>
                <a:srgbClr val="FFC000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inicializar(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tListaVentas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&amp;lista);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cargar(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tListaVentas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&amp;lista);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insertar(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tListaVentas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&amp;lista,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tVenta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venta, </a:t>
            </a:r>
            <a:r>
              <a:rPr lang="es-ES" sz="140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4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&amp;ok);</a:t>
            </a:r>
            <a:endParaRPr lang="es-ES" sz="14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buscar(</a:t>
            </a: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tListaVentas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&amp;lista,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id,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tVenta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&amp;venta, </a:t>
            </a:r>
            <a:r>
              <a:rPr lang="es-ES" sz="140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4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&amp;ok);</a:t>
            </a:r>
            <a:endParaRPr lang="es-ES" sz="14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eliminar(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tListaVentas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&amp;lista,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id, </a:t>
            </a:r>
            <a:r>
              <a:rPr lang="es-ES" sz="1400" dirty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bool</a:t>
            </a:r>
            <a:r>
              <a:rPr lang="es-ES" sz="1400" dirty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&amp;ok);</a:t>
            </a:r>
            <a:endParaRPr lang="es-ES" sz="14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ventasPorClientes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tListaVentas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&amp;lista);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ventasPorProductos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tListaVentas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&amp;lista);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double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totalVentas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</a:t>
            </a: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tListaVentas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&amp;ventas, 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string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nif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, </a:t>
            </a:r>
            <a:b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</a:b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             </a:t>
            </a: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tListaClientes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&amp;clientes, </a:t>
            </a:r>
            <a:b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</a:b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             </a:t>
            </a: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tListaProductos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&amp;productos);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void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stock(</a:t>
            </a: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tListaVentas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&amp;ventas, </a:t>
            </a: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tListaClientes</a:t>
            </a: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&amp;clientes, </a:t>
            </a:r>
            <a:b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</a:b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        </a:t>
            </a:r>
            <a:r>
              <a:rPr lang="es-ES" sz="1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nsolas" pitchFamily="49" charset="0"/>
                <a:cs typeface="Consolas" pitchFamily="49" charset="0"/>
              </a:rPr>
              <a:t>const </a:t>
            </a:r>
            <a:r>
              <a:rPr lang="es-ES" sz="1400" dirty="0" err="1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tListaProductos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&amp;productos);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 </a:t>
            </a:r>
            <a:r>
              <a:rPr lang="es-ES" sz="14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menu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();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endParaRPr lang="es-ES" sz="1400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srgbClr val="FFC000"/>
                </a:solidFill>
                <a:latin typeface="Consolas" pitchFamily="49" charset="0"/>
                <a:cs typeface="Consolas" pitchFamily="49" charset="0"/>
              </a:rPr>
              <a:t>int </a:t>
            </a: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main() {</a:t>
            </a: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sz="14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   ...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839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Ejemplo de modularización</a:t>
            </a:r>
            <a:endParaRPr lang="es-ES" dirty="0"/>
          </a:p>
        </p:txBody>
      </p:sp>
      <p:grpSp>
        <p:nvGrpSpPr>
          <p:cNvPr id="8" name="Grupo 7"/>
          <p:cNvGrpSpPr/>
          <p:nvPr/>
        </p:nvGrpSpPr>
        <p:grpSpPr>
          <a:xfrm>
            <a:off x="827584" y="1253902"/>
            <a:ext cx="7859216" cy="3672408"/>
            <a:chOff x="827584" y="1253902"/>
            <a:chExt cx="7859216" cy="3672408"/>
          </a:xfrm>
        </p:grpSpPr>
        <p:sp>
          <p:nvSpPr>
            <p:cNvPr id="7" name="6 Rectángulo"/>
            <p:cNvSpPr/>
            <p:nvPr/>
          </p:nvSpPr>
          <p:spPr>
            <a:xfrm>
              <a:off x="827584" y="1599084"/>
              <a:ext cx="7859216" cy="3327226"/>
            </a:xfrm>
            <a:prstGeom prst="rect">
              <a:avLst/>
            </a:prstGeom>
            <a:ln w="19050">
              <a:solidFill>
                <a:srgbClr val="FFC000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5 CuadroTexto"/>
            <p:cNvSpPr txBox="1"/>
            <p:nvPr/>
          </p:nvSpPr>
          <p:spPr>
            <a:xfrm>
              <a:off x="7092280" y="1253902"/>
              <a:ext cx="1485471" cy="338554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s-ES" sz="16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mbria" pitchFamily="18" charset="0"/>
                  <a:cs typeface="Consolas" pitchFamily="49" charset="0"/>
                </a:rPr>
                <a:t>Lista de ventas</a:t>
              </a:r>
            </a:p>
          </p:txBody>
        </p:sp>
      </p:grp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Módulos</a:t>
            </a:r>
            <a:endParaRPr lang="es-ES" dirty="0">
              <a:latin typeface="Consolas" pitchFamily="49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10178"/>
          </a:xfrm>
        </p:spPr>
        <p:txBody>
          <a:bodyPr>
            <a:noAutofit/>
          </a:bodyPr>
          <a:lstStyle/>
          <a:p>
            <a:pPr marL="714375" lvl="1" indent="-352425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Font typeface="Wingdings" pitchFamily="2" charset="2"/>
              <a:buChar char="ü"/>
            </a:pPr>
            <a:r>
              <a:rPr lang="es-ES" dirty="0" smtClean="0">
                <a:solidFill>
                  <a:prstClr val="white"/>
                </a:solidFill>
              </a:rPr>
              <a:t>Cliente: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cliente.h</a:t>
            </a:r>
            <a:r>
              <a:rPr lang="es-ES" dirty="0" smtClean="0">
                <a:solidFill>
                  <a:prstClr val="white"/>
                </a:solidFill>
              </a:rPr>
              <a:t> y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cliente.cpp</a:t>
            </a:r>
            <a:endParaRPr lang="es-ES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Font typeface="Wingdings" pitchFamily="2" charset="2"/>
              <a:buChar char="ü"/>
            </a:pPr>
            <a:r>
              <a:rPr lang="es-ES" dirty="0" smtClean="0">
                <a:solidFill>
                  <a:prstClr val="white"/>
                </a:solidFill>
              </a:rPr>
              <a:t>Lista de clientes: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listaclientes.h</a:t>
            </a:r>
            <a:r>
              <a:rPr lang="es-ES" dirty="0" smtClean="0">
                <a:solidFill>
                  <a:prstClr val="white"/>
                </a:solidFill>
              </a:rPr>
              <a:t> y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listaclientes.cpp</a:t>
            </a:r>
            <a:endParaRPr lang="es-ES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Font typeface="Wingdings" pitchFamily="2" charset="2"/>
              <a:buChar char="ü"/>
            </a:pPr>
            <a:r>
              <a:rPr lang="es-ES" dirty="0" smtClean="0">
                <a:solidFill>
                  <a:prstClr val="white"/>
                </a:solidFill>
              </a:rPr>
              <a:t>Producto: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producto.h</a:t>
            </a:r>
            <a:r>
              <a:rPr lang="es-ES" dirty="0" smtClean="0">
                <a:solidFill>
                  <a:prstClr val="white"/>
                </a:solidFill>
              </a:rPr>
              <a:t> y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producto.cpp</a:t>
            </a:r>
            <a:endParaRPr lang="es-ES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Font typeface="Wingdings" pitchFamily="2" charset="2"/>
              <a:buChar char="ü"/>
            </a:pPr>
            <a:r>
              <a:rPr lang="es-ES" dirty="0" smtClean="0">
                <a:solidFill>
                  <a:prstClr val="white"/>
                </a:solidFill>
              </a:rPr>
              <a:t>Lista de productos: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listaproductos.h</a:t>
            </a:r>
            <a:r>
              <a:rPr lang="es-ES" dirty="0" smtClean="0">
                <a:solidFill>
                  <a:prstClr val="white"/>
                </a:solidFill>
              </a:rPr>
              <a:t> y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listaproductos.cpp</a:t>
            </a:r>
            <a:endParaRPr lang="es-ES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Font typeface="Wingdings" pitchFamily="2" charset="2"/>
              <a:buChar char="ü"/>
            </a:pPr>
            <a:r>
              <a:rPr lang="es-ES" dirty="0" smtClean="0">
                <a:solidFill>
                  <a:prstClr val="white"/>
                </a:solidFill>
              </a:rPr>
              <a:t>Venta: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venta.h</a:t>
            </a:r>
            <a:r>
              <a:rPr lang="es-ES" dirty="0" smtClean="0">
                <a:solidFill>
                  <a:prstClr val="white"/>
                </a:solidFill>
              </a:rPr>
              <a:t> y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venta.cpp</a:t>
            </a:r>
            <a:endParaRPr lang="es-ES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Font typeface="Wingdings" pitchFamily="2" charset="2"/>
              <a:buChar char="ü"/>
            </a:pPr>
            <a:r>
              <a:rPr lang="es-ES" dirty="0" smtClean="0">
                <a:solidFill>
                  <a:prstClr val="white"/>
                </a:solidFill>
              </a:rPr>
              <a:t>Lista de ventas: </a:t>
            </a:r>
            <a:r>
              <a:rPr lang="es-ES" sz="2000" dirty="0" err="1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listaventas.h</a:t>
            </a:r>
            <a:r>
              <a:rPr lang="es-ES" dirty="0" smtClean="0">
                <a:solidFill>
                  <a:prstClr val="white"/>
                </a:solidFill>
              </a:rPr>
              <a:t> y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listaventas.cpp</a:t>
            </a:r>
            <a:endParaRPr lang="es-ES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Font typeface="Wingdings" pitchFamily="2" charset="2"/>
              <a:buChar char="ü"/>
            </a:pPr>
            <a:r>
              <a:rPr lang="es-ES" dirty="0" smtClean="0">
                <a:solidFill>
                  <a:prstClr val="white"/>
                </a:solidFill>
              </a:rPr>
              <a:t>Programa principal: </a:t>
            </a:r>
            <a:r>
              <a:rPr lang="es-ES" sz="2000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main.cpp</a:t>
            </a:r>
            <a:endParaRPr lang="es-ES" dirty="0" smtClean="0">
              <a:solidFill>
                <a:prstClr val="white"/>
              </a:solidFill>
              <a:latin typeface="Consolas" pitchFamily="49" charset="0"/>
              <a:cs typeface="Consolas" pitchFamily="49" charset="0"/>
            </a:endParaRPr>
          </a:p>
          <a:p>
            <a:pPr marL="361950" lvl="1" indent="0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None/>
            </a:pPr>
            <a:r>
              <a:rPr lang="es-ES" dirty="0" smtClean="0">
                <a:solidFill>
                  <a:prstClr val="white"/>
                </a:solidFill>
              </a:rPr>
              <a:t>Distribución del código en los módulos: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Font typeface="Wingdings" pitchFamily="2" charset="2"/>
              <a:buChar char="ü"/>
            </a:pPr>
            <a:r>
              <a:rPr lang="es-ES" dirty="0" smtClean="0">
                <a:solidFill>
                  <a:prstClr val="white"/>
                </a:solidFill>
              </a:rPr>
              <a:t>Declaraciones de tipos y datos en el archivo de cabecera (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.h</a:t>
            </a:r>
            <a:r>
              <a:rPr lang="es-ES" dirty="0" smtClean="0">
                <a:solidFill>
                  <a:prstClr val="white"/>
                </a:solidFill>
              </a:rPr>
              <a:t>)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Font typeface="Wingdings" pitchFamily="2" charset="2"/>
              <a:buChar char="ü"/>
            </a:pPr>
            <a:r>
              <a:rPr lang="es-ES" dirty="0" smtClean="0">
                <a:solidFill>
                  <a:prstClr val="white"/>
                </a:solidFill>
              </a:rPr>
              <a:t>Prototipos en el archivo de cabecera (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.h</a:t>
            </a:r>
            <a:r>
              <a:rPr lang="es-ES" dirty="0" smtClean="0">
                <a:solidFill>
                  <a:prstClr val="white"/>
                </a:solidFill>
              </a:rPr>
              <a:t>) (excepto los de los subprogramas privados –internos–, que irán en el 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.cpp</a:t>
            </a:r>
            <a:r>
              <a:rPr lang="es-ES" dirty="0" smtClean="0">
                <a:solidFill>
                  <a:prstClr val="white"/>
                </a:solidFill>
              </a:rPr>
              <a:t>)</a:t>
            </a:r>
          </a:p>
          <a:p>
            <a:pPr marL="714375" lvl="1" indent="-352425">
              <a:spcBef>
                <a:spcPts val="0"/>
              </a:spcBef>
              <a:spcAft>
                <a:spcPts val="600"/>
              </a:spcAft>
              <a:buClr>
                <a:srgbClr val="0F6FC6">
                  <a:lumMod val="40000"/>
                  <a:lumOff val="60000"/>
                </a:srgbClr>
              </a:buClr>
              <a:buSzPct val="100000"/>
              <a:buFont typeface="Wingdings" pitchFamily="2" charset="2"/>
              <a:buChar char="ü"/>
            </a:pPr>
            <a:r>
              <a:rPr lang="es-ES" dirty="0" smtClean="0">
                <a:solidFill>
                  <a:prstClr val="white"/>
                </a:solidFill>
              </a:rPr>
              <a:t>Implementación de los subprogramas en el </a:t>
            </a:r>
            <a:r>
              <a:rPr lang="es-ES" dirty="0" smtClean="0">
                <a:solidFill>
                  <a:prstClr val="white"/>
                </a:solidFill>
                <a:latin typeface="Consolas" pitchFamily="49" charset="0"/>
                <a:cs typeface="Consolas" pitchFamily="49" charset="0"/>
              </a:rPr>
              <a:t>.cpp</a:t>
            </a:r>
            <a:endParaRPr lang="es-ES" dirty="0" smtClean="0">
              <a:solidFill>
                <a:prstClr val="white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" dirty="0" smtClean="0"/>
              <a:t>Página</a:t>
            </a:r>
            <a:r>
              <a:rPr lang="en-US" dirty="0" smtClean="0"/>
              <a:t> </a:t>
            </a:r>
            <a:fld id="{042AED99-7FB4-404E-8A97-64753DCE42EC}" type="slidenum">
              <a:rPr lang="en-US" smtClean="0"/>
              <a:pPr/>
              <a:t>840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/>
              <a:t>Fundamentos de la programación: Ejemplo de modularización</a:t>
            </a:r>
            <a:endParaRPr lang="es-E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>
        <a:noFill/>
        <a:ln>
          <a:solidFill>
            <a:srgbClr val="FFC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rgbClr val="FFC000"/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ln/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wrap="none" rtlCol="0">
        <a:spAutoFit/>
      </a:bodyPr>
      <a:lstStyle>
        <a:defPPr algn="ctr">
          <a:spcAft>
            <a:spcPts val="600"/>
          </a:spcAft>
          <a:defRPr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45104</TotalTime>
  <Words>1239</Words>
  <Application>Microsoft Office PowerPoint</Application>
  <PresentationFormat>Presentación en pantalla (4:3)</PresentationFormat>
  <Paragraphs>354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2" baseType="lpstr">
      <vt:lpstr>Calibri</vt:lpstr>
      <vt:lpstr>Cambria</vt:lpstr>
      <vt:lpstr>Consolas</vt:lpstr>
      <vt:lpstr>Constantia</vt:lpstr>
      <vt:lpstr>Wingdings</vt:lpstr>
      <vt:lpstr>Wingdings 2</vt:lpstr>
      <vt:lpstr>Flow</vt:lpstr>
      <vt:lpstr>Ejemplo de modularización</vt:lpstr>
      <vt:lpstr>Modularización de un programa</vt:lpstr>
      <vt:lpstr>Modularización de un programa</vt:lpstr>
      <vt:lpstr>Modularización de un programa</vt:lpstr>
      <vt:lpstr>Estructuras de datos</vt:lpstr>
      <vt:lpstr>Subprogramas de las estructuras de datos</vt:lpstr>
      <vt:lpstr>Subprogramas de las estructuras de datos</vt:lpstr>
      <vt:lpstr>Subprogramas de las estructuras de datos</vt:lpstr>
      <vt:lpstr>Módulos</vt:lpstr>
      <vt:lpstr>Módulos</vt:lpstr>
      <vt:lpstr>Dependencias entre módulos</vt:lpstr>
      <vt:lpstr>Dependencias entre módulos</vt:lpstr>
      <vt:lpstr>Dependencias entre módulos</vt:lpstr>
      <vt:lpstr>Protección frente a inclusiones múltiples</vt:lpstr>
      <vt:lpstr>Acerca de Creative Commons</vt:lpstr>
    </vt:vector>
  </TitlesOfParts>
  <Company>UCM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Fundamentos de programación</dc:title>
  <dc:creator>Luis</dc:creator>
  <cp:lastModifiedBy>Luis</cp:lastModifiedBy>
  <cp:revision>881</cp:revision>
  <dcterms:created xsi:type="dcterms:W3CDTF">2010-03-20T08:32:51Z</dcterms:created>
  <dcterms:modified xsi:type="dcterms:W3CDTF">2013-08-16T18:27:35Z</dcterms:modified>
</cp:coreProperties>
</file>