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47" saveSubsetFonts="1">
  <p:sldMasterIdLst>
    <p:sldMasterId id="2147483660" r:id="rId1"/>
  </p:sldMasterIdLst>
  <p:notesMasterIdLst>
    <p:notesMasterId r:id="rId93"/>
  </p:notesMasterIdLst>
  <p:handoutMasterIdLst>
    <p:handoutMasterId r:id="rId94"/>
  </p:handoutMasterIdLst>
  <p:sldIdLst>
    <p:sldId id="256" r:id="rId2"/>
    <p:sldId id="1024" r:id="rId3"/>
    <p:sldId id="1125" r:id="rId4"/>
    <p:sldId id="1025" r:id="rId5"/>
    <p:sldId id="1026" r:id="rId6"/>
    <p:sldId id="1027" r:id="rId7"/>
    <p:sldId id="1028" r:id="rId8"/>
    <p:sldId id="1126" r:id="rId9"/>
    <p:sldId id="1029" r:id="rId10"/>
    <p:sldId id="1030" r:id="rId11"/>
    <p:sldId id="1031" r:id="rId12"/>
    <p:sldId id="1032" r:id="rId13"/>
    <p:sldId id="1033" r:id="rId14"/>
    <p:sldId id="1034" r:id="rId15"/>
    <p:sldId id="1035" r:id="rId16"/>
    <p:sldId id="1036" r:id="rId17"/>
    <p:sldId id="1037" r:id="rId18"/>
    <p:sldId id="1127" r:id="rId19"/>
    <p:sldId id="1038" r:id="rId20"/>
    <p:sldId id="1039" r:id="rId21"/>
    <p:sldId id="1040" r:id="rId22"/>
    <p:sldId id="1128" r:id="rId23"/>
    <p:sldId id="1041" r:id="rId24"/>
    <p:sldId id="1042" r:id="rId25"/>
    <p:sldId id="1043" r:id="rId26"/>
    <p:sldId id="1044" r:id="rId27"/>
    <p:sldId id="1129" r:id="rId28"/>
    <p:sldId id="1045" r:id="rId29"/>
    <p:sldId id="1046" r:id="rId30"/>
    <p:sldId id="1047" r:id="rId31"/>
    <p:sldId id="1048" r:id="rId32"/>
    <p:sldId id="1142" r:id="rId33"/>
    <p:sldId id="1130" r:id="rId34"/>
    <p:sldId id="1050" r:id="rId35"/>
    <p:sldId id="1051" r:id="rId36"/>
    <p:sldId id="1052" r:id="rId37"/>
    <p:sldId id="1131" r:id="rId38"/>
    <p:sldId id="1053" r:id="rId39"/>
    <p:sldId id="1054" r:id="rId40"/>
    <p:sldId id="1132" r:id="rId41"/>
    <p:sldId id="1081" r:id="rId42"/>
    <p:sldId id="1082" r:id="rId43"/>
    <p:sldId id="1083" r:id="rId44"/>
    <p:sldId id="1084" r:id="rId45"/>
    <p:sldId id="1133" r:id="rId46"/>
    <p:sldId id="1085" r:id="rId47"/>
    <p:sldId id="1086" r:id="rId48"/>
    <p:sldId id="1087" r:id="rId49"/>
    <p:sldId id="1134" r:id="rId50"/>
    <p:sldId id="1089" r:id="rId51"/>
    <p:sldId id="1139" r:id="rId52"/>
    <p:sldId id="1090" r:id="rId53"/>
    <p:sldId id="1091" r:id="rId54"/>
    <p:sldId id="1092" r:id="rId55"/>
    <p:sldId id="1093" r:id="rId56"/>
    <p:sldId id="1094" r:id="rId57"/>
    <p:sldId id="1095" r:id="rId58"/>
    <p:sldId id="1096" r:id="rId59"/>
    <p:sldId id="1097" r:id="rId60"/>
    <p:sldId id="1098" r:id="rId61"/>
    <p:sldId id="1099" r:id="rId62"/>
    <p:sldId id="1135" r:id="rId63"/>
    <p:sldId id="1100" r:id="rId64"/>
    <p:sldId id="1101" r:id="rId65"/>
    <p:sldId id="1136" r:id="rId66"/>
    <p:sldId id="1103" r:id="rId67"/>
    <p:sldId id="1104" r:id="rId68"/>
    <p:sldId id="1105" r:id="rId69"/>
    <p:sldId id="1106" r:id="rId70"/>
    <p:sldId id="1137" r:id="rId71"/>
    <p:sldId id="1107" r:id="rId72"/>
    <p:sldId id="1108" r:id="rId73"/>
    <p:sldId id="1109" r:id="rId74"/>
    <p:sldId id="1110" r:id="rId75"/>
    <p:sldId id="1111" r:id="rId76"/>
    <p:sldId id="1112" r:id="rId77"/>
    <p:sldId id="1113" r:id="rId78"/>
    <p:sldId id="1114" r:id="rId79"/>
    <p:sldId id="1115" r:id="rId80"/>
    <p:sldId id="1116" r:id="rId81"/>
    <p:sldId id="1118" r:id="rId82"/>
    <p:sldId id="1140" r:id="rId83"/>
    <p:sldId id="1119" r:id="rId84"/>
    <p:sldId id="1143" r:id="rId85"/>
    <p:sldId id="1120" r:id="rId86"/>
    <p:sldId id="1121" r:id="rId87"/>
    <p:sldId id="1122" r:id="rId88"/>
    <p:sldId id="1123" r:id="rId89"/>
    <p:sldId id="1124" r:id="rId90"/>
    <p:sldId id="1141" r:id="rId91"/>
    <p:sldId id="422" r:id="rId9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6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3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19578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53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956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Punteros </a:t>
            </a:r>
            <a:b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</a:br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y memoria dinámica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Obtener la dirección de memoria de ...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096438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&amp;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Obtener la dirección de memoria de ...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222716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&amp;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369003" y="5428270"/>
            <a:ext cx="846902" cy="360040"/>
          </a:xfrm>
          <a:prstGeom prst="rect">
            <a:avLst/>
          </a:prstGeom>
          <a:ln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Consolas" pitchFamily="49" charset="0"/>
                <a:cs typeface="Consolas" pitchFamily="49" charset="0"/>
              </a:rPr>
              <a:t>5</a:t>
            </a:r>
            <a:endParaRPr lang="es-E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036423" y="5428270"/>
            <a:ext cx="296876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Obtener la dirección de memoria de ...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69129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&amp;</a:t>
            </a:r>
          </a:p>
        </p:txBody>
      </p:sp>
      <p:sp>
        <p:nvSpPr>
          <p:cNvPr id="8" name="7 Cerrar llave"/>
          <p:cNvSpPr/>
          <p:nvPr/>
        </p:nvSpPr>
        <p:spPr>
          <a:xfrm>
            <a:off x="7613520" y="4768577"/>
            <a:ext cx="216024" cy="1152128"/>
          </a:xfrm>
          <a:prstGeom prst="rightBrace">
            <a:avLst>
              <a:gd name="adj1" fmla="val 39198"/>
              <a:gd name="adj2" fmla="val 50000"/>
            </a:avLst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recto"/>
          <p:cNvCxnSpPr>
            <a:stCxn id="8" idx="1"/>
          </p:cNvCxnSpPr>
          <p:nvPr/>
        </p:nvCxnSpPr>
        <p:spPr>
          <a:xfrm rot="10800000" flipH="1">
            <a:off x="7829544" y="5344641"/>
            <a:ext cx="419316" cy="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8239336" y="1990428"/>
            <a:ext cx="0" cy="3363740"/>
          </a:xfrm>
          <a:prstGeom prst="line">
            <a:avLst/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10800000">
            <a:off x="7613520" y="1988840"/>
            <a:ext cx="63534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18 Grupo"/>
          <p:cNvGrpSpPr/>
          <p:nvPr/>
        </p:nvGrpSpPr>
        <p:grpSpPr>
          <a:xfrm>
            <a:off x="1979712" y="4797152"/>
            <a:ext cx="2236193" cy="991158"/>
            <a:chOff x="1979712" y="4797152"/>
            <a:chExt cx="2236193" cy="991158"/>
          </a:xfrm>
        </p:grpSpPr>
        <p:sp>
          <p:nvSpPr>
            <p:cNvPr id="12" name="11 Rectángulo"/>
            <p:cNvSpPr/>
            <p:nvPr/>
          </p:nvSpPr>
          <p:spPr>
            <a:xfrm>
              <a:off x="2622885" y="4797152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979712" y="4797152"/>
              <a:ext cx="63350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3369003" y="5428270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036423" y="5428270"/>
              <a:ext cx="296876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>
              <a:off x="2814386" y="4977173"/>
              <a:ext cx="554617" cy="4510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Obtener lo que hay en la dirección ...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Operador monario y prefijo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" dirty="0" smtClean="0">
                <a:sym typeface="Wingdings" pitchFamily="2" charset="2"/>
              </a:rPr>
              <a:t> accede a lo que hay en la dirección de memoria a la que precede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ym typeface="Wingdings" pitchFamily="2" charset="2"/>
              </a:rPr>
              <a:t>Permite acceder a un dato a través un puntero que lo apunte: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*punt; </a:t>
            </a:r>
            <a:r>
              <a:rPr lang="es-ES_tradnl" sz="2000" spc="-3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Muestra lo que hay en la dirección punt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*punt</a:t>
            </a:r>
            <a:r>
              <a:rPr lang="es-ES" dirty="0" smtClean="0">
                <a:sym typeface="Wingdings" pitchFamily="2" charset="2"/>
              </a:rPr>
              <a:t>: lo que hay en la dirección que contiene el puntero </a:t>
            </a:r>
            <a:r>
              <a:rPr lang="es-ES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" dirty="0" smtClean="0">
                <a:sym typeface="Wingdings" pitchFamily="2" charset="2"/>
              </a:rPr>
              <a:t> contiene la dirección de memoria de la variable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" dirty="0" smtClean="0">
                <a:sym typeface="Wingdings" pitchFamily="2" charset="2"/>
              </a:rPr>
              <a:t> accede al contenido de esa variable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  <a:endParaRPr lang="es-ES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ym typeface="Wingdings" pitchFamily="2" charset="2"/>
              </a:rPr>
              <a:t>Acceso indirecto </a:t>
            </a:r>
            <a:r>
              <a:rPr lang="es-ES" dirty="0" smtClean="0">
                <a:sym typeface="Wingdings" pitchFamily="2" charset="2"/>
              </a:rPr>
              <a:t>al valor de </a:t>
            </a:r>
            <a:r>
              <a:rPr lang="es-E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  <a:endParaRPr lang="es-ES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Obtener lo que hay en la dirección ...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j = *punt;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952641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977824" y="4743400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0F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977824" y="5060702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03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977824" y="5358954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1A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977824" y="5666731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38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195736" y="5452776"/>
            <a:ext cx="81785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punt:</a:t>
            </a:r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4355976" y="4764832"/>
            <a:ext cx="72008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139 L -0.43368 0.112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84" y="553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-0.39427 0.0659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328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-0.35486 0.0224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111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111E-6 L -0.31545 -0.0222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81" y="-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Obtener lo que hay en la dirección ...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j = *punt;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707674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977824" y="1868859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977824" y="2186161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977824" y="2493938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977824" y="2820765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05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195736" y="5462301"/>
            <a:ext cx="94448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*punt: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355976" y="2021160"/>
            <a:ext cx="72008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915816" y="2564904"/>
            <a:ext cx="2090893" cy="147732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_tradnl" dirty="0" smtClean="0">
                <a:cs typeface="Times New Roman" pitchFamily="18" charset="0"/>
              </a:rPr>
              <a:t>Direccionamiento</a:t>
            </a:r>
            <a:br>
              <a:rPr lang="es-ES_tradnl" dirty="0" smtClean="0">
                <a:cs typeface="Times New Roman" pitchFamily="18" charset="0"/>
              </a:rPr>
            </a:br>
            <a:r>
              <a:rPr lang="es-ES_tradnl" dirty="0" smtClean="0">
                <a:cs typeface="Times New Roman" pitchFamily="18" charset="0"/>
              </a:rPr>
              <a:t>indirecto </a:t>
            </a:r>
            <a:br>
              <a:rPr lang="es-ES_tradnl" dirty="0" smtClean="0">
                <a:cs typeface="Times New Roman" pitchFamily="18" charset="0"/>
              </a:rPr>
            </a:br>
            <a:r>
              <a:rPr lang="es-ES_tradnl" dirty="0" smtClean="0">
                <a:cs typeface="Times New Roman" pitchFamily="18" charset="0"/>
              </a:rPr>
              <a:t>(</a:t>
            </a:r>
            <a:r>
              <a:rPr lang="es-ES_tradnl" i="1" dirty="0" smtClean="0">
                <a:cs typeface="Times New Roman" pitchFamily="18" charset="0"/>
              </a:rPr>
              <a:t>indirección</a:t>
            </a:r>
            <a:r>
              <a:rPr lang="es-ES_tradnl" dirty="0" smtClean="0">
                <a:cs typeface="Times New Roman" pitchFamily="18" charset="0"/>
              </a:rPr>
              <a:t>)</a:t>
            </a:r>
            <a:br>
              <a:rPr lang="es-ES_tradnl" dirty="0" smtClean="0">
                <a:cs typeface="Times New Roman" pitchFamily="18" charset="0"/>
              </a:rPr>
            </a:br>
            <a:r>
              <a:rPr lang="es-ES_tradnl" dirty="0" smtClean="0">
                <a:cs typeface="Times New Roman" pitchFamily="18" charset="0"/>
              </a:rPr>
              <a:t>Se accede al dato </a:t>
            </a:r>
            <a:r>
              <a:rPr lang="es-ES_tradnl" b="1" dirty="0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es-ES_tradnl" dirty="0" smtClean="0">
                <a:cs typeface="Times New Roman" pitchFamily="18" charset="0"/>
              </a:rPr>
              <a:t> </a:t>
            </a:r>
            <a:br>
              <a:rPr lang="es-ES_tradnl" dirty="0" smtClean="0">
                <a:cs typeface="Times New Roman" pitchFamily="18" charset="0"/>
              </a:rPr>
            </a:br>
            <a:r>
              <a:rPr lang="es-ES_tradnl" dirty="0" smtClean="0">
                <a:cs typeface="Times New Roman" pitchFamily="18" charset="0"/>
              </a:rPr>
              <a:t>de forma indirecta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-0.4257 0.530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85" y="2652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39427 0.4842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2421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139 L -0.36285 0.439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42" y="2189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0162 L -0.33125 0.3916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62" y="1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Obtener lo que hay en la dirección ...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i, j;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j = *punt;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01247"/>
              </p:ext>
            </p:extLst>
          </p:nvPr>
        </p:nvGraphicFramePr>
        <p:xfrm>
          <a:off x="5076056" y="1556792"/>
          <a:ext cx="2475443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j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0F03:1A3D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0F03:1A3E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0F03:1A3F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275"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6977824" y="3143521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977824" y="3460823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977824" y="3778125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00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977824" y="4100760"/>
            <a:ext cx="38343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05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4355976" y="3239963"/>
            <a:ext cx="720080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Ejemplo de uso de punteros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&lt;iostream&gt;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5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j = </a:t>
            </a:r>
            <a:r>
              <a:rPr lang="en-U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13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*punt;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punt = &amp;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cout &lt;&lt; *punt &lt;&lt; endl;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Muestra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el valor de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</a:t>
            </a:r>
            <a:endParaRPr lang="en-U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punt = &amp;j;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cout &lt;&lt; *punt &lt;&lt; endl;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Ahora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muestra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el valor de j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otro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= &amp;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cout &lt;&lt; *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otro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+ *punt &lt;&lt; endl;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+ j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k = *punt;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cout &lt;&lt; k &lt;&lt; endl; 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Mismo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valor </a:t>
            </a:r>
            <a:r>
              <a:rPr lang="en-US" sz="18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que</a:t>
            </a:r>
            <a:r>
              <a:rPr lang="en-U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j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986273" y="404664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punteros.cpp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9454" y="5043156"/>
            <a:ext cx="800100" cy="1047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975601" y="3044280"/>
            <a:ext cx="719305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Punteros y direcciones válidas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direcciones válidas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Todo puntero ha de tener una dirección válida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sólo debe ser utilizado si tiene una dirección válida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NO contiene una dirección válida tras ser definido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obtiene una dirección válida: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</a:pPr>
            <a:r>
              <a:rPr lang="es-ES_tradnl" dirty="0">
                <a:sym typeface="Wingdings" pitchFamily="2" charset="2"/>
              </a:rPr>
              <a:t>Asignando la dirección de otro dato (operador </a:t>
            </a:r>
            <a:r>
              <a:rPr lang="es-ES_tradnl" dirty="0">
                <a:latin typeface="Consolas" pitchFamily="49" charset="0"/>
                <a:cs typeface="Consolas" pitchFamily="49" charset="0"/>
                <a:sym typeface="Wingdings" pitchFamily="2" charset="2"/>
              </a:rPr>
              <a:t>&amp;</a:t>
            </a:r>
            <a:r>
              <a:rPr lang="es-ES_tradnl" dirty="0">
                <a:sym typeface="Wingdings" pitchFamily="2" charset="2"/>
              </a:rPr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sym typeface="Wingdings" pitchFamily="2" charset="2"/>
              </a:rPr>
              <a:t>Asignando otro puntero (mismo tipo base) que ya sea válido</a:t>
            </a:r>
          </a:p>
          <a:p>
            <a:pPr marL="714375" lvl="1" indent="-352425">
              <a:spcBef>
                <a:spcPts val="0"/>
              </a:spcBef>
              <a:spcAft>
                <a:spcPts val="2400"/>
              </a:spcAft>
              <a:buFont typeface="Wingdings" pitchFamily="2" charset="2"/>
              <a:buChar char="ü"/>
            </a:pPr>
            <a:r>
              <a:rPr lang="es-ES_tradnl" dirty="0" smtClean="0">
                <a:sym typeface="Wingdings" pitchFamily="2" charset="2"/>
              </a:rPr>
              <a:t>Asignando el valor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dirty="0" smtClean="0">
                <a:sym typeface="Wingdings" pitchFamily="2" charset="2"/>
              </a:rPr>
              <a:t> (puntero nulo, no apunta a nada)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*q;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q no tiene aún una dirección válida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 = &amp;i;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 toma una dirección válida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q = p;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ahora q ya tiene una dirección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válida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q = </a:t>
            </a:r>
            <a:r>
              <a:rPr lang="es-ES_tradnl" sz="2000" dirty="0" err="1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otra dirección válida para q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715200" cy="5248026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Direcciones de memoria y punteros	849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Operadores de punteros	854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Punteros y direcciones válidas	864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Punteros no inicializados	866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Un valor seguro: NULL	867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Copia y comparación de punteros	868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Tipos puntero	873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Punteros a estructuras	875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Punteros </a:t>
            </a:r>
            <a:r>
              <a:rPr lang="es-ES" sz="1800" dirty="0">
                <a:solidFill>
                  <a:prstClr val="white"/>
                </a:solidFill>
                <a:latin typeface="Calibri"/>
              </a:rPr>
              <a:t>a constantes y punteros constantes	</a:t>
            </a:r>
            <a:r>
              <a:rPr lang="es-ES" sz="1800" dirty="0" smtClean="0">
                <a:solidFill>
                  <a:prstClr val="white"/>
                </a:solidFill>
                <a:latin typeface="Calibri"/>
              </a:rPr>
              <a:t>877</a:t>
            </a:r>
            <a:endParaRPr lang="es-ES" sz="1800" dirty="0">
              <a:solidFill>
                <a:prstClr val="white"/>
              </a:solidFill>
              <a:latin typeface="Calibri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Punteros y paso de parámetros	879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Punteros y arrays	883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Memoria y datos del programa	886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Memoria dinámica	891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Punteros y datos dinámicos	895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Gestión de la memoria	907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Errores comunes	911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Arrays de datos dinámicos	916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61950" algn="l"/>
                <a:tab pos="5741988" algn="r"/>
              </a:tabLst>
              <a:defRPr/>
            </a:pPr>
            <a:r>
              <a:rPr lang="es-ES" sz="1800" dirty="0">
                <a:solidFill>
                  <a:prstClr val="white"/>
                </a:solidFill>
                <a:latin typeface="Calibri"/>
              </a:rPr>
              <a:t>Arrays dinámicos	928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no inicializados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Punteros que apuntan a saber qué...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no inicializado contiene una dirección desconocida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No inicializado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*punt = 12;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¿A qué dato se está asignando el valor?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i="1" dirty="0" smtClean="0">
                <a:sym typeface="Wingdings" pitchFamily="2" charset="2"/>
              </a:rPr>
              <a:t>¿Dirección de la zona de datos del programa?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¡Podemos modificar inadvertidamente un dato del programa!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i="1" dirty="0" smtClean="0">
                <a:sym typeface="Wingdings" pitchFamily="2" charset="2"/>
              </a:rPr>
              <a:t>¿Dirección de la zona de código del programa?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¡Podemos modificar el código del </a:t>
            </a:r>
            <a:r>
              <a:rPr lang="es-ES_tradnl" dirty="0">
                <a:sym typeface="Wingdings" pitchFamily="2" charset="2"/>
              </a:rPr>
              <a:t>propio programa</a:t>
            </a:r>
            <a:r>
              <a:rPr lang="es-ES_tradnl" dirty="0" smtClean="0">
                <a:sym typeface="Wingdings" pitchFamily="2" charset="2"/>
              </a:rPr>
              <a:t>!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i="1" dirty="0" smtClean="0">
                <a:sym typeface="Wingdings" pitchFamily="2" charset="2"/>
              </a:rPr>
              <a:t>¿Dirección de la zona de código del sistema operativo?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¡Podemos modificar el código del propio S.O.!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 Consecuencias imprevisibles (</a:t>
            </a:r>
            <a:r>
              <a:rPr lang="en-US" i="1" dirty="0" err="1" smtClean="0">
                <a:sym typeface="Wingdings" pitchFamily="2" charset="2"/>
              </a:rPr>
              <a:t>cuelgue</a:t>
            </a:r>
            <a:r>
              <a:rPr lang="es-ES_tradnl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(Los </a:t>
            </a:r>
            <a:r>
              <a:rPr lang="es-ES_tradnl" dirty="0" err="1" smtClean="0">
                <a:sym typeface="Wingdings" pitchFamily="2" charset="2"/>
              </a:rPr>
              <a:t>S.O</a:t>
            </a:r>
            <a:r>
              <a:rPr lang="es-ES_tradnl" dirty="0" smtClean="0">
                <a:sym typeface="Wingdings" pitchFamily="2" charset="2"/>
              </a:rPr>
              <a:t>. modernos protegen bien la memoria)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 rot="19152039">
            <a:off x="6506863" y="5098567"/>
            <a:ext cx="22420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¡SALVAJES!</a:t>
            </a:r>
            <a:endParaRPr lang="es-E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valor seguro: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NULL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Punteros que no apuntan a nada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Inicializando los punteros a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dirty="0" smtClean="0">
                <a:sym typeface="Wingdings" pitchFamily="2" charset="2"/>
              </a:rPr>
              <a:t> podemos detectar errores: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*punt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13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 smtClean="0">
                <a:sym typeface="Wingdings" pitchFamily="2" charset="2"/>
              </a:rPr>
              <a:t> ha sido inicializado a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dirty="0" smtClean="0">
                <a:sym typeface="Wingdings" pitchFamily="2" charset="2"/>
              </a:rPr>
              <a:t>: ¡No apunta a nada!</a:t>
            </a:r>
          </a:p>
          <a:p>
            <a:pPr marL="361950" lvl="1" indent="0">
              <a:spcBef>
                <a:spcPts val="1200"/>
              </a:spcBef>
              <a:spcAft>
                <a:spcPts val="1800"/>
              </a:spcAft>
              <a:buNone/>
            </a:pPr>
            <a:r>
              <a:rPr lang="es-ES_tradnl" dirty="0" smtClean="0">
                <a:sym typeface="Wingdings" pitchFamily="2" charset="2"/>
              </a:rPr>
              <a:t>Si no apunta a nada, ¿¿¿qué significa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*punt</a:t>
            </a:r>
            <a:r>
              <a:rPr lang="es-ES_tradnl" dirty="0" smtClean="0">
                <a:sym typeface="Wingdings" pitchFamily="2" charset="2"/>
              </a:rPr>
              <a:t>??? No tiene sentido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_tradnl" dirty="0" smtClean="0">
                <a:sym typeface="Wingdings" pitchFamily="2" charset="2"/>
              </a:rPr>
              <a:t> ERROR: </a:t>
            </a:r>
            <a:r>
              <a:rPr lang="es-ES_tradnl" i="1" dirty="0" smtClean="0">
                <a:sym typeface="Wingdings" pitchFamily="2" charset="2"/>
              </a:rPr>
              <a:t>¡Acceso a un dato a través de un puntero nulo!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Error de ejecución, lo que ciertamente no es bueno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Pero sabemos cuál ha sido el problema, lo que es mucho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Sabemos dónde y qué buscar para depurar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5220072" y="2308113"/>
            <a:ext cx="1051545" cy="369565"/>
            <a:chOff x="4384551" y="2123331"/>
            <a:chExt cx="1051545" cy="369565"/>
          </a:xfrm>
        </p:grpSpPr>
        <p:sp>
          <p:nvSpPr>
            <p:cNvPr id="6" name="5 Rectángulo"/>
            <p:cNvSpPr/>
            <p:nvPr/>
          </p:nvSpPr>
          <p:spPr>
            <a:xfrm>
              <a:off x="5076056" y="21328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>
                  <a:latin typeface="Arial" pitchFamily="34" charset="0"/>
                  <a:cs typeface="Arial" pitchFamily="34" charset="0"/>
                </a:rPr>
                <a:t>X</a:t>
              </a:r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384551" y="2123331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75918" y="3044280"/>
            <a:ext cx="799244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Copia y comparación de punteros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Copia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Apuntando al mismo dato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dirty="0" smtClean="0">
                <a:sym typeface="Wingdings" pitchFamily="2" charset="2"/>
              </a:rPr>
              <a:t>Al copiar un puntero en otro, ambos apuntarán al mismo dato: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x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punt1 no apunta a nada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*punt2 = &amp;x;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punt2 apunta a la variable x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869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2599209" y="4139555"/>
            <a:ext cx="1167885" cy="369565"/>
            <a:chOff x="2599209" y="3923531"/>
            <a:chExt cx="1167885" cy="369565"/>
          </a:xfrm>
        </p:grpSpPr>
        <p:sp>
          <p:nvSpPr>
            <p:cNvPr id="6" name="5 Rectángulo"/>
            <p:cNvSpPr/>
            <p:nvPr/>
          </p:nvSpPr>
          <p:spPr>
            <a:xfrm>
              <a:off x="3407054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>
                  <a:latin typeface="Arial" pitchFamily="34" charset="0"/>
                  <a:cs typeface="Arial" pitchFamily="34" charset="0"/>
                </a:rPr>
                <a:t>X</a:t>
              </a:r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599209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punt1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4726738" y="4139555"/>
            <a:ext cx="1177410" cy="369565"/>
            <a:chOff x="4726738" y="3923531"/>
            <a:chExt cx="1177410" cy="369565"/>
          </a:xfrm>
        </p:grpSpPr>
        <p:sp>
          <p:nvSpPr>
            <p:cNvPr id="12" name="11 Rectángulo"/>
            <p:cNvSpPr/>
            <p:nvPr/>
          </p:nvSpPr>
          <p:spPr>
            <a:xfrm>
              <a:off x="5544108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726738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punt2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3955309" y="5507707"/>
            <a:ext cx="1232980" cy="369565"/>
            <a:chOff x="3955309" y="5291683"/>
            <a:chExt cx="1232980" cy="369565"/>
          </a:xfrm>
        </p:grpSpPr>
        <p:sp>
          <p:nvSpPr>
            <p:cNvPr id="14" name="13 Rectángulo"/>
            <p:cNvSpPr/>
            <p:nvPr/>
          </p:nvSpPr>
          <p:spPr>
            <a:xfrm>
              <a:off x="4341387" y="5301208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955309" y="5291683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</p:grpSp>
      <p:cxnSp>
        <p:nvCxnSpPr>
          <p:cNvPr id="18" name="17 Conector recto de flecha"/>
          <p:cNvCxnSpPr/>
          <p:nvPr/>
        </p:nvCxnSpPr>
        <p:spPr>
          <a:xfrm rot="5400000">
            <a:off x="4703825" y="4487404"/>
            <a:ext cx="1186036" cy="873621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Copia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Apuntando al mismo dato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Al copiar un puntero en otro, ambos apuntarán al mismo dato: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x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punt1 no apunta a nada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*punt2 = &amp;x;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punt2 apunta a la variable x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punt1 = punt2;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ambos apuntan a la variable x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2599209" y="4139555"/>
            <a:ext cx="1167885" cy="369565"/>
            <a:chOff x="2599209" y="3923531"/>
            <a:chExt cx="1167885" cy="369565"/>
          </a:xfrm>
        </p:grpSpPr>
        <p:sp>
          <p:nvSpPr>
            <p:cNvPr id="19" name="5 Rectángulo"/>
            <p:cNvSpPr/>
            <p:nvPr/>
          </p:nvSpPr>
          <p:spPr>
            <a:xfrm>
              <a:off x="3407054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6 CuadroTexto"/>
            <p:cNvSpPr txBox="1"/>
            <p:nvPr/>
          </p:nvSpPr>
          <p:spPr>
            <a:xfrm>
              <a:off x="2599209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punt1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4726738" y="4139555"/>
            <a:ext cx="1177410" cy="369565"/>
            <a:chOff x="4726738" y="3923531"/>
            <a:chExt cx="1177410" cy="369565"/>
          </a:xfrm>
        </p:grpSpPr>
        <p:sp>
          <p:nvSpPr>
            <p:cNvPr id="22" name="11 Rectángulo"/>
            <p:cNvSpPr/>
            <p:nvPr/>
          </p:nvSpPr>
          <p:spPr>
            <a:xfrm>
              <a:off x="5544108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12 CuadroTexto"/>
            <p:cNvSpPr txBox="1"/>
            <p:nvPr/>
          </p:nvSpPr>
          <p:spPr>
            <a:xfrm>
              <a:off x="4726738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punt2</a:t>
              </a: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3955309" y="5507707"/>
            <a:ext cx="1232980" cy="369565"/>
            <a:chOff x="3955309" y="5291683"/>
            <a:chExt cx="1232980" cy="369565"/>
          </a:xfrm>
        </p:grpSpPr>
        <p:sp>
          <p:nvSpPr>
            <p:cNvPr id="25" name="13 Rectángulo"/>
            <p:cNvSpPr/>
            <p:nvPr/>
          </p:nvSpPr>
          <p:spPr>
            <a:xfrm>
              <a:off x="4341387" y="5301208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6" name="14 CuadroTexto"/>
            <p:cNvSpPr txBox="1"/>
            <p:nvPr/>
          </p:nvSpPr>
          <p:spPr>
            <a:xfrm>
              <a:off x="3955309" y="5291683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</p:grpSp>
      <p:cxnSp>
        <p:nvCxnSpPr>
          <p:cNvPr id="27" name="17 Conector recto de flecha"/>
          <p:cNvCxnSpPr/>
          <p:nvPr/>
        </p:nvCxnSpPr>
        <p:spPr>
          <a:xfrm rot="5400000">
            <a:off x="4703825" y="4487404"/>
            <a:ext cx="1186036" cy="873621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rot="16200000" flipH="1">
            <a:off x="3529981" y="4403204"/>
            <a:ext cx="1176511" cy="105154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o 29"/>
          <p:cNvGrpSpPr/>
          <p:nvPr/>
        </p:nvGrpSpPr>
        <p:grpSpPr>
          <a:xfrm>
            <a:off x="3955309" y="5507707"/>
            <a:ext cx="1232980" cy="369565"/>
            <a:chOff x="3955309" y="5291683"/>
            <a:chExt cx="1232980" cy="369565"/>
          </a:xfrm>
        </p:grpSpPr>
        <p:sp>
          <p:nvSpPr>
            <p:cNvPr id="31" name="13 Rectángulo"/>
            <p:cNvSpPr/>
            <p:nvPr/>
          </p:nvSpPr>
          <p:spPr>
            <a:xfrm>
              <a:off x="4341387" y="5301208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2" name="14 CuadroTexto"/>
            <p:cNvSpPr txBox="1"/>
            <p:nvPr/>
          </p:nvSpPr>
          <p:spPr>
            <a:xfrm>
              <a:off x="3955309" y="5291683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Copia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Apuntando al mismo dato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Al copiar un puntero en otro, ambos apuntarán al mismo dato: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x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punt1 no apunta a nada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*punt2 = &amp;x;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punt2 apunta a la variable x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punt1 = punt2;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ambos apuntan a la variable x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*punt1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8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843209" y="4928681"/>
            <a:ext cx="2864695" cy="109260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Al dato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ahora se puede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acceder de tres formas:</a:t>
            </a:r>
          </a:p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x  *punt1  *punt2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2599209" y="4139555"/>
            <a:ext cx="1167885" cy="369565"/>
            <a:chOff x="2599209" y="3923531"/>
            <a:chExt cx="1167885" cy="369565"/>
          </a:xfrm>
        </p:grpSpPr>
        <p:sp>
          <p:nvSpPr>
            <p:cNvPr id="20" name="5 Rectángulo"/>
            <p:cNvSpPr/>
            <p:nvPr/>
          </p:nvSpPr>
          <p:spPr>
            <a:xfrm>
              <a:off x="3407054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6 CuadroTexto"/>
            <p:cNvSpPr txBox="1"/>
            <p:nvPr/>
          </p:nvSpPr>
          <p:spPr>
            <a:xfrm>
              <a:off x="2599209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punt1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4726738" y="4139555"/>
            <a:ext cx="1177410" cy="369565"/>
            <a:chOff x="4726738" y="3923531"/>
            <a:chExt cx="1177410" cy="369565"/>
          </a:xfrm>
        </p:grpSpPr>
        <p:sp>
          <p:nvSpPr>
            <p:cNvPr id="23" name="11 Rectángulo"/>
            <p:cNvSpPr/>
            <p:nvPr/>
          </p:nvSpPr>
          <p:spPr>
            <a:xfrm>
              <a:off x="5544108" y="393305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12 CuadroTexto"/>
            <p:cNvSpPr txBox="1"/>
            <p:nvPr/>
          </p:nvSpPr>
          <p:spPr>
            <a:xfrm>
              <a:off x="4726738" y="3923531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punt2</a:t>
              </a:r>
            </a:p>
          </p:txBody>
        </p:sp>
      </p:grpSp>
      <p:sp>
        <p:nvSpPr>
          <p:cNvPr id="26" name="13 Rectángulo"/>
          <p:cNvSpPr/>
          <p:nvPr/>
        </p:nvSpPr>
        <p:spPr>
          <a:xfrm>
            <a:off x="4336926" y="5517232"/>
            <a:ext cx="846902" cy="360040"/>
          </a:xfrm>
          <a:prstGeom prst="rect">
            <a:avLst/>
          </a:prstGeom>
          <a:ln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8</a:t>
            </a:r>
            <a:endParaRPr lang="es-ES" sz="2000" dirty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8" name="17 Conector recto de flecha"/>
          <p:cNvCxnSpPr/>
          <p:nvPr/>
        </p:nvCxnSpPr>
        <p:spPr>
          <a:xfrm rot="5400000">
            <a:off x="4703825" y="4487404"/>
            <a:ext cx="1186036" cy="873621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15 Conector recto de flecha"/>
          <p:cNvCxnSpPr/>
          <p:nvPr/>
        </p:nvCxnSpPr>
        <p:spPr>
          <a:xfrm rot="16200000" flipH="1">
            <a:off x="3529981" y="4403204"/>
            <a:ext cx="1176511" cy="1051547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Comparación de punteros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¿Apuntan al mismo dato?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Operadores relacionales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==</a:t>
            </a:r>
            <a:r>
              <a:rPr lang="es-ES_tradnl" dirty="0" smtClean="0">
                <a:sym typeface="Wingdings" pitchFamily="2" charset="2"/>
              </a:rPr>
              <a:t> y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!=</a:t>
            </a:r>
            <a:r>
              <a:rPr lang="es-ES_tradnl" dirty="0" smtClean="0">
                <a:sym typeface="Wingdings" pitchFamily="2" charset="2"/>
              </a:rPr>
              <a:t>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x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*punt2 = &amp;x;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if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(punt1 == punt2)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"Apuntan al mismo dato"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else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{</a:t>
            </a:r>
            <a:endParaRPr lang="es-ES_tradnl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cout &lt;&lt;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"No apuntan al mismo dato"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6" name="6 Grupo"/>
          <p:cNvGrpSpPr/>
          <p:nvPr/>
        </p:nvGrpSpPr>
        <p:grpSpPr>
          <a:xfrm>
            <a:off x="1061828" y="5445224"/>
            <a:ext cx="7020344" cy="430912"/>
            <a:chOff x="899593" y="5416649"/>
            <a:chExt cx="7309330" cy="4309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7 CuadroTexto"/>
            <p:cNvSpPr txBox="1"/>
            <p:nvPr/>
          </p:nvSpPr>
          <p:spPr>
            <a:xfrm>
              <a:off x="899593" y="5416649"/>
              <a:ext cx="7309330" cy="43091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1">
                <a:spcAft>
                  <a:spcPts val="600"/>
                </a:spcAft>
                <a:buClr>
                  <a:srgbClr val="04617B">
                    <a:lumMod val="20000"/>
                    <a:lumOff val="80000"/>
                  </a:srgbClr>
                </a:buClr>
                <a:buSzPct val="100000"/>
              </a:pPr>
              <a:r>
                <a:rPr lang="es-ES_tradnl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Sólo se pueden comparar punteros con el mismo tipo base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855839" y="3044280"/>
            <a:ext cx="343260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Tipos puntero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puntero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Declaración de tipos puntero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Declaramos tipos para los punteros con distintos tipos base: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tCharPtr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tDoublePtr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entero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puntI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&amp;entero;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caracter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'C'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tCharPtr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puntC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&amp;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caracter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real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5.23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tDoublePtr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&amp;real;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puntI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  "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&lt;&lt;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puntC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  "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&lt;&lt;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Con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i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puntero</a:t>
            </a:r>
            <a:r>
              <a:rPr lang="es-ES_tradnl" dirty="0" smtClean="0">
                <a:sym typeface="Wingdings" pitchFamily="2" charset="2"/>
              </a:rPr>
              <a:t> podemos hacer lo que con otros datos del tipo base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tipos.cpp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a estructuras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Acceso a estructuras a través de punteros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Los punteros pueden apuntar también a estructuras: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struct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codigo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string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nombre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sueldo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 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puntero = &amp;registro;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</a:rPr>
              <a:t>Operador flecha (</a:t>
            </a:r>
            <a:r>
              <a:rPr lang="es-ES" sz="22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-&gt;</a:t>
            </a:r>
            <a:r>
              <a:rPr lang="es-ES" sz="2200" i="0" dirty="0" smtClean="0">
                <a:solidFill>
                  <a:prstClr val="white"/>
                </a:solidFill>
              </a:rPr>
              <a:t>):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</a:rPr>
              <a:t>Acceso a los campos a través de un puntero sin usar el operador </a:t>
            </a:r>
            <a:r>
              <a:rPr lang="es-ES" sz="22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*</a:t>
            </a:r>
            <a:endParaRPr lang="es-ES" sz="2200" i="0" dirty="0" smtClean="0">
              <a:solidFill>
                <a:prstClr val="white"/>
              </a:solidFill>
            </a:endParaRP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puntero-&gt;</a:t>
            </a: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puntero-&gt;nombre    puntero-&gt;sueldo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srgbClr val="FF99FF"/>
                </a:solidFill>
                <a:latin typeface="Consolas" pitchFamily="49" charset="0"/>
                <a:cs typeface="Consolas" pitchFamily="49" charset="0"/>
              </a:rPr>
              <a:t>puntero-&gt;</a:t>
            </a:r>
            <a:r>
              <a:rPr lang="es-ES" sz="2000" i="0" dirty="0" smtClean="0">
                <a:solidFill>
                  <a:prstClr val="white"/>
                </a:solidFill>
              </a:rPr>
              <a:t>...   </a:t>
            </a:r>
            <a:r>
              <a:rPr lang="es-ES" sz="2000" i="0" dirty="0" smtClean="0">
                <a:solidFill>
                  <a:prstClr val="white"/>
                </a:solidFill>
                <a:sym typeface="Symbol"/>
              </a:rPr>
              <a:t>  </a:t>
            </a:r>
            <a:r>
              <a:rPr lang="es-ES" sz="2000" i="0" dirty="0" smtClean="0">
                <a:solidFill>
                  <a:prstClr val="white"/>
                </a:solidFill>
              </a:rPr>
              <a:t> </a:t>
            </a:r>
            <a:r>
              <a:rPr lang="es-ES" sz="2000" i="0" dirty="0" smtClean="0">
                <a:solidFill>
                  <a:srgbClr val="FF99FF"/>
                </a:solidFill>
                <a:latin typeface="Consolas" pitchFamily="49" charset="0"/>
                <a:cs typeface="Consolas" pitchFamily="49" charset="0"/>
              </a:rPr>
              <a:t>(*puntero).</a:t>
            </a:r>
            <a:r>
              <a:rPr lang="es-ES" sz="2000" i="0" dirty="0" smtClean="0">
                <a:solidFill>
                  <a:prstClr val="white"/>
                </a:solidFill>
              </a:rPr>
              <a:t>...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650464" y="3044280"/>
            <a:ext cx="5843330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Direcciones de memoria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y punteros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a estructuras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Acceso a estructuras a través de punteros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struct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codigo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string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nombre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sueldo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 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registro</a:t>
            </a:r>
            <a:r>
              <a:rPr lang="en-US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n-U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tRegistro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Ptr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puntero = &amp;registro;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registro.codigo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12345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registro.nombre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"Javier"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registro.sueldo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95000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puntero-&gt;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codigo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  "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&lt;&lt; puntero-&gt;nombre 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  &lt;&lt;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"  "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&lt;&lt; puntero-&gt;sueldo &lt;&lt; endl;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puntero-&gt;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codigo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" dirty="0" smtClean="0">
                <a:sym typeface="Symbol"/>
              </a:rPr>
              <a:t>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(*puntero).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codigo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b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  <a:sym typeface="Symbol"/>
              </a:rPr>
              <a:t>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puntero.codigo</a:t>
            </a: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2762275" y="4647859"/>
            <a:ext cx="288000" cy="252000"/>
          </a:xfrm>
          <a:prstGeom prst="ellipse">
            <a:avLst/>
          </a:prstGeom>
          <a:ln w="28575">
            <a:solidFill>
              <a:srgbClr val="FF99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6156176" y="4647859"/>
            <a:ext cx="288000" cy="252000"/>
          </a:xfrm>
          <a:prstGeom prst="ellipse">
            <a:avLst/>
          </a:prstGeom>
          <a:ln w="28575">
            <a:solidFill>
              <a:srgbClr val="FF99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3770387" y="4918909"/>
            <a:ext cx="288000" cy="252000"/>
          </a:xfrm>
          <a:prstGeom prst="ellipse">
            <a:avLst/>
          </a:prstGeom>
          <a:ln w="28575">
            <a:solidFill>
              <a:srgbClr val="FF99FF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structPtr.cpp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1612526" y="5689823"/>
            <a:ext cx="6600077" cy="498490"/>
            <a:chOff x="1612526" y="5689823"/>
            <a:chExt cx="6600077" cy="498490"/>
          </a:xfrm>
        </p:grpSpPr>
        <p:sp>
          <p:nvSpPr>
            <p:cNvPr id="12" name="11 Cerrar llave"/>
            <p:cNvSpPr/>
            <p:nvPr/>
          </p:nvSpPr>
          <p:spPr>
            <a:xfrm rot="5400000">
              <a:off x="6613669" y="4826789"/>
              <a:ext cx="144016" cy="1870084"/>
            </a:xfrm>
            <a:prstGeom prst="rightBrace">
              <a:avLst>
                <a:gd name="adj1" fmla="val 45597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1612526" y="5818981"/>
              <a:ext cx="6600077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puntero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sería una estructura con campo </a:t>
              </a: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codigo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de tipo puntero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Punteros y el modificador </a:t>
            </a:r>
            <a:r>
              <a:rPr lang="es-ES_tradnl" dirty="0" smtClean="0">
                <a:latin typeface="Consolas" pitchFamily="49" charset="0"/>
                <a:cs typeface="Consolas" pitchFamily="49" charset="0"/>
              </a:rPr>
              <a:t>const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Punteros a constantes y punteros constantes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El efecto del modificador de acceso </a:t>
            </a:r>
            <a:r>
              <a:rPr lang="es-ES_tradn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_tradnl" dirty="0" smtClean="0">
                <a:cs typeface="Times New Roman" pitchFamily="18" charset="0"/>
              </a:rPr>
              <a:t> depende de su sitio: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tipo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*puntero;</a:t>
            </a:r>
            <a:r>
              <a:rPr lang="es-ES_tradnl" dirty="0" smtClean="0">
                <a:sym typeface="Wingdings" pitchFamily="2" charset="2"/>
              </a:rPr>
              <a:t>	Puntero a una constante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tipo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puntero;</a:t>
            </a:r>
            <a:r>
              <a:rPr lang="es-ES_tradnl" dirty="0" smtClean="0">
                <a:sym typeface="Wingdings" pitchFamily="2" charset="2"/>
              </a:rPr>
              <a:t>	Puntero constante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Punteros a constantes: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const 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tIntCtePtr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Puntero a constante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entero1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entero2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13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tIntCtePtr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punt_a_cte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&amp;entero1;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punt_a_cte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)++;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 smtClean="0">
                <a:solidFill>
                  <a:srgbClr val="CC33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ERROR: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¡Dato no modificable!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punt_a_cte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= &amp;entero2;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OK: El puntero no es cte.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Punteros y el modificador </a:t>
            </a:r>
            <a:r>
              <a:rPr lang="es-ES_tradnl" dirty="0" smtClean="0">
                <a:latin typeface="Consolas" pitchFamily="49" charset="0"/>
                <a:cs typeface="Consolas" pitchFamily="49" charset="0"/>
              </a:rPr>
              <a:t>const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Punteros a constantes y punteros constantes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El efecto del modificador de acceso </a:t>
            </a:r>
            <a:r>
              <a:rPr lang="es-ES_tradnl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_tradnl" dirty="0" smtClean="0">
                <a:cs typeface="Times New Roman" pitchFamily="18" charset="0"/>
              </a:rPr>
              <a:t> depende de su sitio: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tipo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*puntero;</a:t>
            </a:r>
            <a:r>
              <a:rPr lang="es-ES_tradnl" dirty="0" smtClean="0">
                <a:sym typeface="Wingdings" pitchFamily="2" charset="2"/>
              </a:rPr>
              <a:t>	Puntero a una constante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tipo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puntero;</a:t>
            </a:r>
            <a:r>
              <a:rPr lang="es-ES_tradnl" dirty="0" smtClean="0">
                <a:sym typeface="Wingdings" pitchFamily="2" charset="2"/>
              </a:rPr>
              <a:t>	Puntero constante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>
                <a:cs typeface="Times New Roman" pitchFamily="18" charset="0"/>
              </a:rPr>
              <a:t>Punteros constantes: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typedef </a:t>
            </a:r>
            <a:r>
              <a:rPr lang="es-ES_tradnl" sz="20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 </a:t>
            </a:r>
            <a:r>
              <a:rPr lang="es-ES_tradnl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tIntPtrCte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Puntero constante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entero1 = </a:t>
            </a:r>
            <a:r>
              <a:rPr lang="es-ES_tradnl" sz="20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, entero2 = </a:t>
            </a:r>
            <a:r>
              <a:rPr lang="es-ES_tradnl" sz="20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13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tIntPtrCte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20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punt_cte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= &amp;entero1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(*</a:t>
            </a:r>
            <a:r>
              <a:rPr lang="es-ES_tradnl" sz="20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punt_cte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)++;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OK: El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puntero no apunta a cte.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punt_cte</a:t>
            </a:r>
            <a:r>
              <a:rPr lang="es-ES_tradnl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= &amp;entero2; 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>
                <a:solidFill>
                  <a:srgbClr val="CC33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ERROR:</a:t>
            </a:r>
            <a:r>
              <a:rPr lang="es-ES_tradnl" sz="2000" dirty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¡Puntero constante!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986273" y="404664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constPtr.cpp</a:t>
            </a:r>
          </a:p>
        </p:txBody>
      </p:sp>
    </p:spTree>
    <p:extLst>
      <p:ext uri="{BB962C8B-B14F-4D97-AF65-F5344CB8AC3E}">
        <p14:creationId xmlns:p14="http://schemas.microsoft.com/office/powerpoint/2010/main" val="98712892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879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42793" y="3044280"/>
            <a:ext cx="7458710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Punteros y paso de parámetros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paso de parámetros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Paso de parámetros por referencia o variable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En el lenguaje C no hay mecanismo de paso por referencia (&amp;)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Sólo se pueden pasar parámetros por valor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dirty="0" smtClean="0">
                <a:sym typeface="Wingdings" pitchFamily="2" charset="2"/>
              </a:rPr>
              <a:t>¿Cómo se simula el paso por referencia? Por medio de punteros: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incrementa(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_tradnl" sz="20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incrementa(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 (*punt)++;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entero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incrementa(&amp;entero);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entero &lt;&lt; endl;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ym typeface="Wingdings" pitchFamily="2" charset="2"/>
              </a:rPr>
              <a:t>Mostrará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6</a:t>
            </a:r>
            <a:r>
              <a:rPr lang="es-ES_tradnl" sz="2000" dirty="0" smtClean="0">
                <a:sym typeface="Wingdings" pitchFamily="2" charset="2"/>
              </a:rPr>
              <a:t> en la consola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860032" y="4239959"/>
            <a:ext cx="3814378" cy="127727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Paso por valor: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El argumento (el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onsolas" pitchFamily="49" charset="0"/>
              </a:rPr>
              <a:t>puntero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no cambia</a:t>
            </a:r>
          </a:p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Aquello a lo que apunta (el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onsolas" pitchFamily="49" charset="0"/>
              </a:rPr>
              <a:t>entero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SÍ puede cambiar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param.cpp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paso de parámetros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Paso de parámetros por referencia o variable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entero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incrementa(&amp;entero);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9" name="Grupo 8"/>
          <p:cNvGrpSpPr/>
          <p:nvPr/>
        </p:nvGrpSpPr>
        <p:grpSpPr>
          <a:xfrm>
            <a:off x="5742133" y="1772816"/>
            <a:ext cx="1827096" cy="369332"/>
            <a:chOff x="5742133" y="1772816"/>
            <a:chExt cx="1827096" cy="369332"/>
          </a:xfrm>
        </p:grpSpPr>
        <p:sp>
          <p:nvSpPr>
            <p:cNvPr id="10" name="9 Rectángulo"/>
            <p:cNvSpPr/>
            <p:nvPr/>
          </p:nvSpPr>
          <p:spPr>
            <a:xfrm>
              <a:off x="6722327" y="1772816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742133" y="1772816"/>
              <a:ext cx="94449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entero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6" name="26 Grupo"/>
          <p:cNvGrpSpPr/>
          <p:nvPr/>
        </p:nvGrpSpPr>
        <p:grpSpPr>
          <a:xfrm>
            <a:off x="5364088" y="3697982"/>
            <a:ext cx="2269392" cy="1000450"/>
            <a:chOff x="5364088" y="3733986"/>
            <a:chExt cx="2269392" cy="1000450"/>
          </a:xfrm>
        </p:grpSpPr>
        <p:sp>
          <p:nvSpPr>
            <p:cNvPr id="13" name="12 Rectángulo"/>
            <p:cNvSpPr/>
            <p:nvPr/>
          </p:nvSpPr>
          <p:spPr>
            <a:xfrm>
              <a:off x="6040460" y="3733986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5364088" y="373398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6786578" y="4365104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solidFill>
                    <a:srgbClr val="FF99FF"/>
                  </a:solidFill>
                  <a:latin typeface="Consolas" pitchFamily="49" charset="0"/>
                  <a:cs typeface="Consolas" pitchFamily="49" charset="0"/>
                </a:rPr>
                <a:t>6</a:t>
              </a:r>
              <a:endParaRPr lang="es-ES" sz="2000" dirty="0">
                <a:solidFill>
                  <a:srgbClr val="FF99FF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5806384" y="4365104"/>
              <a:ext cx="94449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entero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7" name="16 Conector recto de flecha"/>
            <p:cNvCxnSpPr/>
            <p:nvPr/>
          </p:nvCxnSpPr>
          <p:spPr>
            <a:xfrm>
              <a:off x="6231961" y="3914007"/>
              <a:ext cx="554617" cy="4510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25 Grupo"/>
          <p:cNvGrpSpPr/>
          <p:nvPr/>
        </p:nvGrpSpPr>
        <p:grpSpPr>
          <a:xfrm>
            <a:off x="2267744" y="2132856"/>
            <a:ext cx="4680520" cy="1610655"/>
            <a:chOff x="2267744" y="2132856"/>
            <a:chExt cx="4680520" cy="1610655"/>
          </a:xfrm>
        </p:grpSpPr>
        <p:sp>
          <p:nvSpPr>
            <p:cNvPr id="18" name="17 Cerrar llave"/>
            <p:cNvSpPr/>
            <p:nvPr/>
          </p:nvSpPr>
          <p:spPr>
            <a:xfrm rot="5400000">
              <a:off x="2663788" y="1736812"/>
              <a:ext cx="144016" cy="936104"/>
            </a:xfrm>
            <a:prstGeom prst="rightBrace">
              <a:avLst>
                <a:gd name="adj1" fmla="val 45597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0" name="19 Conector recto de flecha"/>
            <p:cNvCxnSpPr/>
            <p:nvPr/>
          </p:nvCxnSpPr>
          <p:spPr>
            <a:xfrm rot="16200000" flipH="1">
              <a:off x="2513391" y="2510898"/>
              <a:ext cx="1457114" cy="100811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3303099" y="2699628"/>
              <a:ext cx="364516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recibe la dirección de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entero</a:t>
              </a:r>
            </a:p>
          </p:txBody>
        </p:sp>
      </p:grpSp>
      <p:grpSp>
        <p:nvGrpSpPr>
          <p:cNvPr id="8" name="27 Grupo"/>
          <p:cNvGrpSpPr/>
          <p:nvPr/>
        </p:nvGrpSpPr>
        <p:grpSpPr>
          <a:xfrm>
            <a:off x="5806384" y="5560665"/>
            <a:ext cx="1827096" cy="369332"/>
            <a:chOff x="5806384" y="5589240"/>
            <a:chExt cx="1827096" cy="369332"/>
          </a:xfrm>
        </p:grpSpPr>
        <p:sp>
          <p:nvSpPr>
            <p:cNvPr id="22" name="21 Rectángulo"/>
            <p:cNvSpPr/>
            <p:nvPr/>
          </p:nvSpPr>
          <p:spPr>
            <a:xfrm>
              <a:off x="6786578" y="5589240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6</a:t>
              </a:r>
              <a:endParaRPr lang="es-ES" sz="20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5806384" y="5589240"/>
              <a:ext cx="94449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entero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451891" y="365779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incrementa(</a:t>
            </a: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(*punt)++;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442071" y="5517232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1" indent="0">
              <a:spcBef>
                <a:spcPts val="0"/>
              </a:spcBef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entero &lt;&lt; endl;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paso de parámetros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Paso de parámetros por referencia o variable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¿Cuál es el equivalente en C a este prototipo de C++?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foo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&amp;param1,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&amp;param2,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 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&amp;param3);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dirty="0" smtClean="0">
                <a:sym typeface="Wingdings" pitchFamily="2" charset="2"/>
              </a:rPr>
              <a:t>Prototipo equivalente: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foo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*param1,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*param2,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*param3);</a:t>
            </a:r>
          </a:p>
          <a:p>
            <a:pPr marL="361950" lvl="1" indent="0">
              <a:spcBef>
                <a:spcPts val="0"/>
              </a:spcBef>
              <a:buNone/>
            </a:pPr>
            <a:endParaRPr lang="es-ES_tradnl" sz="18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foo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*param1,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*param2,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*param3) {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// Al primer argumento se accede con *param1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// Al segundo argumento se accede con *param2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// Al tercer argumento se accede con *param3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_tradnl" dirty="0">
                <a:solidFill>
                  <a:prstClr val="white"/>
                </a:solidFill>
                <a:sym typeface="Wingdings" pitchFamily="2" charset="2"/>
              </a:rPr>
              <a:t> ¿Cómo se </a:t>
            </a:r>
            <a:r>
              <a:rPr lang="es-ES_tradnl" dirty="0" smtClean="0">
                <a:solidFill>
                  <a:prstClr val="white"/>
                </a:solidFill>
                <a:sym typeface="Wingdings" pitchFamily="2" charset="2"/>
              </a:rPr>
              <a:t>llamaría?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entero;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double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real;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char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caracter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//...</a:t>
            </a: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foo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(&amp;entero, &amp;real, &amp;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caracter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458557" y="3044280"/>
            <a:ext cx="422718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Punteros y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Una íntima relación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Variable array  </a:t>
            </a:r>
            <a:r>
              <a:rPr lang="es-ES_tradnl" dirty="0" smtClean="0">
                <a:sym typeface="Symbol"/>
              </a:rPr>
              <a:t></a:t>
            </a:r>
            <a:r>
              <a:rPr lang="es-ES_tradnl" dirty="0" smtClean="0">
                <a:sym typeface="Wingdings" pitchFamily="2" charset="2"/>
              </a:rPr>
              <a:t>  Puntero al primer elemento del array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Así, si tenemos: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fr-FR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fr-FR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12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 = 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{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28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30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fr-FR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};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err="1" smtClean="0">
                <a:sym typeface="Wingdings" pitchFamily="2" charset="2"/>
              </a:rPr>
              <a:t>Entonces</a:t>
            </a:r>
            <a:r>
              <a:rPr lang="fr-FR" dirty="0" smtClean="0">
                <a:sym typeface="Wingdings" pitchFamily="2" charset="2"/>
              </a:rPr>
              <a:t>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*</a:t>
            </a:r>
            <a:r>
              <a:rPr lang="fr-FR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dias</a:t>
            </a:r>
            <a:r>
              <a:rPr lang="fr-FR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&lt;&lt; endl;</a:t>
            </a:r>
            <a:endParaRPr lang="es-ES_tradnl" sz="20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_tradnl" dirty="0" smtClean="0">
                <a:sym typeface="Wingdings" pitchFamily="2" charset="2"/>
              </a:rPr>
              <a:t>Muestra 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31</a:t>
            </a:r>
            <a:r>
              <a:rPr lang="es-ES_tradnl" dirty="0" smtClean="0">
                <a:sym typeface="Wingdings" pitchFamily="2" charset="2"/>
              </a:rPr>
              <a:t> en la consola, el primer elemento del array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endParaRPr lang="es-ES_tradnl" dirty="0" smtClean="0">
              <a:solidFill>
                <a:srgbClr val="FFC000"/>
              </a:solidFill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Siempre apunta al primer elemento (</a:t>
            </a:r>
            <a:r>
              <a:rPr lang="es-ES_tradnl" dirty="0">
                <a:sym typeface="Wingdings" pitchFamily="2" charset="2"/>
              </a:rPr>
              <a:t>n</a:t>
            </a:r>
            <a:r>
              <a:rPr lang="es-ES_tradnl" dirty="0" smtClean="0">
                <a:sym typeface="Wingdings" pitchFamily="2" charset="2"/>
              </a:rPr>
              <a:t>o se puede modificar)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Acceso a los elementos del array: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Por índice o con aritmética de punteros (Anexo)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pSp>
        <p:nvGrpSpPr>
          <p:cNvPr id="7" name="6 Grupo"/>
          <p:cNvGrpSpPr/>
          <p:nvPr/>
        </p:nvGrpSpPr>
        <p:grpSpPr>
          <a:xfrm>
            <a:off x="1457872" y="4392805"/>
            <a:ext cx="6228256" cy="476355"/>
            <a:chOff x="899593" y="5416648"/>
            <a:chExt cx="6484637" cy="4763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7 CuadroTexto"/>
            <p:cNvSpPr txBox="1"/>
            <p:nvPr/>
          </p:nvSpPr>
          <p:spPr>
            <a:xfrm>
              <a:off x="899593" y="5416648"/>
              <a:ext cx="6484637" cy="4763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1">
                <a:spcAft>
                  <a:spcPts val="600"/>
                </a:spcAft>
                <a:buClr>
                  <a:srgbClr val="04617B">
                    <a:lumMod val="20000"/>
                    <a:lumOff val="80000"/>
                  </a:srgbClr>
                </a:buClr>
                <a:buSzPct val="100000"/>
              </a:pPr>
              <a:r>
                <a:rPr lang="es-ES_tradnl" sz="22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¡Un nombre de array es un puntero constante!</a:t>
              </a:r>
            </a:p>
          </p:txBody>
        </p:sp>
        <p:pic>
          <p:nvPicPr>
            <p:cNvPr id="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 y paso de parámetros arrays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Paso de arrays a subprogramas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i="1" dirty="0" smtClean="0">
                <a:sym typeface="Wingdings" pitchFamily="2" charset="2"/>
              </a:rPr>
              <a:t>¡Esto explica por qué no usamos &amp; con los parámetros array!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nombre del array es un puntero: ya es un paso por referencia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Prototipos equivalentes para parámetros array: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const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N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...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cuadrado(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arr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[N]);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cuadrado(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arr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[],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size); </a:t>
            </a: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Array no delimitado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void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cuadrado(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*</a:t>
            </a:r>
            <a:r>
              <a:rPr lang="es-ES_tradnl" sz="1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arr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1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size); </a:t>
            </a: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Puntero</a:t>
            </a:r>
            <a:endParaRPr lang="es-ES_tradnl" sz="1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Arrays no delimitados y punteros: se necesita la dimensión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Elementos: se acceden con índice (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arr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[</a:t>
            </a:r>
            <a:r>
              <a:rPr lang="es-ES_tradnl" sz="2000" i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]</a:t>
            </a:r>
            <a:r>
              <a:rPr lang="es-ES_tradnl" dirty="0" smtClean="0">
                <a:cs typeface="Consolas" pitchFamily="49" charset="0"/>
                <a:sym typeface="Wingdings" pitchFamily="2" charset="2"/>
              </a:rPr>
              <a:t>) </a:t>
            </a:r>
            <a:r>
              <a:rPr lang="es-ES_tradnl" dirty="0" smtClean="0">
                <a:sym typeface="Wingdings" pitchFamily="2" charset="2"/>
              </a:rPr>
              <a:t>o con puntero (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arr</a:t>
            </a:r>
            <a:r>
              <a:rPr lang="es-ES_tradnl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Una función sólo puede devolver un array en forma de puntero: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err="1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intPtr</a:t>
            </a:r>
            <a:r>
              <a:rPr lang="es-ES_tradnl" sz="1800" dirty="0" smtClean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 </a:t>
            </a:r>
            <a:r>
              <a:rPr lang="es-ES_tradnl" sz="1800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inicializar();</a:t>
            </a:r>
            <a:endParaRPr lang="es-ES_tradnl" sz="2000" dirty="0" smtClean="0">
              <a:latin typeface="Consolas" panose="020B0609020204030204" pitchFamily="49" charset="0"/>
              <a:cs typeface="Consolas" panose="020B0609020204030204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Direcciones de memoria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Los datos en la memoria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Todo dato se almacena en memoria: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Varios bytes a partir de una dirección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 =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sz="2000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dato (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  <a:r>
              <a:rPr lang="es-ES_tradnl" dirty="0" smtClean="0">
                <a:sym typeface="Wingdings" pitchFamily="2" charset="2"/>
              </a:rPr>
              <a:t>) se accede a partir de su </a:t>
            </a:r>
            <a:r>
              <a:rPr lang="es-ES_tradnl" i="1" dirty="0" smtClean="0">
                <a:sym typeface="Wingdings" pitchFamily="2" charset="2"/>
              </a:rPr>
              <a:t>dirección base</a:t>
            </a:r>
            <a:r>
              <a:rPr lang="es-ES_tradnl" dirty="0" smtClean="0">
                <a:sym typeface="Wingdings" pitchFamily="2" charset="2"/>
              </a:rPr>
              <a:t> 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0F03:1A38</a:t>
            </a:r>
            <a:r>
              <a:rPr lang="es-ES_tradnl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Dirección de la primera celda de memoria utilizada por el dato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tipo del dato (</a:t>
            </a: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dirty="0" smtClean="0">
                <a:sym typeface="Wingdings" pitchFamily="2" charset="2"/>
              </a:rPr>
              <a:t>) indica </a:t>
            </a:r>
            <a:r>
              <a:rPr lang="es-ES_tradnl" dirty="0">
                <a:sym typeface="Wingdings" pitchFamily="2" charset="2"/>
              </a:rPr>
              <a:t>cuántos bytes (4) </a:t>
            </a:r>
            <a:r>
              <a:rPr lang="es-ES_tradnl" dirty="0" smtClean="0">
                <a:sym typeface="Wingdings" pitchFamily="2" charset="2"/>
              </a:rPr>
              <a:t>requiere el dato: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00000000 00000000 00000000 00000101 </a:t>
            </a:r>
            <a:r>
              <a:rPr lang="es-ES_tradnl" dirty="0" smtClean="0">
                <a:sym typeface="Wingdings" pitchFamily="2" charset="2"/>
              </a:rPr>
              <a:t>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5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600" dirty="0" smtClean="0">
                <a:sym typeface="Wingdings" pitchFamily="2" charset="2"/>
              </a:rPr>
              <a:t>(La codificación de los datos puede ser diferente; y la de las direcciones también)</a:t>
            </a:r>
            <a:endParaRPr lang="es-ES_tradnl" sz="16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16097"/>
              </p:ext>
            </p:extLst>
          </p:nvPr>
        </p:nvGraphicFramePr>
        <p:xfrm>
          <a:off x="5813804" y="2132856"/>
          <a:ext cx="279064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388"/>
                <a:gridCol w="1099822"/>
                <a:gridCol w="1204434"/>
              </a:tblGrid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00000000</a:t>
                      </a:r>
                      <a:endParaRPr lang="es-ES" sz="1600" b="0" dirty="0">
                        <a:solidFill>
                          <a:schemeClr val="tx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00000000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00000000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00000101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0F03:1A3C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25 Rectángulo"/>
          <p:cNvSpPr/>
          <p:nvPr/>
        </p:nvSpPr>
        <p:spPr>
          <a:xfrm>
            <a:off x="7565238" y="2334821"/>
            <a:ext cx="86594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9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Consolas" pitchFamily="49" charset="0"/>
              </a:rPr>
              <a:t>5</a:t>
            </a:r>
            <a:endParaRPr lang="es-ES" sz="9600" dirty="0">
              <a:latin typeface="Cambria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829793" y="2714253"/>
            <a:ext cx="2694566" cy="868055"/>
            <a:chOff x="3829793" y="2714253"/>
            <a:chExt cx="2694566" cy="868055"/>
          </a:xfrm>
        </p:grpSpPr>
        <p:sp>
          <p:nvSpPr>
            <p:cNvPr id="27" name="26 CuadroTexto"/>
            <p:cNvSpPr txBox="1"/>
            <p:nvPr/>
          </p:nvSpPr>
          <p:spPr>
            <a:xfrm>
              <a:off x="3829793" y="3212976"/>
              <a:ext cx="162397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Dirección base</a:t>
              </a:r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 flipV="1">
              <a:off x="5444239" y="2714253"/>
              <a:ext cx="1080120" cy="646331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66423" y="3044280"/>
            <a:ext cx="741145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Memoria y datos del programa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y datos del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Regiones de la memoria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sistema operativo distingue varias regiones en la memoria: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35197"/>
              </p:ext>
            </p:extLst>
          </p:nvPr>
        </p:nvGraphicFramePr>
        <p:xfrm>
          <a:off x="2627784" y="2163664"/>
          <a:ext cx="1701402" cy="38576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01402"/>
              </a:tblGrid>
              <a:tr h="52753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Pila (</a:t>
                      </a:r>
                      <a:r>
                        <a:rPr lang="es-ES" sz="1800" b="0" i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Stack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)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36477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Montón (</a:t>
                      </a:r>
                      <a:r>
                        <a:rPr lang="es-ES" sz="1800" b="0" i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Heap</a:t>
                      </a:r>
                      <a:r>
                        <a:rPr lang="es-ES" sz="1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)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578934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Datos</a:t>
                      </a:r>
                      <a:r>
                        <a:rPr lang="es-ES" sz="1800" b="0" baseline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globales</a:t>
                      </a:r>
                      <a:endParaRPr lang="es-ES" sz="18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787085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Código del programa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599299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S.O.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15" name="Grupo 14"/>
          <p:cNvGrpSpPr/>
          <p:nvPr/>
        </p:nvGrpSpPr>
        <p:grpSpPr>
          <a:xfrm>
            <a:off x="4427984" y="2182714"/>
            <a:ext cx="1714204" cy="468000"/>
            <a:chOff x="4427984" y="2182714"/>
            <a:chExt cx="1714204" cy="468000"/>
          </a:xfrm>
        </p:grpSpPr>
        <p:sp>
          <p:nvSpPr>
            <p:cNvPr id="9" name="8 Abrir llave"/>
            <p:cNvSpPr/>
            <p:nvPr/>
          </p:nvSpPr>
          <p:spPr>
            <a:xfrm flipH="1">
              <a:off x="4427984" y="2182714"/>
              <a:ext cx="216000" cy="468000"/>
            </a:xfrm>
            <a:prstGeom prst="leftBrace">
              <a:avLst>
                <a:gd name="adj1" fmla="val 33898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672362" y="2232747"/>
              <a:ext cx="146982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427984" y="2699581"/>
            <a:ext cx="2054041" cy="1332000"/>
            <a:chOff x="4427984" y="2699581"/>
            <a:chExt cx="2054041" cy="1332000"/>
          </a:xfrm>
        </p:grpSpPr>
        <p:sp>
          <p:nvSpPr>
            <p:cNvPr id="7" name="6 Abrir llave"/>
            <p:cNvSpPr/>
            <p:nvPr/>
          </p:nvSpPr>
          <p:spPr>
            <a:xfrm flipH="1">
              <a:off x="4427984" y="2699581"/>
              <a:ext cx="216000" cy="1332000"/>
            </a:xfrm>
            <a:prstGeom prst="leftBrace">
              <a:avLst>
                <a:gd name="adj1" fmla="val 33898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672362" y="3213162"/>
              <a:ext cx="180966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dinámicos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4427984" y="4077258"/>
            <a:ext cx="2251659" cy="1888628"/>
            <a:chOff x="4427984" y="4077258"/>
            <a:chExt cx="2251659" cy="1888628"/>
          </a:xfrm>
        </p:grpSpPr>
        <p:sp>
          <p:nvSpPr>
            <p:cNvPr id="8" name="7 Abrir llave"/>
            <p:cNvSpPr/>
            <p:nvPr/>
          </p:nvSpPr>
          <p:spPr>
            <a:xfrm flipH="1">
              <a:off x="4427984" y="4077258"/>
              <a:ext cx="216000" cy="1888628"/>
            </a:xfrm>
            <a:prstGeom prst="leftBrace">
              <a:avLst>
                <a:gd name="adj1" fmla="val 33898"/>
                <a:gd name="adj2" fmla="val 50000"/>
              </a:avLst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672362" y="4840771"/>
              <a:ext cx="200728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Memoria principal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y datos del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Memoria principal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Datos globales del programa:</a:t>
            </a:r>
            <a:br>
              <a:rPr lang="es-ES" dirty="0" smtClean="0"/>
            </a:br>
            <a:r>
              <a:rPr lang="es-ES" dirty="0" smtClean="0"/>
              <a:t>Declarados fuera </a:t>
            </a:r>
            <a:br>
              <a:rPr lang="es-ES" dirty="0" smtClean="0"/>
            </a:br>
            <a:r>
              <a:rPr lang="es-ES" dirty="0" smtClean="0"/>
              <a:t>de los subprogramas</a:t>
            </a:r>
          </a:p>
          <a:p>
            <a:pPr lvl="1" indent="1588"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N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1000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registros;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main()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...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989272"/>
              </p:ext>
            </p:extLst>
          </p:nvPr>
        </p:nvGraphicFramePr>
        <p:xfrm>
          <a:off x="5868144" y="1155366"/>
          <a:ext cx="1485378" cy="19262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85378"/>
              </a:tblGrid>
              <a:tr h="26168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Pila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67700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Montón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87183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Datos</a:t>
                      </a:r>
                      <a:r>
                        <a:rPr lang="es-ES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globales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90438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Código del programa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97285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S.O.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3" name="13 Grupo"/>
          <p:cNvGrpSpPr/>
          <p:nvPr/>
        </p:nvGrpSpPr>
        <p:grpSpPr>
          <a:xfrm>
            <a:off x="7452320" y="1151847"/>
            <a:ext cx="1249467" cy="1917113"/>
            <a:chOff x="4427984" y="2353485"/>
            <a:chExt cx="3019692" cy="3828239"/>
          </a:xfrm>
        </p:grpSpPr>
        <p:sp>
          <p:nvSpPr>
            <p:cNvPr id="7" name="6 Abrir llave"/>
            <p:cNvSpPr/>
            <p:nvPr/>
          </p:nvSpPr>
          <p:spPr>
            <a:xfrm flipH="1">
              <a:off x="4427984" y="2915419"/>
              <a:ext cx="216000" cy="1332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Abrir llave"/>
            <p:cNvSpPr/>
            <p:nvPr/>
          </p:nvSpPr>
          <p:spPr>
            <a:xfrm flipH="1">
              <a:off x="4427984" y="4293096"/>
              <a:ext cx="216000" cy="1888628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Abrir llave"/>
            <p:cNvSpPr/>
            <p:nvPr/>
          </p:nvSpPr>
          <p:spPr>
            <a:xfrm flipH="1">
              <a:off x="4427984" y="2398552"/>
              <a:ext cx="216000" cy="468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672361" y="2353485"/>
              <a:ext cx="2007060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672363" y="3333900"/>
              <a:ext cx="2428916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dinámicos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672361" y="4961508"/>
              <a:ext cx="2775315" cy="52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Memoria principal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932086" y="2257822"/>
            <a:ext cx="4123507" cy="1642443"/>
            <a:chOff x="1932086" y="2257822"/>
            <a:chExt cx="4123507" cy="1642443"/>
          </a:xfrm>
        </p:grpSpPr>
        <p:sp>
          <p:nvSpPr>
            <p:cNvPr id="15" name="14 Rectángulo"/>
            <p:cNvSpPr/>
            <p:nvPr/>
          </p:nvSpPr>
          <p:spPr>
            <a:xfrm>
              <a:off x="1941611" y="3684265"/>
              <a:ext cx="288033" cy="21600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7" name="16 Conector recto"/>
            <p:cNvCxnSpPr/>
            <p:nvPr/>
          </p:nvCxnSpPr>
          <p:spPr>
            <a:xfrm>
              <a:off x="1932086" y="3894956"/>
              <a:ext cx="335046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flipV="1">
              <a:off x="5263505" y="2257822"/>
              <a:ext cx="0" cy="1637134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5263505" y="2267347"/>
              <a:ext cx="79208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y datos del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889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pila (</a:t>
            </a:r>
            <a:r>
              <a:rPr lang="es-ES" sz="28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stack</a:t>
            </a: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Datos locales de subprogramas:</a:t>
            </a:r>
            <a:br>
              <a:rPr lang="es-ES" dirty="0" smtClean="0"/>
            </a:br>
            <a:r>
              <a:rPr lang="es-ES" dirty="0" smtClean="0"/>
              <a:t>Parámetros por valor</a:t>
            </a:r>
            <a:br>
              <a:rPr lang="es-ES" dirty="0" smtClean="0"/>
            </a:br>
            <a:r>
              <a:rPr lang="es-ES" dirty="0" smtClean="0"/>
              <a:t>y variables locales</a:t>
            </a:r>
          </a:p>
          <a:p>
            <a:pPr lvl="1" indent="1588">
              <a:spcBef>
                <a:spcPts val="0"/>
              </a:spcBef>
              <a:buNone/>
            </a:pPr>
            <a:endParaRPr lang="es-ES" sz="16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6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&amp;total)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aux;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i;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  ...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Y los punteros temporales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>
                <a:solidFill>
                  <a:prstClr val="white"/>
                </a:solidFill>
              </a:rPr>
              <a:t>que apuntan a los argumentos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>
                <a:solidFill>
                  <a:prstClr val="white"/>
                </a:solidFill>
              </a:rPr>
              <a:t>de los parámetros por referencia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35152"/>
              </p:ext>
            </p:extLst>
          </p:nvPr>
        </p:nvGraphicFramePr>
        <p:xfrm>
          <a:off x="5868144" y="1155366"/>
          <a:ext cx="1485378" cy="19262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85378"/>
              </a:tblGrid>
              <a:tr h="26168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Pila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7700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Montón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87183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Datos</a:t>
                      </a:r>
                      <a:r>
                        <a:rPr lang="es-ES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globales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0438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Código del programa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97285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S.O.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3" name="13 Grupo"/>
          <p:cNvGrpSpPr/>
          <p:nvPr/>
        </p:nvGrpSpPr>
        <p:grpSpPr>
          <a:xfrm>
            <a:off x="7452320" y="1151847"/>
            <a:ext cx="1249467" cy="1917113"/>
            <a:chOff x="4427984" y="2353485"/>
            <a:chExt cx="3019692" cy="3828239"/>
          </a:xfrm>
        </p:grpSpPr>
        <p:sp>
          <p:nvSpPr>
            <p:cNvPr id="7" name="6 Abrir llave"/>
            <p:cNvSpPr/>
            <p:nvPr/>
          </p:nvSpPr>
          <p:spPr>
            <a:xfrm flipH="1">
              <a:off x="4427984" y="2915419"/>
              <a:ext cx="216000" cy="1332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Abrir llave"/>
            <p:cNvSpPr/>
            <p:nvPr/>
          </p:nvSpPr>
          <p:spPr>
            <a:xfrm flipH="1">
              <a:off x="4427984" y="4293096"/>
              <a:ext cx="216000" cy="1888628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Abrir llave"/>
            <p:cNvSpPr/>
            <p:nvPr/>
          </p:nvSpPr>
          <p:spPr>
            <a:xfrm flipH="1">
              <a:off x="4427984" y="2398552"/>
              <a:ext cx="216000" cy="468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672361" y="2353485"/>
              <a:ext cx="2007060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672363" y="3333900"/>
              <a:ext cx="2428916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dinámicos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672361" y="4961508"/>
              <a:ext cx="2775315" cy="52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Memoria principal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520171" y="1287810"/>
            <a:ext cx="4563997" cy="2616671"/>
            <a:chOff x="1520171" y="1287810"/>
            <a:chExt cx="4563997" cy="2616671"/>
          </a:xfrm>
        </p:grpSpPr>
        <p:sp>
          <p:nvSpPr>
            <p:cNvPr id="15" name="14 Rectángulo"/>
            <p:cNvSpPr/>
            <p:nvPr/>
          </p:nvSpPr>
          <p:spPr>
            <a:xfrm>
              <a:off x="2775430" y="2946624"/>
              <a:ext cx="612000" cy="21600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7" name="16 Conector recto"/>
            <p:cNvCxnSpPr/>
            <p:nvPr/>
          </p:nvCxnSpPr>
          <p:spPr>
            <a:xfrm>
              <a:off x="1736171" y="3856904"/>
              <a:ext cx="355590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flipV="1">
              <a:off x="5292080" y="1287810"/>
              <a:ext cx="0" cy="2588144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5292080" y="1297335"/>
              <a:ext cx="79208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Rectángulo"/>
            <p:cNvSpPr/>
            <p:nvPr/>
          </p:nvSpPr>
          <p:spPr>
            <a:xfrm>
              <a:off x="1864271" y="3457599"/>
              <a:ext cx="432000" cy="21600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20171" y="3688481"/>
              <a:ext cx="216000" cy="21600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2296271" y="3571899"/>
              <a:ext cx="299580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059832" y="3276924"/>
              <a:ext cx="223224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 rot="5400000" flipH="1" flipV="1">
              <a:off x="2997920" y="3224537"/>
              <a:ext cx="12382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Rectángulo"/>
          <p:cNvSpPr/>
          <p:nvPr/>
        </p:nvSpPr>
        <p:spPr>
          <a:xfrm>
            <a:off x="5633070" y="5034662"/>
            <a:ext cx="26642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16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s-ES" sz="1600" dirty="0" smtClean="0">
                <a:latin typeface="Consolas" pitchFamily="49" charset="0"/>
                <a:cs typeface="Consolas" pitchFamily="49" charset="0"/>
              </a:rPr>
              <a:t>(lista, resultado)</a:t>
            </a:r>
          </a:p>
        </p:txBody>
      </p:sp>
      <p:grpSp>
        <p:nvGrpSpPr>
          <p:cNvPr id="32" name="Grupo 31"/>
          <p:cNvGrpSpPr/>
          <p:nvPr/>
        </p:nvGrpSpPr>
        <p:grpSpPr>
          <a:xfrm>
            <a:off x="5302139" y="3861048"/>
            <a:ext cx="2232248" cy="432048"/>
            <a:chOff x="5302139" y="3861048"/>
            <a:chExt cx="2232248" cy="432048"/>
          </a:xfrm>
        </p:grpSpPr>
        <p:cxnSp>
          <p:nvCxnSpPr>
            <p:cNvPr id="26" name="25 Conector recto"/>
            <p:cNvCxnSpPr/>
            <p:nvPr/>
          </p:nvCxnSpPr>
          <p:spPr>
            <a:xfrm>
              <a:off x="5302139" y="3861048"/>
              <a:ext cx="223224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rot="5400000" flipH="1" flipV="1">
              <a:off x="7318363" y="4077072"/>
              <a:ext cx="43204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/>
          <p:cNvGrpSpPr/>
          <p:nvPr/>
        </p:nvGrpSpPr>
        <p:grpSpPr>
          <a:xfrm>
            <a:off x="6881829" y="4305057"/>
            <a:ext cx="1306768" cy="751552"/>
            <a:chOff x="6881829" y="4305057"/>
            <a:chExt cx="1306768" cy="751552"/>
          </a:xfrm>
        </p:grpSpPr>
        <p:sp>
          <p:nvSpPr>
            <p:cNvPr id="30" name="29 Rectángulo"/>
            <p:cNvSpPr/>
            <p:nvPr/>
          </p:nvSpPr>
          <p:spPr>
            <a:xfrm>
              <a:off x="6881829" y="4305057"/>
              <a:ext cx="13067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600" dirty="0" smtClean="0">
                  <a:latin typeface="Consolas" pitchFamily="49" charset="0"/>
                  <a:cs typeface="Consolas" pitchFamily="49" charset="0"/>
                </a:rPr>
                <a:t>&amp;resultado</a:t>
              </a:r>
              <a:endParaRPr lang="es-ES" sz="1600" dirty="0"/>
            </a:p>
          </p:txBody>
        </p:sp>
        <p:cxnSp>
          <p:nvCxnSpPr>
            <p:cNvPr id="31" name="30 Conector recto"/>
            <p:cNvCxnSpPr/>
            <p:nvPr/>
          </p:nvCxnSpPr>
          <p:spPr>
            <a:xfrm rot="5400000" flipH="1" flipV="1">
              <a:off x="7318363" y="4840585"/>
              <a:ext cx="43204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y datos del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El montón (</a:t>
            </a:r>
            <a:r>
              <a:rPr lang="es-ES" sz="28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heap</a:t>
            </a: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/>
              <a:t>Datos dinámicos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Datos que se crean y se destruyen </a:t>
            </a:r>
            <a:br>
              <a:rPr lang="es-ES" dirty="0" smtClean="0"/>
            </a:br>
            <a:r>
              <a:rPr lang="es-ES" dirty="0" smtClean="0"/>
              <a:t>durante la ejecución </a:t>
            </a:r>
            <a:r>
              <a:rPr lang="es-ES" dirty="0"/>
              <a:t>del </a:t>
            </a:r>
            <a:r>
              <a:rPr lang="es-ES" dirty="0" smtClean="0"/>
              <a:t>programa,</a:t>
            </a:r>
            <a:br>
              <a:rPr lang="es-ES" dirty="0" smtClean="0"/>
            </a:br>
            <a:r>
              <a:rPr lang="es-ES" dirty="0" smtClean="0"/>
              <a:t>a </a:t>
            </a:r>
            <a:r>
              <a:rPr lang="es-ES" dirty="0"/>
              <a:t>medida que se </a:t>
            </a:r>
            <a:r>
              <a:rPr lang="es-ES" dirty="0" smtClean="0"/>
              <a:t>necesita</a:t>
            </a:r>
            <a:r>
              <a:rPr lang="es-ES" dirty="0"/>
              <a:t/>
            </a:r>
            <a:br>
              <a:rPr lang="es-ES" dirty="0"/>
            </a:b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Sistema de gestión de memoria dinámica (</a:t>
            </a:r>
            <a:r>
              <a:rPr lang="es-ES" dirty="0" err="1" smtClean="0"/>
              <a:t>SGMD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Cuando se necesita memoria para una variable se solicita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El </a:t>
            </a:r>
            <a:r>
              <a:rPr lang="es-ES_tradnl" dirty="0" err="1" smtClean="0">
                <a:cs typeface="Times New Roman" pitchFamily="18" charset="0"/>
              </a:rPr>
              <a:t>SGMD</a:t>
            </a:r>
            <a:r>
              <a:rPr lang="es-ES_tradnl" dirty="0" smtClean="0">
                <a:cs typeface="Times New Roman" pitchFamily="18" charset="0"/>
              </a:rPr>
              <a:t> reserva espacio y devuelve la dirección base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Cuando ya no se necesita más la variable, se destruye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Se libera la memoria y el </a:t>
            </a:r>
            <a:r>
              <a:rPr lang="es-ES_tradnl" dirty="0" err="1" smtClean="0">
                <a:cs typeface="Times New Roman" pitchFamily="18" charset="0"/>
              </a:rPr>
              <a:t>SGMD</a:t>
            </a:r>
            <a:r>
              <a:rPr lang="es-ES_tradnl" dirty="0" smtClean="0">
                <a:cs typeface="Times New Roman" pitchFamily="18" charset="0"/>
              </a:rPr>
              <a:t> cuenta de nuevo con ella</a:t>
            </a:r>
            <a:endParaRPr lang="es-ES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054985"/>
              </p:ext>
            </p:extLst>
          </p:nvPr>
        </p:nvGraphicFramePr>
        <p:xfrm>
          <a:off x="5868144" y="1155366"/>
          <a:ext cx="1485378" cy="19262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85378"/>
              </a:tblGrid>
              <a:tr h="26168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Pila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677004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Montón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7183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Datos</a:t>
                      </a:r>
                      <a:r>
                        <a:rPr lang="es-ES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globales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0438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Código del programa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297285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S.O.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3" name="13 Grupo"/>
          <p:cNvGrpSpPr/>
          <p:nvPr/>
        </p:nvGrpSpPr>
        <p:grpSpPr>
          <a:xfrm>
            <a:off x="7452320" y="1151847"/>
            <a:ext cx="1249467" cy="1917113"/>
            <a:chOff x="4427984" y="2353485"/>
            <a:chExt cx="3019692" cy="3828239"/>
          </a:xfrm>
        </p:grpSpPr>
        <p:sp>
          <p:nvSpPr>
            <p:cNvPr id="7" name="6 Abrir llave"/>
            <p:cNvSpPr/>
            <p:nvPr/>
          </p:nvSpPr>
          <p:spPr>
            <a:xfrm flipH="1">
              <a:off x="4427984" y="2915419"/>
              <a:ext cx="216000" cy="1332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Abrir llave"/>
            <p:cNvSpPr/>
            <p:nvPr/>
          </p:nvSpPr>
          <p:spPr>
            <a:xfrm flipH="1">
              <a:off x="4427984" y="4293096"/>
              <a:ext cx="216000" cy="1888628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Abrir llave"/>
            <p:cNvSpPr/>
            <p:nvPr/>
          </p:nvSpPr>
          <p:spPr>
            <a:xfrm flipH="1">
              <a:off x="4427984" y="2398552"/>
              <a:ext cx="216000" cy="468000"/>
            </a:xfrm>
            <a:prstGeom prst="leftBrace">
              <a:avLst>
                <a:gd name="adj1" fmla="val 33898"/>
                <a:gd name="adj2" fmla="val 50000"/>
              </a:avLst>
            </a:prstGeom>
            <a:ln w="19050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672361" y="2353485"/>
              <a:ext cx="2007060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locales</a:t>
              </a: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672363" y="3333900"/>
              <a:ext cx="2428916" cy="50703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dinámicos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672361" y="4961508"/>
              <a:ext cx="2775315" cy="52240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0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Memoria principal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72548" y="3044280"/>
            <a:ext cx="459920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Memoria dinámica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Memoria dinámica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Datos dinámicos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crean y se destruyen durante la ejecución del programa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les asigna memoria del montón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¿Por qué utilizar memoria dinámica?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Almacén de memoria muy grande: datos o listas de datos que no caben en memoria principal pueden caber en el montón</a:t>
            </a:r>
          </a:p>
          <a:p>
            <a:pPr marL="628650" lvl="1" indent="-2667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El programa ajusta el uso de la memoria a las necesidades </a:t>
            </a:r>
            <a:br>
              <a:rPr lang="es-ES" dirty="0" smtClean="0"/>
            </a:br>
            <a:r>
              <a:rPr lang="es-ES" dirty="0" smtClean="0"/>
              <a:t>de cada momento: ni le falta ni la desperdicia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3059832" y="2636912"/>
            <a:ext cx="3312368" cy="1080120"/>
            <a:chOff x="3059832" y="2636912"/>
            <a:chExt cx="3312368" cy="1080120"/>
          </a:xfrm>
        </p:grpSpPr>
        <p:sp>
          <p:nvSpPr>
            <p:cNvPr id="16" name="15 Arco"/>
            <p:cNvSpPr/>
            <p:nvPr/>
          </p:nvSpPr>
          <p:spPr>
            <a:xfrm>
              <a:off x="3059832" y="2636912"/>
              <a:ext cx="3312368" cy="1080120"/>
            </a:xfrm>
            <a:prstGeom prst="arc">
              <a:avLst>
                <a:gd name="adj1" fmla="val 11270052"/>
                <a:gd name="adj2" fmla="val 21126771"/>
              </a:avLst>
            </a:prstGeom>
            <a:ln w="57150">
              <a:solidFill>
                <a:srgbClr val="FFC000"/>
              </a:solidFill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12930" y="2708920"/>
              <a:ext cx="104689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Creación</a:t>
              </a: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3059832" y="2708920"/>
            <a:ext cx="3312368" cy="1080120"/>
            <a:chOff x="3059832" y="2708920"/>
            <a:chExt cx="3312368" cy="1080120"/>
          </a:xfrm>
        </p:grpSpPr>
        <p:sp>
          <p:nvSpPr>
            <p:cNvPr id="18" name="17 Arco"/>
            <p:cNvSpPr/>
            <p:nvPr/>
          </p:nvSpPr>
          <p:spPr>
            <a:xfrm flipH="1" flipV="1">
              <a:off x="3059832" y="2708920"/>
              <a:ext cx="3312368" cy="1080120"/>
            </a:xfrm>
            <a:prstGeom prst="arc">
              <a:avLst>
                <a:gd name="adj1" fmla="val 11270052"/>
                <a:gd name="adj2" fmla="val 21126771"/>
              </a:avLst>
            </a:prstGeom>
            <a:ln w="57150">
              <a:solidFill>
                <a:srgbClr val="FFC000"/>
              </a:solidFill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4052535" y="3316342"/>
              <a:ext cx="136768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Destrucción</a:t>
              </a:r>
            </a:p>
          </p:txBody>
        </p:sp>
      </p:grpSp>
      <p:sp>
        <p:nvSpPr>
          <p:cNvPr id="14" name="13 Nube"/>
          <p:cNvSpPr/>
          <p:nvPr/>
        </p:nvSpPr>
        <p:spPr>
          <a:xfrm>
            <a:off x="5868144" y="2636912"/>
            <a:ext cx="2016224" cy="864096"/>
          </a:xfrm>
          <a:prstGeom prst="cloud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1547664" y="2996952"/>
            <a:ext cx="1656184" cy="504056"/>
          </a:xfrm>
          <a:prstGeom prst="rect">
            <a:avLst/>
          </a:prstGeom>
          <a:solidFill>
            <a:schemeClr val="accent1"/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 dinámico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7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y asignación de memoria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24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¿Cuándo se asigna memoria a los datos?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Datos </a:t>
            </a:r>
            <a:r>
              <a:rPr lang="es-ES" dirty="0" smtClean="0">
                <a:solidFill>
                  <a:srgbClr val="FFC000"/>
                </a:solidFill>
              </a:rPr>
              <a:t>globales</a:t>
            </a:r>
            <a:endParaRPr lang="es-ES" dirty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memoria principal al comenzar la ejecución del programa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Existen durante toda la ejecución del programa</a:t>
            </a: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Datos </a:t>
            </a:r>
            <a:r>
              <a:rPr lang="es-ES" dirty="0" smtClean="0">
                <a:solidFill>
                  <a:srgbClr val="FFC000"/>
                </a:solidFill>
              </a:rPr>
              <a:t>locales</a:t>
            </a:r>
            <a:r>
              <a:rPr lang="es-ES" dirty="0" smtClean="0"/>
              <a:t> de un subprograma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la pila al ejecutarse el subprograma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Existen sólo durante la ejecución de su subprograma</a:t>
            </a: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/>
              <a:t>Datos </a:t>
            </a:r>
            <a:r>
              <a:rPr lang="es-ES" dirty="0" smtClean="0">
                <a:solidFill>
                  <a:srgbClr val="FFC000"/>
                </a:solidFill>
              </a:rPr>
              <a:t>dinámicos</a:t>
            </a:r>
            <a:endParaRPr lang="es-ES" dirty="0"/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el montón cuando el programa lo solicita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Existen </a:t>
            </a:r>
            <a:r>
              <a:rPr lang="es-ES" i="1" dirty="0" smtClean="0"/>
              <a:t>a voluntad</a:t>
            </a:r>
            <a:r>
              <a:rPr lang="es-ES" dirty="0" smtClean="0"/>
              <a:t> del programa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estáticos frente a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Datos estáticos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cs typeface="Times New Roman" pitchFamily="18" charset="0"/>
              </a:rPr>
              <a:t>Datos declarados como de un tipo concreto: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dirty="0" smtClean="0">
                <a:latin typeface="Consolas" pitchFamily="49" charset="0"/>
                <a:cs typeface="Consolas" pitchFamily="49" charset="0"/>
              </a:rPr>
              <a:t> i;</a:t>
            </a:r>
            <a:endParaRPr lang="es-ES_tradnl" dirty="0" smtClean="0">
              <a:solidFill>
                <a:srgbClr val="009900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cs typeface="Times New Roman" pitchFamily="18" charset="0"/>
              </a:rPr>
              <a:t>Se acceden directamente a través del identificador: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</a:rPr>
              <a:t>cout &lt;&lt; i;</a:t>
            </a:r>
            <a:endParaRPr lang="es-ES_tradnl" dirty="0" smtClean="0">
              <a:solidFill>
                <a:srgbClr val="009900"/>
              </a:solidFill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Datos dinámicos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cs typeface="Times New Roman" pitchFamily="18" charset="0"/>
              </a:rPr>
              <a:t>Datos accedidos a través de su dirección de memoria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Esa dirección de memoria debe estar el algún puntero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cs typeface="Times New Roman" pitchFamily="18" charset="0"/>
              </a:rPr>
              <a:t>Los punteros son la base del </a:t>
            </a:r>
            <a:r>
              <a:rPr lang="es-ES_tradnl" dirty="0" err="1" smtClean="0">
                <a:cs typeface="Times New Roman" pitchFamily="18" charset="0"/>
              </a:rPr>
              <a:t>SGMD</a:t>
            </a:r>
            <a:endParaRPr lang="es-ES_tradnl" dirty="0" smtClean="0">
              <a:cs typeface="Times New Roman" pitchFamily="18" charset="0"/>
            </a:endParaRPr>
          </a:p>
          <a:p>
            <a:pPr marL="361950">
              <a:spcBef>
                <a:spcPts val="1800"/>
              </a:spcBef>
              <a:spcAft>
                <a:spcPts val="600"/>
              </a:spcAft>
            </a:pPr>
            <a:r>
              <a:rPr lang="es-ES_tradnl" sz="2200" i="0" spc="-50" dirty="0" smtClean="0">
                <a:cs typeface="Times New Roman" pitchFamily="18" charset="0"/>
              </a:rPr>
              <a:t>Los datos estáticos también se pueden acceder a través de punteros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200" i="0" dirty="0" smtClean="0">
                <a:latin typeface="Consolas" pitchFamily="49" charset="0"/>
                <a:cs typeface="Consolas" pitchFamily="49" charset="0"/>
              </a:rPr>
              <a:t> *p = &amp;i;</a:t>
            </a:r>
            <a:endParaRPr lang="es-ES_tradnl" sz="2200" i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895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270032" y="3044280"/>
            <a:ext cx="660424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Punteros y datos dinámicos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Los punteros contienen direcciones de memoria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</a:t>
            </a:r>
            <a:r>
              <a:rPr lang="es-ES_tradnl" i="1" dirty="0" smtClean="0">
                <a:sym typeface="Wingdings" pitchFamily="2" charset="2"/>
              </a:rPr>
              <a:t>puntero</a:t>
            </a:r>
            <a:r>
              <a:rPr lang="es-ES_tradnl" dirty="0" smtClean="0">
                <a:sym typeface="Wingdings" pitchFamily="2" charset="2"/>
              </a:rPr>
              <a:t> sirve para acceder a través de él a otro dato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valor del puntero es la dirección de memoria base de otro dato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_tradnl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654837"/>
              </p:ext>
            </p:extLst>
          </p:nvPr>
        </p:nvGraphicFramePr>
        <p:xfrm>
          <a:off x="827584" y="2564904"/>
          <a:ext cx="2475443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204"/>
                <a:gridCol w="1056737"/>
                <a:gridCol w="753502"/>
              </a:tblGrid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i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0F03:1A38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0F03:1A3A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0F03:1A3B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punt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0F07:0417</a:t>
                      </a:r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0F07:041A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2479"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12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...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Cerrar llave"/>
          <p:cNvSpPr/>
          <p:nvPr/>
        </p:nvSpPr>
        <p:spPr>
          <a:xfrm>
            <a:off x="3399681" y="4600178"/>
            <a:ext cx="216024" cy="1296144"/>
          </a:xfrm>
          <a:prstGeom prst="rightBrace">
            <a:avLst>
              <a:gd name="adj1" fmla="val 39198"/>
              <a:gd name="adj2" fmla="val 50000"/>
            </a:avLst>
          </a:prstGeom>
          <a:ln w="28575">
            <a:solidFill>
              <a:srgbClr val="FFC000"/>
            </a:solidFill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Arco"/>
          <p:cNvSpPr/>
          <p:nvPr/>
        </p:nvSpPr>
        <p:spPr>
          <a:xfrm>
            <a:off x="2051720" y="2564904"/>
            <a:ext cx="3014932" cy="2683346"/>
          </a:xfrm>
          <a:prstGeom prst="arc">
            <a:avLst>
              <a:gd name="adj1" fmla="val 13133853"/>
              <a:gd name="adj2" fmla="val 5248149"/>
            </a:avLst>
          </a:prstGeom>
          <a:ln w="28575">
            <a:solidFill>
              <a:srgbClr val="FFC000"/>
            </a:solidFill>
            <a:headEnd type="stealth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552651" y="2673786"/>
            <a:ext cx="3051797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Indirección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Acceso indirecto a un dato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5652120" y="3609020"/>
            <a:ext cx="1075221" cy="369332"/>
            <a:chOff x="5652120" y="3609020"/>
            <a:chExt cx="1075221" cy="369332"/>
          </a:xfrm>
        </p:grpSpPr>
        <p:sp>
          <p:nvSpPr>
            <p:cNvPr id="11" name="10 Rectángulo"/>
            <p:cNvSpPr/>
            <p:nvPr/>
          </p:nvSpPr>
          <p:spPr>
            <a:xfrm>
              <a:off x="6367301" y="3609020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5652120" y="3609020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6780839" y="4240138"/>
            <a:ext cx="1179482" cy="369332"/>
            <a:chOff x="6780839" y="4240138"/>
            <a:chExt cx="1179482" cy="369332"/>
          </a:xfrm>
        </p:grpSpPr>
        <p:sp>
          <p:nvSpPr>
            <p:cNvPr id="13" name="12 Rectángulo"/>
            <p:cNvSpPr/>
            <p:nvPr/>
          </p:nvSpPr>
          <p:spPr>
            <a:xfrm>
              <a:off x="7113419" y="4240138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Consolas" pitchFamily="49" charset="0"/>
                  <a:cs typeface="Consolas" pitchFamily="49" charset="0"/>
                </a:rPr>
                <a:t>5</a:t>
              </a:r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6780839" y="4240138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cxnSp>
        <p:nvCxnSpPr>
          <p:cNvPr id="15" name="14 Conector recto de flecha"/>
          <p:cNvCxnSpPr/>
          <p:nvPr/>
        </p:nvCxnSpPr>
        <p:spPr>
          <a:xfrm>
            <a:off x="6558802" y="3789041"/>
            <a:ext cx="554617" cy="451099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6980987" y="3609020"/>
            <a:ext cx="178702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punt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apunta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</a:t>
            </a:r>
          </a:p>
        </p:txBody>
      </p:sp>
      <p:sp>
        <p:nvSpPr>
          <p:cNvPr id="19" name="25 Rectángulo"/>
          <p:cNvSpPr/>
          <p:nvPr/>
        </p:nvSpPr>
        <p:spPr>
          <a:xfrm>
            <a:off x="2555776" y="2852936"/>
            <a:ext cx="7521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Consolas" pitchFamily="49" charset="0"/>
              </a:rPr>
              <a:t>5</a:t>
            </a:r>
            <a:endParaRPr lang="es-ES" sz="8000" dirty="0">
              <a:latin typeface="Cambria" pitchFamily="18" charset="0"/>
            </a:endParaRPr>
          </a:p>
        </p:txBody>
      </p:sp>
      <p:grpSp>
        <p:nvGrpSpPr>
          <p:cNvPr id="20" name="6 Grupo"/>
          <p:cNvGrpSpPr/>
          <p:nvPr/>
        </p:nvGrpSpPr>
        <p:grpSpPr>
          <a:xfrm>
            <a:off x="4032376" y="5299373"/>
            <a:ext cx="3924000" cy="972000"/>
            <a:chOff x="899593" y="5416649"/>
            <a:chExt cx="4085528" cy="972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1" name="7 CuadroTexto"/>
            <p:cNvSpPr txBox="1"/>
            <p:nvPr/>
          </p:nvSpPr>
          <p:spPr>
            <a:xfrm>
              <a:off x="899593" y="5416649"/>
              <a:ext cx="4085528" cy="972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/>
              <a:r>
                <a:rPr lang="es-ES" i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¿De qué tipo es el dato apuntado?</a:t>
              </a:r>
            </a:p>
            <a:p>
              <a:pPr marL="541338" lvl="0"/>
              <a: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¿Cuántas celdas ocupa?</a:t>
              </a:r>
              <a:b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¿Cómo se interpretan los </a:t>
              </a:r>
              <a:r>
                <a:rPr lang="es-ES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0/1?</a:t>
              </a:r>
              <a:endParaRPr lang="es-E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22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7" grpId="0"/>
      <p:bldP spid="1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Creación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El operador </a:t>
            </a:r>
            <a:r>
              <a:rPr lang="es-ES_tradnl" sz="2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</a:rPr>
              <a:t>tipo</a:t>
            </a:r>
            <a:r>
              <a:rPr lang="es-ES_tradnl" sz="2000" i="0" dirty="0" smtClean="0">
                <a:cs typeface="Times New Roman" pitchFamily="18" charset="0"/>
              </a:rPr>
              <a:t>	</a:t>
            </a:r>
            <a:r>
              <a:rPr lang="es-ES_tradnl" sz="2200" i="0" dirty="0" smtClean="0">
                <a:cs typeface="Times New Roman" pitchFamily="18" charset="0"/>
              </a:rPr>
              <a:t>Reserva memoria del montón para una variable del</a:t>
            </a:r>
            <a:br>
              <a:rPr lang="es-ES_tradnl" sz="2200" i="0" dirty="0" smtClean="0">
                <a:cs typeface="Times New Roman" pitchFamily="18" charset="0"/>
              </a:rPr>
            </a:br>
            <a:r>
              <a:rPr lang="es-ES_tradnl" sz="2200" i="0" dirty="0" smtClean="0">
                <a:cs typeface="Times New Roman" pitchFamily="18" charset="0"/>
              </a:rPr>
              <a:t>		</a:t>
            </a:r>
            <a:r>
              <a:rPr lang="es-ES_tradnl" sz="2200" dirty="0" smtClean="0">
                <a:latin typeface="Consolas" pitchFamily="49" charset="0"/>
                <a:cs typeface="Consolas" pitchFamily="49" charset="0"/>
              </a:rPr>
              <a:t>tipo</a:t>
            </a:r>
            <a:r>
              <a:rPr lang="es-ES_tradnl" sz="2200" i="0" dirty="0" smtClean="0">
                <a:cs typeface="Times New Roman" pitchFamily="18" charset="0"/>
              </a:rPr>
              <a:t> y devuelve la primera dirección de memoria</a:t>
            </a:r>
            <a:br>
              <a:rPr lang="es-ES_tradnl" sz="2200" i="0" dirty="0" smtClean="0">
                <a:cs typeface="Times New Roman" pitchFamily="18" charset="0"/>
              </a:rPr>
            </a:br>
            <a:r>
              <a:rPr lang="es-ES_tradnl" sz="2200" i="0" dirty="0" smtClean="0">
                <a:cs typeface="Times New Roman" pitchFamily="18" charset="0"/>
              </a:rPr>
              <a:t>		utilizada, que debe ser asignada a un puntero</a:t>
            </a:r>
            <a:endParaRPr lang="es-ES_tradnl" sz="2000" i="0" dirty="0" smtClean="0">
              <a:cs typeface="Times New Roman" pitchFamily="18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*p;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Todavía sin una dirección válida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Ya tiene una dirección válida</a:t>
            </a:r>
          </a:p>
          <a:p>
            <a:pPr marL="361950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*p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_tradnl" sz="2000" i="0" dirty="0" smtClean="0">
              <a:solidFill>
                <a:srgbClr val="009900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La variable dinámica se accede exclusivamente por punteros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No tiene identificador asociado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i; </a:t>
            </a: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i es una variable estática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*p1, *p2;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p1 = &amp;i; </a:t>
            </a: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Puntero que da acceso a la variable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   // estática i (accesible con i o con *p1)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Puntero que da acceso a una variable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              // dinámica (accesible sólo a través de p2)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55800" y="971436"/>
            <a:ext cx="481676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Devuelve </a:t>
            </a:r>
            <a:r>
              <a:rPr lang="es-E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si no queda memoria suficiente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Inicialización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Inicialización con el operador </a:t>
            </a:r>
            <a:r>
              <a:rPr lang="es-ES_tradnl" sz="2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El operador </a:t>
            </a:r>
            <a:r>
              <a:rPr lang="es-ES_tradnl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200" i="0" dirty="0" smtClean="0">
                <a:cs typeface="Times New Roman" pitchFamily="18" charset="0"/>
              </a:rPr>
              <a:t> admite un valor inicial para el dato creado: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*p;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Se crea la variable, de tipo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200" i="0" dirty="0" smtClean="0">
                <a:cs typeface="Times New Roman" pitchFamily="18" charset="0"/>
              </a:rPr>
              <a:t>, y se inicializa con el valor 12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"</a:t>
            </a:r>
            <a:r>
              <a:rPr lang="es-ES_tradnl" sz="20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registro.h</a:t>
            </a: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tRegistro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nuevo();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punt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reg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mostrar(*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punt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6012160" y="4581128"/>
            <a:ext cx="0" cy="621035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registros.cpp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Eliminación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El operador </a:t>
            </a:r>
            <a:r>
              <a:rPr lang="es-ES_tradnl" sz="2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</a:rPr>
              <a:t>puntero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  <a:r>
              <a:rPr lang="es-ES_tradnl" sz="2000" i="0" dirty="0" smtClean="0">
                <a:cs typeface="Times New Roman" pitchFamily="18" charset="0"/>
              </a:rPr>
              <a:t>	</a:t>
            </a:r>
            <a:r>
              <a:rPr lang="es-ES_tradnl" sz="2200" i="0" dirty="0" smtClean="0">
                <a:cs typeface="Times New Roman" pitchFamily="18" charset="0"/>
              </a:rPr>
              <a:t>Devuelve al montón la memoria usada por</a:t>
            </a:r>
            <a:br>
              <a:rPr lang="es-ES_tradnl" sz="2200" i="0" dirty="0" smtClean="0">
                <a:cs typeface="Times New Roman" pitchFamily="18" charset="0"/>
              </a:rPr>
            </a:br>
            <a:r>
              <a:rPr lang="es-ES_tradnl" sz="2200" i="0" dirty="0" smtClean="0">
                <a:cs typeface="Times New Roman" pitchFamily="18" charset="0"/>
              </a:rPr>
              <a:t>			la variable dinámica apuntada por </a:t>
            </a:r>
            <a:r>
              <a:rPr lang="es-ES_tradnl" sz="2200" dirty="0" smtClean="0">
                <a:latin typeface="Consolas" pitchFamily="49" charset="0"/>
                <a:cs typeface="Consolas" pitchFamily="49" charset="0"/>
              </a:rPr>
              <a:t>puntero</a:t>
            </a:r>
            <a:endParaRPr lang="es-ES_tradnl" sz="2200" i="0" dirty="0" smtClean="0">
              <a:latin typeface="Courier New" pitchFamily="49" charset="0"/>
              <a:cs typeface="Times New Roman" pitchFamily="18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*p;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*p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p; </a:t>
            </a: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Ya no se necesita el entero apuntado por p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1250740" y="4585540"/>
            <a:ext cx="6642520" cy="476355"/>
            <a:chOff x="899593" y="5416648"/>
            <a:chExt cx="6915954" cy="4763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7 CuadroTexto"/>
            <p:cNvSpPr txBox="1"/>
            <p:nvPr/>
          </p:nvSpPr>
          <p:spPr>
            <a:xfrm>
              <a:off x="899593" y="5416648"/>
              <a:ext cx="6915954" cy="47635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>
                <a:spcBef>
                  <a:spcPts val="1200"/>
                </a:spcBef>
                <a:spcAft>
                  <a:spcPts val="600"/>
                </a:spcAft>
                <a:buClr>
                  <a:srgbClr val="0BD0D9"/>
                </a:buClr>
                <a:buSzPct val="95000"/>
              </a:pPr>
              <a:r>
                <a:rPr lang="es-ES_tradnl" sz="22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Times New Roman" pitchFamily="18" charset="0"/>
                </a:rPr>
                <a:t>¡El </a:t>
              </a:r>
              <a:r>
                <a:rPr lang="es-ES_tradnl" sz="22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Times New Roman" pitchFamily="18" charset="0"/>
                </a:rPr>
                <a:t>puntero deja de contener una dirección </a:t>
              </a:r>
              <a:r>
                <a:rPr lang="es-ES_tradnl" sz="22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Times New Roman" pitchFamily="18" charset="0"/>
                </a:rPr>
                <a:t>válida!</a:t>
              </a:r>
              <a:endParaRPr lang="es-ES_tradnl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endParaRPr>
            </a:p>
          </p:txBody>
        </p:sp>
        <p:pic>
          <p:nvPicPr>
            <p:cNvPr id="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8 Grupo"/>
          <p:cNvGrpSpPr/>
          <p:nvPr/>
        </p:nvGrpSpPr>
        <p:grpSpPr>
          <a:xfrm>
            <a:off x="5152252" y="3886026"/>
            <a:ext cx="1651996" cy="2207270"/>
            <a:chOff x="5008236" y="3886026"/>
            <a:chExt cx="1651996" cy="2207270"/>
          </a:xfrm>
        </p:grpSpPr>
        <p:sp>
          <p:nvSpPr>
            <p:cNvPr id="34" name="33 Rectángulo"/>
            <p:cNvSpPr/>
            <p:nvPr/>
          </p:nvSpPr>
          <p:spPr>
            <a:xfrm>
              <a:off x="5008236" y="3886026"/>
              <a:ext cx="1651996" cy="220727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98000"/>
                    <a:shade val="25000"/>
                    <a:satMod val="250000"/>
                  </a:schemeClr>
                </a:gs>
                <a:gs pos="68000">
                  <a:schemeClr val="accent2">
                    <a:tint val="86000"/>
                    <a:satMod val="115000"/>
                  </a:schemeClr>
                </a:gs>
                <a:gs pos="100000">
                  <a:schemeClr val="accent2">
                    <a:tint val="50000"/>
                    <a:satMod val="150000"/>
                  </a:schemeClr>
                </a:gs>
              </a:gsLst>
              <a:lin ang="16200000" scaled="1"/>
              <a:tileRect/>
            </a:gradFill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076056" y="5686226"/>
              <a:ext cx="149412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Montón (</a:t>
              </a:r>
              <a:r>
                <a:rPr lang="es-ES" sz="1600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heap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)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899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p3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*p3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123.45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*p1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*p2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*p3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p2;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}</a:t>
            </a:r>
            <a:endParaRPr lang="es-ES_tradnl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dinamicas.cpp</a:t>
            </a:r>
          </a:p>
        </p:txBody>
      </p:sp>
      <p:grpSp>
        <p:nvGrpSpPr>
          <p:cNvPr id="12" name="22 Grupo"/>
          <p:cNvGrpSpPr/>
          <p:nvPr/>
        </p:nvGrpSpPr>
        <p:grpSpPr>
          <a:xfrm>
            <a:off x="4959500" y="3068960"/>
            <a:ext cx="1632912" cy="369332"/>
            <a:chOff x="4815484" y="3068960"/>
            <a:chExt cx="1632912" cy="369332"/>
          </a:xfrm>
        </p:grpSpPr>
        <p:sp>
          <p:nvSpPr>
            <p:cNvPr id="7" name="6 CuadroTexto"/>
            <p:cNvSpPr txBox="1"/>
            <p:nvPr/>
          </p:nvSpPr>
          <p:spPr>
            <a:xfrm>
              <a:off x="5152252" y="3068960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1.5</a:t>
              </a: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815484" y="3068960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</p:grpSp>
      <p:grpSp>
        <p:nvGrpSpPr>
          <p:cNvPr id="15" name="23 Grupo"/>
          <p:cNvGrpSpPr/>
          <p:nvPr/>
        </p:nvGrpSpPr>
        <p:grpSpPr>
          <a:xfrm>
            <a:off x="4496096" y="2132856"/>
            <a:ext cx="800172" cy="369332"/>
            <a:chOff x="4352080" y="2132856"/>
            <a:chExt cx="800172" cy="369332"/>
          </a:xfrm>
        </p:grpSpPr>
        <p:sp>
          <p:nvSpPr>
            <p:cNvPr id="9" name="8 CuadroTexto"/>
            <p:cNvSpPr txBox="1"/>
            <p:nvPr/>
          </p:nvSpPr>
          <p:spPr>
            <a:xfrm>
              <a:off x="4815484" y="2132856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352080" y="2132856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p1</a:t>
              </a:r>
            </a:p>
          </p:txBody>
        </p:sp>
      </p:grpSp>
      <p:cxnSp>
        <p:nvCxnSpPr>
          <p:cNvPr id="13" name="12 Conector recto de flecha"/>
          <p:cNvCxnSpPr/>
          <p:nvPr/>
        </p:nvCxnSpPr>
        <p:spPr>
          <a:xfrm rot="16200000" flipH="1">
            <a:off x="5071934" y="2429198"/>
            <a:ext cx="720080" cy="559444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24 Grupo"/>
          <p:cNvGrpSpPr/>
          <p:nvPr/>
        </p:nvGrpSpPr>
        <p:grpSpPr>
          <a:xfrm>
            <a:off x="4021400" y="4083466"/>
            <a:ext cx="800172" cy="369332"/>
            <a:chOff x="3877384" y="4083466"/>
            <a:chExt cx="800172" cy="369332"/>
          </a:xfrm>
        </p:grpSpPr>
        <p:sp>
          <p:nvSpPr>
            <p:cNvPr id="16" name="15 CuadroTexto"/>
            <p:cNvSpPr txBox="1"/>
            <p:nvPr/>
          </p:nvSpPr>
          <p:spPr>
            <a:xfrm>
              <a:off x="4340788" y="4083466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877384" y="4083466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p2</a:t>
              </a:r>
            </a:p>
          </p:txBody>
        </p:sp>
      </p:grpSp>
      <p:grpSp>
        <p:nvGrpSpPr>
          <p:cNvPr id="20" name="35 Grupo"/>
          <p:cNvGrpSpPr/>
          <p:nvPr/>
        </p:nvGrpSpPr>
        <p:grpSpPr>
          <a:xfrm>
            <a:off x="4644008" y="4083466"/>
            <a:ext cx="1948404" cy="369332"/>
            <a:chOff x="4499992" y="4083466"/>
            <a:chExt cx="1948404" cy="369332"/>
          </a:xfrm>
        </p:grpSpPr>
        <p:sp>
          <p:nvSpPr>
            <p:cNvPr id="14" name="13 CuadroTexto"/>
            <p:cNvSpPr txBox="1"/>
            <p:nvPr/>
          </p:nvSpPr>
          <p:spPr>
            <a:xfrm>
              <a:off x="5152252" y="4083466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8" name="17 Conector recto de flecha"/>
            <p:cNvCxnSpPr>
              <a:endCxn id="14" idx="1"/>
            </p:cNvCxnSpPr>
            <p:nvPr/>
          </p:nvCxnSpPr>
          <p:spPr>
            <a:xfrm flipV="1">
              <a:off x="4499992" y="4268132"/>
              <a:ext cx="65226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30 Grupo"/>
          <p:cNvGrpSpPr/>
          <p:nvPr/>
        </p:nvGrpSpPr>
        <p:grpSpPr>
          <a:xfrm>
            <a:off x="3995936" y="5100870"/>
            <a:ext cx="800172" cy="369332"/>
            <a:chOff x="3851920" y="5100870"/>
            <a:chExt cx="800172" cy="369332"/>
          </a:xfrm>
        </p:grpSpPr>
        <p:sp>
          <p:nvSpPr>
            <p:cNvPr id="27" name="26 CuadroTexto"/>
            <p:cNvSpPr txBox="1"/>
            <p:nvPr/>
          </p:nvSpPr>
          <p:spPr>
            <a:xfrm>
              <a:off x="4315324" y="5100870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3851920" y="5100870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p3</a:t>
              </a:r>
            </a:p>
          </p:txBody>
        </p:sp>
      </p:grpSp>
      <p:grpSp>
        <p:nvGrpSpPr>
          <p:cNvPr id="22" name="37 Grupo"/>
          <p:cNvGrpSpPr/>
          <p:nvPr/>
        </p:nvGrpSpPr>
        <p:grpSpPr>
          <a:xfrm>
            <a:off x="4644008" y="5100870"/>
            <a:ext cx="1922940" cy="369332"/>
            <a:chOff x="4499992" y="5100870"/>
            <a:chExt cx="1922940" cy="369332"/>
          </a:xfrm>
        </p:grpSpPr>
        <p:sp>
          <p:nvSpPr>
            <p:cNvPr id="26" name="25 CuadroTexto"/>
            <p:cNvSpPr txBox="1"/>
            <p:nvPr/>
          </p:nvSpPr>
          <p:spPr>
            <a:xfrm>
              <a:off x="5126788" y="5100870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9" name="28 Conector recto de flecha"/>
            <p:cNvCxnSpPr>
              <a:endCxn id="26" idx="1"/>
            </p:cNvCxnSpPr>
            <p:nvPr/>
          </p:nvCxnSpPr>
          <p:spPr>
            <a:xfrm flipV="1">
              <a:off x="4499992" y="5285536"/>
              <a:ext cx="6267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CuadroTexto"/>
          <p:cNvSpPr txBox="1"/>
          <p:nvPr/>
        </p:nvSpPr>
        <p:spPr>
          <a:xfrm>
            <a:off x="7013887" y="2054165"/>
            <a:ext cx="1734577" cy="324704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Identificadores:</a:t>
            </a:r>
          </a:p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p2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p3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  <a:p>
            <a:pPr>
              <a:spcAft>
                <a:spcPts val="600"/>
              </a:spcAft>
            </a:pP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Variables:</a:t>
            </a:r>
          </a:p>
          <a:p>
            <a:pPr>
              <a:spcAft>
                <a:spcPts val="600"/>
              </a:spcAft>
            </a:pPr>
            <a:r>
              <a:rPr lang="es-E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6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(+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*p2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y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*p3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5296268" y="4085054"/>
            <a:ext cx="129614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1.5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5270804" y="5102458"/>
            <a:ext cx="129614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123.45</a:t>
            </a:r>
          </a:p>
        </p:txBody>
      </p:sp>
      <p:cxnSp>
        <p:nvCxnSpPr>
          <p:cNvPr id="33" name="32 Conector recto de flecha"/>
          <p:cNvCxnSpPr/>
          <p:nvPr/>
        </p:nvCxnSpPr>
        <p:spPr>
          <a:xfrm>
            <a:off x="784151" y="2276872"/>
            <a:ext cx="386830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4.44444E-6 0.0370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3704 L -4.44444E-6 0.0840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8403 L -4.44444E-6 0.1261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12616 L -4.44444E-6 0.1694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16945 L -4.44444E-6 0.2099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0996 L -4.44444E-6 0.2347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3473 L -4.44444E-6 0.3990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39908 L -4.44444E-6 0.4388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2" grpId="1"/>
      <p:bldP spid="37" grpId="0"/>
      <p:bldP spid="37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5301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878365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3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3" name="22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1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375732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4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16 Grupo"/>
          <p:cNvGrpSpPr/>
          <p:nvPr/>
        </p:nvGrpSpPr>
        <p:grpSpPr>
          <a:xfrm flipV="1">
            <a:off x="6919929" y="2420888"/>
            <a:ext cx="1098930" cy="3024336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8" name="17 Conector recto"/>
            <p:cNvCxnSpPr/>
            <p:nvPr/>
          </p:nvCxnSpPr>
          <p:spPr>
            <a:xfrm>
              <a:off x="6929454" y="220285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5" name="2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091008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0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16 Grupo"/>
          <p:cNvGrpSpPr/>
          <p:nvPr/>
        </p:nvGrpSpPr>
        <p:grpSpPr>
          <a:xfrm flipV="1">
            <a:off x="6919929" y="2420888"/>
            <a:ext cx="1098930" cy="3024336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7" name="17 Conector recto"/>
            <p:cNvCxnSpPr/>
            <p:nvPr/>
          </p:nvCxnSpPr>
          <p:spPr>
            <a:xfrm>
              <a:off x="6929454" y="220285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8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19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p3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93672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" name="26 Grupo"/>
          <p:cNvGrpSpPr/>
          <p:nvPr/>
        </p:nvGrpSpPr>
        <p:grpSpPr>
          <a:xfrm>
            <a:off x="6929454" y="2737495"/>
            <a:ext cx="900090" cy="2385513"/>
            <a:chOff x="6929454" y="2780928"/>
            <a:chExt cx="900090" cy="216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6" name="15 Conector recto"/>
            <p:cNvCxnSpPr/>
            <p:nvPr/>
          </p:nvCxnSpPr>
          <p:spPr>
            <a:xfrm flipV="1">
              <a:off x="6929454" y="2792958"/>
              <a:ext cx="90009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H="1">
              <a:off x="6741622" y="3861048"/>
              <a:ext cx="21602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 rot="10800000" flipV="1">
              <a:off x="7358858" y="4931640"/>
              <a:ext cx="470686" cy="817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6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16 Grupo"/>
          <p:cNvGrpSpPr/>
          <p:nvPr/>
        </p:nvGrpSpPr>
        <p:grpSpPr>
          <a:xfrm flipV="1">
            <a:off x="6919929" y="2420888"/>
            <a:ext cx="1098930" cy="3024336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0" name="17 Conector recto"/>
            <p:cNvCxnSpPr/>
            <p:nvPr/>
          </p:nvCxnSpPr>
          <p:spPr>
            <a:xfrm>
              <a:off x="6929454" y="220285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18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19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p3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*p3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123.45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5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90717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123.45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26 Grupo"/>
          <p:cNvGrpSpPr/>
          <p:nvPr/>
        </p:nvGrpSpPr>
        <p:grpSpPr>
          <a:xfrm>
            <a:off x="6929454" y="2737495"/>
            <a:ext cx="900090" cy="2385513"/>
            <a:chOff x="6929454" y="2780928"/>
            <a:chExt cx="900090" cy="216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7" name="15 Conector recto"/>
            <p:cNvCxnSpPr/>
            <p:nvPr/>
          </p:nvCxnSpPr>
          <p:spPr>
            <a:xfrm flipV="1">
              <a:off x="6929454" y="2792958"/>
              <a:ext cx="90009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9 Conector recto"/>
            <p:cNvCxnSpPr/>
            <p:nvPr/>
          </p:nvCxnSpPr>
          <p:spPr>
            <a:xfrm rot="16200000" flipH="1">
              <a:off x="6741622" y="3861048"/>
              <a:ext cx="21602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0 Conector recto de flecha"/>
            <p:cNvCxnSpPr/>
            <p:nvPr/>
          </p:nvCxnSpPr>
          <p:spPr>
            <a:xfrm rot="10800000" flipV="1">
              <a:off x="7358858" y="4931640"/>
              <a:ext cx="470686" cy="817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1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16 Grupo"/>
          <p:cNvGrpSpPr/>
          <p:nvPr/>
        </p:nvGrpSpPr>
        <p:grpSpPr>
          <a:xfrm flipV="1">
            <a:off x="6919929" y="2420888"/>
            <a:ext cx="1098930" cy="3024336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5" name="17 Conector recto"/>
            <p:cNvCxnSpPr/>
            <p:nvPr/>
          </p:nvCxnSpPr>
          <p:spPr>
            <a:xfrm>
              <a:off x="6929454" y="220285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18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19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Los punteros contienen direcciones de memoria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¿De qué tipo es el dato apuntado?</a:t>
            </a:r>
            <a:endParaRPr lang="es-ES_tradnl" dirty="0" smtClean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La variable a la que apunta un puntero será de un tipo concreto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¿Cuánto ocupa? ¿Cómo se interpreta?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tipo de variable apuntado se establece al declarar el puntero: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i="1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tipo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i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nombre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  <a:r>
              <a:rPr lang="es-ES_tradnl" sz="2000" dirty="0" smtClean="0">
                <a:sym typeface="Wingdings" pitchFamily="2" charset="2"/>
              </a:rPr>
              <a:t>	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puntero </a:t>
            </a:r>
            <a:r>
              <a:rPr lang="es-ES_tradnl" i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nombre</a:t>
            </a:r>
            <a:r>
              <a:rPr lang="es-ES_tradnl" dirty="0" smtClean="0">
                <a:sym typeface="Wingdings" pitchFamily="2" charset="2"/>
              </a:rPr>
              <a:t> apuntará a una variable del </a:t>
            </a:r>
            <a:r>
              <a:rPr lang="es-ES_tradnl" i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tipo</a:t>
            </a:r>
            <a:r>
              <a:rPr lang="es-ES_tradnl" dirty="0" smtClean="0">
                <a:sym typeface="Wingdings" pitchFamily="2" charset="2"/>
              </a:rPr>
              <a:t> indicado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asterisco (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dirty="0" smtClean="0">
                <a:sym typeface="Wingdings" pitchFamily="2" charset="2"/>
              </a:rPr>
              <a:t>) indica que es un puntero a datos de ese tipo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</a:t>
            </a:r>
            <a:r>
              <a:rPr lang="es-ES_tradnl" sz="2000" dirty="0" err="1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inicialmente contiene una dirección</a:t>
            </a:r>
            <a:b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</a:b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        // que no es válida (</a:t>
            </a:r>
            <a:r>
              <a:rPr lang="es-ES_tradnl" sz="2000" i="1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no apunta a nada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El puntero </a:t>
            </a: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 smtClean="0">
                <a:sym typeface="Wingdings" pitchFamily="2" charset="2"/>
              </a:rPr>
              <a:t> apuntará a una variable entera (</a:t>
            </a: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spc="-5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spc="-5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i; </a:t>
            </a:r>
            <a:r>
              <a:rPr lang="es-ES_tradnl" sz="2000" spc="-5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Dato entero  </a:t>
            </a:r>
            <a:r>
              <a:rPr lang="es-ES_tradnl" sz="2000" i="1" spc="-50" dirty="0" smtClean="0">
                <a:cs typeface="Consolas" pitchFamily="49" charset="0"/>
                <a:sym typeface="Wingdings" pitchFamily="2" charset="2"/>
              </a:rPr>
              <a:t>vs. </a:t>
            </a:r>
            <a:r>
              <a:rPr lang="es-ES_tradnl" sz="2000" spc="-5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s-ES_tradnl" sz="2000" spc="-5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spc="-5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spc="-5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spc="-5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spc="-5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Puntero a entero</a:t>
            </a:r>
            <a:endParaRPr lang="es-ES_tradnl" sz="2000" spc="-50" dirty="0" smtClean="0">
              <a:solidFill>
                <a:srgbClr val="92D050"/>
              </a:solidFill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p3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*p3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123.45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*p1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*p2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*p3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p2;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66728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123.45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26 Grupo"/>
          <p:cNvGrpSpPr/>
          <p:nvPr/>
        </p:nvGrpSpPr>
        <p:grpSpPr>
          <a:xfrm>
            <a:off x="6929454" y="2737495"/>
            <a:ext cx="900090" cy="2385513"/>
            <a:chOff x="6929454" y="2780928"/>
            <a:chExt cx="900090" cy="216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2" name="15 Conector recto"/>
            <p:cNvCxnSpPr/>
            <p:nvPr/>
          </p:nvCxnSpPr>
          <p:spPr>
            <a:xfrm flipV="1">
              <a:off x="6929454" y="2792958"/>
              <a:ext cx="90009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19 Conector recto"/>
            <p:cNvCxnSpPr/>
            <p:nvPr/>
          </p:nvCxnSpPr>
          <p:spPr>
            <a:xfrm rot="16200000" flipH="1">
              <a:off x="6741622" y="3861048"/>
              <a:ext cx="21602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0 Conector recto de flecha"/>
            <p:cNvCxnSpPr/>
            <p:nvPr/>
          </p:nvCxnSpPr>
          <p:spPr>
            <a:xfrm rot="10800000" flipV="1">
              <a:off x="7358858" y="4931640"/>
              <a:ext cx="470686" cy="817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6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variables dinámicas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a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1.5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*p1, *p2, *p3;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p1 = &amp;a;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*p2 = *p1;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p3 =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*p3 =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123.45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*p1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*p2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cout &lt;&lt; *p3 &lt;&lt; endl;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p2;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p3;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endParaRPr lang="es-ES_tradnl" sz="1800" dirty="0" smtClean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142556"/>
              </p:ext>
            </p:extLst>
          </p:nvPr>
        </p:nvGraphicFramePr>
        <p:xfrm>
          <a:off x="5724128" y="1268760"/>
          <a:ext cx="163473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86658"/>
              </a:tblGrid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PILA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p2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p3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32026">
                <a:tc>
                  <a:txBody>
                    <a:bodyPr/>
                    <a:lstStyle/>
                    <a:p>
                      <a:pPr algn="r"/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MONTÓN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2" name="12 Grupo"/>
          <p:cNvGrpSpPr/>
          <p:nvPr/>
        </p:nvGrpSpPr>
        <p:grpSpPr>
          <a:xfrm>
            <a:off x="6929454" y="1753766"/>
            <a:ext cx="1098930" cy="360040"/>
            <a:chOff x="6929454" y="1844824"/>
            <a:chExt cx="1098930" cy="3600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3" name="13 Conector recto"/>
            <p:cNvCxnSpPr/>
            <p:nvPr/>
          </p:nvCxnSpPr>
          <p:spPr>
            <a:xfrm>
              <a:off x="6929454" y="2195339"/>
              <a:ext cx="109893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4 Conector recto"/>
            <p:cNvCxnSpPr/>
            <p:nvPr/>
          </p:nvCxnSpPr>
          <p:spPr>
            <a:xfrm rot="5400000" flipH="1" flipV="1">
              <a:off x="7838839" y="2024844"/>
              <a:ext cx="360040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5 Conector recto de flecha"/>
            <p:cNvCxnSpPr/>
            <p:nvPr/>
          </p:nvCxnSpPr>
          <p:spPr>
            <a:xfrm rot="10800000">
              <a:off x="7358858" y="1844824"/>
              <a:ext cx="669526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25224" y="3044280"/>
            <a:ext cx="549387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Gestión de la memoria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dirty="0"/>
              <a:t>Errores de asignación de memoria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909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La memoria se reparte entre la pila y el montón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Crecen en direcciones opuestas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 llamar a subprogramas la pila crece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 crear datos dinámicos el montón crece</a:t>
            </a:r>
          </a:p>
          <a:p>
            <a:pPr marL="714375"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prstClr val="white"/>
                </a:solidFill>
              </a:rPr>
              <a:t>Colisión </a:t>
            </a:r>
            <a:r>
              <a:rPr lang="es-ES" i="1" dirty="0">
                <a:solidFill>
                  <a:prstClr val="white"/>
                </a:solidFill>
              </a:rPr>
              <a:t>pila-montón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Los límites de ambas regiones se encuentran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agota la memoria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Desbordamiento </a:t>
            </a:r>
            <a:r>
              <a:rPr lang="es-ES" i="1" dirty="0"/>
              <a:t>de la pila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La pila suele tener un tamaño máximo establecido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se sobrepasa se agota la pila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55622"/>
              </p:ext>
            </p:extLst>
          </p:nvPr>
        </p:nvGraphicFramePr>
        <p:xfrm>
          <a:off x="7191078" y="1052736"/>
          <a:ext cx="1485378" cy="19135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85378"/>
              </a:tblGrid>
              <a:tr h="533465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Pila</a:t>
                      </a:r>
                      <a:endParaRPr lang="es-E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380129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Montón</a:t>
                      </a:r>
                      <a:endParaRPr lang="es-ES" sz="11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cxnSp>
        <p:nvCxnSpPr>
          <p:cNvPr id="15" name="14 Conector recto de flecha"/>
          <p:cNvCxnSpPr/>
          <p:nvPr/>
        </p:nvCxnSpPr>
        <p:spPr>
          <a:xfrm>
            <a:off x="7939733" y="1340768"/>
            <a:ext cx="0" cy="210579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7938939" y="1628800"/>
            <a:ext cx="0" cy="104949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 de la memoria dinámica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Gestión del montón</a:t>
            </a:r>
            <a:endParaRPr lang="es-ES_tradnl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Sistema de Gestión de Memoria Dinámica (</a:t>
            </a:r>
            <a:r>
              <a:rPr lang="es-ES_tradnl" sz="2200" i="0" dirty="0" err="1" smtClean="0">
                <a:cs typeface="Times New Roman" pitchFamily="18" charset="0"/>
              </a:rPr>
              <a:t>SGMD</a:t>
            </a:r>
            <a:r>
              <a:rPr lang="es-ES_tradnl" sz="2200" i="0" dirty="0" smtClean="0">
                <a:cs typeface="Times New Roman" pitchFamily="18" charset="0"/>
              </a:rPr>
              <a:t>)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Gestiona la asignación de memoria a los datos dinámicos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Localiza secciones adecuadas y sigue la pista de lo disponible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No dispone de un </a:t>
            </a:r>
            <a:r>
              <a:rPr lang="es-ES_tradnl" sz="2200" dirty="0" smtClean="0">
                <a:cs typeface="Times New Roman" pitchFamily="18" charset="0"/>
              </a:rPr>
              <a:t>recolector de basura</a:t>
            </a:r>
            <a:r>
              <a:rPr lang="es-ES_tradnl" sz="2200" i="0" dirty="0" smtClean="0">
                <a:cs typeface="Times New Roman" pitchFamily="18" charset="0"/>
              </a:rPr>
              <a:t>, como el lenguaje Java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dirty="0" smtClean="0">
                <a:cs typeface="Times New Roman" pitchFamily="18" charset="0"/>
              </a:rPr>
              <a:t>¡Hay que devolver toda la memoria solicitada!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Deben ejecutarse tantos </a:t>
            </a:r>
            <a:r>
              <a:rPr lang="es-ES_tradnl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200" i="0" dirty="0" smtClean="0">
                <a:cs typeface="Times New Roman" pitchFamily="18" charset="0"/>
              </a:rPr>
              <a:t> como </a:t>
            </a:r>
            <a:r>
              <a:rPr lang="es-ES_tradnl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200" i="0" dirty="0" smtClean="0">
                <a:cs typeface="Times New Roman" pitchFamily="18" charset="0"/>
              </a:rPr>
              <a:t> se hayan ejecutado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La memoria disponible en el montón debe ser exactamente la misma antes y después de la ejecución del programa</a:t>
            </a:r>
          </a:p>
          <a:p>
            <a:pPr marL="361950">
              <a:spcBef>
                <a:spcPts val="120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Y todo dato dinámico debe tener algún acceso (puntero)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Es un grave error </a:t>
            </a:r>
            <a:r>
              <a:rPr lang="es-ES_tradnl" sz="2200" dirty="0" smtClean="0">
                <a:cs typeface="Times New Roman" pitchFamily="18" charset="0"/>
              </a:rPr>
              <a:t>perder</a:t>
            </a:r>
            <a:r>
              <a:rPr lang="es-ES_tradnl" sz="2200" i="0" dirty="0" smtClean="0">
                <a:cs typeface="Times New Roman" pitchFamily="18" charset="0"/>
              </a:rPr>
              <a:t> un dato en el montón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24135" y="3044280"/>
            <a:ext cx="409605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Errores comunes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Mal uso de la memoria dinámica I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Olvido de destrucción de un dato </a:t>
            </a: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dinámico</a:t>
            </a:r>
            <a:endParaRPr lang="es-ES_tradnl" sz="2800" dirty="0">
              <a:solidFill>
                <a:schemeClr val="bg2">
                  <a:lumMod val="20000"/>
                  <a:lumOff val="80000"/>
                </a:schemeClr>
              </a:solidFill>
              <a:cs typeface="Times New Roman" pitchFamily="18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main() {</a:t>
            </a:r>
            <a:endParaRPr lang="es-ES_tradnl" sz="2000" i="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*p;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*p = nuevo();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mostrar(*p);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spcBef>
                <a:spcPts val="120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G++ no indicará ningún error y el programa parecerá terminar correctamente, pero dejará memoria desperdiciada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Visual C++ sí comprueba el uso de la memoria dinámica </a:t>
            </a:r>
            <a:br>
              <a:rPr lang="es-ES_tradnl" sz="2200" i="0" dirty="0" smtClean="0">
                <a:cs typeface="Times New Roman" pitchFamily="18" charset="0"/>
              </a:rPr>
            </a:br>
            <a:r>
              <a:rPr lang="es-ES_tradnl" sz="2200" i="0" dirty="0" smtClean="0">
                <a:cs typeface="Times New Roman" pitchFamily="18" charset="0"/>
              </a:rPr>
              <a:t>y nos avisa si dejamos memoria sin liberar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 rot="10800000">
            <a:off x="2614928" y="3629055"/>
            <a:ext cx="1944216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6 Grupo"/>
          <p:cNvGrpSpPr/>
          <p:nvPr/>
        </p:nvGrpSpPr>
        <p:grpSpPr>
          <a:xfrm>
            <a:off x="4716016" y="3415187"/>
            <a:ext cx="2592288" cy="430913"/>
            <a:chOff x="899593" y="5416648"/>
            <a:chExt cx="2698997" cy="43091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7 CuadroTexto"/>
            <p:cNvSpPr txBox="1"/>
            <p:nvPr/>
          </p:nvSpPr>
          <p:spPr>
            <a:xfrm>
              <a:off x="899593" y="5416648"/>
              <a:ext cx="2698997" cy="4309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>
                <a:spcAft>
                  <a:spcPts val="600"/>
                </a:spcAft>
              </a:pP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Falta  </a:t>
              </a:r>
              <a:r>
                <a:rPr lang="es-ES" sz="2000" dirty="0">
                  <a:solidFill>
                    <a:srgbClr val="009DD9">
                      <a:lumMod val="60000"/>
                      <a:lumOff val="40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delete</a:t>
              </a: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p;</a:t>
              </a:r>
            </a:p>
          </p:txBody>
        </p:sp>
        <p:pic>
          <p:nvPicPr>
            <p:cNvPr id="12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Mal uso de la memoria dinámica II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Intento de destrucción de un dato </a:t>
            </a: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inexistente</a:t>
            </a:r>
            <a:endParaRPr lang="es-ES_tradnl" sz="2800" dirty="0">
              <a:solidFill>
                <a:schemeClr val="bg2">
                  <a:lumMod val="20000"/>
                  <a:lumOff val="80000"/>
                </a:schemeClr>
              </a:solidFill>
              <a:cs typeface="Times New Roman" pitchFamily="18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int 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main() {</a:t>
            </a:r>
            <a:endParaRPr lang="es-ES_tradnl" sz="2000" i="0" dirty="0" smtClean="0">
              <a:solidFill>
                <a:srgbClr val="FFC000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   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*p1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*p1 = nuevo();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mostrar(*p1);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   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*p2;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p2 = p1;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mostrar(*p2);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   delete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p1;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   delete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p2;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endParaRPr lang="es-ES_tradnl" sz="2000" i="0" dirty="0" smtClean="0">
              <a:effectLst/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FF00"/>
                </a:solidFill>
                <a:effectLst/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}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908" y="3483941"/>
            <a:ext cx="2873333" cy="20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0" name="Grupo 19"/>
          <p:cNvGrpSpPr/>
          <p:nvPr/>
        </p:nvGrpSpPr>
        <p:grpSpPr>
          <a:xfrm>
            <a:off x="6077181" y="1988840"/>
            <a:ext cx="800172" cy="369332"/>
            <a:chOff x="6077181" y="2492896"/>
            <a:chExt cx="800172" cy="369332"/>
          </a:xfrm>
        </p:grpSpPr>
        <p:sp>
          <p:nvSpPr>
            <p:cNvPr id="8" name="7 CuadroTexto"/>
            <p:cNvSpPr txBox="1"/>
            <p:nvPr/>
          </p:nvSpPr>
          <p:spPr>
            <a:xfrm>
              <a:off x="6540585" y="2492896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077181" y="2492896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p1</a:t>
              </a: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699789" y="1988840"/>
            <a:ext cx="1948404" cy="369332"/>
            <a:chOff x="6699789" y="2492896"/>
            <a:chExt cx="1948404" cy="369332"/>
          </a:xfrm>
        </p:grpSpPr>
        <p:sp>
          <p:nvSpPr>
            <p:cNvPr id="7" name="6 CuadroTexto"/>
            <p:cNvSpPr txBox="1"/>
            <p:nvPr/>
          </p:nvSpPr>
          <p:spPr>
            <a:xfrm>
              <a:off x="7352049" y="2492896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i="1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tRegistro</a:t>
              </a:r>
            </a:p>
          </p:txBody>
        </p:sp>
        <p:cxnSp>
          <p:nvCxnSpPr>
            <p:cNvPr id="10" name="9 Conector recto de flecha"/>
            <p:cNvCxnSpPr>
              <a:endCxn id="7" idx="1"/>
            </p:cNvCxnSpPr>
            <p:nvPr/>
          </p:nvCxnSpPr>
          <p:spPr>
            <a:xfrm flipV="1">
              <a:off x="6699789" y="2677562"/>
              <a:ext cx="65226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0"/>
          <p:cNvGrpSpPr/>
          <p:nvPr/>
        </p:nvGrpSpPr>
        <p:grpSpPr>
          <a:xfrm>
            <a:off x="6077181" y="2708920"/>
            <a:ext cx="800172" cy="369332"/>
            <a:chOff x="6077181" y="3212976"/>
            <a:chExt cx="800172" cy="369332"/>
          </a:xfrm>
        </p:grpSpPr>
        <p:sp>
          <p:nvSpPr>
            <p:cNvPr id="12" name="11 CuadroTexto"/>
            <p:cNvSpPr txBox="1"/>
            <p:nvPr/>
          </p:nvSpPr>
          <p:spPr>
            <a:xfrm>
              <a:off x="6540585" y="3212976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6077181" y="3212976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p2</a:t>
              </a: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flipV="1">
            <a:off x="6699789" y="2358172"/>
            <a:ext cx="652260" cy="53700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o 18"/>
          <p:cNvGrpSpPr/>
          <p:nvPr/>
        </p:nvGrpSpPr>
        <p:grpSpPr>
          <a:xfrm>
            <a:off x="2784538" y="4499595"/>
            <a:ext cx="995374" cy="534249"/>
            <a:chOff x="2784538" y="4499595"/>
            <a:chExt cx="995374" cy="534249"/>
          </a:xfrm>
        </p:grpSpPr>
        <p:cxnSp>
          <p:nvCxnSpPr>
            <p:cNvPr id="15" name="7 Conector recto de flecha"/>
            <p:cNvCxnSpPr/>
            <p:nvPr/>
          </p:nvCxnSpPr>
          <p:spPr>
            <a:xfrm flipH="1">
              <a:off x="2784538" y="4509120"/>
              <a:ext cx="995374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3770387" y="4499595"/>
              <a:ext cx="0" cy="534249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6 Grupo"/>
          <p:cNvGrpSpPr/>
          <p:nvPr/>
        </p:nvGrpSpPr>
        <p:grpSpPr>
          <a:xfrm>
            <a:off x="2773666" y="5043369"/>
            <a:ext cx="2595939" cy="669494"/>
            <a:chOff x="899592" y="5416648"/>
            <a:chExt cx="2702798" cy="66949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7 CuadroTexto"/>
            <p:cNvSpPr txBox="1"/>
            <p:nvPr/>
          </p:nvSpPr>
          <p:spPr>
            <a:xfrm>
              <a:off x="899592" y="5416648"/>
              <a:ext cx="2702798" cy="66949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>
                <a:spcAft>
                  <a:spcPts val="600"/>
                </a:spcAft>
              </a:pP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Sólo se ha creado</a:t>
              </a:r>
              <a:b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una variable</a:t>
              </a:r>
            </a:p>
          </p:txBody>
        </p:sp>
        <p:pic>
          <p:nvPicPr>
            <p:cNvPr id="25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7073470" y="3826078"/>
            <a:ext cx="1530978" cy="104308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98000"/>
                  <a:shade val="25000"/>
                  <a:satMod val="250000"/>
                </a:schemeClr>
              </a:gs>
              <a:gs pos="68000">
                <a:schemeClr val="accent2">
                  <a:tint val="86000"/>
                  <a:satMod val="115000"/>
                </a:schemeClr>
              </a:gs>
              <a:gs pos="100000">
                <a:schemeClr val="accent2">
                  <a:tint val="50000"/>
                  <a:satMod val="150000"/>
                </a:schemeClr>
              </a:gs>
            </a:gsLst>
            <a:lin ang="16200000" scaled="1"/>
            <a:tileRect/>
          </a:gradFill>
          <a:ln>
            <a:tailEnd type="non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ES" i="1" dirty="0" smtClean="0"/>
              <a:t>¡Perdido!</a:t>
            </a:r>
            <a:endParaRPr lang="es-ES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Mal uso de la memoria dinámica III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Pérdida de un dato </a:t>
            </a: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dinámico</a:t>
            </a:r>
            <a:endParaRPr lang="es-ES_tradnl" sz="2800" dirty="0">
              <a:solidFill>
                <a:schemeClr val="bg2">
                  <a:lumMod val="20000"/>
                  <a:lumOff val="80000"/>
                </a:schemeClr>
              </a:solidFill>
              <a:cs typeface="Times New Roman" pitchFamily="18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int 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main() {</a:t>
            </a:r>
            <a:endParaRPr lang="es-ES_tradnl" sz="2000" i="0" dirty="0" smtClean="0">
              <a:solidFill>
                <a:srgbClr val="FFC000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*p1, *p2;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p1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p2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mostrar(*p1);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p1 = p2;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mostrar(*p1);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p1;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p2;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endParaRPr lang="es-ES_tradnl" sz="2000" i="0" dirty="0" smtClean="0">
              <a:effectLst/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FF00"/>
                </a:solidFill>
                <a:effectLst/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}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4" name="Grupo 23"/>
          <p:cNvGrpSpPr/>
          <p:nvPr/>
        </p:nvGrpSpPr>
        <p:grpSpPr>
          <a:xfrm>
            <a:off x="5714949" y="2996952"/>
            <a:ext cx="800172" cy="369332"/>
            <a:chOff x="5714949" y="2996952"/>
            <a:chExt cx="800172" cy="369332"/>
          </a:xfrm>
        </p:grpSpPr>
        <p:sp>
          <p:nvSpPr>
            <p:cNvPr id="8" name="7 CuadroTexto"/>
            <p:cNvSpPr txBox="1"/>
            <p:nvPr/>
          </p:nvSpPr>
          <p:spPr>
            <a:xfrm>
              <a:off x="6178353" y="2996952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714949" y="2996952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p2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6337557" y="2996952"/>
            <a:ext cx="2092420" cy="369332"/>
            <a:chOff x="6337557" y="2996952"/>
            <a:chExt cx="2092420" cy="369332"/>
          </a:xfrm>
        </p:grpSpPr>
        <p:sp>
          <p:nvSpPr>
            <p:cNvPr id="7" name="6 CuadroTexto"/>
            <p:cNvSpPr txBox="1"/>
            <p:nvPr/>
          </p:nvSpPr>
          <p:spPr>
            <a:xfrm>
              <a:off x="7133833" y="2996952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i="1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tRegistro</a:t>
              </a:r>
            </a:p>
          </p:txBody>
        </p:sp>
        <p:cxnSp>
          <p:nvCxnSpPr>
            <p:cNvPr id="10" name="9 Conector recto de flecha"/>
            <p:cNvCxnSpPr>
              <a:endCxn id="7" idx="1"/>
            </p:cNvCxnSpPr>
            <p:nvPr/>
          </p:nvCxnSpPr>
          <p:spPr>
            <a:xfrm>
              <a:off x="6337557" y="3181618"/>
              <a:ext cx="796276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o 24"/>
          <p:cNvGrpSpPr/>
          <p:nvPr/>
        </p:nvGrpSpPr>
        <p:grpSpPr>
          <a:xfrm>
            <a:off x="5714949" y="3933056"/>
            <a:ext cx="800172" cy="369332"/>
            <a:chOff x="5714949" y="3933056"/>
            <a:chExt cx="800172" cy="369332"/>
          </a:xfrm>
        </p:grpSpPr>
        <p:sp>
          <p:nvSpPr>
            <p:cNvPr id="12" name="11 CuadroTexto"/>
            <p:cNvSpPr txBox="1"/>
            <p:nvPr/>
          </p:nvSpPr>
          <p:spPr>
            <a:xfrm>
              <a:off x="6178353" y="3933056"/>
              <a:ext cx="3367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5714949" y="3933056"/>
              <a:ext cx="43794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p1</a:t>
              </a:r>
            </a:p>
          </p:txBody>
        </p:sp>
      </p:grpSp>
      <p:cxnSp>
        <p:nvCxnSpPr>
          <p:cNvPr id="14" name="13 Conector recto de flecha"/>
          <p:cNvCxnSpPr/>
          <p:nvPr/>
        </p:nvCxnSpPr>
        <p:spPr>
          <a:xfrm flipV="1">
            <a:off x="6337557" y="3366284"/>
            <a:ext cx="796276" cy="753026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o 26"/>
          <p:cNvGrpSpPr/>
          <p:nvPr/>
        </p:nvGrpSpPr>
        <p:grpSpPr>
          <a:xfrm>
            <a:off x="6337557" y="3933056"/>
            <a:ext cx="2092420" cy="369332"/>
            <a:chOff x="6337557" y="3933056"/>
            <a:chExt cx="2092420" cy="369332"/>
          </a:xfrm>
        </p:grpSpPr>
        <p:sp>
          <p:nvSpPr>
            <p:cNvPr id="15" name="14 CuadroTexto"/>
            <p:cNvSpPr txBox="1"/>
            <p:nvPr/>
          </p:nvSpPr>
          <p:spPr>
            <a:xfrm>
              <a:off x="7133833" y="3933056"/>
              <a:ext cx="1296144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i="1" dirty="0" smtClean="0">
                  <a:solidFill>
                    <a:schemeClr val="tx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tRegistro</a:t>
              </a:r>
            </a:p>
          </p:txBody>
        </p:sp>
        <p:cxnSp>
          <p:nvCxnSpPr>
            <p:cNvPr id="17" name="16 Conector recto de flecha"/>
            <p:cNvCxnSpPr>
              <a:endCxn id="15" idx="1"/>
            </p:cNvCxnSpPr>
            <p:nvPr/>
          </p:nvCxnSpPr>
          <p:spPr>
            <a:xfrm flipV="1">
              <a:off x="6337557" y="4117722"/>
              <a:ext cx="796276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prstDash val="sysDot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17 CuadroTexto"/>
          <p:cNvSpPr txBox="1"/>
          <p:nvPr/>
        </p:nvSpPr>
        <p:spPr>
          <a:xfrm>
            <a:off x="6544133" y="4092323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</a:t>
            </a:r>
            <a:endParaRPr lang="es-ES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212769" y="2430180"/>
            <a:ext cx="505267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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252567" y="3448050"/>
            <a:ext cx="458780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</a:t>
            </a:r>
            <a:endParaRPr lang="es-ES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130629" y="3645024"/>
            <a:ext cx="505267" cy="52322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 2"/>
              </a:rPr>
              <a:t></a:t>
            </a:r>
            <a:endParaRPr lang="es-ES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28" name="6 Grupo"/>
          <p:cNvGrpSpPr/>
          <p:nvPr/>
        </p:nvGrpSpPr>
        <p:grpSpPr>
          <a:xfrm>
            <a:off x="2773666" y="5481930"/>
            <a:ext cx="5110702" cy="755382"/>
            <a:chOff x="899592" y="5416648"/>
            <a:chExt cx="5321078" cy="7553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7 CuadroTexto"/>
            <p:cNvSpPr txBox="1"/>
            <p:nvPr/>
          </p:nvSpPr>
          <p:spPr>
            <a:xfrm>
              <a:off x="899592" y="5416648"/>
              <a:ext cx="5321078" cy="75538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/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Se pierde un dato en el montón</a:t>
              </a:r>
              <a:endParaRPr lang="es-E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  <a:p>
              <a:pPr marL="541338" lvl="0"/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  <a:cs typeface="Consolas" pitchFamily="49" charset="0"/>
                </a:rPr>
                <a:t>Se intenta eliminar un dato ya eliminado</a:t>
              </a:r>
              <a:endParaRPr lang="es-E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3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7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8" grpId="0"/>
      <p:bldP spid="20" grpId="0"/>
      <p:bldP spid="21" grpId="0"/>
      <p:bldP spid="2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Mal uso de la memoria dinámica IV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Intento de acceso a un dato </a:t>
            </a: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tras </a:t>
            </a:r>
            <a:r>
              <a:rPr lang="es-ES_tradnl" sz="2800" dirty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su </a:t>
            </a: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eliminación</a:t>
            </a:r>
            <a:endParaRPr lang="es-ES_tradnl" sz="2800" dirty="0">
              <a:solidFill>
                <a:schemeClr val="bg2">
                  <a:lumMod val="20000"/>
                  <a:lumOff val="80000"/>
                </a:schemeClr>
              </a:solidFill>
              <a:cs typeface="Times New Roman" pitchFamily="18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int 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main() {</a:t>
            </a:r>
            <a:endParaRPr lang="es-ES_tradnl" sz="2000" i="0" dirty="0" smtClean="0">
              <a:solidFill>
                <a:srgbClr val="FFC000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*p;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effectLst/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p;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...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mostrar(*p);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FF00"/>
                </a:solidFill>
                <a:effectLst/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Tx/>
            </a:pPr>
            <a:r>
              <a:rPr lang="es-ES_tradnl" sz="2000" i="0" dirty="0" smtClean="0">
                <a:effectLst/>
                <a:latin typeface="Consolas" pitchFamily="49" charset="0"/>
                <a:cs typeface="Consolas" pitchFamily="49" charset="0"/>
              </a:rPr>
              <a:t>}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7" name="7 Conector recto de flecha"/>
          <p:cNvCxnSpPr/>
          <p:nvPr/>
        </p:nvCxnSpPr>
        <p:spPr>
          <a:xfrm flipH="1">
            <a:off x="3072570" y="4221088"/>
            <a:ext cx="995374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6 Grupo"/>
          <p:cNvGrpSpPr/>
          <p:nvPr/>
        </p:nvGrpSpPr>
        <p:grpSpPr>
          <a:xfrm>
            <a:off x="4139952" y="4005064"/>
            <a:ext cx="4259996" cy="1037059"/>
            <a:chOff x="899592" y="5416647"/>
            <a:chExt cx="4435354" cy="10370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7 CuadroTexto"/>
            <p:cNvSpPr txBox="1"/>
            <p:nvPr/>
          </p:nvSpPr>
          <p:spPr>
            <a:xfrm>
              <a:off x="899592" y="5416647"/>
              <a:ext cx="4435354" cy="103705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>
                <a:spcAft>
                  <a:spcPts val="600"/>
                </a:spcAft>
              </a:pP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ha dejado de apuntar</a:t>
              </a:r>
              <a:b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al dato dinámico destruido</a:t>
              </a:r>
              <a:b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 Acceso a memoria inexistente</a:t>
              </a:r>
              <a:endParaRPr lang="es-E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12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>
                <a:solidFill>
                  <a:srgbClr val="04617B">
                    <a:lumMod val="20000"/>
                    <a:lumOff val="80000"/>
                  </a:srgbClr>
                </a:solidFill>
              </a:rPr>
              <a:t>Los punteros contienen direcciones de memoria</a:t>
            </a:r>
            <a:endParaRPr lang="es-ES" sz="2800" i="0" dirty="0">
              <a:solidFill>
                <a:srgbClr val="04617B">
                  <a:lumMod val="20000"/>
                  <a:lumOff val="80000"/>
                </a:srgb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Las variables puntero tampoco se inicializan automáticamente</a:t>
            </a:r>
            <a:endParaRPr lang="es-ES_tradnl" dirty="0">
              <a:sym typeface="Wingdings" pitchFamily="2" charset="2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Al declararlas sin inicializador contienen direcciones no válidas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 inicialmente contiene una dirección</a:t>
            </a:r>
            <a:b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</a:b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          // que no es válida (</a:t>
            </a:r>
            <a:r>
              <a:rPr lang="es-ES_tradnl" sz="2000" i="1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no apunta a nada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puede apuntar a cualquier dato de su tipo base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no tiene por qué apuntar necesariamente a un dato</a:t>
            </a:r>
            <a:br>
              <a:rPr lang="es-ES_tradnl" dirty="0" smtClean="0">
                <a:sym typeface="Wingdings" pitchFamily="2" charset="2"/>
              </a:rPr>
            </a:br>
            <a:r>
              <a:rPr lang="es-ES_tradnl" dirty="0" smtClean="0">
                <a:sym typeface="Wingdings" pitchFamily="2" charset="2"/>
              </a:rPr>
              <a:t>(puede no apuntar a nada: valor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NULL</a:t>
            </a:r>
            <a:r>
              <a:rPr lang="es-ES_tradnl" dirty="0" smtClean="0">
                <a:sym typeface="Wingdings" pitchFamily="2" charset="2"/>
              </a:rPr>
              <a:t>)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_tradnl" i="1" dirty="0" smtClean="0">
                <a:sym typeface="Wingdings" pitchFamily="2" charset="2"/>
              </a:rPr>
              <a:t>¿Para qué sirven los punteros?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sym typeface="Wingdings" pitchFamily="2" charset="2"/>
              </a:rPr>
              <a:t>Para implementar el paso de parámetros por referencia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sym typeface="Wingdings" pitchFamily="2" charset="2"/>
              </a:rPr>
              <a:t>Para manejar datos dinámicos</a:t>
            </a:r>
            <a:br>
              <a:rPr lang="es-ES_tradnl" dirty="0" smtClean="0">
                <a:sym typeface="Wingdings" pitchFamily="2" charset="2"/>
              </a:rPr>
            </a:br>
            <a:r>
              <a:rPr lang="es-ES_tradnl" dirty="0" smtClean="0">
                <a:sym typeface="Wingdings" pitchFamily="2" charset="2"/>
              </a:rPr>
              <a:t>(Datos que se crean y destruyen durante la ejecución)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_tradnl" dirty="0" smtClean="0">
                <a:sym typeface="Wingdings" pitchFamily="2" charset="2"/>
              </a:rPr>
              <a:t>Para implementar los arrays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413896" y="3044280"/>
            <a:ext cx="631653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de datos dinámicos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Arrays de punteros a datos dinámicos</a:t>
            </a:r>
            <a:endParaRPr lang="es-ES_tradnl" sz="2800" i="0" dirty="0" smtClean="0">
              <a:solidFill>
                <a:schemeClr val="bg2">
                  <a:lumMod val="20000"/>
                  <a:lumOff val="80000"/>
                </a:schemeClr>
              </a:solidFill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valor;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*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tRegPtr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Array de punteros a registros: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tRegPtr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registros;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436096" y="2100625"/>
            <a:ext cx="3272243" cy="140038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Los punteros ocupan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muy poco en memoria</a:t>
            </a:r>
          </a:p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Los datos a los que apunten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estarán en el montón</a:t>
            </a:r>
          </a:p>
        </p:txBody>
      </p:sp>
      <p:sp>
        <p:nvSpPr>
          <p:cNvPr id="7" name="5 CuadroTexto"/>
          <p:cNvSpPr txBox="1"/>
          <p:nvPr/>
        </p:nvSpPr>
        <p:spPr>
          <a:xfrm>
            <a:off x="3419872" y="5445224"/>
            <a:ext cx="4392488" cy="78483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crean a medida que se insertan</a:t>
            </a:r>
          </a:p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destruyen a medida que se eliminan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" dirty="0"/>
              <a:t>Arrays de datos dinámicos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691680" y="3889623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2492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3538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0936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0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91680" y="3894261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7130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8176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5574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3212778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3133031" y="5138539"/>
            <a:ext cx="86330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91680" y="3894261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7130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8176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5574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3212778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3133031" y="5138539"/>
            <a:ext cx="86330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4139952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 rot="16200000" flipH="1">
            <a:off x="3780310" y="4860232"/>
            <a:ext cx="863302" cy="55820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(nuevo());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++;</a:t>
            </a: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91680" y="3894261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7130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8176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5574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3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3212778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3133031" y="5138539"/>
            <a:ext cx="86330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4139952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 rot="16200000" flipH="1">
            <a:off x="3780310" y="4860232"/>
            <a:ext cx="863302" cy="55820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5067126" y="5570984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4355976" y="4707682"/>
            <a:ext cx="1062260" cy="845046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Los registros se acceden a través de los punteros (operador </a:t>
            </a:r>
            <a:r>
              <a:rPr lang="es-ES_tradnl" sz="2200" i="0" dirty="0" smtClean="0">
                <a:solidFill>
                  <a:prstClr val="white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):</a:t>
            </a:r>
            <a:endParaRPr lang="es-ES_tradnl" sz="2200" i="0" dirty="0" smtClean="0">
              <a:solidFill>
                <a:schemeClr val="accent2">
                  <a:lumMod val="60000"/>
                  <a:lumOff val="40000"/>
                </a:schemeClr>
              </a:solidFill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]-&gt;nombre;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691680" y="3894261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7130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8176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5574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3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3212778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 rot="5400000">
            <a:off x="3133031" y="5138539"/>
            <a:ext cx="863302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4139952" y="5589240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 rot="16200000" flipH="1">
            <a:off x="3780310" y="4860232"/>
            <a:ext cx="863302" cy="55820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5067126" y="5570984"/>
            <a:ext cx="720082" cy="648072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4355976" y="4707682"/>
            <a:ext cx="1062260" cy="845046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No hay que olvidarse de devolver la memoria al montón:</a:t>
            </a:r>
            <a:endParaRPr lang="es-ES_tradnl" sz="2200" i="0" dirty="0" smtClean="0">
              <a:solidFill>
                <a:schemeClr val="accent2">
                  <a:lumMod val="60000"/>
                  <a:lumOff val="40000"/>
                </a:schemeClr>
              </a:solidFill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delete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[i];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}</a:t>
            </a: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91680" y="3894261"/>
            <a:ext cx="5913588" cy="10998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362750" y="4307130"/>
          <a:ext cx="4098500" cy="5676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262828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998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999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828"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691680" y="4578176"/>
            <a:ext cx="1675459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lista.registros</a:t>
            </a:r>
            <a:endParaRPr lang="es-E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15 Grupo"/>
          <p:cNvGrpSpPr/>
          <p:nvPr/>
        </p:nvGrpSpPr>
        <p:grpSpPr>
          <a:xfrm>
            <a:off x="2136486" y="3965574"/>
            <a:ext cx="1796374" cy="307777"/>
            <a:chOff x="2442803" y="5079657"/>
            <a:chExt cx="1796374" cy="307777"/>
          </a:xfrm>
        </p:grpSpPr>
        <p:sp>
          <p:nvSpPr>
            <p:cNvPr id="12" name="11 Rectángulo"/>
            <p:cNvSpPr/>
            <p:nvPr/>
          </p:nvSpPr>
          <p:spPr>
            <a:xfrm>
              <a:off x="3657035" y="5099402"/>
              <a:ext cx="582142" cy="288000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3</a:t>
              </a:r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442803" y="5079657"/>
              <a:ext cx="117852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lista.cont</a:t>
              </a:r>
              <a:endPara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6" name="21 Grupo"/>
          <p:cNvGrpSpPr/>
          <p:nvPr/>
        </p:nvGrpSpPr>
        <p:grpSpPr>
          <a:xfrm>
            <a:off x="3212778" y="4707682"/>
            <a:ext cx="720082" cy="1529630"/>
            <a:chOff x="3212778" y="4707682"/>
            <a:chExt cx="720082" cy="1529630"/>
          </a:xfrm>
        </p:grpSpPr>
        <p:sp>
          <p:nvSpPr>
            <p:cNvPr id="15" name="14 Rectángulo"/>
            <p:cNvSpPr/>
            <p:nvPr/>
          </p:nvSpPr>
          <p:spPr>
            <a:xfrm>
              <a:off x="3212778" y="5589240"/>
              <a:ext cx="720082" cy="64807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7" name="16 Conector recto de flecha"/>
            <p:cNvCxnSpPr/>
            <p:nvPr/>
          </p:nvCxnSpPr>
          <p:spPr>
            <a:xfrm rot="5400000">
              <a:off x="3133031" y="5138539"/>
              <a:ext cx="863302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20 Grupo"/>
          <p:cNvGrpSpPr/>
          <p:nvPr/>
        </p:nvGrpSpPr>
        <p:grpSpPr>
          <a:xfrm>
            <a:off x="3932860" y="4707682"/>
            <a:ext cx="927174" cy="1529630"/>
            <a:chOff x="3932860" y="4707682"/>
            <a:chExt cx="927174" cy="1529630"/>
          </a:xfrm>
        </p:grpSpPr>
        <p:sp>
          <p:nvSpPr>
            <p:cNvPr id="14" name="13 Rectángulo"/>
            <p:cNvSpPr/>
            <p:nvPr/>
          </p:nvSpPr>
          <p:spPr>
            <a:xfrm>
              <a:off x="4139952" y="5589240"/>
              <a:ext cx="720082" cy="64807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16200000" flipH="1">
              <a:off x="3780310" y="4860232"/>
              <a:ext cx="863302" cy="55820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19 Grupo"/>
          <p:cNvGrpSpPr/>
          <p:nvPr/>
        </p:nvGrpSpPr>
        <p:grpSpPr>
          <a:xfrm>
            <a:off x="4355976" y="4707682"/>
            <a:ext cx="1431232" cy="1511374"/>
            <a:chOff x="4355976" y="4707682"/>
            <a:chExt cx="1431232" cy="1511374"/>
          </a:xfrm>
        </p:grpSpPr>
        <p:sp>
          <p:nvSpPr>
            <p:cNvPr id="18" name="17 Rectángulo"/>
            <p:cNvSpPr/>
            <p:nvPr/>
          </p:nvSpPr>
          <p:spPr>
            <a:xfrm>
              <a:off x="5067126" y="5570984"/>
              <a:ext cx="720082" cy="648072"/>
            </a:xfrm>
            <a:prstGeom prst="rect">
              <a:avLst/>
            </a:prstGeom>
            <a:ln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>
              <a:off x="4355976" y="4707682"/>
              <a:ext cx="1062260" cy="845046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ifndef</a:t>
            </a: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lista_h</a:t>
            </a:r>
            <a:endParaRPr lang="es-ES" sz="1800" i="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#define 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lista_h</a:t>
            </a:r>
            <a:endParaRPr lang="es-ES" sz="1800" i="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"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registro.h</a:t>
            </a: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 marL="361950">
              <a:lnSpc>
                <a:spcPts val="1500"/>
              </a:lnSpc>
              <a:spcBef>
                <a:spcPts val="0"/>
              </a:spcBef>
            </a:pPr>
            <a:endParaRPr lang="es-ES" sz="1800" i="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1000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BD = </a:t>
            </a:r>
            <a:r>
              <a:rPr lang="es-ES" sz="1800" i="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"bd.dat"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tRegPtr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registros;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5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insertar(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8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registro,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&amp;ok);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eliminar(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8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&amp;ok);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8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cargar(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8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&amp;ok);</a:t>
            </a: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guardar(</a:t>
            </a:r>
            <a:r>
              <a:rPr lang="es-ES" sz="18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destruir(</a:t>
            </a:r>
            <a:r>
              <a:rPr lang="es-ES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800" i="0" dirty="0" smtClean="0"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endParaRPr lang="es-ES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2000"/>
              </a:lnSpc>
              <a:spcBef>
                <a:spcPts val="0"/>
              </a:spcBef>
            </a:pPr>
            <a:r>
              <a:rPr lang="es-ES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s-ES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endif</a:t>
            </a:r>
            <a:endParaRPr lang="es-ES" sz="1600" i="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619460" y="404664"/>
            <a:ext cx="107112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lista.h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716016" y="1302668"/>
            <a:ext cx="3993401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registro.h</a:t>
            </a:r>
            <a:r>
              <a:rPr lang="es-ES" sz="2000" dirty="0" smtClean="0">
                <a:latin typeface="Cambria" panose="02040503050406030204" pitchFamily="18" charset="0"/>
              </a:rPr>
              <a:t> con el tipo puntero:</a:t>
            </a:r>
          </a:p>
          <a:p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s-E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0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tRegistro</a:t>
            </a:r>
            <a:r>
              <a:rPr lang="es-ES" sz="2000" dirty="0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000" dirty="0"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s-ES" sz="20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tRegPtr</a:t>
            </a:r>
            <a:r>
              <a:rPr lang="es-E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475656" y="4672186"/>
            <a:ext cx="3312368" cy="2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1475656" y="2240896"/>
            <a:ext cx="6264696" cy="21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insertar(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registro, </a:t>
            </a:r>
            <a:r>
              <a:rPr lang="es-ES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&amp;ok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)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N)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(registro);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eliminar(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&amp;ok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)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buscar(lista,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[i -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[i];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--;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6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638090" y="3044280"/>
            <a:ext cx="586808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Operadores de punteros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827584" y="4696569"/>
            <a:ext cx="4752528" cy="1324719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1864270" y="2113806"/>
            <a:ext cx="3355801" cy="216000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buscar(</a:t>
            </a:r>
            <a:r>
              <a:rPr lang="es-E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Devuelve el índice o -1 si no se ha encontrado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]-&gt;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encontrado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destruir(</a:t>
            </a:r>
            <a:r>
              <a:rPr lang="es-ES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&amp;lista)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(int i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[i];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" sz="1600" i="0" dirty="0" smtClean="0">
                <a:latin typeface="Consolas" pitchFamily="49" charset="0"/>
                <a:cs typeface="Consolas" pitchFamily="49" charset="0"/>
              </a:rPr>
              <a:t>...</a:t>
            </a:r>
            <a:endParaRPr lang="es-ES" sz="1400" i="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datos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"</a:t>
            </a:r>
            <a:r>
              <a:rPr lang="es-ES_tradnl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registro.h</a:t>
            </a: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"</a:t>
            </a:r>
            <a:r>
              <a:rPr lang="es-ES_tradnl" sz="18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lista.h</a:t>
            </a:r>
            <a:r>
              <a:rPr lang="es-ES_tradnl" sz="18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 marL="361950">
              <a:spcBef>
                <a:spcPts val="0"/>
              </a:spcBef>
            </a:pPr>
            <a:endParaRPr lang="es-ES_tradnl" sz="18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_tradnl" sz="18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ok;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>
                <a:latin typeface="Consolas" pitchFamily="49" charset="0"/>
                <a:cs typeface="Consolas" pitchFamily="49" charset="0"/>
              </a:rPr>
              <a:t>cargar(lista, ok);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(ok) {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   mostrar(lista);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   destruir(lista);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8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1800" i="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6353087" y="404664"/>
            <a:ext cx="2337499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listadinamica.cpp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160" y="2204864"/>
            <a:ext cx="4739640" cy="1859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482521" y="3044280"/>
            <a:ext cx="417928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dinámicos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Arrays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_tradnl" sz="28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Times New Roman" pitchFamily="18" charset="0"/>
              </a:rPr>
              <a:t>Creación y destrucción de arrays dinámicos</a:t>
            </a:r>
            <a:endParaRPr lang="es-ES_tradnl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Array dinámico: array que se ubica en la memoria dinámica</a:t>
            </a:r>
          </a:p>
          <a:p>
            <a:pPr marL="361950">
              <a:spcBef>
                <a:spcPts val="120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>
                <a:solidFill>
                  <a:prstClr val="white"/>
                </a:solidFill>
                <a:cs typeface="Times New Roman" pitchFamily="18" charset="0"/>
              </a:rPr>
              <a:t>Creación de un array dinámico: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tipo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*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</a:rPr>
              <a:t>puntero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ES_tradnl" sz="20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tipo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</a:rPr>
              <a:t>dimensión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];</a:t>
            </a:r>
            <a:endParaRPr lang="es-ES_tradnl" sz="2000" i="0" dirty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*p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Crea un array de 10 </a:t>
            </a:r>
            <a:r>
              <a:rPr lang="es-ES_tradnl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200" i="0" dirty="0" smtClean="0">
                <a:cs typeface="Times New Roman" pitchFamily="18" charset="0"/>
              </a:rPr>
              <a:t> en memoria dinámica</a:t>
            </a: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200" i="0" dirty="0" smtClean="0">
                <a:cs typeface="Times New Roman" pitchFamily="18" charset="0"/>
              </a:rPr>
              <a:t>Los elementos se acceden a través del puntero: </a:t>
            </a:r>
            <a:r>
              <a:rPr lang="es-ES_tradnl" sz="2200" i="0" dirty="0" smtClean="0">
                <a:latin typeface="Consolas" pitchFamily="49" charset="0"/>
                <a:cs typeface="Consolas" pitchFamily="49" charset="0"/>
              </a:rPr>
              <a:t>p[</a:t>
            </a:r>
            <a:r>
              <a:rPr lang="es-ES_tradnl" sz="2200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s-ES_tradnl" sz="2200" i="0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pPr marL="361950" lvl="0">
              <a:spcBef>
                <a:spcPts val="120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Destrucción del array:</a:t>
            </a:r>
            <a:endParaRPr lang="es-ES_tradnl" sz="2200" i="0" dirty="0">
              <a:solidFill>
                <a:prstClr val="white"/>
              </a:solidFill>
              <a:cs typeface="Times New Roman" pitchFamily="18" charset="0"/>
            </a:endParaRPr>
          </a:p>
          <a:p>
            <a:pPr marL="361950">
              <a:spcBef>
                <a:spcPts val="0"/>
              </a:spcBef>
              <a:spcAft>
                <a:spcPts val="600"/>
              </a:spcAft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[] p;</a:t>
            </a:r>
            <a:endParaRPr lang="es-ES_tradnl" sz="2200" i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259632" y="2593479"/>
            <a:ext cx="2952328" cy="252000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1259632" y="4725144"/>
            <a:ext cx="1800200" cy="252000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Arrays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int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*p =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  p[i] = i;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 i &lt; N; i++)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  cout &lt;&lt; p[i] &lt;&lt; endl;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delete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[] p;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 flipH="1" flipV="1">
            <a:off x="3112222" y="4903648"/>
            <a:ext cx="523674" cy="288033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6 Grupo"/>
          <p:cNvGrpSpPr/>
          <p:nvPr/>
        </p:nvGrpSpPr>
        <p:grpSpPr>
          <a:xfrm>
            <a:off x="3732143" y="5047664"/>
            <a:ext cx="4896544" cy="430913"/>
            <a:chOff x="899593" y="5416648"/>
            <a:chExt cx="5098105" cy="43091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7 CuadroTexto"/>
            <p:cNvSpPr txBox="1"/>
            <p:nvPr/>
          </p:nvSpPr>
          <p:spPr>
            <a:xfrm>
              <a:off x="899593" y="5416648"/>
              <a:ext cx="5098105" cy="43091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1338" lvl="0">
                <a:spcAft>
                  <a:spcPts val="600"/>
                </a:spcAft>
              </a:pPr>
              <a:r>
                <a:rPr lang="es-ES" sz="20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¡No olvides destruir el array dinámico!</a:t>
              </a:r>
            </a:p>
          </p:txBody>
        </p:sp>
        <p:pic>
          <p:nvPicPr>
            <p:cNvPr id="14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2084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46614930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dirty="0">
                <a:cs typeface="Times New Roman" pitchFamily="18" charset="0"/>
              </a:rPr>
              <a:t>Ejemplo de array dinámico</a:t>
            </a:r>
            <a:endParaRPr lang="es-ES_tradnl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>
            <a:normAutofit/>
          </a:bodyPr>
          <a:lstStyle/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"</a:t>
            </a:r>
            <a:r>
              <a:rPr lang="es-ES_tradnl" sz="2000" i="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registro.h</a:t>
            </a:r>
            <a:r>
              <a:rPr lang="es-ES_tradnl" sz="2000" i="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"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N = </a:t>
            </a:r>
            <a:r>
              <a:rPr lang="es-ES_tradnl" sz="20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1000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Lista: array dinámico (puntero) y contador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tRegPtr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registros;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2000" i="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s-ES_tradnl" sz="20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spcBef>
                <a:spcPts val="0"/>
              </a:spcBef>
            </a:pPr>
            <a:endParaRPr lang="es-ES_tradnl" sz="20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spcBef>
                <a:spcPts val="0"/>
              </a:spcBef>
            </a:pPr>
            <a:r>
              <a:rPr lang="es-ES_tradnl" sz="2000" i="0" dirty="0" smtClean="0"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7366185" y="404664"/>
            <a:ext cx="1324401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listaAD.h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array dinámico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insertar(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_tradnl" sz="1600" i="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registro,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bool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&amp;ok)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== N)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] = registro;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eliminar(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&amp;ok)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ok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buscar(lista,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 i &lt;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[i -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[i];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--;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} ...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listaAD.cpp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516216" y="1628800"/>
            <a:ext cx="2257734" cy="109260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usamos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new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han creado todo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array al cargar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516216" y="3736082"/>
            <a:ext cx="2291012" cy="109260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usamos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delete</a:t>
            </a:r>
          </a:p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destruye todo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 array al final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Rectángulo"/>
          <p:cNvSpPr/>
          <p:nvPr/>
        </p:nvSpPr>
        <p:spPr>
          <a:xfrm>
            <a:off x="1240582" y="4922118"/>
            <a:ext cx="2808312" cy="216000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2009314" y="1888257"/>
            <a:ext cx="3051884" cy="216000"/>
          </a:xfrm>
          <a:prstGeom prst="rect">
            <a:avLst/>
          </a:prstGeom>
          <a:ln>
            <a:noFill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array dinámico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buscar(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int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 &amp;&amp; !encontrado)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].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codigo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==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code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encontrado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destruir(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&amp;lista)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delete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[]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0;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361950">
              <a:lnSpc>
                <a:spcPts val="1800"/>
              </a:lnSpc>
              <a:spcBef>
                <a:spcPts val="0"/>
              </a:spcBef>
            </a:pP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array dinámico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cargar(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_tradnl" sz="1600" i="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&amp;ok)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aux;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ok = </a:t>
            </a:r>
            <a:r>
              <a:rPr lang="es-ES_tradnl" sz="1600" i="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;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BD.c_str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());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(!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archivo.is_open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())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ok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registro;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tRegistro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[N];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archivo &gt;&gt;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es-ES_tradnl" sz="16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 &amp;&amp; (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&lt; N)) {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registro.valor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archivo.get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(aux); </a:t>
            </a:r>
            <a:r>
              <a:rPr lang="es-ES_tradnl" sz="1600" i="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Saltamos el espacio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getline(archivo,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registro.nombre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lista.registros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] = registro;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lista.cont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registro.codigo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_tradnl" sz="1600" i="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361950">
              <a:lnSpc>
                <a:spcPts val="1700"/>
              </a:lnSpc>
              <a:spcBef>
                <a:spcPts val="0"/>
              </a:spcBef>
            </a:pPr>
            <a:r>
              <a:rPr lang="es-ES_tradnl" sz="1600" i="0" dirty="0">
                <a:latin typeface="Consolas" pitchFamily="49" charset="0"/>
                <a:cs typeface="Consolas" pitchFamily="49" charset="0"/>
              </a:rPr>
              <a:t>}</a:t>
            </a: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716016" y="2747020"/>
            <a:ext cx="3240360" cy="609972"/>
            <a:chOff x="5292080" y="2603004"/>
            <a:chExt cx="3240360" cy="609972"/>
          </a:xfrm>
        </p:grpSpPr>
        <p:cxnSp>
          <p:nvCxnSpPr>
            <p:cNvPr id="6" name="5 Conector recto de flecha"/>
            <p:cNvCxnSpPr/>
            <p:nvPr/>
          </p:nvCxnSpPr>
          <p:spPr>
            <a:xfrm flipH="1">
              <a:off x="5292080" y="2862438"/>
              <a:ext cx="658004" cy="35053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6 CuadroTexto"/>
            <p:cNvSpPr txBox="1"/>
            <p:nvPr/>
          </p:nvSpPr>
          <p:spPr>
            <a:xfrm>
              <a:off x="5911017" y="2603004"/>
              <a:ext cx="26214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 crean todos a la vez</a:t>
              </a:r>
              <a:endPara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cs typeface="Times New Roman" pitchFamily="18" charset="0"/>
              </a:rPr>
              <a:t>Ejemplo de array dinámico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Mismo programa principal que el del array de datos dinámicos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Pero incluyendo </a:t>
            </a:r>
            <a:r>
              <a:rPr lang="es-ES_tradnl" sz="2200" i="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listaAD.h</a:t>
            </a: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, en lugar de </a:t>
            </a:r>
            <a:r>
              <a:rPr lang="es-ES_tradnl" sz="2200" i="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lista.h</a:t>
            </a:r>
            <a:endParaRPr lang="es-ES_tradnl" sz="2200" i="0" dirty="0" smtClean="0">
              <a:solidFill>
                <a:prstClr val="white"/>
              </a:solidFill>
              <a:cs typeface="Times New Roman" pitchFamily="18" charset="0"/>
            </a:endParaRPr>
          </a:p>
          <a:p>
            <a:pPr marL="361950">
              <a:spcBef>
                <a:spcPts val="0"/>
              </a:spcBef>
            </a:pP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ejemploAD.cpp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180" y="2606177"/>
            <a:ext cx="4739640" cy="1859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Operadores de punteros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Obtener la dirección de memoria de ...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Operador monario y prefijo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&amp;</a:t>
            </a:r>
            <a:r>
              <a:rPr lang="es-ES_tradnl" dirty="0" smtClean="0">
                <a:sym typeface="Wingdings" pitchFamily="2" charset="2"/>
              </a:rPr>
              <a:t> devuelve la dirección de memoria base del dato al que precede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cout &lt;&lt; &amp;i;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Muestra la dirección de memoria de i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Un puntero puede recibir la dirección de datos de su tipo base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i;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*</a:t>
            </a:r>
            <a:r>
              <a:rPr lang="es-ES_tradnl" sz="20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 = &amp;i; </a:t>
            </a:r>
            <a:r>
              <a:rPr lang="es-ES_tradnl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// punt contiene la dirección de i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ym typeface="Wingdings" pitchFamily="2" charset="2"/>
              </a:rPr>
              <a:t>Ahora </a:t>
            </a:r>
            <a:r>
              <a:rPr lang="es-ES_tradnl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 smtClean="0">
                <a:sym typeface="Wingdings" pitchFamily="2" charset="2"/>
              </a:rPr>
              <a:t> ya contiene una dirección de memoria válida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punt</a:t>
            </a:r>
            <a:r>
              <a:rPr lang="es-ES_tradnl" dirty="0" smtClean="0">
                <a:sym typeface="Wingdings" pitchFamily="2" charset="2"/>
              </a:rPr>
              <a:t> </a:t>
            </a:r>
            <a:r>
              <a:rPr lang="es-ES_tradnl" i="1" dirty="0" smtClean="0">
                <a:sym typeface="Wingdings" pitchFamily="2" charset="2"/>
              </a:rPr>
              <a:t>apunta</a:t>
            </a:r>
            <a:r>
              <a:rPr lang="es-ES_tradnl" dirty="0" smtClean="0">
                <a:sym typeface="Wingdings" pitchFamily="2" charset="2"/>
              </a:rPr>
              <a:t> a (contiene la dirección de) la variable </a:t>
            </a:r>
            <a:r>
              <a:rPr lang="es-ES_tradnl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i</a:t>
            </a:r>
            <a:r>
              <a:rPr lang="es-ES_tradnl" dirty="0" smtClean="0">
                <a:sym typeface="Wingdings" pitchFamily="2" charset="2"/>
              </a:rPr>
              <a:t> (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int</a:t>
            </a:r>
            <a:r>
              <a:rPr lang="es-ES_tradnl" dirty="0" smtClean="0">
                <a:sym typeface="Wingdings" pitchFamily="2" charset="2"/>
              </a:rPr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855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8248860" y="190381"/>
            <a:ext cx="43794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&amp;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5652120" y="3616682"/>
            <a:ext cx="1075221" cy="379090"/>
            <a:chOff x="6440263" y="3481958"/>
            <a:chExt cx="1075221" cy="379090"/>
          </a:xfrm>
        </p:grpSpPr>
        <p:sp>
          <p:nvSpPr>
            <p:cNvPr id="7" name="6 Rectángulo"/>
            <p:cNvSpPr/>
            <p:nvPr/>
          </p:nvSpPr>
          <p:spPr>
            <a:xfrm>
              <a:off x="7155444" y="3501008"/>
              <a:ext cx="360040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440263" y="3481958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punt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7208942" y="4139788"/>
            <a:ext cx="1179482" cy="369332"/>
            <a:chOff x="7568982" y="4132126"/>
            <a:chExt cx="1179482" cy="369332"/>
          </a:xfrm>
        </p:grpSpPr>
        <p:sp>
          <p:nvSpPr>
            <p:cNvPr id="9" name="8 Rectángulo"/>
            <p:cNvSpPr/>
            <p:nvPr/>
          </p:nvSpPr>
          <p:spPr>
            <a:xfrm>
              <a:off x="7901562" y="4132126"/>
              <a:ext cx="846902" cy="360040"/>
            </a:xfrm>
            <a:prstGeom prst="rect">
              <a:avLst/>
            </a:prstGeom>
            <a:ln>
              <a:tailEnd type="non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200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568982" y="4132126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</p:grpSp>
      <p:cxnSp>
        <p:nvCxnSpPr>
          <p:cNvPr id="11" name="10 Conector recto de flecha"/>
          <p:cNvCxnSpPr/>
          <p:nvPr/>
        </p:nvCxnSpPr>
        <p:spPr>
          <a:xfrm>
            <a:off x="6558802" y="3815753"/>
            <a:ext cx="982720" cy="324035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dinámicos </a:t>
            </a:r>
            <a:r>
              <a:rPr lang="es-ES" i="1" dirty="0" smtClean="0"/>
              <a:t>vs.</a:t>
            </a:r>
            <a:r>
              <a:rPr lang="es-ES" dirty="0" smtClean="0"/>
              <a:t> arrays de dinámicos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936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11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Array de datos dinámicos: Array de punteros a datos dinámicos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_tradnl" sz="2200" i="0" dirty="0" smtClean="0">
                <a:solidFill>
                  <a:prstClr val="white"/>
                </a:solidFill>
                <a:cs typeface="Times New Roman" pitchFamily="18" charset="0"/>
              </a:rPr>
              <a:t>Array dinámico: Puntero a array en memoria dinámica</a:t>
            </a:r>
          </a:p>
          <a:p>
            <a:pPr marL="361950">
              <a:spcBef>
                <a:spcPts val="0"/>
              </a:spcBef>
            </a:pPr>
            <a:endParaRPr lang="es-ES_tradnl" sz="1600" i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6 Nube"/>
          <p:cNvSpPr/>
          <p:nvPr/>
        </p:nvSpPr>
        <p:spPr>
          <a:xfrm>
            <a:off x="791580" y="4005064"/>
            <a:ext cx="7560840" cy="1960636"/>
          </a:xfrm>
          <a:prstGeom prst="cloud">
            <a:avLst/>
          </a:prstGeom>
          <a:solidFill>
            <a:schemeClr val="accent4">
              <a:lumMod val="75000"/>
            </a:schemeClr>
          </a:solidFill>
          <a:ln w="1905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b"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382367"/>
              </p:ext>
            </p:extLst>
          </p:nvPr>
        </p:nvGraphicFramePr>
        <p:xfrm>
          <a:off x="1107393" y="2769291"/>
          <a:ext cx="3278800" cy="4800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  <a:gridCol w="409850"/>
              </a:tblGrid>
              <a:tr h="196144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7468"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1777863" y="4694976"/>
            <a:ext cx="352698" cy="374074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331640" y="3150124"/>
            <a:ext cx="623065" cy="1526596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2339752" y="5143158"/>
            <a:ext cx="351111" cy="374074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6" name="15 Conector recto de flecha"/>
          <p:cNvCxnSpPr>
            <a:endCxn id="15" idx="0"/>
          </p:cNvCxnSpPr>
          <p:nvPr/>
        </p:nvCxnSpPr>
        <p:spPr>
          <a:xfrm>
            <a:off x="1707755" y="3150124"/>
            <a:ext cx="807553" cy="1993034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Rectángulo"/>
          <p:cNvSpPr/>
          <p:nvPr/>
        </p:nvSpPr>
        <p:spPr>
          <a:xfrm>
            <a:off x="3059832" y="4872885"/>
            <a:ext cx="351110" cy="392330"/>
          </a:xfrm>
          <a:prstGeom prst="rect">
            <a:avLst/>
          </a:prstGeom>
          <a:ln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18 Conector recto de flecha"/>
          <p:cNvCxnSpPr>
            <a:endCxn id="18" idx="0"/>
          </p:cNvCxnSpPr>
          <p:nvPr/>
        </p:nvCxnSpPr>
        <p:spPr>
          <a:xfrm>
            <a:off x="2130561" y="3150124"/>
            <a:ext cx="1104826" cy="1722761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314857"/>
              </p:ext>
            </p:extLst>
          </p:nvPr>
        </p:nvGraphicFramePr>
        <p:xfrm>
          <a:off x="4355976" y="4401666"/>
          <a:ext cx="3473568" cy="6477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4196"/>
                <a:gridCol w="434196"/>
                <a:gridCol w="434196"/>
                <a:gridCol w="434196"/>
                <a:gridCol w="434196"/>
                <a:gridCol w="434196"/>
                <a:gridCol w="434196"/>
                <a:gridCol w="434196"/>
              </a:tblGrid>
              <a:tr h="196144"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b="0" dirty="0" smtClean="0">
                          <a:latin typeface="Consolas" pitchFamily="49" charset="0"/>
                          <a:cs typeface="Consolas" pitchFamily="49" charset="0"/>
                        </a:rPr>
                        <a:t>7</a:t>
                      </a:r>
                      <a:endParaRPr lang="es-ES" sz="105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588"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>
                        <a:solidFill>
                          <a:schemeClr val="tx1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3" name="22 Rectángulo"/>
          <p:cNvSpPr/>
          <p:nvPr/>
        </p:nvSpPr>
        <p:spPr>
          <a:xfrm>
            <a:off x="5724112" y="2962310"/>
            <a:ext cx="288000" cy="216000"/>
          </a:xfrm>
          <a:prstGeom prst="rect">
            <a:avLst/>
          </a:prstGeom>
          <a:ln w="12700">
            <a:solidFill>
              <a:schemeClr val="tx1">
                <a:lumMod val="75000"/>
              </a:schemeClr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1" name="30 Conector recto de flecha"/>
          <p:cNvCxnSpPr/>
          <p:nvPr/>
        </p:nvCxnSpPr>
        <p:spPr>
          <a:xfrm flipH="1">
            <a:off x="4644008" y="3068960"/>
            <a:ext cx="1224136" cy="144016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1390255" y="2132856"/>
            <a:ext cx="2746970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Array de datos dinámicos: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Array de punteros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5550165" y="2132856"/>
            <a:ext cx="1804212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Array dinámico: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Puntero a array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Punteros y memoria dinámica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937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48345</TotalTime>
  <Words>6590</Words>
  <Application>Microsoft Office PowerPoint</Application>
  <PresentationFormat>Presentación en pantalla (4:3)</PresentationFormat>
  <Paragraphs>1688</Paragraphs>
  <Slides>91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91</vt:i4>
      </vt:variant>
    </vt:vector>
  </HeadingPairs>
  <TitlesOfParts>
    <vt:vector size="102" baseType="lpstr">
      <vt:lpstr>Arial</vt:lpstr>
      <vt:lpstr>Calibri</vt:lpstr>
      <vt:lpstr>Cambria</vt:lpstr>
      <vt:lpstr>Consolas</vt:lpstr>
      <vt:lpstr>Constantia</vt:lpstr>
      <vt:lpstr>Courier New</vt:lpstr>
      <vt:lpstr>Symbol</vt:lpstr>
      <vt:lpstr>Times New Roman</vt:lpstr>
      <vt:lpstr>Wingdings</vt:lpstr>
      <vt:lpstr>Wingdings 2</vt:lpstr>
      <vt:lpstr>Flow</vt:lpstr>
      <vt:lpstr>Punteros  y memoria dinámica</vt:lpstr>
      <vt:lpstr>Índice</vt:lpstr>
      <vt:lpstr>Fundamentos de la programación</vt:lpstr>
      <vt:lpstr>Direcciones de memoria</vt:lpstr>
      <vt:lpstr>Variables punteros</vt:lpstr>
      <vt:lpstr>Punteros</vt:lpstr>
      <vt:lpstr>Punteros</vt:lpstr>
      <vt:lpstr>Fundamentos de la programación</vt:lpstr>
      <vt:lpstr>Operadores de punteros</vt:lpstr>
      <vt:lpstr>Operadores de punteros</vt:lpstr>
      <vt:lpstr>Operadores de punteros</vt:lpstr>
      <vt:lpstr>Operadores de punteros</vt:lpstr>
      <vt:lpstr>Operadores de punteros</vt:lpstr>
      <vt:lpstr>Operadores de punteros</vt:lpstr>
      <vt:lpstr>Operadores de punteros</vt:lpstr>
      <vt:lpstr>Operadores de punteros</vt:lpstr>
      <vt:lpstr>Operadores de punteros</vt:lpstr>
      <vt:lpstr>Fundamentos de la programación</vt:lpstr>
      <vt:lpstr>Punteros y direcciones válidas</vt:lpstr>
      <vt:lpstr>Punteros no inicializados</vt:lpstr>
      <vt:lpstr>Un valor seguro: NULL</vt:lpstr>
      <vt:lpstr>Fundamentos de la programación</vt:lpstr>
      <vt:lpstr>Copia de punteros</vt:lpstr>
      <vt:lpstr>Copia de punteros</vt:lpstr>
      <vt:lpstr>Copia de punteros</vt:lpstr>
      <vt:lpstr>Comparación de punteros</vt:lpstr>
      <vt:lpstr>Fundamentos de la programación</vt:lpstr>
      <vt:lpstr>Tipos puntero</vt:lpstr>
      <vt:lpstr>Punteros a estructuras</vt:lpstr>
      <vt:lpstr>Punteros a estructuras</vt:lpstr>
      <vt:lpstr>Punteros y el modificador const</vt:lpstr>
      <vt:lpstr>Punteros y el modificador const</vt:lpstr>
      <vt:lpstr>Fundamentos de la programación</vt:lpstr>
      <vt:lpstr>Punteros y paso de parámetros</vt:lpstr>
      <vt:lpstr>Punteros y paso de parámetros</vt:lpstr>
      <vt:lpstr>Punteros y paso de parámetros</vt:lpstr>
      <vt:lpstr>Fundamentos de la programación</vt:lpstr>
      <vt:lpstr>Punteros y arrays</vt:lpstr>
      <vt:lpstr>Punteros y paso de parámetros arrays</vt:lpstr>
      <vt:lpstr>Fundamentos de la programación</vt:lpstr>
      <vt:lpstr>Memoria y datos del programa</vt:lpstr>
      <vt:lpstr>Memoria y datos del programa</vt:lpstr>
      <vt:lpstr>Memoria y datos del programa</vt:lpstr>
      <vt:lpstr>Memoria y datos del programa</vt:lpstr>
      <vt:lpstr>Fundamentos de la programación</vt:lpstr>
      <vt:lpstr>Memoria dinámica</vt:lpstr>
      <vt:lpstr>Datos y asignación de memoria</vt:lpstr>
      <vt:lpstr>Datos estáticos frente a datos dinámicos</vt:lpstr>
      <vt:lpstr>Fundamentos de la programación</vt:lpstr>
      <vt:lpstr>Creación de datos dinámicos</vt:lpstr>
      <vt:lpstr>Inicialización de datos dinámicos</vt:lpstr>
      <vt:lpstr>Eliminación de datos dinámicos</vt:lpstr>
      <vt:lpstr>Ejemplo de variables dinámicas</vt:lpstr>
      <vt:lpstr>Ejemplo de variables dinámicas</vt:lpstr>
      <vt:lpstr>Ejemplo de variables dinámicas</vt:lpstr>
      <vt:lpstr>Ejemplo de variables dinámicas</vt:lpstr>
      <vt:lpstr>Ejemplo de variables dinámicas</vt:lpstr>
      <vt:lpstr>Ejemplo de variables dinámicas</vt:lpstr>
      <vt:lpstr>Ejemplo de variables dinámicas</vt:lpstr>
      <vt:lpstr>Ejemplo de variables dinámicas</vt:lpstr>
      <vt:lpstr>Ejemplo de variables dinámicas</vt:lpstr>
      <vt:lpstr>Fundamentos de la programación</vt:lpstr>
      <vt:lpstr>Errores de asignación de memoria</vt:lpstr>
      <vt:lpstr>Gestión de la memoria dinámica</vt:lpstr>
      <vt:lpstr>Fundamentos de la programación</vt:lpstr>
      <vt:lpstr>Mal uso de la memoria dinámica I</vt:lpstr>
      <vt:lpstr>Mal uso de la memoria dinámica II</vt:lpstr>
      <vt:lpstr>Mal uso de la memoria dinámica III</vt:lpstr>
      <vt:lpstr>Mal uso de la memoria dinámica IV</vt:lpstr>
      <vt:lpstr>Fundamentos de la programación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Arrays de datos dinámicos</vt:lpstr>
      <vt:lpstr>Fundamentos de la programación</vt:lpstr>
      <vt:lpstr>Arrays dinámicos</vt:lpstr>
      <vt:lpstr>Arrays dinámicos</vt:lpstr>
      <vt:lpstr>Ejemplo de array dinámico</vt:lpstr>
      <vt:lpstr>Ejemplo de array dinámico</vt:lpstr>
      <vt:lpstr>Ejemplo de array dinámico</vt:lpstr>
      <vt:lpstr>Ejemplo de array dinámico</vt:lpstr>
      <vt:lpstr>Ejemplo de array dinámico</vt:lpstr>
      <vt:lpstr>Arrays dinámicos vs. arrays de dinámicos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966</cp:revision>
  <dcterms:created xsi:type="dcterms:W3CDTF">2010-03-20T08:32:51Z</dcterms:created>
  <dcterms:modified xsi:type="dcterms:W3CDTF">2013-08-31T19:39:20Z</dcterms:modified>
</cp:coreProperties>
</file>