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38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6" r:id="rId2"/>
    <p:sldId id="1024" r:id="rId3"/>
    <p:sldId id="1132" r:id="rId4"/>
    <p:sldId id="1055" r:id="rId5"/>
    <p:sldId id="1056" r:id="rId6"/>
    <p:sldId id="1057" r:id="rId7"/>
    <p:sldId id="1059" r:id="rId8"/>
    <p:sldId id="1060" r:id="rId9"/>
    <p:sldId id="1061" r:id="rId10"/>
    <p:sldId id="1062" r:id="rId11"/>
    <p:sldId id="1063" r:id="rId12"/>
    <p:sldId id="1064" r:id="rId13"/>
    <p:sldId id="1065" r:id="rId14"/>
    <p:sldId id="1066" r:id="rId15"/>
    <p:sldId id="1067" r:id="rId16"/>
    <p:sldId id="1133" r:id="rId17"/>
    <p:sldId id="1068" r:id="rId18"/>
    <p:sldId id="1069" r:id="rId19"/>
    <p:sldId id="1070" r:id="rId20"/>
    <p:sldId id="1071" r:id="rId21"/>
    <p:sldId id="1072" r:id="rId22"/>
    <p:sldId id="1073" r:id="rId23"/>
    <p:sldId id="1077" r:id="rId24"/>
    <p:sldId id="1078" r:id="rId25"/>
    <p:sldId id="1134" r:id="rId26"/>
    <p:sldId id="1079" r:id="rId27"/>
    <p:sldId id="1155" r:id="rId28"/>
    <p:sldId id="1135" r:id="rId29"/>
    <p:sldId id="1136" r:id="rId30"/>
    <p:sldId id="1137" r:id="rId31"/>
    <p:sldId id="1138" r:id="rId32"/>
    <p:sldId id="1139" r:id="rId33"/>
    <p:sldId id="1140" r:id="rId34"/>
    <p:sldId id="1141" r:id="rId35"/>
    <p:sldId id="1142" r:id="rId36"/>
    <p:sldId id="1143" r:id="rId37"/>
    <p:sldId id="1144" r:id="rId38"/>
    <p:sldId id="1145" r:id="rId39"/>
    <p:sldId id="1146" r:id="rId40"/>
    <p:sldId id="1147" r:id="rId41"/>
    <p:sldId id="1156" r:id="rId42"/>
    <p:sldId id="1148" r:id="rId43"/>
    <p:sldId id="422" r:id="rId4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00000"/>
    <a:srgbClr val="0037A8"/>
    <a:srgbClr val="003366"/>
    <a:srgbClr val="FF9966"/>
    <a:srgbClr val="FF6699"/>
    <a:srgbClr val="9966FF"/>
    <a:srgbClr val="3333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12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2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306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438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06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Punteros y memoria dinámica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33964" y="3419708"/>
            <a:ext cx="895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43420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2132856"/>
            <a:ext cx="2393218" cy="2836888"/>
          </a:xfrm>
          <a:prstGeom prst="arc">
            <a:avLst>
              <a:gd name="adj1" fmla="val 17011918"/>
              <a:gd name="adj2" fmla="val 4849063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pic>
        <p:nvPicPr>
          <p:cNvPr id="15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16" name="15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punt + 3;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336981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40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3429000"/>
            <a:ext cx="2393218" cy="1540744"/>
          </a:xfrm>
          <a:prstGeom prst="arc">
            <a:avLst>
              <a:gd name="adj1" fmla="val 17693704"/>
              <a:gd name="adj2" fmla="val 433943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pic>
        <p:nvPicPr>
          <p:cNvPr id="16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17" name="16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punt + 3;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punt--;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13187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3E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3068960"/>
            <a:ext cx="2393218" cy="1900784"/>
          </a:xfrm>
          <a:prstGeom prst="arc">
            <a:avLst>
              <a:gd name="adj1" fmla="val 17355239"/>
              <a:gd name="adj2" fmla="val 433943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pic>
        <p:nvPicPr>
          <p:cNvPr id="16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17" name="16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311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punt + 3;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punt--;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punt2;</a:t>
            </a:r>
            <a:endParaRPr lang="es-ES_tradnl" sz="18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02737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0F07:041F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3068960"/>
            <a:ext cx="2393218" cy="1900784"/>
          </a:xfrm>
          <a:prstGeom prst="arc">
            <a:avLst>
              <a:gd name="adj1" fmla="val 17355239"/>
              <a:gd name="adj2" fmla="val 433943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pic>
        <p:nvPicPr>
          <p:cNvPr id="16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17" name="16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punt + 3;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punt--;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punt2;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punt2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84230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0F07:041F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3068960"/>
            <a:ext cx="2393218" cy="1900784"/>
          </a:xfrm>
          <a:prstGeom prst="arc">
            <a:avLst>
              <a:gd name="adj1" fmla="val 17355239"/>
              <a:gd name="adj2" fmla="val 433943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6" name="15 Arco"/>
          <p:cNvSpPr/>
          <p:nvPr/>
        </p:nvSpPr>
        <p:spPr>
          <a:xfrm flipH="1">
            <a:off x="4716016" y="1695476"/>
            <a:ext cx="2734208" cy="4157413"/>
          </a:xfrm>
          <a:prstGeom prst="arc">
            <a:avLst>
              <a:gd name="adj1" fmla="val 16452214"/>
              <a:gd name="adj2" fmla="val 524570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18" name="17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punt + 3;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punt--;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punt2;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punt2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punt – punt2; </a:t>
            </a:r>
            <a:r>
              <a:rPr lang="fr-FR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3</a:t>
            </a:r>
            <a:endParaRPr lang="es-ES_tradnl" sz="1800" dirty="0" smtClean="0">
              <a:solidFill>
                <a:srgbClr val="92D050"/>
              </a:solidFill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667793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0F07:041F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3068960"/>
            <a:ext cx="2393218" cy="1900784"/>
          </a:xfrm>
          <a:prstGeom prst="arc">
            <a:avLst>
              <a:gd name="adj1" fmla="val 17355239"/>
              <a:gd name="adj2" fmla="val 433943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6" name="15 Arco"/>
          <p:cNvSpPr/>
          <p:nvPr/>
        </p:nvSpPr>
        <p:spPr>
          <a:xfrm flipH="1">
            <a:off x="4716016" y="1695476"/>
            <a:ext cx="2734208" cy="4157413"/>
          </a:xfrm>
          <a:prstGeom prst="arc">
            <a:avLst>
              <a:gd name="adj1" fmla="val 16452214"/>
              <a:gd name="adj2" fmla="val 5245704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Grupo 9"/>
          <p:cNvGrpSpPr/>
          <p:nvPr/>
        </p:nvGrpSpPr>
        <p:grpSpPr>
          <a:xfrm>
            <a:off x="5511805" y="1877620"/>
            <a:ext cx="428347" cy="1042561"/>
            <a:chOff x="5511805" y="1877620"/>
            <a:chExt cx="428347" cy="1042561"/>
          </a:xfrm>
        </p:grpSpPr>
        <p:sp>
          <p:nvSpPr>
            <p:cNvPr id="17" name="16 Abrir llave"/>
            <p:cNvSpPr/>
            <p:nvPr/>
          </p:nvSpPr>
          <p:spPr>
            <a:xfrm>
              <a:off x="5796136" y="1877620"/>
              <a:ext cx="144016" cy="1042561"/>
            </a:xfrm>
            <a:prstGeom prst="leftBrace">
              <a:avLst>
                <a:gd name="adj1" fmla="val 97620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511805" y="2222004"/>
              <a:ext cx="31290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3</a:t>
              </a:r>
            </a:p>
          </p:txBody>
        </p:sp>
      </p:grpSp>
      <p:pic>
        <p:nvPicPr>
          <p:cNvPr id="19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20" name="19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613187" y="3044280"/>
            <a:ext cx="791793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Recorrido de arrays con punteros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Recorrido de arrays con punteros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Punteros como iteradores para </a:t>
            </a: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arrays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MAX =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100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fr-FR" sz="18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tArray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[MAX];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struct 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tArray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elementos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tLista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tLista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lista;</a:t>
            </a:r>
          </a:p>
          <a:p>
            <a:pPr marL="361950" lvl="0">
              <a:spcBef>
                <a:spcPts val="120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>
                <a:solidFill>
                  <a:prstClr val="white"/>
                </a:solidFill>
                <a:sym typeface="Wingdings" pitchFamily="2" charset="2"/>
              </a:rPr>
              <a:t>Usamos un puntero como </a:t>
            </a:r>
            <a:r>
              <a:rPr lang="es-ES_tradnl" sz="2200" dirty="0">
                <a:solidFill>
                  <a:prstClr val="white"/>
                </a:solidFill>
                <a:sym typeface="Wingdings" pitchFamily="2" charset="2"/>
              </a:rPr>
              <a:t>iterador</a:t>
            </a:r>
            <a:r>
              <a:rPr lang="es-ES_tradnl" sz="2200" i="0" dirty="0">
                <a:solidFill>
                  <a:prstClr val="white"/>
                </a:solidFill>
                <a:sym typeface="Wingdings" pitchFamily="2" charset="2"/>
              </a:rPr>
              <a:t> para recorrer el </a:t>
            </a:r>
            <a:r>
              <a:rPr lang="es-ES_tradnl" sz="2200" i="0" dirty="0" smtClean="0">
                <a:solidFill>
                  <a:prstClr val="white"/>
                </a:solidFill>
                <a:sym typeface="Wingdings" pitchFamily="2" charset="2"/>
              </a:rPr>
              <a:t>array:</a:t>
            </a:r>
            <a:endParaRPr lang="es-ES_tradnl" sz="2200" i="0" dirty="0">
              <a:solidFill>
                <a:prstClr val="white"/>
              </a:solidFill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lista.elementos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n-U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arraypunt.cpp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fr-FR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fr-FR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intPtr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lista.elementos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n-U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rot="10800000" flipV="1">
            <a:off x="3040782" y="3107060"/>
            <a:ext cx="1152128" cy="936104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rot="10800000" flipV="1">
            <a:off x="3040782" y="3107060"/>
            <a:ext cx="1152128" cy="936104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6 Grupo"/>
          <p:cNvGrpSpPr/>
          <p:nvPr/>
        </p:nvGrpSpPr>
        <p:grpSpPr>
          <a:xfrm>
            <a:off x="1199986" y="2924944"/>
            <a:ext cx="1193910" cy="369332"/>
            <a:chOff x="3310027" y="4960218"/>
            <a:chExt cx="1193910" cy="369332"/>
          </a:xfrm>
        </p:grpSpPr>
        <p:sp>
          <p:nvSpPr>
            <p:cNvPr id="18" name="17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0</a:t>
              </a:r>
              <a:endParaRPr lang="es-ES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10027" y="496021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283152" cy="5200996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0363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Aritmética de punteros	940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0363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Recorrido de arrays con punteros	953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0363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Referencias	962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0363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Listas enlazadas	964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rot="5400000">
            <a:off x="3374343" y="3224597"/>
            <a:ext cx="936105" cy="70103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6 Grupo"/>
          <p:cNvGrpSpPr/>
          <p:nvPr/>
        </p:nvGrpSpPr>
        <p:grpSpPr>
          <a:xfrm>
            <a:off x="1199986" y="2924944"/>
            <a:ext cx="1193910" cy="369332"/>
            <a:chOff x="3310027" y="4960218"/>
            <a:chExt cx="1193910" cy="369332"/>
          </a:xfrm>
        </p:grpSpPr>
        <p:sp>
          <p:nvSpPr>
            <p:cNvPr id="18" name="17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endParaRPr lang="es-ES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10027" y="496021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sp>
        <p:nvSpPr>
          <p:cNvPr id="25" name="24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</a:t>
            </a: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rot="5400000">
            <a:off x="3626579" y="3476835"/>
            <a:ext cx="936108" cy="196556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6 Grupo"/>
          <p:cNvGrpSpPr/>
          <p:nvPr/>
        </p:nvGrpSpPr>
        <p:grpSpPr>
          <a:xfrm>
            <a:off x="1199986" y="2924944"/>
            <a:ext cx="1193910" cy="369332"/>
            <a:chOff x="3310027" y="4960218"/>
            <a:chExt cx="1193910" cy="369332"/>
          </a:xfrm>
        </p:grpSpPr>
        <p:sp>
          <p:nvSpPr>
            <p:cNvPr id="18" name="17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endParaRPr lang="es-ES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10027" y="496021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sp>
        <p:nvSpPr>
          <p:cNvPr id="22" name="21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13</a:t>
            </a: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959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rot="16200000" flipH="1">
            <a:off x="3811432" y="3488538"/>
            <a:ext cx="936108" cy="17315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6 Grupo"/>
          <p:cNvGrpSpPr/>
          <p:nvPr/>
        </p:nvGrpSpPr>
        <p:grpSpPr>
          <a:xfrm>
            <a:off x="1199986" y="2924944"/>
            <a:ext cx="1193910" cy="369332"/>
            <a:chOff x="3310027" y="4960218"/>
            <a:chExt cx="1193910" cy="369332"/>
          </a:xfrm>
        </p:grpSpPr>
        <p:sp>
          <p:nvSpPr>
            <p:cNvPr id="18" name="17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3</a:t>
              </a:r>
              <a:endParaRPr lang="es-ES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10027" y="496021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4401110" y="5511124"/>
            <a:ext cx="482824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. .</a:t>
            </a:r>
            <a:endParaRPr lang="es-E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</a:t>
            </a: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>
            <a:off x="4192910" y="3107058"/>
            <a:ext cx="1675234" cy="936112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6 Grupo"/>
          <p:cNvGrpSpPr/>
          <p:nvPr/>
        </p:nvGrpSpPr>
        <p:grpSpPr>
          <a:xfrm>
            <a:off x="1199986" y="2924944"/>
            <a:ext cx="1193910" cy="369332"/>
            <a:chOff x="3310027" y="4960218"/>
            <a:chExt cx="1193910" cy="369332"/>
          </a:xfrm>
        </p:grpSpPr>
        <p:sp>
          <p:nvSpPr>
            <p:cNvPr id="18" name="17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7</a:t>
              </a:r>
              <a:endParaRPr lang="es-ES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10027" y="496021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47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53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19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7</a:t>
            </a: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0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 &lt;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lista.cont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i++)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827584" y="3789040"/>
            <a:ext cx="7416824" cy="1363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como iteradores para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67411" y="3865880"/>
          <a:ext cx="5136228" cy="5981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  <a:gridCol w="428019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53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19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latin typeface="Consolas" pitchFamily="49" charset="0"/>
                          <a:cs typeface="Consolas" pitchFamily="49" charset="0"/>
                        </a:rPr>
                        <a:t>48</a:t>
                      </a:r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899592" y="4136926"/>
            <a:ext cx="1867819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lista.elementos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" name="14 Grupo"/>
          <p:cNvGrpSpPr/>
          <p:nvPr/>
        </p:nvGrpSpPr>
        <p:grpSpPr>
          <a:xfrm>
            <a:off x="3305139" y="2924944"/>
            <a:ext cx="1060922" cy="369332"/>
            <a:chOff x="2210035" y="4329100"/>
            <a:chExt cx="1060922" cy="369332"/>
          </a:xfrm>
        </p:grpSpPr>
        <p:sp>
          <p:nvSpPr>
            <p:cNvPr id="10" name="9 Rectángulo"/>
            <p:cNvSpPr/>
            <p:nvPr/>
          </p:nvSpPr>
          <p:spPr>
            <a:xfrm>
              <a:off x="2910917" y="432910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2210035" y="4329100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9" name="15 Grupo"/>
          <p:cNvGrpSpPr/>
          <p:nvPr/>
        </p:nvGrpSpPr>
        <p:grpSpPr>
          <a:xfrm>
            <a:off x="1412907" y="4581128"/>
            <a:ext cx="2189374" cy="360040"/>
            <a:chOff x="2314563" y="4960218"/>
            <a:chExt cx="2189374" cy="360040"/>
          </a:xfrm>
        </p:grpSpPr>
        <p:sp>
          <p:nvSpPr>
            <p:cNvPr id="12" name="11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314563" y="4960218"/>
              <a:ext cx="1306768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>
            <a:off x="4192910" y="3107058"/>
            <a:ext cx="2107282" cy="936112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16 Grupo"/>
          <p:cNvGrpSpPr/>
          <p:nvPr/>
        </p:nvGrpSpPr>
        <p:grpSpPr>
          <a:xfrm>
            <a:off x="1199986" y="2924944"/>
            <a:ext cx="1193910" cy="369332"/>
            <a:chOff x="3310027" y="4960218"/>
            <a:chExt cx="1193910" cy="369332"/>
          </a:xfrm>
        </p:grpSpPr>
        <p:sp>
          <p:nvSpPr>
            <p:cNvPr id="18" name="17 Rectángulo"/>
            <p:cNvSpPr/>
            <p:nvPr/>
          </p:nvSpPr>
          <p:spPr>
            <a:xfrm>
              <a:off x="3657035" y="4960218"/>
              <a:ext cx="846902" cy="36004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8</a:t>
              </a:r>
              <a:endParaRPr lang="es-ES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310027" y="496021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588224" y="1268760"/>
            <a:ext cx="1944216" cy="22322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tIns="108000" rIns="180000" bIns="108000" rtlCol="0">
            <a:noAutofit/>
          </a:bodyPr>
          <a:lstStyle/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47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53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19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7</a:t>
            </a:r>
          </a:p>
          <a:p>
            <a:r>
              <a:rPr lang="es-E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48</a:t>
            </a:r>
          </a:p>
          <a:p>
            <a:endParaRPr lang="es-ES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130800" y="3044280"/>
            <a:ext cx="2882713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Referencias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Nombres alternativos para los datos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Una referencia es una nueva forma de llamar a una variable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Nos permiten referirnos a una variable con otro identificador: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x =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10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&amp;z = x;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s-ES_tradnl" dirty="0" smtClean="0">
                <a:sym typeface="Wingdings" pitchFamily="2" charset="2"/>
              </a:rPr>
              <a:t> y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s-ES_tradnl" dirty="0" smtClean="0">
                <a:sym typeface="Wingdings" pitchFamily="2" charset="2"/>
              </a:rPr>
              <a:t> son ahora la misma variable (comparten memoria)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pc="-30" dirty="0" smtClean="0">
                <a:sym typeface="Wingdings" pitchFamily="2" charset="2"/>
              </a:rPr>
              <a:t>Cualquier cambio en </a:t>
            </a:r>
            <a:r>
              <a:rPr lang="es-ES_tradnl" sz="2000" spc="-3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s-ES_tradnl" spc="-30" dirty="0" smtClean="0">
                <a:sym typeface="Wingdings" pitchFamily="2" charset="2"/>
              </a:rPr>
              <a:t> afecta a </a:t>
            </a:r>
            <a:r>
              <a:rPr lang="es-ES_tradnl" sz="2000" spc="-3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s-ES_tradnl" spc="-30" dirty="0" smtClean="0">
                <a:sym typeface="Wingdings" pitchFamily="2" charset="2"/>
              </a:rPr>
              <a:t> y cualquier cambio en </a:t>
            </a:r>
            <a:r>
              <a:rPr lang="es-ES_tradnl" sz="2000" spc="-3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s-ES_tradnl" spc="-30" dirty="0" smtClean="0">
                <a:sym typeface="Wingdings" pitchFamily="2" charset="2"/>
              </a:rPr>
              <a:t> afecta a </a:t>
            </a:r>
            <a:r>
              <a:rPr lang="es-ES_tradnl" sz="2000" spc="-3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endParaRPr lang="es-ES_tradnl" spc="-3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z =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x;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Las referencias se usan en el paso de parámetros por referencia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618646" y="3044280"/>
            <a:ext cx="390703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Listas enlazadas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Listas enlazadas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Una implementación dinámica de listas enlazadas</a:t>
            </a:r>
            <a:endParaRPr lang="es-ES_tradnl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Cada elemento de la lista apunta al siguiente elemento: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_tradnl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Declaración anticipada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_tradnl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sig;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};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Consolas" pitchFamily="49" charset="0"/>
              </a:rPr>
              <a:t>Una lista (</a:t>
            </a:r>
            <a:r>
              <a:rPr lang="es-ES_tradnl" sz="22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200" i="0" dirty="0" smtClean="0">
                <a:cs typeface="Consolas" pitchFamily="49" charset="0"/>
              </a:rPr>
              <a:t>) es un puntero a un nodo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Consolas" pitchFamily="49" charset="0"/>
              </a:rPr>
              <a:t>Si el puntero vale </a:t>
            </a:r>
            <a:r>
              <a:rPr lang="es-ES_tradnl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200" i="0" dirty="0" smtClean="0">
                <a:cs typeface="Consolas" pitchFamily="49" charset="0"/>
              </a:rPr>
              <a:t>, no apunta a ningún nodo: lista vacía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Consolas" pitchFamily="49" charset="0"/>
              </a:rPr>
              <a:t>Un nodo (</a:t>
            </a:r>
            <a:r>
              <a:rPr lang="es-ES_tradnl" sz="22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200" i="0" dirty="0" smtClean="0">
                <a:cs typeface="Consolas" pitchFamily="49" charset="0"/>
              </a:rPr>
              <a:t>) es un elemento seguido de una lista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4644008" y="2492896"/>
            <a:ext cx="3719335" cy="848474"/>
            <a:chOff x="4644008" y="2492896"/>
            <a:chExt cx="3719335" cy="848474"/>
          </a:xfrm>
        </p:grpSpPr>
        <p:sp>
          <p:nvSpPr>
            <p:cNvPr id="15" name="14 Rectángulo"/>
            <p:cNvSpPr/>
            <p:nvPr/>
          </p:nvSpPr>
          <p:spPr>
            <a:xfrm>
              <a:off x="4644008" y="2837314"/>
              <a:ext cx="1512168" cy="504056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i="1" dirty="0" smtClean="0">
                  <a:latin typeface="Consolas" pitchFamily="49" charset="0"/>
                  <a:cs typeface="Consolas" pitchFamily="49" charset="0"/>
                </a:rPr>
                <a:t>tRegistro</a:t>
              </a:r>
              <a:endParaRPr lang="es-ES" sz="16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6156176" y="2837314"/>
              <a:ext cx="504056" cy="504056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>
              <a:off x="6410300" y="3095183"/>
              <a:ext cx="100811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7418854" y="2908741"/>
              <a:ext cx="944489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tLista</a:t>
              </a: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195805" y="2492896"/>
              <a:ext cx="52129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reg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6138935" y="2492896"/>
              <a:ext cx="52129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sig</a:t>
              </a: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928703" y="5185767"/>
            <a:ext cx="7099681" cy="919024"/>
            <a:chOff x="928703" y="5185767"/>
            <a:chExt cx="7099681" cy="919024"/>
          </a:xfrm>
        </p:grpSpPr>
        <p:sp>
          <p:nvSpPr>
            <p:cNvPr id="17" name="16 Rectángulo"/>
            <p:cNvSpPr/>
            <p:nvPr/>
          </p:nvSpPr>
          <p:spPr>
            <a:xfrm>
              <a:off x="1849985" y="5704681"/>
              <a:ext cx="33567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tabLst>
                  <a:tab pos="2066925" algn="l"/>
                </a:tabLst>
              </a:pPr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Elemento seguido de una </a:t>
              </a:r>
              <a:r>
                <a:rPr lang="es-ES" sz="2000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lista</a:t>
              </a:r>
              <a:endParaRPr lang="es-ES" sz="20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928703" y="5445224"/>
              <a:ext cx="7052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s-ES" sz="2000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Lista</a:t>
              </a:r>
              <a:endParaRPr lang="es-ES" sz="20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849985" y="5185767"/>
              <a:ext cx="76520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066925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Vacía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25" name="24 Abrir llave"/>
            <p:cNvSpPr/>
            <p:nvPr/>
          </p:nvSpPr>
          <p:spPr>
            <a:xfrm>
              <a:off x="1633961" y="5257863"/>
              <a:ext cx="216000" cy="792000"/>
            </a:xfrm>
            <a:prstGeom prst="leftBrace">
              <a:avLst>
                <a:gd name="adj1" fmla="val 33898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2000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5508142" y="5426174"/>
              <a:ext cx="25202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2066925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¡Definición recursiva!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3400" dirty="0" smtClean="0">
                <a:cs typeface="Times New Roman" pitchFamily="18" charset="0"/>
              </a:rPr>
              <a:t>Implementación </a:t>
            </a:r>
            <a:r>
              <a:rPr lang="es-ES_tradnl" sz="3400" dirty="0">
                <a:cs typeface="Times New Roman" pitchFamily="18" charset="0"/>
              </a:rPr>
              <a:t>dinámica de listas enlazadas</a:t>
            </a:r>
            <a:endParaRPr lang="es-ES_tradnl" sz="3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Cada elemento de la lista en su nodo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Apuntará al siguiente elemento o a ninguno (</a:t>
            </a:r>
            <a:r>
              <a:rPr lang="es-ES_tradnl" sz="2000" i="0" dirty="0" err="1" smtClean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s-ES_tradnl" sz="2200" i="0" dirty="0" smtClean="0">
                <a:cs typeface="Times New Roman" pitchFamily="18" charset="0"/>
              </a:rPr>
              <a:t>)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Declaración anticipada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sig;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>
                <a:solidFill>
                  <a:prstClr val="white"/>
                </a:solidFill>
                <a:cs typeface="Times New Roman" pitchFamily="18" charset="0"/>
              </a:rPr>
              <a:t>Además, un puntero al primer elemento (nodo) de la lista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 = </a:t>
            </a:r>
            <a:r>
              <a:rPr lang="es-ES_tradnl" sz="2000" i="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214414" y="5560665"/>
            <a:ext cx="1033749" cy="338554"/>
            <a:chOff x="1214414" y="5560665"/>
            <a:chExt cx="1033749" cy="338554"/>
          </a:xfrm>
        </p:grpSpPr>
        <p:sp>
          <p:nvSpPr>
            <p:cNvPr id="6" name="5 Rectángulo"/>
            <p:cNvSpPr/>
            <p:nvPr/>
          </p:nvSpPr>
          <p:spPr>
            <a:xfrm>
              <a:off x="1960131" y="5589240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214414" y="5560665"/>
              <a:ext cx="74571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</a:t>
              </a:r>
            </a:p>
          </p:txBody>
        </p:sp>
        <p:cxnSp>
          <p:nvCxnSpPr>
            <p:cNvPr id="9" name="8 Conector recto"/>
            <p:cNvCxnSpPr>
              <a:cxnSpLocks noChangeAspect="1"/>
            </p:cNvCxnSpPr>
            <p:nvPr/>
          </p:nvCxnSpPr>
          <p:spPr>
            <a:xfrm rot="5400000">
              <a:off x="2006502" y="5632697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>
              <a:cxnSpLocks noChangeAspect="1"/>
            </p:cNvCxnSpPr>
            <p:nvPr/>
          </p:nvCxnSpPr>
          <p:spPr>
            <a:xfrm rot="16200000" flipH="1">
              <a:off x="2006526" y="5632674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780618" y="3044280"/>
            <a:ext cx="558306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Aritmética de punteros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400" dirty="0">
                <a:solidFill>
                  <a:srgbClr val="04617B">
                    <a:lumMod val="20000"/>
                    <a:lumOff val="80000"/>
                  </a:srgbClr>
                </a:solidFill>
                <a:cs typeface="Times New Roman" pitchFamily="18" charset="0"/>
              </a:rPr>
              <a:t>Implementación dinámica de listas enlazadas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_tradnl" sz="2000" i="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sig;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lista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lista-&gt;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= nuevo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lista-&gt;sig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960131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14414" y="5560665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2104940" y="5589240"/>
            <a:ext cx="1963004" cy="288032"/>
            <a:chOff x="2104940" y="5589240"/>
            <a:chExt cx="1963004" cy="288032"/>
          </a:xfrm>
        </p:grpSpPr>
        <p:sp>
          <p:nvSpPr>
            <p:cNvPr id="10" name="9 Rectángulo"/>
            <p:cNvSpPr/>
            <p:nvPr/>
          </p:nvSpPr>
          <p:spPr>
            <a:xfrm>
              <a:off x="2771800" y="5589240"/>
              <a:ext cx="100811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i="1" dirty="0" smtClean="0">
                  <a:latin typeface="Consolas" pitchFamily="49" charset="0"/>
                  <a:cs typeface="Consolas" pitchFamily="49" charset="0"/>
                </a:rPr>
                <a:t>ítem1</a:t>
              </a:r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3779912" y="5589240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 rot="16200000" flipH="1">
              <a:off x="2437973" y="5409749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/>
          <p:cNvGrpSpPr/>
          <p:nvPr/>
        </p:nvGrpSpPr>
        <p:grpSpPr>
          <a:xfrm>
            <a:off x="3823345" y="5632674"/>
            <a:ext cx="216024" cy="216023"/>
            <a:chOff x="3823345" y="5632674"/>
            <a:chExt cx="216024" cy="216023"/>
          </a:xfrm>
        </p:grpSpPr>
        <p:cxnSp>
          <p:nvCxnSpPr>
            <p:cNvPr id="9" name="8 Conector recto"/>
            <p:cNvCxnSpPr>
              <a:cxnSpLocks noChangeAspect="1"/>
            </p:cNvCxnSpPr>
            <p:nvPr/>
          </p:nvCxnSpPr>
          <p:spPr>
            <a:xfrm rot="5400000">
              <a:off x="3823345" y="5632697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>
              <a:cxnSpLocks noChangeAspect="1"/>
            </p:cNvCxnSpPr>
            <p:nvPr/>
          </p:nvCxnSpPr>
          <p:spPr>
            <a:xfrm rot="16200000" flipH="1">
              <a:off x="3823369" y="5632674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400" dirty="0">
                <a:solidFill>
                  <a:srgbClr val="04617B">
                    <a:lumMod val="20000"/>
                    <a:lumOff val="80000"/>
                  </a:srgbClr>
                </a:solidFill>
                <a:cs typeface="Times New Roman" pitchFamily="18" charset="0"/>
              </a:rPr>
              <a:t>Implementación dinámica de listas enlazadas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 = </a:t>
            </a:r>
            <a:r>
              <a:rPr lang="es-ES_tradnl" sz="2000" i="0" dirty="0" err="1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 = </a:t>
            </a:r>
            <a:r>
              <a:rPr lang="es-ES_tradnl" sz="2000" i="0" dirty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lista-&gt;</a:t>
            </a:r>
            <a:r>
              <a:rPr lang="es-ES_tradnl" sz="2000" i="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s-ES_tradnl" sz="2000" i="0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lista-&gt;sig = </a:t>
            </a:r>
            <a:r>
              <a:rPr lang="es-ES_tradnl" sz="2000" i="0" dirty="0" err="1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lista;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960131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14414" y="5560665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771800" y="5589240"/>
            <a:ext cx="100811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i="1" dirty="0" smtClean="0">
                <a:latin typeface="Consolas" pitchFamily="49" charset="0"/>
                <a:cs typeface="Consolas" pitchFamily="49" charset="0"/>
              </a:rPr>
              <a:t>ítem1</a:t>
            </a:r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779912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>
            <a:cxnSpLocks noChangeAspect="1"/>
          </p:cNvCxnSpPr>
          <p:nvPr/>
        </p:nvCxnSpPr>
        <p:spPr>
          <a:xfrm rot="5400000">
            <a:off x="3823345" y="5632697"/>
            <a:ext cx="216000" cy="216000"/>
          </a:xfrm>
          <a:prstGeom prst="line">
            <a:avLst/>
          </a:prstGeom>
          <a:ln w="19050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cxnSpLocks noChangeAspect="1"/>
          </p:cNvCxnSpPr>
          <p:nvPr/>
        </p:nvCxnSpPr>
        <p:spPr>
          <a:xfrm rot="16200000" flipH="1">
            <a:off x="3823369" y="5632674"/>
            <a:ext cx="216000" cy="216000"/>
          </a:xfrm>
          <a:prstGeom prst="line">
            <a:avLst/>
          </a:prstGeom>
          <a:ln w="19050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16200000" flipH="1">
            <a:off x="2437973" y="5409749"/>
            <a:ext cx="1588" cy="667653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7"/>
          <p:cNvGrpSpPr/>
          <p:nvPr/>
        </p:nvGrpSpPr>
        <p:grpSpPr>
          <a:xfrm>
            <a:off x="2906972" y="4696569"/>
            <a:ext cx="584908" cy="338554"/>
            <a:chOff x="2906972" y="4696569"/>
            <a:chExt cx="584908" cy="338554"/>
          </a:xfrm>
        </p:grpSpPr>
        <p:sp>
          <p:nvSpPr>
            <p:cNvPr id="13" name="12 Rectángulo"/>
            <p:cNvSpPr/>
            <p:nvPr/>
          </p:nvSpPr>
          <p:spPr>
            <a:xfrm>
              <a:off x="3203848" y="4725144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2906972" y="4696569"/>
              <a:ext cx="296876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</a:t>
              </a:r>
            </a:p>
          </p:txBody>
        </p:sp>
      </p:grpSp>
      <p:cxnSp>
        <p:nvCxnSpPr>
          <p:cNvPr id="17" name="16 Conector recto de flecha"/>
          <p:cNvCxnSpPr/>
          <p:nvPr/>
        </p:nvCxnSpPr>
        <p:spPr>
          <a:xfrm rot="16200000" flipH="1">
            <a:off x="3006914" y="5214913"/>
            <a:ext cx="691506" cy="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400" dirty="0">
                <a:solidFill>
                  <a:srgbClr val="04617B">
                    <a:lumMod val="20000"/>
                    <a:lumOff val="80000"/>
                  </a:srgbClr>
                </a:solidFill>
                <a:cs typeface="Times New Roman" pitchFamily="18" charset="0"/>
              </a:rPr>
              <a:t>Implementación dinámica de listas enlazadas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969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lista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>
              <a:spcBef>
                <a:spcPts val="0"/>
              </a:spcBef>
            </a:pP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lista-&gt;</a:t>
            </a:r>
            <a:r>
              <a:rPr lang="es-ES_tradnl" sz="2000" i="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nuevo();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lista-&gt;sig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lista;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p-&gt;sig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p-&gt;sig-&gt;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960131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14414" y="5560665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771800" y="5589240"/>
            <a:ext cx="100811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i="1" dirty="0" smtClean="0">
                <a:latin typeface="Consolas" pitchFamily="49" charset="0"/>
                <a:cs typeface="Consolas" pitchFamily="49" charset="0"/>
              </a:rPr>
              <a:t>ítem1</a:t>
            </a:r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779912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 de flecha"/>
          <p:cNvCxnSpPr/>
          <p:nvPr/>
        </p:nvCxnSpPr>
        <p:spPr>
          <a:xfrm rot="16200000" flipH="1">
            <a:off x="2437973" y="5409749"/>
            <a:ext cx="1588" cy="667653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Rectángulo"/>
          <p:cNvSpPr/>
          <p:nvPr/>
        </p:nvSpPr>
        <p:spPr>
          <a:xfrm>
            <a:off x="3203848" y="4725144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2906972" y="4696569"/>
            <a:ext cx="296876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</a:t>
            </a:r>
          </a:p>
        </p:txBody>
      </p:sp>
      <p:cxnSp>
        <p:nvCxnSpPr>
          <p:cNvPr id="17" name="16 Conector recto de flecha"/>
          <p:cNvCxnSpPr/>
          <p:nvPr/>
        </p:nvCxnSpPr>
        <p:spPr>
          <a:xfrm rot="16200000" flipH="1">
            <a:off x="3006914" y="5214913"/>
            <a:ext cx="691506" cy="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7"/>
          <p:cNvGrpSpPr/>
          <p:nvPr/>
        </p:nvGrpSpPr>
        <p:grpSpPr>
          <a:xfrm>
            <a:off x="3924190" y="5589241"/>
            <a:ext cx="1963004" cy="288032"/>
            <a:chOff x="3924190" y="5589241"/>
            <a:chExt cx="1963004" cy="288032"/>
          </a:xfrm>
        </p:grpSpPr>
        <p:sp>
          <p:nvSpPr>
            <p:cNvPr id="18" name="17 Rectángulo"/>
            <p:cNvSpPr/>
            <p:nvPr/>
          </p:nvSpPr>
          <p:spPr>
            <a:xfrm>
              <a:off x="4591050" y="5589241"/>
              <a:ext cx="100811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i="1" dirty="0" smtClean="0">
                  <a:latin typeface="Consolas" pitchFamily="49" charset="0"/>
                  <a:cs typeface="Consolas" pitchFamily="49" charset="0"/>
                </a:rPr>
                <a:t>ítem2</a:t>
              </a:r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5599162" y="5589241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 rot="16200000" flipH="1">
              <a:off x="4257223" y="5409750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o 2"/>
          <p:cNvGrpSpPr/>
          <p:nvPr/>
        </p:nvGrpSpPr>
        <p:grpSpPr>
          <a:xfrm>
            <a:off x="5642595" y="5632674"/>
            <a:ext cx="216024" cy="216023"/>
            <a:chOff x="5642595" y="5632675"/>
            <a:chExt cx="216024" cy="216023"/>
          </a:xfrm>
        </p:grpSpPr>
        <p:cxnSp>
          <p:nvCxnSpPr>
            <p:cNvPr id="20" name="19 Conector recto"/>
            <p:cNvCxnSpPr>
              <a:cxnSpLocks noChangeAspect="1"/>
            </p:cNvCxnSpPr>
            <p:nvPr/>
          </p:nvCxnSpPr>
          <p:spPr>
            <a:xfrm rot="5400000">
              <a:off x="5642595" y="5632698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>
              <a:cxnSpLocks noChangeAspect="1"/>
            </p:cNvCxnSpPr>
            <p:nvPr/>
          </p:nvCxnSpPr>
          <p:spPr>
            <a:xfrm rot="16200000" flipH="1">
              <a:off x="5642619" y="5632675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400" dirty="0">
                <a:solidFill>
                  <a:srgbClr val="04617B">
                    <a:lumMod val="20000"/>
                    <a:lumOff val="80000"/>
                  </a:srgbClr>
                </a:solidFill>
                <a:cs typeface="Times New Roman" pitchFamily="18" charset="0"/>
              </a:rPr>
              <a:t>Implementación dinámica de listas enlazadas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lista = </a:t>
            </a:r>
            <a:r>
              <a:rPr lang="es-ES_tradnl" sz="20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>
              <a:spcBef>
                <a:spcPts val="0"/>
              </a:spcBef>
            </a:pP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lista-&gt;</a:t>
            </a:r>
            <a:r>
              <a:rPr lang="es-ES_tradnl" sz="2000" i="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nuevo();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lista-&gt;sig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lista;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p-&gt;sig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p-&gt;sig-&gt;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p-&gt;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p-&gt;sig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p-&gt;sig-&gt;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</a:t>
            </a:r>
            <a:r>
              <a:rPr lang="es-ES_tradnl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-&gt;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sig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960131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214414" y="5560665"/>
            <a:ext cx="745717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771800" y="5589240"/>
            <a:ext cx="100811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i="1" dirty="0" smtClean="0">
                <a:latin typeface="Consolas" pitchFamily="49" charset="0"/>
                <a:cs typeface="Consolas" pitchFamily="49" charset="0"/>
              </a:rPr>
              <a:t>tRegistro</a:t>
            </a:r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779912" y="558924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 de flecha"/>
          <p:cNvCxnSpPr/>
          <p:nvPr/>
        </p:nvCxnSpPr>
        <p:spPr>
          <a:xfrm rot="16200000" flipH="1">
            <a:off x="2437973" y="5409749"/>
            <a:ext cx="1588" cy="667653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4591050" y="5589241"/>
            <a:ext cx="100811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i="1" dirty="0" smtClean="0">
                <a:latin typeface="Consolas" pitchFamily="49" charset="0"/>
                <a:cs typeface="Consolas" pitchFamily="49" charset="0"/>
              </a:rPr>
              <a:t>tRegistro</a:t>
            </a:r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599162" y="5589241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21 Conector recto de flecha"/>
          <p:cNvCxnSpPr/>
          <p:nvPr/>
        </p:nvCxnSpPr>
        <p:spPr>
          <a:xfrm rot="16200000" flipH="1">
            <a:off x="4257223" y="5409750"/>
            <a:ext cx="1588" cy="667653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2"/>
          <p:cNvGrpSpPr/>
          <p:nvPr/>
        </p:nvGrpSpPr>
        <p:grpSpPr>
          <a:xfrm>
            <a:off x="4744591" y="4696569"/>
            <a:ext cx="584908" cy="338554"/>
            <a:chOff x="4744591" y="4696569"/>
            <a:chExt cx="584908" cy="338554"/>
          </a:xfrm>
        </p:grpSpPr>
        <p:sp>
          <p:nvSpPr>
            <p:cNvPr id="23" name="22 Rectángulo"/>
            <p:cNvSpPr/>
            <p:nvPr/>
          </p:nvSpPr>
          <p:spPr>
            <a:xfrm>
              <a:off x="5041467" y="4725144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744591" y="4696569"/>
              <a:ext cx="296876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</a:t>
              </a:r>
            </a:p>
          </p:txBody>
        </p:sp>
      </p:grpSp>
      <p:cxnSp>
        <p:nvCxnSpPr>
          <p:cNvPr id="25" name="24 Conector recto de flecha"/>
          <p:cNvCxnSpPr/>
          <p:nvPr/>
        </p:nvCxnSpPr>
        <p:spPr>
          <a:xfrm rot="16200000" flipH="1">
            <a:off x="4854058" y="5214913"/>
            <a:ext cx="691506" cy="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8"/>
          <p:cNvGrpSpPr/>
          <p:nvPr/>
        </p:nvGrpSpPr>
        <p:grpSpPr>
          <a:xfrm>
            <a:off x="5761809" y="5589241"/>
            <a:ext cx="1963004" cy="288032"/>
            <a:chOff x="5761809" y="5589241"/>
            <a:chExt cx="1963004" cy="288032"/>
          </a:xfrm>
        </p:grpSpPr>
        <p:sp>
          <p:nvSpPr>
            <p:cNvPr id="26" name="25 Rectángulo"/>
            <p:cNvSpPr/>
            <p:nvPr/>
          </p:nvSpPr>
          <p:spPr>
            <a:xfrm>
              <a:off x="6428669" y="5589241"/>
              <a:ext cx="100811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i="1" dirty="0" smtClean="0">
                  <a:latin typeface="Consolas" pitchFamily="49" charset="0"/>
                  <a:cs typeface="Consolas" pitchFamily="49" charset="0"/>
                </a:rPr>
                <a:t>tRegistro</a:t>
              </a:r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7436781" y="5589241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0" name="29 Conector recto de flecha"/>
            <p:cNvCxnSpPr/>
            <p:nvPr/>
          </p:nvCxnSpPr>
          <p:spPr>
            <a:xfrm rot="16200000" flipH="1">
              <a:off x="6094842" y="5409750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/>
          <p:cNvGrpSpPr/>
          <p:nvPr/>
        </p:nvGrpSpPr>
        <p:grpSpPr>
          <a:xfrm>
            <a:off x="7480214" y="5632674"/>
            <a:ext cx="216024" cy="216023"/>
            <a:chOff x="7480214" y="5632675"/>
            <a:chExt cx="216024" cy="216023"/>
          </a:xfrm>
        </p:grpSpPr>
        <p:cxnSp>
          <p:nvCxnSpPr>
            <p:cNvPr id="28" name="27 Conector recto"/>
            <p:cNvCxnSpPr>
              <a:cxnSpLocks noChangeAspect="1"/>
            </p:cNvCxnSpPr>
            <p:nvPr/>
          </p:nvCxnSpPr>
          <p:spPr>
            <a:xfrm rot="5400000">
              <a:off x="7480214" y="5632698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>
              <a:cxnSpLocks noChangeAspect="1"/>
            </p:cNvCxnSpPr>
            <p:nvPr/>
          </p:nvCxnSpPr>
          <p:spPr>
            <a:xfrm rot="16200000" flipH="1">
              <a:off x="7480238" y="5632675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400" dirty="0">
                <a:solidFill>
                  <a:srgbClr val="04617B">
                    <a:lumMod val="20000"/>
                    <a:lumOff val="80000"/>
                  </a:srgbClr>
                </a:solidFill>
                <a:cs typeface="Times New Roman" pitchFamily="18" charset="0"/>
              </a:rPr>
              <a:t>Implementación dinámica de listas enlazadas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Usamos la memoria que necesitamos, ni más ni menos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endParaRPr lang="es-ES_tradnl" sz="2200" i="0" dirty="0" smtClean="0">
              <a:cs typeface="Times New Roman" pitchFamily="18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endParaRPr lang="es-ES_tradnl" sz="2200" i="0" dirty="0" smtClean="0">
              <a:cs typeface="Times New Roman" pitchFamily="18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Tantos elementos, tantos nodos hay en la lista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dirty="0" smtClean="0">
                <a:cs typeface="Times New Roman" pitchFamily="18" charset="0"/>
              </a:rPr>
              <a:t>¡Pero perdemos el acceso directo!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Algunas operaciones de la lista se complican y otras no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A continuación tienes el módulo de lista implementado </a:t>
            </a:r>
            <a:br>
              <a:rPr lang="es-ES_tradnl" sz="2200" i="0" dirty="0" smtClean="0">
                <a:cs typeface="Times New Roman" pitchFamily="18" charset="0"/>
              </a:rPr>
            </a:br>
            <a:r>
              <a:rPr lang="es-ES_tradnl" sz="2200" i="0" dirty="0" smtClean="0">
                <a:cs typeface="Times New Roman" pitchFamily="18" charset="0"/>
              </a:rPr>
              <a:t>como lista enlazada...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214414" y="1628800"/>
            <a:ext cx="6510399" cy="338554"/>
            <a:chOff x="1214414" y="1628800"/>
            <a:chExt cx="6510399" cy="338554"/>
          </a:xfrm>
        </p:grpSpPr>
        <p:sp>
          <p:nvSpPr>
            <p:cNvPr id="6" name="5 Rectángulo"/>
            <p:cNvSpPr/>
            <p:nvPr/>
          </p:nvSpPr>
          <p:spPr>
            <a:xfrm>
              <a:off x="1960131" y="165737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214414" y="1628800"/>
              <a:ext cx="74571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</a:t>
              </a: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2771800" y="1657375"/>
              <a:ext cx="100811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i="1" dirty="0" smtClean="0">
                  <a:latin typeface="Consolas" pitchFamily="49" charset="0"/>
                  <a:cs typeface="Consolas" pitchFamily="49" charset="0"/>
                </a:rPr>
                <a:t>tRegistro</a:t>
              </a:r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779912" y="165737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0" name="9 Conector recto de flecha"/>
            <p:cNvCxnSpPr/>
            <p:nvPr/>
          </p:nvCxnSpPr>
          <p:spPr>
            <a:xfrm rot="16200000" flipH="1">
              <a:off x="2437973" y="1477884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Rectángulo"/>
            <p:cNvSpPr/>
            <p:nvPr/>
          </p:nvSpPr>
          <p:spPr>
            <a:xfrm>
              <a:off x="4591050" y="1657376"/>
              <a:ext cx="100811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i="1" dirty="0" smtClean="0">
                  <a:latin typeface="Consolas" pitchFamily="49" charset="0"/>
                  <a:cs typeface="Consolas" pitchFamily="49" charset="0"/>
                </a:rPr>
                <a:t>tRegistro</a:t>
              </a:r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5599162" y="1657376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4" name="13 Conector recto de flecha"/>
            <p:cNvCxnSpPr/>
            <p:nvPr/>
          </p:nvCxnSpPr>
          <p:spPr>
            <a:xfrm rot="16200000" flipH="1">
              <a:off x="4257223" y="1477885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Rectángulo"/>
            <p:cNvSpPr/>
            <p:nvPr/>
          </p:nvSpPr>
          <p:spPr>
            <a:xfrm>
              <a:off x="6428669" y="1657376"/>
              <a:ext cx="100811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200" i="1" dirty="0" smtClean="0">
                  <a:latin typeface="Consolas" pitchFamily="49" charset="0"/>
                  <a:cs typeface="Consolas" pitchFamily="49" charset="0"/>
                </a:rPr>
                <a:t>tRegistro</a:t>
              </a:r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7436781" y="1657376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7" name="16 Conector recto"/>
            <p:cNvCxnSpPr>
              <a:cxnSpLocks noChangeAspect="1"/>
            </p:cNvCxnSpPr>
            <p:nvPr/>
          </p:nvCxnSpPr>
          <p:spPr>
            <a:xfrm rot="5400000">
              <a:off x="7480214" y="1700833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>
              <a:cxnSpLocks noChangeAspect="1"/>
            </p:cNvCxnSpPr>
            <p:nvPr/>
          </p:nvCxnSpPr>
          <p:spPr>
            <a:xfrm rot="16200000" flipH="1">
              <a:off x="7480238" y="1700810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 rot="16200000" flipH="1">
              <a:off x="6094842" y="1477885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tNodo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sig;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};</a:t>
            </a:r>
          </a:p>
          <a:p>
            <a:pPr marL="361950">
              <a:spcBef>
                <a:spcPts val="0"/>
              </a:spcBef>
            </a:pP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BD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"bd.txt"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lista);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insertar(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registro,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bool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&amp;ok);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eliminar(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&amp;ok);</a:t>
            </a: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buscar(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lista,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Devuelve puntero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cargar(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&amp;lista,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&amp;ok);</a:t>
            </a: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guardar(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lista);</a:t>
            </a:r>
          </a:p>
          <a:p>
            <a:pPr marL="361950"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destruir(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&amp;lista); </a:t>
            </a:r>
            <a:r>
              <a:rPr lang="es-ES" sz="1800" i="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Liberar la memoria dinámica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606362" y="404664"/>
            <a:ext cx="208422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listaenlazada.h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52153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insertar(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registro,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&amp;ok)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nuevo =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(nuevo ==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No hay más memoria dinámica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  <a:endParaRPr lang="es-ES" sz="1600" i="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nuevo-&gt;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 registro;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nuevo-&gt;sig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(lista == </a:t>
            </a:r>
            <a:r>
              <a:rPr lang="es-ES" sz="1600" i="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lista = nuevo;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 = lista;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Localizamos el último nodo...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(p-&gt;sig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p = p-&gt;sig;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p-&gt;sig = nuevo;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9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 ...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353087" y="404664"/>
            <a:ext cx="2337499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listaenlazada.cpp</a:t>
            </a:r>
          </a:p>
        </p:txBody>
      </p:sp>
      <p:sp>
        <p:nvSpPr>
          <p:cNvPr id="51" name="50 CuadroTexto"/>
          <p:cNvSpPr txBox="1"/>
          <p:nvPr/>
        </p:nvSpPr>
        <p:spPr>
          <a:xfrm>
            <a:off x="1043608" y="3313559"/>
            <a:ext cx="458780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</a:t>
            </a:r>
            <a:endParaRPr lang="es-ES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407050" y="3284984"/>
            <a:ext cx="2628894" cy="782563"/>
            <a:chOff x="5407050" y="3284984"/>
            <a:chExt cx="2628894" cy="782563"/>
          </a:xfrm>
        </p:grpSpPr>
        <p:sp>
          <p:nvSpPr>
            <p:cNvPr id="21" name="20 CuadroTexto"/>
            <p:cNvSpPr txBox="1"/>
            <p:nvPr/>
          </p:nvSpPr>
          <p:spPr>
            <a:xfrm>
              <a:off x="5733975" y="3284984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</a:t>
              </a: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6415572" y="3304729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3" name="22 Conector recto"/>
            <p:cNvCxnSpPr>
              <a:cxnSpLocks noChangeAspect="1"/>
            </p:cNvCxnSpPr>
            <p:nvPr/>
          </p:nvCxnSpPr>
          <p:spPr>
            <a:xfrm rot="5400000">
              <a:off x="6459005" y="3348186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>
              <a:cxnSpLocks noChangeAspect="1"/>
            </p:cNvCxnSpPr>
            <p:nvPr/>
          </p:nvCxnSpPr>
          <p:spPr>
            <a:xfrm rot="16200000" flipH="1">
              <a:off x="6459029" y="3348163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Rectángulo"/>
            <p:cNvSpPr/>
            <p:nvPr/>
          </p:nvSpPr>
          <p:spPr>
            <a:xfrm>
              <a:off x="6450818" y="377951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5769221" y="3750940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nuevo</a:t>
              </a:r>
            </a:p>
          </p:txBody>
        </p:sp>
        <p:sp>
          <p:nvSpPr>
            <p:cNvPr id="27" name="26 Rectángulo"/>
            <p:cNvSpPr/>
            <p:nvPr/>
          </p:nvSpPr>
          <p:spPr>
            <a:xfrm>
              <a:off x="7262487" y="3779515"/>
              <a:ext cx="485425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9" name="28 Conector recto de flecha"/>
            <p:cNvCxnSpPr/>
            <p:nvPr/>
          </p:nvCxnSpPr>
          <p:spPr>
            <a:xfrm rot="16200000" flipH="1">
              <a:off x="6928660" y="3600024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Rectángulo"/>
            <p:cNvSpPr/>
            <p:nvPr/>
          </p:nvSpPr>
          <p:spPr>
            <a:xfrm>
              <a:off x="7747912" y="377951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1" name="30 Conector recto"/>
            <p:cNvCxnSpPr>
              <a:cxnSpLocks noChangeAspect="1"/>
            </p:cNvCxnSpPr>
            <p:nvPr/>
          </p:nvCxnSpPr>
          <p:spPr>
            <a:xfrm rot="5400000">
              <a:off x="7791345" y="3822972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>
              <a:cxnSpLocks noChangeAspect="1"/>
            </p:cNvCxnSpPr>
            <p:nvPr/>
          </p:nvCxnSpPr>
          <p:spPr>
            <a:xfrm rot="16200000" flipH="1">
              <a:off x="7791369" y="3822949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 de flecha"/>
            <p:cNvCxnSpPr/>
            <p:nvPr/>
          </p:nvCxnSpPr>
          <p:spPr>
            <a:xfrm>
              <a:off x="6578638" y="3467794"/>
              <a:ext cx="683849" cy="355154"/>
            </a:xfrm>
            <a:prstGeom prst="straightConnector1">
              <a:avLst/>
            </a:prstGeom>
            <a:ln w="28575">
              <a:solidFill>
                <a:srgbClr val="FFC000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51 CuadroTexto"/>
            <p:cNvSpPr txBox="1"/>
            <p:nvPr/>
          </p:nvSpPr>
          <p:spPr>
            <a:xfrm>
              <a:off x="5407050" y="3467794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 2"/>
                </a:rPr>
                <a:t>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53" name="52 CuadroTexto"/>
          <p:cNvSpPr txBox="1"/>
          <p:nvPr/>
        </p:nvSpPr>
        <p:spPr>
          <a:xfrm>
            <a:off x="1062658" y="4695527"/>
            <a:ext cx="458780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</a:t>
            </a:r>
            <a:endParaRPr lang="es-ES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28" name="Grupo 27"/>
          <p:cNvGrpSpPr/>
          <p:nvPr/>
        </p:nvGrpSpPr>
        <p:grpSpPr>
          <a:xfrm>
            <a:off x="2548903" y="4768577"/>
            <a:ext cx="6055545" cy="1252711"/>
            <a:chOff x="2548903" y="4768577"/>
            <a:chExt cx="6055545" cy="1252711"/>
          </a:xfrm>
        </p:grpSpPr>
        <p:sp>
          <p:nvSpPr>
            <p:cNvPr id="7" name="6 Rectángulo"/>
            <p:cNvSpPr/>
            <p:nvPr/>
          </p:nvSpPr>
          <p:spPr>
            <a:xfrm>
              <a:off x="3230500" y="573325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548903" y="5704680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</a:t>
              </a: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042169" y="5733255"/>
              <a:ext cx="485425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4527594" y="573325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rot="16200000" flipH="1">
              <a:off x="3708342" y="5553764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Rectángulo"/>
            <p:cNvSpPr/>
            <p:nvPr/>
          </p:nvSpPr>
          <p:spPr>
            <a:xfrm>
              <a:off x="5338470" y="5733256"/>
              <a:ext cx="557276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895746" y="5733256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 rot="16200000" flipH="1">
              <a:off x="5004643" y="5553765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Rectángulo"/>
            <p:cNvSpPr/>
            <p:nvPr/>
          </p:nvSpPr>
          <p:spPr>
            <a:xfrm>
              <a:off x="6706622" y="5733256"/>
              <a:ext cx="557276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7263898" y="5733256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8" name="17 Conector recto"/>
            <p:cNvCxnSpPr>
              <a:cxnSpLocks noChangeAspect="1"/>
            </p:cNvCxnSpPr>
            <p:nvPr/>
          </p:nvCxnSpPr>
          <p:spPr>
            <a:xfrm rot="5400000">
              <a:off x="7307331" y="5776713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>
              <a:cxnSpLocks noChangeAspect="1"/>
            </p:cNvCxnSpPr>
            <p:nvPr/>
          </p:nvCxnSpPr>
          <p:spPr>
            <a:xfrm rot="16200000" flipH="1">
              <a:off x="7307355" y="5776690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prstDash val="sysDot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 de flecha"/>
            <p:cNvCxnSpPr/>
            <p:nvPr/>
          </p:nvCxnSpPr>
          <p:spPr>
            <a:xfrm rot="16200000" flipH="1">
              <a:off x="6372795" y="5553765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36 Rectángulo"/>
            <p:cNvSpPr/>
            <p:nvPr/>
          </p:nvSpPr>
          <p:spPr>
            <a:xfrm>
              <a:off x="7019322" y="4797152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6337725" y="4768577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nuevo</a:t>
              </a:r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7830991" y="4797152"/>
              <a:ext cx="485425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40" name="39 Conector recto de flecha"/>
            <p:cNvCxnSpPr/>
            <p:nvPr/>
          </p:nvCxnSpPr>
          <p:spPr>
            <a:xfrm rot="16200000" flipH="1">
              <a:off x="7497164" y="4617661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40 Rectángulo"/>
            <p:cNvSpPr/>
            <p:nvPr/>
          </p:nvSpPr>
          <p:spPr>
            <a:xfrm>
              <a:off x="8316416" y="4797152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42" name="41 Conector recto"/>
            <p:cNvCxnSpPr>
              <a:cxnSpLocks noChangeAspect="1"/>
            </p:cNvCxnSpPr>
            <p:nvPr/>
          </p:nvCxnSpPr>
          <p:spPr>
            <a:xfrm rot="5400000">
              <a:off x="8359849" y="4840609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>
              <a:cxnSpLocks noChangeAspect="1"/>
            </p:cNvCxnSpPr>
            <p:nvPr/>
          </p:nvCxnSpPr>
          <p:spPr>
            <a:xfrm rot="16200000" flipH="1">
              <a:off x="8359873" y="4840586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Rectángulo"/>
            <p:cNvSpPr/>
            <p:nvPr/>
          </p:nvSpPr>
          <p:spPr>
            <a:xfrm>
              <a:off x="5886027" y="5113759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5601975" y="5085184"/>
              <a:ext cx="284052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</a:t>
              </a:r>
            </a:p>
          </p:txBody>
        </p:sp>
        <p:cxnSp>
          <p:nvCxnSpPr>
            <p:cNvPr id="46" name="45 Conector recto de flecha"/>
            <p:cNvCxnSpPr/>
            <p:nvPr/>
          </p:nvCxnSpPr>
          <p:spPr>
            <a:xfrm>
              <a:off x="6030836" y="5267301"/>
              <a:ext cx="719592" cy="43738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 de flecha"/>
            <p:cNvCxnSpPr/>
            <p:nvPr/>
          </p:nvCxnSpPr>
          <p:spPr>
            <a:xfrm rot="5400000" flipH="1" flipV="1">
              <a:off x="7255344" y="5277290"/>
              <a:ext cx="765103" cy="43804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4620701" y="5217125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 2"/>
                </a:rPr>
                <a:t>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54543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eliminar(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&amp;ok)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 = lista;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 ==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 vacía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  <a:endParaRPr lang="es-ES" sz="1600" i="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s-ES" sz="1600" i="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E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l primero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lista = p-&gt;sig;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ant = p;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p = p-&gt;sig;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((p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&amp;&amp; !encontrado)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encontrado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 ant = p;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 p = p-&gt;sig;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} ...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827584" y="2636912"/>
            <a:ext cx="458780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</a:t>
            </a:r>
            <a:endParaRPr lang="es-ES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827584" y="5085184"/>
            <a:ext cx="458780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</a:t>
            </a:r>
            <a:endParaRPr lang="es-ES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3784691" y="4509120"/>
            <a:ext cx="4891765" cy="1035060"/>
            <a:chOff x="3563888" y="4770204"/>
            <a:chExt cx="4891765" cy="1035060"/>
          </a:xfrm>
        </p:grpSpPr>
        <p:sp>
          <p:nvSpPr>
            <p:cNvPr id="31" name="30 Rectángulo"/>
            <p:cNvSpPr/>
            <p:nvPr/>
          </p:nvSpPr>
          <p:spPr>
            <a:xfrm>
              <a:off x="4635335" y="5438020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3953738" y="5409445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</a:t>
              </a: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5249882" y="5438020"/>
              <a:ext cx="485425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5735307" y="5438020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35" name="34 Conector recto de flecha"/>
            <p:cNvCxnSpPr/>
            <p:nvPr/>
          </p:nvCxnSpPr>
          <p:spPr>
            <a:xfrm>
              <a:off x="4810455" y="5593151"/>
              <a:ext cx="409989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Rectángulo"/>
            <p:cNvSpPr/>
            <p:nvPr/>
          </p:nvSpPr>
          <p:spPr>
            <a:xfrm>
              <a:off x="7356902" y="5438021"/>
              <a:ext cx="557276" cy="28803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7914178" y="5438021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43 Rectángulo"/>
            <p:cNvSpPr/>
            <p:nvPr/>
          </p:nvSpPr>
          <p:spPr>
            <a:xfrm>
              <a:off x="7500421" y="4818524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7191613" y="4770204"/>
              <a:ext cx="284052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</a:t>
              </a: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563888" y="5343599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 2"/>
                </a:rPr>
                <a:t>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50" name="49 Rectángulo"/>
            <p:cNvSpPr/>
            <p:nvPr/>
          </p:nvSpPr>
          <p:spPr>
            <a:xfrm>
              <a:off x="6444208" y="4818524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5936628" y="4770204"/>
              <a:ext cx="482824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ant</a:t>
              </a:r>
            </a:p>
          </p:txBody>
        </p:sp>
        <p:cxnSp>
          <p:nvCxnSpPr>
            <p:cNvPr id="52" name="51 Conector recto de flecha"/>
            <p:cNvCxnSpPr/>
            <p:nvPr/>
          </p:nvCxnSpPr>
          <p:spPr>
            <a:xfrm rot="16200000" flipH="1">
              <a:off x="6353133" y="5202912"/>
              <a:ext cx="465954" cy="426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 de flecha"/>
            <p:cNvCxnSpPr/>
            <p:nvPr/>
          </p:nvCxnSpPr>
          <p:spPr>
            <a:xfrm rot="16200000" flipH="1">
              <a:off x="7413557" y="5202912"/>
              <a:ext cx="465954" cy="426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 de flecha"/>
            <p:cNvCxnSpPr/>
            <p:nvPr/>
          </p:nvCxnSpPr>
          <p:spPr>
            <a:xfrm>
              <a:off x="5893732" y="5591563"/>
              <a:ext cx="409989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 de flecha"/>
            <p:cNvCxnSpPr/>
            <p:nvPr/>
          </p:nvCxnSpPr>
          <p:spPr>
            <a:xfrm>
              <a:off x="8045664" y="5594739"/>
              <a:ext cx="409989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58 Rectángulo"/>
            <p:cNvSpPr/>
            <p:nvPr/>
          </p:nvSpPr>
          <p:spPr>
            <a:xfrm>
              <a:off x="6303063" y="5438020"/>
              <a:ext cx="485425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0" name="59 Rectángulo"/>
            <p:cNvSpPr/>
            <p:nvPr/>
          </p:nvSpPr>
          <p:spPr>
            <a:xfrm>
              <a:off x="6788488" y="5438020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1" name="60 Conector recto de flecha"/>
            <p:cNvCxnSpPr/>
            <p:nvPr/>
          </p:nvCxnSpPr>
          <p:spPr>
            <a:xfrm>
              <a:off x="6946913" y="5591563"/>
              <a:ext cx="409989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o 9"/>
          <p:cNvGrpSpPr/>
          <p:nvPr/>
        </p:nvGrpSpPr>
        <p:grpSpPr>
          <a:xfrm>
            <a:off x="3266346" y="2924944"/>
            <a:ext cx="5410110" cy="1098274"/>
            <a:chOff x="3266346" y="2924944"/>
            <a:chExt cx="5410110" cy="1098274"/>
          </a:xfrm>
        </p:grpSpPr>
        <p:sp>
          <p:nvSpPr>
            <p:cNvPr id="7" name="6 CuadroTexto"/>
            <p:cNvSpPr txBox="1"/>
            <p:nvPr/>
          </p:nvSpPr>
          <p:spPr>
            <a:xfrm>
              <a:off x="5015520" y="2924944"/>
              <a:ext cx="284052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</a:t>
              </a: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274868" y="2944689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310114" y="341947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628517" y="3390900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</a:t>
              </a:r>
            </a:p>
          </p:txBody>
        </p:sp>
        <p:cxnSp>
          <p:nvCxnSpPr>
            <p:cNvPr id="19" name="18 Conector recto de flecha"/>
            <p:cNvCxnSpPr/>
            <p:nvPr/>
          </p:nvCxnSpPr>
          <p:spPr>
            <a:xfrm>
              <a:off x="4437934" y="3107754"/>
              <a:ext cx="683849" cy="355154"/>
            </a:xfrm>
            <a:prstGeom prst="straightConnector1">
              <a:avLst/>
            </a:prstGeom>
            <a:ln w="28575">
              <a:solidFill>
                <a:srgbClr val="FFC000"/>
              </a:solidFill>
              <a:prstDash val="solid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3266346" y="3107754"/>
              <a:ext cx="458780" cy="46166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4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 2"/>
                </a:rPr>
                <a:t></a:t>
              </a:r>
              <a:endPara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6462996" y="3438525"/>
              <a:ext cx="557276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7020272" y="343852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7831148" y="3438525"/>
              <a:ext cx="557276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 i="1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8388424" y="3438525"/>
              <a:ext cx="288032" cy="28803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8" name="27 Conector recto de flecha"/>
            <p:cNvCxnSpPr/>
            <p:nvPr/>
          </p:nvCxnSpPr>
          <p:spPr>
            <a:xfrm rot="16200000" flipH="1">
              <a:off x="7497321" y="3259034"/>
              <a:ext cx="1588" cy="667653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64 Grupo"/>
            <p:cNvGrpSpPr/>
            <p:nvPr/>
          </p:nvGrpSpPr>
          <p:grpSpPr>
            <a:xfrm>
              <a:off x="4454923" y="3419475"/>
              <a:ext cx="2008073" cy="288032"/>
              <a:chOff x="4454923" y="3491483"/>
              <a:chExt cx="2008073" cy="288032"/>
            </a:xfrm>
          </p:grpSpPr>
          <p:cxnSp>
            <p:nvCxnSpPr>
              <p:cNvPr id="15" name="14 Conector recto de flecha"/>
              <p:cNvCxnSpPr/>
              <p:nvPr/>
            </p:nvCxnSpPr>
            <p:spPr>
              <a:xfrm rot="16200000" flipH="1">
                <a:off x="4787956" y="3311992"/>
                <a:ext cx="1588" cy="667653"/>
              </a:xfrm>
              <a:prstGeom prst="straightConnector1">
                <a:avLst/>
              </a:prstGeom>
              <a:ln w="28575">
                <a:solidFill>
                  <a:srgbClr val="FFC000"/>
                </a:solidFill>
                <a:prstDash val="sysDot"/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46 Grupo"/>
              <p:cNvGrpSpPr/>
              <p:nvPr/>
            </p:nvGrpSpPr>
            <p:grpSpPr>
              <a:xfrm>
                <a:off x="5121783" y="3491483"/>
                <a:ext cx="1341213" cy="288032"/>
                <a:chOff x="5121783" y="3491483"/>
                <a:chExt cx="1341213" cy="288032"/>
              </a:xfrm>
            </p:grpSpPr>
            <p:grpSp>
              <p:nvGrpSpPr>
                <p:cNvPr id="9" name="45 Grupo"/>
                <p:cNvGrpSpPr/>
                <p:nvPr/>
              </p:nvGrpSpPr>
              <p:grpSpPr>
                <a:xfrm>
                  <a:off x="5121783" y="3491483"/>
                  <a:ext cx="773457" cy="288032"/>
                  <a:chOff x="5121783" y="3491483"/>
                  <a:chExt cx="773457" cy="288032"/>
                </a:xfrm>
              </p:grpSpPr>
              <p:sp>
                <p:nvSpPr>
                  <p:cNvPr id="14" name="13 Rectángulo"/>
                  <p:cNvSpPr/>
                  <p:nvPr/>
                </p:nvSpPr>
                <p:spPr>
                  <a:xfrm>
                    <a:off x="5121783" y="3491483"/>
                    <a:ext cx="485425" cy="288032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tailEnd type="none" w="lg" len="lg"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 sz="1200" i="1" dirty="0">
                      <a:latin typeface="Consolas" pitchFamily="49" charset="0"/>
                      <a:cs typeface="Consolas" pitchFamily="49" charset="0"/>
                    </a:endParaRPr>
                  </a:p>
                </p:txBody>
              </p:sp>
              <p:sp>
                <p:nvSpPr>
                  <p:cNvPr id="16" name="15 Rectángulo"/>
                  <p:cNvSpPr/>
                  <p:nvPr/>
                </p:nvSpPr>
                <p:spPr>
                  <a:xfrm>
                    <a:off x="5607208" y="3491483"/>
                    <a:ext cx="288032" cy="288032"/>
                  </a:xfrm>
                  <a:prstGeom prst="rect">
                    <a:avLst/>
                  </a:prstGeom>
                  <a:ln>
                    <a:tailEnd type="none" w="lg" len="lg"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cxnSp>
              <p:nvCxnSpPr>
                <p:cNvPr id="29" name="28 Conector recto de flecha"/>
                <p:cNvCxnSpPr/>
                <p:nvPr/>
              </p:nvCxnSpPr>
              <p:spPr>
                <a:xfrm rot="16200000" flipH="1">
                  <a:off x="6128376" y="3331043"/>
                  <a:ext cx="1588" cy="667653"/>
                </a:xfrm>
                <a:prstGeom prst="straightConnector1">
                  <a:avLst/>
                </a:prstGeom>
                <a:ln w="28575">
                  <a:solidFill>
                    <a:srgbClr val="FFC000"/>
                  </a:solidFill>
                  <a:tailEnd type="stealth" w="lg" len="lg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" name="29 Arco"/>
            <p:cNvSpPr/>
            <p:nvPr/>
          </p:nvSpPr>
          <p:spPr>
            <a:xfrm flipV="1">
              <a:off x="4474942" y="3107754"/>
              <a:ext cx="2084707" cy="915464"/>
            </a:xfrm>
            <a:prstGeom prst="arc">
              <a:avLst>
                <a:gd name="adj1" fmla="val 10923538"/>
                <a:gd name="adj2" fmla="val 21023339"/>
              </a:avLst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2" name="61 Conector recto"/>
            <p:cNvCxnSpPr>
              <a:cxnSpLocks noChangeAspect="1"/>
            </p:cNvCxnSpPr>
            <p:nvPr/>
          </p:nvCxnSpPr>
          <p:spPr>
            <a:xfrm rot="5400000">
              <a:off x="8426524" y="3481982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>
              <a:cxnSpLocks noChangeAspect="1"/>
            </p:cNvCxnSpPr>
            <p:nvPr/>
          </p:nvCxnSpPr>
          <p:spPr>
            <a:xfrm rot="16200000" flipH="1">
              <a:off x="8426548" y="3481959"/>
              <a:ext cx="216000" cy="216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(!encontrado) {</a:t>
            </a:r>
          </a:p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No existe ese código</a:t>
            </a:r>
          </a:p>
          <a:p>
            <a:pPr marL="361950" lvl="0">
              <a:spcBef>
                <a:spcPts val="0"/>
              </a:spcBef>
              <a:buClr>
                <a:srgbClr val="0BD0D9"/>
              </a:buClr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}</a:t>
            </a:r>
            <a:endParaRPr lang="es-ES" sz="1600" i="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ant-&gt;sig = p-&gt;sig;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2349867" y="4140249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1668270" y="4111674"/>
            <a:ext cx="681597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2964414" y="4140249"/>
            <a:ext cx="485425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3449839" y="4140249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2524987" y="4295380"/>
            <a:ext cx="409989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6204774" y="4140250"/>
            <a:ext cx="557276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6762050" y="4140250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>
            <a:off x="5214953" y="3520753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CuadroTexto"/>
          <p:cNvSpPr txBox="1"/>
          <p:nvPr/>
        </p:nvSpPr>
        <p:spPr>
          <a:xfrm>
            <a:off x="4906145" y="3472433"/>
            <a:ext cx="284052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</a:t>
            </a:r>
          </a:p>
        </p:txBody>
      </p:sp>
      <p:sp>
        <p:nvSpPr>
          <p:cNvPr id="40" name="39 Rectángulo"/>
          <p:cNvSpPr/>
          <p:nvPr/>
        </p:nvSpPr>
        <p:spPr>
          <a:xfrm>
            <a:off x="4158740" y="3520753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CuadroTexto"/>
          <p:cNvSpPr txBox="1"/>
          <p:nvPr/>
        </p:nvSpPr>
        <p:spPr>
          <a:xfrm>
            <a:off x="3651160" y="3472433"/>
            <a:ext cx="482824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ant</a:t>
            </a:r>
          </a:p>
        </p:txBody>
      </p:sp>
      <p:cxnSp>
        <p:nvCxnSpPr>
          <p:cNvPr id="42" name="41 Conector recto de flecha"/>
          <p:cNvCxnSpPr/>
          <p:nvPr/>
        </p:nvCxnSpPr>
        <p:spPr>
          <a:xfrm rot="16200000" flipH="1">
            <a:off x="4067665" y="3905141"/>
            <a:ext cx="465954" cy="426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rot="16200000" flipH="1">
            <a:off x="5128089" y="3905141"/>
            <a:ext cx="465954" cy="426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/>
          <p:nvPr/>
        </p:nvCxnSpPr>
        <p:spPr>
          <a:xfrm>
            <a:off x="3608264" y="4293792"/>
            <a:ext cx="409989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Rectángulo"/>
          <p:cNvSpPr/>
          <p:nvPr/>
        </p:nvSpPr>
        <p:spPr>
          <a:xfrm>
            <a:off x="4017595" y="4140249"/>
            <a:ext cx="485425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4503020" y="4140249"/>
            <a:ext cx="288032" cy="28803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51 Grupo"/>
          <p:cNvGrpSpPr/>
          <p:nvPr/>
        </p:nvGrpSpPr>
        <p:grpSpPr>
          <a:xfrm>
            <a:off x="4661445" y="4140250"/>
            <a:ext cx="1508740" cy="288032"/>
            <a:chOff x="4661445" y="4140250"/>
            <a:chExt cx="1508740" cy="288032"/>
          </a:xfrm>
        </p:grpSpPr>
        <p:grpSp>
          <p:nvGrpSpPr>
            <p:cNvPr id="6" name="50 Grupo"/>
            <p:cNvGrpSpPr/>
            <p:nvPr/>
          </p:nvGrpSpPr>
          <p:grpSpPr>
            <a:xfrm>
              <a:off x="5071434" y="4140250"/>
              <a:ext cx="1098751" cy="288032"/>
              <a:chOff x="5071434" y="4140250"/>
              <a:chExt cx="1098751" cy="288032"/>
            </a:xfrm>
          </p:grpSpPr>
          <p:sp>
            <p:nvSpPr>
              <p:cNvPr id="32" name="31 Rectángulo"/>
              <p:cNvSpPr/>
              <p:nvPr/>
            </p:nvSpPr>
            <p:spPr>
              <a:xfrm>
                <a:off x="5071434" y="4140250"/>
                <a:ext cx="557276" cy="28803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200" i="1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33" name="32 Rectángulo"/>
              <p:cNvSpPr/>
              <p:nvPr/>
            </p:nvSpPr>
            <p:spPr>
              <a:xfrm>
                <a:off x="5628710" y="4140250"/>
                <a:ext cx="288032" cy="288032"/>
              </a:xfrm>
              <a:prstGeom prst="rect">
                <a:avLst/>
              </a:prstGeom>
              <a:ln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cxnSp>
            <p:nvCxnSpPr>
              <p:cNvPr id="45" name="44 Conector recto de flecha"/>
              <p:cNvCxnSpPr/>
              <p:nvPr/>
            </p:nvCxnSpPr>
            <p:spPr>
              <a:xfrm>
                <a:off x="5760196" y="4296968"/>
                <a:ext cx="409989" cy="1588"/>
              </a:xfrm>
              <a:prstGeom prst="straightConnector1">
                <a:avLst/>
              </a:prstGeom>
              <a:ln w="28575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47 Conector recto de flecha"/>
            <p:cNvCxnSpPr/>
            <p:nvPr/>
          </p:nvCxnSpPr>
          <p:spPr>
            <a:xfrm>
              <a:off x="4661445" y="4293792"/>
              <a:ext cx="409989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prstDash val="sysDot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48 Arco"/>
          <p:cNvSpPr/>
          <p:nvPr/>
        </p:nvSpPr>
        <p:spPr>
          <a:xfrm flipV="1">
            <a:off x="4670971" y="3840824"/>
            <a:ext cx="1533804" cy="915464"/>
          </a:xfrm>
          <a:prstGeom prst="arc">
            <a:avLst>
              <a:gd name="adj1" fmla="val 10923538"/>
              <a:gd name="adj2" fmla="val 21023339"/>
            </a:avLst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0" name="49 Conector recto de flecha"/>
          <p:cNvCxnSpPr/>
          <p:nvPr/>
        </p:nvCxnSpPr>
        <p:spPr>
          <a:xfrm>
            <a:off x="6910404" y="4292204"/>
            <a:ext cx="409989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buscar(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lista,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Devuelve un puntero al nodo, o NULL si no se encuentra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 = lista;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((p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&amp;&amp; !encontrado)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encontrado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p = p-&gt;sig;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lista)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cout &lt;&lt; endl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"Elementos de la lista:"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&lt;&lt; endl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"----------------------"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 = lista;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mostrar(p-&gt;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p = p-&gt;sig;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 ...</a:t>
            </a: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Operaciones aritméticas con punteros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La aritmética de punteros es una aritmética un tanto especial...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Trabaja tomando como unidad de cálculo el tamaño del tipo base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spc="-6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spc="-6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spc="-6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 </a:t>
            </a:r>
            <a:r>
              <a:rPr lang="fr-FR" sz="1800" spc="-6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_tradnl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>
                <a:solidFill>
                  <a:prstClr val="white"/>
                </a:solidFill>
                <a:sym typeface="Wingdings" pitchFamily="2" charset="2"/>
              </a:rPr>
              <a:t> empieza apuntando al primer elemento del </a:t>
            </a:r>
            <a:r>
              <a:rPr lang="es-ES_tradnl" dirty="0" smtClean="0">
                <a:solidFill>
                  <a:prstClr val="white"/>
                </a:solidFill>
                <a:sym typeface="Wingdings" pitchFamily="2" charset="2"/>
              </a:rPr>
              <a:t>array:</a:t>
            </a:r>
            <a:endParaRPr lang="es-ES_tradnl" dirty="0">
              <a:solidFill>
                <a:prstClr val="white"/>
              </a:solidFill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*punt &lt;&lt; endl; </a:t>
            </a:r>
            <a:r>
              <a:rPr lang="fr-FR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Muestra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31 (primer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elemento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_tradnl" sz="20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++</a:t>
            </a:r>
            <a:r>
              <a:rPr lang="es-ES_tradnl" dirty="0">
                <a:solidFill>
                  <a:prstClr val="white"/>
                </a:solidFill>
                <a:sym typeface="Wingdings" pitchFamily="2" charset="2"/>
              </a:rPr>
              <a:t> hace que </a:t>
            </a:r>
            <a:r>
              <a:rPr lang="es-ES_tradnl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>
                <a:solidFill>
                  <a:prstClr val="white"/>
                </a:solidFill>
                <a:sym typeface="Wingdings" pitchFamily="2" charset="2"/>
              </a:rPr>
              <a:t> pase a apuntar al siguiente elemento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*punt &lt;&lt; endl; </a:t>
            </a:r>
            <a:r>
              <a:rPr lang="fr-FR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Muestra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28 (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segundo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elemento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A la dirección de memoria actual se le suman tantas unidades como bytes (4) ocupe en memoria un dato de ese tipo 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dirty="0" smtClean="0">
                <a:sym typeface="Wingdings" pitchFamily="2" charset="2"/>
              </a:rPr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cargar(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6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&amp;ok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)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aux;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ok 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= </a:t>
            </a:r>
            <a:r>
              <a:rPr lang="es-ES" sz="1600" i="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;</a:t>
            </a:r>
            <a:endParaRPr lang="es-ES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lista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BD.c_str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(!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archivo.is_open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())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registro;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archivo &gt;&gt;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registro.valor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archivo.get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(aux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); </a:t>
            </a:r>
            <a:r>
              <a:rPr lang="es-ES" sz="1600" i="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Saltamos el espacio</a:t>
            </a:r>
            <a:endParaRPr lang="es-ES" sz="1600" i="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getline(archivo,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registro.nombre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...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   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(lista == </a:t>
            </a:r>
            <a:r>
              <a:rPr lang="es-ES" sz="1600" i="0" dirty="0" err="1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lista = </a:t>
            </a:r>
            <a:r>
              <a:rPr lang="es-E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600" i="0" dirty="0" err="1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= lista;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}</a:t>
            </a:r>
            <a:endParaRPr lang="es-ES" sz="1600" i="0" dirty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   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600" i="0" dirty="0" err="1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-&gt;sig = </a:t>
            </a:r>
            <a:r>
              <a:rPr lang="es-E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tNodo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600" i="0" dirty="0" err="1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i="0" dirty="0" err="1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-&gt;sig;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}</a:t>
            </a:r>
            <a:endParaRPr lang="es-ES" sz="1600" i="0" dirty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&gt;</a:t>
            </a:r>
            <a:r>
              <a:rPr lang="es-ES" sz="1600" i="0" dirty="0" err="1">
                <a:latin typeface="Consolas" pitchFamily="49" charset="0"/>
                <a:cs typeface="Consolas" pitchFamily="49" charset="0"/>
              </a:rPr>
              <a:t>reg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= registro;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ult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&gt;sig = </a:t>
            </a:r>
            <a:r>
              <a:rPr lang="es-ES" sz="1600" i="0" dirty="0" err="1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;</a:t>
            </a:r>
            <a:endParaRPr lang="es-ES" sz="1600" i="0" dirty="0"/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ok;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 ...</a:t>
            </a:r>
          </a:p>
        </p:txBody>
      </p:sp>
    </p:spTree>
    <p:extLst>
      <p:ext uri="{BB962C8B-B14F-4D97-AF65-F5344CB8AC3E}">
        <p14:creationId xmlns:p14="http://schemas.microsoft.com/office/powerpoint/2010/main" val="94679052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de lista enlazada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979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guardar(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lista)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ofstream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(BD);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 = lista;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(p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archivo &lt;&lt; p-&gt;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archivo &lt;&lt; p-&gt;</a:t>
            </a:r>
            <a:r>
              <a:rPr lang="es-ES" sz="1600" i="0" dirty="0" err="1">
                <a:latin typeface="Consolas" pitchFamily="49" charset="0"/>
                <a:cs typeface="Consolas" pitchFamily="49" charset="0"/>
              </a:rPr>
              <a:t>registro.valor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1600" i="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archivo &lt;&lt; p-&gt;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registro.nombre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p = p-&gt;sig;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spcBef>
                <a:spcPts val="0"/>
              </a:spcBef>
            </a:pPr>
            <a:endParaRPr lang="es-ES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destruir(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&amp;lista)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(lista !=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p = lista;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lista = lista-&gt;sig;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980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 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4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47264"/>
              </p:ext>
            </p:extLst>
          </p:nvPr>
        </p:nvGraphicFramePr>
        <p:xfrm>
          <a:off x="5652120" y="1222717"/>
          <a:ext cx="2213497" cy="502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211881" y="1581175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211881" y="2455610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211881" y="3342134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pic>
        <p:nvPicPr>
          <p:cNvPr id="1026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7796974" y="4582491"/>
            <a:ext cx="213409" cy="342978"/>
          </a:xfrm>
          <a:prstGeom prst="rect">
            <a:avLst/>
          </a:prstGeom>
          <a:noFill/>
        </p:spPr>
      </p:pic>
      <p:sp>
        <p:nvSpPr>
          <p:cNvPr id="11" name="10 Arco"/>
          <p:cNvSpPr/>
          <p:nvPr/>
        </p:nvSpPr>
        <p:spPr>
          <a:xfrm flipH="1">
            <a:off x="5057006" y="1571649"/>
            <a:ext cx="2196244" cy="2887475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4879082" y="1552599"/>
            <a:ext cx="2393218" cy="3761911"/>
          </a:xfrm>
          <a:prstGeom prst="arc">
            <a:avLst>
              <a:gd name="adj1" fmla="val 17011918"/>
              <a:gd name="adj2" fmla="val 4849063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>
            <a:off x="7865617" y="4302621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 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punt++;</a:t>
            </a:r>
            <a:endParaRPr lang="fr-FR" sz="16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punt--</a:t>
            </a:r>
            <a:r>
              <a:rPr lang="es-ES" dirty="0" smtClean="0">
                <a:cs typeface="Consolas" pitchFamily="49" charset="0"/>
                <a:sym typeface="Wingdings" pitchFamily="2" charset="2"/>
              </a:rPr>
              <a:t> hace que apunte al elemento anterior</a:t>
            </a:r>
            <a:endParaRPr lang="es-ES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903919"/>
              </p:ext>
            </p:extLst>
          </p:nvPr>
        </p:nvGraphicFramePr>
        <p:xfrm>
          <a:off x="5652120" y="1213192"/>
          <a:ext cx="2213497" cy="503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3C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211881" y="1571650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211881" y="2446085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211881" y="3332609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057006" y="1571649"/>
            <a:ext cx="2196244" cy="2887475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4850507" y="2407985"/>
            <a:ext cx="2393218" cy="2868425"/>
          </a:xfrm>
          <a:prstGeom prst="arc">
            <a:avLst>
              <a:gd name="adj1" fmla="val 17011918"/>
              <a:gd name="adj2" fmla="val 4849063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7796974" y="4572966"/>
            <a:ext cx="213409" cy="342978"/>
          </a:xfrm>
          <a:prstGeom prst="rect">
            <a:avLst/>
          </a:prstGeom>
          <a:noFill/>
        </p:spPr>
      </p:pic>
      <p:cxnSp>
        <p:nvCxnSpPr>
          <p:cNvPr id="15" name="14 Conector recto"/>
          <p:cNvCxnSpPr/>
          <p:nvPr/>
        </p:nvCxnSpPr>
        <p:spPr>
          <a:xfrm>
            <a:off x="7865617" y="4293096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] = {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 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 = </a:t>
            </a:r>
            <a:r>
              <a:rPr lang="fr-FR" sz="18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= punt + 2;</a:t>
            </a:r>
            <a:endParaRPr lang="fr-FR" sz="1600" dirty="0">
              <a:solidFill>
                <a:prstClr val="white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1800"/>
              </a:spcAft>
              <a:buNone/>
            </a:pPr>
            <a:endParaRPr lang="es-ES_tradnl" sz="18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Restando pasamos a elementos anteriores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25181"/>
              </p:ext>
            </p:extLst>
          </p:nvPr>
        </p:nvGraphicFramePr>
        <p:xfrm>
          <a:off x="5652120" y="1213192"/>
          <a:ext cx="2213497" cy="503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40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211881" y="1571650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211881" y="2446085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211881" y="3332609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057006" y="1571649"/>
            <a:ext cx="2196244" cy="2887475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4860032" y="3323084"/>
            <a:ext cx="2225960" cy="1943801"/>
          </a:xfrm>
          <a:prstGeom prst="arc">
            <a:avLst>
              <a:gd name="adj1" fmla="val 17065192"/>
              <a:gd name="adj2" fmla="val 4849063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7796974" y="4572966"/>
            <a:ext cx="213409" cy="342978"/>
          </a:xfrm>
          <a:prstGeom prst="rect">
            <a:avLst/>
          </a:prstGeom>
          <a:noFill/>
        </p:spPr>
      </p:pic>
      <p:cxnSp>
        <p:nvCxnSpPr>
          <p:cNvPr id="15" name="14 Conector recto"/>
          <p:cNvCxnSpPr/>
          <p:nvPr/>
        </p:nvCxnSpPr>
        <p:spPr>
          <a:xfrm>
            <a:off x="7865617" y="4293096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] = {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 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fr-FR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 = </a:t>
            </a:r>
            <a:r>
              <a:rPr lang="fr-FR" sz="18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fr-FR" sz="18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 = punt + 2;</a:t>
            </a:r>
            <a:endParaRPr lang="fr-FR" sz="1600" dirty="0">
              <a:solidFill>
                <a:prstClr val="white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6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num = punt -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fr-FR" sz="16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Nº de elementos entre los punteros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33878"/>
              </p:ext>
            </p:extLst>
          </p:nvPr>
        </p:nvGraphicFramePr>
        <p:xfrm>
          <a:off x="5652120" y="1213192"/>
          <a:ext cx="2213497" cy="503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0F03:1A42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5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5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3C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211881" y="1571650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211881" y="2446085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211881" y="3332609"/>
            <a:ext cx="636713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057006" y="1571649"/>
            <a:ext cx="2196244" cy="2887475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4860032" y="3323084"/>
            <a:ext cx="2225960" cy="1943801"/>
          </a:xfrm>
          <a:prstGeom prst="arc">
            <a:avLst>
              <a:gd name="adj1" fmla="val 17065192"/>
              <a:gd name="adj2" fmla="val 4849063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7796974" y="4572966"/>
            <a:ext cx="213409" cy="342978"/>
          </a:xfrm>
          <a:prstGeom prst="rect">
            <a:avLst/>
          </a:prstGeom>
          <a:noFill/>
        </p:spPr>
      </p:pic>
      <p:cxnSp>
        <p:nvCxnSpPr>
          <p:cNvPr id="15" name="14 Conector recto"/>
          <p:cNvCxnSpPr/>
          <p:nvPr/>
        </p:nvCxnSpPr>
        <p:spPr>
          <a:xfrm>
            <a:off x="7865617" y="4293096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Aritmética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Otro tipo base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short int</a:t>
            </a:r>
            <a:r>
              <a:rPr lang="es-ES" sz="2200" i="0" dirty="0" smtClean="0"/>
              <a:t> (2 bytes)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{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short int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 </a:t>
            </a: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tSIPtr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 = </a:t>
            </a:r>
            <a:r>
              <a:rPr lang="fr-FR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4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946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 (Anexo)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973720"/>
              </p:ext>
            </p:extLst>
          </p:nvPr>
        </p:nvGraphicFramePr>
        <p:xfrm>
          <a:off x="5868144" y="1362040"/>
          <a:ext cx="2213497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329"/>
                <a:gridCol w="838400"/>
                <a:gridCol w="673768"/>
              </a:tblGrid>
              <a:tr h="18820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[0]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[4]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0F03:1A40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0F03:1A41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dias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0F07:041B</a:t>
                      </a:r>
                      <a:endParaRPr lang="es-ES" sz="1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0F07:041C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0F07:041D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0F07:041E</a:t>
                      </a: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rgbClr val="FF99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  <a:endParaRPr lang="es-ES" sz="1000" b="0" dirty="0">
                        <a:solidFill>
                          <a:srgbClr val="FF99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8208"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0"/>
                        </a:lnSpc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lang="es-ES" sz="1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482863" y="1556291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482863" y="1993672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28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82863" y="242572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sp>
        <p:nvSpPr>
          <p:cNvPr id="11" name="10 Arco"/>
          <p:cNvSpPr/>
          <p:nvPr/>
        </p:nvSpPr>
        <p:spPr>
          <a:xfrm flipH="1">
            <a:off x="5253980" y="1647851"/>
            <a:ext cx="2196244" cy="2501230"/>
          </a:xfrm>
          <a:prstGeom prst="arc">
            <a:avLst>
              <a:gd name="adj1" fmla="val 17352979"/>
              <a:gd name="adj2" fmla="val 4547286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Arco"/>
          <p:cNvSpPr/>
          <p:nvPr/>
        </p:nvSpPr>
        <p:spPr>
          <a:xfrm flipH="1">
            <a:off x="5076056" y="1657376"/>
            <a:ext cx="2393218" cy="3312368"/>
          </a:xfrm>
          <a:prstGeom prst="arc">
            <a:avLst>
              <a:gd name="adj1" fmla="val 17011918"/>
              <a:gd name="adj2" fmla="val 4849063"/>
            </a:avLst>
          </a:prstGeom>
          <a:ln w="28575">
            <a:solidFill>
              <a:srgbClr val="FFC000"/>
            </a:solidFill>
            <a:headEnd type="stealth" w="lg" len="lg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482863" y="2877860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482863" y="3308866"/>
            <a:ext cx="524503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31</a:t>
            </a:r>
          </a:p>
        </p:txBody>
      </p:sp>
      <p:pic>
        <p:nvPicPr>
          <p:cNvPr id="15" name="Picture 2" descr="C:\Users\Luis\AppData\Local\Microsoft\Windows\Temporary Internet Files\Content.IE5\2BBJ3S18\MC90043153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2700000">
            <a:off x="8012998" y="4356942"/>
            <a:ext cx="213409" cy="342978"/>
          </a:xfrm>
          <a:prstGeom prst="rect">
            <a:avLst/>
          </a:prstGeom>
          <a:noFill/>
        </p:spPr>
      </p:pic>
      <p:cxnSp>
        <p:nvCxnSpPr>
          <p:cNvPr id="16" name="15 Conector recto"/>
          <p:cNvCxnSpPr/>
          <p:nvPr/>
        </p:nvCxnSpPr>
        <p:spPr>
          <a:xfrm>
            <a:off x="8081641" y="4077072"/>
            <a:ext cx="0" cy="360000"/>
          </a:xfrm>
          <a:prstGeom prst="line">
            <a:avLst/>
          </a:prstGeom>
          <a:ln w="34925">
            <a:solidFill>
              <a:schemeClr val="accent1">
                <a:lumMod val="60000"/>
                <a:lumOff val="4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44455</TotalTime>
  <Words>3825</Words>
  <Application>Microsoft Office PowerPoint</Application>
  <PresentationFormat>Presentación en pantalla (4:3)</PresentationFormat>
  <Paragraphs>1236</Paragraphs>
  <Slides>43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52" baseType="lpstr">
      <vt:lpstr>Arial</vt:lpstr>
      <vt:lpstr>Calibri</vt:lpstr>
      <vt:lpstr>Cambria</vt:lpstr>
      <vt:lpstr>Consolas</vt:lpstr>
      <vt:lpstr>Constantia</vt:lpstr>
      <vt:lpstr>Times New Roman</vt:lpstr>
      <vt:lpstr>Wingdings</vt:lpstr>
      <vt:lpstr>Wingdings 2</vt:lpstr>
      <vt:lpstr>Flow</vt:lpstr>
      <vt:lpstr>Punteros y memoria dinámica</vt:lpstr>
      <vt:lpstr>Índice</vt:lpstr>
      <vt:lpstr>Fundamentos de la programación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Aritmética de punteros</vt:lpstr>
      <vt:lpstr>Fundamentos de la programación</vt:lpstr>
      <vt:lpstr>Recorrido de arrays con punteros</vt:lpstr>
      <vt:lpstr>Punteros como iteradores para arrays</vt:lpstr>
      <vt:lpstr>Punteros como iteradores para arrays</vt:lpstr>
      <vt:lpstr>Punteros como iteradores para arrays</vt:lpstr>
      <vt:lpstr>Punteros como iteradores para arrays</vt:lpstr>
      <vt:lpstr>Punteros como iteradores para arrays</vt:lpstr>
      <vt:lpstr>Punteros como iteradores para arrays</vt:lpstr>
      <vt:lpstr>Punteros como iteradores para arrays</vt:lpstr>
      <vt:lpstr>Fundamentos de la programación</vt:lpstr>
      <vt:lpstr>Referencias</vt:lpstr>
      <vt:lpstr>Fundamentos de la programación</vt:lpstr>
      <vt:lpstr>Listas enlazadas</vt:lpstr>
      <vt:lpstr>Implementación dinámica de listas enlazadas</vt:lpstr>
      <vt:lpstr>Implementación dinámica de listas enlazadas</vt:lpstr>
      <vt:lpstr>Implementación dinámica de listas enlazadas</vt:lpstr>
      <vt:lpstr>Implementación dinámica de listas enlazadas</vt:lpstr>
      <vt:lpstr>Implementación dinámica de listas enlazadas</vt:lpstr>
      <vt:lpstr>Implementación dinámica de listas enlazadas</vt:lpstr>
      <vt:lpstr>Ejemplo de lista enlazada</vt:lpstr>
      <vt:lpstr>Ejemplo de lista enlazada</vt:lpstr>
      <vt:lpstr>Ejemplo de lista enlazada</vt:lpstr>
      <vt:lpstr>Ejemplo de lista enlazada</vt:lpstr>
      <vt:lpstr>Ejemplo de lista enlazada</vt:lpstr>
      <vt:lpstr>Ejemplo de lista enlazada</vt:lpstr>
      <vt:lpstr>Ejemplo de lista enlazada</vt:lpstr>
      <vt:lpstr>Ejemplo de lista enlazada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925</cp:revision>
  <dcterms:created xsi:type="dcterms:W3CDTF">2010-03-20T08:32:51Z</dcterms:created>
  <dcterms:modified xsi:type="dcterms:W3CDTF">2013-08-31T19:42:57Z</dcterms:modified>
</cp:coreProperties>
</file>