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81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1192" r:id="rId3"/>
    <p:sldId id="1249" r:id="rId4"/>
    <p:sldId id="1193" r:id="rId5"/>
    <p:sldId id="1194" r:id="rId6"/>
    <p:sldId id="1250" r:id="rId7"/>
    <p:sldId id="1195" r:id="rId8"/>
    <p:sldId id="1196" r:id="rId9"/>
    <p:sldId id="1197" r:id="rId10"/>
    <p:sldId id="1251" r:id="rId11"/>
    <p:sldId id="1198" r:id="rId12"/>
    <p:sldId id="1199" r:id="rId13"/>
    <p:sldId id="1200" r:id="rId14"/>
    <p:sldId id="1201" r:id="rId15"/>
    <p:sldId id="1202" r:id="rId16"/>
    <p:sldId id="1203" r:id="rId17"/>
    <p:sldId id="1204" r:id="rId18"/>
    <p:sldId id="1205" r:id="rId19"/>
    <p:sldId id="1206" r:id="rId20"/>
    <p:sldId id="1207" r:id="rId21"/>
    <p:sldId id="1208" r:id="rId22"/>
    <p:sldId id="1209" r:id="rId23"/>
    <p:sldId id="1210" r:id="rId24"/>
    <p:sldId id="1211" r:id="rId25"/>
    <p:sldId id="1212" r:id="rId26"/>
    <p:sldId id="1213" r:id="rId27"/>
    <p:sldId id="1214" r:id="rId28"/>
    <p:sldId id="1215" r:id="rId29"/>
    <p:sldId id="1216" r:id="rId30"/>
    <p:sldId id="1217" r:id="rId31"/>
    <p:sldId id="1218" r:id="rId32"/>
    <p:sldId id="1219" r:id="rId33"/>
    <p:sldId id="1220" r:id="rId34"/>
    <p:sldId id="1221" r:id="rId35"/>
    <p:sldId id="1222" r:id="rId36"/>
    <p:sldId id="1223" r:id="rId37"/>
    <p:sldId id="1224" r:id="rId38"/>
    <p:sldId id="1252" r:id="rId39"/>
    <p:sldId id="1225" r:id="rId40"/>
    <p:sldId id="1226" r:id="rId41"/>
    <p:sldId id="1227" r:id="rId42"/>
    <p:sldId id="1228" r:id="rId43"/>
    <p:sldId id="1229" r:id="rId44"/>
    <p:sldId id="1230" r:id="rId45"/>
    <p:sldId id="1231" r:id="rId46"/>
    <p:sldId id="1253" r:id="rId47"/>
    <p:sldId id="1233" r:id="rId48"/>
    <p:sldId id="1234" r:id="rId49"/>
    <p:sldId id="1235" r:id="rId50"/>
    <p:sldId id="1236" r:id="rId51"/>
    <p:sldId id="1254" r:id="rId52"/>
    <p:sldId id="1237" r:id="rId53"/>
    <p:sldId id="1255" r:id="rId54"/>
    <p:sldId id="1238" r:id="rId55"/>
    <p:sldId id="1239" r:id="rId56"/>
    <p:sldId id="1240" r:id="rId57"/>
    <p:sldId id="1241" r:id="rId58"/>
    <p:sldId id="1242" r:id="rId59"/>
    <p:sldId id="1243" r:id="rId60"/>
    <p:sldId id="1244" r:id="rId61"/>
    <p:sldId id="1245" r:id="rId62"/>
    <p:sldId id="1256" r:id="rId63"/>
    <p:sldId id="1259" r:id="rId64"/>
    <p:sldId id="1258" r:id="rId65"/>
    <p:sldId id="1257" r:id="rId66"/>
    <p:sldId id="1247" r:id="rId67"/>
    <p:sldId id="1248" r:id="rId68"/>
    <p:sldId id="422" r:id="rId6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00000"/>
    <a:srgbClr val="0037A8"/>
    <a:srgbClr val="003366"/>
    <a:srgbClr val="FF9966"/>
    <a:srgbClr val="FF6699"/>
    <a:srgbClr val="9966FF"/>
    <a:srgbClr val="3333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3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54"/>
    </p:cViewPr>
  </p:sorterViewPr>
  <p:notesViewPr>
    <p:cSldViewPr snapToObjects="1">
      <p:cViewPr varScale="1">
        <p:scale>
          <a:sx n="71" d="100"/>
          <a:sy n="71" d="100"/>
        </p:scale>
        <p:origin x="-337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6882-623C-4F59-89C4-4E5CBDBBE090}" type="datetimeFigureOut">
              <a:rPr lang="es-ES" smtClean="0"/>
              <a:pPr/>
              <a:t>31/08/2013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F02F-573B-4E64-A300-A7C3838577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2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D25255-EE5E-40E3-B634-65B4AA002A7D}" type="datetimeFigureOut">
              <a:rPr lang="es-ES" smtClean="0"/>
              <a:pPr/>
              <a:t>31/08/2013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DBB7FF-5F31-4F6A-871A-89C210F39D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3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Autofit/>
          </a:bodyPr>
          <a:lstStyle>
            <a:lvl1pPr>
              <a:defRPr sz="3600" b="1">
                <a:ln>
                  <a:solidFill>
                    <a:srgbClr val="0070C0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10178"/>
          </a:xfrm>
        </p:spPr>
        <p:txBody>
          <a:bodyPr/>
          <a:lstStyle>
            <a:lvl1pPr marL="0" indent="0">
              <a:buNone/>
              <a:defRPr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  <a:lvl2pPr marL="360363" indent="-360363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2pPr>
            <a:lvl3pPr marL="714375" indent="-355600">
              <a:buClr>
                <a:srgbClr val="FFC000"/>
              </a:buClr>
              <a:buFont typeface="Constantia" pitchFamily="18" charset="0"/>
              <a:buChar char="—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3pPr>
            <a:lvl4pPr marL="1076325" indent="-361950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4pPr>
            <a:lvl5pPr marL="1438275" indent="-361950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4414" y="6356350"/>
            <a:ext cx="55721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s-ES" dirty="0" smtClean="0"/>
              <a:t>Fundamentos de la programación: Más sobre tipos e instrucciones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29454" y="6356350"/>
            <a:ext cx="90009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Página </a:t>
            </a:r>
            <a:fld id="{042AED99-7FB4-404E-8A97-64753DCE42E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596" y="857232"/>
            <a:ext cx="8286808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9 Imagen" descr="ucmtroz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8058150" y="5669280"/>
            <a:ext cx="1085850" cy="1188720"/>
          </a:xfrm>
          <a:prstGeom prst="rect">
            <a:avLst/>
          </a:prstGeom>
        </p:spPr>
      </p:pic>
      <p:sp>
        <p:nvSpPr>
          <p:cNvPr id="11" name="10 CuadroTexto"/>
          <p:cNvSpPr txBox="1"/>
          <p:nvPr userDrawn="1"/>
        </p:nvSpPr>
        <p:spPr>
          <a:xfrm>
            <a:off x="-32" y="5045880"/>
            <a:ext cx="353943" cy="13362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Luis Hernández Yáñez</a:t>
            </a:r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12 Imagen" descr="CreativeCommons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5972" y="6381328"/>
            <a:ext cx="959644" cy="335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8/31/2013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hyperlink" Target="http://creativ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cmtroz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225" y="5074920"/>
            <a:ext cx="1628775" cy="1783080"/>
          </a:xfrm>
          <a:prstGeom prst="rect">
            <a:avLst/>
          </a:prstGeom>
        </p:spPr>
      </p:pic>
      <p:sp>
        <p:nvSpPr>
          <p:cNvPr id="8" name="7 CuadroTexto"/>
          <p:cNvSpPr txBox="1">
            <a:spLocks noChangeAspect="1"/>
          </p:cNvSpPr>
          <p:nvPr/>
        </p:nvSpPr>
        <p:spPr>
          <a:xfrm>
            <a:off x="500033" y="1847839"/>
            <a:ext cx="1548000" cy="1548000"/>
          </a:xfrm>
          <a:prstGeom prst="rect">
            <a:avLst/>
          </a:prstGeom>
          <a:solidFill>
            <a:schemeClr val="accent2">
              <a:tint val="98000"/>
              <a:shade val="25000"/>
              <a:satMod val="2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s-ES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es-ES" sz="8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4838" y="4157230"/>
            <a:ext cx="6681806" cy="2415042"/>
          </a:xfrm>
        </p:spPr>
        <p:txBody>
          <a:bodyPr>
            <a:norm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Grado en Ingeniería Informática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del Software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 Computadores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Luis Hernández Yáñez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Facultad de Informática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Universidad Complutense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CreativeCommons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021288"/>
            <a:ext cx="1343501" cy="470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28596" y="642918"/>
            <a:ext cx="507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3975">
              <a:tabLst>
                <a:tab pos="6010275" algn="l"/>
              </a:tabLs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Fundamentos de </a:t>
            </a:r>
            <a:r>
              <a:rPr lang="es-ES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la programación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00034" y="1214422"/>
            <a:ext cx="7643866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2428860" y="1844824"/>
            <a:ext cx="6072230" cy="1440160"/>
          </a:xfrm>
        </p:spPr>
        <p:txBody>
          <a:bodyPr anchor="ctr">
            <a:normAutofit/>
          </a:bodyPr>
          <a:lstStyle/>
          <a:p>
            <a:pPr algn="l"/>
            <a: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  <a:t>Introducción</a:t>
            </a:r>
            <a:b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  <a:t>a la recursión</a:t>
            </a:r>
            <a:endParaRPr lang="es-ES" sz="4800" b="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990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031220" y="3044280"/>
            <a:ext cx="5081840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Modelo de ejecución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Modelo de ejecución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 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Caso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base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n * factorial(n -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sz="18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llamada recursiva fuerza una nueva ejecución de la función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llamada utiliza sus propios parámetros por valor </a:t>
            </a:r>
            <a:br>
              <a:rPr lang="es-ES" dirty="0" smtClean="0"/>
            </a:br>
            <a:r>
              <a:rPr lang="es-ES" dirty="0" smtClean="0"/>
              <a:t>y variables locales (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s-ES" dirty="0" smtClean="0"/>
              <a:t> y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s-ES" dirty="0" smtClean="0"/>
              <a:t> en este caso)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En las llamadas a la función se utiliza la pila del sistema para mantener los datos locales y la dirección de vuelta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 pila del sistema (</a:t>
            </a:r>
            <a:r>
              <a:rPr lang="es-ES" i="1" dirty="0" err="1"/>
              <a:t>stack</a:t>
            </a:r>
            <a:r>
              <a:rPr lang="es-ES" dirty="0"/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Regiones de memoria que distingue el sistema operativo: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4239"/>
              </p:ext>
            </p:extLst>
          </p:nvPr>
        </p:nvGraphicFramePr>
        <p:xfrm>
          <a:off x="2023728" y="1803624"/>
          <a:ext cx="2493490" cy="3857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3490"/>
              </a:tblGrid>
              <a:tr h="527530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Pila (</a:t>
                      </a:r>
                      <a:r>
                        <a:rPr lang="es-ES" sz="1800" b="0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Stack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es-E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64776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Montón (</a:t>
                      </a:r>
                      <a:r>
                        <a:rPr lang="es-ES" sz="1800" b="0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Heap</a:t>
                      </a:r>
                      <a:r>
                        <a:rPr lang="es-ES" sz="18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es-E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8934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Datos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del programa</a:t>
                      </a:r>
                      <a:endParaRPr lang="es-E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7085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Código del programa</a:t>
                      </a:r>
                      <a:endParaRPr lang="es-E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9299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S.O.</a:t>
                      </a:r>
                      <a:endParaRPr lang="es-E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616016" y="1822674"/>
            <a:ext cx="2726019" cy="468000"/>
            <a:chOff x="4427984" y="2007890"/>
            <a:chExt cx="2726019" cy="468000"/>
          </a:xfrm>
        </p:grpSpPr>
        <p:sp>
          <p:nvSpPr>
            <p:cNvPr id="9" name="8 Abrir llave"/>
            <p:cNvSpPr/>
            <p:nvPr/>
          </p:nvSpPr>
          <p:spPr>
            <a:xfrm flipH="1">
              <a:off x="4427984" y="2007890"/>
              <a:ext cx="216000" cy="468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672362" y="2057923"/>
              <a:ext cx="2481641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Llamadas a subprogramas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616016" y="2339541"/>
            <a:ext cx="2908312" cy="1332000"/>
            <a:chOff x="4427984" y="2524757"/>
            <a:chExt cx="2908312" cy="1332000"/>
          </a:xfrm>
        </p:grpSpPr>
        <p:sp>
          <p:nvSpPr>
            <p:cNvPr id="7" name="6 Abrir llave"/>
            <p:cNvSpPr/>
            <p:nvPr/>
          </p:nvSpPr>
          <p:spPr>
            <a:xfrm flipH="1">
              <a:off x="4427984" y="2524757"/>
              <a:ext cx="216000" cy="1332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672362" y="3038338"/>
              <a:ext cx="2663934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Memoria dinámica (Tema 9)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616016" y="3717218"/>
            <a:ext cx="2052886" cy="1888628"/>
            <a:chOff x="4427984" y="3902434"/>
            <a:chExt cx="2052886" cy="1888628"/>
          </a:xfrm>
        </p:grpSpPr>
        <p:sp>
          <p:nvSpPr>
            <p:cNvPr id="8" name="7 Abrir llave"/>
            <p:cNvSpPr/>
            <p:nvPr/>
          </p:nvSpPr>
          <p:spPr>
            <a:xfrm flipH="1">
              <a:off x="4427984" y="3902434"/>
              <a:ext cx="216000" cy="1888628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672362" y="4665947"/>
              <a:ext cx="180850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Memoria principal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del sistema (</a:t>
            </a:r>
            <a:r>
              <a:rPr lang="es-ES" i="1" dirty="0" err="1"/>
              <a:t>stack</a:t>
            </a:r>
            <a:r>
              <a:rPr lang="es-ES" dirty="0"/>
              <a:t>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Mantiene los datos locales de la función y la dirección de vuelta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Estructura de tipo </a:t>
            </a:r>
            <a:r>
              <a:rPr lang="es-ES" i="1" dirty="0" smtClean="0"/>
              <a:t>pila</a:t>
            </a:r>
            <a:r>
              <a:rPr lang="es-ES" dirty="0" smtClean="0"/>
              <a:t>: lista LIFO (</a:t>
            </a:r>
            <a:r>
              <a:rPr lang="es-ES" i="1" dirty="0" err="1" smtClean="0"/>
              <a:t>last</a:t>
            </a:r>
            <a:r>
              <a:rPr lang="es-ES" i="1" dirty="0" smtClean="0"/>
              <a:t>-in </a:t>
            </a:r>
            <a:r>
              <a:rPr lang="es-ES" i="1" dirty="0" err="1" smtClean="0"/>
              <a:t>first-out</a:t>
            </a:r>
            <a:r>
              <a:rPr lang="es-ES" dirty="0" smtClean="0"/>
              <a:t>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último que entra es el primero que sale: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22687"/>
              </p:ext>
            </p:extLst>
          </p:nvPr>
        </p:nvGraphicFramePr>
        <p:xfrm>
          <a:off x="1235968" y="2808709"/>
          <a:ext cx="5997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2050754" y="3672805"/>
            <a:ext cx="607987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Entra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0770"/>
              </p:ext>
            </p:extLst>
          </p:nvPr>
        </p:nvGraphicFramePr>
        <p:xfrm>
          <a:off x="2699792" y="2808709"/>
          <a:ext cx="5997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3529014" y="3672805"/>
            <a:ext cx="607987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Entra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78691"/>
              </p:ext>
            </p:extLst>
          </p:nvPr>
        </p:nvGraphicFramePr>
        <p:xfrm>
          <a:off x="4211960" y="2808709"/>
          <a:ext cx="5997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5041182" y="3672805"/>
            <a:ext cx="648063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Entra 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70933"/>
              </p:ext>
            </p:extLst>
          </p:nvPr>
        </p:nvGraphicFramePr>
        <p:xfrm>
          <a:off x="5724128" y="2808709"/>
          <a:ext cx="5997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6553350" y="3672805"/>
            <a:ext cx="53893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Sale 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70454"/>
              </p:ext>
            </p:extLst>
          </p:nvPr>
        </p:nvGraphicFramePr>
        <p:xfrm>
          <a:off x="7164288" y="2808709"/>
          <a:ext cx="5997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30" name="29 Conector recto de flecha"/>
          <p:cNvCxnSpPr/>
          <p:nvPr/>
        </p:nvCxnSpPr>
        <p:spPr>
          <a:xfrm rot="5400000">
            <a:off x="1835696" y="3816027"/>
            <a:ext cx="230425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>
            <a:off x="3477732" y="3698066"/>
            <a:ext cx="206674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5160395" y="3518046"/>
            <a:ext cx="170670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6420138" y="3669888"/>
            <a:ext cx="2067540" cy="1588"/>
          </a:xfrm>
          <a:prstGeom prst="straightConnector1">
            <a:avLst/>
          </a:prstGeom>
          <a:ln w="38100">
            <a:solidFill>
              <a:srgbClr val="FFC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 pila y las llamadas a función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88470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051710" y="5291683"/>
            <a:ext cx="3256594" cy="584775"/>
            <a:chOff x="3501407" y="5253583"/>
            <a:chExt cx="3256594" cy="584775"/>
          </a:xfrm>
        </p:grpSpPr>
        <p:cxnSp>
          <p:nvCxnSpPr>
            <p:cNvPr id="34" name="33 Conector recto de flecha"/>
            <p:cNvCxnSpPr/>
            <p:nvPr/>
          </p:nvCxnSpPr>
          <p:spPr>
            <a:xfrm rot="10800000">
              <a:off x="3501407" y="5545810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CuadroTexto"/>
            <p:cNvSpPr txBox="1"/>
            <p:nvPr/>
          </p:nvSpPr>
          <p:spPr>
            <a:xfrm>
              <a:off x="4183385" y="5253583"/>
              <a:ext cx="2574616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Llamada 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Entra la dirección de vuelta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1000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7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4039298" y="2996952"/>
            <a:ext cx="3124990" cy="584775"/>
            <a:chOff x="3491882" y="3227834"/>
            <a:chExt cx="3124990" cy="584775"/>
          </a:xfrm>
        </p:grpSpPr>
        <p:cxnSp>
          <p:nvCxnSpPr>
            <p:cNvPr id="19" name="33 Conector recto de flecha"/>
            <p:cNvCxnSpPr/>
            <p:nvPr/>
          </p:nvCxnSpPr>
          <p:spPr>
            <a:xfrm rot="10800000">
              <a:off x="3491882" y="3510536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38 CuadroTexto"/>
            <p:cNvSpPr txBox="1"/>
            <p:nvPr/>
          </p:nvSpPr>
          <p:spPr>
            <a:xfrm>
              <a:off x="4183385" y="3227834"/>
              <a:ext cx="2433487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Entrada en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 alojan los datos locales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88854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7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8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4033404" y="3601591"/>
            <a:ext cx="3266119" cy="584775"/>
            <a:chOff x="3491882" y="3851523"/>
            <a:chExt cx="3266119" cy="584775"/>
          </a:xfrm>
        </p:grpSpPr>
        <p:cxnSp>
          <p:nvCxnSpPr>
            <p:cNvPr id="20" name="11 Conector recto de flecha"/>
            <p:cNvCxnSpPr/>
            <p:nvPr/>
          </p:nvCxnSpPr>
          <p:spPr>
            <a:xfrm rot="10800000">
              <a:off x="3491882" y="4143750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2 CuadroTexto"/>
            <p:cNvSpPr txBox="1"/>
            <p:nvPr/>
          </p:nvSpPr>
          <p:spPr>
            <a:xfrm>
              <a:off x="4183385" y="3851523"/>
              <a:ext cx="2574616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Llamada 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Entra la dirección de vuelta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67227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&lt;DIR2&gt;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8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9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4039298" y="1744241"/>
            <a:ext cx="3124990" cy="584775"/>
            <a:chOff x="3491882" y="2282205"/>
            <a:chExt cx="3124990" cy="584775"/>
          </a:xfrm>
        </p:grpSpPr>
        <p:cxnSp>
          <p:nvCxnSpPr>
            <p:cNvPr id="21" name="15 Conector recto de flecha"/>
            <p:cNvCxnSpPr/>
            <p:nvPr/>
          </p:nvCxnSpPr>
          <p:spPr>
            <a:xfrm rot="10800000">
              <a:off x="3491882" y="2574432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16 CuadroTexto"/>
            <p:cNvSpPr txBox="1"/>
            <p:nvPr/>
          </p:nvSpPr>
          <p:spPr>
            <a:xfrm>
              <a:off x="4183385" y="2282205"/>
              <a:ext cx="2433487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Entrada en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 alojan los datos locales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5045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x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&lt;DIR2&gt;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8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9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4019680" y="2151906"/>
            <a:ext cx="3360632" cy="584775"/>
            <a:chOff x="3491882" y="2742714"/>
            <a:chExt cx="3360632" cy="584775"/>
          </a:xfrm>
        </p:grpSpPr>
        <p:cxnSp>
          <p:nvCxnSpPr>
            <p:cNvPr id="21" name="15 Conector recto de flecha"/>
            <p:cNvCxnSpPr/>
            <p:nvPr/>
          </p:nvCxnSpPr>
          <p:spPr>
            <a:xfrm rot="10800000">
              <a:off x="3491882" y="3025416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16 CuadroTexto"/>
            <p:cNvSpPr txBox="1"/>
            <p:nvPr/>
          </p:nvSpPr>
          <p:spPr>
            <a:xfrm>
              <a:off x="4183385" y="2742714"/>
              <a:ext cx="2669129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Vuelta de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 eliminan los datos locales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999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81315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&lt;DIR2&gt;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8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9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014986" y="2176289"/>
            <a:ext cx="3141404" cy="584775"/>
            <a:chOff x="3491882" y="2761764"/>
            <a:chExt cx="3141404" cy="584775"/>
          </a:xfrm>
        </p:grpSpPr>
        <p:cxnSp>
          <p:nvCxnSpPr>
            <p:cNvPr id="27" name="15 Conector recto de flecha"/>
            <p:cNvCxnSpPr/>
            <p:nvPr/>
          </p:nvCxnSpPr>
          <p:spPr>
            <a:xfrm rot="10800000">
              <a:off x="3491882" y="3025416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16 CuadroTexto"/>
            <p:cNvSpPr txBox="1"/>
            <p:nvPr/>
          </p:nvSpPr>
          <p:spPr>
            <a:xfrm>
              <a:off x="4183385" y="2761764"/>
              <a:ext cx="2449901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Vuelta de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Sale la dirección de vuelta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355160" cy="5200996"/>
          </a:xfrm>
        </p:spPr>
        <p:txBody>
          <a:bodyPr>
            <a:normAutofit/>
          </a:bodyPr>
          <a:lstStyle/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Concepto de recursión	983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Algoritmos recursivos	986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Funciones recursivas	987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Diseño de funciones recursivas	989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Modelo de ejecución	990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La pila del sistema	992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La pila y las llamadas a función	994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Ejecución de la función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factorial()</a:t>
            </a: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	1005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Tipos de recursión	1018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Recursión simple	1019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Recursión múltiple	1020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Recursión anidada	1022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Recursión cruzada	1026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Código del subprograma recursivo	1027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Parámetros y recursión	1032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Ejemplos de algoritmos recursivos	1034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Búsqueda binaria	1035</a:t>
            </a:r>
          </a:p>
          <a:p>
            <a:pPr marL="720725"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Torres de Hanoi	1038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Recursión frente a iteración	1043</a:t>
            </a:r>
          </a:p>
          <a:p>
            <a:pPr lvl="1" indent="1588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Estructuras de datos recursivas	1045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32035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9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20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024511" y="3582541"/>
            <a:ext cx="2772522" cy="584775"/>
            <a:chOff x="3491882" y="3856742"/>
            <a:chExt cx="2772522" cy="584775"/>
          </a:xfrm>
        </p:grpSpPr>
        <p:cxnSp>
          <p:nvCxnSpPr>
            <p:cNvPr id="22" name="15 Conector recto de flecha"/>
            <p:cNvCxnSpPr/>
            <p:nvPr/>
          </p:nvCxnSpPr>
          <p:spPr>
            <a:xfrm rot="10800000">
              <a:off x="3491882" y="4139444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16 CuadroTexto"/>
            <p:cNvSpPr txBox="1"/>
            <p:nvPr/>
          </p:nvSpPr>
          <p:spPr>
            <a:xfrm>
              <a:off x="4183385" y="3856742"/>
              <a:ext cx="2081019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 ejecución continúa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 esa dirección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49604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7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4019680" y="4149080"/>
            <a:ext cx="3360632" cy="584775"/>
            <a:chOff x="3491882" y="4264521"/>
            <a:chExt cx="3360632" cy="584775"/>
          </a:xfrm>
        </p:grpSpPr>
        <p:cxnSp>
          <p:nvCxnSpPr>
            <p:cNvPr id="19" name="19 Conector recto de flecha"/>
            <p:cNvCxnSpPr/>
            <p:nvPr/>
          </p:nvCxnSpPr>
          <p:spPr>
            <a:xfrm rot="10800000">
              <a:off x="3491882" y="4556748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0 CuadroTexto"/>
            <p:cNvSpPr txBox="1"/>
            <p:nvPr/>
          </p:nvSpPr>
          <p:spPr>
            <a:xfrm>
              <a:off x="4183385" y="4264521"/>
              <a:ext cx="2669129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Vuelta de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 eliminan los datos locales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76757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&lt;DIR1&gt;</a:t>
                      </a:r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8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9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4022884" y="4149080"/>
            <a:ext cx="3141404" cy="584775"/>
            <a:chOff x="3491882" y="4273932"/>
            <a:chExt cx="3141404" cy="584775"/>
          </a:xfrm>
        </p:grpSpPr>
        <p:cxnSp>
          <p:nvCxnSpPr>
            <p:cNvPr id="21" name="15 Conector recto de flecha"/>
            <p:cNvCxnSpPr/>
            <p:nvPr/>
          </p:nvCxnSpPr>
          <p:spPr>
            <a:xfrm rot="10800000">
              <a:off x="3491882" y="4566159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16 CuadroTexto"/>
            <p:cNvSpPr txBox="1"/>
            <p:nvPr/>
          </p:nvSpPr>
          <p:spPr>
            <a:xfrm>
              <a:off x="4183385" y="4273932"/>
              <a:ext cx="2449901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Vuelta de la función:</a:t>
              </a:r>
            </a:p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Sale la dirección de vuelta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Datos locales y direcciones de vuelta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   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x;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a)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 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b =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(a);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   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b;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93763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  <a:endParaRPr lang="es-ES" sz="2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7717"/>
              </p:ext>
            </p:extLst>
          </p:nvPr>
        </p:nvGraphicFramePr>
        <p:xfrm>
          <a:off x="7572672" y="2492896"/>
          <a:ext cx="10317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18978" y="5229200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sp>
        <p:nvSpPr>
          <p:cNvPr id="17" name="27 CuadroTexto"/>
          <p:cNvSpPr txBox="1"/>
          <p:nvPr/>
        </p:nvSpPr>
        <p:spPr>
          <a:xfrm>
            <a:off x="611560" y="5415508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&lt;DIR1&gt;</a:t>
            </a:r>
          </a:p>
        </p:txBody>
      </p:sp>
      <p:sp>
        <p:nvSpPr>
          <p:cNvPr id="18" name="28 CuadroTexto"/>
          <p:cNvSpPr txBox="1"/>
          <p:nvPr/>
        </p:nvSpPr>
        <p:spPr>
          <a:xfrm>
            <a:off x="611560" y="3678932"/>
            <a:ext cx="85792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&lt;DIR2&gt;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4024511" y="5320258"/>
            <a:ext cx="2772522" cy="584775"/>
            <a:chOff x="3491882" y="3856742"/>
            <a:chExt cx="2772522" cy="584775"/>
          </a:xfrm>
        </p:grpSpPr>
        <p:cxnSp>
          <p:nvCxnSpPr>
            <p:cNvPr id="20" name="15 Conector recto de flecha"/>
            <p:cNvCxnSpPr/>
            <p:nvPr/>
          </p:nvCxnSpPr>
          <p:spPr>
            <a:xfrm rot="10800000">
              <a:off x="3491882" y="4139444"/>
              <a:ext cx="648071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6 CuadroTexto"/>
            <p:cNvSpPr txBox="1"/>
            <p:nvPr/>
          </p:nvSpPr>
          <p:spPr>
            <a:xfrm>
              <a:off x="4183385" y="3856742"/>
              <a:ext cx="2081019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 ejecución continúa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 esa dirección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pila y las llamadas a función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pc="-20" dirty="0" smtClean="0"/>
              <a:t>Mecanismo de pila adecuado para llamadas a funciones anidadas: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Las llamadas terminan en el orden contrario a como se llaman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funcC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1255713" lvl="1" indent="1588" defTabSz="2143125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funcC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(...)</a:t>
            </a:r>
          </a:p>
          <a:p>
            <a:pPr marL="1255713" lvl="1" indent="1588" defTabSz="2143125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(...) {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funcB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(...)</a:t>
            </a:r>
          </a:p>
          <a:p>
            <a:pPr marL="1255713" lvl="1" indent="1588" defTabSz="2143125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cout &lt;&lt; </a:t>
            </a:r>
            <a:r>
              <a:rPr lang="en-U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funcA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(...);</a:t>
            </a:r>
          </a:p>
          <a:p>
            <a:pPr marL="1255713" lvl="1" indent="1588" defTabSz="214312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541338" lvl="1" indent="1588">
              <a:spcBef>
                <a:spcPts val="0"/>
              </a:spcBef>
              <a:spcAft>
                <a:spcPts val="12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12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12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50021"/>
              </p:ext>
            </p:extLst>
          </p:nvPr>
        </p:nvGraphicFramePr>
        <p:xfrm>
          <a:off x="7068616" y="2708920"/>
          <a:ext cx="1031776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s-ES" sz="1600" i="1" dirty="0" err="1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funcC</a:t>
                      </a:r>
                      <a:endParaRPr lang="es-ES" sz="1600" i="1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s-ES" sz="1600" i="1" dirty="0" err="1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funcB</a:t>
                      </a:r>
                      <a:endParaRPr lang="es-ES" sz="1600" i="1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s-ES" sz="1600" i="1" dirty="0" err="1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funcA</a:t>
                      </a:r>
                      <a:endParaRPr lang="es-ES" sz="1600" i="1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314922" y="5445224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635896" y="4077072"/>
            <a:ext cx="792088" cy="1574651"/>
            <a:chOff x="3419869" y="4509120"/>
            <a:chExt cx="792088" cy="1368152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3995933" y="5877272"/>
              <a:ext cx="21602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 flipH="1" flipV="1">
              <a:off x="3518356" y="5193196"/>
              <a:ext cx="13681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rot="10800000">
              <a:off x="3419869" y="4509120"/>
              <a:ext cx="79208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3635894" y="3051047"/>
            <a:ext cx="1080122" cy="1530081"/>
            <a:chOff x="3419868" y="3573016"/>
            <a:chExt cx="1080122" cy="1368152"/>
          </a:xfrm>
        </p:grpSpPr>
        <p:cxnSp>
          <p:nvCxnSpPr>
            <p:cNvPr id="22" name="21 Conector recto"/>
            <p:cNvCxnSpPr/>
            <p:nvPr/>
          </p:nvCxnSpPr>
          <p:spPr>
            <a:xfrm>
              <a:off x="3419868" y="4941168"/>
              <a:ext cx="1080121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 flipH="1" flipV="1">
              <a:off x="3806388" y="4257092"/>
              <a:ext cx="13681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rot="10800000">
              <a:off x="3419869" y="3574604"/>
              <a:ext cx="108012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3635896" y="2223914"/>
            <a:ext cx="1620184" cy="1320527"/>
            <a:chOff x="3455872" y="2852936"/>
            <a:chExt cx="1620184" cy="1152128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455872" y="4005064"/>
              <a:ext cx="1620181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 flipH="1" flipV="1">
              <a:off x="4490464" y="3429000"/>
              <a:ext cx="1152128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rot="10800000">
              <a:off x="3455873" y="2854524"/>
              <a:ext cx="1620183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1475656" y="2723778"/>
            <a:ext cx="432048" cy="868288"/>
            <a:chOff x="1475656" y="2723778"/>
            <a:chExt cx="432048" cy="723256"/>
          </a:xfrm>
        </p:grpSpPr>
        <p:cxnSp>
          <p:nvCxnSpPr>
            <p:cNvPr id="35" name="34 Conector recto"/>
            <p:cNvCxnSpPr/>
            <p:nvPr/>
          </p:nvCxnSpPr>
          <p:spPr>
            <a:xfrm>
              <a:off x="1475656" y="2723778"/>
              <a:ext cx="21602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 flipH="1" flipV="1">
              <a:off x="1125141" y="3083818"/>
              <a:ext cx="72008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>
              <a:off x="1475656" y="3445446"/>
              <a:ext cx="43204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/>
        </p:nvGrpSpPr>
        <p:grpSpPr>
          <a:xfrm>
            <a:off x="1475656" y="3761481"/>
            <a:ext cx="432048" cy="891656"/>
            <a:chOff x="1475656" y="3656706"/>
            <a:chExt cx="432048" cy="723256"/>
          </a:xfrm>
        </p:grpSpPr>
        <p:cxnSp>
          <p:nvCxnSpPr>
            <p:cNvPr id="40" name="39 Conector recto"/>
            <p:cNvCxnSpPr/>
            <p:nvPr/>
          </p:nvCxnSpPr>
          <p:spPr>
            <a:xfrm>
              <a:off x="1475656" y="3656706"/>
              <a:ext cx="21602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 flipH="1" flipV="1">
              <a:off x="1125141" y="4016746"/>
              <a:ext cx="72008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>
              <a:off x="1475656" y="4378374"/>
              <a:ext cx="43204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1475656" y="4822551"/>
            <a:ext cx="432048" cy="859908"/>
            <a:chOff x="1475656" y="4594398"/>
            <a:chExt cx="432048" cy="723256"/>
          </a:xfrm>
        </p:grpSpPr>
        <p:cxnSp>
          <p:nvCxnSpPr>
            <p:cNvPr id="43" name="42 Conector recto"/>
            <p:cNvCxnSpPr/>
            <p:nvPr/>
          </p:nvCxnSpPr>
          <p:spPr>
            <a:xfrm>
              <a:off x="1475656" y="4594398"/>
              <a:ext cx="21602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5400000" flipH="1" flipV="1">
              <a:off x="1125141" y="4954438"/>
              <a:ext cx="72008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>
              <a:off x="1475656" y="5316066"/>
              <a:ext cx="43204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45 CuadroTexto"/>
          <p:cNvSpPr txBox="1"/>
          <p:nvPr/>
        </p:nvSpPr>
        <p:spPr>
          <a:xfrm>
            <a:off x="5375701" y="3068960"/>
            <a:ext cx="492443" cy="21633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spc="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LLAMADAS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796806" y="3278279"/>
            <a:ext cx="492443" cy="18069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spc="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VUELTAS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 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Caso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base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n * factorial(n -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sz="18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cout &lt;&lt; factorial(</a:t>
            </a:r>
            <a:r>
              <a:rPr lang="es-E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&lt;&lt; endl;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endParaRPr lang="es-ES" dirty="0" smtClean="0">
              <a:solidFill>
                <a:prstClr val="white"/>
              </a:solidFill>
            </a:endParaRPr>
          </a:p>
        </p:txBody>
      </p:sp>
      <p:grpSp>
        <p:nvGrpSpPr>
          <p:cNvPr id="8" name="6 Grupo"/>
          <p:cNvGrpSpPr/>
          <p:nvPr/>
        </p:nvGrpSpPr>
        <p:grpSpPr>
          <a:xfrm>
            <a:off x="1439652" y="5486122"/>
            <a:ext cx="6264696" cy="430913"/>
            <a:chOff x="899592" y="5416648"/>
            <a:chExt cx="6522575" cy="430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7 CuadroTexto"/>
            <p:cNvSpPr txBox="1"/>
            <p:nvPr/>
          </p:nvSpPr>
          <p:spPr>
            <a:xfrm>
              <a:off x="899592" y="5416648"/>
              <a:ext cx="6522575" cy="4309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1" indent="1588">
                <a:spcAft>
                  <a:spcPts val="600"/>
                </a:spcAft>
                <a:buClr>
                  <a:srgbClr val="04617B">
                    <a:lumMod val="20000"/>
                    <a:lumOff val="80000"/>
                  </a:srgbClr>
                </a:buClr>
                <a:buSzPct val="100000"/>
              </a:pPr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Obviaremos las direcciones de vuelta en la pila</a:t>
              </a:r>
            </a:p>
          </p:txBody>
        </p:sp>
        <p:pic>
          <p:nvPicPr>
            <p:cNvPr id="10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1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15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18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17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2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2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983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333205" y="3044280"/>
            <a:ext cx="2477858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Recursión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1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19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22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25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28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1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0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1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21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24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27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3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3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1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1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24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27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3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3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36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39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2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27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3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36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39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42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o 43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45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3342776" y="3507066"/>
            <a:ext cx="733826" cy="237114"/>
            <a:chOff x="4077470" y="3429000"/>
            <a:chExt cx="998586" cy="216000"/>
          </a:xfrm>
        </p:grpSpPr>
        <p:cxnSp>
          <p:nvCxnSpPr>
            <p:cNvPr id="52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22 CuadroTexto"/>
          <p:cNvSpPr txBox="1"/>
          <p:nvPr/>
        </p:nvSpPr>
        <p:spPr>
          <a:xfrm>
            <a:off x="3621282" y="3756165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6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3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28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4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4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46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49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52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3342776" y="3507066"/>
            <a:ext cx="733826" cy="237114"/>
            <a:chOff x="4077470" y="3429000"/>
            <a:chExt cx="998586" cy="216000"/>
          </a:xfrm>
        </p:grpSpPr>
        <p:cxnSp>
          <p:nvCxnSpPr>
            <p:cNvPr id="63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22 CuadroTexto"/>
          <p:cNvSpPr txBox="1"/>
          <p:nvPr/>
        </p:nvSpPr>
        <p:spPr>
          <a:xfrm>
            <a:off x="3621282" y="3756165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2608950" y="3892916"/>
            <a:ext cx="733826" cy="237114"/>
            <a:chOff x="4077470" y="3429000"/>
            <a:chExt cx="998586" cy="216000"/>
          </a:xfrm>
        </p:grpSpPr>
        <p:cxnSp>
          <p:nvCxnSpPr>
            <p:cNvPr id="67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22 CuadroTexto"/>
          <p:cNvSpPr txBox="1"/>
          <p:nvPr/>
        </p:nvSpPr>
        <p:spPr>
          <a:xfrm>
            <a:off x="2887456" y="4130619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 = 24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4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?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39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43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46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49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52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55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3342776" y="3507066"/>
            <a:ext cx="733826" cy="237114"/>
            <a:chOff x="4077470" y="3429000"/>
            <a:chExt cx="998586" cy="216000"/>
          </a:xfrm>
        </p:grpSpPr>
        <p:cxnSp>
          <p:nvCxnSpPr>
            <p:cNvPr id="58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22 CuadroTexto"/>
          <p:cNvSpPr txBox="1"/>
          <p:nvPr/>
        </p:nvSpPr>
        <p:spPr>
          <a:xfrm>
            <a:off x="3621282" y="3756165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61" name="Grupo 60"/>
          <p:cNvGrpSpPr/>
          <p:nvPr/>
        </p:nvGrpSpPr>
        <p:grpSpPr>
          <a:xfrm>
            <a:off x="2608950" y="3892916"/>
            <a:ext cx="733826" cy="237114"/>
            <a:chOff x="4077470" y="3429000"/>
            <a:chExt cx="998586" cy="216000"/>
          </a:xfrm>
        </p:grpSpPr>
        <p:cxnSp>
          <p:nvCxnSpPr>
            <p:cNvPr id="62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22 CuadroTexto"/>
          <p:cNvSpPr txBox="1"/>
          <p:nvPr/>
        </p:nvSpPr>
        <p:spPr>
          <a:xfrm>
            <a:off x="2887456" y="4130619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1893958" y="4272006"/>
            <a:ext cx="733826" cy="237114"/>
            <a:chOff x="4077470" y="3429000"/>
            <a:chExt cx="998586" cy="216000"/>
          </a:xfrm>
        </p:grpSpPr>
        <p:cxnSp>
          <p:nvCxnSpPr>
            <p:cNvPr id="66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22 CuadroTexto"/>
          <p:cNvSpPr txBox="1"/>
          <p:nvPr/>
        </p:nvSpPr>
        <p:spPr>
          <a:xfrm>
            <a:off x="2151774" y="4511936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resultado = 120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n = 5</a:t>
                      </a:r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42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46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49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52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55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58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/>
          <p:cNvGrpSpPr/>
          <p:nvPr/>
        </p:nvGrpSpPr>
        <p:grpSpPr>
          <a:xfrm>
            <a:off x="3342776" y="3507066"/>
            <a:ext cx="733826" cy="237114"/>
            <a:chOff x="4077470" y="3429000"/>
            <a:chExt cx="998586" cy="216000"/>
          </a:xfrm>
        </p:grpSpPr>
        <p:cxnSp>
          <p:nvCxnSpPr>
            <p:cNvPr id="61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22 CuadroTexto"/>
          <p:cNvSpPr txBox="1"/>
          <p:nvPr/>
        </p:nvSpPr>
        <p:spPr>
          <a:xfrm>
            <a:off x="3621282" y="3756165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2608950" y="3892916"/>
            <a:ext cx="733826" cy="237114"/>
            <a:chOff x="4077470" y="3429000"/>
            <a:chExt cx="998586" cy="216000"/>
          </a:xfrm>
        </p:grpSpPr>
        <p:cxnSp>
          <p:nvCxnSpPr>
            <p:cNvPr id="65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22 CuadroTexto"/>
          <p:cNvSpPr txBox="1"/>
          <p:nvPr/>
        </p:nvSpPr>
        <p:spPr>
          <a:xfrm>
            <a:off x="2887456" y="4130619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grpSp>
        <p:nvGrpSpPr>
          <p:cNvPr id="68" name="Grupo 67"/>
          <p:cNvGrpSpPr/>
          <p:nvPr/>
        </p:nvGrpSpPr>
        <p:grpSpPr>
          <a:xfrm>
            <a:off x="1893958" y="4272006"/>
            <a:ext cx="733826" cy="237114"/>
            <a:chOff x="4077470" y="3429000"/>
            <a:chExt cx="998586" cy="216000"/>
          </a:xfrm>
        </p:grpSpPr>
        <p:cxnSp>
          <p:nvCxnSpPr>
            <p:cNvPr id="69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22 CuadroTexto"/>
          <p:cNvSpPr txBox="1"/>
          <p:nvPr/>
        </p:nvSpPr>
        <p:spPr>
          <a:xfrm>
            <a:off x="2151774" y="4511936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1169657" y="4653679"/>
            <a:ext cx="733826" cy="237114"/>
            <a:chOff x="4077470" y="3429000"/>
            <a:chExt cx="998586" cy="216000"/>
          </a:xfrm>
        </p:grpSpPr>
        <p:cxnSp>
          <p:nvCxnSpPr>
            <p:cNvPr id="73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22 CuadroTexto"/>
          <p:cNvSpPr txBox="1"/>
          <p:nvPr/>
        </p:nvSpPr>
        <p:spPr>
          <a:xfrm>
            <a:off x="1427473" y="4893609"/>
            <a:ext cx="43794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Ejecución de la función </a:t>
            </a:r>
            <a:r>
              <a:rPr lang="es-ES" dirty="0">
                <a:latin typeface="Consolas" pitchFamily="49" charset="0"/>
                <a:cs typeface="Consolas" pitchFamily="49" charset="0"/>
              </a:rPr>
              <a:t>factorial()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 indent="1588" defTabSz="723900">
              <a:spcBef>
                <a:spcPts val="0"/>
              </a:spcBef>
              <a:spcAft>
                <a:spcPts val="600"/>
              </a:spcAft>
              <a:buNone/>
              <a:tabLst>
                <a:tab pos="1076325" algn="l"/>
                <a:tab pos="1790700" algn="l"/>
                <a:tab pos="2514600" algn="l"/>
                <a:tab pos="3228975" algn="l"/>
                <a:tab pos="39433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					factorial(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86578" y="1931142"/>
          <a:ext cx="14638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71584" y="5504478"/>
            <a:ext cx="51648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Pila</a:t>
            </a:r>
          </a:p>
        </p:txBody>
      </p:sp>
      <p:cxnSp>
        <p:nvCxnSpPr>
          <p:cNvPr id="42" name="41 Conector recto de flecha"/>
          <p:cNvCxnSpPr/>
          <p:nvPr/>
        </p:nvCxnSpPr>
        <p:spPr>
          <a:xfrm rot="5400000">
            <a:off x="887100" y="5493237"/>
            <a:ext cx="673678" cy="1588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343121" y="5306090"/>
            <a:ext cx="564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120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4077470" y="3119854"/>
            <a:ext cx="733826" cy="237114"/>
            <a:chOff x="4077470" y="3429000"/>
            <a:chExt cx="998586" cy="216000"/>
          </a:xfrm>
        </p:grpSpPr>
        <p:cxnSp>
          <p:nvCxnSpPr>
            <p:cNvPr id="44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22 CuadroTexto"/>
          <p:cNvSpPr txBox="1"/>
          <p:nvPr/>
        </p:nvSpPr>
        <p:spPr>
          <a:xfrm>
            <a:off x="4355976" y="3359428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1214414" y="1312217"/>
            <a:ext cx="333250" cy="216000"/>
            <a:chOff x="1214414" y="1793478"/>
            <a:chExt cx="333250" cy="216000"/>
          </a:xfrm>
        </p:grpSpPr>
        <p:cxnSp>
          <p:nvCxnSpPr>
            <p:cNvPr id="48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>
            <a:off x="1926754" y="1662209"/>
            <a:ext cx="333250" cy="216000"/>
            <a:chOff x="1214414" y="1793478"/>
            <a:chExt cx="333250" cy="216000"/>
          </a:xfrm>
        </p:grpSpPr>
        <p:cxnSp>
          <p:nvCxnSpPr>
            <p:cNvPr id="51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2646834" y="2017415"/>
            <a:ext cx="333250" cy="216000"/>
            <a:chOff x="1214414" y="1793478"/>
            <a:chExt cx="333250" cy="216000"/>
          </a:xfrm>
        </p:grpSpPr>
        <p:cxnSp>
          <p:nvCxnSpPr>
            <p:cNvPr id="54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/>
          <p:cNvGrpSpPr/>
          <p:nvPr/>
        </p:nvGrpSpPr>
        <p:grpSpPr>
          <a:xfrm>
            <a:off x="3376439" y="2367930"/>
            <a:ext cx="333250" cy="216000"/>
            <a:chOff x="1214414" y="1793478"/>
            <a:chExt cx="333250" cy="216000"/>
          </a:xfrm>
        </p:grpSpPr>
        <p:cxnSp>
          <p:nvCxnSpPr>
            <p:cNvPr id="57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/>
          <p:cNvGrpSpPr/>
          <p:nvPr/>
        </p:nvGrpSpPr>
        <p:grpSpPr>
          <a:xfrm>
            <a:off x="4090685" y="2718445"/>
            <a:ext cx="333250" cy="216000"/>
            <a:chOff x="1214414" y="1793478"/>
            <a:chExt cx="333250" cy="216000"/>
          </a:xfrm>
        </p:grpSpPr>
        <p:cxnSp>
          <p:nvCxnSpPr>
            <p:cNvPr id="60" name="9 Conector recto"/>
            <p:cNvCxnSpPr/>
            <p:nvPr/>
          </p:nvCxnSpPr>
          <p:spPr>
            <a:xfrm rot="5400000">
              <a:off x="1115939" y="1901478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2 Conector recto de flecha"/>
            <p:cNvCxnSpPr/>
            <p:nvPr/>
          </p:nvCxnSpPr>
          <p:spPr>
            <a:xfrm>
              <a:off x="1214414" y="1998365"/>
              <a:ext cx="33325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3342776" y="3507066"/>
            <a:ext cx="733826" cy="237114"/>
            <a:chOff x="4077470" y="3429000"/>
            <a:chExt cx="998586" cy="216000"/>
          </a:xfrm>
        </p:grpSpPr>
        <p:cxnSp>
          <p:nvCxnSpPr>
            <p:cNvPr id="63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22 CuadroTexto"/>
          <p:cNvSpPr txBox="1"/>
          <p:nvPr/>
        </p:nvSpPr>
        <p:spPr>
          <a:xfrm>
            <a:off x="3621282" y="3756165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2608950" y="3892916"/>
            <a:ext cx="733826" cy="237114"/>
            <a:chOff x="4077470" y="3429000"/>
            <a:chExt cx="998586" cy="216000"/>
          </a:xfrm>
        </p:grpSpPr>
        <p:cxnSp>
          <p:nvCxnSpPr>
            <p:cNvPr id="67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22 CuadroTexto"/>
          <p:cNvSpPr txBox="1"/>
          <p:nvPr/>
        </p:nvSpPr>
        <p:spPr>
          <a:xfrm>
            <a:off x="2887456" y="4130619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grpSp>
        <p:nvGrpSpPr>
          <p:cNvPr id="70" name="Grupo 69"/>
          <p:cNvGrpSpPr/>
          <p:nvPr/>
        </p:nvGrpSpPr>
        <p:grpSpPr>
          <a:xfrm>
            <a:off x="1893958" y="4272006"/>
            <a:ext cx="733826" cy="237114"/>
            <a:chOff x="4077470" y="3429000"/>
            <a:chExt cx="998586" cy="216000"/>
          </a:xfrm>
        </p:grpSpPr>
        <p:cxnSp>
          <p:nvCxnSpPr>
            <p:cNvPr id="71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22 CuadroTexto"/>
          <p:cNvSpPr txBox="1"/>
          <p:nvPr/>
        </p:nvSpPr>
        <p:spPr>
          <a:xfrm>
            <a:off x="2151774" y="4511936"/>
            <a:ext cx="3113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grpSp>
        <p:nvGrpSpPr>
          <p:cNvPr id="74" name="Grupo 73"/>
          <p:cNvGrpSpPr/>
          <p:nvPr/>
        </p:nvGrpSpPr>
        <p:grpSpPr>
          <a:xfrm>
            <a:off x="1169657" y="4653679"/>
            <a:ext cx="733826" cy="237114"/>
            <a:chOff x="4077470" y="3429000"/>
            <a:chExt cx="998586" cy="216000"/>
          </a:xfrm>
        </p:grpSpPr>
        <p:cxnSp>
          <p:nvCxnSpPr>
            <p:cNvPr id="75" name="19 Conector recto"/>
            <p:cNvCxnSpPr/>
            <p:nvPr/>
          </p:nvCxnSpPr>
          <p:spPr>
            <a:xfrm rot="5400000">
              <a:off x="4958531" y="3537000"/>
              <a:ext cx="21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20 Conector recto de flecha"/>
            <p:cNvCxnSpPr/>
            <p:nvPr/>
          </p:nvCxnSpPr>
          <p:spPr>
            <a:xfrm>
              <a:off x="4077470" y="3640239"/>
              <a:ext cx="99858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22 CuadroTexto"/>
          <p:cNvSpPr txBox="1"/>
          <p:nvPr/>
        </p:nvSpPr>
        <p:spPr>
          <a:xfrm>
            <a:off x="1427473" y="4893609"/>
            <a:ext cx="43794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1018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345605" y="3044280"/>
            <a:ext cx="445307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Tipos de recursión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Recursión simple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Sólo hay una llamada recursiva</a:t>
            </a:r>
          </a:p>
          <a:p>
            <a:pPr lvl="1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 smtClean="0"/>
              <a:t>Ejemplo: Cálculo del factorial de un número entero positivo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 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Caso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base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n * factorial(n -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sz="18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</p:txBody>
      </p:sp>
      <p:grpSp>
        <p:nvGrpSpPr>
          <p:cNvPr id="3" name="Grupo 2"/>
          <p:cNvGrpSpPr/>
          <p:nvPr/>
        </p:nvGrpSpPr>
        <p:grpSpPr>
          <a:xfrm>
            <a:off x="4359603" y="3933057"/>
            <a:ext cx="3758219" cy="936103"/>
            <a:chOff x="4359603" y="3933057"/>
            <a:chExt cx="3758219" cy="936103"/>
          </a:xfrm>
        </p:grpSpPr>
        <p:cxnSp>
          <p:nvCxnSpPr>
            <p:cNvPr id="10" name="9 Conector recto de flecha"/>
            <p:cNvCxnSpPr/>
            <p:nvPr/>
          </p:nvCxnSpPr>
          <p:spPr>
            <a:xfrm rot="16200000" flipV="1">
              <a:off x="4359603" y="3933057"/>
              <a:ext cx="648072" cy="6480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5007675" y="4469050"/>
              <a:ext cx="3110147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Una sola llamada recursiva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 de recursión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Recursión (recursividad, recurrencia)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Definición recursiva: En la definición aparece lo que se define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  <a:tabLst>
                <a:tab pos="4305300" algn="l"/>
              </a:tabLst>
            </a:pPr>
            <a:r>
              <a:rPr lang="es-ES" sz="2000" dirty="0" smtClean="0">
                <a:solidFill>
                  <a:srgbClr val="FFC000"/>
                </a:solidFill>
              </a:rPr>
              <a:t>Factorial</a:t>
            </a:r>
            <a:r>
              <a:rPr lang="es-ES" sz="2000" dirty="0" smtClean="0"/>
              <a:t>(N) = N </a:t>
            </a:r>
            <a:r>
              <a:rPr lang="es-ES" sz="2000" dirty="0" smtClean="0">
                <a:latin typeface="+mj-lt"/>
                <a:cs typeface="Consolas" pitchFamily="49" charset="0"/>
              </a:rPr>
              <a:t>x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FFC000"/>
                </a:solidFill>
              </a:rPr>
              <a:t>Factorial</a:t>
            </a:r>
            <a:r>
              <a:rPr lang="es-ES" sz="2000" dirty="0" smtClean="0"/>
              <a:t>(N-1)	(N &gt;= 0)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pSp>
        <p:nvGrpSpPr>
          <p:cNvPr id="7" name="15 Grupo"/>
          <p:cNvGrpSpPr/>
          <p:nvPr/>
        </p:nvGrpSpPr>
        <p:grpSpPr>
          <a:xfrm>
            <a:off x="967205" y="3045663"/>
            <a:ext cx="4498965" cy="3191649"/>
            <a:chOff x="967205" y="3045663"/>
            <a:chExt cx="4498965" cy="31916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7205" y="3045663"/>
              <a:ext cx="1905000" cy="2914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21 CuadroTexto"/>
            <p:cNvSpPr txBox="1"/>
            <p:nvPr/>
          </p:nvSpPr>
          <p:spPr>
            <a:xfrm>
              <a:off x="1346415" y="5960313"/>
              <a:ext cx="1204753" cy="2769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(wikipedia.org)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916754" y="5043884"/>
              <a:ext cx="2549416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 imagen del paquete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aparece dentro del propio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paquete,... </a:t>
              </a:r>
              <a:r>
                <a:rPr lang="es-ES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¡hasta el infinito!</a:t>
              </a:r>
            </a:p>
          </p:txBody>
        </p:sp>
      </p:grpSp>
      <p:grpSp>
        <p:nvGrpSpPr>
          <p:cNvPr id="8" name="16 Grupo"/>
          <p:cNvGrpSpPr/>
          <p:nvPr/>
        </p:nvGrpSpPr>
        <p:grpSpPr>
          <a:xfrm>
            <a:off x="6325586" y="2392313"/>
            <a:ext cx="2379177" cy="2774866"/>
            <a:chOff x="6325586" y="2392313"/>
            <a:chExt cx="2379177" cy="277486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0611" y="3242355"/>
              <a:ext cx="190500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22 CuadroTexto"/>
            <p:cNvSpPr txBox="1"/>
            <p:nvPr/>
          </p:nvSpPr>
          <p:spPr>
            <a:xfrm>
              <a:off x="6917846" y="4890180"/>
              <a:ext cx="1204753" cy="2769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(wikipedia.org)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325586" y="2392313"/>
              <a:ext cx="2379177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Cada triángulo está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formado por otros 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triángulos más pequeños</a:t>
              </a:r>
            </a:p>
          </p:txBody>
        </p:sp>
      </p:grpSp>
      <p:grpSp>
        <p:nvGrpSpPr>
          <p:cNvPr id="9" name="17 Grupo"/>
          <p:cNvGrpSpPr/>
          <p:nvPr/>
        </p:nvGrpSpPr>
        <p:grpSpPr>
          <a:xfrm>
            <a:off x="3331807" y="2708920"/>
            <a:ext cx="2750112" cy="2167414"/>
            <a:chOff x="3403815" y="2952904"/>
            <a:chExt cx="2750112" cy="216741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2232" y="2952904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3403815" y="4381654"/>
              <a:ext cx="2750112" cy="7386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 cámara graba lo que graba</a:t>
              </a:r>
            </a:p>
            <a:p>
              <a:pPr algn="ctr">
                <a:spcAft>
                  <a:spcPts val="600"/>
                </a:spcAft>
              </a:pPr>
              <a:r>
                <a:rPr lang="es-E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(http://farm1.static.flickr.com/83</a:t>
              </a:r>
              <a:br>
                <a:rPr lang="es-E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/229219543_edf740535b.jpg)</a:t>
              </a:r>
            </a:p>
          </p:txBody>
        </p:sp>
      </p:grpSp>
      <p:grpSp>
        <p:nvGrpSpPr>
          <p:cNvPr id="10" name="18 Grupo"/>
          <p:cNvGrpSpPr/>
          <p:nvPr/>
        </p:nvGrpSpPr>
        <p:grpSpPr>
          <a:xfrm>
            <a:off x="5956790" y="5410199"/>
            <a:ext cx="1999586" cy="876940"/>
            <a:chOff x="5781609" y="5410199"/>
            <a:chExt cx="1999586" cy="876940"/>
          </a:xfrm>
        </p:grpSpPr>
        <p:pic>
          <p:nvPicPr>
            <p:cNvPr id="37" name="Picture 1060" descr="C:\WINDOWS\Escritorio\amatriosh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0255" y="5410199"/>
              <a:ext cx="1722397" cy="548640"/>
            </a:xfrm>
            <a:prstGeom prst="rect">
              <a:avLst/>
            </a:prstGeom>
            <a:noFill/>
          </p:spPr>
        </p:pic>
        <p:sp>
          <p:nvSpPr>
            <p:cNvPr id="38" name="37 CuadroTexto"/>
            <p:cNvSpPr txBox="1"/>
            <p:nvPr/>
          </p:nvSpPr>
          <p:spPr>
            <a:xfrm>
              <a:off x="5781609" y="5948585"/>
              <a:ext cx="1999586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Las </a:t>
              </a:r>
              <a:r>
                <a:rPr lang="es-ES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matrioskas</a:t>
              </a: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rusas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Recursión múltiple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Varias llamadas recursivas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Ejemplo: Cálculo de los números de </a:t>
            </a:r>
            <a:r>
              <a:rPr lang="es-ES" i="1" dirty="0" smtClean="0"/>
              <a:t>Fibonacci</a:t>
            </a: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135786" y="2843644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	si n = 1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2843644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35786" y="2348880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2514600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0	si n = 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1847754" y="2420976"/>
            <a:ext cx="216000" cy="1224048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135786" y="3294276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(n-1) +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(n-2)	si n &gt; 1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33643" y="3663608"/>
            <a:ext cx="2816797" cy="1048182"/>
            <a:chOff x="2533643" y="3663608"/>
            <a:chExt cx="2816797" cy="1048182"/>
          </a:xfrm>
        </p:grpSpPr>
        <p:cxnSp>
          <p:nvCxnSpPr>
            <p:cNvPr id="12" name="11 Conector recto de flecha"/>
            <p:cNvCxnSpPr/>
            <p:nvPr/>
          </p:nvCxnSpPr>
          <p:spPr>
            <a:xfrm rot="16200000" flipV="1">
              <a:off x="2533643" y="3663608"/>
              <a:ext cx="648072" cy="6480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2533643" y="4311680"/>
              <a:ext cx="2816797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Dos llamadas recursivas</a:t>
              </a:r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 rot="5400000" flipH="1" flipV="1">
              <a:off x="3107894" y="3915636"/>
              <a:ext cx="648072" cy="1440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Recursión múltiple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i 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i++)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fibonacci(i) &lt;&lt; endl;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spcBef>
                <a:spcPts val="0"/>
              </a:spcBef>
              <a:buNone/>
            </a:pP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fibonacci(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n)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resultado;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(n ==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resultado =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if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(n ==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resultado =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resultado =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fibonacci(n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-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+ fibonacci(n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-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resultado;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17908" y="1261877"/>
            <a:ext cx="2730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	si n = 1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50770" y="1242827"/>
            <a:ext cx="667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(n)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17908" y="941238"/>
            <a:ext cx="2730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1980000" algn="l"/>
              </a:tabLs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0	si n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5729876" y="1022626"/>
            <a:ext cx="216000" cy="730445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017908" y="1537047"/>
            <a:ext cx="2730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(n-1) +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Fib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(n-2)	si n &gt; 1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9636" y="404664"/>
            <a:ext cx="183095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fibonacci.cpp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43360"/>
            <a:ext cx="521494" cy="412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Recursión anidada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En una llamada recursiva alguno de los argumentos es otra llamada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Ejemplo: Cálculo de los números de Ackermann: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31291" y="2843644"/>
            <a:ext cx="419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1)	si m &gt; 0 y n = 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2843644"/>
            <a:ext cx="1146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1291" y="2348880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2514600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 + 1	si m = 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043259" y="2420976"/>
            <a:ext cx="216000" cy="1224048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331291" y="3294276"/>
            <a:ext cx="419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n-1))	si m &gt; 0 y n &gt; 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556005" y="3676382"/>
            <a:ext cx="4844477" cy="832738"/>
            <a:chOff x="3556005" y="3676382"/>
            <a:chExt cx="4844477" cy="832738"/>
          </a:xfrm>
        </p:grpSpPr>
        <p:cxnSp>
          <p:nvCxnSpPr>
            <p:cNvPr id="12" name="11 Conector recto de flecha"/>
            <p:cNvCxnSpPr/>
            <p:nvPr/>
          </p:nvCxnSpPr>
          <p:spPr>
            <a:xfrm rot="16200000" flipV="1">
              <a:off x="3556005" y="3676382"/>
              <a:ext cx="648072" cy="6480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4204077" y="4139788"/>
              <a:ext cx="419640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Argumento que es una llamada recursiva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Recursión anidada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Números de Ackermann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ackermann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m,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(m ==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= n +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else if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(n ==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= ackermann(m -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{</a:t>
            </a: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= ackermann(m -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ackermann(m, n -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19989" y="1239723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1)	si m &gt; 0 y n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42942" y="1239723"/>
            <a:ext cx="93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n)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19989" y="941238"/>
            <a:ext cx="2778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1980000" algn="l"/>
              </a:tabLs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 + 1	si m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5242089" y="1051201"/>
            <a:ext cx="216000" cy="730445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419989" y="1537047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n-1))	si m &gt; 0 y n &gt;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59636" y="404664"/>
            <a:ext cx="183095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ackermann.cpp</a:t>
            </a:r>
          </a:p>
        </p:txBody>
      </p:sp>
      <p:grpSp>
        <p:nvGrpSpPr>
          <p:cNvPr id="16" name="6 Grupo"/>
          <p:cNvGrpSpPr/>
          <p:nvPr/>
        </p:nvGrpSpPr>
        <p:grpSpPr>
          <a:xfrm>
            <a:off x="2991827" y="5414673"/>
            <a:ext cx="4716524" cy="793306"/>
            <a:chOff x="899592" y="5416648"/>
            <a:chExt cx="4910674" cy="793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7 CuadroTexto"/>
            <p:cNvSpPr txBox="1"/>
            <p:nvPr/>
          </p:nvSpPr>
          <p:spPr>
            <a:xfrm>
              <a:off x="899592" y="5416648"/>
              <a:ext cx="4910674" cy="7933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Pruébalo con números muy bajos:</a:t>
              </a:r>
            </a:p>
            <a:p>
              <a:pPr marL="542925" lvl="0">
                <a:spcAft>
                  <a:spcPts val="600"/>
                </a:spcAft>
              </a:pP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 generan MUCHAS llamadas recursivas</a:t>
              </a:r>
            </a:p>
          </p:txBody>
        </p:sp>
        <p:pic>
          <p:nvPicPr>
            <p:cNvPr id="18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Recursión anidada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Números de Ackermann</a:t>
            </a:r>
          </a:p>
        </p:txBody>
      </p:sp>
      <p:grpSp>
        <p:nvGrpSpPr>
          <p:cNvPr id="3" name="26 Grupo"/>
          <p:cNvGrpSpPr/>
          <p:nvPr/>
        </p:nvGrpSpPr>
        <p:grpSpPr>
          <a:xfrm>
            <a:off x="3779912" y="2366777"/>
            <a:ext cx="343070" cy="369332"/>
            <a:chOff x="3779912" y="2421682"/>
            <a:chExt cx="343070" cy="369332"/>
          </a:xfrm>
        </p:grpSpPr>
        <p:cxnSp>
          <p:nvCxnSpPr>
            <p:cNvPr id="21" name="20 Conector recto de flecha"/>
            <p:cNvCxnSpPr/>
            <p:nvPr/>
          </p:nvCxnSpPr>
          <p:spPr>
            <a:xfrm rot="5400000">
              <a:off x="3600686" y="2600908"/>
              <a:ext cx="36004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3810076" y="2421682"/>
              <a:ext cx="31290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2</a:t>
              </a:r>
            </a:p>
          </p:txBody>
        </p:sp>
      </p:grpSp>
      <p:grpSp>
        <p:nvGrpSpPr>
          <p:cNvPr id="7" name="28 Grupo"/>
          <p:cNvGrpSpPr/>
          <p:nvPr/>
        </p:nvGrpSpPr>
        <p:grpSpPr>
          <a:xfrm>
            <a:off x="938524" y="2029837"/>
            <a:ext cx="396000" cy="1162938"/>
            <a:chOff x="938524" y="2084742"/>
            <a:chExt cx="396000" cy="1162938"/>
          </a:xfrm>
        </p:grpSpPr>
        <p:cxnSp>
          <p:nvCxnSpPr>
            <p:cNvPr id="23" name="22 Conector recto de flecha"/>
            <p:cNvCxnSpPr/>
            <p:nvPr/>
          </p:nvCxnSpPr>
          <p:spPr>
            <a:xfrm rot="5400000">
              <a:off x="372844" y="2659948"/>
              <a:ext cx="1152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CuadroTexto"/>
            <p:cNvSpPr txBox="1"/>
            <p:nvPr/>
          </p:nvSpPr>
          <p:spPr>
            <a:xfrm>
              <a:off x="968688" y="2781722"/>
              <a:ext cx="31290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3</a:t>
              </a: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938524" y="3247680"/>
              <a:ext cx="39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Rectángulo"/>
          <p:cNvSpPr/>
          <p:nvPr/>
        </p:nvSpPr>
        <p:spPr>
          <a:xfrm>
            <a:off x="822448" y="170080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ackermann(1, 1)</a:t>
            </a:r>
            <a:endParaRPr lang="es-ES" dirty="0"/>
          </a:p>
        </p:txBody>
      </p:sp>
      <p:grpSp>
        <p:nvGrpSpPr>
          <p:cNvPr id="9" name="30 Grupo"/>
          <p:cNvGrpSpPr/>
          <p:nvPr/>
        </p:nvGrpSpPr>
        <p:grpSpPr>
          <a:xfrm>
            <a:off x="1115616" y="2025043"/>
            <a:ext cx="3709010" cy="338554"/>
            <a:chOff x="1115616" y="2079948"/>
            <a:chExt cx="3709010" cy="338554"/>
          </a:xfrm>
        </p:grpSpPr>
        <p:grpSp>
          <p:nvGrpSpPr>
            <p:cNvPr id="12" name="29 Grupo"/>
            <p:cNvGrpSpPr/>
            <p:nvPr/>
          </p:nvGrpSpPr>
          <p:grpSpPr>
            <a:xfrm>
              <a:off x="1115616" y="2083155"/>
              <a:ext cx="288032" cy="182068"/>
              <a:chOff x="1115616" y="2083155"/>
              <a:chExt cx="288032" cy="182068"/>
            </a:xfrm>
          </p:grpSpPr>
          <p:cxnSp>
            <p:nvCxnSpPr>
              <p:cNvPr id="16" name="15 Conector recto"/>
              <p:cNvCxnSpPr/>
              <p:nvPr/>
            </p:nvCxnSpPr>
            <p:spPr>
              <a:xfrm rot="5400000">
                <a:off x="1035141" y="2173155"/>
                <a:ext cx="18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>
                <a:off x="1115616" y="2263635"/>
                <a:ext cx="288032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18 Rectángulo"/>
            <p:cNvSpPr/>
            <p:nvPr/>
          </p:nvSpPr>
          <p:spPr>
            <a:xfrm>
              <a:off x="1385864" y="2079948"/>
              <a:ext cx="343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 ackermann(1, 0))</a:t>
              </a:r>
              <a:endParaRPr lang="es-ES" sz="16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31 Grupo"/>
          <p:cNvGrpSpPr/>
          <p:nvPr/>
        </p:nvGrpSpPr>
        <p:grpSpPr>
          <a:xfrm>
            <a:off x="2819016" y="2366777"/>
            <a:ext cx="1867819" cy="635317"/>
            <a:chOff x="2819016" y="2421682"/>
            <a:chExt cx="1867819" cy="635317"/>
          </a:xfrm>
        </p:grpSpPr>
        <p:cxnSp>
          <p:nvCxnSpPr>
            <p:cNvPr id="20" name="19 Conector recto de flecha"/>
            <p:cNvCxnSpPr/>
            <p:nvPr/>
          </p:nvCxnSpPr>
          <p:spPr>
            <a:xfrm rot="5400000">
              <a:off x="3168638" y="2600908"/>
              <a:ext cx="36004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2819016" y="2718445"/>
              <a:ext cx="18678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 1)</a:t>
              </a:r>
              <a:endParaRPr lang="es-ES" sz="16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1376339" y="2983044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ackermann(0, 2)</a:t>
            </a:r>
            <a:endParaRPr lang="es-ES" sz="16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5 Rectángulo"/>
          <p:cNvSpPr/>
          <p:nvPr/>
        </p:nvSpPr>
        <p:spPr>
          <a:xfrm>
            <a:off x="5419989" y="1239723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1)	si m &gt; 0 y n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6 Rectángulo"/>
          <p:cNvSpPr/>
          <p:nvPr/>
        </p:nvSpPr>
        <p:spPr>
          <a:xfrm>
            <a:off x="4342942" y="1239723"/>
            <a:ext cx="93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n)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" name="7 Rectángulo"/>
          <p:cNvSpPr/>
          <p:nvPr/>
        </p:nvSpPr>
        <p:spPr>
          <a:xfrm>
            <a:off x="5419989" y="941238"/>
            <a:ext cx="2778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1980000" algn="l"/>
              </a:tabLs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 + 1	si m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1" name="8 Abrir llave"/>
          <p:cNvSpPr/>
          <p:nvPr/>
        </p:nvSpPr>
        <p:spPr>
          <a:xfrm>
            <a:off x="5242089" y="1051201"/>
            <a:ext cx="216000" cy="730445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9 Rectángulo"/>
          <p:cNvSpPr/>
          <p:nvPr/>
        </p:nvSpPr>
        <p:spPr>
          <a:xfrm>
            <a:off x="5419989" y="1537047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n-1))	si m &gt; 0 y n &gt;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Recursión anidada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Números de Ackermann</a:t>
            </a:r>
          </a:p>
        </p:txBody>
      </p:sp>
      <p:grpSp>
        <p:nvGrpSpPr>
          <p:cNvPr id="3" name="81 Grupo"/>
          <p:cNvGrpSpPr/>
          <p:nvPr/>
        </p:nvGrpSpPr>
        <p:grpSpPr>
          <a:xfrm>
            <a:off x="3779912" y="2368364"/>
            <a:ext cx="343070" cy="369332"/>
            <a:chOff x="3779912" y="2421682"/>
            <a:chExt cx="343070" cy="369332"/>
          </a:xfrm>
        </p:grpSpPr>
        <p:cxnSp>
          <p:nvCxnSpPr>
            <p:cNvPr id="21" name="20 Conector recto de flecha"/>
            <p:cNvCxnSpPr/>
            <p:nvPr/>
          </p:nvCxnSpPr>
          <p:spPr>
            <a:xfrm rot="5400000">
              <a:off x="3600686" y="2600908"/>
              <a:ext cx="36004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3810076" y="2421682"/>
              <a:ext cx="31290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3</a:t>
              </a:r>
            </a:p>
          </p:txBody>
        </p:sp>
      </p:grpSp>
      <p:grpSp>
        <p:nvGrpSpPr>
          <p:cNvPr id="7" name="86 Grupo"/>
          <p:cNvGrpSpPr/>
          <p:nvPr/>
        </p:nvGrpSpPr>
        <p:grpSpPr>
          <a:xfrm>
            <a:off x="938524" y="2032217"/>
            <a:ext cx="396000" cy="2123545"/>
            <a:chOff x="938524" y="2085535"/>
            <a:chExt cx="396000" cy="2123545"/>
          </a:xfrm>
        </p:grpSpPr>
        <p:cxnSp>
          <p:nvCxnSpPr>
            <p:cNvPr id="23" name="22 Conector recto de flecha"/>
            <p:cNvCxnSpPr/>
            <p:nvPr/>
          </p:nvCxnSpPr>
          <p:spPr>
            <a:xfrm rot="5400000">
              <a:off x="-112134" y="3146514"/>
              <a:ext cx="2123545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CuadroTexto"/>
            <p:cNvSpPr txBox="1"/>
            <p:nvPr/>
          </p:nvSpPr>
          <p:spPr>
            <a:xfrm>
              <a:off x="968688" y="2781722"/>
              <a:ext cx="311304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5</a:t>
              </a: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938524" y="4208287"/>
              <a:ext cx="39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84 Grupo"/>
          <p:cNvGrpSpPr/>
          <p:nvPr/>
        </p:nvGrpSpPr>
        <p:grpSpPr>
          <a:xfrm>
            <a:off x="3192212" y="4589443"/>
            <a:ext cx="719473" cy="1288681"/>
            <a:chOff x="3192212" y="4642761"/>
            <a:chExt cx="719473" cy="1288681"/>
          </a:xfrm>
        </p:grpSpPr>
        <p:cxnSp>
          <p:nvCxnSpPr>
            <p:cNvPr id="26" name="25 Conector recto de flecha"/>
            <p:cNvCxnSpPr/>
            <p:nvPr/>
          </p:nvCxnSpPr>
          <p:spPr>
            <a:xfrm rot="5400000">
              <a:off x="2892779" y="5286308"/>
              <a:ext cx="128868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3192212" y="4780390"/>
              <a:ext cx="311304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4</a:t>
              </a:r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3515685" y="5930647"/>
              <a:ext cx="39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85 Grupo"/>
          <p:cNvGrpSpPr/>
          <p:nvPr/>
        </p:nvGrpSpPr>
        <p:grpSpPr>
          <a:xfrm>
            <a:off x="1519089" y="4254264"/>
            <a:ext cx="396000" cy="1944657"/>
            <a:chOff x="1519089" y="4307582"/>
            <a:chExt cx="396000" cy="1944657"/>
          </a:xfrm>
        </p:grpSpPr>
        <p:cxnSp>
          <p:nvCxnSpPr>
            <p:cNvPr id="31" name="30 Conector recto de flecha"/>
            <p:cNvCxnSpPr/>
            <p:nvPr/>
          </p:nvCxnSpPr>
          <p:spPr>
            <a:xfrm rot="5400000">
              <a:off x="557875" y="5279117"/>
              <a:ext cx="1944657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CuadroTexto"/>
            <p:cNvSpPr txBox="1"/>
            <p:nvPr/>
          </p:nvSpPr>
          <p:spPr>
            <a:xfrm>
              <a:off x="1549253" y="5003769"/>
              <a:ext cx="31290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5</a:t>
              </a:r>
            </a:p>
          </p:txBody>
        </p:sp>
        <p:cxnSp>
          <p:nvCxnSpPr>
            <p:cNvPr id="33" name="32 Conector recto"/>
            <p:cNvCxnSpPr/>
            <p:nvPr/>
          </p:nvCxnSpPr>
          <p:spPr>
            <a:xfrm>
              <a:off x="1519089" y="6251446"/>
              <a:ext cx="396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Rectángulo"/>
          <p:cNvSpPr/>
          <p:nvPr/>
        </p:nvSpPr>
        <p:spPr>
          <a:xfrm>
            <a:off x="822448" y="170080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ackermann(2, 1)</a:t>
            </a:r>
            <a:endParaRPr lang="es-ES" dirty="0"/>
          </a:p>
        </p:txBody>
      </p:sp>
      <p:grpSp>
        <p:nvGrpSpPr>
          <p:cNvPr id="13" name="79 Grupo"/>
          <p:cNvGrpSpPr/>
          <p:nvPr/>
        </p:nvGrpSpPr>
        <p:grpSpPr>
          <a:xfrm>
            <a:off x="1115616" y="2020285"/>
            <a:ext cx="3700727" cy="338554"/>
            <a:chOff x="1115616" y="2073603"/>
            <a:chExt cx="3700727" cy="338554"/>
          </a:xfrm>
        </p:grpSpPr>
        <p:cxnSp>
          <p:nvCxnSpPr>
            <p:cNvPr id="16" name="15 Conector recto"/>
            <p:cNvCxnSpPr/>
            <p:nvPr/>
          </p:nvCxnSpPr>
          <p:spPr>
            <a:xfrm rot="5400000">
              <a:off x="1035141" y="2173155"/>
              <a:ext cx="180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1115616" y="2263635"/>
              <a:ext cx="288032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Rectángulo"/>
            <p:cNvSpPr/>
            <p:nvPr/>
          </p:nvSpPr>
          <p:spPr>
            <a:xfrm>
              <a:off x="1377581" y="2073603"/>
              <a:ext cx="343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ackermann(1,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ackermann(2, 0)</a:t>
              </a:r>
              <a:r>
                <a:rPr lang="en-US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)</a:t>
              </a:r>
              <a:endPara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80 Grupo"/>
          <p:cNvGrpSpPr/>
          <p:nvPr/>
        </p:nvGrpSpPr>
        <p:grpSpPr>
          <a:xfrm>
            <a:off x="2826952" y="2368364"/>
            <a:ext cx="1867819" cy="635317"/>
            <a:chOff x="2826952" y="2421682"/>
            <a:chExt cx="1867819" cy="635317"/>
          </a:xfrm>
        </p:grpSpPr>
        <p:cxnSp>
          <p:nvCxnSpPr>
            <p:cNvPr id="20" name="19 Conector recto de flecha"/>
            <p:cNvCxnSpPr/>
            <p:nvPr/>
          </p:nvCxnSpPr>
          <p:spPr>
            <a:xfrm rot="5400000">
              <a:off x="3168638" y="2600908"/>
              <a:ext cx="36004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Rectángulo"/>
            <p:cNvSpPr/>
            <p:nvPr/>
          </p:nvSpPr>
          <p:spPr>
            <a:xfrm>
              <a:off x="2826952" y="2718445"/>
              <a:ext cx="18678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ackermann(1, 1)</a:t>
              </a:r>
              <a:endParaRPr lang="es-ES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37 Rectángulo"/>
          <p:cNvSpPr/>
          <p:nvPr/>
        </p:nvSpPr>
        <p:spPr>
          <a:xfrm>
            <a:off x="1377581" y="3951746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ackermann(1, 3)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82 Grupo"/>
          <p:cNvGrpSpPr/>
          <p:nvPr/>
        </p:nvGrpSpPr>
        <p:grpSpPr>
          <a:xfrm>
            <a:off x="1699093" y="4264281"/>
            <a:ext cx="3679169" cy="338554"/>
            <a:chOff x="1699093" y="4317599"/>
            <a:chExt cx="3679169" cy="338554"/>
          </a:xfrm>
        </p:grpSpPr>
        <p:cxnSp>
          <p:nvCxnSpPr>
            <p:cNvPr id="34" name="33 Conector recto"/>
            <p:cNvCxnSpPr/>
            <p:nvPr/>
          </p:nvCxnSpPr>
          <p:spPr>
            <a:xfrm rot="5400000">
              <a:off x="1618618" y="4414568"/>
              <a:ext cx="180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>
              <a:off x="1699093" y="4505048"/>
              <a:ext cx="288032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Rectángulo"/>
            <p:cNvSpPr/>
            <p:nvPr/>
          </p:nvSpPr>
          <p:spPr>
            <a:xfrm>
              <a:off x="1939500" y="4317599"/>
              <a:ext cx="343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 </a:t>
              </a:r>
              <a:r>
                <a:rPr lang="en-US" sz="16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ackermann(1, 2)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)</a:t>
              </a:r>
              <a:endParaRPr lang="es-ES" sz="1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83 Grupo"/>
          <p:cNvGrpSpPr/>
          <p:nvPr/>
        </p:nvGrpSpPr>
        <p:grpSpPr>
          <a:xfrm>
            <a:off x="3685110" y="4587857"/>
            <a:ext cx="3693912" cy="339752"/>
            <a:chOff x="3685110" y="4641175"/>
            <a:chExt cx="3693912" cy="339752"/>
          </a:xfrm>
        </p:grpSpPr>
        <p:cxnSp>
          <p:nvCxnSpPr>
            <p:cNvPr id="19" name="18 Conector recto"/>
            <p:cNvCxnSpPr/>
            <p:nvPr/>
          </p:nvCxnSpPr>
          <p:spPr>
            <a:xfrm rot="5400000">
              <a:off x="3604635" y="4731175"/>
              <a:ext cx="180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3685110" y="4821655"/>
              <a:ext cx="288032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39 Rectángulo"/>
            <p:cNvSpPr/>
            <p:nvPr/>
          </p:nvSpPr>
          <p:spPr>
            <a:xfrm>
              <a:off x="3940260" y="4642373"/>
              <a:ext cx="343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ackermann(1, 1)</a:t>
              </a:r>
              <a:r>
                <a:rPr lang="en-US" sz="16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)</a:t>
              </a:r>
              <a:endParaRPr lang="es-E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3940260" y="5679477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ackermann(0, 3)</a:t>
            </a:r>
            <a:endParaRPr lang="es-ES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934139" y="6008506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ackermann(0, 4)</a:t>
            </a:r>
            <a:endParaRPr lang="es-ES" sz="16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58 Grupo"/>
          <p:cNvGrpSpPr/>
          <p:nvPr/>
        </p:nvGrpSpPr>
        <p:grpSpPr>
          <a:xfrm>
            <a:off x="3232423" y="3015643"/>
            <a:ext cx="2664384" cy="955648"/>
            <a:chOff x="3143695" y="3068960"/>
            <a:chExt cx="4310249" cy="1293303"/>
          </a:xfrm>
        </p:grpSpPr>
        <p:grpSp>
          <p:nvGrpSpPr>
            <p:cNvPr id="46" name="42 Grupo"/>
            <p:cNvGrpSpPr/>
            <p:nvPr/>
          </p:nvGrpSpPr>
          <p:grpSpPr>
            <a:xfrm>
              <a:off x="5985083" y="3410694"/>
              <a:ext cx="343070" cy="369332"/>
              <a:chOff x="3779912" y="2421682"/>
              <a:chExt cx="343070" cy="369332"/>
            </a:xfrm>
          </p:grpSpPr>
          <p:cxnSp>
            <p:nvCxnSpPr>
              <p:cNvPr id="44" name="43 Conector recto de flecha"/>
              <p:cNvCxnSpPr/>
              <p:nvPr/>
            </p:nvCxnSpPr>
            <p:spPr>
              <a:xfrm rot="5400000">
                <a:off x="3600686" y="2600908"/>
                <a:ext cx="36004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stealth" w="lg" len="lg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44 CuadroTexto"/>
              <p:cNvSpPr txBox="1"/>
              <p:nvPr/>
            </p:nvSpPr>
            <p:spPr>
              <a:xfrm>
                <a:off x="3810076" y="242168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2</a:t>
                </a:r>
              </a:p>
            </p:txBody>
          </p:sp>
        </p:grpSp>
        <p:grpSp>
          <p:nvGrpSpPr>
            <p:cNvPr id="50" name="45 Grupo"/>
            <p:cNvGrpSpPr/>
            <p:nvPr/>
          </p:nvGrpSpPr>
          <p:grpSpPr>
            <a:xfrm>
              <a:off x="3143695" y="3073754"/>
              <a:ext cx="396000" cy="1162938"/>
              <a:chOff x="938524" y="2084742"/>
              <a:chExt cx="396000" cy="1162938"/>
            </a:xfrm>
          </p:grpSpPr>
          <p:cxnSp>
            <p:nvCxnSpPr>
              <p:cNvPr id="47" name="46 Conector recto de flecha"/>
              <p:cNvCxnSpPr/>
              <p:nvPr/>
            </p:nvCxnSpPr>
            <p:spPr>
              <a:xfrm rot="5400000">
                <a:off x="372844" y="2659948"/>
                <a:ext cx="115200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stealth" w="lg" len="lg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47 CuadroTexto"/>
              <p:cNvSpPr txBox="1"/>
              <p:nvPr/>
            </p:nvSpPr>
            <p:spPr>
              <a:xfrm>
                <a:off x="968688" y="278172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3</a:t>
                </a:r>
              </a:p>
            </p:txBody>
          </p:sp>
          <p:cxnSp>
            <p:nvCxnSpPr>
              <p:cNvPr id="49" name="48 Conector recto"/>
              <p:cNvCxnSpPr/>
              <p:nvPr/>
            </p:nvCxnSpPr>
            <p:spPr>
              <a:xfrm>
                <a:off x="938524" y="3247680"/>
                <a:ext cx="396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49 Grupo"/>
            <p:cNvGrpSpPr/>
            <p:nvPr/>
          </p:nvGrpSpPr>
          <p:grpSpPr>
            <a:xfrm>
              <a:off x="3320787" y="3068960"/>
              <a:ext cx="4133157" cy="335303"/>
              <a:chOff x="1115616" y="2079948"/>
              <a:chExt cx="4133157" cy="335303"/>
            </a:xfrm>
          </p:grpSpPr>
          <p:grpSp>
            <p:nvGrpSpPr>
              <p:cNvPr id="55" name="29 Grupo"/>
              <p:cNvGrpSpPr/>
              <p:nvPr/>
            </p:nvGrpSpPr>
            <p:grpSpPr>
              <a:xfrm>
                <a:off x="1115616" y="2083155"/>
                <a:ext cx="288032" cy="182068"/>
                <a:chOff x="1115616" y="2083155"/>
                <a:chExt cx="288032" cy="182068"/>
              </a:xfrm>
            </p:grpSpPr>
            <p:cxnSp>
              <p:nvCxnSpPr>
                <p:cNvPr id="53" name="52 Conector recto"/>
                <p:cNvCxnSpPr/>
                <p:nvPr/>
              </p:nvCxnSpPr>
              <p:spPr>
                <a:xfrm rot="5400000">
                  <a:off x="1035141" y="2173155"/>
                  <a:ext cx="18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 de flecha"/>
                <p:cNvCxnSpPr/>
                <p:nvPr/>
              </p:nvCxnSpPr>
              <p:spPr>
                <a:xfrm>
                  <a:off x="1115616" y="2263635"/>
                  <a:ext cx="288032" cy="158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51 Rectángulo"/>
              <p:cNvSpPr/>
              <p:nvPr/>
            </p:nvSpPr>
            <p:spPr>
              <a:xfrm>
                <a:off x="1385864" y="2079948"/>
                <a:ext cx="3862909" cy="335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ackermann(0, ackermann(1, 0))</a:t>
                </a:r>
                <a:endParaRPr lang="es-ES" sz="120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54 Grupo"/>
            <p:cNvGrpSpPr/>
            <p:nvPr/>
          </p:nvGrpSpPr>
          <p:grpSpPr>
            <a:xfrm>
              <a:off x="5024187" y="3410694"/>
              <a:ext cx="2128084" cy="632066"/>
              <a:chOff x="2819016" y="2421682"/>
              <a:chExt cx="2128084" cy="632066"/>
            </a:xfrm>
          </p:grpSpPr>
          <p:cxnSp>
            <p:nvCxnSpPr>
              <p:cNvPr id="56" name="55 Conector recto de flecha"/>
              <p:cNvCxnSpPr/>
              <p:nvPr/>
            </p:nvCxnSpPr>
            <p:spPr>
              <a:xfrm rot="5400000">
                <a:off x="3168638" y="2600908"/>
                <a:ext cx="36004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56 Rectángulo"/>
              <p:cNvSpPr/>
              <p:nvPr/>
            </p:nvSpPr>
            <p:spPr>
              <a:xfrm>
                <a:off x="2819016" y="2718445"/>
                <a:ext cx="2128084" cy="335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ackermann(0, 1)</a:t>
                </a:r>
                <a:endParaRPr lang="es-ES" sz="1200" dirty="0">
                  <a:solidFill>
                    <a:schemeClr val="tx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57 Rectángulo"/>
            <p:cNvSpPr/>
            <p:nvPr/>
          </p:nvSpPr>
          <p:spPr>
            <a:xfrm>
              <a:off x="3581510" y="4026961"/>
              <a:ext cx="2128084" cy="335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 2)</a:t>
              </a:r>
              <a:endParaRPr lang="es-ES" sz="1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896807" y="4887850"/>
            <a:ext cx="2664384" cy="955648"/>
            <a:chOff x="3143695" y="3068960"/>
            <a:chExt cx="4310249" cy="1293303"/>
          </a:xfrm>
        </p:grpSpPr>
        <p:grpSp>
          <p:nvGrpSpPr>
            <p:cNvPr id="61" name="60 Grupo"/>
            <p:cNvGrpSpPr/>
            <p:nvPr/>
          </p:nvGrpSpPr>
          <p:grpSpPr>
            <a:xfrm>
              <a:off x="5985083" y="3410694"/>
              <a:ext cx="343070" cy="369332"/>
              <a:chOff x="3779912" y="2421682"/>
              <a:chExt cx="343070" cy="369332"/>
            </a:xfrm>
          </p:grpSpPr>
          <p:cxnSp>
            <p:nvCxnSpPr>
              <p:cNvPr id="75" name="74 Conector recto de flecha"/>
              <p:cNvCxnSpPr/>
              <p:nvPr/>
            </p:nvCxnSpPr>
            <p:spPr>
              <a:xfrm rot="5400000">
                <a:off x="3600686" y="2600908"/>
                <a:ext cx="36004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stealth" w="lg" len="lg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75 CuadroTexto"/>
              <p:cNvSpPr txBox="1"/>
              <p:nvPr/>
            </p:nvSpPr>
            <p:spPr>
              <a:xfrm>
                <a:off x="3810076" y="242168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2</a:t>
                </a:r>
              </a:p>
            </p:txBody>
          </p:sp>
        </p:grpSp>
        <p:grpSp>
          <p:nvGrpSpPr>
            <p:cNvPr id="62" name="61 Grupo"/>
            <p:cNvGrpSpPr/>
            <p:nvPr/>
          </p:nvGrpSpPr>
          <p:grpSpPr>
            <a:xfrm>
              <a:off x="3143695" y="3073754"/>
              <a:ext cx="396000" cy="1162938"/>
              <a:chOff x="938524" y="2084742"/>
              <a:chExt cx="396000" cy="1162938"/>
            </a:xfrm>
          </p:grpSpPr>
          <p:cxnSp>
            <p:nvCxnSpPr>
              <p:cNvPr id="72" name="71 Conector recto de flecha"/>
              <p:cNvCxnSpPr/>
              <p:nvPr/>
            </p:nvCxnSpPr>
            <p:spPr>
              <a:xfrm rot="5400000">
                <a:off x="372844" y="2659948"/>
                <a:ext cx="115200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stealth" w="lg" len="lg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72 CuadroTexto"/>
              <p:cNvSpPr txBox="1"/>
              <p:nvPr/>
            </p:nvSpPr>
            <p:spPr>
              <a:xfrm>
                <a:off x="968688" y="278172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3</a:t>
                </a:r>
              </a:p>
            </p:txBody>
          </p:sp>
          <p:cxnSp>
            <p:nvCxnSpPr>
              <p:cNvPr id="74" name="73 Conector recto"/>
              <p:cNvCxnSpPr/>
              <p:nvPr/>
            </p:nvCxnSpPr>
            <p:spPr>
              <a:xfrm>
                <a:off x="938524" y="3247680"/>
                <a:ext cx="396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62 Grupo"/>
            <p:cNvGrpSpPr/>
            <p:nvPr/>
          </p:nvGrpSpPr>
          <p:grpSpPr>
            <a:xfrm>
              <a:off x="3320787" y="3068960"/>
              <a:ext cx="4133157" cy="335303"/>
              <a:chOff x="1115616" y="2079948"/>
              <a:chExt cx="4133157" cy="335303"/>
            </a:xfrm>
          </p:grpSpPr>
          <p:grpSp>
            <p:nvGrpSpPr>
              <p:cNvPr id="64" name="29 Grupo"/>
              <p:cNvGrpSpPr/>
              <p:nvPr/>
            </p:nvGrpSpPr>
            <p:grpSpPr>
              <a:xfrm>
                <a:off x="1115616" y="2083155"/>
                <a:ext cx="288032" cy="182068"/>
                <a:chOff x="1115616" y="2083155"/>
                <a:chExt cx="288032" cy="182068"/>
              </a:xfrm>
            </p:grpSpPr>
            <p:cxnSp>
              <p:nvCxnSpPr>
                <p:cNvPr id="70" name="69 Conector recto"/>
                <p:cNvCxnSpPr/>
                <p:nvPr/>
              </p:nvCxnSpPr>
              <p:spPr>
                <a:xfrm rot="5400000">
                  <a:off x="1035141" y="2173155"/>
                  <a:ext cx="18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70 Conector recto de flecha"/>
                <p:cNvCxnSpPr/>
                <p:nvPr/>
              </p:nvCxnSpPr>
              <p:spPr>
                <a:xfrm>
                  <a:off x="1115616" y="2263635"/>
                  <a:ext cx="288032" cy="158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68 Rectángulo"/>
              <p:cNvSpPr/>
              <p:nvPr/>
            </p:nvSpPr>
            <p:spPr>
              <a:xfrm>
                <a:off x="1385864" y="2079948"/>
                <a:ext cx="3862909" cy="335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ackermann(0, ackermann(1, 0))</a:t>
                </a:r>
                <a:endParaRPr lang="es-ES" sz="120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8" name="63 Grupo"/>
            <p:cNvGrpSpPr/>
            <p:nvPr/>
          </p:nvGrpSpPr>
          <p:grpSpPr>
            <a:xfrm>
              <a:off x="5024187" y="3410694"/>
              <a:ext cx="2128084" cy="632066"/>
              <a:chOff x="2819016" y="2421682"/>
              <a:chExt cx="2128084" cy="632066"/>
            </a:xfrm>
          </p:grpSpPr>
          <p:cxnSp>
            <p:nvCxnSpPr>
              <p:cNvPr id="66" name="65 Conector recto de flecha"/>
              <p:cNvCxnSpPr/>
              <p:nvPr/>
            </p:nvCxnSpPr>
            <p:spPr>
              <a:xfrm rot="5400000">
                <a:off x="3168638" y="2600908"/>
                <a:ext cx="360040" cy="158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6 Rectángulo"/>
              <p:cNvSpPr/>
              <p:nvPr/>
            </p:nvSpPr>
            <p:spPr>
              <a:xfrm>
                <a:off x="2819016" y="2718445"/>
                <a:ext cx="2128084" cy="335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itchFamily="49" charset="0"/>
                    <a:cs typeface="Consolas" pitchFamily="49" charset="0"/>
                  </a:rPr>
                  <a:t>ackermann(0, 1)</a:t>
                </a:r>
                <a:endParaRPr lang="es-ES" sz="1200" dirty="0">
                  <a:solidFill>
                    <a:schemeClr val="tx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64 Rectángulo"/>
            <p:cNvSpPr/>
            <p:nvPr/>
          </p:nvSpPr>
          <p:spPr>
            <a:xfrm>
              <a:off x="3581510" y="4026961"/>
              <a:ext cx="2128084" cy="335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ackermann(0, 2)</a:t>
              </a:r>
              <a:endParaRPr lang="es-ES" sz="1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7" name="5 Rectángulo"/>
          <p:cNvSpPr/>
          <p:nvPr/>
        </p:nvSpPr>
        <p:spPr>
          <a:xfrm>
            <a:off x="5419989" y="1239723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1)	si m &gt; 0 y n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8" name="6 Rectángulo"/>
          <p:cNvSpPr/>
          <p:nvPr/>
        </p:nvSpPr>
        <p:spPr>
          <a:xfrm>
            <a:off x="4342942" y="1239723"/>
            <a:ext cx="93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n)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9" name="7 Rectángulo"/>
          <p:cNvSpPr/>
          <p:nvPr/>
        </p:nvSpPr>
        <p:spPr>
          <a:xfrm>
            <a:off x="5419989" y="941238"/>
            <a:ext cx="2778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14600">
              <a:tabLst>
                <a:tab pos="1980000" algn="l"/>
              </a:tabLst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 + 1	si m =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0" name="8 Abrir llave"/>
          <p:cNvSpPr/>
          <p:nvPr/>
        </p:nvSpPr>
        <p:spPr>
          <a:xfrm>
            <a:off x="5242089" y="1051201"/>
            <a:ext cx="216000" cy="730445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9 Rectángulo"/>
          <p:cNvSpPr/>
          <p:nvPr/>
        </p:nvSpPr>
        <p:spPr>
          <a:xfrm>
            <a:off x="5419989" y="1537047"/>
            <a:ext cx="332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80000" algn="l"/>
              </a:tabLst>
            </a:pP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(m-1,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Ack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(m, n-1))	si m &gt; 0 y n &gt; 0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1026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01934" y="3044280"/>
            <a:ext cx="814043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Código del subprograma recursivo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 del subprograma recursivo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Código anterior y posterior a la llamada recursiva</a:t>
            </a:r>
          </a:p>
          <a:p>
            <a:pPr marL="361950" lvl="1" indent="1588" defTabSz="714375">
              <a:spcBef>
                <a:spcPts val="0"/>
              </a:spcBef>
              <a:buNone/>
            </a:pPr>
            <a:r>
              <a:rPr lang="es-ES" sz="2000" dirty="0" smtClean="0"/>
              <a:t>{</a:t>
            </a:r>
          </a:p>
          <a:p>
            <a:pPr marL="361950" lvl="1" indent="1588" defTabSz="714375">
              <a:spcBef>
                <a:spcPts val="0"/>
              </a:spcBef>
              <a:buNone/>
            </a:pPr>
            <a:r>
              <a:rPr lang="es-ES" sz="2000" dirty="0" smtClean="0"/>
              <a:t>	Código anterior</a:t>
            </a:r>
          </a:p>
          <a:p>
            <a:pPr marL="361950" lvl="1" indent="1588" defTabSz="714375">
              <a:spcBef>
                <a:spcPts val="0"/>
              </a:spcBef>
              <a:buNone/>
            </a:pPr>
            <a:r>
              <a:rPr lang="es-ES" sz="2000" dirty="0" smtClean="0"/>
              <a:t>	</a:t>
            </a:r>
            <a:r>
              <a:rPr lang="es-ES" sz="2000" dirty="0" smtClean="0">
                <a:solidFill>
                  <a:srgbClr val="FFC000"/>
                </a:solidFill>
              </a:rPr>
              <a:t>Llamada recursiva</a:t>
            </a:r>
          </a:p>
          <a:p>
            <a:pPr marL="361950" lvl="1" indent="1588" defTabSz="714375">
              <a:spcBef>
                <a:spcPts val="0"/>
              </a:spcBef>
              <a:buNone/>
            </a:pPr>
            <a:r>
              <a:rPr lang="es-ES" sz="2000" dirty="0" smtClean="0"/>
              <a:t>	Código posterior</a:t>
            </a:r>
          </a:p>
          <a:p>
            <a:pPr marL="361950" lvl="1" indent="1588" defTabSz="71437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/>
              <a:t>}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i="1" dirty="0" smtClean="0"/>
              <a:t>Código anterior</a:t>
            </a:r>
            <a:endParaRPr lang="es-ES" sz="2000" dirty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Se ejecuta para las distintas entradas antes que el </a:t>
            </a:r>
            <a:r>
              <a:rPr lang="es-ES" sz="2000" i="1" dirty="0" smtClean="0"/>
              <a:t>código posterior</a:t>
            </a:r>
            <a:endParaRPr lang="es-ES" sz="2000" dirty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i="1" dirty="0" smtClean="0"/>
              <a:t>Código posterior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Se ejecuta para las distintas entradas tras llegarse al caso base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El código anterior se ejecuta en orden directo para las distintas entradas, mientras que el código posterior lo hace en orden inverso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Si no hay código anterior: </a:t>
            </a:r>
            <a:r>
              <a:rPr lang="es-ES" sz="2000" i="1" dirty="0"/>
              <a:t>recursión por delante</a:t>
            </a:r>
            <a:endParaRPr lang="es-ES" sz="2000" dirty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Si no hay código posterior: </a:t>
            </a:r>
            <a:r>
              <a:rPr lang="es-ES" sz="2000" i="1" dirty="0"/>
              <a:t>recursión por detrás</a:t>
            </a:r>
            <a:endParaRPr lang="es-E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 del subprograma recursivo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Código anterior y posterior a la llamada recursiva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(n &gt;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Caso base: n == 0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"Entrando ("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n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")"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anterior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(n -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                             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Llamada recursiva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"Saliendo ("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n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")"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posterior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s-E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(5);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El código anterior se ejecuta</a:t>
            </a:r>
            <a:br>
              <a:rPr lang="es-ES" sz="2000" dirty="0" smtClean="0"/>
            </a:br>
            <a:r>
              <a:rPr lang="es-ES" sz="2000" dirty="0" smtClean="0"/>
              <a:t>para los sucesivos valores de </a:t>
            </a:r>
            <a:r>
              <a:rPr lang="es-ES" sz="2000" dirty="0"/>
              <a:t>n (5, 4, 3, </a:t>
            </a:r>
            <a:r>
              <a:rPr lang="es-ES" sz="2000" dirty="0" smtClean="0"/>
              <a:t>...)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El código posterior al </a:t>
            </a:r>
            <a:r>
              <a:rPr lang="es-ES" sz="2000" dirty="0"/>
              <a:t>revés (1, 2, 3, </a:t>
            </a:r>
            <a:r>
              <a:rPr lang="es-ES" sz="2000" dirty="0" smtClean="0"/>
              <a:t>...)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44" y="3356992"/>
            <a:ext cx="1483043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 del subprograma recursivo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1029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Recorrido de los elementos de una lista (directo)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código anterior a la llamada procesa la lista en su orden: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Carga del array...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mostrar(lista,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(pos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lista.elementos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[pos] &lt;&lt; endl;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mostrar(lista, pos +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12910" y="404664"/>
            <a:ext cx="1577676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directo.cpp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47664" y="5229200"/>
            <a:ext cx="4176464" cy="216000"/>
          </a:xfrm>
          <a:prstGeom prst="rect">
            <a:avLst/>
          </a:prstGeom>
          <a:ln w="28575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4" y="2507134"/>
            <a:ext cx="838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Definiciones recursivas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Factorial(N) = N </a:t>
            </a:r>
            <a:r>
              <a:rPr lang="es-ES" i="1" dirty="0" smtClean="0">
                <a:latin typeface="+mj-lt"/>
                <a:cs typeface="Consolas" pitchFamily="49" charset="0"/>
              </a:rPr>
              <a:t>x</a:t>
            </a:r>
            <a:r>
              <a:rPr lang="es-ES" i="1" dirty="0" smtClean="0"/>
              <a:t> Factorial(N-1)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factorial se define en función de sí mismo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Los programas no pueden manejar la recursión infinita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 definición recursiva debe adjuntar uno o más casos base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Caso base</a:t>
            </a:r>
            <a:r>
              <a:rPr lang="es-ES" dirty="0" smtClean="0"/>
              <a:t>: aquel en el que no se utiliza la definición recursiva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Proporcionan puntos finales de cálculo:</a:t>
            </a:r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valor de N se va aproximando al valor del caso base (0)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58180" y="3748970"/>
            <a:ext cx="626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066925" algn="l"/>
                <a:tab pos="3228975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nsolas" pitchFamily="49" charset="0"/>
              </a:rPr>
              <a:t>x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Factorial(N-1)	si N &gt; 0	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Caso recursivo (inducción)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7584" y="4046527"/>
            <a:ext cx="151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Factorial(N)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58180" y="4397042"/>
            <a:ext cx="5994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066925">
              <a:tabLst>
                <a:tab pos="2066925" algn="l"/>
                <a:tab pos="3228975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	si N = 0	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Caso base (o de parada)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2339752" y="3789128"/>
            <a:ext cx="216024" cy="936016"/>
          </a:xfrm>
          <a:prstGeom prst="leftBrace">
            <a:avLst>
              <a:gd name="adj1" fmla="val 33898"/>
              <a:gd name="adj2" fmla="val 50000"/>
            </a:avLst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 del subprograma recursivo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Recorrido de los elementos de una lista (inverso)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código posterior procesa la lista en el orden inverso: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Carga del array...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mostrar(lista,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(pos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mostrar(lista, pos +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lista.elementos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[pos] &lt;&lt; endl;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12910" y="404664"/>
            <a:ext cx="1577676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inverso.cpp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28614" y="5454773"/>
            <a:ext cx="4176464" cy="216000"/>
          </a:xfrm>
          <a:prstGeom prst="rect">
            <a:avLst/>
          </a:prstGeom>
          <a:ln w="28575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4" y="2507134"/>
            <a:ext cx="73342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1031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783987" y="3044280"/>
            <a:ext cx="557633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Parámetros y recursión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 y recursión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Parámetros por valor y por referencia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Parámetros por valor: cada llamada usa los suyos propios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Parámetros por referencia: misma variable en todas las llamadas</a:t>
            </a:r>
          </a:p>
          <a:p>
            <a:pPr marL="361950" lvl="1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 smtClean="0"/>
              <a:t>Recogen resultados que transmiten entre las llamadas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factorial(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(n ==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factorial(n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= n *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Cuando </a:t>
            </a: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s-ES" dirty="0" smtClean="0"/>
              <a:t> es 0, el argumento de </a:t>
            </a: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fact</a:t>
            </a:r>
            <a:r>
              <a:rPr lang="es-ES" dirty="0" smtClean="0"/>
              <a:t> toma el valor 1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Al volver se le va multiplicando por los demás </a:t>
            </a:r>
            <a:r>
              <a:rPr lang="es-ES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s-ES" dirty="0"/>
              <a:t> </a:t>
            </a:r>
            <a:r>
              <a:rPr lang="es-ES" dirty="0" smtClean="0"/>
              <a:t>(distintos)</a:t>
            </a:r>
            <a:endParaRPr lang="es-E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1033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33016" y="3044280"/>
            <a:ext cx="827829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Ejemplos de algoritmos recursivos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Búsqueda binaria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Parte el problema en subproblemas más pequeños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Aplica el mismo proceso a cada subproblema</a:t>
            </a:r>
          </a:p>
          <a:p>
            <a:pPr lvl="1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 smtClean="0"/>
              <a:t>Naturaleza recursiva (casos base: encontrado o no queda lista)</a:t>
            </a: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6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61950" lvl="1" indent="1588" defTabSz="1076325">
              <a:spcBef>
                <a:spcPts val="12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dirty="0" smtClean="0">
                <a:solidFill>
                  <a:prstClr val="white"/>
                </a:solidFill>
                <a:sym typeface="Wingdings" panose="05000000000000000000" pitchFamily="2" charset="2"/>
              </a:rPr>
              <a:t> </a:t>
            </a:r>
            <a:r>
              <a:rPr lang="es-ES" dirty="0" smtClean="0">
                <a:solidFill>
                  <a:prstClr val="white"/>
                </a:solidFill>
              </a:rPr>
              <a:t>La repetición se consigue con las llamadas recursivas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043608" y="2348880"/>
            <a:ext cx="7056784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Partimos de la lista completa</a:t>
            </a:r>
          </a:p>
          <a:p>
            <a:pPr marL="361950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 no queda lista... terminar (lista vacía: no encontrado)</a:t>
            </a:r>
          </a:p>
          <a:p>
            <a:pPr marL="361950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caso contrario...</a:t>
            </a:r>
          </a:p>
          <a:p>
            <a:pPr marL="714375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Comprobar si el elemento en la mitad es el buscado</a:t>
            </a:r>
          </a:p>
          <a:p>
            <a:pPr marL="714375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 es el buscado... terminar (encontrado)</a:t>
            </a:r>
          </a:p>
          <a:p>
            <a:pPr marL="714375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 no...</a:t>
            </a:r>
          </a:p>
          <a:p>
            <a:pPr marL="1076325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 el buscado es menor que el elemento mitad...</a:t>
            </a:r>
          </a:p>
          <a:p>
            <a:pPr marL="1438275" indent="1588">
              <a:buClr>
                <a:srgbClr val="04617B">
                  <a:lumMod val="20000"/>
                  <a:lumOff val="8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Repetir con la primera mitad de la lista</a:t>
            </a:r>
          </a:p>
          <a:p>
            <a:pPr marL="1076325" indent="1588">
              <a:buClr>
                <a:srgbClr val="0F6FC6">
                  <a:lumMod val="40000"/>
                  <a:lumOff val="6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 el buscado es mayor que el elemento mitad...</a:t>
            </a:r>
          </a:p>
          <a:p>
            <a:pPr marL="1438275" indent="1588"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SzPct val="100000"/>
            </a:pPr>
            <a:r>
              <a:rPr lang="es-E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Repetir con la segunda mitad de la lista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Búsqueda binaria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Dos índices que indiquen el inicio y el final de la sublista:</a:t>
            </a:r>
          </a:p>
          <a:p>
            <a:pPr lvl="1" indent="1588">
              <a:spcBef>
                <a:spcPts val="1200"/>
              </a:spcBef>
              <a:spcAft>
                <a:spcPts val="1800"/>
              </a:spcAft>
              <a:buNone/>
            </a:pP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buscar(</a:t>
            </a: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buscado, </a:t>
            </a: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ini, </a:t>
            </a: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fin)</a:t>
            </a:r>
            <a:br>
              <a:rPr lang="es-ES" sz="2000" dirty="0" smtClean="0">
                <a:latin typeface="Consolas" pitchFamily="49" charset="0"/>
                <a:cs typeface="Consolas" pitchFamily="49" charset="0"/>
              </a:rPr>
            </a:b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Devuelve el índice (0, 1, ...) o -1 si no está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¿Cuáles son los casos base?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 2" pitchFamily="18" charset="2"/>
              <a:buChar char=""/>
            </a:pPr>
            <a:r>
              <a:rPr lang="es-ES" dirty="0" smtClean="0"/>
              <a:t>Que ya no quede sublista (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ini &gt; fin</a:t>
            </a:r>
            <a:r>
              <a:rPr lang="es-ES" dirty="0" smtClean="0"/>
              <a:t>) </a:t>
            </a:r>
            <a:r>
              <a:rPr lang="es-ES" dirty="0" smtClean="0">
                <a:sym typeface="Wingdings" pitchFamily="2" charset="2"/>
              </a:rPr>
              <a:t> No encontrado</a:t>
            </a:r>
            <a:endParaRPr lang="es-ES" dirty="0" smtClean="0"/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 2" pitchFamily="18" charset="2"/>
              <a:buChar char=""/>
            </a:pPr>
            <a:r>
              <a:rPr lang="es-ES" dirty="0" smtClean="0"/>
              <a:t>Que se encuentre el elemento</a:t>
            </a:r>
          </a:p>
        </p:txBody>
      </p:sp>
      <p:grpSp>
        <p:nvGrpSpPr>
          <p:cNvPr id="6" name="6 Grupo"/>
          <p:cNvGrpSpPr/>
          <p:nvPr/>
        </p:nvGrpSpPr>
        <p:grpSpPr>
          <a:xfrm>
            <a:off x="1043608" y="4509120"/>
            <a:ext cx="7056784" cy="793306"/>
            <a:chOff x="899592" y="5416648"/>
            <a:chExt cx="7347268" cy="793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7 CuadroTexto"/>
            <p:cNvSpPr txBox="1"/>
            <p:nvPr/>
          </p:nvSpPr>
          <p:spPr>
            <a:xfrm>
              <a:off x="899592" y="5416648"/>
              <a:ext cx="7347268" cy="7933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1" indent="1588">
                <a:spcBef>
                  <a:spcPts val="2400"/>
                </a:spcBef>
                <a:spcAft>
                  <a:spcPts val="600"/>
                </a:spcAft>
                <a:buClr>
                  <a:srgbClr val="04617B">
                    <a:lumMod val="20000"/>
                    <a:lumOff val="80000"/>
                  </a:srgbClr>
                </a:buClr>
                <a:buSzPct val="100000"/>
              </a:pPr>
              <a:r>
                <a:rPr lang="es-E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Repasa en el Tema 7 </a:t>
              </a:r>
              <a:r>
                <a:rPr lang="es-E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cómo </a:t>
              </a:r>
              <a:r>
                <a:rPr lang="es-E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funciona y cómo se </a:t>
              </a:r>
              <a:r>
                <a:rPr lang="es-E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implementó</a:t>
              </a:r>
              <a:br>
                <a:rPr lang="es-E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iterativamente la </a:t>
              </a:r>
              <a:r>
                <a:rPr lang="es-E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búsqueda </a:t>
              </a:r>
              <a:r>
                <a:rPr lang="es-E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binaria (compárala con esta)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8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Búsqueda binaria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buscar(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buscado,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ini,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fin)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pos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(ini &lt;= fin)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mitad = (ini + fin) /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(buscado ==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lista.elementos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[mitad])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pos = mitad;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if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(buscado &lt;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lista.elementos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[mitad])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pos = buscar(lista, buscado, ini, mitad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pos = buscar(lista, buscado, mitad +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fin);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pos;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cs typeface="Consolas" pitchFamily="49" charset="0"/>
              </a:rPr>
              <a:t>Llamada: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pos = buscar(lista, valor,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12910" y="404664"/>
            <a:ext cx="1577676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binaria.cpp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Las </a:t>
            </a:r>
            <a:r>
              <a:rPr lang="es-ES" i="1" dirty="0" smtClean="0"/>
              <a:t>Torres </a:t>
            </a:r>
            <a:r>
              <a:rPr lang="es-ES" i="1" dirty="0"/>
              <a:t>de Hanoi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Cuenta una leyenda que en un templo de Hanoi se dispusieron tres pilares de diamante y en uno de ellos 64 discos de oro, de distintos tamaños y colocados por orden de tamaño con el mayor debajo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i="1" dirty="0" smtClean="0"/>
              <a:t>Cada monje, en su turno, debía mover un único disco de un pilar </a:t>
            </a:r>
            <a:br>
              <a:rPr lang="es-ES" i="1" dirty="0" smtClean="0"/>
            </a:br>
            <a:r>
              <a:rPr lang="es-ES" i="1" dirty="0" smtClean="0"/>
              <a:t>a otro, para con el tiempo </a:t>
            </a:r>
            <a:r>
              <a:rPr lang="es-ES" i="1" dirty="0"/>
              <a:t>conseguir entre todos </a:t>
            </a:r>
            <a:r>
              <a:rPr lang="es-ES" i="1" dirty="0" smtClean="0"/>
              <a:t>llevar la torre del pilar inicial a uno de los otros dos; respetando una única regla: nunca poner un disco sobre otro de menor tamaño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Cuando lo hayan conseguido, ¡se acabará el mundo!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/>
              <a:t>[Se requieren al menos 2</a:t>
            </a:r>
            <a:r>
              <a:rPr lang="es-ES" sz="1800" baseline="30000" dirty="0" smtClean="0"/>
              <a:t>64</a:t>
            </a:r>
            <a:r>
              <a:rPr lang="es-ES" sz="1800" dirty="0" smtClean="0"/>
              <a:t>-1 movimientos; si se hiciera uno por segundo,</a:t>
            </a:r>
            <a:br>
              <a:rPr lang="es-ES" sz="1800" dirty="0" smtClean="0"/>
            </a:br>
            <a:r>
              <a:rPr lang="es-ES" sz="1800" dirty="0" smtClean="0"/>
              <a:t>se terminaría en más de 500 mil millones de años]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080636" y="2185596"/>
            <a:ext cx="2982740" cy="1599729"/>
            <a:chOff x="3080636" y="2564904"/>
            <a:chExt cx="2982740" cy="15997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50" y="2564904"/>
              <a:ext cx="2857500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3080636" y="3856856"/>
              <a:ext cx="298274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Torre de ocho discos (wikipedia.org)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Las </a:t>
            </a:r>
            <a:r>
              <a:rPr lang="es-ES" i="1" dirty="0"/>
              <a:t>Torres de Hanoi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Queremos resolver el </a:t>
            </a:r>
            <a:r>
              <a:rPr lang="es-ES" i="1" dirty="0" smtClean="0"/>
              <a:t>juego</a:t>
            </a:r>
            <a:r>
              <a:rPr lang="es-ES" dirty="0" smtClean="0"/>
              <a:t> en el menor número de pasos posible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¿Qué disco hay que mover en cada paso y a dónde?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Identifiquemos los elementos (torre de cuatro discos):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pilar se identifica con una letra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Mover del pilar X al pilar Y: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pc="-20" dirty="0" smtClean="0"/>
              <a:t>Coger el disco superior de X y ponerlo encima de los que haya en Y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555776" y="2450681"/>
            <a:ext cx="4032448" cy="1380574"/>
            <a:chOff x="2339752" y="3140968"/>
            <a:chExt cx="4032448" cy="1380574"/>
          </a:xfrm>
        </p:grpSpPr>
        <p:cxnSp>
          <p:nvCxnSpPr>
            <p:cNvPr id="9" name="8 Conector recto"/>
            <p:cNvCxnSpPr/>
            <p:nvPr/>
          </p:nvCxnSpPr>
          <p:spPr>
            <a:xfrm rot="5400000" flipH="1" flipV="1">
              <a:off x="2555776" y="3645024"/>
              <a:ext cx="1008112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5400000" flipH="1" flipV="1">
              <a:off x="3851920" y="3645024"/>
              <a:ext cx="1008112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5400000" flipH="1" flipV="1">
              <a:off x="5148064" y="3645024"/>
              <a:ext cx="1008112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Rectángulo"/>
            <p:cNvSpPr/>
            <p:nvPr/>
          </p:nvSpPr>
          <p:spPr>
            <a:xfrm>
              <a:off x="2339752" y="4149080"/>
              <a:ext cx="4032448" cy="7200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584351" y="3933056"/>
              <a:ext cx="936104" cy="216024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639405" y="3717032"/>
              <a:ext cx="828092" cy="216024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708176" y="3501008"/>
              <a:ext cx="691505" cy="216024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775992" y="3284984"/>
              <a:ext cx="547489" cy="216024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903379" y="4182988"/>
              <a:ext cx="312906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201125" y="4182988"/>
              <a:ext cx="309700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502079" y="4182988"/>
              <a:ext cx="300082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588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Las </a:t>
            </a:r>
            <a:r>
              <a:rPr lang="es-ES" i="1" dirty="0"/>
              <a:t>Torres de Hanoi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1039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Resolución del problema en base</a:t>
            </a:r>
            <a:br>
              <a:rPr lang="es-ES" dirty="0" smtClean="0"/>
            </a:br>
            <a:r>
              <a:rPr lang="es-ES" dirty="0" smtClean="0"/>
              <a:t>a problemas más pequeños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 discos del pilar A al pilar C: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del pilar A al pilar B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el disco del pilar A al pilar C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del pilar B al pilar C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Para llevar N discos de un pilar </a:t>
            </a:r>
            <a:r>
              <a:rPr lang="es-ES" i="1" dirty="0" smtClean="0"/>
              <a:t>origen</a:t>
            </a:r>
            <a:r>
              <a:rPr lang="es-ES" dirty="0"/>
              <a:t> </a:t>
            </a:r>
            <a:r>
              <a:rPr lang="es-ES" dirty="0" smtClean="0"/>
              <a:t>a</a:t>
            </a:r>
            <a:br>
              <a:rPr lang="es-ES" dirty="0" smtClean="0"/>
            </a:br>
            <a:r>
              <a:rPr lang="es-ES" dirty="0" smtClean="0"/>
              <a:t>otro </a:t>
            </a:r>
            <a:r>
              <a:rPr lang="es-ES" i="1" dirty="0" smtClean="0"/>
              <a:t>destino</a:t>
            </a:r>
            <a:r>
              <a:rPr lang="es-ES" dirty="0" smtClean="0"/>
              <a:t> se usa el tercero como </a:t>
            </a:r>
            <a:r>
              <a:rPr lang="es-ES" i="1" dirty="0" smtClean="0"/>
              <a:t>auxiliar</a:t>
            </a:r>
            <a:endParaRPr lang="es-ES" dirty="0" smtClean="0"/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del </a:t>
            </a:r>
            <a:r>
              <a:rPr lang="es-ES" i="1" dirty="0" smtClean="0"/>
              <a:t>origen</a:t>
            </a:r>
            <a:r>
              <a:rPr lang="es-ES" dirty="0" smtClean="0"/>
              <a:t> al </a:t>
            </a:r>
            <a:r>
              <a:rPr lang="es-ES" i="1" dirty="0" smtClean="0"/>
              <a:t>auxiliar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el disco del </a:t>
            </a:r>
            <a:r>
              <a:rPr lang="es-ES" i="1" dirty="0" smtClean="0"/>
              <a:t>origen</a:t>
            </a:r>
            <a:r>
              <a:rPr lang="es-ES" dirty="0" smtClean="0"/>
              <a:t> al </a:t>
            </a:r>
            <a:r>
              <a:rPr lang="es-ES" i="1" dirty="0" smtClean="0"/>
              <a:t>destino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del </a:t>
            </a:r>
            <a:r>
              <a:rPr lang="es-ES" i="1" dirty="0" smtClean="0"/>
              <a:t>auxiliar</a:t>
            </a:r>
            <a:r>
              <a:rPr lang="es-ES" dirty="0" smtClean="0"/>
              <a:t> al </a:t>
            </a:r>
            <a:r>
              <a:rPr lang="es-ES" i="1" dirty="0" smtClean="0"/>
              <a:t>destino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280488" y="1434804"/>
            <a:ext cx="2467976" cy="914076"/>
            <a:chOff x="6208480" y="1434804"/>
            <a:chExt cx="2467976" cy="914076"/>
          </a:xfrm>
        </p:grpSpPr>
        <p:cxnSp>
          <p:nvCxnSpPr>
            <p:cNvPr id="6" name="5 Conector recto"/>
            <p:cNvCxnSpPr/>
            <p:nvPr/>
          </p:nvCxnSpPr>
          <p:spPr>
            <a:xfrm rot="5400000" flipH="1" flipV="1">
              <a:off x="6315455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 rot="5400000" flipH="1" flipV="1">
              <a:off x="7108733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5400000" flipH="1" flipV="1">
              <a:off x="7902011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"/>
            <p:cNvSpPr/>
            <p:nvPr/>
          </p:nvSpPr>
          <p:spPr>
            <a:xfrm>
              <a:off x="6208480" y="2102273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358182" y="1959244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391876" y="1816215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433966" y="1673186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475472" y="1530157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553436" y="2124724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347695" y="2124724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143917" y="2124724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280488" y="2545507"/>
            <a:ext cx="2467976" cy="914076"/>
            <a:chOff x="6208480" y="2545507"/>
            <a:chExt cx="2467976" cy="914076"/>
          </a:xfrm>
        </p:grpSpPr>
        <p:cxnSp>
          <p:nvCxnSpPr>
            <p:cNvPr id="19" name="18 Conector recto"/>
            <p:cNvCxnSpPr/>
            <p:nvPr/>
          </p:nvCxnSpPr>
          <p:spPr>
            <a:xfrm rot="5400000" flipH="1" flipV="1">
              <a:off x="6315455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 flipH="1" flipV="1">
              <a:off x="7108733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 flipV="1">
              <a:off x="7902011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>
            <a:xfrm>
              <a:off x="6208480" y="3212976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358182" y="3069947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7189058" y="3069948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7231148" y="2926919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7272654" y="2783890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553436" y="3235427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7347695" y="3235427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8143917" y="3235427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280488" y="3625627"/>
            <a:ext cx="2467976" cy="914076"/>
            <a:chOff x="6208480" y="3625627"/>
            <a:chExt cx="2467976" cy="914076"/>
          </a:xfrm>
        </p:grpSpPr>
        <p:cxnSp>
          <p:nvCxnSpPr>
            <p:cNvPr id="30" name="29 Conector recto"/>
            <p:cNvCxnSpPr/>
            <p:nvPr/>
          </p:nvCxnSpPr>
          <p:spPr>
            <a:xfrm rot="5400000" flipH="1" flipV="1">
              <a:off x="6315455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 flipH="1" flipV="1">
              <a:off x="7108733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 flipH="1" flipV="1">
              <a:off x="7902011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"/>
            <p:cNvSpPr/>
            <p:nvPr/>
          </p:nvSpPr>
          <p:spPr>
            <a:xfrm>
              <a:off x="6208480" y="4293096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7949283" y="4150068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7189058" y="4150067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7231148" y="4007038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7272654" y="3864009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6553436" y="4315547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7347695" y="4315547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143917" y="4315547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6280488" y="4675164"/>
            <a:ext cx="2467976" cy="914076"/>
            <a:chOff x="6208480" y="4675164"/>
            <a:chExt cx="2467976" cy="914076"/>
          </a:xfrm>
        </p:grpSpPr>
        <p:cxnSp>
          <p:nvCxnSpPr>
            <p:cNvPr id="41" name="40 Conector recto"/>
            <p:cNvCxnSpPr/>
            <p:nvPr/>
          </p:nvCxnSpPr>
          <p:spPr>
            <a:xfrm rot="5400000" flipH="1" flipV="1">
              <a:off x="6315455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 flipH="1" flipV="1">
              <a:off x="7108733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5400000" flipH="1" flipV="1">
              <a:off x="7902011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Rectángulo"/>
            <p:cNvSpPr/>
            <p:nvPr/>
          </p:nvSpPr>
          <p:spPr>
            <a:xfrm>
              <a:off x="6208480" y="5342633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959517" y="5199604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7993211" y="5056575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8035301" y="4913546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8076807" y="4770517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553436" y="5365084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7347695" y="5365084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8143917" y="5365084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  <p:sp>
        <p:nvSpPr>
          <p:cNvPr id="52" name="51 CuadroTexto"/>
          <p:cNvSpPr txBox="1"/>
          <p:nvPr/>
        </p:nvSpPr>
        <p:spPr>
          <a:xfrm>
            <a:off x="6399754" y="980728"/>
            <a:ext cx="2229456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Mover 4 discos de A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986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52638" y="3044280"/>
            <a:ext cx="523899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Algoritmos recursivos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</a:t>
            </a:r>
            <a:r>
              <a:rPr lang="es-ES" i="1" dirty="0"/>
              <a:t>Torres de Hanoi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se hace igual, pero</a:t>
            </a:r>
            <a:br>
              <a:rPr lang="es-ES" dirty="0" smtClean="0"/>
            </a:br>
            <a:r>
              <a:rPr lang="es-ES" dirty="0" smtClean="0"/>
              <a:t>usando ahora otros origen y destino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N-1 discos del pilar A al pilar B: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N-2 discos del pilar A al pilar C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el disco del pilar A al pilar B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Mover N-2 discos del pilar C al pilar B</a:t>
            </a:r>
          </a:p>
          <a:p>
            <a:pPr lvl="1" indent="1588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dirty="0" smtClean="0"/>
              <a:t>Naturaleza recursiva de la solución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grpSp>
        <p:nvGrpSpPr>
          <p:cNvPr id="18" name="Grupo 17"/>
          <p:cNvGrpSpPr/>
          <p:nvPr/>
        </p:nvGrpSpPr>
        <p:grpSpPr>
          <a:xfrm>
            <a:off x="6280488" y="1434804"/>
            <a:ext cx="2467976" cy="914076"/>
            <a:chOff x="6280488" y="1434804"/>
            <a:chExt cx="2467976" cy="914076"/>
          </a:xfrm>
        </p:grpSpPr>
        <p:cxnSp>
          <p:nvCxnSpPr>
            <p:cNvPr id="6" name="5 Conector recto"/>
            <p:cNvCxnSpPr/>
            <p:nvPr/>
          </p:nvCxnSpPr>
          <p:spPr>
            <a:xfrm rot="5400000" flipH="1" flipV="1">
              <a:off x="6387463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 rot="5400000" flipH="1" flipV="1">
              <a:off x="7180741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5400000" flipH="1" flipV="1">
              <a:off x="7974019" y="176853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"/>
            <p:cNvSpPr/>
            <p:nvPr/>
          </p:nvSpPr>
          <p:spPr>
            <a:xfrm>
              <a:off x="6280488" y="2102273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430190" y="1959244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463884" y="1816215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505974" y="1673186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547480" y="1530157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625444" y="2124724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419703" y="2124724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215925" y="2124724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280488" y="2545507"/>
            <a:ext cx="2467976" cy="914076"/>
            <a:chOff x="6280488" y="2545507"/>
            <a:chExt cx="2467976" cy="914076"/>
          </a:xfrm>
        </p:grpSpPr>
        <p:cxnSp>
          <p:nvCxnSpPr>
            <p:cNvPr id="19" name="18 Conector recto"/>
            <p:cNvCxnSpPr/>
            <p:nvPr/>
          </p:nvCxnSpPr>
          <p:spPr>
            <a:xfrm rot="5400000" flipH="1" flipV="1">
              <a:off x="6387463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 flipH="1" flipV="1">
              <a:off x="7180741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 flipV="1">
              <a:off x="7974019" y="287924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>
            <a:xfrm>
              <a:off x="6280488" y="3212976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430190" y="3069947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625444" y="3235427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7419703" y="3235427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8215925" y="3235427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6463884" y="2926918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8098707" y="3069947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8140213" y="2926918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280488" y="3625627"/>
            <a:ext cx="2467976" cy="914076"/>
            <a:chOff x="6280488" y="3625627"/>
            <a:chExt cx="2467976" cy="914076"/>
          </a:xfrm>
        </p:grpSpPr>
        <p:cxnSp>
          <p:nvCxnSpPr>
            <p:cNvPr id="30" name="29 Conector recto"/>
            <p:cNvCxnSpPr/>
            <p:nvPr/>
          </p:nvCxnSpPr>
          <p:spPr>
            <a:xfrm rot="5400000" flipH="1" flipV="1">
              <a:off x="6387463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 flipH="1" flipV="1">
              <a:off x="7180741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 flipH="1" flipV="1">
              <a:off x="7974019" y="3959362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"/>
            <p:cNvSpPr/>
            <p:nvPr/>
          </p:nvSpPr>
          <p:spPr>
            <a:xfrm>
              <a:off x="6280488" y="4293096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6434683" y="4150068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6625444" y="4315547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7419703" y="4315547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215925" y="4315547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8096142" y="4150067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8137648" y="4007038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7261067" y="4150067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280488" y="4675164"/>
            <a:ext cx="2467976" cy="914076"/>
            <a:chOff x="6280488" y="4675164"/>
            <a:chExt cx="2467976" cy="914076"/>
          </a:xfrm>
        </p:grpSpPr>
        <p:cxnSp>
          <p:nvCxnSpPr>
            <p:cNvPr id="41" name="40 Conector recto"/>
            <p:cNvCxnSpPr/>
            <p:nvPr/>
          </p:nvCxnSpPr>
          <p:spPr>
            <a:xfrm rot="5400000" flipH="1" flipV="1">
              <a:off x="6387463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 flipH="1" flipV="1">
              <a:off x="7180741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5400000" flipH="1" flipV="1">
              <a:off x="7974019" y="5008899"/>
              <a:ext cx="667469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Rectángulo"/>
            <p:cNvSpPr/>
            <p:nvPr/>
          </p:nvSpPr>
          <p:spPr>
            <a:xfrm>
              <a:off x="6280488" y="5342633"/>
              <a:ext cx="2467976" cy="476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625444" y="5365084"/>
              <a:ext cx="191508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7419703" y="5365084"/>
              <a:ext cx="189545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8215925" y="5365084"/>
              <a:ext cx="183659" cy="2241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</a:t>
              </a: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6434736" y="5199604"/>
              <a:ext cx="572923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7261067" y="5199604"/>
              <a:ext cx="506817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7302864" y="5056575"/>
              <a:ext cx="423221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7344370" y="4913546"/>
              <a:ext cx="335079" cy="14302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60 Grupo"/>
          <p:cNvGrpSpPr/>
          <p:nvPr/>
        </p:nvGrpSpPr>
        <p:grpSpPr>
          <a:xfrm>
            <a:off x="1459541" y="4293096"/>
            <a:ext cx="3303020" cy="1498402"/>
            <a:chOff x="1891589" y="4891518"/>
            <a:chExt cx="3303020" cy="1498402"/>
          </a:xfrm>
        </p:grpSpPr>
        <p:pic>
          <p:nvPicPr>
            <p:cNvPr id="59" name="58 Imagen" descr="Tower_of_Hanoi_4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720" y="4891518"/>
              <a:ext cx="3048000" cy="1190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0" name="59 CuadroTexto"/>
            <p:cNvSpPr txBox="1"/>
            <p:nvPr/>
          </p:nvSpPr>
          <p:spPr>
            <a:xfrm>
              <a:off x="1891589" y="6082143"/>
              <a:ext cx="33030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Simulación para 4 discos (wikipedia.org)</a:t>
              </a:r>
            </a:p>
          </p:txBody>
        </p:sp>
      </p:grpSp>
      <p:sp>
        <p:nvSpPr>
          <p:cNvPr id="62" name="61 CuadroTexto"/>
          <p:cNvSpPr txBox="1"/>
          <p:nvPr/>
        </p:nvSpPr>
        <p:spPr>
          <a:xfrm>
            <a:off x="6394943" y="980728"/>
            <a:ext cx="2239076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Mover 3 discos de A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</a:t>
            </a:r>
            <a:r>
              <a:rPr lang="es-ES" i="1" dirty="0"/>
              <a:t>Torres de Hanoi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Caso base: no quedan discos que mover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hanoi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origen,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destino,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auxiliar)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(n &gt;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hanoi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(n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origen, auxiliar, destino);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cout &lt;&lt; origen &lt;&lt; " --&gt; " &lt;&lt; destino &lt;&lt; endl;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hanoi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(n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auxiliar, destino, origen);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indent="1588"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"Número de torres: "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cin &gt;&gt; n;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hanoi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(n,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'A'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'C'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'B'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366184" y="404664"/>
            <a:ext cx="132440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hanoi.cpp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42" y="3254236"/>
            <a:ext cx="1780223" cy="308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1042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60172" y="3044280"/>
            <a:ext cx="6623993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Recursión frente a iteración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Recursión frente a iteración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966162"/>
          </a:xfrm>
        </p:spPr>
        <p:txBody>
          <a:bodyPr numCol="2">
            <a:noAutofit/>
          </a:bodyPr>
          <a:lstStyle/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6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6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fact;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endParaRPr lang="en-US" sz="16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assert(n &gt;= 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endParaRPr lang="en-US" sz="16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</a:t>
            </a:r>
            <a:endParaRPr lang="en-US" sz="1600" dirty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fact = 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fact = n * factorial(n - 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endParaRPr lang="en-US" sz="16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fact;</a:t>
            </a:r>
          </a:p>
          <a:p>
            <a:pPr marL="0"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sz="16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indent="1588">
              <a:spcBef>
                <a:spcPts val="0"/>
              </a:spcBef>
            </a:pPr>
            <a:endParaRPr lang="en-US" sz="1600" i="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endParaRPr lang="en-US" sz="1600" i="0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endParaRPr lang="en-US" sz="1600" i="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endParaRPr lang="en-US" sz="1600" i="0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endParaRPr lang="en-US" sz="1600" i="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 </a:t>
            </a:r>
            <a:r>
              <a:rPr lang="en-US" sz="1600" i="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sz="1600" i="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int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factorial(</a:t>
            </a:r>
            <a:r>
              <a:rPr lang="en-US" sz="1600" i="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indent="1588">
              <a:spcBef>
                <a:spcPts val="0"/>
              </a:spcBef>
            </a:pPr>
            <a:r>
              <a:rPr lang="en-US" sz="1600" i="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long </a:t>
            </a:r>
            <a:r>
              <a:rPr lang="en-US" sz="1600" i="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sz="1600" i="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int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fact = </a:t>
            </a:r>
            <a:r>
              <a:rPr lang="en-US" sz="1600" i="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i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indent="1588">
              <a:spcBef>
                <a:spcPts val="0"/>
              </a:spcBef>
            </a:pPr>
            <a:endParaRPr lang="en-US" sz="16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i="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assert(n &gt;= </a:t>
            </a:r>
            <a:r>
              <a:rPr lang="en-US" sz="1600" i="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600" i="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indent="1588">
              <a:spcBef>
                <a:spcPts val="0"/>
              </a:spcBef>
            </a:pPr>
            <a:endParaRPr lang="en-US" sz="16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1600" i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i = </a:t>
            </a:r>
            <a:r>
              <a:rPr lang="en-US" sz="1600" i="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; i &lt;= n; i++) {</a:t>
            </a: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fact = fact * i;</a:t>
            </a: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indent="1588">
              <a:spcBef>
                <a:spcPts val="0"/>
              </a:spcBef>
            </a:pP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indent="1588">
              <a:spcBef>
                <a:spcPts val="0"/>
              </a:spcBef>
            </a:pP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fact;</a:t>
            </a:r>
          </a:p>
          <a:p>
            <a:pPr indent="1588">
              <a:spcBef>
                <a:spcPts val="0"/>
              </a:spcBef>
            </a:pPr>
            <a:r>
              <a:rPr lang="en-US" sz="1600" i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indent="1588">
              <a:spcBef>
                <a:spcPts val="0"/>
              </a:spcBef>
            </a:pPr>
            <a:endParaRPr lang="en-US" sz="1600" i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463152" y="1052736"/>
            <a:ext cx="0" cy="3672408"/>
          </a:xfrm>
          <a:prstGeom prst="line">
            <a:avLst/>
          </a:prstGeom>
          <a:ln w="1270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645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Recursión frente a iteración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¿Qué es preferible?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Cualquier algoritmo recursivo tiene uno iterativo equivalente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Los recursivos son menos eficientes que los iterativos:</a:t>
            </a:r>
          </a:p>
          <a:p>
            <a:pPr marL="714375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Sobrecarga de las llamadas a subprograma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Si hay una versión iterativa sencilla, será preferible a la recursiva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En ocasiones la versión recursiva es mucho más simple</a:t>
            </a:r>
          </a:p>
          <a:p>
            <a:pPr marL="714375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Será preferible si no hay requisitos de rendimiento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Compara las versiones recursivas del factorial o de los números de Fibonacci con sus equivalentes iterativas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¿Y qué tal una versión iterativa para los números de Ackermann?</a:t>
            </a:r>
          </a:p>
        </p:txBody>
      </p:sp>
    </p:spTree>
    <p:extLst>
      <p:ext uri="{BB962C8B-B14F-4D97-AF65-F5344CB8AC3E}">
        <p14:creationId xmlns:p14="http://schemas.microsoft.com/office/powerpoint/2010/main" val="37122249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1045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70520" y="3044280"/>
            <a:ext cx="740330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Estructuras de datos recursivas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Estructuras de datos recursivas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Definición recursiva de listas</a:t>
            </a:r>
          </a:p>
          <a:p>
            <a:pPr lvl="1" indent="1588">
              <a:spcBef>
                <a:spcPts val="0"/>
              </a:spcBef>
              <a:buNone/>
            </a:pPr>
            <a:r>
              <a:rPr lang="es-ES" dirty="0" smtClean="0"/>
              <a:t>Ya hemos definido de forma recursiva alguna estructura de datos: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Las listas son secuencias: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La lista 1, 2, 3 consiste en el elemento 1 seguido de la lista 2, 3, que,</a:t>
            </a:r>
            <a:br>
              <a:rPr lang="es-ES" sz="2000" dirty="0" smtClean="0"/>
            </a:br>
            <a:r>
              <a:rPr lang="es-ES" sz="2000" dirty="0" smtClean="0"/>
              <a:t>a su vez, consiste en el elemento 2 seguido de la lista 3, que, a su vez,</a:t>
            </a:r>
            <a:br>
              <a:rPr lang="es-ES" sz="2000" dirty="0" smtClean="0"/>
            </a:br>
            <a:r>
              <a:rPr lang="es-ES" sz="2000" dirty="0" smtClean="0"/>
              <a:t>consiste en el elemento 3 seguido de la lista vacía (caso base)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Hay otras estructuras con naturaleza recursiva (</a:t>
            </a:r>
            <a:r>
              <a:rPr lang="es-ES" sz="2000" dirty="0" err="1" smtClean="0"/>
              <a:t>p.e</a:t>
            </a:r>
            <a:r>
              <a:rPr lang="es-ES" sz="2000" dirty="0" smtClean="0"/>
              <a:t>., los árboles)</a:t>
            </a:r>
            <a:br>
              <a:rPr lang="es-ES" sz="2000" dirty="0" smtClean="0"/>
            </a:br>
            <a:r>
              <a:rPr lang="es-ES" sz="2000" dirty="0" smtClean="0"/>
              <a:t>que estudiarás en posteriores cursos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89793" y="2615892"/>
            <a:ext cx="396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066925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secuencia vacía (ningún elemento)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9793" y="2039828"/>
            <a:ext cx="4026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066925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elemento seguido de una 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secuencia</a:t>
            </a:r>
            <a:endParaRPr lang="es-E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59542" y="2140499"/>
            <a:ext cx="1477269" cy="792000"/>
            <a:chOff x="959542" y="2140499"/>
            <a:chExt cx="1477269" cy="792000"/>
          </a:xfrm>
        </p:grpSpPr>
        <p:sp>
          <p:nvSpPr>
            <p:cNvPr id="7" name="6 Rectángulo"/>
            <p:cNvSpPr/>
            <p:nvPr/>
          </p:nvSpPr>
          <p:spPr>
            <a:xfrm>
              <a:off x="959542" y="2327860"/>
              <a:ext cx="12682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Secuencia</a:t>
              </a:r>
              <a:endParaRPr lang="es-E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9" name="8 Abrir llave"/>
            <p:cNvSpPr/>
            <p:nvPr/>
          </p:nvSpPr>
          <p:spPr>
            <a:xfrm>
              <a:off x="2220811" y="2140499"/>
              <a:ext cx="216000" cy="792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987009" y="4110980"/>
            <a:ext cx="5147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066925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lista vacía (ningún elemento)	(Caso base)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87009" y="3534916"/>
            <a:ext cx="3420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066925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elemento seguido de una 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lista</a:t>
            </a:r>
            <a:endParaRPr lang="es-E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959542" y="3654637"/>
            <a:ext cx="951243" cy="792000"/>
            <a:chOff x="959542" y="3654637"/>
            <a:chExt cx="951243" cy="792000"/>
          </a:xfrm>
        </p:grpSpPr>
        <p:sp>
          <p:nvSpPr>
            <p:cNvPr id="12" name="11 Rectángulo"/>
            <p:cNvSpPr/>
            <p:nvPr/>
          </p:nvSpPr>
          <p:spPr>
            <a:xfrm>
              <a:off x="959542" y="3841998"/>
              <a:ext cx="7152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Lista</a:t>
              </a:r>
              <a:endParaRPr lang="es-E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4" name="13 Abrir llave"/>
            <p:cNvSpPr/>
            <p:nvPr/>
          </p:nvSpPr>
          <p:spPr>
            <a:xfrm>
              <a:off x="1694785" y="3654637"/>
              <a:ext cx="216000" cy="792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Estructuras de datos recursivas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1047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Procesamiento de estructuras de datos recursivas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Naturaleza recursiva de las estructuras: procesamiento recursivo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Procesar (lista):</a:t>
            </a:r>
          </a:p>
          <a:p>
            <a:pPr marL="71278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Si lista no vacía (caso base):</a:t>
            </a:r>
          </a:p>
          <a:p>
            <a:pPr marL="107473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Procesar el primer elemento de la lista // Código anterior</a:t>
            </a:r>
          </a:p>
          <a:p>
            <a:pPr marL="107473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Procesar (resto(lista))</a:t>
            </a:r>
          </a:p>
          <a:p>
            <a:pPr marL="1074738"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Procesar el primer elemento de la lista // Código posterior</a:t>
            </a:r>
          </a:p>
          <a:p>
            <a:pPr lvl="1" indent="1588">
              <a:spcBef>
                <a:spcPts val="600"/>
              </a:spcBef>
              <a:spcAft>
                <a:spcPts val="600"/>
              </a:spcAft>
              <a:buNone/>
            </a:pPr>
            <a:endParaRPr lang="es-ES" i="1" dirty="0" smtClean="0"/>
          </a:p>
          <a:p>
            <a:pPr lvl="1" indent="1588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i="1" dirty="0" smtClean="0"/>
              <a:t>resto(lista)</a:t>
            </a:r>
            <a:r>
              <a:rPr lang="es-ES" dirty="0" smtClean="0"/>
              <a:t>: sublista tras quitar el primer elemento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0736"/>
            <a:ext cx="8229600" cy="500066"/>
          </a:xfrm>
        </p:spPr>
        <p:txBody>
          <a:bodyPr/>
          <a:lstStyle/>
          <a:p>
            <a:r>
              <a:rPr lang="es-ES" dirty="0" smtClean="0"/>
              <a:t>Acerca de </a:t>
            </a:r>
            <a:r>
              <a:rPr lang="es-ES" i="1" dirty="0" err="1" smtClean="0"/>
              <a:t>Creative</a:t>
            </a:r>
            <a:r>
              <a:rPr lang="es-ES" i="1" dirty="0" smtClean="0"/>
              <a:t> </a:t>
            </a:r>
            <a:r>
              <a:rPr lang="es-ES" i="1" dirty="0" err="1" smtClean="0"/>
              <a:t>Commons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289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Licencia CC (</a:t>
            </a:r>
            <a:r>
              <a:rPr lang="es-ES" dirty="0" err="1" smtClean="0">
                <a:hlinkClick r:id="rId2"/>
              </a:rPr>
              <a:t>Creative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Commons</a:t>
            </a:r>
            <a:r>
              <a:rPr lang="es-ES" dirty="0" smtClean="0"/>
              <a:t>)</a:t>
            </a:r>
            <a:endParaRPr lang="es-ES" i="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tipo de licencias ofrecen algunos derechos a terceras personas bajo ciertas condiciones.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documento tiene establecidas las siguientes: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Pulsa en la imagen de arriba a la derecha para saber más.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1048</a:t>
            </a:fld>
            <a:endParaRPr lang="en-US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47664" y="2757115"/>
            <a:ext cx="654345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Reconocimiento (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Attribution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En cualquier explotación de la obra autorizada por la licencia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hará falta reconocer la autoría.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 comercial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Non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commercial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de la obra queda limitada a usos no comerciales.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Compartir igual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Share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alike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autorizada incluye la creación de obras derivadas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siempre que mantengan la misma licencia al ser divulgadas.</a:t>
            </a:r>
          </a:p>
        </p:txBody>
      </p:sp>
      <p:pic>
        <p:nvPicPr>
          <p:cNvPr id="45065" name="Picture 9" descr="attributi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2757115"/>
            <a:ext cx="409575" cy="409575"/>
          </a:xfrm>
          <a:prstGeom prst="rect">
            <a:avLst/>
          </a:prstGeom>
          <a:noFill/>
        </p:spPr>
      </p:pic>
      <p:pic>
        <p:nvPicPr>
          <p:cNvPr id="45066" name="Picture 10" descr="non commercial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3746155"/>
            <a:ext cx="409575" cy="409575"/>
          </a:xfrm>
          <a:prstGeom prst="rect">
            <a:avLst/>
          </a:prstGeom>
          <a:noFill/>
        </p:spPr>
      </p:pic>
      <p:pic>
        <p:nvPicPr>
          <p:cNvPr id="45068" name="Picture 12" descr="share alike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4416700"/>
            <a:ext cx="409575" cy="409575"/>
          </a:xfrm>
          <a:prstGeom prst="rect">
            <a:avLst/>
          </a:prstGeom>
          <a:noFill/>
        </p:spPr>
      </p:pic>
      <p:pic>
        <p:nvPicPr>
          <p:cNvPr id="18" name="17 Imagen" descr="CreativeCommons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400273"/>
            <a:ext cx="1919288" cy="67151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Algoritmos recursivos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Funciones recursivas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Una función puede implementar un algoritmo recursivo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 función se llamará a sí misma si no se ha llegado al caso base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1800"/>
              </a:spcAft>
              <a:buNone/>
            </a:pPr>
            <a:endParaRPr lang="es-ES" dirty="0" smtClean="0"/>
          </a:p>
          <a:p>
            <a:pPr lvl="1" indent="1588">
              <a:lnSpc>
                <a:spcPts val="2100"/>
              </a:lnSpc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Caso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base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{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= n * factorial(n -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27584" y="2458988"/>
            <a:ext cx="5491658" cy="944236"/>
            <a:chOff x="827584" y="2458988"/>
            <a:chExt cx="5491658" cy="944236"/>
          </a:xfrm>
        </p:grpSpPr>
        <p:sp>
          <p:nvSpPr>
            <p:cNvPr id="12" name="11 Rectángulo"/>
            <p:cNvSpPr/>
            <p:nvPr/>
          </p:nvSpPr>
          <p:spPr>
            <a:xfrm>
              <a:off x="2574802" y="3003114"/>
              <a:ext cx="3600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514600" algn="l"/>
                </a:tabLs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 </a:t>
              </a: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Consolas" pitchFamily="49" charset="0"/>
                </a:rPr>
                <a:t>x</a:t>
              </a: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Factorial(N-1)	si N &gt; 0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827584" y="2715082"/>
              <a:ext cx="1513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Factorial(N)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74802" y="2458988"/>
              <a:ext cx="37444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066925">
                <a:tabLst>
                  <a:tab pos="2514600" algn="l"/>
                </a:tabLs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	si N = 0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5" name="14 Abrir llave"/>
            <p:cNvSpPr/>
            <p:nvPr/>
          </p:nvSpPr>
          <p:spPr>
            <a:xfrm>
              <a:off x="2339728" y="2527721"/>
              <a:ext cx="216000" cy="792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Algoritmos recursivos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Funciones recursivas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factorial(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n)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(n ==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 { 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Caso</a:t>
            </a:r>
            <a:r>
              <a:rPr lang="en-U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base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= n * factorial(n - </a:t>
            </a:r>
            <a:r>
              <a:rPr lang="en-US" sz="18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 indent="1588">
              <a:spcBef>
                <a:spcPts val="0"/>
              </a:spcBef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resultado</a:t>
            </a: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n-U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sz="18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srgbClr val="FFC000"/>
                </a:solidFill>
              </a:rPr>
              <a:t>factorial(5)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" pitchFamily="2" charset="2"/>
              </a:rPr>
              <a:t> 5 </a:t>
            </a:r>
            <a:r>
              <a:rPr lang="es-ES" sz="2000" dirty="0" smtClean="0">
                <a:latin typeface="+mj-lt"/>
                <a:sym typeface="Wingdings" pitchFamily="2" charset="2"/>
              </a:rPr>
              <a:t>x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C000"/>
                </a:solidFill>
                <a:sym typeface="Wingdings" pitchFamily="2" charset="2"/>
              </a:rPr>
              <a:t>factorial(4)</a:t>
            </a:r>
            <a:r>
              <a:rPr lang="es-ES" sz="2000" dirty="0" smtClean="0">
                <a:sym typeface="Wingdings" pitchFamily="2" charset="2"/>
              </a:rPr>
              <a:t>  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5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4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C000"/>
                </a:solidFill>
                <a:sym typeface="Wingdings" pitchFamily="2" charset="2"/>
              </a:rPr>
              <a:t>factorial(3)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 5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4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3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C000"/>
                </a:solidFill>
                <a:sym typeface="Wingdings" pitchFamily="2" charset="2"/>
              </a:rPr>
              <a:t>factorial(2)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 5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4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3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2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C000"/>
                </a:solidFill>
                <a:sym typeface="Wingdings" pitchFamily="2" charset="2"/>
              </a:rPr>
              <a:t>factorial(1)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 5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4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3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2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1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C000"/>
                </a:solidFill>
                <a:sym typeface="Wingdings" pitchFamily="2" charset="2"/>
              </a:rPr>
              <a:t>factorial(0)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 5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4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3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2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1 </a:t>
            </a:r>
            <a:r>
              <a:rPr lang="es-ES" sz="20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x</a:t>
            </a: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 1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prstClr val="white"/>
                </a:solidFill>
                <a:sym typeface="Wingdings" pitchFamily="2" charset="2"/>
              </a:rPr>
              <a:t> 120</a:t>
            </a:r>
            <a:endParaRPr lang="es-ES" sz="2000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3014661" y="5545807"/>
            <a:ext cx="1221682" cy="369332"/>
            <a:chOff x="3014661" y="5545807"/>
            <a:chExt cx="1221682" cy="369332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3014661" y="5564857"/>
              <a:ext cx="122168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3062286" y="5545807"/>
              <a:ext cx="1149674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Caso base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6859636" y="404664"/>
            <a:ext cx="183095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factorial.cpp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56" y="1272703"/>
            <a:ext cx="1828800" cy="410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Algoritmos recursivos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989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Introducción a la recursión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indent="1588"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Diseño de funciones recursivas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Una función recursiva debe satisfacer tres condiciones: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dirty="0" smtClean="0"/>
              <a:t>Caso(s) base: Debe haber al menos un caso base de parada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dirty="0" smtClean="0"/>
              <a:t>Inducción: Paso recursivo que provoca una llamada recursiva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Debe ser correcto para distintos parámetros de entrada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pc="-30" dirty="0" smtClean="0"/>
              <a:t>Convergencia: Cada paso recursivo debe acercar a un caso base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Se describe el problema en términos de problemas </a:t>
            </a:r>
            <a:r>
              <a:rPr lang="es-ES" i="1" dirty="0" smtClean="0"/>
              <a:t>más sencillos</a:t>
            </a: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buNone/>
            </a:pPr>
            <a:endParaRPr lang="es-ES" dirty="0" smtClean="0"/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Función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factorial()</a:t>
            </a:r>
            <a:r>
              <a:rPr lang="es-ES" dirty="0" smtClean="0"/>
              <a:t>: tiene caso base (N = 0), siendo correcta </a:t>
            </a:r>
            <a:br>
              <a:rPr lang="es-ES" dirty="0" smtClean="0"/>
            </a:br>
            <a:r>
              <a:rPr lang="es-ES" dirty="0" smtClean="0"/>
              <a:t>para N es correcta para N+1 (</a:t>
            </a:r>
            <a:r>
              <a:rPr lang="es-ES" i="1" dirty="0" smtClean="0"/>
              <a:t>inducción</a:t>
            </a:r>
            <a:r>
              <a:rPr lang="es-ES" dirty="0" smtClean="0"/>
              <a:t>) y se acerca cada vez más al caso base (N-1 está más cerca de 0 que N)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827584" y="4121898"/>
            <a:ext cx="5491658" cy="944236"/>
            <a:chOff x="827584" y="2458988"/>
            <a:chExt cx="5491658" cy="944236"/>
          </a:xfrm>
        </p:grpSpPr>
        <p:sp>
          <p:nvSpPr>
            <p:cNvPr id="16" name="11 Rectángulo"/>
            <p:cNvSpPr/>
            <p:nvPr/>
          </p:nvSpPr>
          <p:spPr>
            <a:xfrm>
              <a:off x="2574802" y="3003114"/>
              <a:ext cx="3600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514600" algn="l"/>
                </a:tabLs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 </a:t>
              </a: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Consolas" pitchFamily="49" charset="0"/>
                </a:rPr>
                <a:t>x</a:t>
              </a: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Factorial(N-1)	si N &gt; 0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7" name="12 Rectángulo"/>
            <p:cNvSpPr/>
            <p:nvPr/>
          </p:nvSpPr>
          <p:spPr>
            <a:xfrm>
              <a:off x="827584" y="2715082"/>
              <a:ext cx="1513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Factorial(N)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8" name="13 Rectángulo"/>
            <p:cNvSpPr/>
            <p:nvPr/>
          </p:nvSpPr>
          <p:spPr>
            <a:xfrm>
              <a:off x="2574802" y="2458988"/>
              <a:ext cx="37444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066925">
                <a:tabLst>
                  <a:tab pos="2514600" algn="l"/>
                </a:tabLst>
              </a:pP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	si N = 0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9" name="14 Abrir llave"/>
            <p:cNvSpPr/>
            <p:nvPr/>
          </p:nvSpPr>
          <p:spPr>
            <a:xfrm>
              <a:off x="2339728" y="2527721"/>
              <a:ext cx="216000" cy="792000"/>
            </a:xfrm>
            <a:prstGeom prst="leftBrace">
              <a:avLst>
                <a:gd name="adj1" fmla="val 33898"/>
                <a:gd name="adj2" fmla="val 50000"/>
              </a:avLst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C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ctr">
          <a:spcAft>
            <a:spcPts val="600"/>
          </a:spcAft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46397</TotalTime>
  <Words>4575</Words>
  <Application>Microsoft Office PowerPoint</Application>
  <PresentationFormat>Presentación en pantalla (4:3)</PresentationFormat>
  <Paragraphs>1202</Paragraphs>
  <Slides>68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5" baseType="lpstr">
      <vt:lpstr>Calibri</vt:lpstr>
      <vt:lpstr>Cambria</vt:lpstr>
      <vt:lpstr>Consolas</vt:lpstr>
      <vt:lpstr>Constantia</vt:lpstr>
      <vt:lpstr>Wingdings</vt:lpstr>
      <vt:lpstr>Wingdings 2</vt:lpstr>
      <vt:lpstr>Flow</vt:lpstr>
      <vt:lpstr>Introducción a la recursión</vt:lpstr>
      <vt:lpstr>Índice</vt:lpstr>
      <vt:lpstr>Fundamentos de la programación</vt:lpstr>
      <vt:lpstr>Concepto de recursión</vt:lpstr>
      <vt:lpstr>Definiciones recursivas</vt:lpstr>
      <vt:lpstr>Fundamentos de la programación</vt:lpstr>
      <vt:lpstr>Algoritmos recursivos</vt:lpstr>
      <vt:lpstr>Algoritmos recursivos</vt:lpstr>
      <vt:lpstr>Algoritmos recursivos</vt:lpstr>
      <vt:lpstr>Fundamentos de la programación</vt:lpstr>
      <vt:lpstr>Modelo de ejecución</vt:lpstr>
      <vt:lpstr>La pila del sistema (stack)</vt:lpstr>
      <vt:lpstr>La pila del sistema (stack)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La pila y las llamadas a función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Ejecución de la función factorial()</vt:lpstr>
      <vt:lpstr>Fundamentos de la programación</vt:lpstr>
      <vt:lpstr>Recursión simple</vt:lpstr>
      <vt:lpstr>Recursión múltiple</vt:lpstr>
      <vt:lpstr>Recursión múltiple</vt:lpstr>
      <vt:lpstr>Recursión anidada</vt:lpstr>
      <vt:lpstr>Recursión anidada</vt:lpstr>
      <vt:lpstr>Recursión anidada</vt:lpstr>
      <vt:lpstr>Recursión anidada</vt:lpstr>
      <vt:lpstr>Fundamentos de la programación</vt:lpstr>
      <vt:lpstr>Código del subprograma recursivo</vt:lpstr>
      <vt:lpstr>Código del subprograma recursivo</vt:lpstr>
      <vt:lpstr>Código del subprograma recursivo</vt:lpstr>
      <vt:lpstr>Código del subprograma recursivo</vt:lpstr>
      <vt:lpstr>Fundamentos de la programación</vt:lpstr>
      <vt:lpstr>Parámetros y recursión</vt:lpstr>
      <vt:lpstr>Fundamentos de la programación</vt:lpstr>
      <vt:lpstr>Búsqueda binaria</vt:lpstr>
      <vt:lpstr>Búsqueda binaria</vt:lpstr>
      <vt:lpstr>Búsqueda binaria</vt:lpstr>
      <vt:lpstr>Las Torres de Hanoi</vt:lpstr>
      <vt:lpstr>Las Torres de Hanoi</vt:lpstr>
      <vt:lpstr>Las Torres de Hanoi</vt:lpstr>
      <vt:lpstr>Las Torres de Hanoi</vt:lpstr>
      <vt:lpstr>Las Torres de Hanoi</vt:lpstr>
      <vt:lpstr>Fundamentos de la programación</vt:lpstr>
      <vt:lpstr>Recursión frente a iteración</vt:lpstr>
      <vt:lpstr>Recursión frente a iteración</vt:lpstr>
      <vt:lpstr>Fundamentos de la programación</vt:lpstr>
      <vt:lpstr>Estructuras de datos recursivas</vt:lpstr>
      <vt:lpstr>Estructuras de datos recursivas</vt:lpstr>
      <vt:lpstr>Acerca de Creative Commons</vt:lpstr>
    </vt:vector>
  </TitlesOfParts>
  <Company>UCM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programación</dc:title>
  <dc:creator>Luis</dc:creator>
  <cp:lastModifiedBy>Luis</cp:lastModifiedBy>
  <cp:revision>998</cp:revision>
  <dcterms:created xsi:type="dcterms:W3CDTF">2010-03-20T08:32:51Z</dcterms:created>
  <dcterms:modified xsi:type="dcterms:W3CDTF">2013-08-31T19:45:18Z</dcterms:modified>
</cp:coreProperties>
</file>