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8" saveSubsetFonts="1">
  <p:sldMasterIdLst>
    <p:sldMasterId id="2147483660" r:id="rId1"/>
  </p:sldMasterIdLst>
  <p:notesMasterIdLst>
    <p:notesMasterId r:id="rId166"/>
  </p:notesMasterIdLst>
  <p:handoutMasterIdLst>
    <p:handoutMasterId r:id="rId167"/>
  </p:handoutMasterIdLst>
  <p:sldIdLst>
    <p:sldId id="256" r:id="rId2"/>
    <p:sldId id="643" r:id="rId3"/>
    <p:sldId id="568" r:id="rId4"/>
    <p:sldId id="569" r:id="rId5"/>
    <p:sldId id="570" r:id="rId6"/>
    <p:sldId id="571" r:id="rId7"/>
    <p:sldId id="572" r:id="rId8"/>
    <p:sldId id="573" r:id="rId9"/>
    <p:sldId id="574" r:id="rId10"/>
    <p:sldId id="575" r:id="rId11"/>
    <p:sldId id="576" r:id="rId12"/>
    <p:sldId id="577" r:id="rId13"/>
    <p:sldId id="578" r:id="rId14"/>
    <p:sldId id="579" r:id="rId15"/>
    <p:sldId id="580" r:id="rId16"/>
    <p:sldId id="581" r:id="rId17"/>
    <p:sldId id="583" r:id="rId18"/>
    <p:sldId id="584" r:id="rId19"/>
    <p:sldId id="585" r:id="rId20"/>
    <p:sldId id="586" r:id="rId21"/>
    <p:sldId id="587" r:id="rId22"/>
    <p:sldId id="588" r:id="rId23"/>
    <p:sldId id="589" r:id="rId24"/>
    <p:sldId id="590" r:id="rId25"/>
    <p:sldId id="591" r:id="rId26"/>
    <p:sldId id="592" r:id="rId27"/>
    <p:sldId id="593" r:id="rId28"/>
    <p:sldId id="594" r:id="rId29"/>
    <p:sldId id="595" r:id="rId30"/>
    <p:sldId id="597" r:id="rId31"/>
    <p:sldId id="598" r:id="rId32"/>
    <p:sldId id="599" r:id="rId33"/>
    <p:sldId id="600" r:id="rId34"/>
    <p:sldId id="601" r:id="rId35"/>
    <p:sldId id="602" r:id="rId36"/>
    <p:sldId id="603" r:id="rId37"/>
    <p:sldId id="604" r:id="rId38"/>
    <p:sldId id="606" r:id="rId39"/>
    <p:sldId id="607" r:id="rId40"/>
    <p:sldId id="608" r:id="rId41"/>
    <p:sldId id="609" r:id="rId42"/>
    <p:sldId id="610" r:id="rId43"/>
    <p:sldId id="611" r:id="rId44"/>
    <p:sldId id="612" r:id="rId45"/>
    <p:sldId id="613" r:id="rId46"/>
    <p:sldId id="614" r:id="rId47"/>
    <p:sldId id="615" r:id="rId48"/>
    <p:sldId id="616" r:id="rId49"/>
    <p:sldId id="617" r:id="rId50"/>
    <p:sldId id="618" r:id="rId51"/>
    <p:sldId id="619" r:id="rId52"/>
    <p:sldId id="620" r:id="rId53"/>
    <p:sldId id="621" r:id="rId54"/>
    <p:sldId id="622" r:id="rId55"/>
    <p:sldId id="623" r:id="rId56"/>
    <p:sldId id="624" r:id="rId57"/>
    <p:sldId id="625" r:id="rId58"/>
    <p:sldId id="626" r:id="rId59"/>
    <p:sldId id="627" r:id="rId60"/>
    <p:sldId id="628" r:id="rId61"/>
    <p:sldId id="629" r:id="rId62"/>
    <p:sldId id="630" r:id="rId63"/>
    <p:sldId id="631" r:id="rId64"/>
    <p:sldId id="632" r:id="rId65"/>
    <p:sldId id="634" r:id="rId66"/>
    <p:sldId id="635" r:id="rId67"/>
    <p:sldId id="636" r:id="rId68"/>
    <p:sldId id="639" r:id="rId69"/>
    <p:sldId id="640" r:id="rId70"/>
    <p:sldId id="641" r:id="rId71"/>
    <p:sldId id="642" r:id="rId72"/>
    <p:sldId id="523" r:id="rId73"/>
    <p:sldId id="325" r:id="rId74"/>
    <p:sldId id="326" r:id="rId75"/>
    <p:sldId id="327" r:id="rId76"/>
    <p:sldId id="328" r:id="rId77"/>
    <p:sldId id="329" r:id="rId78"/>
    <p:sldId id="330" r:id="rId79"/>
    <p:sldId id="331" r:id="rId80"/>
    <p:sldId id="525" r:id="rId81"/>
    <p:sldId id="335" r:id="rId82"/>
    <p:sldId id="526" r:id="rId83"/>
    <p:sldId id="527" r:id="rId84"/>
    <p:sldId id="351" r:id="rId85"/>
    <p:sldId id="353" r:id="rId86"/>
    <p:sldId id="528" r:id="rId87"/>
    <p:sldId id="360" r:id="rId88"/>
    <p:sldId id="338" r:id="rId89"/>
    <p:sldId id="342" r:id="rId90"/>
    <p:sldId id="343" r:id="rId91"/>
    <p:sldId id="345" r:id="rId92"/>
    <p:sldId id="354" r:id="rId93"/>
    <p:sldId id="529" r:id="rId94"/>
    <p:sldId id="344" r:id="rId95"/>
    <p:sldId id="530" r:id="rId96"/>
    <p:sldId id="348" r:id="rId97"/>
    <p:sldId id="355" r:id="rId98"/>
    <p:sldId id="349" r:id="rId99"/>
    <p:sldId id="352" r:id="rId100"/>
    <p:sldId id="648" r:id="rId101"/>
    <p:sldId id="649" r:id="rId102"/>
    <p:sldId id="650" r:id="rId103"/>
    <p:sldId id="651" r:id="rId104"/>
    <p:sldId id="652" r:id="rId105"/>
    <p:sldId id="532" r:id="rId106"/>
    <p:sldId id="357" r:id="rId107"/>
    <p:sldId id="361" r:id="rId108"/>
    <p:sldId id="364" r:id="rId109"/>
    <p:sldId id="362" r:id="rId110"/>
    <p:sldId id="534" r:id="rId111"/>
    <p:sldId id="363" r:id="rId112"/>
    <p:sldId id="536" r:id="rId113"/>
    <p:sldId id="535" r:id="rId114"/>
    <p:sldId id="368" r:id="rId115"/>
    <p:sldId id="369" r:id="rId116"/>
    <p:sldId id="371" r:id="rId117"/>
    <p:sldId id="373" r:id="rId118"/>
    <p:sldId id="372" r:id="rId119"/>
    <p:sldId id="359" r:id="rId120"/>
    <p:sldId id="644" r:id="rId121"/>
    <p:sldId id="645" r:id="rId122"/>
    <p:sldId id="646" r:id="rId123"/>
    <p:sldId id="647" r:id="rId124"/>
    <p:sldId id="540" r:id="rId125"/>
    <p:sldId id="376" r:id="rId126"/>
    <p:sldId id="377" r:id="rId127"/>
    <p:sldId id="541" r:id="rId128"/>
    <p:sldId id="374" r:id="rId129"/>
    <p:sldId id="542" r:id="rId130"/>
    <p:sldId id="544" r:id="rId131"/>
    <p:sldId id="378" r:id="rId132"/>
    <p:sldId id="380" r:id="rId133"/>
    <p:sldId id="548" r:id="rId134"/>
    <p:sldId id="382" r:id="rId135"/>
    <p:sldId id="550" r:id="rId136"/>
    <p:sldId id="562" r:id="rId137"/>
    <p:sldId id="551" r:id="rId138"/>
    <p:sldId id="552" r:id="rId139"/>
    <p:sldId id="563" r:id="rId140"/>
    <p:sldId id="564" r:id="rId141"/>
    <p:sldId id="565" r:id="rId142"/>
    <p:sldId id="566" r:id="rId143"/>
    <p:sldId id="546" r:id="rId144"/>
    <p:sldId id="391" r:id="rId145"/>
    <p:sldId id="396" r:id="rId146"/>
    <p:sldId id="556" r:id="rId147"/>
    <p:sldId id="399" r:id="rId148"/>
    <p:sldId id="401" r:id="rId149"/>
    <p:sldId id="402" r:id="rId150"/>
    <p:sldId id="416" r:id="rId151"/>
    <p:sldId id="417" r:id="rId152"/>
    <p:sldId id="653" r:id="rId153"/>
    <p:sldId id="654" r:id="rId154"/>
    <p:sldId id="655" r:id="rId155"/>
    <p:sldId id="656" r:id="rId156"/>
    <p:sldId id="657" r:id="rId157"/>
    <p:sldId id="658" r:id="rId158"/>
    <p:sldId id="659" r:id="rId159"/>
    <p:sldId id="660" r:id="rId160"/>
    <p:sldId id="661" r:id="rId161"/>
    <p:sldId id="662" r:id="rId162"/>
    <p:sldId id="663" r:id="rId163"/>
    <p:sldId id="664" r:id="rId164"/>
    <p:sldId id="422" r:id="rId165"/>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B0DFA1"/>
    <a:srgbClr val="7E9632"/>
    <a:srgbClr val="CC99FF"/>
    <a:srgbClr val="0037A8"/>
    <a:srgbClr val="003366"/>
    <a:srgbClr val="FF9966"/>
    <a:srgbClr val="FF6699"/>
    <a:srgbClr val="9966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9" autoAdjust="0"/>
    <p:restoredTop sz="94660"/>
  </p:normalViewPr>
  <p:slideViewPr>
    <p:cSldViewPr>
      <p:cViewPr varScale="1">
        <p:scale>
          <a:sx n="109" d="100"/>
          <a:sy n="109" d="100"/>
        </p:scale>
        <p:origin x="41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1" d="100"/>
          <a:sy n="71" d="100"/>
        </p:scale>
        <p:origin x="-337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0A7E2-9499-4208-9DC3-371023A3AB0B}" type="doc">
      <dgm:prSet loTypeId="urn:microsoft.com/office/officeart/2005/8/layout/hierarchy2" loCatId="hierarchy" qsTypeId="urn:microsoft.com/office/officeart/2005/8/quickstyle/simple4" qsCatId="simple" csTypeId="urn:microsoft.com/office/officeart/2005/8/colors/accent1_3" csCatId="accent1" phldr="1"/>
      <dgm:spPr/>
      <dgm:t>
        <a:bodyPr/>
        <a:lstStyle/>
        <a:p>
          <a:endParaRPr lang="es-ES"/>
        </a:p>
      </dgm:t>
    </dgm:pt>
    <dgm:pt modelId="{D0C5D660-2AD6-4950-A93F-D8591A7265C6}">
      <dgm:prSet phldrT="[Texto]" custT="1"/>
      <dgm:spPr>
        <a:solidFill>
          <a:schemeClr val="accent1">
            <a:shade val="80000"/>
            <a:hueOff val="0"/>
            <a:satOff val="0"/>
            <a:lumOff val="0"/>
            <a:tint val="98000"/>
            <a:shade val="25000"/>
            <a:satMod val="250000"/>
          </a:schemeClr>
        </a:solidFill>
        <a:effectLst>
          <a:outerShdw blurRad="50800" dist="38100" dir="2700000" algn="tl" rotWithShape="0">
            <a:prstClr val="black">
              <a:alpha val="40000"/>
            </a:prstClr>
          </a:outerShdw>
        </a:effectLst>
      </dgm:spPr>
      <dgm:t>
        <a:bodyPr lIns="72000" tIns="72000" rIns="72000" bIns="72000"/>
        <a:lstStyle/>
        <a:p>
          <a:r>
            <a:rPr lang="es-ES" sz="2000" dirty="0" smtClean="0">
              <a:effectLst>
                <a:outerShdw blurRad="38100" dist="38100" dir="2700000" algn="tl">
                  <a:srgbClr val="000000">
                    <a:alpha val="43137"/>
                  </a:srgbClr>
                </a:outerShdw>
              </a:effectLst>
              <a:latin typeface="Cambria" pitchFamily="18" charset="0"/>
            </a:rPr>
            <a:t>Datos</a:t>
          </a:r>
          <a:endParaRPr lang="es-ES" sz="2000" dirty="0">
            <a:effectLst>
              <a:outerShdw blurRad="38100" dist="38100" dir="2700000" algn="tl">
                <a:srgbClr val="000000">
                  <a:alpha val="43137"/>
                </a:srgbClr>
              </a:outerShdw>
            </a:effectLst>
            <a:latin typeface="Cambria" pitchFamily="18" charset="0"/>
          </a:endParaRPr>
        </a:p>
      </dgm:t>
    </dgm:pt>
    <dgm:pt modelId="{8E7534BF-584A-401C-89C8-E91A0CC294FD}" type="parTrans" cxnId="{2C5A7AC8-FE68-4D28-B312-FBFA89EF7CE1}">
      <dgm:prSet/>
      <dgm:spPr/>
      <dgm:t>
        <a:bodyPr/>
        <a:lstStyle/>
        <a:p>
          <a:endParaRPr lang="es-ES" sz="2000">
            <a:effectLst>
              <a:outerShdw blurRad="38100" dist="38100" dir="2700000" algn="tl">
                <a:srgbClr val="000000">
                  <a:alpha val="43137"/>
                </a:srgbClr>
              </a:outerShdw>
            </a:effectLst>
            <a:latin typeface="Cambria" pitchFamily="18" charset="0"/>
          </a:endParaRPr>
        </a:p>
      </dgm:t>
    </dgm:pt>
    <dgm:pt modelId="{370EC8BC-4420-4CF9-967C-2572DEBB91CA}" type="sibTrans" cxnId="{2C5A7AC8-FE68-4D28-B312-FBFA89EF7CE1}">
      <dgm:prSet/>
      <dgm:spPr/>
      <dgm:t>
        <a:bodyPr/>
        <a:lstStyle/>
        <a:p>
          <a:endParaRPr lang="es-ES" sz="2000">
            <a:effectLst>
              <a:outerShdw blurRad="38100" dist="38100" dir="2700000" algn="tl">
                <a:srgbClr val="000000">
                  <a:alpha val="43137"/>
                </a:srgbClr>
              </a:outerShdw>
            </a:effectLst>
            <a:latin typeface="Cambria" pitchFamily="18" charset="0"/>
          </a:endParaRPr>
        </a:p>
      </dgm:t>
    </dgm:pt>
    <dgm:pt modelId="{6D9A400B-79F2-4523-9513-B62501B3D612}">
      <dgm:prSet phldrT="[Texto]" custT="1"/>
      <dgm:spPr>
        <a:solidFill>
          <a:schemeClr val="accent1">
            <a:tint val="99000"/>
            <a:hueOff val="0"/>
            <a:satOff val="0"/>
            <a:lumOff val="0"/>
            <a:tint val="98000"/>
            <a:shade val="25000"/>
            <a:satMod val="250000"/>
          </a:schemeClr>
        </a:solidFill>
        <a:effectLst>
          <a:outerShdw blurRad="50800" dist="38100" dir="2700000" algn="tl" rotWithShape="0">
            <a:prstClr val="black">
              <a:alpha val="40000"/>
            </a:prstClr>
          </a:outerShdw>
        </a:effectLst>
      </dgm:spPr>
      <dgm:t>
        <a:bodyPr bIns="72000"/>
        <a:lstStyle/>
        <a:p>
          <a:r>
            <a:rPr lang="es-ES" sz="2000" dirty="0" smtClean="0">
              <a:effectLst>
                <a:outerShdw blurRad="38100" dist="38100" dir="2700000" algn="tl">
                  <a:srgbClr val="000000">
                    <a:alpha val="43137"/>
                  </a:srgbClr>
                </a:outerShdw>
              </a:effectLst>
              <a:latin typeface="Cambria" pitchFamily="18" charset="0"/>
            </a:rPr>
            <a:t>Constantes</a:t>
          </a:r>
          <a:endParaRPr lang="es-ES" sz="2000" dirty="0">
            <a:effectLst>
              <a:outerShdw blurRad="38100" dist="38100" dir="2700000" algn="tl">
                <a:srgbClr val="000000">
                  <a:alpha val="43137"/>
                </a:srgbClr>
              </a:outerShdw>
            </a:effectLst>
            <a:latin typeface="Cambria" pitchFamily="18" charset="0"/>
          </a:endParaRPr>
        </a:p>
      </dgm:t>
    </dgm:pt>
    <dgm:pt modelId="{B49393F9-2651-4FE1-BE7A-DC419BCD3D86}" type="parTrans" cxnId="{8178CA46-5FB3-4E67-BBCD-F1FAC630620C}">
      <dgm:prSet custT="1"/>
      <dgm:spPr>
        <a:ln w="38100">
          <a:solidFill>
            <a:srgbClr val="FFC000"/>
          </a:solidFill>
        </a:ln>
      </dgm:spPr>
      <dgm:t>
        <a:bodyPr/>
        <a:lstStyle/>
        <a:p>
          <a:endParaRPr lang="es-ES" sz="2000">
            <a:effectLst>
              <a:outerShdw blurRad="50800" dist="38100" dir="2700000" algn="tl" rotWithShape="0">
                <a:prstClr val="black">
                  <a:alpha val="40000"/>
                </a:prstClr>
              </a:outerShdw>
            </a:effectLst>
            <a:latin typeface="Cambria" pitchFamily="18" charset="0"/>
          </a:endParaRPr>
        </a:p>
      </dgm:t>
    </dgm:pt>
    <dgm:pt modelId="{C0014F0E-90AE-41FB-8C7F-69A5E106B628}" type="sibTrans" cxnId="{8178CA46-5FB3-4E67-BBCD-F1FAC630620C}">
      <dgm:prSet/>
      <dgm:spPr/>
      <dgm:t>
        <a:bodyPr/>
        <a:lstStyle/>
        <a:p>
          <a:endParaRPr lang="es-ES" sz="2000">
            <a:effectLst>
              <a:outerShdw blurRad="38100" dist="38100" dir="2700000" algn="tl">
                <a:srgbClr val="000000">
                  <a:alpha val="43137"/>
                </a:srgbClr>
              </a:outerShdw>
            </a:effectLst>
            <a:latin typeface="Cambria" pitchFamily="18" charset="0"/>
          </a:endParaRPr>
        </a:p>
      </dgm:t>
    </dgm:pt>
    <dgm:pt modelId="{7A22AFC8-D24C-46D2-BADD-D6B2743FAAE8}">
      <dgm:prSet phldrT="[Texto]" custT="1"/>
      <dgm:spPr>
        <a:solidFill>
          <a:schemeClr val="accent1">
            <a:tint val="99000"/>
            <a:hueOff val="0"/>
            <a:satOff val="0"/>
            <a:lumOff val="0"/>
            <a:tint val="98000"/>
            <a:shade val="25000"/>
            <a:satMod val="250000"/>
          </a:schemeClr>
        </a:solidFill>
        <a:effectLst>
          <a:outerShdw blurRad="50800" dist="38100" dir="2700000" algn="tl" rotWithShape="0">
            <a:prstClr val="black">
              <a:alpha val="40000"/>
            </a:prstClr>
          </a:outerShdw>
        </a:effectLst>
      </dgm:spPr>
      <dgm:t>
        <a:bodyPr bIns="72000"/>
        <a:lstStyle/>
        <a:p>
          <a:r>
            <a:rPr lang="es-ES" sz="2000" dirty="0" smtClean="0">
              <a:effectLst>
                <a:outerShdw blurRad="38100" dist="38100" dir="2700000" algn="tl">
                  <a:srgbClr val="000000">
                    <a:alpha val="43137"/>
                  </a:srgbClr>
                </a:outerShdw>
              </a:effectLst>
              <a:latin typeface="Cambria" pitchFamily="18" charset="0"/>
            </a:rPr>
            <a:t>Literales</a:t>
          </a:r>
          <a:endParaRPr lang="es-ES" sz="2000" dirty="0">
            <a:effectLst>
              <a:outerShdw blurRad="38100" dist="38100" dir="2700000" algn="tl">
                <a:srgbClr val="000000">
                  <a:alpha val="43137"/>
                </a:srgbClr>
              </a:outerShdw>
            </a:effectLst>
            <a:latin typeface="Cambria" pitchFamily="18" charset="0"/>
          </a:endParaRPr>
        </a:p>
      </dgm:t>
    </dgm:pt>
    <dgm:pt modelId="{0D2DF6B4-51D0-4A35-8E15-23AB00454D47}" type="parTrans" cxnId="{61713658-1FA3-4168-B781-7C4C353A1DC3}">
      <dgm:prSet custT="1"/>
      <dgm:spPr>
        <a:ln w="38100">
          <a:solidFill>
            <a:srgbClr val="FFC000"/>
          </a:solidFill>
        </a:ln>
      </dgm:spPr>
      <dgm:t>
        <a:bodyPr/>
        <a:lstStyle/>
        <a:p>
          <a:endParaRPr lang="es-ES" sz="2000">
            <a:effectLst>
              <a:outerShdw blurRad="50800" dist="38100" dir="2700000" algn="tl" rotWithShape="0">
                <a:prstClr val="black">
                  <a:alpha val="40000"/>
                </a:prstClr>
              </a:outerShdw>
            </a:effectLst>
            <a:latin typeface="Cambria" pitchFamily="18" charset="0"/>
          </a:endParaRPr>
        </a:p>
      </dgm:t>
    </dgm:pt>
    <dgm:pt modelId="{6AFFD4B3-AB1D-4F13-98C2-B75372D0AA19}" type="sibTrans" cxnId="{61713658-1FA3-4168-B781-7C4C353A1DC3}">
      <dgm:prSet/>
      <dgm:spPr/>
      <dgm:t>
        <a:bodyPr/>
        <a:lstStyle/>
        <a:p>
          <a:endParaRPr lang="es-ES" sz="2000">
            <a:effectLst>
              <a:outerShdw blurRad="38100" dist="38100" dir="2700000" algn="tl">
                <a:srgbClr val="000000">
                  <a:alpha val="43137"/>
                </a:srgbClr>
              </a:outerShdw>
            </a:effectLst>
            <a:latin typeface="Cambria" pitchFamily="18" charset="0"/>
          </a:endParaRPr>
        </a:p>
      </dgm:t>
    </dgm:pt>
    <dgm:pt modelId="{E580AE87-C95E-40BA-A13C-9E0DB5D4E9A9}">
      <dgm:prSet phldrT="[Texto]" custT="1"/>
      <dgm:spPr>
        <a:solidFill>
          <a:srgbClr val="0037A8"/>
        </a:solidFill>
        <a:effectLst>
          <a:outerShdw blurRad="50800" dist="38100" dir="2700000" algn="tl" rotWithShape="0">
            <a:prstClr val="black">
              <a:alpha val="40000"/>
            </a:prstClr>
          </a:outerShdw>
        </a:effectLst>
      </dgm:spPr>
      <dgm:t>
        <a:bodyPr bIns="72000"/>
        <a:lstStyle/>
        <a:p>
          <a:r>
            <a:rPr lang="es-ES" sz="2000" smtClean="0">
              <a:effectLst>
                <a:outerShdw blurRad="38100" dist="38100" dir="2700000" algn="tl">
                  <a:srgbClr val="000000">
                    <a:alpha val="43137"/>
                  </a:srgbClr>
                </a:outerShdw>
              </a:effectLst>
              <a:latin typeface="Cambria" pitchFamily="18" charset="0"/>
            </a:rPr>
            <a:t>Con nombre</a:t>
          </a:r>
          <a:endParaRPr lang="es-ES" sz="2000" dirty="0">
            <a:effectLst>
              <a:outerShdw blurRad="38100" dist="38100" dir="2700000" algn="tl">
                <a:srgbClr val="000000">
                  <a:alpha val="43137"/>
                </a:srgbClr>
              </a:outerShdw>
            </a:effectLst>
            <a:latin typeface="Cambria" pitchFamily="18" charset="0"/>
          </a:endParaRPr>
        </a:p>
      </dgm:t>
    </dgm:pt>
    <dgm:pt modelId="{A480E21F-3BEF-431F-A03A-0A26708952B8}" type="parTrans" cxnId="{F05A933D-8545-436E-9FC9-CCD084CFD8CF}">
      <dgm:prSet custT="1"/>
      <dgm:spPr>
        <a:ln w="38100">
          <a:solidFill>
            <a:srgbClr val="FFC000"/>
          </a:solidFill>
        </a:ln>
      </dgm:spPr>
      <dgm:t>
        <a:bodyPr/>
        <a:lstStyle/>
        <a:p>
          <a:endParaRPr lang="es-ES" sz="2000">
            <a:effectLst>
              <a:outerShdw blurRad="50800" dist="38100" dir="2700000" algn="tl" rotWithShape="0">
                <a:prstClr val="black">
                  <a:alpha val="40000"/>
                </a:prstClr>
              </a:outerShdw>
            </a:effectLst>
            <a:latin typeface="Cambria" pitchFamily="18" charset="0"/>
          </a:endParaRPr>
        </a:p>
      </dgm:t>
    </dgm:pt>
    <dgm:pt modelId="{05A8569B-CB3F-4A7A-9A4D-FF0C6D53AD2F}" type="sibTrans" cxnId="{F05A933D-8545-436E-9FC9-CCD084CFD8CF}">
      <dgm:prSet/>
      <dgm:spPr/>
      <dgm:t>
        <a:bodyPr/>
        <a:lstStyle/>
        <a:p>
          <a:endParaRPr lang="es-ES" sz="2000">
            <a:effectLst>
              <a:outerShdw blurRad="38100" dist="38100" dir="2700000" algn="tl">
                <a:srgbClr val="000000">
                  <a:alpha val="43137"/>
                </a:srgbClr>
              </a:outerShdw>
            </a:effectLst>
            <a:latin typeface="Cambria" pitchFamily="18" charset="0"/>
          </a:endParaRPr>
        </a:p>
      </dgm:t>
    </dgm:pt>
    <dgm:pt modelId="{1BD55023-571C-45CB-85A2-9B765928AFB1}">
      <dgm:prSet phldrT="[Texto]" custT="1"/>
      <dgm:spPr>
        <a:solidFill>
          <a:srgbClr val="0037A8"/>
        </a:solidFill>
        <a:effectLst>
          <a:outerShdw blurRad="50800" dist="38100" dir="2700000" algn="tl" rotWithShape="0">
            <a:prstClr val="black">
              <a:alpha val="40000"/>
            </a:prstClr>
          </a:outerShdw>
        </a:effectLst>
      </dgm:spPr>
      <dgm:t>
        <a:bodyPr bIns="72000"/>
        <a:lstStyle/>
        <a:p>
          <a:r>
            <a:rPr lang="es-ES" sz="2000" dirty="0" smtClean="0">
              <a:effectLst>
                <a:outerShdw blurRad="38100" dist="38100" dir="2700000" algn="tl">
                  <a:srgbClr val="000000">
                    <a:alpha val="43137"/>
                  </a:srgbClr>
                </a:outerShdw>
              </a:effectLst>
              <a:latin typeface="Cambria" pitchFamily="18" charset="0"/>
            </a:rPr>
            <a:t>Variables</a:t>
          </a:r>
          <a:endParaRPr lang="es-ES" sz="2000" dirty="0">
            <a:effectLst>
              <a:outerShdw blurRad="38100" dist="38100" dir="2700000" algn="tl">
                <a:srgbClr val="000000">
                  <a:alpha val="43137"/>
                </a:srgbClr>
              </a:outerShdw>
            </a:effectLst>
            <a:latin typeface="Cambria" pitchFamily="18" charset="0"/>
          </a:endParaRPr>
        </a:p>
      </dgm:t>
    </dgm:pt>
    <dgm:pt modelId="{565501C4-C62C-4E8B-B897-A8D611A7A3F1}" type="parTrans" cxnId="{6EB8FCEA-BFFC-4DB5-92A8-FF49245E6924}">
      <dgm:prSet custT="1"/>
      <dgm:spPr>
        <a:ln w="38100">
          <a:solidFill>
            <a:srgbClr val="FFC000"/>
          </a:solidFill>
        </a:ln>
      </dgm:spPr>
      <dgm:t>
        <a:bodyPr/>
        <a:lstStyle/>
        <a:p>
          <a:endParaRPr lang="es-ES" sz="2000">
            <a:effectLst>
              <a:outerShdw blurRad="50800" dist="38100" dir="2700000" algn="tl" rotWithShape="0">
                <a:prstClr val="black">
                  <a:alpha val="40000"/>
                </a:prstClr>
              </a:outerShdw>
            </a:effectLst>
            <a:latin typeface="Cambria" pitchFamily="18" charset="0"/>
          </a:endParaRPr>
        </a:p>
      </dgm:t>
    </dgm:pt>
    <dgm:pt modelId="{33A6F444-AF86-46C4-B871-FF5AD3D02AAF}" type="sibTrans" cxnId="{6EB8FCEA-BFFC-4DB5-92A8-FF49245E6924}">
      <dgm:prSet/>
      <dgm:spPr/>
      <dgm:t>
        <a:bodyPr/>
        <a:lstStyle/>
        <a:p>
          <a:endParaRPr lang="es-ES" sz="2000">
            <a:effectLst>
              <a:outerShdw blurRad="38100" dist="38100" dir="2700000" algn="tl">
                <a:srgbClr val="000000">
                  <a:alpha val="43137"/>
                </a:srgbClr>
              </a:outerShdw>
            </a:effectLst>
            <a:latin typeface="Cambria" pitchFamily="18" charset="0"/>
          </a:endParaRPr>
        </a:p>
      </dgm:t>
    </dgm:pt>
    <dgm:pt modelId="{D7F2A1A1-B21E-4610-88F7-B6AC316261B4}" type="pres">
      <dgm:prSet presAssocID="{1BE0A7E2-9499-4208-9DC3-371023A3AB0B}" presName="diagram" presStyleCnt="0">
        <dgm:presLayoutVars>
          <dgm:chPref val="1"/>
          <dgm:dir/>
          <dgm:animOne val="branch"/>
          <dgm:animLvl val="lvl"/>
          <dgm:resizeHandles val="exact"/>
        </dgm:presLayoutVars>
      </dgm:prSet>
      <dgm:spPr/>
      <dgm:t>
        <a:bodyPr/>
        <a:lstStyle/>
        <a:p>
          <a:endParaRPr lang="es-ES"/>
        </a:p>
      </dgm:t>
    </dgm:pt>
    <dgm:pt modelId="{2F2B39E5-F036-4029-8E82-BE3FFC3E3F37}" type="pres">
      <dgm:prSet presAssocID="{D0C5D660-2AD6-4950-A93F-D8591A7265C6}" presName="root1" presStyleCnt="0"/>
      <dgm:spPr/>
    </dgm:pt>
    <dgm:pt modelId="{BE78C15F-6861-4DC1-A290-221C31C09D88}" type="pres">
      <dgm:prSet presAssocID="{D0C5D660-2AD6-4950-A93F-D8591A7265C6}" presName="LevelOneTextNode" presStyleLbl="node0" presStyleIdx="0" presStyleCnt="1" custScaleX="59418">
        <dgm:presLayoutVars>
          <dgm:chPref val="3"/>
        </dgm:presLayoutVars>
      </dgm:prSet>
      <dgm:spPr/>
      <dgm:t>
        <a:bodyPr/>
        <a:lstStyle/>
        <a:p>
          <a:endParaRPr lang="es-ES"/>
        </a:p>
      </dgm:t>
    </dgm:pt>
    <dgm:pt modelId="{C14252DB-1F50-4F8F-8483-023B3B273837}" type="pres">
      <dgm:prSet presAssocID="{D0C5D660-2AD6-4950-A93F-D8591A7265C6}" presName="level2hierChild" presStyleCnt="0"/>
      <dgm:spPr/>
    </dgm:pt>
    <dgm:pt modelId="{DF79D6D8-1892-4FA6-8872-C772E793CF00}" type="pres">
      <dgm:prSet presAssocID="{B49393F9-2651-4FE1-BE7A-DC419BCD3D86}" presName="conn2-1" presStyleLbl="parChTrans1D2" presStyleIdx="0" presStyleCnt="2"/>
      <dgm:spPr/>
      <dgm:t>
        <a:bodyPr/>
        <a:lstStyle/>
        <a:p>
          <a:endParaRPr lang="es-ES"/>
        </a:p>
      </dgm:t>
    </dgm:pt>
    <dgm:pt modelId="{7441104C-FA75-4F39-AACB-49DDC7625B0D}" type="pres">
      <dgm:prSet presAssocID="{B49393F9-2651-4FE1-BE7A-DC419BCD3D86}" presName="connTx" presStyleLbl="parChTrans1D2" presStyleIdx="0" presStyleCnt="2"/>
      <dgm:spPr/>
      <dgm:t>
        <a:bodyPr/>
        <a:lstStyle/>
        <a:p>
          <a:endParaRPr lang="es-ES"/>
        </a:p>
      </dgm:t>
    </dgm:pt>
    <dgm:pt modelId="{D0E555F7-F0D2-4F23-82F5-79CC78309959}" type="pres">
      <dgm:prSet presAssocID="{6D9A400B-79F2-4523-9513-B62501B3D612}" presName="root2" presStyleCnt="0"/>
      <dgm:spPr/>
    </dgm:pt>
    <dgm:pt modelId="{C2773379-D5F9-43BF-A8D9-5D2B3569070B}" type="pres">
      <dgm:prSet presAssocID="{6D9A400B-79F2-4523-9513-B62501B3D612}" presName="LevelTwoTextNode" presStyleLbl="node2" presStyleIdx="0" presStyleCnt="2" custScaleX="84591" custLinFactNeighborX="990" custLinFactNeighborY="-28181">
        <dgm:presLayoutVars>
          <dgm:chPref val="3"/>
        </dgm:presLayoutVars>
      </dgm:prSet>
      <dgm:spPr/>
      <dgm:t>
        <a:bodyPr/>
        <a:lstStyle/>
        <a:p>
          <a:endParaRPr lang="es-ES"/>
        </a:p>
      </dgm:t>
    </dgm:pt>
    <dgm:pt modelId="{9F1AC9E9-248E-453E-A93F-FF06B27BE510}" type="pres">
      <dgm:prSet presAssocID="{6D9A400B-79F2-4523-9513-B62501B3D612}" presName="level3hierChild" presStyleCnt="0"/>
      <dgm:spPr/>
    </dgm:pt>
    <dgm:pt modelId="{7B3CCA0E-CFCA-4224-8066-3BD16084D237}" type="pres">
      <dgm:prSet presAssocID="{0D2DF6B4-51D0-4A35-8E15-23AB00454D47}" presName="conn2-1" presStyleLbl="parChTrans1D3" presStyleIdx="0" presStyleCnt="2"/>
      <dgm:spPr/>
      <dgm:t>
        <a:bodyPr/>
        <a:lstStyle/>
        <a:p>
          <a:endParaRPr lang="es-ES"/>
        </a:p>
      </dgm:t>
    </dgm:pt>
    <dgm:pt modelId="{55ED6390-7529-492E-A554-3394ACEB965D}" type="pres">
      <dgm:prSet presAssocID="{0D2DF6B4-51D0-4A35-8E15-23AB00454D47}" presName="connTx" presStyleLbl="parChTrans1D3" presStyleIdx="0" presStyleCnt="2"/>
      <dgm:spPr/>
      <dgm:t>
        <a:bodyPr/>
        <a:lstStyle/>
        <a:p>
          <a:endParaRPr lang="es-ES"/>
        </a:p>
      </dgm:t>
    </dgm:pt>
    <dgm:pt modelId="{3387C318-0199-435A-AFBE-AA8FF618933B}" type="pres">
      <dgm:prSet presAssocID="{7A22AFC8-D24C-46D2-BADD-D6B2743FAAE8}" presName="root2" presStyleCnt="0"/>
      <dgm:spPr/>
    </dgm:pt>
    <dgm:pt modelId="{0BD217C8-915B-4CE0-9E92-F417377D4179}" type="pres">
      <dgm:prSet presAssocID="{7A22AFC8-D24C-46D2-BADD-D6B2743FAAE8}" presName="LevelTwoTextNode" presStyleLbl="node3" presStyleIdx="0" presStyleCnt="2" custLinFactNeighborX="-890" custLinFactNeighborY="-41969">
        <dgm:presLayoutVars>
          <dgm:chPref val="3"/>
        </dgm:presLayoutVars>
      </dgm:prSet>
      <dgm:spPr/>
      <dgm:t>
        <a:bodyPr/>
        <a:lstStyle/>
        <a:p>
          <a:endParaRPr lang="es-ES"/>
        </a:p>
      </dgm:t>
    </dgm:pt>
    <dgm:pt modelId="{2FA9C3F3-37F7-4AC4-9C7C-5EEDF504FEF9}" type="pres">
      <dgm:prSet presAssocID="{7A22AFC8-D24C-46D2-BADD-D6B2743FAAE8}" presName="level3hierChild" presStyleCnt="0"/>
      <dgm:spPr/>
    </dgm:pt>
    <dgm:pt modelId="{4E74573E-298F-455A-B882-3E984A574FA1}" type="pres">
      <dgm:prSet presAssocID="{A480E21F-3BEF-431F-A03A-0A26708952B8}" presName="conn2-1" presStyleLbl="parChTrans1D3" presStyleIdx="1" presStyleCnt="2"/>
      <dgm:spPr/>
      <dgm:t>
        <a:bodyPr/>
        <a:lstStyle/>
        <a:p>
          <a:endParaRPr lang="es-ES"/>
        </a:p>
      </dgm:t>
    </dgm:pt>
    <dgm:pt modelId="{CAB5423F-495A-41C0-A160-5A6D772BFCD9}" type="pres">
      <dgm:prSet presAssocID="{A480E21F-3BEF-431F-A03A-0A26708952B8}" presName="connTx" presStyleLbl="parChTrans1D3" presStyleIdx="1" presStyleCnt="2"/>
      <dgm:spPr/>
      <dgm:t>
        <a:bodyPr/>
        <a:lstStyle/>
        <a:p>
          <a:endParaRPr lang="es-ES"/>
        </a:p>
      </dgm:t>
    </dgm:pt>
    <dgm:pt modelId="{B8E98690-C206-49D5-80D8-CEDE8F89DE27}" type="pres">
      <dgm:prSet presAssocID="{E580AE87-C95E-40BA-A13C-9E0DB5D4E9A9}" presName="root2" presStyleCnt="0"/>
      <dgm:spPr/>
    </dgm:pt>
    <dgm:pt modelId="{96468C62-3896-4B07-B46F-9B2DE44DEFE9}" type="pres">
      <dgm:prSet presAssocID="{E580AE87-C95E-40BA-A13C-9E0DB5D4E9A9}" presName="LevelTwoTextNode" presStyleLbl="node3" presStyleIdx="1" presStyleCnt="2" custLinFactNeighborX="-890" custLinFactNeighborY="-14394">
        <dgm:presLayoutVars>
          <dgm:chPref val="3"/>
        </dgm:presLayoutVars>
      </dgm:prSet>
      <dgm:spPr/>
      <dgm:t>
        <a:bodyPr/>
        <a:lstStyle/>
        <a:p>
          <a:endParaRPr lang="es-ES"/>
        </a:p>
      </dgm:t>
    </dgm:pt>
    <dgm:pt modelId="{11F86B4A-5C8E-47B9-B725-A5A3A83E1D5B}" type="pres">
      <dgm:prSet presAssocID="{E580AE87-C95E-40BA-A13C-9E0DB5D4E9A9}" presName="level3hierChild" presStyleCnt="0"/>
      <dgm:spPr/>
    </dgm:pt>
    <dgm:pt modelId="{9FAF5EB9-699B-427B-B7F4-07AB5A97761F}" type="pres">
      <dgm:prSet presAssocID="{565501C4-C62C-4E8B-B897-A8D611A7A3F1}" presName="conn2-1" presStyleLbl="parChTrans1D2" presStyleIdx="1" presStyleCnt="2"/>
      <dgm:spPr/>
      <dgm:t>
        <a:bodyPr/>
        <a:lstStyle/>
        <a:p>
          <a:endParaRPr lang="es-ES"/>
        </a:p>
      </dgm:t>
    </dgm:pt>
    <dgm:pt modelId="{E62160FF-7B2D-49EB-ABC3-587B46C4C256}" type="pres">
      <dgm:prSet presAssocID="{565501C4-C62C-4E8B-B897-A8D611A7A3F1}" presName="connTx" presStyleLbl="parChTrans1D2" presStyleIdx="1" presStyleCnt="2"/>
      <dgm:spPr/>
      <dgm:t>
        <a:bodyPr/>
        <a:lstStyle/>
        <a:p>
          <a:endParaRPr lang="es-ES"/>
        </a:p>
      </dgm:t>
    </dgm:pt>
    <dgm:pt modelId="{CEA0625E-A1D6-4131-B0B3-CF0ADEF2E347}" type="pres">
      <dgm:prSet presAssocID="{1BD55023-571C-45CB-85A2-9B765928AFB1}" presName="root2" presStyleCnt="0"/>
      <dgm:spPr/>
    </dgm:pt>
    <dgm:pt modelId="{1BD218A3-3EB1-4271-BBA6-66EFE93BBB72}" type="pres">
      <dgm:prSet presAssocID="{1BD55023-571C-45CB-85A2-9B765928AFB1}" presName="LevelTwoTextNode" presStyleLbl="node2" presStyleIdx="1" presStyleCnt="2" custScaleX="92345" custLinFactNeighborX="990" custLinFactNeighborY="43949">
        <dgm:presLayoutVars>
          <dgm:chPref val="3"/>
        </dgm:presLayoutVars>
      </dgm:prSet>
      <dgm:spPr/>
      <dgm:t>
        <a:bodyPr/>
        <a:lstStyle/>
        <a:p>
          <a:endParaRPr lang="es-ES"/>
        </a:p>
      </dgm:t>
    </dgm:pt>
    <dgm:pt modelId="{96580179-7265-44AA-ADDC-2A32CAB7D126}" type="pres">
      <dgm:prSet presAssocID="{1BD55023-571C-45CB-85A2-9B765928AFB1}" presName="level3hierChild" presStyleCnt="0"/>
      <dgm:spPr/>
    </dgm:pt>
  </dgm:ptLst>
  <dgm:cxnLst>
    <dgm:cxn modelId="{9A3C888C-B8F5-4C35-A144-3C30D832DDC3}" type="presOf" srcId="{565501C4-C62C-4E8B-B897-A8D611A7A3F1}" destId="{9FAF5EB9-699B-427B-B7F4-07AB5A97761F}" srcOrd="0" destOrd="0" presId="urn:microsoft.com/office/officeart/2005/8/layout/hierarchy2"/>
    <dgm:cxn modelId="{8178CA46-5FB3-4E67-BBCD-F1FAC630620C}" srcId="{D0C5D660-2AD6-4950-A93F-D8591A7265C6}" destId="{6D9A400B-79F2-4523-9513-B62501B3D612}" srcOrd="0" destOrd="0" parTransId="{B49393F9-2651-4FE1-BE7A-DC419BCD3D86}" sibTransId="{C0014F0E-90AE-41FB-8C7F-69A5E106B628}"/>
    <dgm:cxn modelId="{DDFB5E75-6FB0-4EC0-8002-8560E62594AB}" type="presOf" srcId="{D0C5D660-2AD6-4950-A93F-D8591A7265C6}" destId="{BE78C15F-6861-4DC1-A290-221C31C09D88}" srcOrd="0" destOrd="0" presId="urn:microsoft.com/office/officeart/2005/8/layout/hierarchy2"/>
    <dgm:cxn modelId="{329B0428-7877-49EC-9FF2-C6B7458520C5}" type="presOf" srcId="{A480E21F-3BEF-431F-A03A-0A26708952B8}" destId="{4E74573E-298F-455A-B882-3E984A574FA1}" srcOrd="0" destOrd="0" presId="urn:microsoft.com/office/officeart/2005/8/layout/hierarchy2"/>
    <dgm:cxn modelId="{2599FEBD-98E5-472D-8821-E98B55D7E19B}" type="presOf" srcId="{0D2DF6B4-51D0-4A35-8E15-23AB00454D47}" destId="{55ED6390-7529-492E-A554-3394ACEB965D}" srcOrd="1" destOrd="0" presId="urn:microsoft.com/office/officeart/2005/8/layout/hierarchy2"/>
    <dgm:cxn modelId="{2C5A7AC8-FE68-4D28-B312-FBFA89EF7CE1}" srcId="{1BE0A7E2-9499-4208-9DC3-371023A3AB0B}" destId="{D0C5D660-2AD6-4950-A93F-D8591A7265C6}" srcOrd="0" destOrd="0" parTransId="{8E7534BF-584A-401C-89C8-E91A0CC294FD}" sibTransId="{370EC8BC-4420-4CF9-967C-2572DEBB91CA}"/>
    <dgm:cxn modelId="{B5249F6D-5559-4686-9A52-938987ED9A0E}" type="presOf" srcId="{1BE0A7E2-9499-4208-9DC3-371023A3AB0B}" destId="{D7F2A1A1-B21E-4610-88F7-B6AC316261B4}" srcOrd="0" destOrd="0" presId="urn:microsoft.com/office/officeart/2005/8/layout/hierarchy2"/>
    <dgm:cxn modelId="{F05A933D-8545-436E-9FC9-CCD084CFD8CF}" srcId="{6D9A400B-79F2-4523-9513-B62501B3D612}" destId="{E580AE87-C95E-40BA-A13C-9E0DB5D4E9A9}" srcOrd="1" destOrd="0" parTransId="{A480E21F-3BEF-431F-A03A-0A26708952B8}" sibTransId="{05A8569B-CB3F-4A7A-9A4D-FF0C6D53AD2F}"/>
    <dgm:cxn modelId="{CEA4F9FB-552E-4533-AB61-45B13F17B80D}" type="presOf" srcId="{A480E21F-3BEF-431F-A03A-0A26708952B8}" destId="{CAB5423F-495A-41C0-A160-5A6D772BFCD9}" srcOrd="1" destOrd="0" presId="urn:microsoft.com/office/officeart/2005/8/layout/hierarchy2"/>
    <dgm:cxn modelId="{012CD7F9-966F-43B6-B9CB-722FD29BB633}" type="presOf" srcId="{565501C4-C62C-4E8B-B897-A8D611A7A3F1}" destId="{E62160FF-7B2D-49EB-ABC3-587B46C4C256}" srcOrd="1" destOrd="0" presId="urn:microsoft.com/office/officeart/2005/8/layout/hierarchy2"/>
    <dgm:cxn modelId="{D57CBFE7-E188-46B2-8E1B-95B704DD2A2F}" type="presOf" srcId="{7A22AFC8-D24C-46D2-BADD-D6B2743FAAE8}" destId="{0BD217C8-915B-4CE0-9E92-F417377D4179}" srcOrd="0" destOrd="0" presId="urn:microsoft.com/office/officeart/2005/8/layout/hierarchy2"/>
    <dgm:cxn modelId="{66CA8A4A-D544-4898-B79F-643DC13ECEBB}" type="presOf" srcId="{0D2DF6B4-51D0-4A35-8E15-23AB00454D47}" destId="{7B3CCA0E-CFCA-4224-8066-3BD16084D237}" srcOrd="0" destOrd="0" presId="urn:microsoft.com/office/officeart/2005/8/layout/hierarchy2"/>
    <dgm:cxn modelId="{BDC3F281-234E-42C5-B82E-02FB1613058E}" type="presOf" srcId="{1BD55023-571C-45CB-85A2-9B765928AFB1}" destId="{1BD218A3-3EB1-4271-BBA6-66EFE93BBB72}" srcOrd="0" destOrd="0" presId="urn:microsoft.com/office/officeart/2005/8/layout/hierarchy2"/>
    <dgm:cxn modelId="{6EB8FCEA-BFFC-4DB5-92A8-FF49245E6924}" srcId="{D0C5D660-2AD6-4950-A93F-D8591A7265C6}" destId="{1BD55023-571C-45CB-85A2-9B765928AFB1}" srcOrd="1" destOrd="0" parTransId="{565501C4-C62C-4E8B-B897-A8D611A7A3F1}" sibTransId="{33A6F444-AF86-46C4-B871-FF5AD3D02AAF}"/>
    <dgm:cxn modelId="{8AF27B00-DE91-4BB5-8833-E13DF26027ED}" type="presOf" srcId="{E580AE87-C95E-40BA-A13C-9E0DB5D4E9A9}" destId="{96468C62-3896-4B07-B46F-9B2DE44DEFE9}" srcOrd="0" destOrd="0" presId="urn:microsoft.com/office/officeart/2005/8/layout/hierarchy2"/>
    <dgm:cxn modelId="{F2F6CE89-E9C8-41D1-93DA-27A01BB7E5B0}" type="presOf" srcId="{B49393F9-2651-4FE1-BE7A-DC419BCD3D86}" destId="{7441104C-FA75-4F39-AACB-49DDC7625B0D}" srcOrd="1" destOrd="0" presId="urn:microsoft.com/office/officeart/2005/8/layout/hierarchy2"/>
    <dgm:cxn modelId="{66D084B7-BCF9-42AA-9B44-C638128CC700}" type="presOf" srcId="{6D9A400B-79F2-4523-9513-B62501B3D612}" destId="{C2773379-D5F9-43BF-A8D9-5D2B3569070B}" srcOrd="0" destOrd="0" presId="urn:microsoft.com/office/officeart/2005/8/layout/hierarchy2"/>
    <dgm:cxn modelId="{53A8D8BB-F3C6-4543-A408-9B4DB9FC952D}" type="presOf" srcId="{B49393F9-2651-4FE1-BE7A-DC419BCD3D86}" destId="{DF79D6D8-1892-4FA6-8872-C772E793CF00}" srcOrd="0" destOrd="0" presId="urn:microsoft.com/office/officeart/2005/8/layout/hierarchy2"/>
    <dgm:cxn modelId="{61713658-1FA3-4168-B781-7C4C353A1DC3}" srcId="{6D9A400B-79F2-4523-9513-B62501B3D612}" destId="{7A22AFC8-D24C-46D2-BADD-D6B2743FAAE8}" srcOrd="0" destOrd="0" parTransId="{0D2DF6B4-51D0-4A35-8E15-23AB00454D47}" sibTransId="{6AFFD4B3-AB1D-4F13-98C2-B75372D0AA19}"/>
    <dgm:cxn modelId="{1D7C68C0-68DA-4A3F-9C92-B699CD99C346}" type="presParOf" srcId="{D7F2A1A1-B21E-4610-88F7-B6AC316261B4}" destId="{2F2B39E5-F036-4029-8E82-BE3FFC3E3F37}" srcOrd="0" destOrd="0" presId="urn:microsoft.com/office/officeart/2005/8/layout/hierarchy2"/>
    <dgm:cxn modelId="{9B5D0595-9388-4474-A89B-80554A176D5A}" type="presParOf" srcId="{2F2B39E5-F036-4029-8E82-BE3FFC3E3F37}" destId="{BE78C15F-6861-4DC1-A290-221C31C09D88}" srcOrd="0" destOrd="0" presId="urn:microsoft.com/office/officeart/2005/8/layout/hierarchy2"/>
    <dgm:cxn modelId="{E5055C82-4EA5-49A9-860B-95B769C87071}" type="presParOf" srcId="{2F2B39E5-F036-4029-8E82-BE3FFC3E3F37}" destId="{C14252DB-1F50-4F8F-8483-023B3B273837}" srcOrd="1" destOrd="0" presId="urn:microsoft.com/office/officeart/2005/8/layout/hierarchy2"/>
    <dgm:cxn modelId="{DA6762F1-C2C7-4582-A5AC-EB4378894A54}" type="presParOf" srcId="{C14252DB-1F50-4F8F-8483-023B3B273837}" destId="{DF79D6D8-1892-4FA6-8872-C772E793CF00}" srcOrd="0" destOrd="0" presId="urn:microsoft.com/office/officeart/2005/8/layout/hierarchy2"/>
    <dgm:cxn modelId="{F0CEA226-096E-49B7-8FB6-AA57EE79610E}" type="presParOf" srcId="{DF79D6D8-1892-4FA6-8872-C772E793CF00}" destId="{7441104C-FA75-4F39-AACB-49DDC7625B0D}" srcOrd="0" destOrd="0" presId="urn:microsoft.com/office/officeart/2005/8/layout/hierarchy2"/>
    <dgm:cxn modelId="{3D9310B0-94D0-4743-BA78-2D017AA20C1B}" type="presParOf" srcId="{C14252DB-1F50-4F8F-8483-023B3B273837}" destId="{D0E555F7-F0D2-4F23-82F5-79CC78309959}" srcOrd="1" destOrd="0" presId="urn:microsoft.com/office/officeart/2005/8/layout/hierarchy2"/>
    <dgm:cxn modelId="{CDBB7322-B51D-464D-860B-99BEECC6DFC1}" type="presParOf" srcId="{D0E555F7-F0D2-4F23-82F5-79CC78309959}" destId="{C2773379-D5F9-43BF-A8D9-5D2B3569070B}" srcOrd="0" destOrd="0" presId="urn:microsoft.com/office/officeart/2005/8/layout/hierarchy2"/>
    <dgm:cxn modelId="{6BE6A6BD-C502-4DEB-B709-2FC5CB3C571C}" type="presParOf" srcId="{D0E555F7-F0D2-4F23-82F5-79CC78309959}" destId="{9F1AC9E9-248E-453E-A93F-FF06B27BE510}" srcOrd="1" destOrd="0" presId="urn:microsoft.com/office/officeart/2005/8/layout/hierarchy2"/>
    <dgm:cxn modelId="{8795AA5D-B31A-407F-AAB1-D84624F5BB48}" type="presParOf" srcId="{9F1AC9E9-248E-453E-A93F-FF06B27BE510}" destId="{7B3CCA0E-CFCA-4224-8066-3BD16084D237}" srcOrd="0" destOrd="0" presId="urn:microsoft.com/office/officeart/2005/8/layout/hierarchy2"/>
    <dgm:cxn modelId="{73AEE54E-77A4-48C0-95CE-CE894E1369CC}" type="presParOf" srcId="{7B3CCA0E-CFCA-4224-8066-3BD16084D237}" destId="{55ED6390-7529-492E-A554-3394ACEB965D}" srcOrd="0" destOrd="0" presId="urn:microsoft.com/office/officeart/2005/8/layout/hierarchy2"/>
    <dgm:cxn modelId="{98DD4B71-17D1-4891-BB5D-A3D2DF3361A3}" type="presParOf" srcId="{9F1AC9E9-248E-453E-A93F-FF06B27BE510}" destId="{3387C318-0199-435A-AFBE-AA8FF618933B}" srcOrd="1" destOrd="0" presId="urn:microsoft.com/office/officeart/2005/8/layout/hierarchy2"/>
    <dgm:cxn modelId="{7978FC33-9D69-4733-AB6E-1DC9572B757F}" type="presParOf" srcId="{3387C318-0199-435A-AFBE-AA8FF618933B}" destId="{0BD217C8-915B-4CE0-9E92-F417377D4179}" srcOrd="0" destOrd="0" presId="urn:microsoft.com/office/officeart/2005/8/layout/hierarchy2"/>
    <dgm:cxn modelId="{13E471CE-6EA0-4A66-B2DB-A7DD4AE67A2B}" type="presParOf" srcId="{3387C318-0199-435A-AFBE-AA8FF618933B}" destId="{2FA9C3F3-37F7-4AC4-9C7C-5EEDF504FEF9}" srcOrd="1" destOrd="0" presId="urn:microsoft.com/office/officeart/2005/8/layout/hierarchy2"/>
    <dgm:cxn modelId="{B914A217-C925-4AFB-B30C-435096716B1C}" type="presParOf" srcId="{9F1AC9E9-248E-453E-A93F-FF06B27BE510}" destId="{4E74573E-298F-455A-B882-3E984A574FA1}" srcOrd="2" destOrd="0" presId="urn:microsoft.com/office/officeart/2005/8/layout/hierarchy2"/>
    <dgm:cxn modelId="{8923EF67-99A2-4635-8F8D-0BF15A266B0A}" type="presParOf" srcId="{4E74573E-298F-455A-B882-3E984A574FA1}" destId="{CAB5423F-495A-41C0-A160-5A6D772BFCD9}" srcOrd="0" destOrd="0" presId="urn:microsoft.com/office/officeart/2005/8/layout/hierarchy2"/>
    <dgm:cxn modelId="{7DF8BB76-B222-4A9A-B29B-678ECBFFA942}" type="presParOf" srcId="{9F1AC9E9-248E-453E-A93F-FF06B27BE510}" destId="{B8E98690-C206-49D5-80D8-CEDE8F89DE27}" srcOrd="3" destOrd="0" presId="urn:microsoft.com/office/officeart/2005/8/layout/hierarchy2"/>
    <dgm:cxn modelId="{1D50C1C2-3717-4650-9D52-56D9F5C7A2F9}" type="presParOf" srcId="{B8E98690-C206-49D5-80D8-CEDE8F89DE27}" destId="{96468C62-3896-4B07-B46F-9B2DE44DEFE9}" srcOrd="0" destOrd="0" presId="urn:microsoft.com/office/officeart/2005/8/layout/hierarchy2"/>
    <dgm:cxn modelId="{B2FE1C6B-7B37-4BCB-BA64-E94FF0DDA320}" type="presParOf" srcId="{B8E98690-C206-49D5-80D8-CEDE8F89DE27}" destId="{11F86B4A-5C8E-47B9-B725-A5A3A83E1D5B}" srcOrd="1" destOrd="0" presId="urn:microsoft.com/office/officeart/2005/8/layout/hierarchy2"/>
    <dgm:cxn modelId="{BF509987-1F8C-4FC7-9D34-F4072AA879F4}" type="presParOf" srcId="{C14252DB-1F50-4F8F-8483-023B3B273837}" destId="{9FAF5EB9-699B-427B-B7F4-07AB5A97761F}" srcOrd="2" destOrd="0" presId="urn:microsoft.com/office/officeart/2005/8/layout/hierarchy2"/>
    <dgm:cxn modelId="{82F5BA2A-A00F-4BC9-A45B-F422351DDCC7}" type="presParOf" srcId="{9FAF5EB9-699B-427B-B7F4-07AB5A97761F}" destId="{E62160FF-7B2D-49EB-ABC3-587B46C4C256}" srcOrd="0" destOrd="0" presId="urn:microsoft.com/office/officeart/2005/8/layout/hierarchy2"/>
    <dgm:cxn modelId="{1128CF7A-0E9D-4B58-A5BF-0527A56960C2}" type="presParOf" srcId="{C14252DB-1F50-4F8F-8483-023B3B273837}" destId="{CEA0625E-A1D6-4131-B0B3-CF0ADEF2E347}" srcOrd="3" destOrd="0" presId="urn:microsoft.com/office/officeart/2005/8/layout/hierarchy2"/>
    <dgm:cxn modelId="{A3499C4D-6725-4DA7-98C5-B7B090C190C3}" type="presParOf" srcId="{CEA0625E-A1D6-4131-B0B3-CF0ADEF2E347}" destId="{1BD218A3-3EB1-4271-BBA6-66EFE93BBB72}" srcOrd="0" destOrd="0" presId="urn:microsoft.com/office/officeart/2005/8/layout/hierarchy2"/>
    <dgm:cxn modelId="{2450AA51-44E6-46D1-A100-16BDE1CD6707}" type="presParOf" srcId="{CEA0625E-A1D6-4131-B0B3-CF0ADEF2E347}" destId="{96580179-7265-44AA-ADDC-2A32CAB7D12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C8F6882-623C-4F59-89C4-4E5CBDBBE090}" type="datetimeFigureOut">
              <a:rPr lang="es-ES" smtClean="0"/>
              <a:pPr/>
              <a:t>01/09/2013</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4030F02F-573B-4E64-A300-A7C383857750}" type="slidenum">
              <a:rPr lang="es-ES" smtClean="0"/>
              <a:pPr/>
              <a:t>‹Nº›</a:t>
            </a:fld>
            <a:endParaRPr lang="es-ES"/>
          </a:p>
        </p:txBody>
      </p:sp>
    </p:spTree>
    <p:extLst>
      <p:ext uri="{BB962C8B-B14F-4D97-AF65-F5344CB8AC3E}">
        <p14:creationId xmlns:p14="http://schemas.microsoft.com/office/powerpoint/2010/main" val="4107914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CD25255-EE5E-40E3-B634-65B4AA002A7D}" type="datetimeFigureOut">
              <a:rPr lang="es-ES" smtClean="0"/>
              <a:pPr/>
              <a:t>01/09/2013</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DDBB7FF-5F31-4F6A-871A-89C210F39D73}" type="slidenum">
              <a:rPr lang="es-ES" smtClean="0"/>
              <a:pPr/>
              <a:t>‹Nº›</a:t>
            </a:fld>
            <a:endParaRPr lang="es-ES"/>
          </a:p>
        </p:txBody>
      </p:sp>
    </p:spTree>
    <p:extLst>
      <p:ext uri="{BB962C8B-B14F-4D97-AF65-F5344CB8AC3E}">
        <p14:creationId xmlns:p14="http://schemas.microsoft.com/office/powerpoint/2010/main" val="225372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rgbClr val="003366"/>
        </a:solidFill>
        <a:effectLst/>
      </p:bgPr>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19" name="18 Marcador de pie de página"/>
          <p:cNvSpPr>
            <a:spLocks noGrp="1"/>
          </p:cNvSpPr>
          <p:nvPr>
            <p:ph type="ftr" sz="quarter" idx="11"/>
          </p:nvPr>
        </p:nvSpPr>
        <p:spPr/>
        <p:txBody>
          <a:bodyPr/>
          <a:lstStyle/>
          <a:p>
            <a:endParaRPr kumimoji="0" lang="en-US"/>
          </a:p>
        </p:txBody>
      </p:sp>
      <p:sp>
        <p:nvSpPr>
          <p:cNvPr id="27" name="2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bg>
      <p:bgPr>
        <a:solidFill>
          <a:srgbClr val="003366"/>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229600" cy="500066"/>
          </a:xfrm>
        </p:spPr>
        <p:txBody>
          <a:bodyPr>
            <a:noAutofit/>
          </a:bodyPr>
          <a:lstStyle>
            <a:lvl1pPr>
              <a:defRPr sz="3600" b="1">
                <a:ln>
                  <a:solidFill>
                    <a:srgbClr val="0070C0"/>
                  </a:solidFill>
                </a:ln>
                <a:solidFill>
                  <a:schemeClr val="bg2">
                    <a:lumMod val="20000"/>
                    <a:lumOff val="80000"/>
                  </a:schemeClr>
                </a:solidFill>
                <a:effectLst>
                  <a:outerShdw blurRad="38100" dist="38100" dir="2700000" algn="tl">
                    <a:srgbClr val="000000">
                      <a:alpha val="43137"/>
                    </a:srgbClr>
                  </a:outerShdw>
                </a:effectLst>
              </a:defRPr>
            </a:lvl1pPr>
          </a:lstStyle>
          <a:p>
            <a:r>
              <a:rPr kumimoji="0" lang="es-ES" dirty="0" smtClean="0"/>
              <a:t>Haga clic para modificar el estilo de título del patrón</a:t>
            </a:r>
            <a:endParaRPr kumimoji="0" lang="en-US" dirty="0"/>
          </a:p>
        </p:txBody>
      </p:sp>
      <p:sp>
        <p:nvSpPr>
          <p:cNvPr id="3" name="2 Marcador de contenido"/>
          <p:cNvSpPr>
            <a:spLocks noGrp="1"/>
          </p:cNvSpPr>
          <p:nvPr>
            <p:ph idx="1"/>
          </p:nvPr>
        </p:nvSpPr>
        <p:spPr>
          <a:xfrm>
            <a:off x="457200" y="1071546"/>
            <a:ext cx="8229600" cy="5110178"/>
          </a:xfrm>
        </p:spPr>
        <p:txBody>
          <a:bodyPr/>
          <a:lstStyle>
            <a:lvl1pPr marL="0" indent="0">
              <a:buNone/>
              <a:defRPr sz="2400" i="1">
                <a:effectLst>
                  <a:outerShdw blurRad="38100" dist="38100" dir="2700000" algn="tl">
                    <a:srgbClr val="000000">
                      <a:alpha val="43137"/>
                    </a:srgbClr>
                  </a:outerShdw>
                </a:effectLst>
                <a:latin typeface="Cambria" pitchFamily="18" charset="0"/>
              </a:defRPr>
            </a:lvl1pPr>
            <a:lvl2pPr marL="360363" indent="-360363">
              <a:buClr>
                <a:schemeClr val="bg2">
                  <a:lumMod val="20000"/>
                  <a:lumOff val="80000"/>
                </a:schemeClr>
              </a:buClr>
              <a:buSzPct val="100000"/>
              <a:buFont typeface="Wingdings" pitchFamily="2" charset="2"/>
              <a:buChar char="ü"/>
              <a:defRPr sz="2200">
                <a:effectLst>
                  <a:outerShdw blurRad="38100" dist="38100" dir="2700000" algn="tl">
                    <a:srgbClr val="000000">
                      <a:alpha val="43137"/>
                    </a:srgbClr>
                  </a:outerShdw>
                </a:effectLst>
                <a:latin typeface="Cambria" pitchFamily="18" charset="0"/>
              </a:defRPr>
            </a:lvl2pPr>
            <a:lvl3pPr marL="714375" indent="-355600">
              <a:buClr>
                <a:srgbClr val="FFC000"/>
              </a:buClr>
              <a:buFont typeface="Constantia" pitchFamily="18" charset="0"/>
              <a:buChar char="—"/>
              <a:defRPr sz="2000">
                <a:effectLst>
                  <a:outerShdw blurRad="38100" dist="38100" dir="2700000" algn="tl">
                    <a:srgbClr val="000000">
                      <a:alpha val="43137"/>
                    </a:srgbClr>
                  </a:outerShdw>
                </a:effectLst>
                <a:latin typeface="Cambria" pitchFamily="18" charset="0"/>
              </a:defRPr>
            </a:lvl3pPr>
            <a:lvl4pPr marL="1076325" indent="-361950">
              <a:buClr>
                <a:schemeClr val="bg2">
                  <a:lumMod val="20000"/>
                  <a:lumOff val="80000"/>
                </a:schemeClr>
              </a:buClr>
              <a:buSzPct val="100000"/>
              <a:buFont typeface="Wingdings" pitchFamily="2" charset="2"/>
              <a:buChar char="ü"/>
              <a:defRPr>
                <a:effectLst>
                  <a:outerShdw blurRad="38100" dist="38100" dir="2700000" algn="tl">
                    <a:srgbClr val="000000">
                      <a:alpha val="43137"/>
                    </a:srgbClr>
                  </a:outerShdw>
                </a:effectLst>
                <a:latin typeface="Cambria" pitchFamily="18" charset="0"/>
              </a:defRPr>
            </a:lvl4pPr>
            <a:lvl5pPr marL="1438275" indent="-361950">
              <a:buClr>
                <a:schemeClr val="bg2">
                  <a:lumMod val="20000"/>
                  <a:lumOff val="80000"/>
                </a:schemeClr>
              </a:buClr>
              <a:buSzPct val="100000"/>
              <a:buFont typeface="Wingdings" pitchFamily="2" charset="2"/>
              <a:buChar char="ü"/>
              <a:defRPr>
                <a:effectLst>
                  <a:outerShdw blurRad="38100" dist="38100" dir="2700000" algn="tl">
                    <a:srgbClr val="000000">
                      <a:alpha val="43137"/>
                    </a:srgbClr>
                  </a:outerShdw>
                </a:effectLst>
                <a:latin typeface="Cambria" pitchFamily="18" charset="0"/>
              </a:defRPr>
            </a:lvl5p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5" name="4 Marcador de pie de página"/>
          <p:cNvSpPr>
            <a:spLocks noGrp="1"/>
          </p:cNvSpPr>
          <p:nvPr>
            <p:ph type="ftr" sz="quarter" idx="11"/>
          </p:nvPr>
        </p:nvSpPr>
        <p:spPr>
          <a:xfrm>
            <a:off x="1214414" y="6356350"/>
            <a:ext cx="5572164" cy="365125"/>
          </a:xfrm>
        </p:spPr>
        <p:txBody>
          <a:bodyPr/>
          <a:lstStyle>
            <a:lvl1pPr>
              <a:defRPr>
                <a:solidFill>
                  <a:schemeClr val="tx1"/>
                </a:solidFill>
                <a:effectLst>
                  <a:outerShdw blurRad="38100" dist="38100" dir="2700000" algn="tl">
                    <a:srgbClr val="000000">
                      <a:alpha val="43137"/>
                    </a:srgbClr>
                  </a:outerShdw>
                </a:effectLst>
                <a:latin typeface="+mj-lt"/>
              </a:defRPr>
            </a:lvl1pPr>
          </a:lstStyle>
          <a:p>
            <a:r>
              <a:rPr lang="es-ES" dirty="0" smtClean="0"/>
              <a:t>Fundamentos de la programación: Tipos e instrucciones I</a:t>
            </a:r>
            <a:endParaRPr lang="es-ES" dirty="0"/>
          </a:p>
        </p:txBody>
      </p:sp>
      <p:sp>
        <p:nvSpPr>
          <p:cNvPr id="6" name="5 Marcador de número de diapositiva"/>
          <p:cNvSpPr>
            <a:spLocks noGrp="1"/>
          </p:cNvSpPr>
          <p:nvPr>
            <p:ph type="sldNum" sz="quarter" idx="12"/>
          </p:nvPr>
        </p:nvSpPr>
        <p:spPr>
          <a:xfrm>
            <a:off x="6929454" y="6356350"/>
            <a:ext cx="900090" cy="365125"/>
          </a:xfrm>
        </p:spPr>
        <p:txBody>
          <a:bodyPr/>
          <a:lstStyle>
            <a:lvl1pPr>
              <a:defRPr>
                <a:solidFill>
                  <a:schemeClr val="tx1"/>
                </a:solidFill>
                <a:effectLst>
                  <a:outerShdw blurRad="38100" dist="38100" dir="2700000" algn="tl">
                    <a:srgbClr val="000000">
                      <a:alpha val="43137"/>
                    </a:srgbClr>
                  </a:outerShdw>
                </a:effectLst>
                <a:latin typeface="+mj-lt"/>
              </a:defRPr>
            </a:lvl1pPr>
          </a:lstStyle>
          <a:p>
            <a:r>
              <a:rPr lang="en-US" smtClean="0"/>
              <a:t>Página </a:t>
            </a:r>
            <a:fld id="{042AED99-7FB4-404E-8A97-64753DCE42EC}" type="slidenum">
              <a:rPr lang="en-US" smtClean="0"/>
              <a:pPr/>
              <a:t>‹Nº›</a:t>
            </a:fld>
            <a:endParaRPr lang="en-US" dirty="0"/>
          </a:p>
        </p:txBody>
      </p:sp>
      <p:cxnSp>
        <p:nvCxnSpPr>
          <p:cNvPr id="8" name="7 Conector recto"/>
          <p:cNvCxnSpPr/>
          <p:nvPr userDrawn="1"/>
        </p:nvCxnSpPr>
        <p:spPr>
          <a:xfrm>
            <a:off x="428596" y="857232"/>
            <a:ext cx="8286808" cy="0"/>
          </a:xfrm>
          <a:prstGeom prst="line">
            <a:avLst/>
          </a:prstGeom>
          <a:ln w="28575">
            <a:solidFill>
              <a:schemeClr val="accent2">
                <a:lumMod val="20000"/>
                <a:lumOff val="80000"/>
              </a:schemeClr>
            </a:solidFill>
          </a:ln>
        </p:spPr>
        <p:style>
          <a:lnRef idx="3">
            <a:schemeClr val="accent2"/>
          </a:lnRef>
          <a:fillRef idx="0">
            <a:schemeClr val="accent2"/>
          </a:fillRef>
          <a:effectRef idx="2">
            <a:schemeClr val="accent2"/>
          </a:effectRef>
          <a:fontRef idx="minor">
            <a:schemeClr val="tx1"/>
          </a:fontRef>
        </p:style>
      </p:cxnSp>
      <p:pic>
        <p:nvPicPr>
          <p:cNvPr id="10" name="9 Imagen" descr="ucmtrozo.jpg"/>
          <p:cNvPicPr>
            <a:picLocks noChangeAspect="1"/>
          </p:cNvPicPr>
          <p:nvPr userDrawn="1"/>
        </p:nvPicPr>
        <p:blipFill>
          <a:blip r:embed="rId2" cstate="print">
            <a:clrChange>
              <a:clrFrom>
                <a:srgbClr val="FFFFFF"/>
              </a:clrFrom>
              <a:clrTo>
                <a:srgbClr val="FFFFFF">
                  <a:alpha val="0"/>
                </a:srgbClr>
              </a:clrTo>
            </a:clrChange>
            <a:lum bright="-20000"/>
          </a:blip>
          <a:stretch>
            <a:fillRect/>
          </a:stretch>
        </p:blipFill>
        <p:spPr>
          <a:xfrm>
            <a:off x="8058150" y="5669280"/>
            <a:ext cx="1085850" cy="1188720"/>
          </a:xfrm>
          <a:prstGeom prst="rect">
            <a:avLst/>
          </a:prstGeom>
        </p:spPr>
      </p:pic>
      <p:sp>
        <p:nvSpPr>
          <p:cNvPr id="11" name="10 CuadroTexto"/>
          <p:cNvSpPr txBox="1"/>
          <p:nvPr userDrawn="1"/>
        </p:nvSpPr>
        <p:spPr>
          <a:xfrm>
            <a:off x="-32" y="5045880"/>
            <a:ext cx="353943" cy="1336263"/>
          </a:xfrm>
          <a:prstGeom prst="rect">
            <a:avLst/>
          </a:prstGeom>
          <a:noFill/>
        </p:spPr>
        <p:txBody>
          <a:bodyPr vert="vert270" wrap="none" rtlCol="0">
            <a:spAutoFit/>
          </a:bodyPr>
          <a:lstStyle/>
          <a:p>
            <a:r>
              <a:rPr lang="es-ES" sz="1100" dirty="0" smtClean="0">
                <a:effectLst>
                  <a:outerShdw blurRad="38100" dist="38100" dir="2700000" algn="tl">
                    <a:srgbClr val="000000">
                      <a:alpha val="43137"/>
                    </a:srgbClr>
                  </a:outerShdw>
                </a:effectLst>
                <a:latin typeface="+mj-lt"/>
              </a:rPr>
              <a:t>Luis Hernández Yáñez</a:t>
            </a:r>
            <a:endParaRPr lang="es-ES" sz="1100" dirty="0">
              <a:effectLst>
                <a:outerShdw blurRad="38100" dist="38100" dir="2700000" algn="tl">
                  <a:srgbClr val="000000">
                    <a:alpha val="43137"/>
                  </a:srgbClr>
                </a:outerShdw>
              </a:effectLst>
              <a:latin typeface="+mj-lt"/>
            </a:endParaRPr>
          </a:p>
        </p:txBody>
      </p:sp>
      <p:pic>
        <p:nvPicPr>
          <p:cNvPr id="13" name="12 Imagen" descr="CreativeCommons.png">
            <a:hlinkClick r:id="rId3"/>
          </p:cNvPr>
          <p:cNvPicPr>
            <a:picLocks noChangeAspect="1"/>
          </p:cNvPicPr>
          <p:nvPr userDrawn="1"/>
        </p:nvPicPr>
        <p:blipFill>
          <a:blip r:embed="rId4" cstate="print"/>
          <a:stretch>
            <a:fillRect/>
          </a:stretch>
        </p:blipFill>
        <p:spPr>
          <a:xfrm>
            <a:off x="155972" y="6381328"/>
            <a:ext cx="959644" cy="335756"/>
          </a:xfrm>
          <a:prstGeom prst="rect">
            <a:avLst/>
          </a:prstGeom>
          <a:ln>
            <a:noFill/>
          </a:ln>
          <a:effectLst>
            <a:outerShdw blurRad="50800" dist="38100" dir="2700000" algn="tl"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8" name="7 Marcador de pie de página"/>
          <p:cNvSpPr>
            <a:spLocks noGrp="1"/>
          </p:cNvSpPr>
          <p:nvPr>
            <p:ph type="ftr" sz="quarter" idx="11"/>
          </p:nvPr>
        </p:nvSpPr>
        <p:spPr/>
        <p:txBody>
          <a:bodyPr/>
          <a:lstStyle/>
          <a:p>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9/1/2013</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042AED99-7FB4-404E-8A97-64753DCE42EC}" type="slidenum">
              <a:rPr kumimoji="0" lang="en-US" smtClean="0"/>
              <a:pPr/>
              <a:t>‹Nº›</a:t>
            </a:fld>
            <a:endParaRPr kumimoji="0"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25000">
              <a:schemeClr val="bg2">
                <a:tint val="83000"/>
                <a:satMod val="320000"/>
              </a:schemeClr>
            </a:gs>
            <a:gs pos="100000">
              <a:schemeClr val="bg2">
                <a:shade val="15000"/>
                <a:satMod val="32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9/1/2013</a:t>
            </a:fld>
            <a:endParaRPr lang="en-US" dirty="0">
              <a:solidFill>
                <a:schemeClr val="tx2">
                  <a:shade val="90000"/>
                </a:schemeClr>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‹Nº›</a:t>
            </a:fld>
            <a:endParaRPr kumimoji="0" lang="en-US" dirty="0">
              <a:solidFill>
                <a:schemeClr val="tx2">
                  <a:shade val="90000"/>
                </a:schemeClr>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ipe dir="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sa/3.0/"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25.w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26.wmf"/></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png"/><Relationship Id="rId4" Type="http://schemas.openxmlformats.org/officeDocument/2006/relationships/image" Target="../media/image28.wmf"/></Relationships>
</file>

<file path=ppt/slides/_rels/slide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hyperlink" Target="http://creativecommons.org/" TargetMode="External"/><Relationship Id="rId1" Type="http://schemas.openxmlformats.org/officeDocument/2006/relationships/slideLayout" Target="../slideLayouts/slideLayout2.xml"/><Relationship Id="rId6" Type="http://schemas.openxmlformats.org/officeDocument/2006/relationships/hyperlink" Target="http://creativecommons.org/licenses/by-nc-sa/3.0/"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3 Imagen" descr="ucmtrozo.jpg"/>
          <p:cNvPicPr>
            <a:picLocks noChangeAspect="1"/>
          </p:cNvPicPr>
          <p:nvPr/>
        </p:nvPicPr>
        <p:blipFill>
          <a:blip r:embed="rId2" cstate="print">
            <a:clrChange>
              <a:clrFrom>
                <a:srgbClr val="FFFFFF"/>
              </a:clrFrom>
              <a:clrTo>
                <a:srgbClr val="FFFFFF">
                  <a:alpha val="0"/>
                </a:srgbClr>
              </a:clrTo>
            </a:clrChange>
          </a:blip>
          <a:stretch>
            <a:fillRect/>
          </a:stretch>
        </p:blipFill>
        <p:spPr>
          <a:xfrm>
            <a:off x="7515225" y="5074920"/>
            <a:ext cx="1628775" cy="1783080"/>
          </a:xfrm>
          <a:prstGeom prst="rect">
            <a:avLst/>
          </a:prstGeom>
        </p:spPr>
      </p:pic>
      <p:sp>
        <p:nvSpPr>
          <p:cNvPr id="8" name="7 CuadroTexto"/>
          <p:cNvSpPr txBox="1">
            <a:spLocks noChangeAspect="1"/>
          </p:cNvSpPr>
          <p:nvPr/>
        </p:nvSpPr>
        <p:spPr>
          <a:xfrm>
            <a:off x="500033" y="1847839"/>
            <a:ext cx="1548000" cy="1548000"/>
          </a:xfrm>
          <a:prstGeom prst="rect">
            <a:avLst/>
          </a:prstGeom>
          <a:solidFill>
            <a:schemeClr val="accent2">
              <a:tint val="98000"/>
              <a:shade val="25000"/>
              <a:satMod val="250000"/>
            </a:schemeClr>
          </a:solidFill>
          <a:effectLst>
            <a:innerShdw blurRad="63500" dist="50800" dir="2700000">
              <a:prstClr val="black">
                <a:alpha val="50000"/>
              </a:prstClr>
            </a:innerShdw>
          </a:effectLst>
        </p:spPr>
        <p:style>
          <a:lnRef idx="1">
            <a:schemeClr val="accent2"/>
          </a:lnRef>
          <a:fillRef idx="3">
            <a:schemeClr val="accent2"/>
          </a:fillRef>
          <a:effectRef idx="2">
            <a:schemeClr val="accent2"/>
          </a:effectRef>
          <a:fontRef idx="minor">
            <a:schemeClr val="lt1"/>
          </a:fontRef>
        </p:style>
        <p:txBody>
          <a:bodyPr wrap="square" rtlCol="0">
            <a:noAutofit/>
          </a:bodyPr>
          <a:lstStyle/>
          <a:p>
            <a:pPr algn="ctr"/>
            <a:r>
              <a:rPr lang="es-ES" sz="8800" b="1" smtClean="0">
                <a:solidFill>
                  <a:schemeClr val="bg2">
                    <a:lumMod val="20000"/>
                    <a:lumOff val="80000"/>
                  </a:schemeClr>
                </a:solidFill>
                <a:effectLst>
                  <a:outerShdw blurRad="38100" dist="38100" dir="2700000" algn="tl">
                    <a:srgbClr val="000000">
                      <a:alpha val="43137"/>
                    </a:srgbClr>
                  </a:outerShdw>
                </a:effectLst>
                <a:latin typeface="+mj-lt"/>
              </a:rPr>
              <a:t>2</a:t>
            </a:r>
            <a:endParaRPr lang="es-ES" sz="8800" b="1" dirty="0">
              <a:solidFill>
                <a:schemeClr val="bg2">
                  <a:lumMod val="20000"/>
                  <a:lumOff val="80000"/>
                </a:schemeClr>
              </a:solidFill>
              <a:effectLst>
                <a:outerShdw blurRad="38100" dist="38100" dir="2700000" algn="tl">
                  <a:srgbClr val="000000">
                    <a:alpha val="43137"/>
                  </a:srgbClr>
                </a:outerShdw>
              </a:effectLst>
              <a:latin typeface="+mj-lt"/>
            </a:endParaRPr>
          </a:p>
        </p:txBody>
      </p:sp>
      <p:sp>
        <p:nvSpPr>
          <p:cNvPr id="10" name="2 Subtítulo"/>
          <p:cNvSpPr>
            <a:spLocks noGrp="1"/>
          </p:cNvSpPr>
          <p:nvPr>
            <p:ph type="subTitle" idx="1"/>
          </p:nvPr>
        </p:nvSpPr>
        <p:spPr>
          <a:xfrm>
            <a:off x="604838" y="4157230"/>
            <a:ext cx="6681806" cy="2415042"/>
          </a:xfrm>
        </p:spPr>
        <p:txBody>
          <a:bodyPr>
            <a:normAutofit/>
          </a:bodyPr>
          <a:lstStyle/>
          <a:p>
            <a:r>
              <a:rPr lang="es-ES" sz="2000" dirty="0" smtClean="0">
                <a:effectLst>
                  <a:outerShdw blurRad="38100" dist="38100" dir="2700000" algn="tl">
                    <a:srgbClr val="000000">
                      <a:alpha val="43137"/>
                    </a:srgbClr>
                  </a:outerShdw>
                </a:effectLst>
                <a:latin typeface="Cambria" pitchFamily="18" charset="0"/>
              </a:rPr>
              <a:t>Grado en Ingeniería Informática</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 Grado en Ingeniería del Software</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 Grado en Ingeniería de Computadores</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Luis Hernández Yáñez</a:t>
            </a:r>
            <a:br>
              <a:rPr lang="es-ES" sz="2000"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Facultad de Informática</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Universidad Complutense</a:t>
            </a:r>
            <a:endParaRPr lang="es-ES" dirty="0">
              <a:effectLst>
                <a:outerShdw blurRad="38100" dist="38100" dir="2700000" algn="tl">
                  <a:srgbClr val="000000">
                    <a:alpha val="43137"/>
                  </a:srgbClr>
                </a:outerShdw>
              </a:effectLst>
              <a:latin typeface="Cambria" pitchFamily="18" charset="0"/>
            </a:endParaRPr>
          </a:p>
        </p:txBody>
      </p:sp>
      <p:pic>
        <p:nvPicPr>
          <p:cNvPr id="9" name="8 Imagen" descr="CreativeCommons.png">
            <a:hlinkClick r:id="rId3"/>
          </p:cNvPr>
          <p:cNvPicPr>
            <a:picLocks noChangeAspect="1"/>
          </p:cNvPicPr>
          <p:nvPr/>
        </p:nvPicPr>
        <p:blipFill>
          <a:blip r:embed="rId4" cstate="print"/>
          <a:stretch>
            <a:fillRect/>
          </a:stretch>
        </p:blipFill>
        <p:spPr>
          <a:xfrm>
            <a:off x="395536" y="6021288"/>
            <a:ext cx="1343501" cy="470059"/>
          </a:xfrm>
          <a:prstGeom prst="rect">
            <a:avLst/>
          </a:prstGeom>
          <a:effectLst>
            <a:outerShdw blurRad="50800" dist="38100" dir="2700000" algn="tl" rotWithShape="0">
              <a:prstClr val="black">
                <a:alpha val="40000"/>
              </a:prstClr>
            </a:outerShdw>
          </a:effectLst>
        </p:spPr>
      </p:pic>
      <p:sp>
        <p:nvSpPr>
          <p:cNvPr id="11" name="10 CuadroTexto"/>
          <p:cNvSpPr txBox="1"/>
          <p:nvPr/>
        </p:nvSpPr>
        <p:spPr>
          <a:xfrm>
            <a:off x="428596" y="604818"/>
            <a:ext cx="5879751" cy="584775"/>
          </a:xfrm>
          <a:prstGeom prst="rect">
            <a:avLst/>
          </a:prstGeom>
          <a:noFill/>
        </p:spPr>
        <p:txBody>
          <a:bodyPr wrap="none" rtlCol="0">
            <a:spAutoFit/>
          </a:bodyPr>
          <a:lstStyle/>
          <a:p>
            <a:pPr defTabSz="1323975">
              <a:tabLst>
                <a:tab pos="6010275" algn="l"/>
              </a:tabLst>
            </a:pPr>
            <a:r>
              <a:rPr lang="es-ES" sz="3200" dirty="0" smtClean="0">
                <a:solidFill>
                  <a:schemeClr val="bg2">
                    <a:lumMod val="20000"/>
                    <a:lumOff val="80000"/>
                  </a:schemeClr>
                </a:solidFill>
                <a:latin typeface="+mj-lt"/>
              </a:rPr>
              <a:t>Fundamentos de la programación</a:t>
            </a:r>
            <a:endParaRPr lang="es-ES" sz="3200" dirty="0">
              <a:solidFill>
                <a:schemeClr val="bg2">
                  <a:lumMod val="20000"/>
                  <a:lumOff val="80000"/>
                </a:schemeClr>
              </a:solidFill>
              <a:latin typeface="+mj-lt"/>
            </a:endParaRPr>
          </a:p>
        </p:txBody>
      </p:sp>
      <p:cxnSp>
        <p:nvCxnSpPr>
          <p:cNvPr id="12" name="11 Conector recto"/>
          <p:cNvCxnSpPr/>
          <p:nvPr/>
        </p:nvCxnSpPr>
        <p:spPr>
          <a:xfrm>
            <a:off x="500034" y="1214422"/>
            <a:ext cx="7643866" cy="0"/>
          </a:xfrm>
          <a:prstGeom prst="line">
            <a:avLst/>
          </a:prstGeom>
          <a:ln>
            <a:solidFill>
              <a:schemeClr val="bg2">
                <a:lumMod val="20000"/>
                <a:lumOff val="80000"/>
              </a:schemeClr>
            </a:solidFill>
          </a:ln>
          <a:effectLst>
            <a:outerShdw blurRad="50800" dist="38100" dir="2700000" algn="tl" rotWithShape="0">
              <a:prstClr val="black">
                <a:alpha val="40000"/>
              </a:prstClr>
            </a:outerShdw>
          </a:effectLst>
        </p:spPr>
        <p:style>
          <a:lnRef idx="2">
            <a:schemeClr val="accent2"/>
          </a:lnRef>
          <a:fillRef idx="0">
            <a:schemeClr val="accent2"/>
          </a:fillRef>
          <a:effectRef idx="1">
            <a:schemeClr val="accent2"/>
          </a:effectRef>
          <a:fontRef idx="minor">
            <a:schemeClr val="tx1"/>
          </a:fontRef>
        </p:style>
      </p:cxnSp>
      <p:sp>
        <p:nvSpPr>
          <p:cNvPr id="14" name="1 Título"/>
          <p:cNvSpPr>
            <a:spLocks noGrp="1"/>
          </p:cNvSpPr>
          <p:nvPr>
            <p:ph type="ctrTitle"/>
          </p:nvPr>
        </p:nvSpPr>
        <p:spPr>
          <a:xfrm>
            <a:off x="2428860" y="1844824"/>
            <a:ext cx="6072230" cy="1440160"/>
          </a:xfrm>
        </p:spPr>
        <p:txBody>
          <a:bodyPr anchor="ctr">
            <a:normAutofit/>
          </a:bodyPr>
          <a:lstStyle/>
          <a:p>
            <a:pPr algn="l"/>
            <a:r>
              <a:rPr lang="es-ES" sz="4800" dirty="0" smtClean="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rPr>
              <a:t>Tipos e instrucciones I</a:t>
            </a:r>
            <a:endParaRPr lang="es-ES" sz="4800" b="0" dirty="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La compilación</a:t>
            </a:r>
          </a:p>
          <a:p>
            <a:pPr marL="361950" lvl="1" indent="1588">
              <a:spcBef>
                <a:spcPts val="0"/>
              </a:spcBef>
              <a:spcAft>
                <a:spcPts val="600"/>
              </a:spcAft>
              <a:buNone/>
            </a:pPr>
            <a:r>
              <a:rPr lang="es-ES" dirty="0" smtClean="0"/>
              <a:t>Introducimos la llave USB en el coche</a:t>
            </a:r>
            <a:br>
              <a:rPr lang="es-ES" dirty="0" smtClean="0"/>
            </a:br>
            <a:r>
              <a:rPr lang="es-ES" dirty="0" smtClean="0"/>
              <a:t>y pulsamos el botón de ejecutar el programa:</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17" name="16 CuadroTexto"/>
          <p:cNvSpPr txBox="1"/>
          <p:nvPr/>
        </p:nvSpPr>
        <p:spPr>
          <a:xfrm>
            <a:off x="899592" y="2708920"/>
            <a:ext cx="6336704" cy="3312368"/>
          </a:xfrm>
          <a:prstGeom prst="rect">
            <a:avLst/>
          </a:prstGeom>
          <a:solidFill>
            <a:schemeClr val="dk1"/>
          </a:solidFill>
          <a:ln w="63500" cap="rnd">
            <a:solidFill>
              <a:schemeClr val="tx1">
                <a:lumMod val="85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endParaRPr lang="es-ES" sz="1600" dirty="0" smtClean="0">
              <a:latin typeface="Consolas" pitchFamily="49" charset="0"/>
            </a:endParaRPr>
          </a:p>
        </p:txBody>
      </p:sp>
      <p:sp>
        <p:nvSpPr>
          <p:cNvPr id="16" name="15 Rectángulo"/>
          <p:cNvSpPr/>
          <p:nvPr/>
        </p:nvSpPr>
        <p:spPr>
          <a:xfrm>
            <a:off x="971600" y="2780928"/>
            <a:ext cx="6408712" cy="3139321"/>
          </a:xfrm>
          <a:prstGeom prst="rect">
            <a:avLst/>
          </a:prstGeom>
        </p:spPr>
        <p:txBody>
          <a:bodyPr wrap="square">
            <a:spAutoFit/>
          </a:bodyPr>
          <a:lstStyle/>
          <a:p>
            <a:pPr marL="0" lvl="1" indent="1588">
              <a:spcBef>
                <a:spcPts val="0"/>
              </a:spcBef>
              <a:buNone/>
            </a:pPr>
            <a:r>
              <a:rPr lang="es-ES" dirty="0" err="1"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Stat</a:t>
            </a:r>
            <a:r>
              <a:rPr lang="es-ES" dirty="0"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Unknown</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word</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dirty="0" err="1"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Go</a:t>
            </a:r>
            <a:r>
              <a:rPr lang="es-ES" dirty="0"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 North 1 Blocks</a:t>
            </a:r>
          </a:p>
          <a:p>
            <a:pPr marL="0" lvl="1" indent="1588">
              <a:spcBef>
                <a:spcPts val="0"/>
              </a:spcBef>
              <a:buNone/>
            </a:pPr>
            <a:r>
              <a:rPr lang="es-ES" dirty="0" smtClean="0">
                <a:effectLst>
                  <a:outerShdw blurRad="38100" dist="38100" dir="2700000" algn="tl">
                    <a:srgbClr val="000000">
                      <a:alpha val="43137"/>
                    </a:srgbClr>
                  </a:outerShdw>
                </a:effectLst>
                <a:latin typeface="Consolas" pitchFamily="49" charset="0"/>
                <a:cs typeface="Consolas" pitchFamily="49" charset="0"/>
              </a:rPr>
              <a:t>-----------------^ ; </a:t>
            </a:r>
            <a:r>
              <a:rPr lang="es-ES" dirty="0" err="1" smtClean="0">
                <a:effectLst>
                  <a:outerShdw blurRad="38100" dist="38100" dir="2700000" algn="tl">
                    <a:srgbClr val="000000">
                      <a:alpha val="43137"/>
                    </a:srgbClr>
                  </a:outerShdw>
                </a:effectLst>
                <a:latin typeface="Consolas" pitchFamily="49" charset="0"/>
                <a:cs typeface="Consolas" pitchFamily="49" charset="0"/>
              </a:rPr>
              <a:t>missing</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dirty="0" err="1"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Go</a:t>
            </a:r>
            <a:r>
              <a:rPr lang="es-ES" dirty="0"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 East Blocks;</a:t>
            </a:r>
          </a:p>
          <a:p>
            <a:pPr marL="0" lvl="1" indent="1588">
              <a:spcBef>
                <a:spcPts val="0"/>
              </a:spcBef>
              <a:buNone/>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Number</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missing</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dirty="0" err="1"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Go</a:t>
            </a:r>
            <a:r>
              <a:rPr lang="es-ES" dirty="0"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 </a:t>
            </a:r>
            <a:r>
              <a:rPr lang="es-ES" dirty="0" err="1"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Noth</a:t>
            </a:r>
            <a:r>
              <a:rPr lang="es-ES" dirty="0"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 5 Blocks;</a:t>
            </a:r>
          </a:p>
          <a:p>
            <a:pPr marL="0" lvl="1" indent="1588">
              <a:spcBef>
                <a:spcPts val="0"/>
              </a:spcBef>
              <a:buNone/>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Unknown</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word</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dirty="0" err="1"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Go</a:t>
            </a:r>
            <a:r>
              <a:rPr lang="es-ES" dirty="0"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 West 2 Blocks;</a:t>
            </a:r>
          </a:p>
          <a:p>
            <a:pPr marL="0" lvl="1" indent="1588">
              <a:spcBef>
                <a:spcPts val="0"/>
              </a:spcBef>
              <a:buNone/>
            </a:pPr>
            <a:r>
              <a:rPr lang="es-ES" dirty="0" smtClean="0">
                <a:solidFill>
                  <a:schemeClr val="bg2">
                    <a:lumMod val="20000"/>
                    <a:lumOff val="80000"/>
                  </a:schemeClr>
                </a:solidFill>
                <a:effectLst>
                  <a:outerShdw blurRad="38100" dist="38100" dir="2700000" algn="tl">
                    <a:srgbClr val="000000">
                      <a:alpha val="43137"/>
                    </a:srgbClr>
                  </a:outerShdw>
                </a:effectLst>
                <a:latin typeface="Consolas" pitchFamily="49" charset="0"/>
                <a:cs typeface="Consolas" pitchFamily="49" charset="0"/>
              </a:rPr>
              <a:t>Stop;</a:t>
            </a:r>
          </a:p>
          <a:p>
            <a:pPr marL="0" lvl="1" indent="1588">
              <a:spcBef>
                <a:spcPts val="0"/>
              </a:spcBef>
              <a:buNone/>
            </a:pPr>
            <a:r>
              <a:rPr lang="es-ES" dirty="0" err="1" smtClean="0">
                <a:effectLst>
                  <a:outerShdw blurRad="38100" dist="38100" dir="2700000" algn="tl">
                    <a:srgbClr val="000000">
                      <a:alpha val="43137"/>
                    </a:srgbClr>
                  </a:outerShdw>
                </a:effectLst>
                <a:latin typeface="Consolas" pitchFamily="49" charset="0"/>
                <a:cs typeface="Consolas" pitchFamily="49" charset="0"/>
              </a:rPr>
              <a:t>There</a:t>
            </a:r>
            <a:r>
              <a:rPr lang="es-ES" dirty="0" smtClean="0">
                <a:effectLst>
                  <a:outerShdw blurRad="38100" dist="38100" dir="2700000" algn="tl">
                    <a:srgbClr val="000000">
                      <a:alpha val="43137"/>
                    </a:srgbClr>
                  </a:outerShdw>
                </a:effectLst>
                <a:latin typeface="Consolas" pitchFamily="49" charset="0"/>
                <a:cs typeface="Consolas" pitchFamily="49" charset="0"/>
              </a:rPr>
              <a:t> are </a:t>
            </a:r>
            <a:r>
              <a:rPr lang="es-ES" dirty="0" err="1" smtClean="0">
                <a:effectLst>
                  <a:outerShdw blurRad="38100" dist="38100" dir="2700000" algn="tl">
                    <a:srgbClr val="000000">
                      <a:alpha val="43137"/>
                    </a:srgbClr>
                  </a:outerShdw>
                </a:effectLst>
                <a:latin typeface="Consolas" pitchFamily="49" charset="0"/>
                <a:cs typeface="Consolas" pitchFamily="49" charset="0"/>
              </a:rPr>
              <a:t>errors</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Impossible</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to</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run</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the</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program</a:t>
            </a:r>
            <a:r>
              <a:rPr lang="es-ES" dirty="0" smtClean="0">
                <a:effectLst>
                  <a:outerShdw blurRad="38100" dist="38100" dir="2700000" algn="tl">
                    <a:srgbClr val="000000">
                      <a:alpha val="43137"/>
                    </a:srgbClr>
                  </a:outerShdw>
                </a:effectLst>
                <a:latin typeface="Consolas" pitchFamily="49" charset="0"/>
                <a:cs typeface="Consolas" pitchFamily="49" charset="0"/>
              </a:rPr>
              <a:t>.</a:t>
            </a:r>
            <a:endParaRPr lang="es-ES" dirty="0">
              <a:effectLst>
                <a:outerShdw blurRad="38100" dist="38100" dir="2700000" algn="tl">
                  <a:srgbClr val="000000">
                    <a:alpha val="43137"/>
                  </a:srgbClr>
                </a:outerShdw>
              </a:effectLst>
            </a:endParaRPr>
          </a:p>
        </p:txBody>
      </p:sp>
      <p:sp>
        <p:nvSpPr>
          <p:cNvPr id="18" name="17 CuadroTexto"/>
          <p:cNvSpPr txBox="1"/>
          <p:nvPr/>
        </p:nvSpPr>
        <p:spPr>
          <a:xfrm>
            <a:off x="7317829" y="3933056"/>
            <a:ext cx="1348446" cy="70788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Errores</a:t>
            </a:r>
            <a:br>
              <a:rPr lang="es-ES" sz="2000" dirty="0" smtClean="0">
                <a:solidFill>
                  <a:srgbClr val="FFC000"/>
                </a:solidFill>
                <a:effectLst>
                  <a:outerShdw blurRad="38100" dist="38100" dir="2700000" algn="tl">
                    <a:srgbClr val="000000">
                      <a:alpha val="43137"/>
                    </a:srgbClr>
                  </a:outerShdw>
                </a:effectLst>
                <a:latin typeface="Cambria" pitchFamily="18" charset="0"/>
              </a:rPr>
            </a:br>
            <a:r>
              <a:rPr lang="es-ES" sz="2000" dirty="0" smtClean="0">
                <a:solidFill>
                  <a:srgbClr val="FFC000"/>
                </a:solidFill>
                <a:effectLst>
                  <a:outerShdw blurRad="38100" dist="38100" dir="2700000" algn="tl">
                    <a:srgbClr val="000000">
                      <a:alpha val="43137"/>
                    </a:srgbClr>
                  </a:outerShdw>
                </a:effectLst>
                <a:latin typeface="Cambria" pitchFamily="18" charset="0"/>
              </a:rPr>
              <a:t>de sintaxis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par>
                          <p:cTn id="15" fill="hold">
                            <p:stCondLst>
                              <p:cond delay="2000"/>
                            </p:stCondLst>
                            <p:childTnLst>
                              <p:par>
                                <p:cTn id="16" presetID="35" presetClass="emph" presetSubtype="0" repeatCount="5000" fill="hold" grpId="1" nodeType="afterEffect">
                                  <p:stCondLst>
                                    <p:cond delay="0"/>
                                  </p:stCondLst>
                                  <p:childTnLst>
                                    <p:anim calcmode="discrete" valueType="str">
                                      <p:cBhvr>
                                        <p:cTn id="17"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P spid="18" grpId="0"/>
      <p:bldP spid="18" grpId="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147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276087" y="3044280"/>
            <a:ext cx="6591933"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Instrucciones de asignación</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El operador =</a:t>
            </a:r>
          </a:p>
          <a:p>
            <a:pPr lvl="1" indent="1588">
              <a:spcBef>
                <a:spcPts val="0"/>
              </a:spcBef>
              <a:spcAft>
                <a:spcPts val="600"/>
              </a:spcAft>
              <a:buNone/>
            </a:pPr>
            <a:endParaRPr lang="es-ES" dirty="0" smtClean="0"/>
          </a:p>
          <a:p>
            <a:pPr lvl="1" indent="1588">
              <a:spcBef>
                <a:spcPts val="0"/>
              </a:spcBef>
              <a:buNone/>
            </a:pPr>
            <a:endParaRPr lang="es-ES" dirty="0" smtClean="0"/>
          </a:p>
          <a:p>
            <a:pPr lvl="1" indent="1588">
              <a:spcBef>
                <a:spcPts val="0"/>
              </a:spcBef>
              <a:spcAft>
                <a:spcPts val="6600"/>
              </a:spcAft>
              <a:buNone/>
            </a:pPr>
            <a:r>
              <a:rPr lang="es-ES" sz="2000" dirty="0" smtClean="0">
                <a:solidFill>
                  <a:srgbClr val="FFC000"/>
                </a:solidFill>
              </a:rPr>
              <a:t>A la izquierda, SIEMPRE una variable</a:t>
            </a:r>
          </a:p>
          <a:p>
            <a:pPr lvl="1" indent="1588">
              <a:spcBef>
                <a:spcPts val="0"/>
              </a:spcBef>
              <a:spcAft>
                <a:spcPts val="600"/>
              </a:spcAft>
              <a:buNone/>
            </a:pPr>
            <a:r>
              <a:rPr lang="es-ES" sz="2000" dirty="0" smtClean="0">
                <a:solidFill>
                  <a:srgbClr val="FFC000"/>
                </a:solidFill>
                <a:latin typeface="Consolas" pitchFamily="49" charset="0"/>
              </a:rPr>
              <a:t>int</a:t>
            </a:r>
            <a:r>
              <a:rPr lang="es-ES" sz="2000" dirty="0" smtClean="0">
                <a:latin typeface="Consolas" pitchFamily="49" charset="0"/>
              </a:rPr>
              <a:t> i, j = </a:t>
            </a:r>
            <a:r>
              <a:rPr lang="es-ES" sz="2000" dirty="0" smtClean="0">
                <a:solidFill>
                  <a:srgbClr val="FFFF00"/>
                </a:solidFill>
                <a:latin typeface="Consolas" pitchFamily="49" charset="0"/>
              </a:rPr>
              <a:t>2</a:t>
            </a:r>
            <a:r>
              <a:rPr lang="es-ES" sz="2000" dirty="0" smtClean="0">
                <a:latin typeface="Consolas" pitchFamily="49" charset="0"/>
              </a:rPr>
              <a:t>;</a:t>
            </a:r>
          </a:p>
          <a:p>
            <a:pPr lvl="1" indent="1588">
              <a:spcBef>
                <a:spcPts val="0"/>
              </a:spcBef>
              <a:spcAft>
                <a:spcPts val="600"/>
              </a:spcAft>
              <a:buNone/>
            </a:pPr>
            <a:r>
              <a:rPr lang="es-ES" sz="2000" dirty="0" smtClean="0">
                <a:latin typeface="Consolas" pitchFamily="49" charset="0"/>
              </a:rPr>
              <a:t>i = </a:t>
            </a:r>
            <a:r>
              <a:rPr lang="es-ES" sz="2000" dirty="0" smtClean="0">
                <a:solidFill>
                  <a:srgbClr val="FFFF00"/>
                </a:solidFill>
                <a:latin typeface="Consolas" pitchFamily="49" charset="0"/>
              </a:rPr>
              <a:t>23</a:t>
            </a:r>
            <a:r>
              <a:rPr lang="es-ES" sz="2000" dirty="0" smtClean="0">
                <a:latin typeface="Consolas" pitchFamily="49" charset="0"/>
              </a:rPr>
              <a:t> + j * </a:t>
            </a:r>
            <a:r>
              <a:rPr lang="es-ES" sz="2000" dirty="0" smtClean="0">
                <a:solidFill>
                  <a:srgbClr val="FFFF00"/>
                </a:solidFill>
                <a:latin typeface="Consolas" pitchFamily="49" charset="0"/>
              </a:rPr>
              <a:t>5</a:t>
            </a:r>
            <a:r>
              <a:rPr lang="es-ES" sz="2000" dirty="0" smtClean="0">
                <a:latin typeface="Consolas" pitchFamily="49" charset="0"/>
              </a:rPr>
              <a:t>; </a:t>
            </a:r>
            <a:r>
              <a:rPr lang="es-ES" sz="2000" dirty="0" smtClean="0">
                <a:solidFill>
                  <a:srgbClr val="92D050"/>
                </a:solidFill>
                <a:latin typeface="Consolas" pitchFamily="49" charset="0"/>
              </a:rPr>
              <a:t>// i toma el valor 33</a:t>
            </a:r>
          </a:p>
          <a:p>
            <a:pPr lvl="1" indent="1588">
              <a:spcBef>
                <a:spcPts val="0"/>
              </a:spcBef>
              <a:spcAft>
                <a:spcPts val="600"/>
              </a:spcAft>
              <a:buNone/>
            </a:pPr>
            <a:endParaRPr lang="es-ES" sz="2000" dirty="0" smtClean="0">
              <a:solidFill>
                <a:srgbClr val="FFC000"/>
              </a:solidFill>
              <a:latin typeface="Consolas" pitchFamily="49" charset="0"/>
            </a:endParaRPr>
          </a:p>
        </p:txBody>
      </p:sp>
      <p:grpSp>
        <p:nvGrpSpPr>
          <p:cNvPr id="11" name="40 Grupo"/>
          <p:cNvGrpSpPr/>
          <p:nvPr/>
        </p:nvGrpSpPr>
        <p:grpSpPr>
          <a:xfrm>
            <a:off x="4572000" y="1742271"/>
            <a:ext cx="1008112" cy="360040"/>
            <a:chOff x="4139952" y="1854349"/>
            <a:chExt cx="1008112" cy="360040"/>
          </a:xfrm>
        </p:grpSpPr>
        <p:cxnSp>
          <p:nvCxnSpPr>
            <p:cNvPr id="9" name="8 Conector recto de flecha"/>
            <p:cNvCxnSpPr/>
            <p:nvPr/>
          </p:nvCxnSpPr>
          <p:spPr>
            <a:xfrm>
              <a:off x="4139952" y="2031078"/>
              <a:ext cx="360040"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4768974" y="2031078"/>
              <a:ext cx="379090"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21 Elipse"/>
            <p:cNvSpPr/>
            <p:nvPr/>
          </p:nvSpPr>
          <p:spPr>
            <a:xfrm>
              <a:off x="4519042" y="1854349"/>
              <a:ext cx="360040"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mj-lt"/>
                </a:rPr>
                <a:t>;</a:t>
              </a:r>
              <a:endParaRPr lang="es-ES" dirty="0">
                <a:effectLst>
                  <a:outerShdw blurRad="38100" dist="38100" dir="2700000" algn="tl">
                    <a:srgbClr val="000000">
                      <a:alpha val="43137"/>
                    </a:srgbClr>
                  </a:outerShdw>
                </a:effectLst>
                <a:latin typeface="+mj-lt"/>
              </a:endParaRPr>
            </a:p>
          </p:txBody>
        </p:sp>
      </p:grpSp>
      <p:grpSp>
        <p:nvGrpSpPr>
          <p:cNvPr id="13" name="39 Grupo"/>
          <p:cNvGrpSpPr/>
          <p:nvPr/>
        </p:nvGrpSpPr>
        <p:grpSpPr>
          <a:xfrm>
            <a:off x="3059832" y="1732746"/>
            <a:ext cx="1562427" cy="400110"/>
            <a:chOff x="2771800" y="1844824"/>
            <a:chExt cx="1562427" cy="400110"/>
          </a:xfrm>
        </p:grpSpPr>
        <p:cxnSp>
          <p:nvCxnSpPr>
            <p:cNvPr id="8" name="7 Conector recto de flecha"/>
            <p:cNvCxnSpPr/>
            <p:nvPr/>
          </p:nvCxnSpPr>
          <p:spPr>
            <a:xfrm>
              <a:off x="2771800" y="2031078"/>
              <a:ext cx="379090"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150890" y="1844824"/>
              <a:ext cx="1183337"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Expresión</a:t>
              </a:r>
              <a:endParaRPr lang="es-ES" sz="2000" i="1" dirty="0">
                <a:solidFill>
                  <a:schemeClr val="tx1"/>
                </a:solidFill>
                <a:effectLst>
                  <a:outerShdw blurRad="38100" dist="38100" dir="2700000" algn="tl">
                    <a:srgbClr val="000000">
                      <a:alpha val="43137"/>
                    </a:srgbClr>
                  </a:outerShdw>
                </a:effectLst>
                <a:latin typeface="+mj-lt"/>
              </a:endParaRPr>
            </a:p>
          </p:txBody>
        </p:sp>
      </p:grpSp>
      <p:grpSp>
        <p:nvGrpSpPr>
          <p:cNvPr id="15" name="38 Grupo"/>
          <p:cNvGrpSpPr/>
          <p:nvPr/>
        </p:nvGrpSpPr>
        <p:grpSpPr>
          <a:xfrm>
            <a:off x="2339752" y="1742271"/>
            <a:ext cx="729605" cy="360040"/>
            <a:chOff x="2195736" y="1854349"/>
            <a:chExt cx="729605" cy="360040"/>
          </a:xfrm>
        </p:grpSpPr>
        <p:cxnSp>
          <p:nvCxnSpPr>
            <p:cNvPr id="7" name="6 Conector recto de flecha"/>
            <p:cNvCxnSpPr/>
            <p:nvPr/>
          </p:nvCxnSpPr>
          <p:spPr>
            <a:xfrm>
              <a:off x="2195736" y="2032666"/>
              <a:ext cx="360040"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2565301" y="1854349"/>
              <a:ext cx="360040"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effectLst>
                    <a:outerShdw blurRad="38100" dist="38100" dir="2700000" algn="tl">
                      <a:srgbClr val="000000">
                        <a:alpha val="43137"/>
                      </a:srgbClr>
                    </a:outerShdw>
                  </a:effectLst>
                  <a:latin typeface="+mj-lt"/>
                </a:rPr>
                <a:t>=</a:t>
              </a:r>
              <a:endParaRPr lang="es-ES" sz="2000" dirty="0">
                <a:effectLst>
                  <a:outerShdw blurRad="38100" dist="38100" dir="2700000" algn="tl">
                    <a:srgbClr val="000000">
                      <a:alpha val="43137"/>
                    </a:srgbClr>
                  </a:outerShdw>
                </a:effectLst>
                <a:latin typeface="+mj-lt"/>
              </a:endParaRPr>
            </a:p>
          </p:txBody>
        </p:sp>
      </p:grpSp>
      <p:sp>
        <p:nvSpPr>
          <p:cNvPr id="2" name="1 Título"/>
          <p:cNvSpPr>
            <a:spLocks noGrp="1"/>
          </p:cNvSpPr>
          <p:nvPr>
            <p:ph type="title"/>
          </p:nvPr>
        </p:nvSpPr>
        <p:spPr/>
        <p:txBody>
          <a:bodyPr/>
          <a:lstStyle/>
          <a:p>
            <a:r>
              <a:rPr lang="es-ES" dirty="0" smtClean="0"/>
              <a:t>Instrucciones de asignación</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148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16" name="37 Grupo"/>
          <p:cNvGrpSpPr/>
          <p:nvPr/>
        </p:nvGrpSpPr>
        <p:grpSpPr>
          <a:xfrm>
            <a:off x="899592" y="1732746"/>
            <a:ext cx="1473039" cy="400110"/>
            <a:chOff x="899592" y="1844824"/>
            <a:chExt cx="1473039" cy="400110"/>
          </a:xfrm>
        </p:grpSpPr>
        <p:cxnSp>
          <p:nvCxnSpPr>
            <p:cNvPr id="6" name="5 Conector recto de flecha"/>
            <p:cNvCxnSpPr/>
            <p:nvPr/>
          </p:nvCxnSpPr>
          <p:spPr>
            <a:xfrm>
              <a:off x="899592" y="2032666"/>
              <a:ext cx="432048"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331640" y="1844824"/>
              <a:ext cx="1040991"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Variable</a:t>
              </a:r>
              <a:endParaRPr lang="es-ES" sz="2000" i="1" dirty="0">
                <a:solidFill>
                  <a:schemeClr val="tx1"/>
                </a:solidFill>
                <a:effectLst>
                  <a:outerShdw blurRad="38100" dist="38100" dir="2700000" algn="tl">
                    <a:srgbClr val="000000">
                      <a:alpha val="43137"/>
                    </a:srgbClr>
                  </a:outerShdw>
                </a:effectLst>
                <a:latin typeface="+mj-lt"/>
              </a:endParaRP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1000"/>
                                        <p:tgtEl>
                                          <p:spTgt spid="3">
                                            <p:txEl>
                                              <p:pRg st="4" end="4"/>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Instrucciones de asignación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Errores</a:t>
            </a:r>
          </a:p>
          <a:p>
            <a:pPr lvl="1" indent="1588">
              <a:spcBef>
                <a:spcPts val="0"/>
              </a:spcBef>
              <a:spcAft>
                <a:spcPts val="1800"/>
              </a:spcAft>
              <a:buNone/>
            </a:pPr>
            <a:r>
              <a:rPr lang="es-ES" sz="2000" dirty="0" smtClean="0">
                <a:solidFill>
                  <a:srgbClr val="FFC000"/>
                </a:solidFill>
                <a:latin typeface="Consolas" pitchFamily="49" charset="0"/>
              </a:rPr>
              <a:t>int</a:t>
            </a:r>
            <a:r>
              <a:rPr lang="es-ES" sz="2000" dirty="0" smtClean="0">
                <a:latin typeface="Consolas" pitchFamily="49" charset="0"/>
              </a:rPr>
              <a:t> a, b, c;</a:t>
            </a:r>
          </a:p>
          <a:p>
            <a:pPr lvl="1" indent="1588">
              <a:spcBef>
                <a:spcPts val="0"/>
              </a:spcBef>
              <a:spcAft>
                <a:spcPts val="600"/>
              </a:spcAft>
              <a:buNone/>
            </a:pPr>
            <a:r>
              <a:rPr lang="es-ES" sz="2000" dirty="0" smtClean="0">
                <a:solidFill>
                  <a:srgbClr val="FFFF00"/>
                </a:solidFill>
                <a:latin typeface="Consolas" pitchFamily="49" charset="0"/>
              </a:rPr>
              <a:t>5</a:t>
            </a:r>
            <a:r>
              <a:rPr lang="es-ES" sz="2000" dirty="0" smtClean="0">
                <a:latin typeface="Consolas" pitchFamily="49" charset="0"/>
              </a:rPr>
              <a:t> = a;      </a:t>
            </a:r>
          </a:p>
          <a:p>
            <a:pPr lvl="1" indent="1588">
              <a:spcBef>
                <a:spcPts val="0"/>
              </a:spcBef>
              <a:spcAft>
                <a:spcPts val="600"/>
              </a:spcAft>
              <a:buNone/>
            </a:pPr>
            <a:r>
              <a:rPr lang="es-ES" sz="2000" dirty="0" smtClean="0">
                <a:solidFill>
                  <a:srgbClr val="92D050"/>
                </a:solidFill>
                <a:latin typeface="Consolas" pitchFamily="49" charset="0"/>
              </a:rPr>
              <a:t>   // ERROR: un literal no puede recibir un valor</a:t>
            </a:r>
          </a:p>
          <a:p>
            <a:pPr lvl="1" indent="1588">
              <a:spcBef>
                <a:spcPts val="0"/>
              </a:spcBef>
              <a:spcAft>
                <a:spcPts val="600"/>
              </a:spcAft>
              <a:buNone/>
            </a:pPr>
            <a:r>
              <a:rPr lang="es-ES" sz="2000" dirty="0" smtClean="0">
                <a:latin typeface="Consolas" pitchFamily="49" charset="0"/>
              </a:rPr>
              <a:t>a + </a:t>
            </a:r>
            <a:r>
              <a:rPr lang="es-ES" sz="2000" dirty="0" smtClean="0">
                <a:solidFill>
                  <a:srgbClr val="FFFF00"/>
                </a:solidFill>
                <a:latin typeface="Consolas" pitchFamily="49" charset="0"/>
              </a:rPr>
              <a:t>23</a:t>
            </a:r>
            <a:r>
              <a:rPr lang="es-ES" sz="2000" dirty="0" smtClean="0">
                <a:latin typeface="Consolas" pitchFamily="49" charset="0"/>
              </a:rPr>
              <a:t> = </a:t>
            </a:r>
            <a:r>
              <a:rPr lang="es-ES" sz="2000" dirty="0" smtClean="0">
                <a:solidFill>
                  <a:srgbClr val="FFFF00"/>
                </a:solidFill>
                <a:latin typeface="Consolas" pitchFamily="49" charset="0"/>
              </a:rPr>
              <a:t>5</a:t>
            </a:r>
            <a:r>
              <a:rPr lang="es-ES" sz="2000" dirty="0" smtClean="0">
                <a:latin typeface="Consolas" pitchFamily="49" charset="0"/>
              </a:rPr>
              <a:t>; </a:t>
            </a:r>
          </a:p>
          <a:p>
            <a:pPr lvl="1" indent="1588">
              <a:spcBef>
                <a:spcPts val="0"/>
              </a:spcBef>
              <a:spcAft>
                <a:spcPts val="600"/>
              </a:spcAft>
              <a:buNone/>
            </a:pPr>
            <a:r>
              <a:rPr lang="es-ES" sz="2000" dirty="0" smtClean="0">
                <a:solidFill>
                  <a:srgbClr val="92D050"/>
                </a:solidFill>
                <a:latin typeface="Consolas" pitchFamily="49" charset="0"/>
              </a:rPr>
              <a:t>   // ERROR: no puede haber una expresión a la izda.</a:t>
            </a:r>
          </a:p>
          <a:p>
            <a:pPr lvl="1" indent="1588">
              <a:spcBef>
                <a:spcPts val="0"/>
              </a:spcBef>
              <a:spcAft>
                <a:spcPts val="600"/>
              </a:spcAft>
              <a:buNone/>
            </a:pPr>
            <a:r>
              <a:rPr lang="es-ES" sz="2000" dirty="0" smtClean="0">
                <a:latin typeface="Consolas" pitchFamily="49" charset="0"/>
              </a:rPr>
              <a:t>b = </a:t>
            </a:r>
            <a:r>
              <a:rPr lang="es-ES" sz="2000" dirty="0" smtClean="0">
                <a:solidFill>
                  <a:srgbClr val="FFFF00"/>
                </a:solidFill>
                <a:latin typeface="Consolas" pitchFamily="49" charset="0"/>
              </a:rPr>
              <a:t>"</a:t>
            </a:r>
            <a:r>
              <a:rPr lang="es-ES" sz="2000" dirty="0" err="1" smtClean="0">
                <a:solidFill>
                  <a:srgbClr val="FFFF00"/>
                </a:solidFill>
                <a:latin typeface="Consolas" pitchFamily="49" charset="0"/>
              </a:rPr>
              <a:t>abc</a:t>
            </a:r>
            <a:r>
              <a:rPr lang="es-ES" sz="2000" dirty="0" smtClean="0">
                <a:solidFill>
                  <a:srgbClr val="FFFF00"/>
                </a:solidFill>
                <a:latin typeface="Consolas" pitchFamily="49" charset="0"/>
              </a:rPr>
              <a:t>"</a:t>
            </a:r>
            <a:r>
              <a:rPr lang="es-ES" sz="2000" dirty="0" smtClean="0">
                <a:latin typeface="Consolas" pitchFamily="49" charset="0"/>
              </a:rPr>
              <a:t>;  </a:t>
            </a:r>
          </a:p>
          <a:p>
            <a:pPr lvl="1" indent="1588">
              <a:spcBef>
                <a:spcPts val="0"/>
              </a:spcBef>
              <a:spcAft>
                <a:spcPts val="600"/>
              </a:spcAft>
              <a:buNone/>
            </a:pPr>
            <a:r>
              <a:rPr lang="es-ES" sz="2000" dirty="0" smtClean="0">
                <a:solidFill>
                  <a:srgbClr val="92D050"/>
                </a:solidFill>
                <a:latin typeface="Consolas" pitchFamily="49" charset="0"/>
              </a:rPr>
              <a:t>   // ERROR: un entero no puede guardar una cadena</a:t>
            </a:r>
          </a:p>
          <a:p>
            <a:pPr lvl="1" indent="1588">
              <a:spcBef>
                <a:spcPts val="0"/>
              </a:spcBef>
              <a:spcAft>
                <a:spcPts val="600"/>
              </a:spcAft>
              <a:buNone/>
            </a:pPr>
            <a:r>
              <a:rPr lang="es-ES" sz="2000" dirty="0" smtClean="0">
                <a:latin typeface="Consolas" pitchFamily="49" charset="0"/>
              </a:rPr>
              <a:t>c = </a:t>
            </a:r>
            <a:r>
              <a:rPr lang="es-ES" sz="2000" dirty="0" smtClean="0">
                <a:solidFill>
                  <a:srgbClr val="FFFF00"/>
                </a:solidFill>
                <a:latin typeface="Consolas" pitchFamily="49" charset="0"/>
              </a:rPr>
              <a:t>23</a:t>
            </a:r>
            <a:r>
              <a:rPr lang="es-ES" sz="2000" dirty="0" smtClean="0">
                <a:latin typeface="Consolas" pitchFamily="49" charset="0"/>
              </a:rPr>
              <a:t>  </a:t>
            </a:r>
            <a:r>
              <a:rPr lang="es-ES" sz="2000" dirty="0" smtClean="0">
                <a:solidFill>
                  <a:srgbClr val="FFFF00"/>
                </a:solidFill>
                <a:latin typeface="Consolas" pitchFamily="49" charset="0"/>
              </a:rPr>
              <a:t>5</a:t>
            </a:r>
            <a:r>
              <a:rPr lang="es-ES" sz="2000" dirty="0" smtClean="0">
                <a:latin typeface="Consolas" pitchFamily="49" charset="0"/>
              </a:rPr>
              <a:t>;  </a:t>
            </a:r>
          </a:p>
          <a:p>
            <a:pPr lvl="1" indent="1588">
              <a:spcBef>
                <a:spcPts val="0"/>
              </a:spcBef>
              <a:spcAft>
                <a:spcPts val="600"/>
              </a:spcAft>
              <a:buNone/>
            </a:pPr>
            <a:r>
              <a:rPr lang="es-ES" sz="2000" dirty="0" smtClean="0">
                <a:solidFill>
                  <a:srgbClr val="92D050"/>
                </a:solidFill>
                <a:latin typeface="Consolas" pitchFamily="49" charset="0"/>
              </a:rPr>
              <a:t>   // ERROR: expresión no válida (falta operador)</a:t>
            </a:r>
          </a:p>
          <a:p>
            <a:pPr lvl="1" indent="1588">
              <a:spcBef>
                <a:spcPts val="0"/>
              </a:spcBef>
              <a:spcAft>
                <a:spcPts val="600"/>
              </a:spcAft>
              <a:buNone/>
            </a:pPr>
            <a:endParaRPr lang="es-ES" sz="1800" dirty="0" smtClean="0">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149</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6" name="6 Grupo"/>
          <p:cNvGrpSpPr/>
          <p:nvPr/>
        </p:nvGrpSpPr>
        <p:grpSpPr>
          <a:xfrm>
            <a:off x="698426" y="2123331"/>
            <a:ext cx="1152128" cy="360040"/>
            <a:chOff x="7092280" y="5301208"/>
            <a:chExt cx="1152128" cy="360040"/>
          </a:xfrm>
        </p:grpSpPr>
        <p:cxnSp>
          <p:nvCxnSpPr>
            <p:cNvPr id="8" name="7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0" name="12 Grupo"/>
          <p:cNvGrpSpPr/>
          <p:nvPr/>
        </p:nvGrpSpPr>
        <p:grpSpPr>
          <a:xfrm>
            <a:off x="899592" y="2871986"/>
            <a:ext cx="1512168" cy="360040"/>
            <a:chOff x="7092280" y="5301208"/>
            <a:chExt cx="1152128" cy="360040"/>
          </a:xfrm>
        </p:grpSpPr>
        <p:cxnSp>
          <p:nvCxnSpPr>
            <p:cNvPr id="14" name="13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3" name="15 Grupo"/>
          <p:cNvGrpSpPr/>
          <p:nvPr/>
        </p:nvGrpSpPr>
        <p:grpSpPr>
          <a:xfrm>
            <a:off x="899592" y="3649216"/>
            <a:ext cx="1368152" cy="360040"/>
            <a:chOff x="7092280" y="5301208"/>
            <a:chExt cx="1152128" cy="360040"/>
          </a:xfrm>
        </p:grpSpPr>
        <p:cxnSp>
          <p:nvCxnSpPr>
            <p:cNvPr id="18" name="17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6" name="19 Grupo"/>
          <p:cNvGrpSpPr/>
          <p:nvPr/>
        </p:nvGrpSpPr>
        <p:grpSpPr>
          <a:xfrm>
            <a:off x="899592" y="4403204"/>
            <a:ext cx="1368152" cy="360040"/>
            <a:chOff x="7092280" y="5301208"/>
            <a:chExt cx="1152128" cy="360040"/>
          </a:xfrm>
        </p:grpSpPr>
        <p:cxnSp>
          <p:nvCxnSpPr>
            <p:cNvPr id="21" name="20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1000"/>
                                        <p:tgtEl>
                                          <p:spTgt spid="3">
                                            <p:txEl>
                                              <p:pRg st="5" end="5"/>
                                            </p:tx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1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1000"/>
                                        <p:tgtEl>
                                          <p:spTgt spid="3">
                                            <p:txEl>
                                              <p:pRg st="7" end="7"/>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ipe(left)">
                                      <p:cBhvr>
                                        <p:cTn id="51" dur="1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1000"/>
                                        <p:tgtEl>
                                          <p:spTgt spid="16"/>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wipe(left)">
                                      <p:cBhvr>
                                        <p:cTn id="60"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800"/>
              </a:spcAft>
            </a:pPr>
            <a:r>
              <a:rPr lang="es-ES" dirty="0" smtClean="0"/>
              <a:t>Variables, asignación y memoria</a:t>
            </a:r>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600"/>
              </a:spcAft>
              <a:buNone/>
              <a:tabLst>
                <a:tab pos="5019675" algn="l"/>
              </a:tabLst>
            </a:pPr>
            <a:r>
              <a:rPr lang="es-ES" sz="2400" dirty="0" smtClean="0">
                <a:solidFill>
                  <a:srgbClr val="FFC000"/>
                </a:solidFill>
                <a:latin typeface="Consolas" pitchFamily="49" charset="0"/>
              </a:rPr>
              <a:t>int</a:t>
            </a:r>
            <a:r>
              <a:rPr lang="es-ES" sz="2400" dirty="0" smtClean="0">
                <a:latin typeface="Consolas" pitchFamily="49" charset="0"/>
              </a:rPr>
              <a:t> i, j = </a:t>
            </a:r>
            <a:r>
              <a:rPr lang="es-ES" sz="2400" dirty="0" smtClean="0">
                <a:solidFill>
                  <a:srgbClr val="FFFF00"/>
                </a:solidFill>
                <a:latin typeface="Consolas" pitchFamily="49" charset="0"/>
              </a:rPr>
              <a:t>2</a:t>
            </a:r>
            <a:r>
              <a:rPr lang="es-ES" sz="2400" dirty="0" smtClean="0">
                <a:latin typeface="Consolas" pitchFamily="49" charset="0"/>
              </a:rPr>
              <a:t>;</a:t>
            </a:r>
          </a:p>
          <a:p>
            <a:pPr lvl="1" indent="1588">
              <a:spcBef>
                <a:spcPts val="0"/>
              </a:spcBef>
              <a:spcAft>
                <a:spcPts val="600"/>
              </a:spcAft>
              <a:buNone/>
              <a:tabLst>
                <a:tab pos="5019675" algn="l"/>
              </a:tabLst>
            </a:pPr>
            <a:r>
              <a:rPr lang="es-ES" sz="2400" dirty="0" smtClean="0">
                <a:latin typeface="Consolas" pitchFamily="49" charset="0"/>
              </a:rPr>
              <a:t>i = </a:t>
            </a:r>
            <a:r>
              <a:rPr lang="es-ES" sz="2400" dirty="0" smtClean="0">
                <a:solidFill>
                  <a:srgbClr val="FFFF00"/>
                </a:solidFill>
                <a:latin typeface="Consolas" pitchFamily="49" charset="0"/>
              </a:rPr>
              <a:t>23</a:t>
            </a:r>
            <a:r>
              <a:rPr lang="es-ES" sz="2400" dirty="0" smtClean="0">
                <a:latin typeface="Consolas" pitchFamily="49" charset="0"/>
              </a:rPr>
              <a:t> + j * </a:t>
            </a:r>
            <a:r>
              <a:rPr lang="es-ES" sz="2400" dirty="0" smtClean="0">
                <a:solidFill>
                  <a:srgbClr val="FFFF00"/>
                </a:solidFill>
                <a:latin typeface="Consolas" pitchFamily="49" charset="0"/>
              </a:rPr>
              <a:t>5</a:t>
            </a:r>
            <a:r>
              <a:rPr lang="es-ES" sz="2400" dirty="0" smtClean="0">
                <a:latin typeface="Consolas" pitchFamily="49" charset="0"/>
              </a:rPr>
              <a:t>;</a:t>
            </a:r>
            <a:endParaRPr lang="es-ES" sz="2400" dirty="0" smtClean="0">
              <a:solidFill>
                <a:srgbClr val="92D050"/>
              </a:solidFill>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150</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21" name="20 CuadroTexto"/>
          <p:cNvSpPr txBox="1"/>
          <p:nvPr/>
        </p:nvSpPr>
        <p:spPr>
          <a:xfrm>
            <a:off x="899592" y="2204864"/>
            <a:ext cx="2860940" cy="316835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nchor="t" anchorCtr="0">
            <a:noAutofit/>
          </a:bodyPr>
          <a:lstStyle/>
          <a:p>
            <a:pPr algn="ctr"/>
            <a:r>
              <a:rPr lang="es-ES" sz="1600" dirty="0" smtClean="0">
                <a:effectLst>
                  <a:outerShdw blurRad="38100" dist="38100" dir="2700000" algn="tl">
                    <a:srgbClr val="000000">
                      <a:alpha val="43137"/>
                    </a:srgbClr>
                  </a:outerShdw>
                </a:effectLst>
              </a:rPr>
              <a:t>Memoria</a:t>
            </a:r>
            <a:endParaRPr lang="es-ES" sz="1600" dirty="0">
              <a:effectLst>
                <a:outerShdw blurRad="38100" dist="38100" dir="2700000" algn="tl">
                  <a:srgbClr val="000000">
                    <a:alpha val="43137"/>
                  </a:srgbClr>
                </a:outerShdw>
              </a:effectLst>
            </a:endParaRPr>
          </a:p>
        </p:txBody>
      </p:sp>
      <p:graphicFrame>
        <p:nvGraphicFramePr>
          <p:cNvPr id="22" name="21 Tabla"/>
          <p:cNvGraphicFramePr>
            <a:graphicFrameLocks noGrp="1"/>
          </p:cNvGraphicFramePr>
          <p:nvPr/>
        </p:nvGraphicFramePr>
        <p:xfrm>
          <a:off x="1619672" y="2610184"/>
          <a:ext cx="1764000" cy="2475000"/>
        </p:xfrm>
        <a:graphic>
          <a:graphicData uri="http://schemas.openxmlformats.org/drawingml/2006/table">
            <a:tbl>
              <a:tblPr firstRow="1" bandRow="1">
                <a:noFill/>
                <a:tableStyleId>{D113A9D2-9D6B-4929-AA2D-F23B5EE8CBE7}</a:tableStyleId>
              </a:tblPr>
              <a:tblGrid>
                <a:gridCol w="418556"/>
                <a:gridCol w="1345444"/>
              </a:tblGrid>
              <a:tr h="225000">
                <a:tc>
                  <a:txBody>
                    <a:bodyPr/>
                    <a:lstStyle/>
                    <a:p>
                      <a:pPr algn="ctr"/>
                      <a:r>
                        <a:rPr lang="es-ES" sz="800" b="0" dirty="0" smtClean="0">
                          <a:effectLst>
                            <a:outerShdw blurRad="38100" dist="38100" dir="2700000" algn="tl">
                              <a:srgbClr val="000000">
                                <a:alpha val="43137"/>
                              </a:srgbClr>
                            </a:outerShdw>
                          </a:effectLst>
                          <a:latin typeface="+mj-lt"/>
                        </a:rPr>
                        <a:t>01</a:t>
                      </a:r>
                      <a:endParaRPr lang="es-ES" sz="800" b="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800" dirty="0">
                        <a:solidFill>
                          <a:schemeClr val="tx2"/>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02</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endParaRPr lang="es-ES" sz="800" dirty="0">
                        <a:solidFill>
                          <a:schemeClr val="tx2"/>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03</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04</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05</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06</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07</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08</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09</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10</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25000">
                <a:tc>
                  <a:txBody>
                    <a:bodyPr/>
                    <a:lstStyle/>
                    <a:p>
                      <a:pPr algn="ct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r>
                        <a:rPr lang="es-ES" sz="800" b="1" dirty="0" smtClean="0">
                          <a:effectLst>
                            <a:outerShdw blurRad="38100" dist="38100" dir="2700000" algn="tl">
                              <a:srgbClr val="000000">
                                <a:alpha val="43137"/>
                              </a:srgbClr>
                            </a:outerShdw>
                          </a:effectLst>
                          <a:latin typeface="+mj-lt"/>
                        </a:rPr>
                        <a:t>. . .</a:t>
                      </a:r>
                      <a:endParaRPr lang="es-ES" sz="800" b="1" dirty="0">
                        <a:effectLst>
                          <a:outerShdw blurRad="38100" dist="38100" dir="2700000" algn="tl">
                            <a:srgbClr val="000000">
                              <a:alpha val="43137"/>
                            </a:srgbClr>
                          </a:outerShdw>
                        </a:effectLst>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22 Rectángulo"/>
          <p:cNvSpPr/>
          <p:nvPr/>
        </p:nvSpPr>
        <p:spPr>
          <a:xfrm>
            <a:off x="1187624" y="2627387"/>
            <a:ext cx="217929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2400" dirty="0" smtClean="0">
                <a:effectLst>
                  <a:outerShdw blurRad="38100" dist="38100" dir="2700000" algn="tl">
                    <a:srgbClr val="000000">
                      <a:alpha val="43137"/>
                    </a:srgbClr>
                  </a:outerShdw>
                </a:effectLst>
                <a:latin typeface="Consolas" pitchFamily="49" charset="0"/>
              </a:rPr>
              <a:t>i</a:t>
            </a:r>
            <a:endParaRPr lang="es-ES" sz="3200" dirty="0">
              <a:effectLst>
                <a:outerShdw blurRad="38100" dist="38100" dir="2700000" algn="tl">
                  <a:srgbClr val="000000">
                    <a:alpha val="43137"/>
                  </a:srgbClr>
                </a:outerShdw>
              </a:effectLst>
              <a:latin typeface="Consolas" pitchFamily="49" charset="0"/>
            </a:endParaRPr>
          </a:p>
        </p:txBody>
      </p:sp>
      <p:sp>
        <p:nvSpPr>
          <p:cNvPr id="24" name="23 Rectángulo"/>
          <p:cNvSpPr/>
          <p:nvPr/>
        </p:nvSpPr>
        <p:spPr>
          <a:xfrm>
            <a:off x="1187624" y="3510533"/>
            <a:ext cx="2179290" cy="902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2400" dirty="0" smtClean="0">
                <a:effectLst>
                  <a:outerShdw blurRad="38100" dist="38100" dir="2700000" algn="tl">
                    <a:srgbClr val="000000">
                      <a:alpha val="43137"/>
                    </a:srgbClr>
                  </a:outerShdw>
                </a:effectLst>
                <a:latin typeface="Consolas" pitchFamily="49" charset="0"/>
              </a:rPr>
              <a:t>j</a:t>
            </a:r>
            <a:endParaRPr lang="es-ES" sz="3200" dirty="0">
              <a:effectLst>
                <a:outerShdw blurRad="38100" dist="38100" dir="2700000" algn="tl">
                  <a:srgbClr val="000000">
                    <a:alpha val="43137"/>
                  </a:srgbClr>
                </a:outerShdw>
              </a:effectLst>
              <a:latin typeface="Consolas" pitchFamily="49" charset="0"/>
            </a:endParaRPr>
          </a:p>
        </p:txBody>
      </p:sp>
      <p:sp>
        <p:nvSpPr>
          <p:cNvPr id="11" name="10 Rectángulo"/>
          <p:cNvSpPr/>
          <p:nvPr/>
        </p:nvSpPr>
        <p:spPr>
          <a:xfrm>
            <a:off x="2123728" y="3563491"/>
            <a:ext cx="1152128" cy="792088"/>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solidFill>
                  <a:srgbClr val="FFFF00"/>
                </a:solidFill>
                <a:effectLst>
                  <a:outerShdw blurRad="38100" dist="38100" dir="2700000" algn="tl">
                    <a:srgbClr val="000000">
                      <a:alpha val="43137"/>
                    </a:srgbClr>
                  </a:outerShdw>
                </a:effectLst>
                <a:latin typeface="Consolas" pitchFamily="49" charset="0"/>
              </a:rPr>
              <a:t>2</a:t>
            </a:r>
            <a:endParaRPr lang="es-ES" sz="4000" dirty="0">
              <a:solidFill>
                <a:srgbClr val="FFFF00"/>
              </a:solidFill>
              <a:effectLst>
                <a:outerShdw blurRad="38100" dist="38100" dir="2700000" algn="tl">
                  <a:srgbClr val="000000">
                    <a:alpha val="43137"/>
                  </a:srgbClr>
                </a:outerShdw>
              </a:effectLst>
              <a:latin typeface="Consolas" pitchFamily="49" charset="0"/>
            </a:endParaRPr>
          </a:p>
        </p:txBody>
      </p:sp>
      <p:sp>
        <p:nvSpPr>
          <p:cNvPr id="12" name="11 Rectángulo"/>
          <p:cNvSpPr/>
          <p:nvPr/>
        </p:nvSpPr>
        <p:spPr>
          <a:xfrm>
            <a:off x="2123728" y="2661295"/>
            <a:ext cx="1152128" cy="792088"/>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solidFill>
                  <a:srgbClr val="C00000"/>
                </a:solidFill>
                <a:effectLst>
                  <a:outerShdw blurRad="38100" dist="38100" dir="2700000" algn="tl">
                    <a:srgbClr val="000000">
                      <a:alpha val="43137"/>
                    </a:srgbClr>
                  </a:outerShdw>
                </a:effectLst>
                <a:latin typeface="+mj-lt"/>
              </a:rPr>
              <a:t>?</a:t>
            </a:r>
            <a:endParaRPr lang="es-ES" sz="4000" dirty="0">
              <a:solidFill>
                <a:srgbClr val="C00000"/>
              </a:solidFill>
              <a:effectLst>
                <a:outerShdw blurRad="38100" dist="38100" dir="2700000" algn="tl">
                  <a:srgbClr val="000000">
                    <a:alpha val="43137"/>
                  </a:srgbClr>
                </a:outerShdw>
              </a:effectLst>
              <a:latin typeface="+mj-lt"/>
            </a:endParaRPr>
          </a:p>
        </p:txBody>
      </p:sp>
      <p:sp>
        <p:nvSpPr>
          <p:cNvPr id="13" name="12 CuadroTexto"/>
          <p:cNvSpPr txBox="1"/>
          <p:nvPr/>
        </p:nvSpPr>
        <p:spPr>
          <a:xfrm>
            <a:off x="5599492" y="2204864"/>
            <a:ext cx="2860940" cy="316835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nchor="t" anchorCtr="0">
            <a:noAutofit/>
          </a:bodyPr>
          <a:lstStyle/>
          <a:p>
            <a:pPr algn="ctr"/>
            <a:r>
              <a:rPr lang="es-ES" sz="1600" dirty="0" smtClean="0">
                <a:effectLst>
                  <a:outerShdw blurRad="38100" dist="38100" dir="2700000" algn="tl">
                    <a:srgbClr val="000000">
                      <a:alpha val="43137"/>
                    </a:srgbClr>
                  </a:outerShdw>
                </a:effectLst>
              </a:rPr>
              <a:t>Memoria</a:t>
            </a:r>
            <a:endParaRPr lang="es-ES" sz="1600" dirty="0">
              <a:effectLst>
                <a:outerShdw blurRad="38100" dist="38100" dir="2700000" algn="tl">
                  <a:srgbClr val="000000">
                    <a:alpha val="43137"/>
                  </a:srgbClr>
                </a:outerShdw>
              </a:effectLst>
            </a:endParaRPr>
          </a:p>
        </p:txBody>
      </p:sp>
      <p:graphicFrame>
        <p:nvGraphicFramePr>
          <p:cNvPr id="14" name="13 Tabla"/>
          <p:cNvGraphicFramePr>
            <a:graphicFrameLocks noGrp="1"/>
          </p:cNvGraphicFramePr>
          <p:nvPr/>
        </p:nvGraphicFramePr>
        <p:xfrm>
          <a:off x="6319572" y="2610184"/>
          <a:ext cx="1764000" cy="2475000"/>
        </p:xfrm>
        <a:graphic>
          <a:graphicData uri="http://schemas.openxmlformats.org/drawingml/2006/table">
            <a:tbl>
              <a:tblPr firstRow="1" bandRow="1">
                <a:noFill/>
                <a:tableStyleId>{D113A9D2-9D6B-4929-AA2D-F23B5EE8CBE7}</a:tableStyleId>
              </a:tblPr>
              <a:tblGrid>
                <a:gridCol w="418556"/>
                <a:gridCol w="1345444"/>
              </a:tblGrid>
              <a:tr h="225000">
                <a:tc>
                  <a:txBody>
                    <a:bodyPr/>
                    <a:lstStyle/>
                    <a:p>
                      <a:pPr algn="ctr"/>
                      <a:r>
                        <a:rPr lang="es-ES" sz="800" b="0" dirty="0" smtClean="0">
                          <a:effectLst>
                            <a:outerShdw blurRad="38100" dist="38100" dir="2700000" algn="tl">
                              <a:srgbClr val="000000">
                                <a:alpha val="43137"/>
                              </a:srgbClr>
                            </a:outerShdw>
                          </a:effectLst>
                          <a:latin typeface="+mj-lt"/>
                        </a:rPr>
                        <a:t>01</a:t>
                      </a:r>
                      <a:endParaRPr lang="es-ES" sz="800" b="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800" dirty="0">
                        <a:solidFill>
                          <a:schemeClr val="tx2"/>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02</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endParaRPr lang="es-ES" sz="800" dirty="0">
                        <a:solidFill>
                          <a:schemeClr val="tx2"/>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03</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04</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05</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06</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07</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08</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09</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10</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25000">
                <a:tc>
                  <a:txBody>
                    <a:bodyPr/>
                    <a:lstStyle/>
                    <a:p>
                      <a:pPr algn="ctr"/>
                      <a:endParaRPr lang="es-ES" sz="800" dirty="0">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r>
                        <a:rPr lang="es-ES" sz="800" b="1" dirty="0" smtClean="0">
                          <a:effectLst>
                            <a:outerShdw blurRad="38100" dist="38100" dir="2700000" algn="tl">
                              <a:srgbClr val="000000">
                                <a:alpha val="43137"/>
                              </a:srgbClr>
                            </a:outerShdw>
                          </a:effectLst>
                          <a:latin typeface="+mj-lt"/>
                        </a:rPr>
                        <a:t>. . .</a:t>
                      </a:r>
                      <a:endParaRPr lang="es-ES" sz="800" b="1" dirty="0">
                        <a:effectLst>
                          <a:outerShdw blurRad="38100" dist="38100" dir="2700000" algn="tl">
                            <a:srgbClr val="000000">
                              <a:alpha val="43137"/>
                            </a:srgbClr>
                          </a:outerShdw>
                        </a:effectLst>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14 Rectángulo"/>
          <p:cNvSpPr/>
          <p:nvPr/>
        </p:nvSpPr>
        <p:spPr>
          <a:xfrm>
            <a:off x="5887524" y="2627387"/>
            <a:ext cx="2179290"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2400" dirty="0" smtClean="0">
                <a:effectLst>
                  <a:outerShdw blurRad="38100" dist="38100" dir="2700000" algn="tl">
                    <a:srgbClr val="000000">
                      <a:alpha val="43137"/>
                    </a:srgbClr>
                  </a:outerShdw>
                </a:effectLst>
                <a:latin typeface="Consolas" pitchFamily="49" charset="0"/>
              </a:rPr>
              <a:t>i</a:t>
            </a:r>
            <a:endParaRPr lang="es-ES" sz="3200" dirty="0">
              <a:effectLst>
                <a:outerShdw blurRad="38100" dist="38100" dir="2700000" algn="tl">
                  <a:srgbClr val="000000">
                    <a:alpha val="43137"/>
                  </a:srgbClr>
                </a:outerShdw>
              </a:effectLst>
              <a:latin typeface="Consolas" pitchFamily="49" charset="0"/>
            </a:endParaRPr>
          </a:p>
        </p:txBody>
      </p:sp>
      <p:sp>
        <p:nvSpPr>
          <p:cNvPr id="16" name="15 Rectángulo"/>
          <p:cNvSpPr/>
          <p:nvPr/>
        </p:nvSpPr>
        <p:spPr>
          <a:xfrm>
            <a:off x="5887524" y="3510533"/>
            <a:ext cx="2179290" cy="902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2400" dirty="0" smtClean="0">
                <a:effectLst>
                  <a:outerShdw blurRad="38100" dist="38100" dir="2700000" algn="tl">
                    <a:srgbClr val="000000">
                      <a:alpha val="43137"/>
                    </a:srgbClr>
                  </a:outerShdw>
                </a:effectLst>
                <a:latin typeface="Consolas" pitchFamily="49" charset="0"/>
              </a:rPr>
              <a:t>j</a:t>
            </a:r>
            <a:endParaRPr lang="es-ES" sz="3200" dirty="0">
              <a:effectLst>
                <a:outerShdw blurRad="38100" dist="38100" dir="2700000" algn="tl">
                  <a:srgbClr val="000000">
                    <a:alpha val="43137"/>
                  </a:srgbClr>
                </a:outerShdw>
              </a:effectLst>
              <a:latin typeface="Consolas" pitchFamily="49" charset="0"/>
            </a:endParaRPr>
          </a:p>
        </p:txBody>
      </p:sp>
      <p:sp>
        <p:nvSpPr>
          <p:cNvPr id="17" name="16 Rectángulo"/>
          <p:cNvSpPr/>
          <p:nvPr/>
        </p:nvSpPr>
        <p:spPr>
          <a:xfrm>
            <a:off x="6823628" y="3563491"/>
            <a:ext cx="1152128" cy="792088"/>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solidFill>
                  <a:srgbClr val="FFFF00"/>
                </a:solidFill>
                <a:effectLst>
                  <a:outerShdw blurRad="38100" dist="38100" dir="2700000" algn="tl">
                    <a:srgbClr val="000000">
                      <a:alpha val="43137"/>
                    </a:srgbClr>
                  </a:outerShdw>
                </a:effectLst>
                <a:latin typeface="Consolas" pitchFamily="49" charset="0"/>
              </a:rPr>
              <a:t>2</a:t>
            </a:r>
            <a:endParaRPr lang="es-ES" sz="4000" dirty="0">
              <a:solidFill>
                <a:srgbClr val="FFFF00"/>
              </a:solidFill>
              <a:effectLst>
                <a:outerShdw blurRad="38100" dist="38100" dir="2700000" algn="tl">
                  <a:srgbClr val="000000">
                    <a:alpha val="43137"/>
                  </a:srgbClr>
                </a:outerShdw>
              </a:effectLst>
              <a:latin typeface="Consolas" pitchFamily="49" charset="0"/>
            </a:endParaRPr>
          </a:p>
        </p:txBody>
      </p:sp>
      <p:sp>
        <p:nvSpPr>
          <p:cNvPr id="18" name="17 Rectángulo"/>
          <p:cNvSpPr/>
          <p:nvPr/>
        </p:nvSpPr>
        <p:spPr>
          <a:xfrm>
            <a:off x="6823628" y="2661295"/>
            <a:ext cx="1152128" cy="792088"/>
          </a:xfrm>
          <a:prstGeom prst="rect">
            <a:avLst/>
          </a:prstGeom>
          <a:solidFill>
            <a:schemeClr val="accent1">
              <a:lumMod val="60000"/>
              <a:lumOff val="4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dirty="0" smtClean="0">
                <a:solidFill>
                  <a:srgbClr val="FFFF00"/>
                </a:solidFill>
                <a:effectLst>
                  <a:outerShdw blurRad="38100" dist="38100" dir="2700000" algn="tl">
                    <a:srgbClr val="000000">
                      <a:alpha val="43137"/>
                    </a:srgbClr>
                  </a:outerShdw>
                </a:effectLst>
                <a:latin typeface="Consolas" pitchFamily="49" charset="0"/>
              </a:rPr>
              <a:t>33</a:t>
            </a:r>
            <a:endParaRPr lang="es-ES" sz="4000" dirty="0">
              <a:solidFill>
                <a:srgbClr val="FFFF00"/>
              </a:solidFill>
              <a:effectLst>
                <a:outerShdw blurRad="38100" dist="38100" dir="2700000" algn="tl">
                  <a:srgbClr val="000000">
                    <a:alpha val="43137"/>
                  </a:srgbClr>
                </a:outerShdw>
              </a:effectLst>
              <a:latin typeface="Consolas" pitchFamily="49" charset="0"/>
            </a:endParaRPr>
          </a:p>
        </p:txBody>
      </p:sp>
      <p:sp>
        <p:nvSpPr>
          <p:cNvPr id="19" name="18 CuadroTexto"/>
          <p:cNvSpPr txBox="1"/>
          <p:nvPr/>
        </p:nvSpPr>
        <p:spPr>
          <a:xfrm>
            <a:off x="3923928" y="2987660"/>
            <a:ext cx="1451039"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solidFill>
                  <a:srgbClr val="FFFF00"/>
                </a:solidFill>
                <a:effectLst>
                  <a:outerShdw blurRad="38100" dist="38100" dir="2700000" algn="tl">
                    <a:srgbClr val="000000">
                      <a:alpha val="43137"/>
                    </a:srgbClr>
                  </a:outerShdw>
                </a:effectLst>
                <a:latin typeface="Consolas" pitchFamily="49" charset="0"/>
              </a:rPr>
              <a:t>23</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2</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5</a:t>
            </a:r>
          </a:p>
        </p:txBody>
      </p:sp>
      <p:cxnSp>
        <p:nvCxnSpPr>
          <p:cNvPr id="20" name="19 Conector recto de flecha"/>
          <p:cNvCxnSpPr/>
          <p:nvPr/>
        </p:nvCxnSpPr>
        <p:spPr>
          <a:xfrm rot="5400000" flipH="1" flipV="1">
            <a:off x="4398325" y="3654946"/>
            <a:ext cx="595908"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3116982" y="3942581"/>
            <a:ext cx="1584176"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3895353" y="2924944"/>
            <a:ext cx="1584176" cy="1588"/>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tabLst>
                <a:tab pos="7981950" algn="r"/>
              </a:tabLst>
            </a:pPr>
            <a:r>
              <a:rPr lang="es-ES" dirty="0" smtClean="0"/>
              <a:t>Ejemplo: Intercambio de valores</a:t>
            </a:r>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600"/>
              </a:spcAft>
              <a:buNone/>
            </a:pPr>
            <a:r>
              <a:rPr lang="es-ES" dirty="0" smtClean="0"/>
              <a:t>Necesitamos una variable auxiliar</a:t>
            </a:r>
          </a:p>
          <a:p>
            <a:pPr lvl="1" indent="1588">
              <a:spcBef>
                <a:spcPts val="1200"/>
              </a:spcBef>
              <a:spcAft>
                <a:spcPts val="600"/>
              </a:spcAft>
              <a:buNone/>
            </a:pPr>
            <a:r>
              <a:rPr lang="es-ES" dirty="0" smtClean="0">
                <a:solidFill>
                  <a:srgbClr val="FFC000"/>
                </a:solidFill>
                <a:latin typeface="Consolas" pitchFamily="49" charset="0"/>
              </a:rPr>
              <a:t>double</a:t>
            </a:r>
            <a:r>
              <a:rPr lang="es-ES" dirty="0" smtClean="0">
                <a:latin typeface="Consolas" pitchFamily="49" charset="0"/>
              </a:rPr>
              <a:t> a = </a:t>
            </a:r>
            <a:r>
              <a:rPr lang="es-ES" dirty="0" smtClean="0">
                <a:solidFill>
                  <a:srgbClr val="FFFF00"/>
                </a:solidFill>
                <a:latin typeface="Consolas" pitchFamily="49" charset="0"/>
              </a:rPr>
              <a:t>3.45</a:t>
            </a:r>
            <a:r>
              <a:rPr lang="es-ES" dirty="0" smtClean="0">
                <a:latin typeface="Consolas" pitchFamily="49" charset="0"/>
              </a:rPr>
              <a:t>, b = </a:t>
            </a:r>
            <a:r>
              <a:rPr lang="es-ES" dirty="0" smtClean="0">
                <a:solidFill>
                  <a:srgbClr val="FFFF00"/>
                </a:solidFill>
                <a:latin typeface="Consolas" pitchFamily="49" charset="0"/>
              </a:rPr>
              <a:t>127.5</a:t>
            </a:r>
            <a:r>
              <a:rPr lang="es-ES" dirty="0" smtClean="0">
                <a:latin typeface="Consolas" pitchFamily="49" charset="0"/>
              </a:rPr>
              <a:t>, aux;</a:t>
            </a:r>
          </a:p>
          <a:p>
            <a:pPr marL="3589338" lvl="1" indent="1588">
              <a:spcBef>
                <a:spcPts val="1800"/>
              </a:spcBef>
              <a:spcAft>
                <a:spcPts val="600"/>
              </a:spcAft>
              <a:buNone/>
            </a:pPr>
            <a:endParaRPr lang="es-ES" sz="1800" dirty="0" smtClean="0">
              <a:latin typeface="Consolas" pitchFamily="49" charset="0"/>
            </a:endParaRPr>
          </a:p>
          <a:p>
            <a:pPr marL="3589338" lvl="1" indent="1588">
              <a:spcBef>
                <a:spcPts val="1200"/>
              </a:spcBef>
              <a:spcAft>
                <a:spcPts val="600"/>
              </a:spcAft>
              <a:buNone/>
            </a:pPr>
            <a:endParaRPr lang="es-ES" sz="1800" dirty="0" smtClean="0">
              <a:latin typeface="Consolas" pitchFamily="49" charset="0"/>
            </a:endParaRPr>
          </a:p>
          <a:p>
            <a:pPr marL="3589338" lvl="1" indent="1588">
              <a:spcBef>
                <a:spcPts val="0"/>
              </a:spcBef>
              <a:buNone/>
            </a:pPr>
            <a:endParaRPr lang="es-ES" sz="1800" dirty="0" smtClean="0">
              <a:latin typeface="Consolas" pitchFamily="49" charset="0"/>
            </a:endParaRPr>
          </a:p>
          <a:p>
            <a:pPr marL="3589338" lvl="1" indent="1588">
              <a:spcBef>
                <a:spcPts val="600"/>
              </a:spcBef>
              <a:spcAft>
                <a:spcPts val="600"/>
              </a:spcAft>
              <a:buNone/>
            </a:pPr>
            <a:endParaRPr lang="es-ES" sz="1800" dirty="0" smtClean="0">
              <a:latin typeface="Consolas" pitchFamily="49" charset="0"/>
            </a:endParaRPr>
          </a:p>
          <a:p>
            <a:pPr marL="3589338" lvl="1" indent="1588">
              <a:spcBef>
                <a:spcPts val="1200"/>
              </a:spcBef>
              <a:spcAft>
                <a:spcPts val="1800"/>
              </a:spcAft>
              <a:buNone/>
            </a:pPr>
            <a:endParaRPr lang="es-ES" sz="1800" dirty="0" smtClean="0">
              <a:latin typeface="Consolas" pitchFamily="49" charset="0"/>
            </a:endParaRPr>
          </a:p>
          <a:p>
            <a:pPr marL="3589338" lvl="1" indent="1588">
              <a:spcBef>
                <a:spcPts val="1200"/>
              </a:spcBef>
              <a:spcAft>
                <a:spcPts val="600"/>
              </a:spcAft>
              <a:buNone/>
            </a:pPr>
            <a:endParaRPr lang="es-ES" sz="1800" dirty="0" smtClean="0">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151</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12" name="11 Tabla"/>
          <p:cNvGraphicFramePr>
            <a:graphicFrameLocks noGrp="1"/>
          </p:cNvGraphicFramePr>
          <p:nvPr/>
        </p:nvGraphicFramePr>
        <p:xfrm>
          <a:off x="1043608" y="2468513"/>
          <a:ext cx="1512168" cy="1005840"/>
        </p:xfrm>
        <a:graphic>
          <a:graphicData uri="http://schemas.openxmlformats.org/drawingml/2006/table">
            <a:tbl>
              <a:tblPr firstRow="1" bandRow="1">
                <a:noFill/>
                <a:tableStyleId>{D113A9D2-9D6B-4929-AA2D-F23B5EE8CBE7}</a:tableStyleId>
              </a:tblPr>
              <a:tblGrid>
                <a:gridCol w="594066"/>
                <a:gridCol w="918102"/>
              </a:tblGrid>
              <a:tr h="225000">
                <a:tc>
                  <a:txBody>
                    <a:bodyPr/>
                    <a:lstStyle/>
                    <a:p>
                      <a:pPr algn="l"/>
                      <a:r>
                        <a:rPr lang="es-ES" sz="1600" b="0" dirty="0" smtClean="0">
                          <a:effectLst>
                            <a:outerShdw blurRad="38100" dist="38100" dir="2700000" algn="tl">
                              <a:srgbClr val="000000">
                                <a:alpha val="43137"/>
                              </a:srgbClr>
                            </a:outerShdw>
                          </a:effectLst>
                          <a:latin typeface="Consolas" pitchFamily="49" charset="0"/>
                        </a:rPr>
                        <a:t>a</a:t>
                      </a:r>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600" b="0" dirty="0" smtClean="0">
                          <a:solidFill>
                            <a:schemeClr val="bg2"/>
                          </a:solidFill>
                          <a:effectLst>
                            <a:outerShdw blurRad="38100" dist="38100" dir="2700000" algn="tl">
                              <a:srgbClr val="000000">
                                <a:alpha val="43137"/>
                              </a:srgbClr>
                            </a:outerShdw>
                          </a:effectLst>
                          <a:latin typeface="Consolas" pitchFamily="49" charset="0"/>
                        </a:rPr>
                        <a:t>3.45</a:t>
                      </a:r>
                      <a:endParaRPr lang="es-ES" sz="16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b</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600" dirty="0" smtClean="0">
                          <a:solidFill>
                            <a:schemeClr val="bg2"/>
                          </a:solidFill>
                          <a:effectLst>
                            <a:outerShdw blurRad="38100" dist="38100" dir="2700000" algn="tl">
                              <a:srgbClr val="000000">
                                <a:alpha val="43137"/>
                              </a:srgbClr>
                            </a:outerShdw>
                          </a:effectLst>
                          <a:latin typeface="Consolas" pitchFamily="49" charset="0"/>
                        </a:rPr>
                        <a:t>127.5</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aux</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600" dirty="0" smtClean="0">
                          <a:solidFill>
                            <a:srgbClr val="C00000"/>
                          </a:solidFill>
                          <a:effectLst>
                            <a:outerShdw blurRad="38100" dist="38100" dir="2700000" algn="tl">
                              <a:srgbClr val="000000">
                                <a:alpha val="43137"/>
                              </a:srgbClr>
                            </a:outerShdw>
                          </a:effectLst>
                          <a:latin typeface="Consolas" pitchFamily="49" charset="0"/>
                        </a:rPr>
                        <a:t>?</a:t>
                      </a:r>
                      <a:endParaRPr lang="es-ES" sz="16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23" name="22 Tabla"/>
          <p:cNvGraphicFramePr>
            <a:graphicFrameLocks noGrp="1"/>
          </p:cNvGraphicFramePr>
          <p:nvPr/>
        </p:nvGraphicFramePr>
        <p:xfrm>
          <a:off x="5818954" y="2468513"/>
          <a:ext cx="1512168" cy="1005840"/>
        </p:xfrm>
        <a:graphic>
          <a:graphicData uri="http://schemas.openxmlformats.org/drawingml/2006/table">
            <a:tbl>
              <a:tblPr firstRow="1" bandRow="1">
                <a:noFill/>
                <a:tableStyleId>{D113A9D2-9D6B-4929-AA2D-F23B5EE8CBE7}</a:tableStyleId>
              </a:tblPr>
              <a:tblGrid>
                <a:gridCol w="594066"/>
                <a:gridCol w="918102"/>
              </a:tblGrid>
              <a:tr h="225000">
                <a:tc>
                  <a:txBody>
                    <a:bodyPr/>
                    <a:lstStyle/>
                    <a:p>
                      <a:pPr algn="l"/>
                      <a:r>
                        <a:rPr lang="es-ES" sz="1600" b="0" dirty="0" smtClean="0">
                          <a:effectLst>
                            <a:outerShdw blurRad="38100" dist="38100" dir="2700000" algn="tl">
                              <a:srgbClr val="000000">
                                <a:alpha val="43137"/>
                              </a:srgbClr>
                            </a:outerShdw>
                          </a:effectLst>
                          <a:latin typeface="Consolas" pitchFamily="49" charset="0"/>
                        </a:rPr>
                        <a:t>a</a:t>
                      </a:r>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600" b="0" dirty="0" smtClean="0">
                          <a:solidFill>
                            <a:schemeClr val="bg2"/>
                          </a:solidFill>
                          <a:effectLst>
                            <a:outerShdw blurRad="38100" dist="38100" dir="2700000" algn="tl">
                              <a:srgbClr val="000000">
                                <a:alpha val="43137"/>
                              </a:srgbClr>
                            </a:outerShdw>
                          </a:effectLst>
                          <a:latin typeface="Consolas" pitchFamily="49" charset="0"/>
                        </a:rPr>
                        <a:t>3.45</a:t>
                      </a:r>
                      <a:endParaRPr lang="es-ES" sz="16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b</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600" dirty="0" smtClean="0">
                          <a:solidFill>
                            <a:schemeClr val="bg2"/>
                          </a:solidFill>
                          <a:effectLst>
                            <a:outerShdw blurRad="38100" dist="38100" dir="2700000" algn="tl">
                              <a:srgbClr val="000000">
                                <a:alpha val="43137"/>
                              </a:srgbClr>
                            </a:outerShdw>
                          </a:effectLst>
                          <a:latin typeface="Consolas" pitchFamily="49" charset="0"/>
                        </a:rPr>
                        <a:t>127.5</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aux</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600" dirty="0" smtClean="0">
                          <a:solidFill>
                            <a:srgbClr val="C00000"/>
                          </a:solidFill>
                          <a:effectLst>
                            <a:outerShdw blurRad="38100" dist="38100" dir="2700000" algn="tl">
                              <a:srgbClr val="000000">
                                <a:alpha val="43137"/>
                              </a:srgbClr>
                            </a:outerShdw>
                          </a:effectLst>
                          <a:latin typeface="Consolas" pitchFamily="49" charset="0"/>
                        </a:rPr>
                        <a:t>3.45</a:t>
                      </a:r>
                      <a:endParaRPr lang="es-ES" sz="16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24" name="23 Tabla"/>
          <p:cNvGraphicFramePr>
            <a:graphicFrameLocks noGrp="1"/>
          </p:cNvGraphicFramePr>
          <p:nvPr/>
        </p:nvGraphicFramePr>
        <p:xfrm>
          <a:off x="5818954" y="3692649"/>
          <a:ext cx="1512168" cy="1005840"/>
        </p:xfrm>
        <a:graphic>
          <a:graphicData uri="http://schemas.openxmlformats.org/drawingml/2006/table">
            <a:tbl>
              <a:tblPr firstRow="1" bandRow="1">
                <a:noFill/>
                <a:tableStyleId>{D113A9D2-9D6B-4929-AA2D-F23B5EE8CBE7}</a:tableStyleId>
              </a:tblPr>
              <a:tblGrid>
                <a:gridCol w="594066"/>
                <a:gridCol w="918102"/>
              </a:tblGrid>
              <a:tr h="225000">
                <a:tc>
                  <a:txBody>
                    <a:bodyPr/>
                    <a:lstStyle/>
                    <a:p>
                      <a:pPr algn="l"/>
                      <a:r>
                        <a:rPr lang="es-ES" sz="1600" b="0" dirty="0" smtClean="0">
                          <a:effectLst>
                            <a:outerShdw blurRad="38100" dist="38100" dir="2700000" algn="tl">
                              <a:srgbClr val="000000">
                                <a:alpha val="43137"/>
                              </a:srgbClr>
                            </a:outerShdw>
                          </a:effectLst>
                          <a:latin typeface="Consolas" pitchFamily="49" charset="0"/>
                        </a:rPr>
                        <a:t>a</a:t>
                      </a:r>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600" b="0" dirty="0" smtClean="0">
                          <a:solidFill>
                            <a:srgbClr val="C00000"/>
                          </a:solidFill>
                          <a:effectLst>
                            <a:outerShdw blurRad="38100" dist="38100" dir="2700000" algn="tl">
                              <a:srgbClr val="000000">
                                <a:alpha val="43137"/>
                              </a:srgbClr>
                            </a:outerShdw>
                          </a:effectLst>
                          <a:latin typeface="Consolas" pitchFamily="49" charset="0"/>
                        </a:rPr>
                        <a:t>127.5</a:t>
                      </a:r>
                      <a:endParaRPr lang="es-ES" sz="1600" b="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b</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600" dirty="0" smtClean="0">
                          <a:solidFill>
                            <a:schemeClr val="bg2"/>
                          </a:solidFill>
                          <a:effectLst>
                            <a:outerShdw blurRad="38100" dist="38100" dir="2700000" algn="tl">
                              <a:srgbClr val="000000">
                                <a:alpha val="43137"/>
                              </a:srgbClr>
                            </a:outerShdw>
                          </a:effectLst>
                          <a:latin typeface="Consolas" pitchFamily="49" charset="0"/>
                        </a:rPr>
                        <a:t>127.5</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aux</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600" dirty="0" smtClean="0">
                          <a:solidFill>
                            <a:schemeClr val="bg2"/>
                          </a:solidFill>
                          <a:effectLst>
                            <a:outerShdw blurRad="38100" dist="38100" dir="2700000" algn="tl">
                              <a:srgbClr val="000000">
                                <a:alpha val="43137"/>
                              </a:srgbClr>
                            </a:outerShdw>
                          </a:effectLst>
                          <a:latin typeface="Consolas" pitchFamily="49" charset="0"/>
                        </a:rPr>
                        <a:t>3.45</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25" name="24 Tabla"/>
          <p:cNvGraphicFramePr>
            <a:graphicFrameLocks noGrp="1"/>
          </p:cNvGraphicFramePr>
          <p:nvPr/>
        </p:nvGraphicFramePr>
        <p:xfrm>
          <a:off x="5818954" y="4916785"/>
          <a:ext cx="1512168" cy="1005840"/>
        </p:xfrm>
        <a:graphic>
          <a:graphicData uri="http://schemas.openxmlformats.org/drawingml/2006/table">
            <a:tbl>
              <a:tblPr firstRow="1" bandRow="1">
                <a:noFill/>
                <a:tableStyleId>{D113A9D2-9D6B-4929-AA2D-F23B5EE8CBE7}</a:tableStyleId>
              </a:tblPr>
              <a:tblGrid>
                <a:gridCol w="594066"/>
                <a:gridCol w="918102"/>
              </a:tblGrid>
              <a:tr h="225000">
                <a:tc>
                  <a:txBody>
                    <a:bodyPr/>
                    <a:lstStyle/>
                    <a:p>
                      <a:pPr algn="l"/>
                      <a:r>
                        <a:rPr lang="es-ES" sz="1600" b="0" dirty="0" smtClean="0">
                          <a:effectLst>
                            <a:outerShdw blurRad="38100" dist="38100" dir="2700000" algn="tl">
                              <a:srgbClr val="000000">
                                <a:alpha val="43137"/>
                              </a:srgbClr>
                            </a:outerShdw>
                          </a:effectLst>
                          <a:latin typeface="Consolas" pitchFamily="49" charset="0"/>
                        </a:rPr>
                        <a:t>a</a:t>
                      </a:r>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600" b="0" dirty="0" smtClean="0">
                          <a:solidFill>
                            <a:srgbClr val="C00000"/>
                          </a:solidFill>
                          <a:effectLst>
                            <a:outerShdw blurRad="38100" dist="38100" dir="2700000" algn="tl">
                              <a:srgbClr val="000000">
                                <a:alpha val="43137"/>
                              </a:srgbClr>
                            </a:outerShdw>
                          </a:effectLst>
                          <a:latin typeface="Consolas" pitchFamily="49" charset="0"/>
                        </a:rPr>
                        <a:t>127.5</a:t>
                      </a:r>
                      <a:endParaRPr lang="es-ES" sz="1600" b="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b</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solidFill>
                            <a:srgbClr val="C00000"/>
                          </a:solidFill>
                          <a:effectLst>
                            <a:outerShdw blurRad="38100" dist="38100" dir="2700000" algn="tl">
                              <a:srgbClr val="000000">
                                <a:alpha val="43137"/>
                              </a:srgbClr>
                            </a:outerShdw>
                          </a:effectLst>
                          <a:latin typeface="Consolas" pitchFamily="49" charset="0"/>
                        </a:rPr>
                        <a:t>3.45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dirty="0" smtClean="0">
                          <a:effectLst>
                            <a:outerShdw blurRad="38100" dist="38100" dir="2700000" algn="tl">
                              <a:srgbClr val="000000">
                                <a:alpha val="43137"/>
                              </a:srgbClr>
                            </a:outerShdw>
                          </a:effectLst>
                          <a:latin typeface="Consolas" pitchFamily="49" charset="0"/>
                        </a:rPr>
                        <a:t>aux</a:t>
                      </a:r>
                      <a:endParaRPr lang="es-ES" sz="16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dirty="0" smtClean="0">
                          <a:solidFill>
                            <a:schemeClr val="bg2"/>
                          </a:solidFill>
                          <a:effectLst>
                            <a:outerShdw blurRad="38100" dist="38100" dir="2700000" algn="tl">
                              <a:srgbClr val="000000">
                                <a:alpha val="43137"/>
                              </a:srgbClr>
                            </a:outerShdw>
                          </a:effectLst>
                          <a:latin typeface="Consolas" pitchFamily="49" charset="0"/>
                        </a:rPr>
                        <a:t>3.45</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sp>
        <p:nvSpPr>
          <p:cNvPr id="26" name="25 Arco"/>
          <p:cNvSpPr/>
          <p:nvPr/>
        </p:nvSpPr>
        <p:spPr>
          <a:xfrm>
            <a:off x="6827066" y="2612529"/>
            <a:ext cx="1080120" cy="648072"/>
          </a:xfrm>
          <a:prstGeom prst="arc">
            <a:avLst>
              <a:gd name="adj1" fmla="val 16200000"/>
              <a:gd name="adj2" fmla="val 5419885"/>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7" name="26 Arco"/>
          <p:cNvSpPr/>
          <p:nvPr/>
        </p:nvSpPr>
        <p:spPr>
          <a:xfrm flipV="1">
            <a:off x="6827066" y="3836665"/>
            <a:ext cx="1080120" cy="360040"/>
          </a:xfrm>
          <a:prstGeom prst="arc">
            <a:avLst>
              <a:gd name="adj1" fmla="val 16200000"/>
              <a:gd name="adj2" fmla="val 5419885"/>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 name="27 Arco"/>
          <p:cNvSpPr/>
          <p:nvPr/>
        </p:nvSpPr>
        <p:spPr>
          <a:xfrm flipV="1">
            <a:off x="6827066" y="5348833"/>
            <a:ext cx="1080120" cy="360040"/>
          </a:xfrm>
          <a:prstGeom prst="arc">
            <a:avLst>
              <a:gd name="adj1" fmla="val 16200000"/>
              <a:gd name="adj2" fmla="val 5419885"/>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Rectángulo"/>
          <p:cNvSpPr/>
          <p:nvPr/>
        </p:nvSpPr>
        <p:spPr>
          <a:xfrm>
            <a:off x="4067944" y="2741047"/>
            <a:ext cx="1428596" cy="430887"/>
          </a:xfrm>
          <a:prstGeom prst="rect">
            <a:avLst/>
          </a:prstGeom>
        </p:spPr>
        <p:txBody>
          <a:bodyPr wrap="none">
            <a:spAutoFit/>
          </a:bodyPr>
          <a:lstStyle/>
          <a:p>
            <a:r>
              <a:rPr lang="es-ES" sz="2200" dirty="0" smtClean="0">
                <a:effectLst>
                  <a:outerShdw blurRad="38100" dist="38100" dir="2700000" algn="tl">
                    <a:srgbClr val="000000">
                      <a:alpha val="43137"/>
                    </a:srgbClr>
                  </a:outerShdw>
                </a:effectLst>
                <a:latin typeface="Consolas" pitchFamily="49" charset="0"/>
              </a:rPr>
              <a:t>aux = a;</a:t>
            </a:r>
            <a:endParaRPr lang="es-ES" sz="2200" dirty="0">
              <a:effectLst>
                <a:outerShdw blurRad="38100" dist="38100" dir="2700000" algn="tl">
                  <a:srgbClr val="000000">
                    <a:alpha val="43137"/>
                  </a:srgbClr>
                </a:outerShdw>
              </a:effectLst>
            </a:endParaRPr>
          </a:p>
        </p:txBody>
      </p:sp>
      <p:sp>
        <p:nvSpPr>
          <p:cNvPr id="14" name="13 Rectángulo"/>
          <p:cNvSpPr/>
          <p:nvPr/>
        </p:nvSpPr>
        <p:spPr>
          <a:xfrm>
            <a:off x="4067944" y="3965183"/>
            <a:ext cx="1117614" cy="430887"/>
          </a:xfrm>
          <a:prstGeom prst="rect">
            <a:avLst/>
          </a:prstGeom>
        </p:spPr>
        <p:txBody>
          <a:bodyPr wrap="none">
            <a:spAutoFit/>
          </a:bodyPr>
          <a:lstStyle/>
          <a:p>
            <a:r>
              <a:rPr lang="es-ES" sz="2200" dirty="0" smtClean="0">
                <a:effectLst>
                  <a:outerShdw blurRad="38100" dist="38100" dir="2700000" algn="tl">
                    <a:srgbClr val="000000">
                      <a:alpha val="43137"/>
                    </a:srgbClr>
                  </a:outerShdw>
                </a:effectLst>
                <a:latin typeface="Consolas" pitchFamily="49" charset="0"/>
              </a:rPr>
              <a:t>a = b;</a:t>
            </a:r>
            <a:endParaRPr lang="es-ES" sz="2200" dirty="0">
              <a:effectLst>
                <a:outerShdw blurRad="38100" dist="38100" dir="2700000" algn="tl">
                  <a:srgbClr val="000000">
                    <a:alpha val="43137"/>
                  </a:srgbClr>
                </a:outerShdw>
              </a:effectLst>
            </a:endParaRPr>
          </a:p>
        </p:txBody>
      </p:sp>
      <p:sp>
        <p:nvSpPr>
          <p:cNvPr id="15" name="14 Rectángulo"/>
          <p:cNvSpPr/>
          <p:nvPr/>
        </p:nvSpPr>
        <p:spPr>
          <a:xfrm>
            <a:off x="4067944" y="5189319"/>
            <a:ext cx="1428596" cy="430887"/>
          </a:xfrm>
          <a:prstGeom prst="rect">
            <a:avLst/>
          </a:prstGeom>
        </p:spPr>
        <p:txBody>
          <a:bodyPr wrap="none">
            <a:spAutoFit/>
          </a:bodyPr>
          <a:lstStyle/>
          <a:p>
            <a:r>
              <a:rPr lang="es-ES" sz="2200" dirty="0" smtClean="0">
                <a:effectLst>
                  <a:outerShdw blurRad="38100" dist="38100" dir="2700000" algn="tl">
                    <a:srgbClr val="000000">
                      <a:alpha val="43137"/>
                    </a:srgbClr>
                  </a:outerShdw>
                </a:effectLst>
                <a:latin typeface="Consolas" pitchFamily="49" charset="0"/>
              </a:rPr>
              <a:t>b = aux;</a:t>
            </a:r>
            <a:endParaRPr lang="es-ES" sz="2200" dirty="0">
              <a:effectLst>
                <a:outerShdw blurRad="38100" dist="38100" dir="2700000" algn="tl">
                  <a:srgbClr val="000000">
                    <a:alpha val="43137"/>
                  </a:srgbClr>
                </a:outerShdw>
              </a:effectLst>
            </a:endParaRPr>
          </a:p>
        </p:txBody>
      </p:sp>
      <p:grpSp>
        <p:nvGrpSpPr>
          <p:cNvPr id="6" name="19 Grupo"/>
          <p:cNvGrpSpPr/>
          <p:nvPr/>
        </p:nvGrpSpPr>
        <p:grpSpPr>
          <a:xfrm>
            <a:off x="1638722" y="2348880"/>
            <a:ext cx="5679107" cy="3312368"/>
            <a:chOff x="1638722" y="2661295"/>
            <a:chExt cx="5679107" cy="3312368"/>
          </a:xfrm>
        </p:grpSpPr>
        <p:sp>
          <p:nvSpPr>
            <p:cNvPr id="16" name="15 Elipse"/>
            <p:cNvSpPr/>
            <p:nvPr/>
          </p:nvSpPr>
          <p:spPr>
            <a:xfrm>
              <a:off x="1638722" y="2661295"/>
              <a:ext cx="898004" cy="8640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Elipse"/>
            <p:cNvSpPr/>
            <p:nvPr/>
          </p:nvSpPr>
          <p:spPr>
            <a:xfrm>
              <a:off x="6419825" y="5109567"/>
              <a:ext cx="898004" cy="86409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18 Conector recto"/>
            <p:cNvCxnSpPr>
              <a:stCxn id="16" idx="5"/>
              <a:endCxn id="17" idx="1"/>
            </p:cNvCxnSpPr>
            <p:nvPr/>
          </p:nvCxnSpPr>
          <p:spPr>
            <a:xfrm>
              <a:off x="2405216" y="3398847"/>
              <a:ext cx="4146119" cy="1837264"/>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1000"/>
                                        <p:tgtEl>
                                          <p:spTgt spid="2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1000"/>
                                        <p:tgtEl>
                                          <p:spTgt spid="24"/>
                                        </p:tgtEl>
                                      </p:cBhvr>
                                    </p:animEffect>
                                  </p:childTnLst>
                                </p:cTn>
                              </p:par>
                            </p:childTnLst>
                          </p:cTn>
                        </p:par>
                        <p:par>
                          <p:cTn id="39" fill="hold">
                            <p:stCondLst>
                              <p:cond delay="2000"/>
                            </p:stCondLst>
                            <p:childTnLst>
                              <p:par>
                                <p:cTn id="40" presetID="22" presetClass="entr" presetSubtype="4"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1000"/>
                                        <p:tgtEl>
                                          <p:spTgt spid="15"/>
                                        </p:tgtEl>
                                      </p:cBhvr>
                                    </p:animEffec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1000"/>
                                        <p:tgtEl>
                                          <p:spTgt spid="25"/>
                                        </p:tgtEl>
                                      </p:cBhvr>
                                    </p:animEffect>
                                  </p:childTnLst>
                                </p:cTn>
                              </p:par>
                            </p:childTnLst>
                          </p:cTn>
                        </p:par>
                        <p:par>
                          <p:cTn id="52" fill="hold">
                            <p:stCondLst>
                              <p:cond delay="2000"/>
                            </p:stCondLst>
                            <p:childTnLst>
                              <p:par>
                                <p:cTn id="53" presetID="22" presetClass="entr" presetSubtype="4"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10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left)">
                                      <p:cBhvr>
                                        <p:cTn id="6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P spid="27" grpId="0" animBg="1"/>
      <p:bldP spid="28" grpId="0" animBg="1"/>
      <p:bldP spid="13" grpId="0"/>
      <p:bldP spid="14" grpId="0"/>
      <p:bldP spid="1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152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3108085" y="3044280"/>
            <a:ext cx="2927917"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Operadores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Operadores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Operaciones sobre valores de los tipos</a:t>
            </a:r>
          </a:p>
          <a:p>
            <a:pPr lvl="1" indent="1588">
              <a:spcBef>
                <a:spcPts val="0"/>
              </a:spcBef>
              <a:spcAft>
                <a:spcPts val="600"/>
              </a:spcAft>
              <a:buNone/>
            </a:pPr>
            <a:r>
              <a:rPr lang="es-ES" dirty="0" smtClean="0"/>
              <a:t>Cada tipo determina las operaciones posibles</a:t>
            </a:r>
          </a:p>
          <a:p>
            <a:pPr lvl="2" indent="1588">
              <a:spcBef>
                <a:spcPts val="0"/>
              </a:spcBef>
              <a:spcAft>
                <a:spcPts val="600"/>
              </a:spcAft>
              <a:buNone/>
            </a:pPr>
            <a:r>
              <a:rPr lang="es-ES" sz="2200" dirty="0" smtClean="0"/>
              <a:t>Tipos de datos numéricos (</a:t>
            </a:r>
            <a:r>
              <a:rPr lang="es-ES" sz="2200" dirty="0" smtClean="0">
                <a:solidFill>
                  <a:srgbClr val="FFC000"/>
                </a:solidFill>
                <a:latin typeface="Consolas" pitchFamily="49" charset="0"/>
              </a:rPr>
              <a:t>int</a:t>
            </a:r>
            <a:r>
              <a:rPr lang="es-ES" sz="2200" dirty="0" smtClean="0"/>
              <a:t>, </a:t>
            </a:r>
            <a:r>
              <a:rPr lang="es-ES" sz="2200" dirty="0" smtClean="0">
                <a:solidFill>
                  <a:srgbClr val="FFC000"/>
                </a:solidFill>
                <a:latin typeface="Consolas" pitchFamily="49" charset="0"/>
              </a:rPr>
              <a:t>float</a:t>
            </a:r>
            <a:r>
              <a:rPr lang="es-ES" sz="2200" dirty="0" smtClean="0"/>
              <a:t> y </a:t>
            </a:r>
            <a:r>
              <a:rPr lang="es-ES" sz="2200" dirty="0" smtClean="0">
                <a:solidFill>
                  <a:srgbClr val="FFC000"/>
                </a:solidFill>
                <a:latin typeface="Consolas" pitchFamily="49" charset="0"/>
              </a:rPr>
              <a:t>double</a:t>
            </a:r>
            <a:r>
              <a:rPr lang="es-ES" sz="2200" dirty="0" smtClean="0"/>
              <a:t>):</a:t>
            </a:r>
          </a:p>
          <a:p>
            <a:pPr marL="990600" lvl="2" indent="-276225">
              <a:spcBef>
                <a:spcPts val="0"/>
              </a:spcBef>
              <a:spcAft>
                <a:spcPts val="600"/>
              </a:spcAft>
            </a:pPr>
            <a:r>
              <a:rPr lang="es-ES" sz="2200" dirty="0" smtClean="0"/>
              <a:t>Asignación (</a:t>
            </a:r>
            <a:r>
              <a:rPr lang="es-ES" sz="2200" dirty="0" smtClean="0">
                <a:latin typeface="Consolas" pitchFamily="49" charset="0"/>
                <a:cs typeface="Consolas" pitchFamily="49" charset="0"/>
              </a:rPr>
              <a:t>=</a:t>
            </a:r>
            <a:r>
              <a:rPr lang="es-ES" sz="2200" dirty="0" smtClean="0"/>
              <a:t>)</a:t>
            </a:r>
          </a:p>
          <a:p>
            <a:pPr marL="990600" lvl="2" indent="-276225">
              <a:spcBef>
                <a:spcPts val="0"/>
              </a:spcBef>
              <a:spcAft>
                <a:spcPts val="600"/>
              </a:spcAft>
            </a:pPr>
            <a:r>
              <a:rPr lang="es-ES" sz="2200" dirty="0" smtClean="0"/>
              <a:t>Operadores aritméticos</a:t>
            </a:r>
          </a:p>
          <a:p>
            <a:pPr marL="990600" lvl="2" indent="-276225">
              <a:spcBef>
                <a:spcPts val="0"/>
              </a:spcBef>
              <a:spcAft>
                <a:spcPts val="600"/>
              </a:spcAft>
            </a:pPr>
            <a:r>
              <a:rPr lang="es-ES" sz="2200" dirty="0" smtClean="0"/>
              <a:t>Operadores relacionales (menor, mayor, igual, ...)</a:t>
            </a:r>
          </a:p>
          <a:p>
            <a:pPr lvl="2" indent="1588">
              <a:spcBef>
                <a:spcPts val="0"/>
              </a:spcBef>
              <a:spcAft>
                <a:spcPts val="600"/>
              </a:spcAft>
              <a:buNone/>
            </a:pPr>
            <a:r>
              <a:rPr lang="es-ES" sz="2200" dirty="0" smtClean="0"/>
              <a:t>Tipo de datos </a:t>
            </a:r>
            <a:r>
              <a:rPr lang="es-ES" sz="2200" dirty="0" smtClean="0">
                <a:solidFill>
                  <a:srgbClr val="FFC000"/>
                </a:solidFill>
                <a:latin typeface="Consolas" pitchFamily="49" charset="0"/>
              </a:rPr>
              <a:t>bool</a:t>
            </a:r>
            <a:r>
              <a:rPr lang="es-ES" sz="2200" dirty="0" smtClean="0"/>
              <a:t>:</a:t>
            </a:r>
          </a:p>
          <a:p>
            <a:pPr marL="990600" lvl="2" indent="-276225">
              <a:spcBef>
                <a:spcPts val="0"/>
              </a:spcBef>
              <a:spcAft>
                <a:spcPts val="600"/>
              </a:spcAft>
            </a:pPr>
            <a:r>
              <a:rPr lang="es-ES" sz="2200" dirty="0" smtClean="0">
                <a:solidFill>
                  <a:prstClr val="white"/>
                </a:solidFill>
              </a:rPr>
              <a:t>Asignación</a:t>
            </a:r>
            <a:r>
              <a:rPr lang="es-ES" sz="2200" dirty="0" smtClean="0"/>
              <a:t> (</a:t>
            </a:r>
            <a:r>
              <a:rPr lang="es-ES" sz="2200" dirty="0" smtClean="0">
                <a:latin typeface="Consolas" pitchFamily="49" charset="0"/>
                <a:cs typeface="Consolas" pitchFamily="49" charset="0"/>
              </a:rPr>
              <a:t>=</a:t>
            </a:r>
            <a:r>
              <a:rPr lang="es-ES" sz="2200" dirty="0" smtClean="0"/>
              <a:t>)</a:t>
            </a:r>
            <a:endParaRPr lang="es-ES" sz="2200" dirty="0" smtClean="0">
              <a:solidFill>
                <a:prstClr val="white"/>
              </a:solidFill>
            </a:endParaRPr>
          </a:p>
          <a:p>
            <a:pPr marL="990600" lvl="2" indent="-276225">
              <a:spcBef>
                <a:spcPts val="0"/>
              </a:spcBef>
              <a:spcAft>
                <a:spcPts val="600"/>
              </a:spcAft>
            </a:pPr>
            <a:r>
              <a:rPr lang="es-ES" sz="2200" dirty="0" smtClean="0">
                <a:solidFill>
                  <a:prstClr val="white"/>
                </a:solidFill>
              </a:rPr>
              <a:t>Operadores lógicos (Y, O, NO)</a:t>
            </a:r>
          </a:p>
          <a:p>
            <a:pPr lvl="2" indent="1588">
              <a:spcBef>
                <a:spcPts val="0"/>
              </a:spcBef>
              <a:spcAft>
                <a:spcPts val="600"/>
              </a:spcAft>
              <a:buNone/>
            </a:pPr>
            <a:r>
              <a:rPr lang="es-ES" sz="2200" dirty="0" smtClean="0"/>
              <a:t>Tipos de datos </a:t>
            </a:r>
            <a:r>
              <a:rPr lang="es-ES" sz="2200" dirty="0" smtClean="0">
                <a:solidFill>
                  <a:srgbClr val="FFC000"/>
                </a:solidFill>
                <a:latin typeface="Consolas" pitchFamily="49" charset="0"/>
              </a:rPr>
              <a:t>char</a:t>
            </a:r>
            <a:r>
              <a:rPr lang="es-ES" sz="2200" dirty="0" smtClean="0"/>
              <a:t> y </a:t>
            </a:r>
            <a:r>
              <a:rPr lang="es-ES" sz="2200" dirty="0" smtClean="0">
                <a:solidFill>
                  <a:srgbClr val="FFC000"/>
                </a:solidFill>
                <a:latin typeface="Consolas" pitchFamily="49" charset="0"/>
              </a:rPr>
              <a:t>string</a:t>
            </a:r>
            <a:r>
              <a:rPr lang="es-ES" sz="2200" dirty="0" smtClean="0"/>
              <a:t>:</a:t>
            </a:r>
          </a:p>
          <a:p>
            <a:pPr marL="990600" lvl="2" indent="-276225">
              <a:spcBef>
                <a:spcPts val="0"/>
              </a:spcBef>
              <a:spcAft>
                <a:spcPts val="600"/>
              </a:spcAft>
            </a:pPr>
            <a:r>
              <a:rPr lang="es-ES" sz="2200" dirty="0" smtClean="0">
                <a:solidFill>
                  <a:prstClr val="white"/>
                </a:solidFill>
              </a:rPr>
              <a:t>Asignación</a:t>
            </a:r>
            <a:r>
              <a:rPr lang="es-ES" sz="2200" dirty="0" smtClean="0"/>
              <a:t> (</a:t>
            </a:r>
            <a:r>
              <a:rPr lang="es-ES" sz="2200" dirty="0" smtClean="0">
                <a:latin typeface="Consolas" pitchFamily="49" charset="0"/>
                <a:cs typeface="Consolas" pitchFamily="49" charset="0"/>
              </a:rPr>
              <a:t>=</a:t>
            </a:r>
            <a:r>
              <a:rPr lang="es-ES" sz="2200" dirty="0" smtClean="0"/>
              <a:t>)</a:t>
            </a:r>
            <a:endParaRPr lang="es-ES" sz="2200" dirty="0" smtClean="0">
              <a:solidFill>
                <a:prstClr val="white"/>
              </a:solidFill>
            </a:endParaRPr>
          </a:p>
          <a:p>
            <a:pPr marL="990600" lvl="2" indent="-276225">
              <a:spcBef>
                <a:spcPts val="0"/>
              </a:spcBef>
              <a:spcAft>
                <a:spcPts val="600"/>
              </a:spcAft>
            </a:pPr>
            <a:r>
              <a:rPr lang="es-ES" sz="2200" dirty="0" smtClean="0">
                <a:solidFill>
                  <a:prstClr val="white"/>
                </a:solidFill>
              </a:rPr>
              <a:t>Operadores relacionales</a:t>
            </a:r>
            <a:r>
              <a:rPr lang="es-ES" sz="2200" dirty="0" smtClean="0"/>
              <a:t> (menor, mayor, igual, ...)</a:t>
            </a:r>
            <a:endParaRPr lang="es-ES" sz="2200" dirty="0" smtClean="0">
              <a:solidFill>
                <a:prstClr val="white"/>
              </a:solidFill>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153</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1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1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1000"/>
                                        <p:tgtEl>
                                          <p:spTgt spid="3">
                                            <p:txEl>
                                              <p:pRg st="10" end="10"/>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left)">
                                      <p:cBhvr>
                                        <p:cTn id="53"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Operadores aritméticos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600"/>
              </a:spcAft>
            </a:pPr>
            <a:r>
              <a:rPr lang="es-ES" sz="2800" dirty="0" smtClean="0">
                <a:solidFill>
                  <a:schemeClr val="bg2">
                    <a:lumMod val="20000"/>
                    <a:lumOff val="80000"/>
                  </a:schemeClr>
                </a:solidFill>
              </a:rPr>
              <a:t>Operadores para tipos de datos numéricos</a:t>
            </a:r>
          </a:p>
          <a:p>
            <a:pPr lvl="1" indent="1588">
              <a:spcBef>
                <a:spcPts val="0"/>
              </a:spcBef>
              <a:spcAft>
                <a:spcPts val="600"/>
              </a:spcAft>
              <a:buNone/>
            </a:pPr>
            <a:endParaRPr lang="es-ES"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154</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39552" y="1807056"/>
          <a:ext cx="8064897" cy="35661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10636"/>
                <a:gridCol w="1356365"/>
                <a:gridCol w="1812985"/>
                <a:gridCol w="1625815"/>
                <a:gridCol w="2059096"/>
              </a:tblGrid>
              <a:tr h="344038">
                <a:tc>
                  <a:txBody>
                    <a:bodyPr/>
                    <a:lstStyle/>
                    <a:p>
                      <a:r>
                        <a:rPr lang="es-ES" sz="2000" b="0" dirty="0" smtClean="0">
                          <a:solidFill>
                            <a:schemeClr val="tx1"/>
                          </a:solidFill>
                          <a:effectLst>
                            <a:outerShdw blurRad="38100" dist="38100" dir="2700000" algn="tl">
                              <a:srgbClr val="000000">
                                <a:alpha val="43137"/>
                              </a:srgbClr>
                            </a:outerShdw>
                          </a:effectLst>
                          <a:latin typeface="+mj-lt"/>
                        </a:rPr>
                        <a:t>Operador</a:t>
                      </a:r>
                      <a:endParaRPr lang="es-ES" sz="2000" b="0" dirty="0">
                        <a:solidFill>
                          <a:schemeClr val="tx1"/>
                        </a:solidFill>
                        <a:effectLst>
                          <a:outerShdw blurRad="38100" dist="38100" dir="2700000" algn="tl">
                            <a:srgbClr val="000000">
                              <a:alpha val="43137"/>
                            </a:srgbClr>
                          </a:outerShdw>
                        </a:effectLst>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0" lang="es-ES" sz="2000" b="0" kern="1200" dirty="0" smtClean="0">
                          <a:solidFill>
                            <a:schemeClr val="tx1"/>
                          </a:solidFill>
                          <a:effectLst>
                            <a:outerShdw blurRad="38100" dist="38100" dir="2700000" algn="tl">
                              <a:srgbClr val="000000">
                                <a:alpha val="43137"/>
                              </a:srgbClr>
                            </a:outerShdw>
                          </a:effectLst>
                          <a:latin typeface="+mj-lt"/>
                          <a:ea typeface="+mn-ea"/>
                          <a:cs typeface="+mn-cs"/>
                        </a:rPr>
                        <a:t>Operandos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kumimoji="0" lang="es-ES" sz="2000" b="0" kern="1200" dirty="0" smtClean="0">
                          <a:solidFill>
                            <a:schemeClr val="tx1"/>
                          </a:solidFill>
                          <a:effectLst>
                            <a:outerShdw blurRad="38100" dist="38100" dir="2700000" algn="tl">
                              <a:srgbClr val="000000">
                                <a:alpha val="43137"/>
                              </a:srgbClr>
                            </a:outerShdw>
                          </a:effectLst>
                          <a:latin typeface="+mj-lt"/>
                          <a:ea typeface="+mn-ea"/>
                          <a:cs typeface="+mn-cs"/>
                        </a:rPr>
                        <a:t>Posición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2000" b="0" dirty="0" smtClean="0">
                          <a:solidFill>
                            <a:srgbClr val="FFC000"/>
                          </a:solidFill>
                          <a:effectLst>
                            <a:outerShdw blurRad="38100" dist="38100" dir="2700000" algn="tl">
                              <a:srgbClr val="000000">
                                <a:alpha val="43137"/>
                              </a:srgbClr>
                            </a:outerShdw>
                          </a:effectLst>
                          <a:latin typeface="Consolas" pitchFamily="49" charset="0"/>
                        </a:rPr>
                        <a:t>int</a:t>
                      </a:r>
                      <a:endParaRPr lang="es-ES" sz="2000" b="0" dirty="0">
                        <a:solidFill>
                          <a:srgbClr val="FFC000"/>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2000" b="0" dirty="0" smtClean="0">
                          <a:solidFill>
                            <a:srgbClr val="FFC000"/>
                          </a:solidFill>
                          <a:effectLst>
                            <a:outerShdw blurRad="38100" dist="38100" dir="2700000" algn="tl">
                              <a:srgbClr val="000000">
                                <a:alpha val="43137"/>
                              </a:srgbClr>
                            </a:outerShdw>
                          </a:effectLst>
                          <a:latin typeface="Consolas" pitchFamily="49" charset="0"/>
                        </a:rPr>
                        <a:t>float</a:t>
                      </a:r>
                      <a:r>
                        <a:rPr lang="es-ES" sz="2000" b="0" dirty="0" smtClean="0">
                          <a:solidFill>
                            <a:schemeClr val="tx1"/>
                          </a:solidFill>
                          <a:effectLst>
                            <a:outerShdw blurRad="38100" dist="38100" dir="2700000" algn="tl">
                              <a:srgbClr val="000000">
                                <a:alpha val="43137"/>
                              </a:srgbClr>
                            </a:outerShdw>
                          </a:effectLst>
                          <a:latin typeface="Cambria" pitchFamily="18" charset="0"/>
                        </a:rPr>
                        <a:t> / </a:t>
                      </a:r>
                      <a:r>
                        <a:rPr lang="es-ES" sz="2000" b="0" dirty="0" smtClean="0">
                          <a:solidFill>
                            <a:srgbClr val="FFC000"/>
                          </a:solidFill>
                          <a:effectLst>
                            <a:outerShdw blurRad="38100" dist="38100" dir="2700000" algn="tl">
                              <a:srgbClr val="000000">
                                <a:alpha val="43137"/>
                              </a:srgbClr>
                            </a:outerShdw>
                          </a:effectLst>
                          <a:latin typeface="Consolas" pitchFamily="49" charset="0"/>
                        </a:rPr>
                        <a:t>double</a:t>
                      </a:r>
                      <a:endParaRPr lang="es-ES" sz="2000" b="0" dirty="0">
                        <a:solidFill>
                          <a:srgbClr val="FFC000"/>
                        </a:solidFill>
                        <a:effectLst>
                          <a:outerShdw blurRad="38100" dist="38100" dir="2700000" algn="tl">
                            <a:srgbClr val="000000">
                              <a:alpha val="43137"/>
                            </a:srgbClr>
                          </a:outerShdw>
                        </a:effectLst>
                        <a:latin typeface="Cambri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1 (</a:t>
                      </a:r>
                      <a:r>
                        <a:rPr lang="es-ES" sz="1800" b="0" dirty="0" smtClean="0">
                          <a:solidFill>
                            <a:schemeClr val="tx1"/>
                          </a:solidFill>
                          <a:effectLst>
                            <a:outerShdw blurRad="38100" dist="38100" dir="2700000" algn="tl">
                              <a:srgbClr val="000000">
                                <a:alpha val="43137"/>
                              </a:srgbClr>
                            </a:outerShdw>
                          </a:effectLst>
                        </a:rPr>
                        <a:t>monario)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dirty="0" smtClean="0">
                          <a:solidFill>
                            <a:schemeClr val="tx1"/>
                          </a:solidFill>
                          <a:effectLst>
                            <a:outerShdw blurRad="38100" dist="38100" dir="2700000" algn="tl">
                              <a:srgbClr val="000000">
                                <a:alpha val="43137"/>
                              </a:srgbClr>
                            </a:outerShdw>
                          </a:effectLst>
                        </a:rPr>
                        <a:t>Prefijo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s-ES" sz="1800" b="0" smtClean="0">
                          <a:solidFill>
                            <a:schemeClr val="tx1"/>
                          </a:solidFill>
                          <a:effectLst>
                            <a:outerShdw blurRad="38100" dist="38100" dir="2700000" algn="tl">
                              <a:srgbClr val="000000">
                                <a:alpha val="43137"/>
                              </a:srgbClr>
                            </a:outerShdw>
                          </a:effectLst>
                        </a:rPr>
                        <a:t>Cambio de signo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s-ES" b="0"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2 (</a:t>
                      </a:r>
                      <a:r>
                        <a:rPr lang="es-ES" sz="1800" b="0" dirty="0" smtClean="0">
                          <a:solidFill>
                            <a:schemeClr val="tx1"/>
                          </a:solidFill>
                          <a:effectLst>
                            <a:outerShdw blurRad="38100" dist="38100" dir="2700000" algn="tl">
                              <a:srgbClr val="000000">
                                <a:alpha val="43137"/>
                              </a:srgbClr>
                            </a:outerShdw>
                          </a:effectLst>
                        </a:rPr>
                        <a:t>binario)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dirty="0" smtClean="0">
                          <a:solidFill>
                            <a:schemeClr val="tx1"/>
                          </a:solidFill>
                          <a:effectLst>
                            <a:outerShdw blurRad="38100" dist="38100" dir="2700000" algn="tl">
                              <a:srgbClr val="000000">
                                <a:alpha val="43137"/>
                              </a:srgbClr>
                            </a:outerShdw>
                          </a:effectLst>
                        </a:rPr>
                        <a:t>Infijo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s-ES" sz="1800" b="0" dirty="0" smtClean="0">
                          <a:solidFill>
                            <a:schemeClr val="tx1"/>
                          </a:solidFill>
                          <a:effectLst>
                            <a:outerShdw blurRad="38100" dist="38100" dir="2700000" algn="tl">
                              <a:srgbClr val="000000">
                                <a:alpha val="43137"/>
                              </a:srgbClr>
                            </a:outerShdw>
                          </a:effectLst>
                        </a:rPr>
                        <a:t>Suma</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s-ES" b="0"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2 (</a:t>
                      </a:r>
                      <a:r>
                        <a:rPr lang="es-ES" sz="1800" b="0" dirty="0" smtClean="0">
                          <a:solidFill>
                            <a:schemeClr val="tx1"/>
                          </a:solidFill>
                          <a:effectLst>
                            <a:outerShdw blurRad="38100" dist="38100" dir="2700000" algn="tl">
                              <a:srgbClr val="000000">
                                <a:alpha val="43137"/>
                              </a:srgbClr>
                            </a:outerShdw>
                          </a:effectLst>
                        </a:rPr>
                        <a:t>binario)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dirty="0" smtClean="0">
                          <a:solidFill>
                            <a:schemeClr val="tx1"/>
                          </a:solidFill>
                          <a:effectLst>
                            <a:outerShdw blurRad="38100" dist="38100" dir="2700000" algn="tl">
                              <a:srgbClr val="000000">
                                <a:alpha val="43137"/>
                              </a:srgbClr>
                            </a:outerShdw>
                          </a:effectLst>
                        </a:rPr>
                        <a:t>Infijo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s-ES" sz="1800" b="0" dirty="0" smtClean="0">
                          <a:solidFill>
                            <a:schemeClr val="tx1"/>
                          </a:solidFill>
                          <a:effectLst>
                            <a:outerShdw blurRad="38100" dist="38100" dir="2700000" algn="tl">
                              <a:srgbClr val="000000">
                                <a:alpha val="43137"/>
                              </a:srgbClr>
                            </a:outerShdw>
                          </a:effectLst>
                        </a:rPr>
                        <a:t>Resta</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s-ES" b="0"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2 (</a:t>
                      </a:r>
                      <a:r>
                        <a:rPr lang="es-ES" sz="1800" b="0" dirty="0" smtClean="0">
                          <a:solidFill>
                            <a:schemeClr val="tx1"/>
                          </a:solidFill>
                          <a:effectLst>
                            <a:outerShdw blurRad="38100" dist="38100" dir="2700000" algn="tl">
                              <a:srgbClr val="000000">
                                <a:alpha val="43137"/>
                              </a:srgbClr>
                            </a:outerShdw>
                          </a:effectLst>
                        </a:rPr>
                        <a:t>binario)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dirty="0" smtClean="0">
                          <a:solidFill>
                            <a:schemeClr val="tx1"/>
                          </a:solidFill>
                          <a:effectLst>
                            <a:outerShdw blurRad="38100" dist="38100" dir="2700000" algn="tl">
                              <a:srgbClr val="000000">
                                <a:alpha val="43137"/>
                              </a:srgbClr>
                            </a:outerShdw>
                          </a:effectLst>
                        </a:rPr>
                        <a:t>Infijo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s-ES" sz="1800" b="0" dirty="0" smtClean="0">
                          <a:solidFill>
                            <a:schemeClr val="tx1"/>
                          </a:solidFill>
                          <a:effectLst>
                            <a:outerShdw blurRad="38100" dist="38100" dir="2700000" algn="tl">
                              <a:srgbClr val="000000">
                                <a:alpha val="43137"/>
                              </a:srgbClr>
                            </a:outerShdw>
                          </a:effectLst>
                        </a:rPr>
                        <a:t>Producto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s-ES" b="0" dirty="0">
                        <a:solidFill>
                          <a:schemeClr val="tx1"/>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2 (</a:t>
                      </a:r>
                      <a:r>
                        <a:rPr lang="es-ES" sz="1800" b="0" dirty="0" smtClean="0">
                          <a:solidFill>
                            <a:schemeClr val="tx1"/>
                          </a:solidFill>
                          <a:effectLst>
                            <a:outerShdw blurRad="38100" dist="38100" dir="2700000" algn="tl">
                              <a:srgbClr val="000000">
                                <a:alpha val="43137"/>
                              </a:srgbClr>
                            </a:outerShdw>
                          </a:effectLst>
                        </a:rPr>
                        <a:t>binario)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Infijo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1800" b="0" dirty="0" err="1" smtClean="0">
                          <a:solidFill>
                            <a:schemeClr val="tx1"/>
                          </a:solidFill>
                          <a:effectLst>
                            <a:outerShdw blurRad="38100" dist="38100" dir="2700000" algn="tl">
                              <a:srgbClr val="000000">
                                <a:alpha val="43137"/>
                              </a:srgbClr>
                            </a:outerShdw>
                          </a:effectLst>
                        </a:rPr>
                        <a:t>Div</a:t>
                      </a:r>
                      <a:r>
                        <a:rPr lang="es-ES" sz="1800" b="0" dirty="0" smtClean="0">
                          <a:solidFill>
                            <a:schemeClr val="tx1"/>
                          </a:solidFill>
                          <a:effectLst>
                            <a:outerShdw blurRad="38100" dist="38100" dir="2700000" algn="tl">
                              <a:srgbClr val="000000">
                                <a:alpha val="43137"/>
                              </a:srgbClr>
                            </a:outerShdw>
                          </a:effectLst>
                        </a:rPr>
                        <a:t>. entera</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1800" b="0" smtClean="0">
                          <a:solidFill>
                            <a:schemeClr val="tx1"/>
                          </a:solidFill>
                          <a:effectLst>
                            <a:outerShdw blurRad="38100" dist="38100" dir="2700000" algn="tl">
                              <a:srgbClr val="000000">
                                <a:alpha val="43137"/>
                              </a:srgbClr>
                            </a:outerShdw>
                          </a:effectLst>
                        </a:rPr>
                        <a:t>División real</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2 (</a:t>
                      </a:r>
                      <a:r>
                        <a:rPr lang="es-ES" sz="1800" b="0" dirty="0" smtClean="0">
                          <a:solidFill>
                            <a:schemeClr val="tx1"/>
                          </a:solidFill>
                          <a:effectLst>
                            <a:outerShdw blurRad="38100" dist="38100" dir="2700000" algn="tl">
                              <a:srgbClr val="000000">
                                <a:alpha val="43137"/>
                              </a:srgbClr>
                            </a:outerShdw>
                          </a:effectLst>
                        </a:rPr>
                        <a:t>binario)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dirty="0" smtClean="0">
                          <a:solidFill>
                            <a:schemeClr val="tx1"/>
                          </a:solidFill>
                          <a:effectLst>
                            <a:outerShdw blurRad="38100" dist="38100" dir="2700000" algn="tl">
                              <a:srgbClr val="000000">
                                <a:alpha val="43137"/>
                              </a:srgbClr>
                            </a:outerShdw>
                          </a:effectLst>
                        </a:rPr>
                        <a:t>Infijo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1800" b="0" dirty="0" smtClean="0">
                          <a:solidFill>
                            <a:schemeClr val="tx1"/>
                          </a:solidFill>
                          <a:effectLst>
                            <a:outerShdw blurRad="38100" dist="38100" dir="2700000" algn="tl">
                              <a:srgbClr val="000000">
                                <a:alpha val="43137"/>
                              </a:srgbClr>
                            </a:outerShdw>
                          </a:effectLst>
                        </a:rPr>
                        <a:t>Módulo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r>
                        <a:rPr lang="es-ES" sz="1800" b="0" smtClean="0">
                          <a:solidFill>
                            <a:schemeClr val="tx1"/>
                          </a:solidFill>
                          <a:effectLst>
                            <a:outerShdw blurRad="38100" dist="38100" dir="2700000" algn="tl">
                              <a:srgbClr val="000000">
                                <a:alpha val="43137"/>
                              </a:srgbClr>
                            </a:outerShdw>
                          </a:effectLst>
                        </a:rPr>
                        <a:t>No aplicable</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1 (</a:t>
                      </a:r>
                      <a:r>
                        <a:rPr lang="es-ES" sz="1800" b="0" dirty="0" smtClean="0">
                          <a:solidFill>
                            <a:schemeClr val="tx1"/>
                          </a:solidFill>
                          <a:effectLst>
                            <a:outerShdw blurRad="38100" dist="38100" dir="2700000" algn="tl">
                              <a:srgbClr val="000000">
                                <a:alpha val="43137"/>
                              </a:srgbClr>
                            </a:outerShdw>
                          </a:effectLst>
                        </a:rPr>
                        <a:t>monario)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Prefijo / postfijo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s-ES" sz="1800" b="0" dirty="0" smtClean="0">
                          <a:solidFill>
                            <a:schemeClr val="tx1"/>
                          </a:solidFill>
                          <a:effectLst>
                            <a:outerShdw blurRad="38100" dist="38100" dir="2700000" algn="tl">
                              <a:srgbClr val="000000">
                                <a:alpha val="43137"/>
                              </a:srgbClr>
                            </a:outerShdw>
                          </a:effectLst>
                        </a:rPr>
                        <a:t>Incremento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s-ES" sz="16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r h="344038">
                <a:tc>
                  <a:txBody>
                    <a:bodyPr/>
                    <a:lstStyle/>
                    <a:p>
                      <a:pPr algn="ctr"/>
                      <a:r>
                        <a:rPr lang="es-ES" sz="2000" b="0" dirty="0" smtClean="0">
                          <a:solidFill>
                            <a:schemeClr val="tx1"/>
                          </a:solidFill>
                          <a:effectLst>
                            <a:outerShdw blurRad="38100" dist="38100" dir="2700000" algn="tl">
                              <a:srgbClr val="000000">
                                <a:alpha val="43137"/>
                              </a:srgbClr>
                            </a:outerShdw>
                          </a:effectLst>
                          <a:latin typeface="Consolas" pitchFamily="49" charset="0"/>
                        </a:rPr>
                        <a:t>--</a:t>
                      </a:r>
                      <a:endParaRPr lang="es-ES" sz="2000" b="0" dirty="0">
                        <a:solidFill>
                          <a:schemeClr val="tx1"/>
                        </a:solidFill>
                        <a:effectLst>
                          <a:outerShdw blurRad="38100" dist="38100" dir="2700000" algn="tl">
                            <a:srgbClr val="000000">
                              <a:alpha val="43137"/>
                            </a:srgbClr>
                          </a:outerShdw>
                        </a:effectLst>
                        <a:latin typeface="Consolas"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b="0" smtClean="0">
                          <a:solidFill>
                            <a:schemeClr val="tx1"/>
                          </a:solidFill>
                          <a:effectLst>
                            <a:outerShdw blurRad="38100" dist="38100" dir="2700000" algn="tl">
                              <a:srgbClr val="000000">
                                <a:alpha val="43137"/>
                              </a:srgbClr>
                            </a:outerShdw>
                          </a:effectLst>
                        </a:rPr>
                        <a:t>1 (</a:t>
                      </a:r>
                      <a:r>
                        <a:rPr lang="es-ES" sz="1800" b="0" dirty="0" smtClean="0">
                          <a:solidFill>
                            <a:schemeClr val="tx1"/>
                          </a:solidFill>
                          <a:effectLst>
                            <a:outerShdw blurRad="38100" dist="38100" dir="2700000" algn="tl">
                              <a:srgbClr val="000000">
                                <a:alpha val="43137"/>
                              </a:srgbClr>
                            </a:outerShdw>
                          </a:effectLst>
                        </a:rPr>
                        <a:t>monario)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0" dirty="0" smtClean="0">
                          <a:solidFill>
                            <a:schemeClr val="tx1"/>
                          </a:solidFill>
                          <a:effectLst>
                            <a:outerShdw blurRad="38100" dist="38100" dir="2700000" algn="tl">
                              <a:srgbClr val="000000">
                                <a:alpha val="43137"/>
                              </a:srgbClr>
                            </a:outerShdw>
                          </a:effectLst>
                        </a:rPr>
                        <a:t>Prefijo / postfijo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es-ES" sz="1800" b="0" dirty="0" smtClean="0">
                          <a:solidFill>
                            <a:schemeClr val="tx1"/>
                          </a:solidFill>
                          <a:effectLst>
                            <a:outerShdw blurRad="38100" dist="38100" dir="2700000" algn="tl">
                              <a:srgbClr val="000000">
                                <a:alpha val="43137"/>
                              </a:srgbClr>
                            </a:outerShdw>
                          </a:effectLst>
                        </a:rPr>
                        <a:t>Decremento</a:t>
                      </a:r>
                      <a:endParaRPr lang="es-ES" sz="18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pPr algn="ctr"/>
                      <a:endParaRPr lang="es-ES" sz="1600" b="0" dirty="0">
                        <a:solidFill>
                          <a:schemeClr val="tx1"/>
                        </a:solidFill>
                        <a:effectLst>
                          <a:outerShdw blurRad="38100" dist="38100" dir="2700000" algn="tl">
                            <a:srgbClr val="000000">
                              <a:alpha val="43137"/>
                            </a:srgbClr>
                          </a:outerShdw>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Operadores aritméticos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Operadores monarios y operadores binarios</a:t>
            </a:r>
          </a:p>
          <a:p>
            <a:pPr lvl="1" indent="1588">
              <a:spcBef>
                <a:spcPts val="0"/>
              </a:spcBef>
              <a:spcAft>
                <a:spcPts val="600"/>
              </a:spcAft>
              <a:buNone/>
            </a:pPr>
            <a:r>
              <a:rPr lang="es-ES" dirty="0" smtClean="0"/>
              <a:t>Operadores </a:t>
            </a:r>
            <a:r>
              <a:rPr lang="es-ES" dirty="0" smtClean="0">
                <a:solidFill>
                  <a:srgbClr val="FFC000"/>
                </a:solidFill>
              </a:rPr>
              <a:t>monarios</a:t>
            </a:r>
            <a:r>
              <a:rPr lang="es-ES" dirty="0" smtClean="0"/>
              <a:t> (</a:t>
            </a:r>
            <a:r>
              <a:rPr lang="es-ES" i="1" dirty="0" smtClean="0"/>
              <a:t>unarios</a:t>
            </a:r>
            <a:r>
              <a:rPr lang="es-ES" dirty="0" smtClean="0"/>
              <a:t>)</a:t>
            </a:r>
          </a:p>
          <a:p>
            <a:pPr marL="714375" lvl="2" indent="-352425">
              <a:spcBef>
                <a:spcPts val="0"/>
              </a:spcBef>
              <a:spcAft>
                <a:spcPts val="600"/>
              </a:spcAft>
            </a:pPr>
            <a:r>
              <a:rPr lang="es-ES" sz="2200" dirty="0" smtClean="0"/>
              <a:t>Cambio de signo (</a:t>
            </a:r>
            <a:r>
              <a:rPr lang="es-ES" sz="2200" dirty="0" smtClean="0">
                <a:latin typeface="Consolas" pitchFamily="49" charset="0"/>
                <a:cs typeface="Consolas" pitchFamily="49" charset="0"/>
              </a:rPr>
              <a:t>-</a:t>
            </a:r>
            <a:r>
              <a:rPr lang="es-ES" sz="2200" dirty="0" smtClean="0"/>
              <a:t>):</a:t>
            </a:r>
          </a:p>
          <a:p>
            <a:pPr lvl="2" indent="0">
              <a:spcBef>
                <a:spcPts val="0"/>
              </a:spcBef>
              <a:spcAft>
                <a:spcPts val="600"/>
              </a:spcAft>
              <a:buNone/>
            </a:pPr>
            <a:r>
              <a:rPr lang="es-ES" sz="2200" dirty="0" smtClean="0"/>
              <a:t>Delante de variable, constante o expresión entre paréntesis</a:t>
            </a:r>
          </a:p>
          <a:p>
            <a:pPr marL="714375" lvl="2" indent="0">
              <a:spcBef>
                <a:spcPts val="0"/>
              </a:spcBef>
              <a:spcAft>
                <a:spcPts val="600"/>
              </a:spcAft>
              <a:buNone/>
            </a:pPr>
            <a:r>
              <a:rPr lang="es-ES" dirty="0" smtClean="0">
                <a:latin typeface="Consolas" pitchFamily="49" charset="0"/>
              </a:rPr>
              <a:t>-saldo     -RATIO     -(</a:t>
            </a:r>
            <a:r>
              <a:rPr lang="es-ES" dirty="0" smtClean="0">
                <a:solidFill>
                  <a:srgbClr val="FFFF00"/>
                </a:solidFill>
                <a:latin typeface="Consolas" pitchFamily="49" charset="0"/>
              </a:rPr>
              <a:t>3</a:t>
            </a:r>
            <a:r>
              <a:rPr lang="es-ES" dirty="0" smtClean="0">
                <a:latin typeface="Consolas" pitchFamily="49" charset="0"/>
              </a:rPr>
              <a:t> * a - b)</a:t>
            </a:r>
          </a:p>
          <a:p>
            <a:pPr marL="714375" lvl="2" indent="-352425">
              <a:spcBef>
                <a:spcPts val="0"/>
              </a:spcBef>
              <a:spcAft>
                <a:spcPts val="600"/>
              </a:spcAft>
            </a:pPr>
            <a:r>
              <a:rPr lang="es-ES" sz="2200" dirty="0" smtClean="0"/>
              <a:t>Incremento/decremento (sólo variables) (prefijo/postfijo):</a:t>
            </a:r>
          </a:p>
          <a:p>
            <a:pPr marL="714375" lvl="2" indent="0">
              <a:spcBef>
                <a:spcPts val="0"/>
              </a:spcBef>
              <a:spcAft>
                <a:spcPts val="600"/>
              </a:spcAft>
              <a:buNone/>
            </a:pPr>
            <a:r>
              <a:rPr lang="es-ES" dirty="0" smtClean="0">
                <a:latin typeface="Consolas" pitchFamily="49" charset="0"/>
              </a:rPr>
              <a:t>++</a:t>
            </a:r>
            <a:r>
              <a:rPr lang="es-ES" dirty="0" err="1" smtClean="0">
                <a:latin typeface="Consolas" pitchFamily="49" charset="0"/>
              </a:rPr>
              <a:t>interes</a:t>
            </a:r>
            <a:r>
              <a:rPr lang="es-ES" dirty="0" smtClean="0">
                <a:latin typeface="Consolas" pitchFamily="49" charset="0"/>
              </a:rPr>
              <a:t>     --meses     </a:t>
            </a:r>
            <a:r>
              <a:rPr lang="es-ES" dirty="0" err="1" smtClean="0">
                <a:latin typeface="Consolas" pitchFamily="49" charset="0"/>
              </a:rPr>
              <a:t>j++</a:t>
            </a:r>
            <a:r>
              <a:rPr lang="es-ES" dirty="0" smtClean="0">
                <a:latin typeface="Consolas" pitchFamily="49" charset="0"/>
              </a:rPr>
              <a:t>     </a:t>
            </a:r>
            <a:r>
              <a:rPr lang="es-ES" dirty="0" smtClean="0">
                <a:solidFill>
                  <a:srgbClr val="92D050"/>
                </a:solidFill>
                <a:latin typeface="Consolas" pitchFamily="49" charset="0"/>
              </a:rPr>
              <a:t>// 1 más ó 1 menos</a:t>
            </a:r>
          </a:p>
          <a:p>
            <a:pPr lvl="1" indent="1588">
              <a:spcBef>
                <a:spcPts val="1200"/>
              </a:spcBef>
              <a:spcAft>
                <a:spcPts val="600"/>
              </a:spcAft>
              <a:buNone/>
            </a:pPr>
            <a:r>
              <a:rPr lang="es-ES" dirty="0" smtClean="0"/>
              <a:t>Operadores </a:t>
            </a:r>
            <a:r>
              <a:rPr lang="es-ES" dirty="0" smtClean="0">
                <a:solidFill>
                  <a:srgbClr val="FFC000"/>
                </a:solidFill>
              </a:rPr>
              <a:t>binarios</a:t>
            </a:r>
          </a:p>
          <a:p>
            <a:pPr marL="714375" lvl="2" indent="-352425">
              <a:spcBef>
                <a:spcPts val="0"/>
              </a:spcBef>
              <a:spcAft>
                <a:spcPts val="600"/>
              </a:spcAft>
            </a:pPr>
            <a:r>
              <a:rPr lang="es-ES" sz="2200" dirty="0" smtClean="0"/>
              <a:t>Operando izquierdo     operador     operando derecho</a:t>
            </a:r>
            <a:br>
              <a:rPr lang="es-ES" sz="2200" dirty="0" smtClean="0"/>
            </a:br>
            <a:r>
              <a:rPr lang="es-ES" sz="2200" dirty="0" smtClean="0"/>
              <a:t>Operandos: literales, constantes, variables o expresiones</a:t>
            </a:r>
          </a:p>
          <a:p>
            <a:pPr marL="714375" lvl="2" indent="0">
              <a:spcBef>
                <a:spcPts val="0"/>
              </a:spcBef>
              <a:spcAft>
                <a:spcPts val="600"/>
              </a:spcAft>
              <a:buNone/>
            </a:pPr>
            <a:r>
              <a:rPr lang="es-ES" dirty="0" smtClean="0">
                <a:solidFill>
                  <a:srgbClr val="FFFF00"/>
                </a:solidFill>
                <a:latin typeface="Consolas" pitchFamily="49" charset="0"/>
              </a:rPr>
              <a:t>2</a:t>
            </a:r>
            <a:r>
              <a:rPr lang="es-ES" dirty="0" smtClean="0">
                <a:latin typeface="Consolas" pitchFamily="49" charset="0"/>
              </a:rPr>
              <a:t> + </a:t>
            </a:r>
            <a:r>
              <a:rPr lang="es-ES" dirty="0" smtClean="0">
                <a:solidFill>
                  <a:srgbClr val="FFFF00"/>
                </a:solidFill>
                <a:latin typeface="Consolas" pitchFamily="49" charset="0"/>
              </a:rPr>
              <a:t>3</a:t>
            </a:r>
            <a:r>
              <a:rPr lang="es-ES" dirty="0" smtClean="0">
                <a:latin typeface="Consolas" pitchFamily="49" charset="0"/>
              </a:rPr>
              <a:t>     a * RATIO     -a + b</a:t>
            </a:r>
          </a:p>
          <a:p>
            <a:pPr marL="714375" lvl="2" indent="0">
              <a:spcBef>
                <a:spcPts val="0"/>
              </a:spcBef>
              <a:spcAft>
                <a:spcPts val="600"/>
              </a:spcAft>
              <a:buNone/>
            </a:pPr>
            <a:r>
              <a:rPr lang="es-ES" dirty="0" smtClean="0">
                <a:latin typeface="Consolas" pitchFamily="49" charset="0"/>
              </a:rPr>
              <a:t>(a % b) * (c / d)</a:t>
            </a:r>
            <a:endParaRPr lang="es-ES"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1000"/>
                                        <p:tgtEl>
                                          <p:spTgt spid="3">
                                            <p:txEl>
                                              <p:pRg st="9" end="9"/>
                                            </p:txEl>
                                          </p:spTgt>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Operadores aritméticos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¿División entera o división real?</a:t>
            </a:r>
          </a:p>
          <a:p>
            <a:pPr lvl="1" indent="1588">
              <a:spcBef>
                <a:spcPts val="0"/>
              </a:spcBef>
              <a:spcAft>
                <a:spcPts val="600"/>
              </a:spcAft>
              <a:buNone/>
            </a:pPr>
            <a:r>
              <a:rPr lang="es-ES" sz="2400" dirty="0" smtClean="0"/>
              <a:t>Ambos operandos enteros: división entera</a:t>
            </a:r>
          </a:p>
          <a:p>
            <a:pPr lvl="1" indent="1588">
              <a:spcBef>
                <a:spcPts val="0"/>
              </a:spcBef>
              <a:spcAft>
                <a:spcPts val="600"/>
              </a:spcAft>
              <a:buNone/>
            </a:pPr>
            <a:r>
              <a:rPr lang="es-ES" sz="2400" dirty="0" smtClean="0">
                <a:solidFill>
                  <a:srgbClr val="FFC000"/>
                </a:solidFill>
                <a:latin typeface="Consolas" pitchFamily="49" charset="0"/>
              </a:rPr>
              <a:t>int</a:t>
            </a:r>
            <a:r>
              <a:rPr lang="es-ES" sz="2400" dirty="0" smtClean="0">
                <a:latin typeface="Consolas" pitchFamily="49" charset="0"/>
              </a:rPr>
              <a:t> i = </a:t>
            </a:r>
            <a:r>
              <a:rPr lang="es-ES" sz="2400" dirty="0" smtClean="0">
                <a:solidFill>
                  <a:srgbClr val="FFFF00"/>
                </a:solidFill>
                <a:latin typeface="Consolas" pitchFamily="49" charset="0"/>
              </a:rPr>
              <a:t>23</a:t>
            </a:r>
            <a:r>
              <a:rPr lang="es-ES" sz="2400" dirty="0" smtClean="0">
                <a:latin typeface="Consolas" pitchFamily="49" charset="0"/>
              </a:rPr>
              <a:t>, j = </a:t>
            </a:r>
            <a:r>
              <a:rPr lang="es-ES" sz="2400" dirty="0" smtClean="0">
                <a:solidFill>
                  <a:srgbClr val="FFFF00"/>
                </a:solidFill>
                <a:latin typeface="Consolas" pitchFamily="49" charset="0"/>
              </a:rPr>
              <a:t>2</a:t>
            </a:r>
            <a:r>
              <a:rPr lang="es-ES" sz="2400" dirty="0" smtClean="0">
                <a:latin typeface="Consolas" pitchFamily="49" charset="0"/>
              </a:rPr>
              <a:t>;</a:t>
            </a:r>
          </a:p>
          <a:p>
            <a:pPr lvl="1" indent="1588">
              <a:spcBef>
                <a:spcPts val="0"/>
              </a:spcBef>
              <a:spcAft>
                <a:spcPts val="600"/>
              </a:spcAft>
              <a:buNone/>
            </a:pPr>
            <a:r>
              <a:rPr lang="es-ES" sz="2400" dirty="0" smtClean="0">
                <a:latin typeface="Consolas" pitchFamily="49" charset="0"/>
              </a:rPr>
              <a:t>cout &lt;&lt; i / j; </a:t>
            </a:r>
            <a:r>
              <a:rPr lang="es-ES" sz="2400" dirty="0" smtClean="0">
                <a:solidFill>
                  <a:srgbClr val="92D050"/>
                </a:solidFill>
                <a:latin typeface="Consolas" pitchFamily="49" charset="0"/>
              </a:rPr>
              <a:t>// Muestra 11</a:t>
            </a:r>
            <a:endParaRPr lang="es-ES" sz="2000" dirty="0" smtClean="0">
              <a:solidFill>
                <a:srgbClr val="92D050"/>
              </a:solidFill>
              <a:latin typeface="Consolas" pitchFamily="49" charset="0"/>
            </a:endParaRPr>
          </a:p>
          <a:p>
            <a:pPr lvl="1" indent="1588">
              <a:spcBef>
                <a:spcPts val="0"/>
              </a:spcBef>
              <a:spcAft>
                <a:spcPts val="600"/>
              </a:spcAft>
              <a:buNone/>
            </a:pPr>
            <a:r>
              <a:rPr lang="es-ES" sz="2400" dirty="0" smtClean="0"/>
              <a:t>	</a:t>
            </a:r>
          </a:p>
          <a:p>
            <a:pPr lvl="1" indent="1588">
              <a:spcBef>
                <a:spcPts val="0"/>
              </a:spcBef>
              <a:spcAft>
                <a:spcPts val="600"/>
              </a:spcAft>
              <a:buNone/>
            </a:pPr>
            <a:r>
              <a:rPr lang="es-ES" sz="2400" dirty="0" smtClean="0"/>
              <a:t>Algún operando real: división real</a:t>
            </a:r>
          </a:p>
          <a:p>
            <a:pPr lvl="1" indent="1588">
              <a:spcBef>
                <a:spcPts val="0"/>
              </a:spcBef>
              <a:spcAft>
                <a:spcPts val="600"/>
              </a:spcAft>
              <a:buNone/>
            </a:pPr>
            <a:r>
              <a:rPr lang="es-ES" sz="2400" dirty="0" smtClean="0">
                <a:solidFill>
                  <a:srgbClr val="FFC000"/>
                </a:solidFill>
                <a:latin typeface="Consolas" pitchFamily="49" charset="0"/>
              </a:rPr>
              <a:t>int</a:t>
            </a:r>
            <a:r>
              <a:rPr lang="es-ES" sz="2400" dirty="0" smtClean="0">
                <a:latin typeface="Consolas" pitchFamily="49" charset="0"/>
              </a:rPr>
              <a:t> i = </a:t>
            </a:r>
            <a:r>
              <a:rPr lang="es-ES" sz="2400" dirty="0" smtClean="0">
                <a:solidFill>
                  <a:srgbClr val="FFFF00"/>
                </a:solidFill>
                <a:latin typeface="Consolas" pitchFamily="49" charset="0"/>
              </a:rPr>
              <a:t>23</a:t>
            </a:r>
            <a:r>
              <a:rPr lang="es-ES" sz="2400" dirty="0" smtClean="0">
                <a:latin typeface="Consolas" pitchFamily="49" charset="0"/>
              </a:rPr>
              <a:t>;</a:t>
            </a:r>
          </a:p>
          <a:p>
            <a:pPr lvl="1" indent="1588">
              <a:spcBef>
                <a:spcPts val="0"/>
              </a:spcBef>
              <a:spcAft>
                <a:spcPts val="600"/>
              </a:spcAft>
              <a:buNone/>
            </a:pPr>
            <a:r>
              <a:rPr lang="es-ES" sz="2400" dirty="0" smtClean="0">
                <a:solidFill>
                  <a:srgbClr val="FFC000"/>
                </a:solidFill>
                <a:latin typeface="Consolas" pitchFamily="49" charset="0"/>
              </a:rPr>
              <a:t>double</a:t>
            </a:r>
            <a:r>
              <a:rPr lang="es-ES" sz="2400" dirty="0" smtClean="0">
                <a:latin typeface="Consolas" pitchFamily="49" charset="0"/>
              </a:rPr>
              <a:t> j = </a:t>
            </a:r>
            <a:r>
              <a:rPr lang="es-ES" sz="2400" dirty="0" smtClean="0">
                <a:solidFill>
                  <a:srgbClr val="FFFF00"/>
                </a:solidFill>
                <a:latin typeface="Consolas" pitchFamily="49" charset="0"/>
              </a:rPr>
              <a:t>2</a:t>
            </a:r>
            <a:r>
              <a:rPr lang="es-ES" sz="2400" dirty="0" smtClean="0">
                <a:latin typeface="Consolas" pitchFamily="49" charset="0"/>
              </a:rPr>
              <a:t>;</a:t>
            </a:r>
          </a:p>
          <a:p>
            <a:pPr lvl="1" indent="1588">
              <a:spcBef>
                <a:spcPts val="0"/>
              </a:spcBef>
              <a:spcAft>
                <a:spcPts val="600"/>
              </a:spcAft>
              <a:buNone/>
            </a:pPr>
            <a:r>
              <a:rPr lang="es-ES" sz="2400" dirty="0" smtClean="0">
                <a:latin typeface="Consolas" pitchFamily="49" charset="0"/>
              </a:rPr>
              <a:t>cout &lt;&lt; i / j; </a:t>
            </a:r>
            <a:r>
              <a:rPr lang="es-ES" sz="2400" dirty="0" smtClean="0">
                <a:solidFill>
                  <a:srgbClr val="92D050"/>
                </a:solidFill>
                <a:latin typeface="Consolas" pitchFamily="49" charset="0"/>
              </a:rPr>
              <a:t>// Muestra 11.5</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156</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8316416" y="1052736"/>
            <a:ext cx="327334" cy="576064"/>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72000" bIns="72000" rtlCol="0">
            <a:noAutofit/>
          </a:bodyPr>
          <a:lstStyle/>
          <a:p>
            <a:pPr algn="ctr"/>
            <a:r>
              <a:rPr lang="es-ES" sz="2400" dirty="0" smtClean="0">
                <a:solidFill>
                  <a:prstClr val="white"/>
                </a:solidFill>
                <a:effectLst>
                  <a:outerShdw blurRad="50800" dist="38100" dir="2700000" algn="tl" rotWithShape="0">
                    <a:prstClr val="black">
                      <a:alpha val="40000"/>
                    </a:prstClr>
                  </a:outerShdw>
                </a:effectLst>
                <a:latin typeface="Cambria" pitchFamily="18" charset="0"/>
              </a:rPr>
              <a:t>/</a:t>
            </a:r>
            <a:endParaRPr lang="es-ES" dirty="0" smtClean="0">
              <a:effectLst>
                <a:outerShdw blurRad="50800" dist="38100" dir="2700000" algn="tl" rotWithShape="0">
                  <a:prstClr val="black">
                    <a:alpha val="40000"/>
                  </a:prstClr>
                </a:outerShdw>
              </a:effectLst>
              <a:latin typeface="Cambria"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1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1000"/>
                                        <p:tgtEl>
                                          <p:spTgt spid="3">
                                            <p:txEl>
                                              <p:pRg st="6" end="6"/>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1000"/>
                                        <p:tgtEl>
                                          <p:spTgt spid="3">
                                            <p:txEl>
                                              <p:pRg st="7" end="7"/>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rgbClr val="FFC000"/>
                </a:solidFill>
              </a:rPr>
              <a:t>Depuración</a:t>
            </a:r>
          </a:p>
          <a:p>
            <a:pPr marL="361950" lvl="1" indent="1588">
              <a:spcBef>
                <a:spcPts val="0"/>
              </a:spcBef>
              <a:spcAft>
                <a:spcPts val="600"/>
              </a:spcAft>
              <a:buNone/>
            </a:pPr>
            <a:r>
              <a:rPr lang="es-ES" dirty="0" smtClean="0"/>
              <a:t>Editamos el código para corregir los errores sintácticos:</a:t>
            </a: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buNone/>
            </a:pPr>
            <a:endParaRPr lang="es-ES" dirty="0" smtClean="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58</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16" name="15 Rectángulo"/>
          <p:cNvSpPr/>
          <p:nvPr/>
        </p:nvSpPr>
        <p:spPr>
          <a:xfrm>
            <a:off x="971600" y="2276872"/>
            <a:ext cx="3168352" cy="2500685"/>
          </a:xfrm>
          <a:prstGeom prst="rect">
            <a:avLst/>
          </a:prstGeom>
        </p:spPr>
        <p:txBody>
          <a:bodyPr wrap="square">
            <a:spAutoFit/>
          </a:bodyPr>
          <a:lstStyle/>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Stat</a:t>
            </a:r>
            <a:r>
              <a:rPr lang="es-ES" sz="24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1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East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a:t>
            </a:r>
            <a:r>
              <a:rPr lang="es-ES" sz="2400" dirty="0" err="1" smtClean="0">
                <a:effectLst>
                  <a:outerShdw blurRad="38100" dist="38100" dir="2700000" algn="tl">
                    <a:srgbClr val="000000">
                      <a:alpha val="43137"/>
                    </a:srgbClr>
                  </a:outerShdw>
                </a:effectLst>
                <a:latin typeface="Consolas" pitchFamily="49" charset="0"/>
                <a:cs typeface="Consolas" pitchFamily="49" charset="0"/>
              </a:rPr>
              <a:t>Noth</a:t>
            </a:r>
            <a:r>
              <a:rPr lang="es-ES" sz="2400" dirty="0" smtClean="0">
                <a:effectLst>
                  <a:outerShdw blurRad="38100" dist="38100" dir="2700000" algn="tl">
                    <a:srgbClr val="000000">
                      <a:alpha val="43137"/>
                    </a:srgbClr>
                  </a:outerShdw>
                </a:effectLst>
                <a:latin typeface="Consolas" pitchFamily="49" charset="0"/>
                <a:cs typeface="Consolas" pitchFamily="49" charset="0"/>
              </a:rPr>
              <a:t> 5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West 2 Blocks;</a:t>
            </a:r>
          </a:p>
          <a:p>
            <a:pPr marL="0" lvl="1" indent="1588">
              <a:spcBef>
                <a:spcPts val="0"/>
              </a:spcBef>
              <a:spcAft>
                <a:spcPts val="300"/>
              </a:spcAft>
              <a:buNone/>
            </a:pPr>
            <a:r>
              <a:rPr lang="es-ES" sz="2400" dirty="0" smtClean="0">
                <a:effectLst>
                  <a:outerShdw blurRad="38100" dist="38100" dir="2700000" algn="tl">
                    <a:srgbClr val="000000">
                      <a:alpha val="43137"/>
                    </a:srgbClr>
                  </a:outerShdw>
                </a:effectLst>
                <a:latin typeface="Consolas" pitchFamily="49" charset="0"/>
                <a:cs typeface="Consolas" pitchFamily="49" charset="0"/>
              </a:rPr>
              <a:t>Stop;</a:t>
            </a:r>
            <a:endParaRPr lang="es-ES" sz="2400" dirty="0">
              <a:effectLst>
                <a:outerShdw blurRad="38100" dist="38100" dir="2700000" algn="tl">
                  <a:srgbClr val="000000">
                    <a:alpha val="43137"/>
                  </a:srgbClr>
                </a:outerShdw>
              </a:effectLst>
            </a:endParaRPr>
          </a:p>
        </p:txBody>
      </p:sp>
      <p:sp>
        <p:nvSpPr>
          <p:cNvPr id="9" name="8 Rectángulo"/>
          <p:cNvSpPr/>
          <p:nvPr/>
        </p:nvSpPr>
        <p:spPr>
          <a:xfrm>
            <a:off x="5292080" y="2276872"/>
            <a:ext cx="3312368" cy="2500685"/>
          </a:xfrm>
          <a:prstGeom prst="rect">
            <a:avLst/>
          </a:prstGeom>
        </p:spPr>
        <p:txBody>
          <a:bodyPr wrap="square">
            <a:spAutoFit/>
          </a:bodyPr>
          <a:lstStyle/>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Sta</a:t>
            </a:r>
            <a:r>
              <a:rPr lang="es-ES" sz="2400" dirty="0" err="1" smtClean="0">
                <a:solidFill>
                  <a:srgbClr val="FFC000"/>
                </a:solidFill>
                <a:effectLst>
                  <a:outerShdw blurRad="38100" dist="38100" dir="2700000" algn="tl">
                    <a:srgbClr val="000000">
                      <a:alpha val="43137"/>
                    </a:srgbClr>
                  </a:outerShdw>
                </a:effectLst>
                <a:latin typeface="Consolas" pitchFamily="49" charset="0"/>
                <a:cs typeface="Consolas" pitchFamily="49" charset="0"/>
              </a:rPr>
              <a:t>r</a:t>
            </a:r>
            <a:r>
              <a:rPr lang="es-ES" sz="2400" dirty="0" err="1" smtClean="0">
                <a:effectLst>
                  <a:outerShdw blurRad="38100" dist="38100" dir="2700000" algn="tl">
                    <a:srgbClr val="000000">
                      <a:alpha val="43137"/>
                    </a:srgbClr>
                  </a:outerShdw>
                </a:effectLst>
                <a:latin typeface="Consolas" pitchFamily="49" charset="0"/>
                <a:cs typeface="Consolas" pitchFamily="49" charset="0"/>
              </a:rPr>
              <a:t>t</a:t>
            </a:r>
            <a:r>
              <a:rPr lang="es-ES" sz="24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1 Blocks</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East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3</a:t>
            </a:r>
            <a:r>
              <a:rPr lang="es-ES" sz="2400" dirty="0" smtClean="0">
                <a:effectLst>
                  <a:outerShdw blurRad="38100" dist="38100" dir="2700000" algn="tl">
                    <a:srgbClr val="000000">
                      <a:alpha val="43137"/>
                    </a:srgbClr>
                  </a:outerShdw>
                </a:effectLst>
                <a:latin typeface="Consolas" pitchFamily="49" charset="0"/>
                <a:cs typeface="Consolas" pitchFamily="49" charset="0"/>
              </a:rPr>
              <a:t>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r</a:t>
            </a:r>
            <a:r>
              <a:rPr lang="es-ES" sz="2400" dirty="0" smtClean="0">
                <a:effectLst>
                  <a:outerShdw blurRad="38100" dist="38100" dir="2700000" algn="tl">
                    <a:srgbClr val="000000">
                      <a:alpha val="43137"/>
                    </a:srgbClr>
                  </a:outerShdw>
                </a:effectLst>
                <a:latin typeface="Consolas" pitchFamily="49" charset="0"/>
                <a:cs typeface="Consolas" pitchFamily="49" charset="0"/>
              </a:rPr>
              <a:t>th 5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West 2 Blocks;</a:t>
            </a:r>
          </a:p>
          <a:p>
            <a:pPr marL="0" lvl="1" indent="1588">
              <a:spcBef>
                <a:spcPts val="0"/>
              </a:spcBef>
              <a:spcAft>
                <a:spcPts val="300"/>
              </a:spcAft>
              <a:buNone/>
            </a:pPr>
            <a:r>
              <a:rPr lang="es-ES" sz="2400" dirty="0" smtClean="0">
                <a:effectLst>
                  <a:outerShdw blurRad="38100" dist="38100" dir="2700000" algn="tl">
                    <a:srgbClr val="000000">
                      <a:alpha val="43137"/>
                    </a:srgbClr>
                  </a:outerShdw>
                </a:effectLst>
                <a:latin typeface="Consolas" pitchFamily="49" charset="0"/>
                <a:cs typeface="Consolas" pitchFamily="49" charset="0"/>
              </a:rPr>
              <a:t>Stop;</a:t>
            </a:r>
            <a:endParaRPr lang="es-ES" sz="2400" dirty="0">
              <a:effectLst>
                <a:outerShdw blurRad="38100" dist="38100" dir="2700000" algn="tl">
                  <a:srgbClr val="000000">
                    <a:alpha val="43137"/>
                  </a:srgbClr>
                </a:outerShdw>
              </a:effectLst>
            </a:endParaRPr>
          </a:p>
        </p:txBody>
      </p:sp>
      <p:sp>
        <p:nvSpPr>
          <p:cNvPr id="10" name="9 Flecha derecha"/>
          <p:cNvSpPr/>
          <p:nvPr/>
        </p:nvSpPr>
        <p:spPr>
          <a:xfrm>
            <a:off x="4067944" y="3140968"/>
            <a:ext cx="1008112" cy="360040"/>
          </a:xfrm>
          <a:prstGeom prst="rightArrow">
            <a:avLst>
              <a:gd name="adj1" fmla="val 39417"/>
              <a:gd name="adj2" fmla="val 113493"/>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Operadores aritméticos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Módulo (resto de la división entera)</a:t>
            </a:r>
          </a:p>
          <a:p>
            <a:pPr lvl="1" indent="1588">
              <a:spcBef>
                <a:spcPts val="0"/>
              </a:spcBef>
              <a:spcAft>
                <a:spcPts val="600"/>
              </a:spcAft>
              <a:buNone/>
            </a:pPr>
            <a:r>
              <a:rPr lang="es-ES" sz="2400" dirty="0" smtClean="0"/>
              <a:t>Ambos operandos han de ser enteros</a:t>
            </a:r>
          </a:p>
          <a:p>
            <a:pPr lvl="1" indent="1588">
              <a:spcBef>
                <a:spcPts val="0"/>
              </a:spcBef>
              <a:spcAft>
                <a:spcPts val="600"/>
              </a:spcAft>
              <a:buNone/>
            </a:pPr>
            <a:r>
              <a:rPr lang="es-ES" sz="2400" dirty="0" smtClean="0">
                <a:solidFill>
                  <a:srgbClr val="FFC000"/>
                </a:solidFill>
                <a:latin typeface="Consolas" pitchFamily="49" charset="0"/>
              </a:rPr>
              <a:t>int</a:t>
            </a:r>
            <a:r>
              <a:rPr lang="es-ES" sz="2400" dirty="0" smtClean="0">
                <a:latin typeface="Consolas" pitchFamily="49" charset="0"/>
              </a:rPr>
              <a:t> i = </a:t>
            </a:r>
            <a:r>
              <a:rPr lang="es-ES" sz="2400" dirty="0" smtClean="0">
                <a:solidFill>
                  <a:srgbClr val="FFFF00"/>
                </a:solidFill>
                <a:latin typeface="Consolas" pitchFamily="49" charset="0"/>
              </a:rPr>
              <a:t>123</a:t>
            </a:r>
            <a:r>
              <a:rPr lang="es-ES" sz="2400" dirty="0" smtClean="0">
                <a:latin typeface="Consolas" pitchFamily="49" charset="0"/>
              </a:rPr>
              <a:t>, j = </a:t>
            </a:r>
            <a:r>
              <a:rPr lang="es-ES" sz="2400" dirty="0" smtClean="0">
                <a:solidFill>
                  <a:srgbClr val="FFFF00"/>
                </a:solidFill>
                <a:latin typeface="Consolas" pitchFamily="49" charset="0"/>
              </a:rPr>
              <a:t>5</a:t>
            </a:r>
            <a:r>
              <a:rPr lang="es-ES" sz="2400" dirty="0" smtClean="0">
                <a:latin typeface="Consolas" pitchFamily="49" charset="0"/>
              </a:rPr>
              <a:t>;</a:t>
            </a:r>
          </a:p>
          <a:p>
            <a:pPr lvl="1" indent="1588">
              <a:spcBef>
                <a:spcPts val="0"/>
              </a:spcBef>
              <a:spcAft>
                <a:spcPts val="600"/>
              </a:spcAft>
              <a:buNone/>
            </a:pPr>
            <a:r>
              <a:rPr lang="es-ES" sz="2400" dirty="0" smtClean="0">
                <a:latin typeface="Consolas" pitchFamily="49" charset="0"/>
              </a:rPr>
              <a:t>cout &lt;&lt; i % j; </a:t>
            </a:r>
            <a:r>
              <a:rPr lang="es-ES" sz="2400" dirty="0" smtClean="0">
                <a:solidFill>
                  <a:srgbClr val="92D050"/>
                </a:solidFill>
                <a:latin typeface="Consolas" pitchFamily="49" charset="0"/>
              </a:rPr>
              <a:t>// Muestra 3</a:t>
            </a:r>
          </a:p>
          <a:p>
            <a:pPr lvl="1" indent="1588">
              <a:spcBef>
                <a:spcPts val="1800"/>
              </a:spcBef>
              <a:spcAft>
                <a:spcPts val="600"/>
              </a:spcAft>
              <a:buNone/>
            </a:pPr>
            <a:r>
              <a:rPr lang="es-ES" sz="2400" dirty="0" smtClean="0"/>
              <a:t>División entera:</a:t>
            </a:r>
          </a:p>
          <a:p>
            <a:pPr lvl="1" indent="1588">
              <a:spcBef>
                <a:spcPts val="0"/>
              </a:spcBef>
              <a:spcAft>
                <a:spcPts val="600"/>
              </a:spcAft>
              <a:buNone/>
            </a:pPr>
            <a:r>
              <a:rPr lang="es-ES" sz="2400" dirty="0" smtClean="0"/>
              <a:t>No se obtienen decimales </a:t>
            </a:r>
            <a:r>
              <a:rPr lang="es-ES" sz="2400" dirty="0" smtClean="0">
                <a:sym typeface="Wingdings" pitchFamily="2" charset="2"/>
              </a:rPr>
              <a:t> Queda un resto</a:t>
            </a:r>
            <a:endParaRPr lang="es-ES" sz="2400"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157</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7" name="6 CuadroTexto"/>
          <p:cNvSpPr txBox="1"/>
          <p:nvPr/>
        </p:nvSpPr>
        <p:spPr>
          <a:xfrm>
            <a:off x="8316416" y="1052736"/>
            <a:ext cx="327334" cy="576064"/>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72000" bIns="72000" rtlCol="0">
            <a:noAutofit/>
          </a:bodyPr>
          <a:lstStyle/>
          <a:p>
            <a:pPr algn="ctr"/>
            <a:r>
              <a:rPr lang="es-ES" sz="2400" dirty="0" smtClean="0">
                <a:solidFill>
                  <a:prstClr val="white"/>
                </a:solidFill>
                <a:effectLst>
                  <a:outerShdw blurRad="50800" dist="38100" dir="2700000" algn="tl" rotWithShape="0">
                    <a:prstClr val="black">
                      <a:alpha val="40000"/>
                    </a:prstClr>
                  </a:outerShdw>
                </a:effectLst>
                <a:latin typeface="Cambria" pitchFamily="18" charset="0"/>
              </a:rPr>
              <a:t>%</a:t>
            </a:r>
            <a:endParaRPr lang="es-ES" dirty="0" smtClean="0">
              <a:effectLst>
                <a:outerShdw blurRad="50800" dist="38100" dir="2700000" algn="tl" rotWithShape="0">
                  <a:prstClr val="black">
                    <a:alpha val="40000"/>
                  </a:prstClr>
                </a:outerShdw>
              </a:effectLst>
              <a:latin typeface="Cambria" pitchFamily="18" charset="0"/>
            </a:endParaRPr>
          </a:p>
        </p:txBody>
      </p:sp>
      <p:grpSp>
        <p:nvGrpSpPr>
          <p:cNvPr id="25" name="24 Grupo"/>
          <p:cNvGrpSpPr/>
          <p:nvPr/>
        </p:nvGrpSpPr>
        <p:grpSpPr>
          <a:xfrm>
            <a:off x="3923928" y="4397042"/>
            <a:ext cx="2160240" cy="461665"/>
            <a:chOff x="2987824" y="4005064"/>
            <a:chExt cx="2160240" cy="461665"/>
          </a:xfrm>
        </p:grpSpPr>
        <p:cxnSp>
          <p:nvCxnSpPr>
            <p:cNvPr id="10" name="9 Conector recto"/>
            <p:cNvCxnSpPr/>
            <p:nvPr/>
          </p:nvCxnSpPr>
          <p:spPr>
            <a:xfrm>
              <a:off x="3861445" y="4014589"/>
              <a:ext cx="0" cy="432048"/>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3851920" y="4437112"/>
              <a:ext cx="1296144"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987824" y="4005064"/>
              <a:ext cx="694421"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effectLst>
                    <a:outerShdw blurRad="38100" dist="38100" dir="2700000" algn="tl">
                      <a:srgbClr val="000000">
                        <a:alpha val="43137"/>
                      </a:srgbClr>
                    </a:outerShdw>
                  </a:effectLst>
                  <a:latin typeface="Consolas" pitchFamily="49" charset="0"/>
                  <a:cs typeface="Consolas" pitchFamily="49" charset="0"/>
                </a:rPr>
                <a:t>123</a:t>
              </a:r>
            </a:p>
          </p:txBody>
        </p:sp>
        <p:sp>
          <p:nvSpPr>
            <p:cNvPr id="18" name="17 CuadroTexto"/>
            <p:cNvSpPr txBox="1"/>
            <p:nvPr/>
          </p:nvSpPr>
          <p:spPr>
            <a:xfrm>
              <a:off x="4309870" y="4005064"/>
              <a:ext cx="354584"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effectLst>
                    <a:outerShdw blurRad="38100" dist="38100" dir="2700000" algn="tl">
                      <a:srgbClr val="000000">
                        <a:alpha val="43137"/>
                      </a:srgbClr>
                    </a:outerShdw>
                  </a:effectLst>
                  <a:latin typeface="Consolas" pitchFamily="49" charset="0"/>
                  <a:cs typeface="Consolas" pitchFamily="49" charset="0"/>
                </a:rPr>
                <a:t>5</a:t>
              </a:r>
            </a:p>
          </p:txBody>
        </p:sp>
      </p:grpSp>
      <p:sp>
        <p:nvSpPr>
          <p:cNvPr id="19" name="18 CuadroTexto"/>
          <p:cNvSpPr txBox="1"/>
          <p:nvPr/>
        </p:nvSpPr>
        <p:spPr>
          <a:xfrm>
            <a:off x="5161015" y="4973106"/>
            <a:ext cx="524503"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effectLst>
                  <a:outerShdw blurRad="38100" dist="38100" dir="2700000" algn="tl">
                    <a:srgbClr val="000000">
                      <a:alpha val="43137"/>
                    </a:srgbClr>
                  </a:outerShdw>
                </a:effectLst>
                <a:latin typeface="Consolas" pitchFamily="49" charset="0"/>
                <a:cs typeface="Consolas" pitchFamily="49" charset="0"/>
              </a:rPr>
              <a:t>24</a:t>
            </a:r>
          </a:p>
        </p:txBody>
      </p:sp>
      <p:grpSp>
        <p:nvGrpSpPr>
          <p:cNvPr id="26" name="25 Grupo"/>
          <p:cNvGrpSpPr/>
          <p:nvPr/>
        </p:nvGrpSpPr>
        <p:grpSpPr>
          <a:xfrm>
            <a:off x="4067944" y="4973106"/>
            <a:ext cx="504056" cy="468052"/>
            <a:chOff x="3131840" y="4581128"/>
            <a:chExt cx="504056" cy="468052"/>
          </a:xfrm>
        </p:grpSpPr>
        <p:sp>
          <p:nvSpPr>
            <p:cNvPr id="20" name="19 CuadroTexto"/>
            <p:cNvSpPr txBox="1"/>
            <p:nvPr/>
          </p:nvSpPr>
          <p:spPr>
            <a:xfrm>
              <a:off x="3216799" y="4581128"/>
              <a:ext cx="354584"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3</a:t>
              </a:r>
            </a:p>
          </p:txBody>
        </p:sp>
        <p:sp>
          <p:nvSpPr>
            <p:cNvPr id="21" name="20 Arco"/>
            <p:cNvSpPr/>
            <p:nvPr/>
          </p:nvSpPr>
          <p:spPr>
            <a:xfrm rot="5400000">
              <a:off x="3221850" y="4635134"/>
              <a:ext cx="324036" cy="504056"/>
            </a:xfrm>
            <a:prstGeom prst="arc">
              <a:avLst>
                <a:gd name="adj1" fmla="val 16200000"/>
                <a:gd name="adj2" fmla="val 5515640"/>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27" name="26 Grupo"/>
          <p:cNvGrpSpPr/>
          <p:nvPr/>
        </p:nvGrpSpPr>
        <p:grpSpPr>
          <a:xfrm>
            <a:off x="2195736" y="5333146"/>
            <a:ext cx="1800200" cy="544126"/>
            <a:chOff x="1259632" y="4941168"/>
            <a:chExt cx="1800200" cy="544126"/>
          </a:xfrm>
        </p:grpSpPr>
        <p:sp>
          <p:nvSpPr>
            <p:cNvPr id="22" name="21 CuadroTexto"/>
            <p:cNvSpPr txBox="1"/>
            <p:nvPr/>
          </p:nvSpPr>
          <p:spPr>
            <a:xfrm>
              <a:off x="1259632" y="5085184"/>
              <a:ext cx="1172116"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123</a:t>
              </a:r>
              <a:r>
                <a:rPr lang="es-ES" sz="2000" dirty="0" smtClean="0">
                  <a:effectLst>
                    <a:outerShdw blurRad="38100" dist="38100" dir="2700000" algn="tl">
                      <a:srgbClr val="000000">
                        <a:alpha val="43137"/>
                      </a:srgbClr>
                    </a:outerShdw>
                  </a:effectLst>
                  <a:latin typeface="Consolas" pitchFamily="49" charset="0"/>
                  <a:cs typeface="Consolas" pitchFamily="49" charset="0"/>
                </a:rPr>
                <a:t>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5</a:t>
              </a:r>
            </a:p>
          </p:txBody>
        </p:sp>
        <p:cxnSp>
          <p:nvCxnSpPr>
            <p:cNvPr id="24" name="23 Conector recto de flecha"/>
            <p:cNvCxnSpPr>
              <a:stCxn id="22" idx="3"/>
            </p:cNvCxnSpPr>
            <p:nvPr/>
          </p:nvCxnSpPr>
          <p:spPr>
            <a:xfrm flipV="1">
              <a:off x="2431748" y="4941168"/>
              <a:ext cx="628084" cy="344071"/>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1000"/>
                                        <p:tgtEl>
                                          <p:spTgt spid="25"/>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childTnLst>
                                </p:cTn>
                              </p:par>
                            </p:childTnLst>
                          </p:cTn>
                        </p:par>
                        <p:par>
                          <p:cTn id="44" fill="hold">
                            <p:stCondLst>
                              <p:cond delay="0"/>
                            </p:stCondLst>
                            <p:childTnLst>
                              <p:par>
                                <p:cTn id="45" presetID="35" presetClass="emph" presetSubtype="0" repeatCount="indefinite" fill="hold" nodeType="afterEffect">
                                  <p:stCondLst>
                                    <p:cond delay="0"/>
                                  </p:stCondLst>
                                  <p:endCondLst>
                                    <p:cond evt="onNext" delay="0">
                                      <p:tgtEl>
                                        <p:sldTgt/>
                                      </p:tgtEl>
                                    </p:cond>
                                  </p:endCondLst>
                                  <p:childTnLst>
                                    <p:anim calcmode="discrete" valueType="str">
                                      <p:cBhvr>
                                        <p:cTn id="46" dur="1000" fill="hold"/>
                                        <p:tgtEl>
                                          <p:spTgt spid="26"/>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Operadores aritméticos</a:t>
            </a:r>
            <a:endParaRPr lang="es-ES" dirty="0"/>
          </a:p>
        </p:txBody>
      </p:sp>
      <p:sp>
        <p:nvSpPr>
          <p:cNvPr id="3" name="2 Marcador de contenido"/>
          <p:cNvSpPr>
            <a:spLocks noGrp="1"/>
          </p:cNvSpPr>
          <p:nvPr>
            <p:ph idx="1"/>
          </p:nvPr>
        </p:nvSpPr>
        <p:spPr>
          <a:xfrm>
            <a:off x="457200" y="980728"/>
            <a:ext cx="843528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Operadores de incremento y decremento</a:t>
            </a:r>
          </a:p>
          <a:p>
            <a:pPr lvl="1" indent="1588">
              <a:spcBef>
                <a:spcPts val="0"/>
              </a:spcBef>
              <a:spcAft>
                <a:spcPts val="1200"/>
              </a:spcAft>
              <a:buNone/>
            </a:pPr>
            <a:r>
              <a:rPr lang="es-ES" dirty="0" smtClean="0"/>
              <a:t>Incremento/decremento de la </a:t>
            </a:r>
            <a:r>
              <a:rPr lang="es-ES" dirty="0" smtClean="0">
                <a:solidFill>
                  <a:srgbClr val="FFC000"/>
                </a:solidFill>
              </a:rPr>
              <a:t>variable</a:t>
            </a:r>
            <a:r>
              <a:rPr lang="es-ES" dirty="0" smtClean="0"/>
              <a:t> numérica en una unidad</a:t>
            </a:r>
          </a:p>
          <a:p>
            <a:pPr marL="712788" lvl="1" indent="1588">
              <a:spcBef>
                <a:spcPts val="0"/>
              </a:spcBef>
              <a:spcAft>
                <a:spcPts val="600"/>
              </a:spcAft>
              <a:buNone/>
            </a:pPr>
            <a:r>
              <a:rPr lang="es-ES" dirty="0" smtClean="0"/>
              <a:t>Prefijo: Antes de acceder</a:t>
            </a:r>
          </a:p>
          <a:p>
            <a:pPr marL="1074738" lvl="1" indent="1588">
              <a:spcBef>
                <a:spcPts val="0"/>
              </a:spcBef>
              <a:spcAft>
                <a:spcPts val="300"/>
              </a:spcAft>
              <a:buNone/>
            </a:pPr>
            <a:r>
              <a:rPr lang="es-ES" sz="2000" dirty="0" smtClean="0">
                <a:solidFill>
                  <a:srgbClr val="FFC000"/>
                </a:solidFill>
                <a:latin typeface="Consolas" pitchFamily="49" charset="0"/>
              </a:rPr>
              <a:t>int</a:t>
            </a:r>
            <a:r>
              <a:rPr lang="es-ES" sz="2000" dirty="0" smtClean="0">
                <a:latin typeface="Consolas" pitchFamily="49" charset="0"/>
              </a:rPr>
              <a:t> i = </a:t>
            </a:r>
            <a:r>
              <a:rPr lang="es-ES" sz="2000" dirty="0" smtClean="0">
                <a:solidFill>
                  <a:srgbClr val="FFFF00"/>
                </a:solidFill>
                <a:latin typeface="Consolas" pitchFamily="49" charset="0"/>
              </a:rPr>
              <a:t>10</a:t>
            </a:r>
            <a:r>
              <a:rPr lang="es-ES" sz="2000" dirty="0" smtClean="0">
                <a:latin typeface="Consolas" pitchFamily="49" charset="0"/>
              </a:rPr>
              <a:t>, j;</a:t>
            </a:r>
          </a:p>
          <a:p>
            <a:pPr marL="1074738" lvl="1" indent="1588">
              <a:spcBef>
                <a:spcPts val="0"/>
              </a:spcBef>
              <a:spcAft>
                <a:spcPts val="300"/>
              </a:spcAft>
              <a:buNone/>
            </a:pPr>
            <a:r>
              <a:rPr lang="es-ES" sz="2000" dirty="0" smtClean="0">
                <a:latin typeface="Consolas" pitchFamily="49" charset="0"/>
              </a:rPr>
              <a:t>j = </a:t>
            </a:r>
            <a:r>
              <a:rPr lang="es-ES" sz="2000" dirty="0" smtClean="0">
                <a:solidFill>
                  <a:srgbClr val="FF6699"/>
                </a:solidFill>
                <a:latin typeface="Consolas" pitchFamily="49" charset="0"/>
              </a:rPr>
              <a:t>++</a:t>
            </a:r>
            <a:r>
              <a:rPr lang="es-ES" sz="2000" dirty="0" smtClean="0">
                <a:latin typeface="Consolas" pitchFamily="49" charset="0"/>
              </a:rPr>
              <a:t>i; </a:t>
            </a:r>
            <a:r>
              <a:rPr lang="es-ES" sz="2000" dirty="0" smtClean="0">
                <a:solidFill>
                  <a:srgbClr val="92D050"/>
                </a:solidFill>
                <a:latin typeface="Consolas" pitchFamily="49" charset="0"/>
              </a:rPr>
              <a:t>// Incrementa antes de copiar</a:t>
            </a:r>
            <a:endParaRPr lang="es-ES" sz="2000" dirty="0" smtClean="0">
              <a:latin typeface="Consolas" pitchFamily="49" charset="0"/>
            </a:endParaRPr>
          </a:p>
          <a:p>
            <a:pPr marL="1074738" lvl="1" indent="1588">
              <a:spcBef>
                <a:spcPts val="0"/>
              </a:spcBef>
              <a:spcAft>
                <a:spcPts val="600"/>
              </a:spcAft>
              <a:buNone/>
            </a:pPr>
            <a:r>
              <a:rPr lang="es-ES" sz="2000" dirty="0" smtClean="0">
                <a:latin typeface="Consolas" pitchFamily="49" charset="0"/>
              </a:rPr>
              <a:t>cout &lt;&lt; i &lt;&lt; </a:t>
            </a:r>
            <a:r>
              <a:rPr lang="es-ES" sz="2000" dirty="0" smtClean="0">
                <a:solidFill>
                  <a:srgbClr val="FFFF00"/>
                </a:solidFill>
                <a:latin typeface="Consolas" pitchFamily="49" charset="0"/>
              </a:rPr>
              <a:t>" - " </a:t>
            </a:r>
            <a:r>
              <a:rPr lang="es-ES" sz="2000" dirty="0" smtClean="0">
                <a:latin typeface="Consolas" pitchFamily="49" charset="0"/>
              </a:rPr>
              <a:t>&lt;&lt; j; </a:t>
            </a:r>
            <a:r>
              <a:rPr lang="es-ES" sz="2000" dirty="0" smtClean="0">
                <a:solidFill>
                  <a:srgbClr val="92D050"/>
                </a:solidFill>
                <a:latin typeface="Consolas" pitchFamily="49" charset="0"/>
              </a:rPr>
              <a:t>// Muestra 11 - 11</a:t>
            </a:r>
          </a:p>
          <a:p>
            <a:pPr marL="712788" lvl="1" indent="1588">
              <a:spcBef>
                <a:spcPts val="600"/>
              </a:spcBef>
              <a:spcAft>
                <a:spcPts val="600"/>
              </a:spcAft>
              <a:buClr>
                <a:srgbClr val="0F6FC6">
                  <a:lumMod val="40000"/>
                  <a:lumOff val="60000"/>
                </a:srgbClr>
              </a:buClr>
              <a:buNone/>
            </a:pPr>
            <a:r>
              <a:rPr lang="es-ES" dirty="0" smtClean="0">
                <a:solidFill>
                  <a:prstClr val="white"/>
                </a:solidFill>
              </a:rPr>
              <a:t>Postfijo: Después de acceder</a:t>
            </a:r>
          </a:p>
          <a:p>
            <a:pPr marL="1076325" lvl="1" indent="0">
              <a:spcBef>
                <a:spcPts val="0"/>
              </a:spcBef>
              <a:spcAft>
                <a:spcPts val="300"/>
              </a:spcAft>
              <a:buNone/>
            </a:pPr>
            <a:r>
              <a:rPr lang="es-ES" sz="2000" dirty="0" smtClean="0">
                <a:solidFill>
                  <a:srgbClr val="FFC000"/>
                </a:solidFill>
                <a:latin typeface="Consolas" pitchFamily="49" charset="0"/>
              </a:rPr>
              <a:t>int</a:t>
            </a:r>
            <a:r>
              <a:rPr lang="es-ES" sz="2000" dirty="0" smtClean="0">
                <a:latin typeface="Consolas" pitchFamily="49" charset="0"/>
              </a:rPr>
              <a:t> i = </a:t>
            </a:r>
            <a:r>
              <a:rPr lang="es-ES" sz="2000" dirty="0" smtClean="0">
                <a:solidFill>
                  <a:srgbClr val="FFFF00"/>
                </a:solidFill>
                <a:latin typeface="Consolas" pitchFamily="49" charset="0"/>
              </a:rPr>
              <a:t>10</a:t>
            </a:r>
            <a:r>
              <a:rPr lang="es-ES" sz="2000" dirty="0" smtClean="0">
                <a:latin typeface="Consolas" pitchFamily="49" charset="0"/>
              </a:rPr>
              <a:t>, j;</a:t>
            </a:r>
          </a:p>
          <a:p>
            <a:pPr marL="1076325" lvl="1" indent="0">
              <a:spcBef>
                <a:spcPts val="0"/>
              </a:spcBef>
              <a:spcAft>
                <a:spcPts val="300"/>
              </a:spcAft>
              <a:buNone/>
            </a:pPr>
            <a:r>
              <a:rPr lang="es-ES" sz="2000" dirty="0" smtClean="0">
                <a:latin typeface="Consolas" pitchFamily="49" charset="0"/>
              </a:rPr>
              <a:t>j = i</a:t>
            </a:r>
            <a:r>
              <a:rPr lang="es-ES" sz="2000" dirty="0" smtClean="0">
                <a:solidFill>
                  <a:srgbClr val="FF6699"/>
                </a:solidFill>
                <a:latin typeface="Consolas" pitchFamily="49" charset="0"/>
              </a:rPr>
              <a:t>++</a:t>
            </a:r>
            <a:r>
              <a:rPr lang="es-ES" sz="2000" dirty="0" smtClean="0">
                <a:latin typeface="Consolas" pitchFamily="49" charset="0"/>
              </a:rPr>
              <a:t>; </a:t>
            </a:r>
            <a:r>
              <a:rPr lang="es-ES" sz="2000" dirty="0" smtClean="0">
                <a:solidFill>
                  <a:srgbClr val="92D050"/>
                </a:solidFill>
                <a:latin typeface="Consolas" pitchFamily="49" charset="0"/>
              </a:rPr>
              <a:t>// Copia y después incrementa</a:t>
            </a:r>
            <a:endParaRPr lang="es-ES" sz="2000" dirty="0" smtClean="0">
              <a:latin typeface="Consolas" pitchFamily="49" charset="0"/>
            </a:endParaRPr>
          </a:p>
          <a:p>
            <a:pPr marL="1076325" lvl="1" indent="0">
              <a:spcBef>
                <a:spcPts val="0"/>
              </a:spcBef>
              <a:spcAft>
                <a:spcPts val="600"/>
              </a:spcAft>
              <a:buNone/>
            </a:pPr>
            <a:r>
              <a:rPr lang="es-ES" sz="2000" dirty="0" smtClean="0">
                <a:latin typeface="Consolas" pitchFamily="49" charset="0"/>
              </a:rPr>
              <a:t>cout &lt;&lt; i &lt;&lt; </a:t>
            </a:r>
            <a:r>
              <a:rPr lang="es-ES" sz="2000" dirty="0" smtClean="0">
                <a:solidFill>
                  <a:srgbClr val="FFFF00"/>
                </a:solidFill>
                <a:latin typeface="Consolas" pitchFamily="49" charset="0"/>
              </a:rPr>
              <a:t>" - " </a:t>
            </a:r>
            <a:r>
              <a:rPr lang="es-ES" sz="2000" dirty="0" smtClean="0">
                <a:latin typeface="Consolas" pitchFamily="49" charset="0"/>
              </a:rPr>
              <a:t>&lt;&lt; j; </a:t>
            </a:r>
            <a:r>
              <a:rPr lang="es-ES" sz="2000" dirty="0" smtClean="0">
                <a:solidFill>
                  <a:srgbClr val="92D050"/>
                </a:solidFill>
                <a:latin typeface="Consolas" pitchFamily="49" charset="0"/>
              </a:rPr>
              <a:t>// Muestra 11 - 10</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7812360" y="961678"/>
            <a:ext cx="831390" cy="576064"/>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72000" bIns="72000" rtlCol="0">
            <a:noAutofit/>
          </a:bodyPr>
          <a:lstStyle/>
          <a:p>
            <a:pPr algn="r"/>
            <a:r>
              <a:rPr lang="es-ES" sz="2400" dirty="0" smtClean="0">
                <a:solidFill>
                  <a:prstClr val="white"/>
                </a:solidFill>
                <a:effectLst>
                  <a:outerShdw blurRad="50800" dist="38100" dir="2700000" algn="tl" rotWithShape="0">
                    <a:prstClr val="black">
                      <a:alpha val="40000"/>
                    </a:prstClr>
                  </a:outerShdw>
                </a:effectLst>
                <a:latin typeface="Cambria" pitchFamily="18" charset="0"/>
              </a:rPr>
              <a:t>++/--</a:t>
            </a:r>
            <a:endParaRPr lang="es-ES" dirty="0" smtClean="0">
              <a:effectLst>
                <a:outerShdw blurRad="50800" dist="38100" dir="2700000" algn="tl" rotWithShape="0">
                  <a:prstClr val="black">
                    <a:alpha val="40000"/>
                  </a:prstClr>
                </a:outerShdw>
              </a:effectLst>
              <a:latin typeface="Cambria" pitchFamily="18" charset="0"/>
            </a:endParaRPr>
          </a:p>
        </p:txBody>
      </p:sp>
      <p:grpSp>
        <p:nvGrpSpPr>
          <p:cNvPr id="9" name="8 Grupo"/>
          <p:cNvGrpSpPr/>
          <p:nvPr/>
        </p:nvGrpSpPr>
        <p:grpSpPr>
          <a:xfrm>
            <a:off x="2015716" y="5589240"/>
            <a:ext cx="5112568" cy="432048"/>
            <a:chOff x="899592" y="5401791"/>
            <a:chExt cx="5112568" cy="432048"/>
          </a:xfrm>
          <a:effectLst>
            <a:outerShdw blurRad="50800" dist="38100" dir="2700000" algn="tl" rotWithShape="0">
              <a:prstClr val="black">
                <a:alpha val="40000"/>
              </a:prstClr>
            </a:outerShdw>
          </a:effectLst>
        </p:grpSpPr>
        <p:sp>
          <p:nvSpPr>
            <p:cNvPr id="10" name="9 CuadroTexto"/>
            <p:cNvSpPr txBox="1"/>
            <p:nvPr/>
          </p:nvSpPr>
          <p:spPr>
            <a:xfrm>
              <a:off x="899592" y="5416649"/>
              <a:ext cx="5112568" cy="41719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effectLst>
                    <a:outerShdw blurRad="38100" dist="38100" dir="2700000" algn="tl">
                      <a:srgbClr val="000000">
                        <a:alpha val="43137"/>
                      </a:srgbClr>
                    </a:outerShdw>
                  </a:effectLst>
                  <a:latin typeface="Cambria" pitchFamily="18" charset="0"/>
                </a:rPr>
                <a:t>No mezcles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r>
                <a:rPr lang="es-ES" sz="2000" dirty="0" smtClean="0">
                  <a:effectLst>
                    <a:outerShdw blurRad="38100" dist="38100" dir="2700000" algn="tl">
                      <a:srgbClr val="000000">
                        <a:alpha val="43137"/>
                      </a:srgbClr>
                    </a:outerShdw>
                  </a:effectLst>
                  <a:latin typeface="Cambria" pitchFamily="18" charset="0"/>
                </a:rPr>
                <a:t> y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r>
                <a:rPr lang="es-ES" sz="2000" dirty="0" smtClean="0">
                  <a:effectLst>
                    <a:outerShdw blurRad="38100" dist="38100" dir="2700000" algn="tl">
                      <a:srgbClr val="000000">
                        <a:alpha val="43137"/>
                      </a:srgbClr>
                    </a:outerShdw>
                  </a:effectLst>
                  <a:latin typeface="Cambria" pitchFamily="18" charset="0"/>
                </a:rPr>
                <a:t> con otros operadores</a:t>
              </a:r>
            </a:p>
          </p:txBody>
        </p:sp>
        <p:pic>
          <p:nvPicPr>
            <p:cNvPr id="11"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grpSp>
        <p:nvGrpSpPr>
          <p:cNvPr id="19" name="18 Grupo"/>
          <p:cNvGrpSpPr/>
          <p:nvPr/>
        </p:nvGrpSpPr>
        <p:grpSpPr>
          <a:xfrm>
            <a:off x="445901" y="2708920"/>
            <a:ext cx="1101763" cy="626701"/>
            <a:chOff x="373893" y="2758866"/>
            <a:chExt cx="1101763" cy="626701"/>
          </a:xfrm>
          <a:solidFill>
            <a:schemeClr val="accent1">
              <a:lumMod val="75000"/>
            </a:schemeClr>
          </a:solidFill>
        </p:grpSpPr>
        <p:cxnSp>
          <p:nvCxnSpPr>
            <p:cNvPr id="13" name="12 Conector recto"/>
            <p:cNvCxnSpPr/>
            <p:nvPr/>
          </p:nvCxnSpPr>
          <p:spPr>
            <a:xfrm>
              <a:off x="1259632" y="3088010"/>
              <a:ext cx="216024" cy="0"/>
            </a:xfrm>
            <a:prstGeom prst="line">
              <a:avLst/>
            </a:prstGeom>
            <a:grpFill/>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373893" y="2758866"/>
              <a:ext cx="905230" cy="626701"/>
            </a:xfrm>
            <a:prstGeom prst="rect">
              <a:avLst/>
            </a:prstGeom>
            <a:grp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spAutoFit/>
            </a:bodyPr>
            <a:lstStyle/>
            <a:p>
              <a:r>
                <a:rPr lang="es-ES" dirty="0" smtClean="0">
                  <a:solidFill>
                    <a:prstClr val="white"/>
                  </a:solidFill>
                  <a:effectLst>
                    <a:outerShdw blurRad="50800" dist="38100" dir="2700000" algn="tl" rotWithShape="0">
                      <a:prstClr val="black">
                        <a:alpha val="40000"/>
                      </a:prstClr>
                    </a:outerShdw>
                  </a:effectLst>
                  <a:latin typeface="Consolas" pitchFamily="49" charset="0"/>
                </a:rPr>
                <a:t>i=i+</a:t>
              </a:r>
              <a:r>
                <a:rPr lang="es-ES" dirty="0" smtClean="0">
                  <a:solidFill>
                    <a:srgbClr val="FFFF00"/>
                  </a:solidFill>
                  <a:effectLst>
                    <a:outerShdw blurRad="50800" dist="38100" dir="2700000" algn="tl" rotWithShape="0">
                      <a:prstClr val="black">
                        <a:alpha val="40000"/>
                      </a:prstClr>
                    </a:outerShdw>
                  </a:effectLst>
                  <a:latin typeface="Consolas" pitchFamily="49" charset="0"/>
                </a:rPr>
                <a:t>1</a:t>
              </a:r>
              <a:r>
                <a:rPr lang="es-ES" dirty="0" smtClean="0">
                  <a:solidFill>
                    <a:prstClr val="white"/>
                  </a:solidFill>
                  <a:effectLst>
                    <a:outerShdw blurRad="50800" dist="38100" dir="2700000" algn="tl" rotWithShape="0">
                      <a:prstClr val="black">
                        <a:alpha val="40000"/>
                      </a:prstClr>
                    </a:outerShdw>
                  </a:effectLst>
                  <a:latin typeface="Consolas" pitchFamily="49" charset="0"/>
                </a:rPr>
                <a:t>;</a:t>
              </a:r>
            </a:p>
            <a:p>
              <a:r>
                <a:rPr lang="es-ES" dirty="0" smtClean="0">
                  <a:solidFill>
                    <a:prstClr val="white"/>
                  </a:solidFill>
                  <a:effectLst>
                    <a:outerShdw blurRad="50800" dist="38100" dir="2700000" algn="tl" rotWithShape="0">
                      <a:prstClr val="black">
                        <a:alpha val="40000"/>
                      </a:prstClr>
                    </a:outerShdw>
                  </a:effectLst>
                  <a:latin typeface="Consolas" pitchFamily="49" charset="0"/>
                </a:rPr>
                <a:t>j=i;</a:t>
              </a:r>
              <a:endParaRPr lang="es-ES" dirty="0" smtClean="0">
                <a:effectLst>
                  <a:outerShdw blurRad="50800" dist="38100" dir="2700000" algn="tl" rotWithShape="0">
                    <a:prstClr val="black">
                      <a:alpha val="40000"/>
                    </a:prstClr>
                  </a:outerShdw>
                </a:effectLst>
                <a:latin typeface="Consolas" pitchFamily="49" charset="0"/>
              </a:endParaRPr>
            </a:p>
          </p:txBody>
        </p:sp>
      </p:grpSp>
      <p:grpSp>
        <p:nvGrpSpPr>
          <p:cNvPr id="20" name="19 Grupo"/>
          <p:cNvGrpSpPr/>
          <p:nvPr/>
        </p:nvGrpSpPr>
        <p:grpSpPr>
          <a:xfrm>
            <a:off x="445901" y="4298429"/>
            <a:ext cx="1101763" cy="626701"/>
            <a:chOff x="373893" y="4019922"/>
            <a:chExt cx="1101763" cy="626701"/>
          </a:xfrm>
          <a:solidFill>
            <a:schemeClr val="accent1">
              <a:lumMod val="75000"/>
            </a:schemeClr>
          </a:solidFill>
        </p:grpSpPr>
        <p:cxnSp>
          <p:nvCxnSpPr>
            <p:cNvPr id="17" name="16 Conector recto"/>
            <p:cNvCxnSpPr/>
            <p:nvPr/>
          </p:nvCxnSpPr>
          <p:spPr>
            <a:xfrm>
              <a:off x="1259632" y="4321671"/>
              <a:ext cx="216024" cy="0"/>
            </a:xfrm>
            <a:prstGeom prst="line">
              <a:avLst/>
            </a:prstGeom>
            <a:grpFill/>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373893" y="4019922"/>
              <a:ext cx="905230" cy="626701"/>
            </a:xfrm>
            <a:prstGeom prst="rect">
              <a:avLst/>
            </a:prstGeom>
            <a:grp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spAutoFit/>
            </a:bodyPr>
            <a:lstStyle/>
            <a:p>
              <a:r>
                <a:rPr lang="es-ES" dirty="0" smtClean="0">
                  <a:solidFill>
                    <a:prstClr val="white"/>
                  </a:solidFill>
                  <a:effectLst>
                    <a:outerShdw blurRad="50800" dist="38100" dir="2700000" algn="tl" rotWithShape="0">
                      <a:prstClr val="black">
                        <a:alpha val="40000"/>
                      </a:prstClr>
                    </a:outerShdw>
                  </a:effectLst>
                  <a:latin typeface="Consolas" pitchFamily="49" charset="0"/>
                </a:rPr>
                <a:t>j=i;</a:t>
              </a:r>
              <a:endParaRPr lang="es-ES" dirty="0" smtClean="0">
                <a:effectLst>
                  <a:outerShdw blurRad="50800" dist="38100" dir="2700000" algn="tl" rotWithShape="0">
                    <a:prstClr val="black">
                      <a:alpha val="40000"/>
                    </a:prstClr>
                  </a:outerShdw>
                </a:effectLst>
                <a:latin typeface="Consolas" pitchFamily="49" charset="0"/>
              </a:endParaRPr>
            </a:p>
            <a:p>
              <a:r>
                <a:rPr lang="es-ES" dirty="0" smtClean="0">
                  <a:solidFill>
                    <a:prstClr val="white"/>
                  </a:solidFill>
                  <a:effectLst>
                    <a:outerShdw blurRad="50800" dist="38100" dir="2700000" algn="tl" rotWithShape="0">
                      <a:prstClr val="black">
                        <a:alpha val="40000"/>
                      </a:prstClr>
                    </a:outerShdw>
                  </a:effectLst>
                  <a:latin typeface="Consolas" pitchFamily="49" charset="0"/>
                </a:rPr>
                <a:t>i=i+</a:t>
              </a:r>
              <a:r>
                <a:rPr lang="es-ES" dirty="0" smtClean="0">
                  <a:solidFill>
                    <a:srgbClr val="FFFF00"/>
                  </a:solidFill>
                  <a:effectLst>
                    <a:outerShdw blurRad="50800" dist="38100" dir="2700000" algn="tl" rotWithShape="0">
                      <a:prstClr val="black">
                        <a:alpha val="40000"/>
                      </a:prstClr>
                    </a:outerShdw>
                  </a:effectLst>
                  <a:latin typeface="Consolas" pitchFamily="49" charset="0"/>
                </a:rPr>
                <a:t>1</a:t>
              </a:r>
              <a:r>
                <a:rPr lang="es-ES" dirty="0" smtClean="0">
                  <a:solidFill>
                    <a:prstClr val="white"/>
                  </a:solidFill>
                  <a:effectLst>
                    <a:outerShdw blurRad="50800" dist="38100" dir="2700000" algn="tl" rotWithShape="0">
                      <a:prstClr val="black">
                        <a:alpha val="40000"/>
                      </a:prstClr>
                    </a:outerShdw>
                  </a:effectLst>
                  <a:latin typeface="Consolas" pitchFamily="49" charset="0"/>
                </a:rPr>
                <a:t>;</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2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1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2000"/>
                                        <p:tgtEl>
                                          <p:spTgt spid="3">
                                            <p:txEl>
                                              <p:pRg st="7" end="7"/>
                                            </p:txEl>
                                          </p:spTgt>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2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2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10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left)">
                                      <p:cBhvr>
                                        <p:cTn id="60" dur="10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up)">
                                      <p:cBhvr>
                                        <p:cTn id="6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Operadores aritméticos: ejemplo</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159</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6732999" y="927770"/>
            <a:ext cx="1957587"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operadores.cpp</a:t>
            </a:r>
          </a:p>
        </p:txBody>
      </p:sp>
      <p:sp>
        <p:nvSpPr>
          <p:cNvPr id="9" name="8 Rectángulo"/>
          <p:cNvSpPr/>
          <p:nvPr/>
        </p:nvSpPr>
        <p:spPr>
          <a:xfrm>
            <a:off x="755576" y="980728"/>
            <a:ext cx="7992888" cy="5262979"/>
          </a:xfrm>
          <a:prstGeom prst="rect">
            <a:avLst/>
          </a:prstGeom>
        </p:spPr>
        <p:txBody>
          <a:bodyPr wrap="square">
            <a:spAutoFit/>
          </a:bodyPr>
          <a:lstStyle/>
          <a:p>
            <a:r>
              <a:rPr lang="es-ES" sz="1600" dirty="0" smtClean="0">
                <a:solidFill>
                  <a:srgbClr val="FFCCFF"/>
                </a:solidFill>
                <a:latin typeface="Consolas" pitchFamily="49" charset="0"/>
                <a:cs typeface="Consolas" pitchFamily="49" charset="0"/>
              </a:rPr>
              <a:t>#include &lt;iostream&gt;</a:t>
            </a:r>
          </a:p>
          <a:p>
            <a:r>
              <a:rPr lang="es-ES" sz="1600" dirty="0" smtClean="0">
                <a:solidFill>
                  <a:schemeClr val="accent2">
                    <a:lumMod val="60000"/>
                    <a:lumOff val="40000"/>
                  </a:schemeClr>
                </a:solidFill>
                <a:latin typeface="Consolas" pitchFamily="49" charset="0"/>
                <a:cs typeface="Consolas" pitchFamily="49" charset="0"/>
              </a:rPr>
              <a:t>using namespace </a:t>
            </a:r>
            <a:r>
              <a:rPr lang="es-ES" sz="1600" dirty="0" smtClean="0">
                <a:latin typeface="Consolas" pitchFamily="49" charset="0"/>
                <a:cs typeface="Consolas" pitchFamily="49" charset="0"/>
              </a:rPr>
              <a:t>std;</a:t>
            </a:r>
          </a:p>
          <a:p>
            <a:endParaRPr lang="es-ES" sz="1600" dirty="0" smtClean="0">
              <a:latin typeface="Consolas" pitchFamily="49" charset="0"/>
              <a:cs typeface="Consolas" pitchFamily="49" charset="0"/>
            </a:endParaRPr>
          </a:p>
          <a:p>
            <a:r>
              <a:rPr lang="es-ES" sz="1600" dirty="0" smtClean="0">
                <a:solidFill>
                  <a:srgbClr val="FFC000"/>
                </a:solidFill>
                <a:latin typeface="Consolas" pitchFamily="49" charset="0"/>
                <a:cs typeface="Consolas" pitchFamily="49" charset="0"/>
              </a:rPr>
              <a:t>int</a:t>
            </a:r>
            <a:r>
              <a:rPr lang="es-ES" sz="1600" dirty="0" smtClean="0">
                <a:latin typeface="Consolas" pitchFamily="49" charset="0"/>
                <a:cs typeface="Consolas" pitchFamily="49" charset="0"/>
              </a:rPr>
              <a:t> main() {</a:t>
            </a:r>
          </a:p>
          <a:p>
            <a:r>
              <a:rPr lang="es-ES" sz="1600" dirty="0" smtClean="0">
                <a:latin typeface="Consolas" pitchFamily="49" charset="0"/>
                <a:cs typeface="Consolas" pitchFamily="49" charset="0"/>
              </a:rPr>
              <a:t>   </a:t>
            </a:r>
            <a:r>
              <a:rPr lang="es-ES" sz="1600" dirty="0" smtClean="0">
                <a:solidFill>
                  <a:srgbClr val="FFC000"/>
                </a:solidFill>
                <a:latin typeface="Consolas" pitchFamily="49" charset="0"/>
                <a:cs typeface="Consolas" pitchFamily="49" charset="0"/>
              </a:rPr>
              <a:t>int</a:t>
            </a:r>
            <a:r>
              <a:rPr lang="es-ES" sz="1600" dirty="0" smtClean="0">
                <a:latin typeface="Consolas" pitchFamily="49" charset="0"/>
                <a:cs typeface="Consolas" pitchFamily="49" charset="0"/>
              </a:rPr>
              <a:t> entero1 = </a:t>
            </a:r>
            <a:r>
              <a:rPr lang="es-ES" sz="1600" dirty="0" smtClean="0">
                <a:solidFill>
                  <a:srgbClr val="FFFF00"/>
                </a:solidFill>
                <a:latin typeface="Consolas" pitchFamily="49" charset="0"/>
                <a:cs typeface="Consolas" pitchFamily="49" charset="0"/>
              </a:rPr>
              <a:t>15</a:t>
            </a:r>
            <a:r>
              <a:rPr lang="es-ES" sz="1600" dirty="0" smtClean="0">
                <a:latin typeface="Consolas" pitchFamily="49" charset="0"/>
                <a:cs typeface="Consolas" pitchFamily="49" charset="0"/>
              </a:rPr>
              <a:t>, entero2 = </a:t>
            </a:r>
            <a:r>
              <a:rPr lang="es-ES" sz="1600" dirty="0" smtClean="0">
                <a:solidFill>
                  <a:srgbClr val="FFFF00"/>
                </a:solidFill>
                <a:latin typeface="Consolas" pitchFamily="49" charset="0"/>
                <a:cs typeface="Consolas" pitchFamily="49" charset="0"/>
              </a:rPr>
              <a:t>4</a:t>
            </a:r>
            <a:r>
              <a:rPr lang="es-ES" sz="1600" dirty="0" smtClean="0">
                <a:latin typeface="Consolas" pitchFamily="49" charset="0"/>
                <a:cs typeface="Consolas" pitchFamily="49" charset="0"/>
              </a:rPr>
              <a:t>;</a:t>
            </a:r>
          </a:p>
          <a:p>
            <a:r>
              <a:rPr lang="es-ES" sz="1600" dirty="0" smtClean="0">
                <a:latin typeface="Consolas" pitchFamily="49" charset="0"/>
                <a:cs typeface="Consolas" pitchFamily="49" charset="0"/>
              </a:rPr>
              <a:t>   </a:t>
            </a:r>
            <a:r>
              <a:rPr lang="es-ES" sz="1600" dirty="0" smtClean="0">
                <a:solidFill>
                  <a:srgbClr val="FFC000"/>
                </a:solidFill>
                <a:latin typeface="Consolas" pitchFamily="49" charset="0"/>
                <a:cs typeface="Consolas" pitchFamily="49" charset="0"/>
              </a:rPr>
              <a:t>double</a:t>
            </a:r>
            <a:r>
              <a:rPr lang="es-ES" sz="1600" dirty="0" smtClean="0">
                <a:latin typeface="Consolas" pitchFamily="49" charset="0"/>
                <a:cs typeface="Consolas" pitchFamily="49" charset="0"/>
              </a:rPr>
              <a:t> real1 = </a:t>
            </a:r>
            <a:r>
              <a:rPr lang="es-ES" sz="1600" dirty="0" smtClean="0">
                <a:solidFill>
                  <a:srgbClr val="FFFF00"/>
                </a:solidFill>
                <a:latin typeface="Consolas" pitchFamily="49" charset="0"/>
                <a:cs typeface="Consolas" pitchFamily="49" charset="0"/>
              </a:rPr>
              <a:t>15.0</a:t>
            </a:r>
            <a:r>
              <a:rPr lang="es-ES" sz="1600" dirty="0" smtClean="0">
                <a:latin typeface="Consolas" pitchFamily="49" charset="0"/>
                <a:cs typeface="Consolas" pitchFamily="49" charset="0"/>
              </a:rPr>
              <a:t>, real2 = </a:t>
            </a:r>
            <a:r>
              <a:rPr lang="es-ES" sz="1600" dirty="0" smtClean="0">
                <a:solidFill>
                  <a:srgbClr val="FFFF00"/>
                </a:solidFill>
                <a:latin typeface="Consolas" pitchFamily="49" charset="0"/>
                <a:cs typeface="Consolas" pitchFamily="49" charset="0"/>
              </a:rPr>
              <a:t>4.0</a:t>
            </a:r>
            <a:r>
              <a:rPr lang="es-ES" sz="1600" dirty="0" smtClean="0">
                <a:latin typeface="Consolas" pitchFamily="49" charset="0"/>
                <a:cs typeface="Consolas" pitchFamily="49" charset="0"/>
              </a:rPr>
              <a:t>;</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"Operaciones entre los números 15 y 4:" </a:t>
            </a:r>
            <a:r>
              <a:rPr lang="es-ES" sz="1600" dirty="0" smtClean="0">
                <a:latin typeface="Consolas" pitchFamily="49" charset="0"/>
                <a:cs typeface="Consolas" pitchFamily="49" charset="0"/>
              </a:rPr>
              <a:t>&lt;&lt; endl;</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"División entera (/): " </a:t>
            </a:r>
            <a:r>
              <a:rPr lang="es-ES" sz="1600" dirty="0" smtClean="0">
                <a:latin typeface="Consolas" pitchFamily="49" charset="0"/>
                <a:cs typeface="Consolas" pitchFamily="49" charset="0"/>
              </a:rPr>
              <a:t>&lt;&lt; entero1 / entero2 &lt;&lt; endl;</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"Resto de la división (%): " </a:t>
            </a:r>
            <a:r>
              <a:rPr lang="es-ES" sz="1600" dirty="0" smtClean="0">
                <a:latin typeface="Consolas" pitchFamily="49" charset="0"/>
                <a:cs typeface="Consolas" pitchFamily="49" charset="0"/>
              </a:rPr>
              <a:t>&lt;&lt; entero1 % entero2 &lt;&lt; endl;</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"División real (/): " </a:t>
            </a:r>
            <a:r>
              <a:rPr lang="es-ES" sz="1600" dirty="0" smtClean="0">
                <a:latin typeface="Consolas" pitchFamily="49" charset="0"/>
                <a:cs typeface="Consolas" pitchFamily="49" charset="0"/>
              </a:rPr>
              <a:t>&lt;&lt; real1 / real2 &lt;&lt; endl;</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"Num = " </a:t>
            </a:r>
            <a:r>
              <a:rPr lang="es-ES" sz="1600" dirty="0" smtClean="0">
                <a:latin typeface="Consolas" pitchFamily="49" charset="0"/>
                <a:cs typeface="Consolas" pitchFamily="49" charset="0"/>
              </a:rPr>
              <a:t>&lt;&lt; real1 &lt;&lt; endl;</a:t>
            </a:r>
          </a:p>
          <a:p>
            <a:r>
              <a:rPr lang="es-ES" sz="1600" dirty="0" smtClean="0">
                <a:latin typeface="Consolas" pitchFamily="49" charset="0"/>
                <a:cs typeface="Consolas" pitchFamily="49" charset="0"/>
              </a:rPr>
              <a:t>   real1 = -real1;</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"Cambia de signo (-): " </a:t>
            </a:r>
            <a:r>
              <a:rPr lang="es-ES" sz="1600" dirty="0" smtClean="0">
                <a:latin typeface="Consolas" pitchFamily="49" charset="0"/>
                <a:cs typeface="Consolas" pitchFamily="49" charset="0"/>
              </a:rPr>
              <a:t>&lt;&lt; real1 &lt;&lt; endl;</a:t>
            </a:r>
          </a:p>
          <a:p>
            <a:r>
              <a:rPr lang="es-ES" sz="1600" dirty="0" smtClean="0">
                <a:latin typeface="Consolas" pitchFamily="49" charset="0"/>
                <a:cs typeface="Consolas" pitchFamily="49" charset="0"/>
              </a:rPr>
              <a:t>   real1 = -real1;</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"Vuelve a cambiar (-): " </a:t>
            </a:r>
            <a:r>
              <a:rPr lang="es-ES" sz="1600" dirty="0" smtClean="0">
                <a:latin typeface="Consolas" pitchFamily="49" charset="0"/>
                <a:cs typeface="Consolas" pitchFamily="49" charset="0"/>
              </a:rPr>
              <a:t>&lt;&lt; real1 &lt;&lt; endl;</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"Se incrementa antes (++ prefijo): " </a:t>
            </a:r>
            <a:r>
              <a:rPr lang="es-ES" sz="1600" dirty="0" smtClean="0">
                <a:latin typeface="Consolas" pitchFamily="49" charset="0"/>
                <a:cs typeface="Consolas" pitchFamily="49" charset="0"/>
              </a:rPr>
              <a:t>&lt;&lt; ++real1 &lt;&lt; endl;</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"Se muestra antes de incrementar (posfijo ++): " </a:t>
            </a:r>
          </a:p>
          <a:p>
            <a:r>
              <a:rPr lang="es-ES" sz="1600" dirty="0" smtClean="0">
                <a:solidFill>
                  <a:srgbClr val="FFFF00"/>
                </a:solidFill>
                <a:latin typeface="Consolas" pitchFamily="49" charset="0"/>
                <a:cs typeface="Consolas" pitchFamily="49" charset="0"/>
              </a:rPr>
              <a:t>        </a:t>
            </a:r>
            <a:r>
              <a:rPr lang="es-ES" sz="1600" dirty="0" smtClean="0">
                <a:latin typeface="Consolas" pitchFamily="49" charset="0"/>
                <a:cs typeface="Consolas" pitchFamily="49" charset="0"/>
              </a:rPr>
              <a:t>&lt;&lt; real1++ &lt;&lt; endl;</a:t>
            </a:r>
          </a:p>
          <a:p>
            <a:r>
              <a:rPr lang="es-ES" sz="1600" dirty="0" smtClean="0">
                <a:latin typeface="Consolas" pitchFamily="49" charset="0"/>
                <a:cs typeface="Consolas" pitchFamily="49" charset="0"/>
              </a:rPr>
              <a:t>   cout &lt;&lt; </a:t>
            </a:r>
            <a:r>
              <a:rPr lang="es-ES" sz="1600" dirty="0" smtClean="0">
                <a:solidFill>
                  <a:srgbClr val="FFFF00"/>
                </a:solidFill>
                <a:latin typeface="Consolas" pitchFamily="49" charset="0"/>
                <a:cs typeface="Consolas" pitchFamily="49" charset="0"/>
              </a:rPr>
              <a:t>"Ya incrementado: "</a:t>
            </a:r>
            <a:r>
              <a:rPr lang="es-ES" sz="1600" dirty="0" smtClean="0">
                <a:latin typeface="Consolas" pitchFamily="49" charset="0"/>
                <a:cs typeface="Consolas" pitchFamily="49" charset="0"/>
              </a:rPr>
              <a:t> &lt;&lt; real1 &lt;&lt; endl;</a:t>
            </a:r>
          </a:p>
          <a:p>
            <a:r>
              <a:rPr lang="es-ES" sz="1600" dirty="0" smtClean="0">
                <a:latin typeface="Consolas" pitchFamily="49" charset="0"/>
                <a:cs typeface="Consolas" pitchFamily="49" charset="0"/>
              </a:rPr>
              <a:t>   </a:t>
            </a:r>
            <a:r>
              <a:rPr lang="es-ES" sz="1600" dirty="0" smtClean="0">
                <a:solidFill>
                  <a:schemeClr val="accent2">
                    <a:lumMod val="60000"/>
                    <a:lumOff val="40000"/>
                  </a:schemeClr>
                </a:solidFill>
                <a:latin typeface="Consolas" pitchFamily="49" charset="0"/>
                <a:cs typeface="Consolas" pitchFamily="49" charset="0"/>
              </a:rPr>
              <a:t>return</a:t>
            </a:r>
            <a:r>
              <a:rPr lang="es-ES" sz="1600" dirty="0" smtClean="0">
                <a:latin typeface="Consolas" pitchFamily="49" charset="0"/>
                <a:cs typeface="Consolas" pitchFamily="49" charset="0"/>
              </a:rPr>
              <a:t> </a:t>
            </a:r>
            <a:r>
              <a:rPr lang="es-ES" sz="1600" dirty="0" smtClean="0">
                <a:solidFill>
                  <a:srgbClr val="FFFF00"/>
                </a:solidFill>
                <a:latin typeface="Consolas" pitchFamily="49" charset="0"/>
                <a:cs typeface="Consolas" pitchFamily="49" charset="0"/>
              </a:rPr>
              <a:t>0</a:t>
            </a:r>
            <a:r>
              <a:rPr lang="es-ES" sz="1600" dirty="0" smtClean="0">
                <a:latin typeface="Consolas" pitchFamily="49" charset="0"/>
                <a:cs typeface="Consolas" pitchFamily="49" charset="0"/>
              </a:rPr>
              <a:t>;</a:t>
            </a:r>
          </a:p>
          <a:p>
            <a:r>
              <a:rPr lang="es-ES" sz="1600" dirty="0" smtClean="0">
                <a:latin typeface="Consolas" pitchFamily="49" charset="0"/>
                <a:cs typeface="Consolas" pitchFamily="49"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2000"/>
                                        <p:tgtEl>
                                          <p:spTgt spid="9">
                                            <p:txEl>
                                              <p:pRg st="0" end="0"/>
                                            </p:txEl>
                                          </p:spTgt>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2000"/>
                                        <p:tgtEl>
                                          <p:spTgt spid="9">
                                            <p:txEl>
                                              <p:pRg st="1" end="1"/>
                                            </p:txEl>
                                          </p:spTgt>
                                        </p:tgtEl>
                                      </p:cBhvr>
                                    </p:animEffect>
                                  </p:childTnLst>
                                </p:cTn>
                              </p:par>
                            </p:childTnLst>
                          </p:cTn>
                        </p:par>
                        <p:par>
                          <p:cTn id="17" fill="hold">
                            <p:stCondLst>
                              <p:cond delay="4000"/>
                            </p:stCondLst>
                            <p:childTnLst>
                              <p:par>
                                <p:cTn id="18" presetID="22" presetClass="entr" presetSubtype="8" fill="hold" grpId="0" nodeType="after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wipe(left)">
                                      <p:cBhvr>
                                        <p:cTn id="20" dur="20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wipe(left)">
                                      <p:cBhvr>
                                        <p:cTn id="25" dur="2000"/>
                                        <p:tgtEl>
                                          <p:spTgt spid="9">
                                            <p:txEl>
                                              <p:pRg st="4" end="4"/>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animEffect transition="in" filter="wipe(left)">
                                      <p:cBhvr>
                                        <p:cTn id="29" dur="2000"/>
                                        <p:tgtEl>
                                          <p:spTgt spid="9">
                                            <p:txEl>
                                              <p:pRg st="5" end="5"/>
                                            </p:txEl>
                                          </p:spTgt>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wipe(left)">
                                      <p:cBhvr>
                                        <p:cTn id="33" dur="20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wipe(left)">
                                      <p:cBhvr>
                                        <p:cTn id="38" dur="2000"/>
                                        <p:tgtEl>
                                          <p:spTgt spid="9">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Effect transition="in" filter="wipe(left)">
                                      <p:cBhvr>
                                        <p:cTn id="43" dur="2000"/>
                                        <p:tgtEl>
                                          <p:spTgt spid="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wipe(left)">
                                      <p:cBhvr>
                                        <p:cTn id="48" dur="2000"/>
                                        <p:tgtEl>
                                          <p:spTgt spid="9">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10" end="10"/>
                                            </p:txEl>
                                          </p:spTgt>
                                        </p:tgtEl>
                                        <p:attrNameLst>
                                          <p:attrName>style.visibility</p:attrName>
                                        </p:attrNameLst>
                                      </p:cBhvr>
                                      <p:to>
                                        <p:strVal val="visible"/>
                                      </p:to>
                                    </p:set>
                                    <p:animEffect transition="in" filter="wipe(left)">
                                      <p:cBhvr>
                                        <p:cTn id="53" dur="2000"/>
                                        <p:tgtEl>
                                          <p:spTgt spid="9">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11" end="11"/>
                                            </p:txEl>
                                          </p:spTgt>
                                        </p:tgtEl>
                                        <p:attrNameLst>
                                          <p:attrName>style.visibility</p:attrName>
                                        </p:attrNameLst>
                                      </p:cBhvr>
                                      <p:to>
                                        <p:strVal val="visible"/>
                                      </p:to>
                                    </p:set>
                                    <p:animEffect transition="in" filter="wipe(left)">
                                      <p:cBhvr>
                                        <p:cTn id="58" dur="2000"/>
                                        <p:tgtEl>
                                          <p:spTgt spid="9">
                                            <p:txEl>
                                              <p:pRg st="11" end="11"/>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9">
                                            <p:txEl>
                                              <p:pRg st="12" end="12"/>
                                            </p:txEl>
                                          </p:spTgt>
                                        </p:tgtEl>
                                        <p:attrNameLst>
                                          <p:attrName>style.visibility</p:attrName>
                                        </p:attrNameLst>
                                      </p:cBhvr>
                                      <p:to>
                                        <p:strVal val="visible"/>
                                      </p:to>
                                    </p:set>
                                    <p:animEffect transition="in" filter="wipe(left)">
                                      <p:cBhvr>
                                        <p:cTn id="62" dur="2000"/>
                                        <p:tgtEl>
                                          <p:spTgt spid="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
                                            <p:txEl>
                                              <p:pRg st="13" end="13"/>
                                            </p:txEl>
                                          </p:spTgt>
                                        </p:tgtEl>
                                        <p:attrNameLst>
                                          <p:attrName>style.visibility</p:attrName>
                                        </p:attrNameLst>
                                      </p:cBhvr>
                                      <p:to>
                                        <p:strVal val="visible"/>
                                      </p:to>
                                    </p:set>
                                    <p:animEffect transition="in" filter="wipe(left)">
                                      <p:cBhvr>
                                        <p:cTn id="67" dur="2000"/>
                                        <p:tgtEl>
                                          <p:spTgt spid="9">
                                            <p:txEl>
                                              <p:pRg st="13" end="13"/>
                                            </p:txEl>
                                          </p:spTgt>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9">
                                            <p:txEl>
                                              <p:pRg st="14" end="14"/>
                                            </p:txEl>
                                          </p:spTgt>
                                        </p:tgtEl>
                                        <p:attrNameLst>
                                          <p:attrName>style.visibility</p:attrName>
                                        </p:attrNameLst>
                                      </p:cBhvr>
                                      <p:to>
                                        <p:strVal val="visible"/>
                                      </p:to>
                                    </p:set>
                                    <p:animEffect transition="in" filter="wipe(left)">
                                      <p:cBhvr>
                                        <p:cTn id="71" dur="2000"/>
                                        <p:tgtEl>
                                          <p:spTgt spid="9">
                                            <p:txEl>
                                              <p:pRg st="14" end="1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9">
                                            <p:txEl>
                                              <p:pRg st="15" end="15"/>
                                            </p:txEl>
                                          </p:spTgt>
                                        </p:tgtEl>
                                        <p:attrNameLst>
                                          <p:attrName>style.visibility</p:attrName>
                                        </p:attrNameLst>
                                      </p:cBhvr>
                                      <p:to>
                                        <p:strVal val="visible"/>
                                      </p:to>
                                    </p:set>
                                    <p:animEffect transition="in" filter="wipe(left)">
                                      <p:cBhvr>
                                        <p:cTn id="76" dur="2000"/>
                                        <p:tgtEl>
                                          <p:spTgt spid="9">
                                            <p:txEl>
                                              <p:pRg st="15" end="1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xEl>
                                              <p:pRg st="16" end="16"/>
                                            </p:txEl>
                                          </p:spTgt>
                                        </p:tgtEl>
                                        <p:attrNameLst>
                                          <p:attrName>style.visibility</p:attrName>
                                        </p:attrNameLst>
                                      </p:cBhvr>
                                      <p:to>
                                        <p:strVal val="visible"/>
                                      </p:to>
                                    </p:set>
                                    <p:animEffect transition="in" filter="wipe(left)">
                                      <p:cBhvr>
                                        <p:cTn id="81" dur="2000"/>
                                        <p:tgtEl>
                                          <p:spTgt spid="9">
                                            <p:txEl>
                                              <p:pRg st="16" end="16"/>
                                            </p:txEl>
                                          </p:spTgt>
                                        </p:tgtEl>
                                      </p:cBhvr>
                                    </p:animEffect>
                                  </p:childTnLst>
                                </p:cTn>
                              </p:par>
                            </p:childTnLst>
                          </p:cTn>
                        </p:par>
                        <p:par>
                          <p:cTn id="82" fill="hold">
                            <p:stCondLst>
                              <p:cond delay="2000"/>
                            </p:stCondLst>
                            <p:childTnLst>
                              <p:par>
                                <p:cTn id="83" presetID="22" presetClass="entr" presetSubtype="8" fill="hold" grpId="0" nodeType="afterEffect">
                                  <p:stCondLst>
                                    <p:cond delay="0"/>
                                  </p:stCondLst>
                                  <p:childTnLst>
                                    <p:set>
                                      <p:cBhvr>
                                        <p:cTn id="84" dur="1" fill="hold">
                                          <p:stCondLst>
                                            <p:cond delay="0"/>
                                          </p:stCondLst>
                                        </p:cTn>
                                        <p:tgtEl>
                                          <p:spTgt spid="9">
                                            <p:txEl>
                                              <p:pRg st="17" end="17"/>
                                            </p:txEl>
                                          </p:spTgt>
                                        </p:tgtEl>
                                        <p:attrNameLst>
                                          <p:attrName>style.visibility</p:attrName>
                                        </p:attrNameLst>
                                      </p:cBhvr>
                                      <p:to>
                                        <p:strVal val="visible"/>
                                      </p:to>
                                    </p:set>
                                    <p:animEffect transition="in" filter="wipe(left)">
                                      <p:cBhvr>
                                        <p:cTn id="85" dur="2000"/>
                                        <p:tgtEl>
                                          <p:spTgt spid="9">
                                            <p:txEl>
                                              <p:pRg st="17" end="17"/>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9">
                                            <p:txEl>
                                              <p:pRg st="18" end="18"/>
                                            </p:txEl>
                                          </p:spTgt>
                                        </p:tgtEl>
                                        <p:attrNameLst>
                                          <p:attrName>style.visibility</p:attrName>
                                        </p:attrNameLst>
                                      </p:cBhvr>
                                      <p:to>
                                        <p:strVal val="visible"/>
                                      </p:to>
                                    </p:set>
                                    <p:animEffect transition="in" filter="wipe(left)">
                                      <p:cBhvr>
                                        <p:cTn id="90" dur="2000"/>
                                        <p:tgtEl>
                                          <p:spTgt spid="9">
                                            <p:txEl>
                                              <p:pRg st="18" end="18"/>
                                            </p:txEl>
                                          </p:spTgt>
                                        </p:tgtEl>
                                      </p:cBhvr>
                                    </p:animEffect>
                                  </p:childTnLst>
                                </p:cTn>
                              </p:par>
                            </p:childTnLst>
                          </p:cTn>
                        </p:par>
                        <p:par>
                          <p:cTn id="91" fill="hold">
                            <p:stCondLst>
                              <p:cond delay="2000"/>
                            </p:stCondLst>
                            <p:childTnLst>
                              <p:par>
                                <p:cTn id="92" presetID="22" presetClass="entr" presetSubtype="8" fill="hold" grpId="0" nodeType="afterEffect">
                                  <p:stCondLst>
                                    <p:cond delay="0"/>
                                  </p:stCondLst>
                                  <p:childTnLst>
                                    <p:set>
                                      <p:cBhvr>
                                        <p:cTn id="93" dur="1" fill="hold">
                                          <p:stCondLst>
                                            <p:cond delay="0"/>
                                          </p:stCondLst>
                                        </p:cTn>
                                        <p:tgtEl>
                                          <p:spTgt spid="9">
                                            <p:txEl>
                                              <p:pRg st="19" end="19"/>
                                            </p:txEl>
                                          </p:spTgt>
                                        </p:tgtEl>
                                        <p:attrNameLst>
                                          <p:attrName>style.visibility</p:attrName>
                                        </p:attrNameLst>
                                      </p:cBhvr>
                                      <p:to>
                                        <p:strVal val="visible"/>
                                      </p:to>
                                    </p:set>
                                    <p:animEffect transition="in" filter="wipe(left)">
                                      <p:cBhvr>
                                        <p:cTn id="94" dur="2000"/>
                                        <p:tgtEl>
                                          <p:spTgt spid="9">
                                            <p:txEl>
                                              <p:pRg st="19" end="19"/>
                                            </p:txEl>
                                          </p:spTgt>
                                        </p:tgtEl>
                                      </p:cBhvr>
                                    </p:animEffect>
                                  </p:childTnLst>
                                </p:cTn>
                              </p:par>
                            </p:childTnLst>
                          </p:cTn>
                        </p:par>
                        <p:par>
                          <p:cTn id="95" fill="hold">
                            <p:stCondLst>
                              <p:cond delay="4000"/>
                            </p:stCondLst>
                            <p:childTnLst>
                              <p:par>
                                <p:cTn id="96" presetID="22" presetClass="entr" presetSubtype="8" fill="hold" grpId="0" nodeType="afterEffect">
                                  <p:stCondLst>
                                    <p:cond delay="0"/>
                                  </p:stCondLst>
                                  <p:childTnLst>
                                    <p:set>
                                      <p:cBhvr>
                                        <p:cTn id="97" dur="1" fill="hold">
                                          <p:stCondLst>
                                            <p:cond delay="0"/>
                                          </p:stCondLst>
                                        </p:cTn>
                                        <p:tgtEl>
                                          <p:spTgt spid="9">
                                            <p:txEl>
                                              <p:pRg st="20" end="20"/>
                                            </p:txEl>
                                          </p:spTgt>
                                        </p:tgtEl>
                                        <p:attrNameLst>
                                          <p:attrName>style.visibility</p:attrName>
                                        </p:attrNameLst>
                                      </p:cBhvr>
                                      <p:to>
                                        <p:strVal val="visible"/>
                                      </p:to>
                                    </p:set>
                                    <p:animEffect transition="in" filter="wipe(left)">
                                      <p:cBhvr>
                                        <p:cTn id="98" dur="2000"/>
                                        <p:tgtEl>
                                          <p:spTgt spid="9">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uiExpand="1" build="p" bldLvl="2"/>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160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803054" y="3044280"/>
            <a:ext cx="5537991"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Más sobre expresiones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tabLst>
                <a:tab pos="7981950" algn="r"/>
              </a:tabLst>
            </a:pPr>
            <a:r>
              <a:rPr lang="es-ES" dirty="0" smtClean="0"/>
              <a:t>Orden de evaluación</a:t>
            </a:r>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¿En qué orden se evalúan los operadores?</a:t>
            </a:r>
          </a:p>
          <a:p>
            <a:pPr marL="0" lvl="1" indent="1588" algn="ctr">
              <a:spcBef>
                <a:spcPts val="0"/>
              </a:spcBef>
              <a:spcAft>
                <a:spcPts val="600"/>
              </a:spcAft>
              <a:buNone/>
            </a:pPr>
            <a:r>
              <a:rPr lang="es-ES" sz="2400" dirty="0" smtClean="0">
                <a:solidFill>
                  <a:srgbClr val="FFFF00"/>
                </a:solidFill>
                <a:latin typeface="Consolas" pitchFamily="49" charset="0"/>
              </a:rPr>
              <a:t>3</a:t>
            </a:r>
            <a:r>
              <a:rPr lang="es-ES" sz="2400" dirty="0" smtClean="0">
                <a:latin typeface="Consolas" pitchFamily="49" charset="0"/>
              </a:rPr>
              <a:t> + </a:t>
            </a:r>
            <a:r>
              <a:rPr lang="es-ES" sz="2400" dirty="0" smtClean="0">
                <a:solidFill>
                  <a:srgbClr val="FFFF00"/>
                </a:solidFill>
                <a:latin typeface="Consolas" pitchFamily="49" charset="0"/>
              </a:rPr>
              <a:t>5</a:t>
            </a:r>
            <a:r>
              <a:rPr lang="es-ES" sz="2400" dirty="0" smtClean="0">
                <a:latin typeface="Consolas" pitchFamily="49" charset="0"/>
              </a:rPr>
              <a:t> * </a:t>
            </a:r>
            <a:r>
              <a:rPr lang="es-ES" sz="2400" dirty="0" smtClean="0">
                <a:solidFill>
                  <a:srgbClr val="FFFF00"/>
                </a:solidFill>
                <a:latin typeface="Consolas" pitchFamily="49" charset="0"/>
              </a:rPr>
              <a:t>2</a:t>
            </a:r>
            <a:r>
              <a:rPr lang="es-ES" sz="2400" dirty="0" smtClean="0">
                <a:latin typeface="Consolas" pitchFamily="49" charset="0"/>
              </a:rPr>
              <a:t> / </a:t>
            </a:r>
            <a:r>
              <a:rPr lang="es-ES" sz="2400" dirty="0" smtClean="0">
                <a:solidFill>
                  <a:srgbClr val="FFFF00"/>
                </a:solidFill>
                <a:latin typeface="Consolas" pitchFamily="49" charset="0"/>
              </a:rPr>
              <a:t>2</a:t>
            </a:r>
            <a:r>
              <a:rPr lang="es-ES" sz="2400" dirty="0" smtClean="0">
                <a:latin typeface="Consolas" pitchFamily="49" charset="0"/>
              </a:rPr>
              <a:t> - </a:t>
            </a:r>
            <a:r>
              <a:rPr lang="es-ES" sz="2400" dirty="0" smtClean="0">
                <a:solidFill>
                  <a:srgbClr val="FFFF00"/>
                </a:solidFill>
                <a:latin typeface="Consolas" pitchFamily="49" charset="0"/>
              </a:rPr>
              <a:t>1</a:t>
            </a:r>
            <a:r>
              <a:rPr lang="es-ES" sz="2400" dirty="0" smtClean="0">
                <a:solidFill>
                  <a:srgbClr val="FFFF00"/>
                </a:solidFill>
              </a:rPr>
              <a:t> </a:t>
            </a:r>
            <a:endParaRPr lang="es-ES" sz="2400" dirty="0" smtClean="0"/>
          </a:p>
          <a:p>
            <a:pPr marL="360363" lvl="2" indent="1588">
              <a:spcBef>
                <a:spcPts val="0"/>
              </a:spcBef>
              <a:spcAft>
                <a:spcPts val="600"/>
              </a:spcAft>
              <a:buNone/>
            </a:pPr>
            <a:r>
              <a:rPr lang="es-ES" sz="2200" dirty="0" smtClean="0"/>
              <a:t>¿De izquierda a derecha?</a:t>
            </a:r>
          </a:p>
          <a:p>
            <a:pPr marL="360363" lvl="2" indent="1588">
              <a:spcBef>
                <a:spcPts val="0"/>
              </a:spcBef>
              <a:spcAft>
                <a:spcPts val="600"/>
              </a:spcAft>
              <a:buNone/>
            </a:pPr>
            <a:r>
              <a:rPr lang="es-ES" sz="2200" dirty="0" smtClean="0"/>
              <a:t>¿De derecha a izquierda?</a:t>
            </a:r>
          </a:p>
          <a:p>
            <a:pPr marL="360363" lvl="2" indent="1588">
              <a:spcBef>
                <a:spcPts val="0"/>
              </a:spcBef>
              <a:spcAft>
                <a:spcPts val="600"/>
              </a:spcAft>
              <a:buNone/>
            </a:pPr>
            <a:r>
              <a:rPr lang="es-ES" sz="2200" dirty="0" smtClean="0"/>
              <a:t>¿Unos antes que otros?</a:t>
            </a:r>
          </a:p>
          <a:p>
            <a:pPr marL="361950" lvl="2" indent="0">
              <a:spcBef>
                <a:spcPts val="1200"/>
              </a:spcBef>
              <a:spcAft>
                <a:spcPts val="600"/>
              </a:spcAft>
              <a:buNone/>
            </a:pPr>
            <a:r>
              <a:rPr lang="es-ES" sz="2200" dirty="0" smtClean="0"/>
              <a:t>Precedencia de los operadores (prioridad):</a:t>
            </a:r>
          </a:p>
          <a:p>
            <a:pPr lvl="2" indent="0">
              <a:spcBef>
                <a:spcPts val="0"/>
              </a:spcBef>
              <a:spcAft>
                <a:spcPts val="600"/>
              </a:spcAft>
              <a:buNone/>
            </a:pPr>
            <a:r>
              <a:rPr lang="es-ES" sz="2200" dirty="0" smtClean="0"/>
              <a:t>Se evalúan antes los de mayor precedencia</a:t>
            </a:r>
          </a:p>
          <a:p>
            <a:pPr lvl="2" indent="0">
              <a:spcBef>
                <a:spcPts val="0"/>
              </a:spcBef>
              <a:spcAft>
                <a:spcPts val="600"/>
              </a:spcAft>
              <a:buNone/>
            </a:pPr>
            <a:r>
              <a:rPr lang="es-ES" sz="2200" dirty="0" smtClean="0"/>
              <a:t>¿Y si tienen igual prioridad?</a:t>
            </a:r>
          </a:p>
          <a:p>
            <a:pPr marL="1076325" lvl="2" indent="0">
              <a:spcBef>
                <a:spcPts val="0"/>
              </a:spcBef>
              <a:spcAft>
                <a:spcPts val="600"/>
              </a:spcAft>
              <a:buNone/>
            </a:pPr>
            <a:r>
              <a:rPr lang="es-ES" sz="2200" dirty="0" smtClean="0"/>
              <a:t>Normalmente, de izquierda a derecha</a:t>
            </a:r>
          </a:p>
          <a:p>
            <a:pPr lvl="1" indent="1588">
              <a:spcBef>
                <a:spcPts val="600"/>
              </a:spcBef>
              <a:spcAft>
                <a:spcPts val="600"/>
              </a:spcAft>
              <a:buNone/>
            </a:pPr>
            <a:r>
              <a:rPr lang="es-ES" dirty="0" smtClean="0"/>
              <a:t>Paréntesis: fuerzan a evaluar su subexpresión</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161</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1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1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600"/>
              </a:spcAft>
              <a:tabLst>
                <a:tab pos="7981950" algn="r"/>
              </a:tabLst>
            </a:pPr>
            <a:r>
              <a:rPr lang="es-ES" dirty="0" smtClean="0"/>
              <a:t>Precedencia de los operadores</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162</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2339752" y="1178560"/>
          <a:ext cx="4536504" cy="2250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72208"/>
                <a:gridCol w="2664296"/>
              </a:tblGrid>
              <a:tr h="370840">
                <a:tc>
                  <a:txBody>
                    <a:bodyPr/>
                    <a:lstStyle/>
                    <a:p>
                      <a:pPr algn="ctr"/>
                      <a:r>
                        <a:rPr lang="es-ES" sz="2000" b="0" dirty="0" smtClean="0">
                          <a:solidFill>
                            <a:srgbClr val="FFC000"/>
                          </a:solidFill>
                          <a:effectLst>
                            <a:outerShdw blurRad="38100" dist="38100" dir="2700000" algn="tl">
                              <a:srgbClr val="000000">
                                <a:alpha val="43137"/>
                              </a:srgbClr>
                            </a:outerShdw>
                          </a:effectLst>
                          <a:latin typeface="+mj-lt"/>
                        </a:rPr>
                        <a:t>Precedencia</a:t>
                      </a:r>
                      <a:endParaRPr lang="es-ES" b="0" dirty="0">
                        <a:solidFill>
                          <a:srgbClr val="FFC000"/>
                        </a:solidFill>
                        <a:effectLst>
                          <a:outerShdw blurRad="38100" dist="38100" dir="2700000" algn="tl">
                            <a:srgbClr val="000000">
                              <a:alpha val="43137"/>
                            </a:srgbClr>
                          </a:outerShdw>
                        </a:effectLst>
                        <a:latin typeface="+mj-lt"/>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s-ES" sz="2000" b="0" dirty="0" smtClean="0">
                          <a:effectLst>
                            <a:outerShdw blurRad="38100" dist="38100" dir="2700000" algn="tl">
                              <a:srgbClr val="000000">
                                <a:alpha val="43137"/>
                              </a:srgbClr>
                            </a:outerShdw>
                          </a:effectLst>
                          <a:latin typeface="+mj-lt"/>
                        </a:rPr>
                        <a:t>Operadores</a:t>
                      </a:r>
                      <a:endParaRPr lang="es-ES" sz="2000" b="0" dirty="0">
                        <a:effectLst>
                          <a:outerShdw blurRad="38100" dist="38100" dir="2700000" algn="tl">
                            <a:srgbClr val="000000">
                              <a:alpha val="43137"/>
                            </a:srgbClr>
                          </a:outerShdw>
                        </a:effectLst>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r>
                        <a:rPr lang="es-ES" dirty="0" smtClean="0">
                          <a:solidFill>
                            <a:schemeClr val="tx1"/>
                          </a:solidFill>
                          <a:effectLst>
                            <a:outerShdw blurRad="38100" dist="38100" dir="2700000" algn="tl">
                              <a:srgbClr val="000000">
                                <a:alpha val="43137"/>
                              </a:srgbClr>
                            </a:outerShdw>
                          </a:effectLst>
                          <a:latin typeface="Cambria" pitchFamily="18" charset="0"/>
                        </a:rPr>
                        <a:t>Mayor prioridad</a:t>
                      </a:r>
                      <a:endParaRPr lang="es-ES" dirty="0">
                        <a:solidFill>
                          <a:schemeClr val="tx1"/>
                        </a:solidFill>
                        <a:effectLst>
                          <a:outerShdw blurRad="38100" dist="38100" dir="2700000" algn="tl">
                            <a:srgbClr val="000000">
                              <a:alpha val="43137"/>
                            </a:srgbClr>
                          </a:outerShdw>
                        </a:effectLst>
                        <a:latin typeface="Cambria" pitchFamily="18" charset="0"/>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s-ES" smtClean="0">
                          <a:solidFill>
                            <a:schemeClr val="tx1"/>
                          </a:solidFill>
                          <a:effectLst>
                            <a:outerShdw blurRad="38100" dist="38100" dir="2700000" algn="tl">
                              <a:srgbClr val="000000">
                                <a:alpha val="43137"/>
                              </a:srgbClr>
                            </a:outerShdw>
                          </a:effectLst>
                          <a:latin typeface="Consolas" pitchFamily="49" charset="0"/>
                        </a:rPr>
                        <a:t>++ --</a:t>
                      </a:r>
                      <a:r>
                        <a:rPr lang="es-ES" smtClean="0">
                          <a:solidFill>
                            <a:schemeClr val="tx1"/>
                          </a:solidFill>
                          <a:effectLst>
                            <a:outerShdw blurRad="38100" dist="38100" dir="2700000" algn="tl">
                              <a:srgbClr val="000000">
                                <a:alpha val="43137"/>
                              </a:srgbClr>
                            </a:outerShdw>
                          </a:effectLst>
                          <a:latin typeface="Cambria" pitchFamily="18" charset="0"/>
                        </a:rPr>
                        <a:t> (</a:t>
                      </a:r>
                      <a:r>
                        <a:rPr lang="es-ES" dirty="0" smtClean="0">
                          <a:solidFill>
                            <a:schemeClr val="tx1"/>
                          </a:solidFill>
                          <a:effectLst>
                            <a:outerShdw blurRad="38100" dist="38100" dir="2700000" algn="tl">
                              <a:srgbClr val="000000">
                                <a:alpha val="43137"/>
                              </a:srgbClr>
                            </a:outerShdw>
                          </a:effectLst>
                          <a:latin typeface="Cambria" pitchFamily="18" charset="0"/>
                        </a:rPr>
                        <a:t>postfijos)</a:t>
                      </a:r>
                      <a:endParaRPr lang="es-ES" dirty="0">
                        <a:solidFill>
                          <a:schemeClr val="tx1"/>
                        </a:solidFill>
                        <a:effectLst>
                          <a:outerShdw blurRad="38100" dist="38100" dir="2700000" algn="tl">
                            <a:srgbClr val="000000">
                              <a:alpha val="43137"/>
                            </a:srgbClr>
                          </a:outerShdw>
                        </a:effectLst>
                        <a:latin typeface="Cambria"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s-ES" dirty="0">
                        <a:solidFill>
                          <a:schemeClr val="tx1"/>
                        </a:solidFill>
                        <a:effectLst>
                          <a:outerShdw blurRad="38100" dist="38100" dir="2700000" algn="tl">
                            <a:srgbClr val="000000">
                              <a:alpha val="43137"/>
                            </a:srgbClr>
                          </a:outerShdw>
                        </a:effectLst>
                        <a:latin typeface="Cambria" pitchFamily="18" charset="0"/>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s-ES" smtClean="0">
                          <a:solidFill>
                            <a:schemeClr val="tx1"/>
                          </a:solidFill>
                          <a:effectLst>
                            <a:outerShdw blurRad="38100" dist="38100" dir="2700000" algn="tl">
                              <a:srgbClr val="000000">
                                <a:alpha val="43137"/>
                              </a:srgbClr>
                            </a:outerShdw>
                          </a:effectLst>
                          <a:latin typeface="Consolas" pitchFamily="49" charset="0"/>
                        </a:rPr>
                        <a:t>++ --</a:t>
                      </a:r>
                      <a:r>
                        <a:rPr lang="es-ES" smtClean="0">
                          <a:solidFill>
                            <a:schemeClr val="tx1"/>
                          </a:solidFill>
                          <a:effectLst>
                            <a:outerShdw blurRad="38100" dist="38100" dir="2700000" algn="tl">
                              <a:srgbClr val="000000">
                                <a:alpha val="43137"/>
                              </a:srgbClr>
                            </a:outerShdw>
                          </a:effectLst>
                          <a:latin typeface="Cambria" pitchFamily="18" charset="0"/>
                        </a:rPr>
                        <a:t> (</a:t>
                      </a:r>
                      <a:r>
                        <a:rPr lang="es-ES" dirty="0" smtClean="0">
                          <a:solidFill>
                            <a:schemeClr val="tx1"/>
                          </a:solidFill>
                          <a:effectLst>
                            <a:outerShdw blurRad="38100" dist="38100" dir="2700000" algn="tl">
                              <a:srgbClr val="000000">
                                <a:alpha val="43137"/>
                              </a:srgbClr>
                            </a:outerShdw>
                          </a:effectLst>
                          <a:latin typeface="Cambria" pitchFamily="18" charset="0"/>
                        </a:rPr>
                        <a:t>prefijos)</a:t>
                      </a:r>
                      <a:endParaRPr lang="es-ES"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r>
              <a:tr h="370840">
                <a:tc>
                  <a:txBody>
                    <a:bodyPr/>
                    <a:lstStyle/>
                    <a:p>
                      <a:endParaRPr lang="es-ES" dirty="0">
                        <a:solidFill>
                          <a:schemeClr val="tx1"/>
                        </a:solidFill>
                        <a:effectLst>
                          <a:outerShdw blurRad="38100" dist="38100" dir="2700000" algn="tl">
                            <a:srgbClr val="000000">
                              <a:alpha val="43137"/>
                            </a:srgbClr>
                          </a:outerShdw>
                        </a:effectLst>
                        <a:latin typeface="Cambria" pitchFamily="18" charset="0"/>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s-ES" smtClean="0">
                          <a:solidFill>
                            <a:schemeClr val="tx1"/>
                          </a:solidFill>
                          <a:effectLst>
                            <a:outerShdw blurRad="38100" dist="38100" dir="2700000" algn="tl">
                              <a:srgbClr val="000000">
                                <a:alpha val="43137"/>
                              </a:srgbClr>
                            </a:outerShdw>
                          </a:effectLst>
                          <a:latin typeface="Consolas" pitchFamily="49" charset="0"/>
                        </a:rPr>
                        <a:t>-</a:t>
                      </a:r>
                      <a:r>
                        <a:rPr lang="es-ES" smtClean="0">
                          <a:solidFill>
                            <a:schemeClr val="tx1"/>
                          </a:solidFill>
                          <a:effectLst>
                            <a:outerShdw blurRad="38100" dist="38100" dir="2700000" algn="tl">
                              <a:srgbClr val="000000">
                                <a:alpha val="43137"/>
                              </a:srgbClr>
                            </a:outerShdw>
                          </a:effectLst>
                          <a:latin typeface="Cambria" pitchFamily="18" charset="0"/>
                        </a:rPr>
                        <a:t> (cambio de signo</a:t>
                      </a:r>
                      <a:r>
                        <a:rPr lang="es-ES" dirty="0" smtClean="0">
                          <a:solidFill>
                            <a:schemeClr val="tx1"/>
                          </a:solidFill>
                          <a:effectLst>
                            <a:outerShdw blurRad="38100" dist="38100" dir="2700000" algn="tl">
                              <a:srgbClr val="000000">
                                <a:alpha val="43137"/>
                              </a:srgbClr>
                            </a:outerShdw>
                          </a:effectLst>
                          <a:latin typeface="Cambria" pitchFamily="18" charset="0"/>
                        </a:rPr>
                        <a:t>)</a:t>
                      </a:r>
                      <a:endParaRPr lang="es-ES" dirty="0">
                        <a:solidFill>
                          <a:schemeClr val="tx1"/>
                        </a:solidFill>
                        <a:effectLst>
                          <a:outerShdw blurRad="38100" dist="38100" dir="2700000" algn="tl">
                            <a:srgbClr val="000000">
                              <a:alpha val="43137"/>
                            </a:srgbClr>
                          </a:outerShdw>
                        </a:effectLst>
                        <a:latin typeface="Cambria"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s-ES" dirty="0">
                        <a:solidFill>
                          <a:schemeClr val="tx1"/>
                        </a:solidFill>
                        <a:effectLst>
                          <a:outerShdw blurRad="38100" dist="38100" dir="2700000" algn="tl">
                            <a:srgbClr val="000000">
                              <a:alpha val="43137"/>
                            </a:srgbClr>
                          </a:outerShdw>
                        </a:effectLst>
                        <a:latin typeface="Cambria" pitchFamily="18" charset="0"/>
                      </a:endParaRP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s-ES" smtClean="0">
                          <a:solidFill>
                            <a:schemeClr val="tx1"/>
                          </a:solidFill>
                          <a:effectLst>
                            <a:outerShdw blurRad="38100" dist="38100" dir="2700000" algn="tl">
                              <a:srgbClr val="000000">
                                <a:alpha val="43137"/>
                              </a:srgbClr>
                            </a:outerShdw>
                          </a:effectLst>
                          <a:latin typeface="Consolas" pitchFamily="49" charset="0"/>
                        </a:rPr>
                        <a:t>* / %</a:t>
                      </a:r>
                      <a:endParaRPr lang="es-ES"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solidFill>
                            <a:schemeClr val="tx1"/>
                          </a:solidFill>
                          <a:effectLst>
                            <a:outerShdw blurRad="38100" dist="38100" dir="2700000" algn="tl">
                              <a:srgbClr val="000000">
                                <a:alpha val="43137"/>
                              </a:srgbClr>
                            </a:outerShdw>
                          </a:effectLst>
                          <a:latin typeface="Cambria" pitchFamily="18" charset="0"/>
                        </a:rPr>
                        <a:t>Menor prioridad</a:t>
                      </a:r>
                    </a:p>
                  </a:txBody>
                  <a:tcPr>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r>
                        <a:rPr lang="es-ES" dirty="0" smtClean="0">
                          <a:solidFill>
                            <a:schemeClr val="tx1"/>
                          </a:solidFill>
                          <a:effectLst>
                            <a:outerShdw blurRad="38100" dist="38100" dir="2700000" algn="tl">
                              <a:srgbClr val="000000">
                                <a:alpha val="43137"/>
                              </a:srgbClr>
                            </a:outerShdw>
                          </a:effectLst>
                          <a:latin typeface="Consolas" pitchFamily="49" charset="0"/>
                        </a:rPr>
                        <a:t>+ -</a:t>
                      </a:r>
                      <a:endParaRPr lang="es-ES"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cxnSp>
        <p:nvCxnSpPr>
          <p:cNvPr id="8" name="7 Conector recto de flecha"/>
          <p:cNvCxnSpPr/>
          <p:nvPr/>
        </p:nvCxnSpPr>
        <p:spPr>
          <a:xfrm rot="5400000" flipH="1" flipV="1">
            <a:off x="2682044" y="2509914"/>
            <a:ext cx="1080120" cy="1588"/>
          </a:xfrm>
          <a:prstGeom prst="straightConnector1">
            <a:avLst/>
          </a:prstGeom>
          <a:ln w="5715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899592" y="4077072"/>
            <a:ext cx="2337499" cy="369332"/>
          </a:xfrm>
          <a:prstGeom prst="rect">
            <a:avLst/>
          </a:prstGeom>
        </p:spPr>
        <p:txBody>
          <a:bodyPr wrap="none">
            <a:spAutoFit/>
          </a:bodyPr>
          <a:lstStyle/>
          <a:p>
            <a:r>
              <a:rPr lang="es-ES" dirty="0" smtClean="0">
                <a:solidFill>
                  <a:srgbClr val="FFFF00"/>
                </a:solidFill>
                <a:effectLst>
                  <a:outerShdw blurRad="38100" dist="38100" dir="2700000" algn="tl">
                    <a:srgbClr val="000000">
                      <a:alpha val="43137"/>
                    </a:srgbClr>
                  </a:outerShdw>
                </a:effectLst>
                <a:latin typeface="Consolas" pitchFamily="49" charset="0"/>
              </a:rPr>
              <a:t>3</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5</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2</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2</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1</a:t>
            </a:r>
            <a:endParaRPr lang="es-ES" dirty="0">
              <a:effectLst>
                <a:outerShdw blurRad="38100" dist="38100" dir="2700000" algn="tl">
                  <a:srgbClr val="000000">
                    <a:alpha val="43137"/>
                  </a:srgbClr>
                </a:outerShdw>
              </a:effectLst>
            </a:endParaRPr>
          </a:p>
        </p:txBody>
      </p:sp>
      <p:grpSp>
        <p:nvGrpSpPr>
          <p:cNvPr id="32" name="31 Grupo"/>
          <p:cNvGrpSpPr/>
          <p:nvPr/>
        </p:nvGrpSpPr>
        <p:grpSpPr>
          <a:xfrm>
            <a:off x="959981" y="4457537"/>
            <a:ext cx="2144946" cy="1130543"/>
            <a:chOff x="1051039" y="4744988"/>
            <a:chExt cx="2144946" cy="1130543"/>
          </a:xfrm>
        </p:grpSpPr>
        <p:cxnSp>
          <p:nvCxnSpPr>
            <p:cNvPr id="11" name="10 Conector recto de flecha"/>
            <p:cNvCxnSpPr/>
            <p:nvPr/>
          </p:nvCxnSpPr>
          <p:spPr>
            <a:xfrm rot="5400000" flipH="1" flipV="1">
              <a:off x="1694570" y="4924214"/>
              <a:ext cx="359246" cy="794"/>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5400000" flipH="1" flipV="1">
              <a:off x="2179576" y="4924214"/>
              <a:ext cx="359246" cy="794"/>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10800000">
              <a:off x="1864271" y="5094709"/>
              <a:ext cx="504056"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flipH="1" flipV="1">
              <a:off x="2051720" y="5172050"/>
              <a:ext cx="144016"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051039" y="5229200"/>
              <a:ext cx="2144946" cy="64633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Misma precedencia:</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sym typeface="Wingdings" pitchFamily="2" charset="2"/>
                </a:rPr>
                <a:t>Izquierda antes</a:t>
              </a:r>
              <a:endParaRPr lang="es-ES" dirty="0" smtClean="0">
                <a:effectLst>
                  <a:outerShdw blurRad="38100" dist="38100" dir="2700000" algn="tl">
                    <a:srgbClr val="000000">
                      <a:alpha val="43137"/>
                    </a:srgbClr>
                  </a:outerShdw>
                </a:effectLst>
                <a:latin typeface="Cambria" pitchFamily="18" charset="0"/>
              </a:endParaRPr>
            </a:p>
          </p:txBody>
        </p:sp>
      </p:grpSp>
      <p:grpSp>
        <p:nvGrpSpPr>
          <p:cNvPr id="34" name="33 Grupo"/>
          <p:cNvGrpSpPr/>
          <p:nvPr/>
        </p:nvGrpSpPr>
        <p:grpSpPr>
          <a:xfrm>
            <a:off x="5300835" y="4476587"/>
            <a:ext cx="2144946" cy="1130543"/>
            <a:chOff x="5090144" y="4744988"/>
            <a:chExt cx="2144946" cy="1130543"/>
          </a:xfrm>
        </p:grpSpPr>
        <p:cxnSp>
          <p:nvCxnSpPr>
            <p:cNvPr id="22" name="21 Conector recto de flecha"/>
            <p:cNvCxnSpPr/>
            <p:nvPr/>
          </p:nvCxnSpPr>
          <p:spPr>
            <a:xfrm rot="5400000" flipH="1" flipV="1">
              <a:off x="5727018" y="4924214"/>
              <a:ext cx="359246" cy="794"/>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rot="5400000" flipH="1" flipV="1">
              <a:off x="6212024" y="4924214"/>
              <a:ext cx="359246" cy="794"/>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rot="10800000">
              <a:off x="5896719" y="5094709"/>
              <a:ext cx="504056"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rot="5400000" flipH="1" flipV="1">
              <a:off x="6084168" y="5172050"/>
              <a:ext cx="144016"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090144" y="5229200"/>
              <a:ext cx="2144946" cy="64633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Misma precedencia:</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sym typeface="Wingdings" pitchFamily="2" charset="2"/>
                </a:rPr>
                <a:t> Izquierda antes</a:t>
              </a:r>
              <a:endParaRPr lang="es-ES" dirty="0" smtClean="0">
                <a:effectLst>
                  <a:outerShdw blurRad="38100" dist="38100" dir="2700000" algn="tl">
                    <a:srgbClr val="000000">
                      <a:alpha val="43137"/>
                    </a:srgbClr>
                  </a:outerShdw>
                </a:effectLst>
                <a:latin typeface="Cambria" pitchFamily="18" charset="0"/>
              </a:endParaRPr>
            </a:p>
          </p:txBody>
        </p:sp>
      </p:grpSp>
      <p:grpSp>
        <p:nvGrpSpPr>
          <p:cNvPr id="33" name="32 Grupo"/>
          <p:cNvGrpSpPr/>
          <p:nvPr/>
        </p:nvGrpSpPr>
        <p:grpSpPr>
          <a:xfrm>
            <a:off x="3827464" y="4468684"/>
            <a:ext cx="1377108" cy="1130543"/>
            <a:chOff x="3771030" y="4744988"/>
            <a:chExt cx="1377108" cy="1130543"/>
          </a:xfrm>
        </p:grpSpPr>
        <p:cxnSp>
          <p:nvCxnSpPr>
            <p:cNvPr id="21" name="20 Conector recto de flecha"/>
            <p:cNvCxnSpPr>
              <a:stCxn id="27" idx="0"/>
            </p:cNvCxnSpPr>
            <p:nvPr/>
          </p:nvCxnSpPr>
          <p:spPr>
            <a:xfrm flipH="1" flipV="1">
              <a:off x="4457354" y="4744988"/>
              <a:ext cx="2230" cy="484212"/>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26 CuadroTexto"/>
            <p:cNvSpPr txBox="1"/>
            <p:nvPr/>
          </p:nvSpPr>
          <p:spPr>
            <a:xfrm>
              <a:off x="3771030" y="5229200"/>
              <a:ext cx="1377108" cy="64633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Mayor</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precedencia</a:t>
              </a:r>
            </a:p>
          </p:txBody>
        </p:sp>
      </p:grpSp>
      <p:sp>
        <p:nvSpPr>
          <p:cNvPr id="28" name="27 Rectángulo"/>
          <p:cNvSpPr/>
          <p:nvPr/>
        </p:nvSpPr>
        <p:spPr>
          <a:xfrm>
            <a:off x="3220631" y="4077072"/>
            <a:ext cx="2232248" cy="369332"/>
          </a:xfrm>
          <a:prstGeom prst="rect">
            <a:avLst/>
          </a:prstGeom>
        </p:spPr>
        <p:txBody>
          <a:bodyPr wrap="square">
            <a:spAutoFit/>
          </a:bodyPr>
          <a:lstStyle/>
          <a:p>
            <a:r>
              <a:rPr lang="es-ES" dirty="0" smtClean="0">
                <a:solidFill>
                  <a:srgbClr val="FFC000"/>
                </a:solidFill>
                <a:effectLst>
                  <a:outerShdw blurRad="38100" dist="38100" dir="2700000" algn="tl">
                    <a:srgbClr val="000000">
                      <a:alpha val="43137"/>
                    </a:srgbClr>
                  </a:outerShdw>
                </a:effectLst>
                <a:latin typeface="Cambria" pitchFamily="18" charset="0"/>
                <a:sym typeface="Wingdings" pitchFamily="2" charset="2"/>
              </a:rPr>
              <a:t></a:t>
            </a:r>
            <a:r>
              <a:rPr lang="es-ES" dirty="0" smtClean="0">
                <a:effectLst>
                  <a:outerShdw blurRad="38100" dist="38100" dir="2700000" algn="tl">
                    <a:srgbClr val="000000">
                      <a:alpha val="43137"/>
                    </a:srgbClr>
                  </a:outerShdw>
                </a:effectLst>
                <a:latin typeface="Cambria" pitchFamily="18" charset="0"/>
                <a:sym typeface="Wingdings" pitchFamily="2" charset="2"/>
              </a:rPr>
              <a:t> </a:t>
            </a:r>
            <a:r>
              <a:rPr lang="es-ES" dirty="0" smtClean="0">
                <a:solidFill>
                  <a:srgbClr val="FFFF00"/>
                </a:solidFill>
                <a:effectLst>
                  <a:outerShdw blurRad="38100" dist="38100" dir="2700000" algn="tl">
                    <a:srgbClr val="000000">
                      <a:alpha val="43137"/>
                    </a:srgbClr>
                  </a:outerShdw>
                </a:effectLst>
                <a:latin typeface="Consolas" pitchFamily="49" charset="0"/>
              </a:rPr>
              <a:t>3</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10</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2</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1</a:t>
            </a:r>
            <a:endParaRPr lang="es-ES" dirty="0">
              <a:effectLst>
                <a:outerShdw blurRad="38100" dist="38100" dir="2700000" algn="tl">
                  <a:srgbClr val="000000">
                    <a:alpha val="43137"/>
                  </a:srgbClr>
                </a:outerShdw>
              </a:effectLst>
            </a:endParaRPr>
          </a:p>
        </p:txBody>
      </p:sp>
      <p:sp>
        <p:nvSpPr>
          <p:cNvPr id="29" name="28 Rectángulo"/>
          <p:cNvSpPr/>
          <p:nvPr/>
        </p:nvSpPr>
        <p:spPr>
          <a:xfrm>
            <a:off x="5436419" y="4077072"/>
            <a:ext cx="1601721" cy="369332"/>
          </a:xfrm>
          <a:prstGeom prst="rect">
            <a:avLst/>
          </a:prstGeom>
        </p:spPr>
        <p:txBody>
          <a:bodyPr wrap="none">
            <a:spAutoFit/>
          </a:bodyPr>
          <a:lstStyle/>
          <a:p>
            <a:r>
              <a:rPr lang="es-ES" dirty="0" smtClean="0">
                <a:solidFill>
                  <a:srgbClr val="FFC000"/>
                </a:solidFill>
                <a:effectLst>
                  <a:outerShdw blurRad="38100" dist="38100" dir="2700000" algn="tl">
                    <a:srgbClr val="000000">
                      <a:alpha val="43137"/>
                    </a:srgbClr>
                  </a:outerShdw>
                </a:effectLst>
                <a:latin typeface="Cambria" pitchFamily="18" charset="0"/>
                <a:sym typeface="Wingdings" pitchFamily="2" charset="2"/>
              </a:rPr>
              <a:t></a:t>
            </a:r>
            <a:r>
              <a:rPr lang="es-ES" dirty="0" smtClean="0">
                <a:effectLst>
                  <a:outerShdw blurRad="38100" dist="38100" dir="2700000" algn="tl">
                    <a:srgbClr val="000000">
                      <a:alpha val="43137"/>
                    </a:srgbClr>
                  </a:outerShdw>
                </a:effectLst>
                <a:latin typeface="Cambria" pitchFamily="18" charset="0"/>
                <a:sym typeface="Wingdings" pitchFamily="2" charset="2"/>
              </a:rPr>
              <a:t> </a:t>
            </a:r>
            <a:r>
              <a:rPr lang="es-ES" dirty="0" smtClean="0">
                <a:solidFill>
                  <a:srgbClr val="FFFF00"/>
                </a:solidFill>
                <a:effectLst>
                  <a:outerShdw blurRad="38100" dist="38100" dir="2700000" algn="tl">
                    <a:srgbClr val="000000">
                      <a:alpha val="43137"/>
                    </a:srgbClr>
                  </a:outerShdw>
                </a:effectLst>
                <a:latin typeface="Consolas" pitchFamily="49" charset="0"/>
              </a:rPr>
              <a:t>3</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5</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1</a:t>
            </a:r>
            <a:endParaRPr lang="es-ES" dirty="0">
              <a:effectLst>
                <a:outerShdw blurRad="38100" dist="38100" dir="2700000" algn="tl">
                  <a:srgbClr val="000000">
                    <a:alpha val="43137"/>
                  </a:srgbClr>
                </a:outerShdw>
              </a:effectLst>
            </a:endParaRPr>
          </a:p>
        </p:txBody>
      </p:sp>
      <p:sp>
        <p:nvSpPr>
          <p:cNvPr id="30" name="29 Rectángulo"/>
          <p:cNvSpPr/>
          <p:nvPr/>
        </p:nvSpPr>
        <p:spPr>
          <a:xfrm>
            <a:off x="7021680" y="4077072"/>
            <a:ext cx="1095172" cy="369332"/>
          </a:xfrm>
          <a:prstGeom prst="rect">
            <a:avLst/>
          </a:prstGeom>
        </p:spPr>
        <p:txBody>
          <a:bodyPr wrap="none">
            <a:spAutoFit/>
          </a:bodyPr>
          <a:lstStyle/>
          <a:p>
            <a:r>
              <a:rPr lang="es-ES" dirty="0" smtClean="0">
                <a:solidFill>
                  <a:srgbClr val="FFC000"/>
                </a:solidFill>
                <a:effectLst>
                  <a:outerShdw blurRad="38100" dist="38100" dir="2700000" algn="tl">
                    <a:srgbClr val="000000">
                      <a:alpha val="43137"/>
                    </a:srgbClr>
                  </a:outerShdw>
                </a:effectLst>
                <a:latin typeface="Cambria" pitchFamily="18" charset="0"/>
                <a:sym typeface="Wingdings" pitchFamily="2" charset="2"/>
              </a:rPr>
              <a:t></a:t>
            </a:r>
            <a:r>
              <a:rPr lang="es-ES" dirty="0" smtClean="0">
                <a:effectLst>
                  <a:outerShdw blurRad="38100" dist="38100" dir="2700000" algn="tl">
                    <a:srgbClr val="000000">
                      <a:alpha val="43137"/>
                    </a:srgbClr>
                  </a:outerShdw>
                </a:effectLst>
                <a:latin typeface="Cambria" pitchFamily="18" charset="0"/>
                <a:sym typeface="Wingdings" pitchFamily="2" charset="2"/>
              </a:rPr>
              <a:t> </a:t>
            </a:r>
            <a:r>
              <a:rPr lang="es-ES" dirty="0" smtClean="0">
                <a:solidFill>
                  <a:srgbClr val="FFFF00"/>
                </a:solidFill>
                <a:effectLst>
                  <a:outerShdw blurRad="38100" dist="38100" dir="2700000" algn="tl">
                    <a:srgbClr val="000000">
                      <a:alpha val="43137"/>
                    </a:srgbClr>
                  </a:outerShdw>
                </a:effectLst>
                <a:latin typeface="Consolas" pitchFamily="49" charset="0"/>
              </a:rPr>
              <a:t>8</a:t>
            </a:r>
            <a:r>
              <a:rPr lang="es-ES" dirty="0" smtClean="0">
                <a:effectLst>
                  <a:outerShdw blurRad="38100" dist="38100" dir="2700000" algn="tl">
                    <a:srgbClr val="000000">
                      <a:alpha val="43137"/>
                    </a:srgbClr>
                  </a:outerShdw>
                </a:effectLst>
                <a:latin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rPr>
              <a:t>1</a:t>
            </a:r>
            <a:endParaRPr lang="es-ES" dirty="0">
              <a:effectLst>
                <a:outerShdw blurRad="38100" dist="38100" dir="2700000" algn="tl">
                  <a:srgbClr val="000000">
                    <a:alpha val="43137"/>
                  </a:srgbClr>
                </a:outerShdw>
              </a:effectLst>
            </a:endParaRPr>
          </a:p>
        </p:txBody>
      </p:sp>
      <p:sp>
        <p:nvSpPr>
          <p:cNvPr id="31" name="30 Rectángulo"/>
          <p:cNvSpPr/>
          <p:nvPr/>
        </p:nvSpPr>
        <p:spPr>
          <a:xfrm>
            <a:off x="8100392" y="4077072"/>
            <a:ext cx="588623" cy="369332"/>
          </a:xfrm>
          <a:prstGeom prst="rect">
            <a:avLst/>
          </a:prstGeom>
        </p:spPr>
        <p:txBody>
          <a:bodyPr wrap="none">
            <a:spAutoFit/>
          </a:bodyPr>
          <a:lstStyle/>
          <a:p>
            <a:r>
              <a:rPr lang="es-ES" dirty="0" smtClean="0">
                <a:solidFill>
                  <a:srgbClr val="FFC000"/>
                </a:solidFill>
                <a:effectLst>
                  <a:outerShdw blurRad="38100" dist="38100" dir="2700000" algn="tl">
                    <a:srgbClr val="000000">
                      <a:alpha val="43137"/>
                    </a:srgbClr>
                  </a:outerShdw>
                </a:effectLst>
                <a:latin typeface="Cambria" pitchFamily="18" charset="0"/>
                <a:sym typeface="Wingdings" pitchFamily="2" charset="2"/>
              </a:rPr>
              <a:t></a:t>
            </a:r>
            <a:r>
              <a:rPr lang="es-ES" dirty="0" smtClean="0">
                <a:effectLst>
                  <a:outerShdw blurRad="38100" dist="38100" dir="2700000" algn="tl">
                    <a:srgbClr val="000000">
                      <a:alpha val="43137"/>
                    </a:srgbClr>
                  </a:outerShdw>
                </a:effectLst>
                <a:latin typeface="Cambria" pitchFamily="18" charset="0"/>
                <a:sym typeface="Wingdings" pitchFamily="2" charset="2"/>
              </a:rPr>
              <a:t> </a:t>
            </a:r>
            <a:r>
              <a:rPr lang="es-ES" dirty="0" smtClean="0">
                <a:solidFill>
                  <a:srgbClr val="FFFF00"/>
                </a:solidFill>
                <a:effectLst>
                  <a:outerShdw blurRad="38100" dist="38100" dir="2700000" algn="tl">
                    <a:srgbClr val="000000">
                      <a:alpha val="43137"/>
                    </a:srgbClr>
                  </a:outerShdw>
                </a:effectLst>
                <a:latin typeface="Consolas" pitchFamily="49" charset="0"/>
              </a:rPr>
              <a:t>7</a:t>
            </a:r>
            <a:endParaRPr lang="es-ES" dirty="0">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10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10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10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p:bldP spid="29" grpId="0"/>
      <p:bldP spid="30" grpId="0"/>
      <p:bldP spid="31"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tabLst>
                <a:tab pos="7981950" algn="r"/>
              </a:tabLst>
            </a:pPr>
            <a:r>
              <a:rPr lang="es-ES" dirty="0" smtClean="0"/>
              <a:t>Evaluación de expresiones</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163</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cxnSp>
        <p:nvCxnSpPr>
          <p:cNvPr id="33" name="32 Conector recto de flecha"/>
          <p:cNvCxnSpPr/>
          <p:nvPr/>
        </p:nvCxnSpPr>
        <p:spPr>
          <a:xfrm>
            <a:off x="1261220" y="1556792"/>
            <a:ext cx="0" cy="43204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5940152" y="1196752"/>
            <a:ext cx="2861489"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Primero, los paréntesis...</a:t>
            </a:r>
          </a:p>
        </p:txBody>
      </p:sp>
      <p:sp>
        <p:nvSpPr>
          <p:cNvPr id="45" name="44 Rectángulo"/>
          <p:cNvSpPr/>
          <p:nvPr/>
        </p:nvSpPr>
        <p:spPr>
          <a:xfrm>
            <a:off x="539552" y="1196752"/>
            <a:ext cx="5832648" cy="400110"/>
          </a:xfrm>
          <a:prstGeom prst="rect">
            <a:avLst/>
          </a:prstGeom>
        </p:spPr>
        <p:txBody>
          <a:bodyPr wrap="square">
            <a:spAutoFit/>
          </a:bodyPr>
          <a:lstStyle/>
          <a:p>
            <a:pPr marL="0" lvl="1" indent="1588">
              <a:spcBef>
                <a:spcPts val="0"/>
              </a:spcBef>
              <a:spcAft>
                <a:spcPts val="2400"/>
              </a:spcAft>
              <a:buNone/>
            </a:pPr>
            <a:r>
              <a:rPr lang="es-ES" sz="2000" dirty="0" smtClean="0">
                <a:latin typeface="Consolas" pitchFamily="49" charset="0"/>
              </a:rPr>
              <a:t>((</a:t>
            </a:r>
            <a:r>
              <a:rPr lang="es-ES" sz="2000" dirty="0" smtClean="0">
                <a:solidFill>
                  <a:srgbClr val="FFFF00"/>
                </a:solidFill>
                <a:latin typeface="Consolas" pitchFamily="49" charset="0"/>
              </a:rPr>
              <a:t>3</a:t>
            </a:r>
            <a:r>
              <a:rPr lang="es-ES" sz="2000" dirty="0" smtClean="0">
                <a:latin typeface="Consolas" pitchFamily="49" charset="0"/>
              </a:rPr>
              <a:t> </a:t>
            </a:r>
            <a:r>
              <a:rPr lang="es-ES" sz="2000" dirty="0" smtClean="0">
                <a:solidFill>
                  <a:srgbClr val="FFC000"/>
                </a:solidFill>
                <a:latin typeface="Consolas" pitchFamily="49" charset="0"/>
              </a:rPr>
              <a:t>+</a:t>
            </a:r>
            <a:r>
              <a:rPr lang="es-ES" sz="2000" dirty="0" smtClean="0">
                <a:latin typeface="Consolas" pitchFamily="49" charset="0"/>
              </a:rPr>
              <a:t> </a:t>
            </a:r>
            <a:r>
              <a:rPr lang="es-ES" sz="2000" dirty="0" smtClean="0">
                <a:solidFill>
                  <a:srgbClr val="FFFF00"/>
                </a:solidFill>
                <a:latin typeface="Consolas" pitchFamily="49" charset="0"/>
              </a:rPr>
              <a:t>5</a:t>
            </a:r>
            <a:r>
              <a:rPr lang="es-ES" sz="2000" dirty="0" smtClean="0">
                <a:latin typeface="Consolas" pitchFamily="49" charset="0"/>
              </a:rPr>
              <a:t>) * </a:t>
            </a:r>
            <a:r>
              <a:rPr lang="es-ES" sz="2000" dirty="0" smtClean="0">
                <a:solidFill>
                  <a:srgbClr val="FFFF00"/>
                </a:solidFill>
                <a:latin typeface="Consolas" pitchFamily="49" charset="0"/>
              </a:rPr>
              <a:t>4</a:t>
            </a:r>
            <a:r>
              <a:rPr lang="es-ES" sz="2000" dirty="0" smtClean="0">
                <a:latin typeface="Consolas" pitchFamily="49" charset="0"/>
              </a:rPr>
              <a:t> + </a:t>
            </a:r>
            <a:r>
              <a:rPr lang="es-ES" sz="2000" dirty="0" smtClean="0">
                <a:solidFill>
                  <a:srgbClr val="FFFF00"/>
                </a:solidFill>
                <a:latin typeface="Consolas" pitchFamily="49" charset="0"/>
              </a:rPr>
              <a:t>12</a:t>
            </a:r>
            <a:r>
              <a:rPr lang="es-ES" sz="2000" dirty="0" smtClean="0">
                <a:latin typeface="Consolas" pitchFamily="49" charset="0"/>
              </a:rPr>
              <a:t>) / </a:t>
            </a:r>
            <a:r>
              <a:rPr lang="es-ES" sz="2000" dirty="0" smtClean="0">
                <a:solidFill>
                  <a:srgbClr val="FFFF00"/>
                </a:solidFill>
                <a:latin typeface="Consolas" pitchFamily="49" charset="0"/>
              </a:rPr>
              <a:t>4</a:t>
            </a:r>
            <a:r>
              <a:rPr lang="es-ES" sz="2000" dirty="0" smtClean="0">
                <a:latin typeface="Consolas" pitchFamily="49" charset="0"/>
              </a:rPr>
              <a:t> - (</a:t>
            </a:r>
            <a:r>
              <a:rPr lang="es-ES" sz="2000" dirty="0" smtClean="0">
                <a:solidFill>
                  <a:srgbClr val="FFFF00"/>
                </a:solidFill>
                <a:latin typeface="Consolas" pitchFamily="49" charset="0"/>
              </a:rPr>
              <a:t>3</a:t>
            </a:r>
            <a:r>
              <a:rPr lang="es-ES" sz="2000" dirty="0" smtClean="0">
                <a:latin typeface="Consolas" pitchFamily="49" charset="0"/>
              </a:rPr>
              <a:t> </a:t>
            </a:r>
            <a:r>
              <a:rPr lang="es-ES" sz="2000" dirty="0" smtClean="0">
                <a:solidFill>
                  <a:srgbClr val="FFC000"/>
                </a:solidFill>
                <a:latin typeface="Consolas" pitchFamily="49" charset="0"/>
              </a:rPr>
              <a:t>*</a:t>
            </a:r>
            <a:r>
              <a:rPr lang="es-ES" sz="2000" dirty="0" smtClean="0">
                <a:latin typeface="Consolas" pitchFamily="49" charset="0"/>
              </a:rPr>
              <a:t> </a:t>
            </a:r>
            <a:r>
              <a:rPr lang="es-ES" sz="2000" dirty="0" smtClean="0">
                <a:solidFill>
                  <a:srgbClr val="FFFF00"/>
                </a:solidFill>
                <a:latin typeface="Consolas" pitchFamily="49" charset="0"/>
              </a:rPr>
              <a:t>2 </a:t>
            </a:r>
            <a:r>
              <a:rPr lang="es-ES" sz="2000" dirty="0" smtClean="0">
                <a:latin typeface="Consolas" pitchFamily="49" charset="0"/>
              </a:rPr>
              <a:t>-</a:t>
            </a:r>
            <a:r>
              <a:rPr lang="es-ES" sz="2000" dirty="0" smtClean="0">
                <a:solidFill>
                  <a:srgbClr val="FFFF00"/>
                </a:solidFill>
                <a:latin typeface="Consolas" pitchFamily="49" charset="0"/>
              </a:rPr>
              <a:t> 1</a:t>
            </a:r>
            <a:r>
              <a:rPr lang="es-ES" sz="2000" dirty="0" smtClean="0">
                <a:latin typeface="Consolas" pitchFamily="49" charset="0"/>
              </a:rPr>
              <a:t>)</a:t>
            </a:r>
          </a:p>
        </p:txBody>
      </p:sp>
      <p:cxnSp>
        <p:nvCxnSpPr>
          <p:cNvPr id="47" name="46 Conector recto de flecha"/>
          <p:cNvCxnSpPr/>
          <p:nvPr/>
        </p:nvCxnSpPr>
        <p:spPr>
          <a:xfrm>
            <a:off x="4615433" y="1556792"/>
            <a:ext cx="0" cy="43204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a:off x="4788024" y="1628800"/>
            <a:ext cx="162993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a:t>
            </a:r>
            <a:r>
              <a:rPr lang="es-ES" sz="2000" dirty="0" smtClean="0">
                <a:effectLst>
                  <a:outerShdw blurRad="38100" dist="38100" dir="2700000" algn="tl">
                    <a:srgbClr val="000000">
                      <a:alpha val="43137"/>
                    </a:srgbClr>
                  </a:outerShdw>
                </a:effectLst>
                <a:latin typeface="Cambria" pitchFamily="18" charset="0"/>
              </a:rPr>
              <a:t> antes que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sp>
        <p:nvSpPr>
          <p:cNvPr id="49" name="48 Rectángulo"/>
          <p:cNvSpPr/>
          <p:nvPr/>
        </p:nvSpPr>
        <p:spPr>
          <a:xfrm>
            <a:off x="539552" y="1988840"/>
            <a:ext cx="5832648" cy="400110"/>
          </a:xfrm>
          <a:prstGeom prst="rect">
            <a:avLst/>
          </a:prstGeom>
        </p:spPr>
        <p:txBody>
          <a:bodyPr wrap="square">
            <a:spAutoFit/>
          </a:bodyPr>
          <a:lstStyle/>
          <a:p>
            <a:pPr marL="0" lvl="1" indent="1588">
              <a:spcBef>
                <a:spcPts val="0"/>
              </a:spcBef>
              <a:spcAft>
                <a:spcPts val="2400"/>
              </a:spcAft>
              <a:buNone/>
            </a:pPr>
            <a:r>
              <a:rPr lang="es-ES" sz="2000" dirty="0" smtClean="0">
                <a:latin typeface="Consolas" pitchFamily="49" charset="0"/>
              </a:rPr>
              <a:t>   (</a:t>
            </a:r>
            <a:r>
              <a:rPr lang="es-ES" sz="2000" dirty="0" smtClean="0">
                <a:solidFill>
                  <a:srgbClr val="FFFF00"/>
                </a:solidFill>
                <a:latin typeface="Consolas" pitchFamily="49" charset="0"/>
              </a:rPr>
              <a:t>8</a:t>
            </a:r>
            <a:r>
              <a:rPr lang="es-ES" sz="2000" dirty="0" smtClean="0">
                <a:latin typeface="Consolas" pitchFamily="49" charset="0"/>
              </a:rPr>
              <a:t> * </a:t>
            </a:r>
            <a:r>
              <a:rPr lang="es-ES" sz="2000" dirty="0" smtClean="0">
                <a:solidFill>
                  <a:srgbClr val="FFFF00"/>
                </a:solidFill>
                <a:latin typeface="Consolas" pitchFamily="49" charset="0"/>
              </a:rPr>
              <a:t>4</a:t>
            </a:r>
            <a:r>
              <a:rPr lang="es-ES" sz="2000" dirty="0" smtClean="0">
                <a:latin typeface="Consolas" pitchFamily="49" charset="0"/>
              </a:rPr>
              <a:t> + </a:t>
            </a:r>
            <a:r>
              <a:rPr lang="es-ES" sz="2000" dirty="0" smtClean="0">
                <a:solidFill>
                  <a:srgbClr val="FFFF00"/>
                </a:solidFill>
                <a:latin typeface="Consolas" pitchFamily="49" charset="0"/>
              </a:rPr>
              <a:t>12</a:t>
            </a:r>
            <a:r>
              <a:rPr lang="es-ES" sz="2000" dirty="0" smtClean="0">
                <a:latin typeface="Consolas" pitchFamily="49" charset="0"/>
              </a:rPr>
              <a:t>) / </a:t>
            </a:r>
            <a:r>
              <a:rPr lang="es-ES" sz="2000" dirty="0" smtClean="0">
                <a:solidFill>
                  <a:srgbClr val="FFFF00"/>
                </a:solidFill>
                <a:latin typeface="Consolas" pitchFamily="49" charset="0"/>
              </a:rPr>
              <a:t>4</a:t>
            </a:r>
            <a:r>
              <a:rPr lang="es-ES" sz="2000" dirty="0" smtClean="0">
                <a:latin typeface="Consolas" pitchFamily="49" charset="0"/>
              </a:rPr>
              <a:t> -      (</a:t>
            </a:r>
            <a:r>
              <a:rPr lang="es-ES" sz="2000" dirty="0" smtClean="0">
                <a:solidFill>
                  <a:srgbClr val="FFFF00"/>
                </a:solidFill>
                <a:latin typeface="Consolas" pitchFamily="49" charset="0"/>
              </a:rPr>
              <a:t>6 </a:t>
            </a:r>
            <a:r>
              <a:rPr lang="es-ES" sz="2000" dirty="0" smtClean="0">
                <a:latin typeface="Consolas" pitchFamily="49" charset="0"/>
              </a:rPr>
              <a:t>-</a:t>
            </a:r>
            <a:r>
              <a:rPr lang="es-ES" sz="2000" dirty="0" smtClean="0">
                <a:solidFill>
                  <a:srgbClr val="FFFF00"/>
                </a:solidFill>
                <a:latin typeface="Consolas" pitchFamily="49" charset="0"/>
              </a:rPr>
              <a:t> 1</a:t>
            </a:r>
            <a:r>
              <a:rPr lang="es-ES" sz="2000" dirty="0" smtClean="0">
                <a:latin typeface="Consolas" pitchFamily="49" charset="0"/>
              </a:rPr>
              <a:t>)</a:t>
            </a:r>
          </a:p>
        </p:txBody>
      </p:sp>
      <p:cxnSp>
        <p:nvCxnSpPr>
          <p:cNvPr id="50" name="49 Conector recto de flecha"/>
          <p:cNvCxnSpPr/>
          <p:nvPr/>
        </p:nvCxnSpPr>
        <p:spPr>
          <a:xfrm>
            <a:off x="1547664" y="2420888"/>
            <a:ext cx="0" cy="43204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4898132" y="2420888"/>
            <a:ext cx="0" cy="43204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1691680" y="2420888"/>
            <a:ext cx="162993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a:t>
            </a:r>
            <a:r>
              <a:rPr lang="es-ES" sz="2000" dirty="0" smtClean="0">
                <a:effectLst>
                  <a:outerShdw blurRad="38100" dist="38100" dir="2700000" algn="tl">
                    <a:srgbClr val="000000">
                      <a:alpha val="43137"/>
                    </a:srgbClr>
                  </a:outerShdw>
                </a:effectLst>
                <a:latin typeface="Cambria" pitchFamily="18" charset="0"/>
              </a:rPr>
              <a:t> antes que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sp>
        <p:nvSpPr>
          <p:cNvPr id="53" name="52 Rectángulo"/>
          <p:cNvSpPr/>
          <p:nvPr/>
        </p:nvSpPr>
        <p:spPr>
          <a:xfrm>
            <a:off x="539552" y="2884874"/>
            <a:ext cx="5832648" cy="400110"/>
          </a:xfrm>
          <a:prstGeom prst="rect">
            <a:avLst/>
          </a:prstGeom>
        </p:spPr>
        <p:txBody>
          <a:bodyPr wrap="square">
            <a:spAutoFit/>
          </a:bodyPr>
          <a:lstStyle/>
          <a:p>
            <a:pPr marL="0" lvl="1" indent="1588">
              <a:spcBef>
                <a:spcPts val="0"/>
              </a:spcBef>
              <a:spcAft>
                <a:spcPts val="2400"/>
              </a:spcAft>
              <a:buNone/>
            </a:pPr>
            <a:r>
              <a:rPr lang="es-ES" sz="2000" dirty="0" smtClean="0">
                <a:latin typeface="Consolas" pitchFamily="49" charset="0"/>
              </a:rPr>
              <a:t>    (</a:t>
            </a:r>
            <a:r>
              <a:rPr lang="es-ES" sz="2000" dirty="0" smtClean="0">
                <a:solidFill>
                  <a:srgbClr val="FFFF00"/>
                </a:solidFill>
                <a:latin typeface="Consolas" pitchFamily="49" charset="0"/>
              </a:rPr>
              <a:t>32</a:t>
            </a:r>
            <a:r>
              <a:rPr lang="es-ES" sz="2000" dirty="0" smtClean="0">
                <a:latin typeface="Consolas" pitchFamily="49" charset="0"/>
              </a:rPr>
              <a:t> + </a:t>
            </a:r>
            <a:r>
              <a:rPr lang="es-ES" sz="2000" dirty="0" smtClean="0">
                <a:solidFill>
                  <a:srgbClr val="FFFF00"/>
                </a:solidFill>
                <a:latin typeface="Consolas" pitchFamily="49" charset="0"/>
              </a:rPr>
              <a:t>12</a:t>
            </a:r>
            <a:r>
              <a:rPr lang="es-ES" sz="2000" dirty="0" smtClean="0">
                <a:latin typeface="Consolas" pitchFamily="49" charset="0"/>
              </a:rPr>
              <a:t>) / </a:t>
            </a:r>
            <a:r>
              <a:rPr lang="es-ES" sz="2000" dirty="0" smtClean="0">
                <a:solidFill>
                  <a:srgbClr val="FFFF00"/>
                </a:solidFill>
                <a:latin typeface="Consolas" pitchFamily="49" charset="0"/>
              </a:rPr>
              <a:t>4</a:t>
            </a:r>
            <a:r>
              <a:rPr lang="es-ES" sz="2000" dirty="0" smtClean="0">
                <a:latin typeface="Consolas" pitchFamily="49" charset="0"/>
              </a:rPr>
              <a:t> -           </a:t>
            </a:r>
            <a:r>
              <a:rPr lang="es-ES" sz="2000" dirty="0" smtClean="0">
                <a:solidFill>
                  <a:srgbClr val="FFFF00"/>
                </a:solidFill>
                <a:latin typeface="Consolas" pitchFamily="49" charset="0"/>
              </a:rPr>
              <a:t>5</a:t>
            </a:r>
            <a:endParaRPr lang="es-ES" sz="2000" dirty="0" smtClean="0">
              <a:latin typeface="Consolas" pitchFamily="49" charset="0"/>
            </a:endParaRPr>
          </a:p>
        </p:txBody>
      </p:sp>
      <p:cxnSp>
        <p:nvCxnSpPr>
          <p:cNvPr id="54" name="53 Conector recto de flecha"/>
          <p:cNvCxnSpPr/>
          <p:nvPr/>
        </p:nvCxnSpPr>
        <p:spPr>
          <a:xfrm>
            <a:off x="1826171" y="3284984"/>
            <a:ext cx="0" cy="43204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54 Rectángulo"/>
          <p:cNvSpPr/>
          <p:nvPr/>
        </p:nvSpPr>
        <p:spPr>
          <a:xfrm>
            <a:off x="539552" y="3717032"/>
            <a:ext cx="5832648" cy="400110"/>
          </a:xfrm>
          <a:prstGeom prst="rect">
            <a:avLst/>
          </a:prstGeom>
        </p:spPr>
        <p:txBody>
          <a:bodyPr wrap="square">
            <a:spAutoFit/>
          </a:bodyPr>
          <a:lstStyle/>
          <a:p>
            <a:pPr marL="0" lvl="1" indent="1588">
              <a:spcBef>
                <a:spcPts val="0"/>
              </a:spcBef>
              <a:spcAft>
                <a:spcPts val="2400"/>
              </a:spcAft>
              <a:buNone/>
            </a:pPr>
            <a:r>
              <a:rPr lang="es-ES" sz="2000" dirty="0" smtClean="0">
                <a:latin typeface="Consolas" pitchFamily="49" charset="0"/>
              </a:rPr>
              <a:t>       </a:t>
            </a:r>
            <a:r>
              <a:rPr lang="es-ES" sz="2000" dirty="0" smtClean="0">
                <a:solidFill>
                  <a:srgbClr val="FFFF00"/>
                </a:solidFill>
                <a:latin typeface="Consolas" pitchFamily="49" charset="0"/>
              </a:rPr>
              <a:t>44</a:t>
            </a:r>
            <a:r>
              <a:rPr lang="es-ES" sz="2000" dirty="0" smtClean="0">
                <a:latin typeface="Consolas" pitchFamily="49" charset="0"/>
              </a:rPr>
              <a:t> / </a:t>
            </a:r>
            <a:r>
              <a:rPr lang="es-ES" sz="2000" dirty="0" smtClean="0">
                <a:solidFill>
                  <a:srgbClr val="FFFF00"/>
                </a:solidFill>
                <a:latin typeface="Consolas" pitchFamily="49" charset="0"/>
              </a:rPr>
              <a:t>4</a:t>
            </a:r>
            <a:r>
              <a:rPr lang="es-ES" sz="2000" dirty="0" smtClean="0">
                <a:latin typeface="Consolas" pitchFamily="49" charset="0"/>
              </a:rPr>
              <a:t> - </a:t>
            </a:r>
            <a:r>
              <a:rPr lang="es-ES" sz="2000" dirty="0" smtClean="0">
                <a:solidFill>
                  <a:srgbClr val="FFFF00"/>
                </a:solidFill>
                <a:latin typeface="Consolas" pitchFamily="49" charset="0"/>
              </a:rPr>
              <a:t>5</a:t>
            </a:r>
            <a:endParaRPr lang="es-ES" sz="2000" dirty="0" smtClean="0">
              <a:latin typeface="Consolas" pitchFamily="49" charset="0"/>
            </a:endParaRPr>
          </a:p>
        </p:txBody>
      </p:sp>
      <p:cxnSp>
        <p:nvCxnSpPr>
          <p:cNvPr id="56" name="55 Conector recto de flecha"/>
          <p:cNvCxnSpPr/>
          <p:nvPr/>
        </p:nvCxnSpPr>
        <p:spPr>
          <a:xfrm>
            <a:off x="2104678" y="4130030"/>
            <a:ext cx="0" cy="43204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7" name="56 Rectángulo"/>
          <p:cNvSpPr/>
          <p:nvPr/>
        </p:nvSpPr>
        <p:spPr>
          <a:xfrm>
            <a:off x="539552" y="4581128"/>
            <a:ext cx="5832648" cy="400110"/>
          </a:xfrm>
          <a:prstGeom prst="rect">
            <a:avLst/>
          </a:prstGeom>
        </p:spPr>
        <p:txBody>
          <a:bodyPr wrap="square">
            <a:spAutoFit/>
          </a:bodyPr>
          <a:lstStyle/>
          <a:p>
            <a:pPr marL="0" lvl="1" indent="1588">
              <a:spcBef>
                <a:spcPts val="0"/>
              </a:spcBef>
              <a:spcAft>
                <a:spcPts val="2400"/>
              </a:spcAft>
              <a:buNone/>
            </a:pPr>
            <a:r>
              <a:rPr lang="es-ES" sz="2000" dirty="0" smtClean="0">
                <a:latin typeface="Consolas" pitchFamily="49" charset="0"/>
              </a:rPr>
              <a:t>         </a:t>
            </a:r>
            <a:r>
              <a:rPr lang="es-ES" sz="2000" dirty="0" smtClean="0">
                <a:solidFill>
                  <a:srgbClr val="FFFF00"/>
                </a:solidFill>
                <a:latin typeface="Consolas" pitchFamily="49" charset="0"/>
              </a:rPr>
              <a:t>11</a:t>
            </a:r>
            <a:r>
              <a:rPr lang="es-ES" sz="2000" dirty="0" smtClean="0">
                <a:latin typeface="Consolas" pitchFamily="49" charset="0"/>
              </a:rPr>
              <a:t> - </a:t>
            </a:r>
            <a:r>
              <a:rPr lang="es-ES" sz="2000" dirty="0" smtClean="0">
                <a:solidFill>
                  <a:srgbClr val="FFFF00"/>
                </a:solidFill>
                <a:latin typeface="Consolas" pitchFamily="49" charset="0"/>
              </a:rPr>
              <a:t>5</a:t>
            </a:r>
            <a:endParaRPr lang="es-ES" sz="2000" dirty="0" smtClean="0">
              <a:latin typeface="Consolas" pitchFamily="49" charset="0"/>
            </a:endParaRPr>
          </a:p>
        </p:txBody>
      </p:sp>
      <p:cxnSp>
        <p:nvCxnSpPr>
          <p:cNvPr id="58" name="57 Conector recto de flecha"/>
          <p:cNvCxnSpPr/>
          <p:nvPr/>
        </p:nvCxnSpPr>
        <p:spPr>
          <a:xfrm>
            <a:off x="2383185" y="4984601"/>
            <a:ext cx="0" cy="43204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 name="58 Rectángulo"/>
          <p:cNvSpPr/>
          <p:nvPr/>
        </p:nvSpPr>
        <p:spPr>
          <a:xfrm>
            <a:off x="539552" y="5373216"/>
            <a:ext cx="5832648" cy="400110"/>
          </a:xfrm>
          <a:prstGeom prst="rect">
            <a:avLst/>
          </a:prstGeom>
        </p:spPr>
        <p:txBody>
          <a:bodyPr wrap="square">
            <a:spAutoFit/>
          </a:bodyPr>
          <a:lstStyle/>
          <a:p>
            <a:pPr marL="0" lvl="1" indent="1588">
              <a:spcBef>
                <a:spcPts val="0"/>
              </a:spcBef>
              <a:spcAft>
                <a:spcPts val="2400"/>
              </a:spcAft>
              <a:buNone/>
            </a:pPr>
            <a:r>
              <a:rPr lang="es-ES" sz="2000" dirty="0" smtClean="0">
                <a:latin typeface="Consolas" pitchFamily="49" charset="0"/>
              </a:rPr>
              <a:t>            </a:t>
            </a:r>
            <a:r>
              <a:rPr lang="es-ES" sz="2000" dirty="0" smtClean="0">
                <a:solidFill>
                  <a:srgbClr val="FFFF00"/>
                </a:solidFill>
                <a:latin typeface="Consolas" pitchFamily="49" charset="0"/>
              </a:rPr>
              <a:t>6</a:t>
            </a:r>
            <a:endParaRPr lang="es-ES" sz="2000" dirty="0" smtClean="0">
              <a:latin typeface="Consolas" pitchFamily="49" charset="0"/>
            </a:endParaRPr>
          </a:p>
        </p:txBody>
      </p:sp>
      <p:sp>
        <p:nvSpPr>
          <p:cNvPr id="60" name="59 CuadroTexto"/>
          <p:cNvSpPr txBox="1"/>
          <p:nvPr/>
        </p:nvSpPr>
        <p:spPr>
          <a:xfrm>
            <a:off x="2267744" y="4149080"/>
            <a:ext cx="162993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a:t>
            </a:r>
            <a:r>
              <a:rPr lang="es-ES" sz="2000" dirty="0" smtClean="0">
                <a:effectLst>
                  <a:outerShdw blurRad="38100" dist="38100" dir="2700000" algn="tl">
                    <a:srgbClr val="000000">
                      <a:alpha val="43137"/>
                    </a:srgbClr>
                  </a:outerShdw>
                </a:effectLst>
                <a:latin typeface="Cambria" pitchFamily="18" charset="0"/>
              </a:rPr>
              <a:t> antes que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grpSp>
        <p:nvGrpSpPr>
          <p:cNvPr id="61" name="60 Grupo"/>
          <p:cNvGrpSpPr/>
          <p:nvPr/>
        </p:nvGrpSpPr>
        <p:grpSpPr>
          <a:xfrm>
            <a:off x="4644008" y="4509120"/>
            <a:ext cx="3816424" cy="720080"/>
            <a:chOff x="899592" y="5401791"/>
            <a:chExt cx="3816424" cy="720080"/>
          </a:xfrm>
          <a:effectLst>
            <a:outerShdw blurRad="50800" dist="38100" dir="2700000" algn="tl" rotWithShape="0">
              <a:prstClr val="black">
                <a:alpha val="40000"/>
              </a:prstClr>
            </a:outerShdw>
          </a:effectLst>
        </p:grpSpPr>
        <p:sp>
          <p:nvSpPr>
            <p:cNvPr id="62" name="61 CuadroTexto"/>
            <p:cNvSpPr txBox="1"/>
            <p:nvPr/>
          </p:nvSpPr>
          <p:spPr>
            <a:xfrm>
              <a:off x="899592" y="5416649"/>
              <a:ext cx="3816424" cy="70522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effectLst>
                    <a:outerShdw blurRad="38100" dist="38100" dir="2700000" algn="tl">
                      <a:srgbClr val="000000">
                        <a:alpha val="43137"/>
                      </a:srgbClr>
                    </a:outerShdw>
                  </a:effectLst>
                  <a:latin typeface="Cambria" pitchFamily="18" charset="0"/>
                </a:rPr>
                <a:t>Pon espacio antes y después</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de cada operador binario</a:t>
              </a:r>
            </a:p>
          </p:txBody>
        </p:sp>
        <p:pic>
          <p:nvPicPr>
            <p:cNvPr id="63"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1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up)">
                                      <p:cBhvr>
                                        <p:cTn id="17" dur="1000"/>
                                        <p:tgtEl>
                                          <p:spTgt spid="33"/>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1000"/>
                                        <p:tgtEl>
                                          <p:spTgt spid="4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1000"/>
                                        <p:tgtEl>
                                          <p:spTgt spid="4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up)">
                                      <p:cBhvr>
                                        <p:cTn id="29" dur="10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up)">
                                      <p:cBhvr>
                                        <p:cTn id="34" dur="1000"/>
                                        <p:tgtEl>
                                          <p:spTgt spid="5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left)">
                                      <p:cBhvr>
                                        <p:cTn id="38" dur="1000"/>
                                        <p:tgtEl>
                                          <p:spTgt spid="52"/>
                                        </p:tgtEl>
                                      </p:cBhvr>
                                    </p:animEffect>
                                  </p:childTnLst>
                                </p:cTn>
                              </p:par>
                            </p:childTnLst>
                          </p:cTn>
                        </p:par>
                        <p:par>
                          <p:cTn id="39" fill="hold">
                            <p:stCondLst>
                              <p:cond delay="2000"/>
                            </p:stCondLst>
                            <p:childTnLst>
                              <p:par>
                                <p:cTn id="40" presetID="22" presetClass="entr" presetSubtype="1"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1000"/>
                                        <p:tgtEl>
                                          <p:spTgt spid="51"/>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up)">
                                      <p:cBhvr>
                                        <p:cTn id="46" dur="10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up)">
                                      <p:cBhvr>
                                        <p:cTn id="51" dur="1000"/>
                                        <p:tgtEl>
                                          <p:spTgt spid="54"/>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1000"/>
                                        <p:tgtEl>
                                          <p:spTgt spid="5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up)">
                                      <p:cBhvr>
                                        <p:cTn id="60" dur="1000"/>
                                        <p:tgtEl>
                                          <p:spTgt spid="56"/>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wipe(left)">
                                      <p:cBhvr>
                                        <p:cTn id="64" dur="1000"/>
                                        <p:tgtEl>
                                          <p:spTgt spid="60"/>
                                        </p:tgtEl>
                                      </p:cBhvr>
                                    </p:animEffect>
                                  </p:childTnLst>
                                </p:cTn>
                              </p:par>
                            </p:childTnLst>
                          </p:cTn>
                        </p:par>
                        <p:par>
                          <p:cTn id="65" fill="hold">
                            <p:stCondLst>
                              <p:cond delay="2000"/>
                            </p:stCondLst>
                            <p:childTnLst>
                              <p:par>
                                <p:cTn id="66" presetID="22" presetClass="entr" presetSubtype="1"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up)">
                                      <p:cBhvr>
                                        <p:cTn id="68" dur="10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1000"/>
                                        <p:tgtEl>
                                          <p:spTgt spid="58"/>
                                        </p:tgtEl>
                                      </p:cBhvr>
                                    </p:animEffect>
                                  </p:childTnLst>
                                </p:cTn>
                              </p:par>
                            </p:childTnLst>
                          </p:cTn>
                        </p:par>
                        <p:par>
                          <p:cTn id="74" fill="hold">
                            <p:stCondLst>
                              <p:cond delay="1000"/>
                            </p:stCondLst>
                            <p:childTnLst>
                              <p:par>
                                <p:cTn id="75" presetID="22" presetClass="entr" presetSubtype="1"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up)">
                                      <p:cBhvr>
                                        <p:cTn id="77" dur="10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wipe(up)">
                                      <p:cBhvr>
                                        <p:cTn id="8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8" grpId="0"/>
      <p:bldP spid="49" grpId="0"/>
      <p:bldP spid="52" grpId="0"/>
      <p:bldP spid="53" grpId="0"/>
      <p:bldP spid="55" grpId="0"/>
      <p:bldP spid="57" grpId="0"/>
      <p:bldP spid="59" grpId="0"/>
      <p:bldP spid="60"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spcBef>
                <a:spcPts val="0"/>
              </a:spcBef>
              <a:spcAft>
                <a:spcPts val="1800"/>
              </a:spcAft>
            </a:pPr>
            <a:r>
              <a:rPr lang="es-ES" dirty="0" smtClean="0"/>
              <a:t>Una fórmula</a:t>
            </a:r>
          </a:p>
        </p:txBody>
      </p:sp>
      <p:sp>
        <p:nvSpPr>
          <p:cNvPr id="3" name="2 Marcador de contenido"/>
          <p:cNvSpPr>
            <a:spLocks noGrp="1"/>
          </p:cNvSpPr>
          <p:nvPr>
            <p:ph idx="1"/>
          </p:nvPr>
        </p:nvSpPr>
        <p:spPr>
          <a:xfrm>
            <a:off x="457200" y="980728"/>
            <a:ext cx="8229600" cy="5110178"/>
          </a:xfrm>
        </p:spPr>
        <p:txBody>
          <a:bodyPr>
            <a:normAutofit/>
          </a:bodyPr>
          <a:lstStyle/>
          <a:p>
            <a:pPr marL="361950" lvl="1" indent="0">
              <a:spcBef>
                <a:spcPts val="0"/>
              </a:spcBef>
              <a:spcAft>
                <a:spcPts val="300"/>
              </a:spcAft>
              <a:buNone/>
            </a:pPr>
            <a:r>
              <a:rPr lang="es-ES" sz="2000" dirty="0" smtClean="0">
                <a:solidFill>
                  <a:srgbClr val="FFCCFF"/>
                </a:solidFill>
                <a:latin typeface="Consolas" pitchFamily="49" charset="0"/>
              </a:rPr>
              <a:t>#include &lt;iostream&gt;</a:t>
            </a:r>
            <a:endParaRPr lang="es-ES" sz="2000" i="1" dirty="0" smtClean="0">
              <a:solidFill>
                <a:srgbClr val="FFCCFF"/>
              </a:solidFill>
              <a:latin typeface="Consolas" pitchFamily="49" charset="0"/>
            </a:endParaRPr>
          </a:p>
          <a:p>
            <a:pPr marL="361950" lvl="1" indent="0">
              <a:spcBef>
                <a:spcPts val="0"/>
              </a:spcBef>
              <a:spcAft>
                <a:spcPts val="300"/>
              </a:spcAft>
              <a:buNone/>
            </a:pPr>
            <a:r>
              <a:rPr lang="es-ES" sz="2000" dirty="0" smtClean="0">
                <a:solidFill>
                  <a:schemeClr val="accent2">
                    <a:lumMod val="60000"/>
                    <a:lumOff val="40000"/>
                  </a:schemeClr>
                </a:solidFill>
                <a:latin typeface="Consolas" pitchFamily="49" charset="0"/>
              </a:rPr>
              <a:t>using namespace </a:t>
            </a:r>
            <a:r>
              <a:rPr lang="es-ES" sz="2000" dirty="0" smtClean="0">
                <a:latin typeface="Consolas" pitchFamily="49" charset="0"/>
              </a:rPr>
              <a:t>std;</a:t>
            </a:r>
            <a:endParaRPr lang="es-ES" sz="2000" i="1" dirty="0" smtClean="0">
              <a:latin typeface="Consolas" pitchFamily="49" charset="0"/>
            </a:endParaRPr>
          </a:p>
          <a:p>
            <a:pPr lvl="1" indent="1588">
              <a:spcBef>
                <a:spcPts val="0"/>
              </a:spcBef>
              <a:spcAft>
                <a:spcPts val="300"/>
              </a:spcAft>
              <a:buNone/>
            </a:pPr>
            <a:endParaRPr lang="es-ES" sz="2000" dirty="0" smtClean="0">
              <a:latin typeface="Consolas" pitchFamily="49" charset="0"/>
            </a:endParaRPr>
          </a:p>
          <a:p>
            <a:pPr lvl="1" indent="1588">
              <a:spcBef>
                <a:spcPts val="0"/>
              </a:spcBef>
              <a:spcAft>
                <a:spcPts val="300"/>
              </a:spcAft>
              <a:buNone/>
            </a:pPr>
            <a:r>
              <a:rPr lang="es-ES" sz="2000" dirty="0" smtClean="0">
                <a:solidFill>
                  <a:srgbClr val="FFC000"/>
                </a:solidFill>
                <a:latin typeface="Consolas" pitchFamily="49" charset="0"/>
              </a:rPr>
              <a:t>int</a:t>
            </a:r>
            <a:r>
              <a:rPr lang="es-ES" sz="2000" dirty="0" smtClean="0">
                <a:latin typeface="Consolas" pitchFamily="49" charset="0"/>
              </a:rPr>
              <a:t> main()</a:t>
            </a:r>
            <a:endParaRPr lang="es-ES" sz="2000" i="1" dirty="0" smtClean="0">
              <a:latin typeface="Consolas" pitchFamily="49" charset="0"/>
            </a:endParaRPr>
          </a:p>
          <a:p>
            <a:pPr lvl="1" indent="1588">
              <a:spcBef>
                <a:spcPts val="0"/>
              </a:spcBef>
              <a:spcAft>
                <a:spcPts val="300"/>
              </a:spcAft>
              <a:buNone/>
            </a:pPr>
            <a:r>
              <a:rPr lang="es-ES" sz="2000" dirty="0" smtClean="0">
                <a:latin typeface="Consolas" pitchFamily="49" charset="0"/>
              </a:rPr>
              <a:t>{</a:t>
            </a:r>
          </a:p>
          <a:p>
            <a:pPr lvl="1" indent="1588">
              <a:spcBef>
                <a:spcPts val="0"/>
              </a:spcBef>
              <a:spcAft>
                <a:spcPts val="300"/>
              </a:spcAft>
              <a:buNone/>
            </a:pPr>
            <a:r>
              <a:rPr lang="es-ES" sz="2000" dirty="0" smtClean="0">
                <a:latin typeface="Consolas" pitchFamily="49" charset="0"/>
              </a:rPr>
              <a:t>  </a:t>
            </a:r>
            <a:r>
              <a:rPr lang="es-ES" sz="2000" dirty="0" smtClean="0">
                <a:solidFill>
                  <a:srgbClr val="FFC000"/>
                </a:solidFill>
                <a:latin typeface="Consolas" pitchFamily="49" charset="0"/>
              </a:rPr>
              <a:t>double</a:t>
            </a:r>
            <a:r>
              <a:rPr lang="es-ES" sz="2000" dirty="0" smtClean="0">
                <a:latin typeface="Consolas" pitchFamily="49" charset="0"/>
              </a:rPr>
              <a:t> x, f;</a:t>
            </a:r>
            <a:endParaRPr lang="es-ES" sz="2000" dirty="0" smtClean="0">
              <a:solidFill>
                <a:srgbClr val="92D050"/>
              </a:solidFill>
              <a:latin typeface="Consolas" pitchFamily="49" charset="0"/>
            </a:endParaRPr>
          </a:p>
          <a:p>
            <a:pPr lvl="1" indent="1588">
              <a:spcBef>
                <a:spcPts val="0"/>
              </a:spcBef>
              <a:spcAft>
                <a:spcPts val="300"/>
              </a:spcAft>
              <a:buNone/>
            </a:pPr>
            <a:r>
              <a:rPr lang="es-ES" sz="2000" dirty="0" smtClean="0">
                <a:latin typeface="Consolas" pitchFamily="49" charset="0"/>
              </a:rPr>
              <a:t>  cout &lt;&lt; </a:t>
            </a:r>
            <a:r>
              <a:rPr lang="es-ES" sz="2000" dirty="0" smtClean="0">
                <a:solidFill>
                  <a:srgbClr val="FFFF00"/>
                </a:solidFill>
                <a:latin typeface="Consolas" pitchFamily="49" charset="0"/>
              </a:rPr>
              <a:t>"Introduce el valor de X: "</a:t>
            </a:r>
            <a:r>
              <a:rPr lang="es-ES" sz="2000" dirty="0" smtClean="0">
                <a:latin typeface="Consolas" pitchFamily="49" charset="0"/>
              </a:rPr>
              <a:t>;</a:t>
            </a:r>
            <a:endParaRPr lang="es-ES" sz="2000" dirty="0" smtClean="0">
              <a:solidFill>
                <a:srgbClr val="92D050"/>
              </a:solidFill>
              <a:latin typeface="Consolas" pitchFamily="49" charset="0"/>
            </a:endParaRPr>
          </a:p>
          <a:p>
            <a:pPr lvl="1" indent="1588">
              <a:spcBef>
                <a:spcPts val="0"/>
              </a:spcBef>
              <a:spcAft>
                <a:spcPts val="300"/>
              </a:spcAft>
              <a:buNone/>
            </a:pPr>
            <a:r>
              <a:rPr lang="es-ES" sz="2000" dirty="0" smtClean="0">
                <a:latin typeface="Consolas" pitchFamily="49" charset="0"/>
              </a:rPr>
              <a:t>  cin &gt;&gt; x;</a:t>
            </a:r>
            <a:endParaRPr lang="es-ES" sz="2000" dirty="0" smtClean="0">
              <a:solidFill>
                <a:srgbClr val="92D050"/>
              </a:solidFill>
              <a:latin typeface="Consolas" pitchFamily="49" charset="0"/>
            </a:endParaRPr>
          </a:p>
          <a:p>
            <a:pPr lvl="1" indent="1588">
              <a:spcBef>
                <a:spcPts val="0"/>
              </a:spcBef>
              <a:spcAft>
                <a:spcPts val="300"/>
              </a:spcAft>
              <a:buNone/>
            </a:pPr>
            <a:r>
              <a:rPr lang="es-ES" sz="2000" dirty="0" smtClean="0">
                <a:latin typeface="Consolas" pitchFamily="49" charset="0"/>
              </a:rPr>
              <a:t>  f = </a:t>
            </a:r>
            <a:r>
              <a:rPr lang="es-ES" sz="2000" dirty="0" smtClean="0">
                <a:solidFill>
                  <a:srgbClr val="FFFF00"/>
                </a:solidFill>
                <a:latin typeface="Consolas" pitchFamily="49" charset="0"/>
              </a:rPr>
              <a:t>3</a:t>
            </a:r>
            <a:r>
              <a:rPr lang="es-ES" sz="2000" dirty="0" smtClean="0">
                <a:latin typeface="Consolas" pitchFamily="49" charset="0"/>
              </a:rPr>
              <a:t> * x * x / </a:t>
            </a:r>
            <a:r>
              <a:rPr lang="es-ES" sz="2000" dirty="0" smtClean="0">
                <a:solidFill>
                  <a:srgbClr val="FFFF00"/>
                </a:solidFill>
                <a:latin typeface="Consolas" pitchFamily="49" charset="0"/>
              </a:rPr>
              <a:t>5</a:t>
            </a:r>
            <a:r>
              <a:rPr lang="es-ES" sz="2000" dirty="0" smtClean="0">
                <a:latin typeface="Consolas" pitchFamily="49" charset="0"/>
              </a:rPr>
              <a:t> + </a:t>
            </a:r>
            <a:r>
              <a:rPr lang="es-ES" sz="2000" dirty="0" smtClean="0">
                <a:solidFill>
                  <a:srgbClr val="FFFF00"/>
                </a:solidFill>
                <a:latin typeface="Consolas" pitchFamily="49" charset="0"/>
              </a:rPr>
              <a:t>6</a:t>
            </a:r>
            <a:r>
              <a:rPr lang="es-ES" sz="2000" dirty="0" smtClean="0">
                <a:latin typeface="Consolas" pitchFamily="49" charset="0"/>
              </a:rPr>
              <a:t> * x / </a:t>
            </a:r>
            <a:r>
              <a:rPr lang="es-ES" sz="2000" dirty="0" smtClean="0">
                <a:solidFill>
                  <a:srgbClr val="FFFF00"/>
                </a:solidFill>
                <a:latin typeface="Consolas" pitchFamily="49" charset="0"/>
              </a:rPr>
              <a:t>7</a:t>
            </a:r>
            <a:r>
              <a:rPr lang="es-ES" sz="2000" dirty="0" smtClean="0">
                <a:latin typeface="Consolas" pitchFamily="49" charset="0"/>
              </a:rPr>
              <a:t> - </a:t>
            </a:r>
            <a:r>
              <a:rPr lang="es-ES" sz="2000" dirty="0" smtClean="0">
                <a:solidFill>
                  <a:srgbClr val="FFFF00"/>
                </a:solidFill>
                <a:latin typeface="Consolas" pitchFamily="49" charset="0"/>
              </a:rPr>
              <a:t>3</a:t>
            </a:r>
            <a:r>
              <a:rPr lang="es-ES" sz="2000" dirty="0" smtClean="0">
                <a:latin typeface="Consolas" pitchFamily="49" charset="0"/>
              </a:rPr>
              <a:t>;</a:t>
            </a:r>
            <a:endParaRPr lang="es-ES" sz="2000" dirty="0" smtClean="0">
              <a:solidFill>
                <a:srgbClr val="92D050"/>
              </a:solidFill>
              <a:latin typeface="Consolas" pitchFamily="49" charset="0"/>
            </a:endParaRPr>
          </a:p>
          <a:p>
            <a:pPr lvl="1" indent="1588">
              <a:spcBef>
                <a:spcPts val="0"/>
              </a:spcBef>
              <a:spcAft>
                <a:spcPts val="300"/>
              </a:spcAft>
              <a:buNone/>
            </a:pPr>
            <a:r>
              <a:rPr lang="es-ES" sz="2000" dirty="0" smtClean="0">
                <a:latin typeface="Consolas" pitchFamily="49" charset="0"/>
              </a:rPr>
              <a:t>  cout &lt;&lt; </a:t>
            </a:r>
            <a:r>
              <a:rPr lang="es-ES" sz="2000" dirty="0" smtClean="0">
                <a:solidFill>
                  <a:srgbClr val="FFFF00"/>
                </a:solidFill>
                <a:latin typeface="Consolas" pitchFamily="49" charset="0"/>
              </a:rPr>
              <a:t>"f(x) = "</a:t>
            </a:r>
            <a:r>
              <a:rPr lang="es-ES" sz="2000" dirty="0" smtClean="0">
                <a:latin typeface="Consolas" pitchFamily="49" charset="0"/>
              </a:rPr>
              <a:t> &lt;&lt; f &lt;&lt; endl;</a:t>
            </a:r>
            <a:endParaRPr lang="es-ES" sz="2000" dirty="0" smtClean="0">
              <a:solidFill>
                <a:srgbClr val="92D050"/>
              </a:solidFill>
              <a:latin typeface="Consolas" pitchFamily="49" charset="0"/>
            </a:endParaRPr>
          </a:p>
          <a:p>
            <a:pPr lvl="1" indent="1588">
              <a:spcBef>
                <a:spcPts val="0"/>
              </a:spcBef>
              <a:spcAft>
                <a:spcPts val="300"/>
              </a:spcAft>
              <a:buNone/>
            </a:pP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a:t>
            </a:r>
            <a:r>
              <a:rPr lang="es-ES" sz="2000" dirty="0" smtClean="0">
                <a:latin typeface="Consolas" pitchFamily="49" charset="0"/>
              </a:rPr>
              <a:t> </a:t>
            </a:r>
            <a:r>
              <a:rPr lang="es-ES" sz="2000" dirty="0" smtClean="0">
                <a:solidFill>
                  <a:srgbClr val="FFFF00"/>
                </a:solidFill>
                <a:latin typeface="Consolas" pitchFamily="49" charset="0"/>
              </a:rPr>
              <a:t>0</a:t>
            </a:r>
            <a:r>
              <a:rPr lang="es-ES" sz="2000" dirty="0" smtClean="0">
                <a:latin typeface="Consolas" pitchFamily="49" charset="0"/>
              </a:rPr>
              <a:t>;</a:t>
            </a:r>
          </a:p>
          <a:p>
            <a:pPr lvl="1" indent="1588">
              <a:spcBef>
                <a:spcPts val="0"/>
              </a:spcBef>
              <a:spcAft>
                <a:spcPts val="300"/>
              </a:spcAft>
              <a:buNone/>
            </a:pPr>
            <a:r>
              <a:rPr lang="es-ES" sz="20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164</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11" name="10 Grupo"/>
          <p:cNvGrpSpPr/>
          <p:nvPr/>
        </p:nvGrpSpPr>
        <p:grpSpPr>
          <a:xfrm>
            <a:off x="6084170" y="1700808"/>
            <a:ext cx="720078" cy="2260823"/>
            <a:chOff x="5733655" y="2176289"/>
            <a:chExt cx="720078" cy="2520280"/>
          </a:xfrm>
        </p:grpSpPr>
        <p:cxnSp>
          <p:nvCxnSpPr>
            <p:cNvPr id="9" name="8 Conector recto de flecha"/>
            <p:cNvCxnSpPr/>
            <p:nvPr/>
          </p:nvCxnSpPr>
          <p:spPr>
            <a:xfrm rot="5400000">
              <a:off x="5184862" y="3435635"/>
              <a:ext cx="2520280"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10800000">
              <a:off x="5733655" y="4678313"/>
              <a:ext cx="720078" cy="158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aphicFrame>
        <p:nvGraphicFramePr>
          <p:cNvPr id="8" name="7 Objeto"/>
          <p:cNvGraphicFramePr>
            <a:graphicFrameLocks noChangeAspect="1"/>
          </p:cNvGraphicFramePr>
          <p:nvPr/>
        </p:nvGraphicFramePr>
        <p:xfrm>
          <a:off x="5652120" y="1052736"/>
          <a:ext cx="2993787" cy="1008112"/>
        </p:xfrm>
        <a:graphic>
          <a:graphicData uri="http://schemas.openxmlformats.org/presentationml/2006/ole">
            <mc:AlternateContent xmlns:mc="http://schemas.openxmlformats.org/markup-compatibility/2006">
              <mc:Choice xmlns:v="urn:schemas-microsoft-com:vml" Requires="v">
                <p:oleObj spid="_x0000_s1032" name="Ecuación" r:id="rId3" imgW="1244520" imgH="419040" progId="Equation.3">
                  <p:embed/>
                </p:oleObj>
              </mc:Choice>
              <mc:Fallback>
                <p:oleObj name="Ecuación" r:id="rId3" imgW="124452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052736"/>
                        <a:ext cx="2993787" cy="1008112"/>
                      </a:xfrm>
                      <a:prstGeom prst="rect">
                        <a:avLst/>
                      </a:prstGeom>
                      <a:solidFill>
                        <a:schemeClr val="tx1"/>
                      </a:solidFill>
                      <a:ln w="9525">
                        <a:solidFill>
                          <a:schemeClr val="tx1"/>
                        </a:solidFill>
                        <a:miter lim="800000"/>
                        <a:headEnd/>
                        <a:tailEnd/>
                      </a:ln>
                    </p:spPr>
                  </p:pic>
                </p:oleObj>
              </mc:Fallback>
            </mc:AlternateContent>
          </a:graphicData>
        </a:graphic>
      </p:graphicFrame>
      <p:sp>
        <p:nvSpPr>
          <p:cNvPr id="10" name="9 CuadroTexto"/>
          <p:cNvSpPr txBox="1"/>
          <p:nvPr/>
        </p:nvSpPr>
        <p:spPr>
          <a:xfrm>
            <a:off x="7112910" y="404664"/>
            <a:ext cx="1577676"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fórmula.cpp</a:t>
            </a:r>
          </a:p>
        </p:txBody>
      </p:sp>
      <p:grpSp>
        <p:nvGrpSpPr>
          <p:cNvPr id="14" name="13 Grupo"/>
          <p:cNvGrpSpPr/>
          <p:nvPr/>
        </p:nvGrpSpPr>
        <p:grpSpPr>
          <a:xfrm>
            <a:off x="1547664" y="5229200"/>
            <a:ext cx="6048672" cy="720080"/>
            <a:chOff x="899592" y="5401791"/>
            <a:chExt cx="6048672" cy="720080"/>
          </a:xfrm>
          <a:effectLst>
            <a:outerShdw blurRad="50800" dist="38100" dir="2700000" algn="tl" rotWithShape="0">
              <a:prstClr val="black">
                <a:alpha val="40000"/>
              </a:prstClr>
            </a:outerShdw>
          </a:effectLst>
        </p:grpSpPr>
        <p:sp>
          <p:nvSpPr>
            <p:cNvPr id="15" name="14 CuadroTexto"/>
            <p:cNvSpPr txBox="1"/>
            <p:nvPr/>
          </p:nvSpPr>
          <p:spPr>
            <a:xfrm>
              <a:off x="899592" y="5416649"/>
              <a:ext cx="6048672" cy="70522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effectLst>
                    <a:outerShdw blurRad="38100" dist="38100" dir="2700000" algn="tl">
                      <a:srgbClr val="000000">
                        <a:alpha val="43137"/>
                      </a:srgbClr>
                    </a:outerShdw>
                  </a:effectLst>
                  <a:latin typeface="Cambria" pitchFamily="18" charset="0"/>
                </a:rPr>
                <a:t>Usa paréntesis para mejorar la legibilidad:</a:t>
              </a:r>
              <a:br>
                <a:rPr lang="es-ES" sz="2000" dirty="0" smtClean="0">
                  <a:effectLst>
                    <a:outerShdw blurRad="38100" dist="38100" dir="2700000" algn="tl">
                      <a:srgbClr val="000000">
                        <a:alpha val="43137"/>
                      </a:srgbClr>
                    </a:outerShdw>
                  </a:effectLst>
                  <a:latin typeface="Cambria" pitchFamily="18" charset="0"/>
                </a:rPr>
              </a:br>
              <a:r>
                <a:rPr lang="es-ES" sz="2000" dirty="0" smtClean="0">
                  <a:latin typeface="Consolas" pitchFamily="49" charset="0"/>
                </a:rPr>
                <a:t>f = (</a:t>
              </a:r>
              <a:r>
                <a:rPr lang="es-ES" sz="2000" dirty="0" smtClean="0">
                  <a:solidFill>
                    <a:srgbClr val="FFFF00"/>
                  </a:solidFill>
                  <a:latin typeface="Consolas" pitchFamily="49" charset="0"/>
                </a:rPr>
                <a:t>3</a:t>
              </a:r>
              <a:r>
                <a:rPr lang="es-ES" sz="2000" dirty="0" smtClean="0">
                  <a:latin typeface="Consolas" pitchFamily="49" charset="0"/>
                </a:rPr>
                <a:t> * x * x / </a:t>
              </a:r>
              <a:r>
                <a:rPr lang="es-ES" sz="2000" dirty="0" smtClean="0">
                  <a:solidFill>
                    <a:srgbClr val="FFFF00"/>
                  </a:solidFill>
                  <a:latin typeface="Consolas" pitchFamily="49" charset="0"/>
                </a:rPr>
                <a:t>5</a:t>
              </a:r>
              <a:r>
                <a:rPr lang="es-ES" sz="2000" dirty="0" smtClean="0">
                  <a:latin typeface="Consolas" pitchFamily="49" charset="0"/>
                </a:rPr>
                <a:t>) + (</a:t>
              </a:r>
              <a:r>
                <a:rPr lang="es-ES" sz="2000" dirty="0" smtClean="0">
                  <a:solidFill>
                    <a:srgbClr val="FFFF00"/>
                  </a:solidFill>
                  <a:latin typeface="Consolas" pitchFamily="49" charset="0"/>
                </a:rPr>
                <a:t>6</a:t>
              </a:r>
              <a:r>
                <a:rPr lang="es-ES" sz="2000" dirty="0" smtClean="0">
                  <a:latin typeface="Consolas" pitchFamily="49" charset="0"/>
                </a:rPr>
                <a:t> * x / </a:t>
              </a:r>
              <a:r>
                <a:rPr lang="es-ES" sz="2000" dirty="0" smtClean="0">
                  <a:solidFill>
                    <a:srgbClr val="FFFF00"/>
                  </a:solidFill>
                  <a:latin typeface="Consolas" pitchFamily="49" charset="0"/>
                </a:rPr>
                <a:t>7</a:t>
              </a:r>
              <a:r>
                <a:rPr lang="es-ES" sz="2000" dirty="0" smtClean="0">
                  <a:latin typeface="Consolas" pitchFamily="49" charset="0"/>
                </a:rPr>
                <a:t>) - </a:t>
              </a:r>
              <a:r>
                <a:rPr lang="es-ES" sz="2000" dirty="0" smtClean="0">
                  <a:solidFill>
                    <a:srgbClr val="FFFF00"/>
                  </a:solidFill>
                  <a:latin typeface="Consolas" pitchFamily="49" charset="0"/>
                </a:rPr>
                <a:t>3</a:t>
              </a:r>
              <a:r>
                <a:rPr lang="es-ES" sz="2000" dirty="0" smtClean="0">
                  <a:latin typeface="Consolas" pitchFamily="49" charset="0"/>
                </a:rPr>
                <a:t>;</a:t>
              </a:r>
              <a:endParaRPr lang="es-ES" sz="2000" dirty="0" smtClean="0"/>
            </a:p>
            <a:p>
              <a:pPr marL="540000">
                <a:spcAft>
                  <a:spcPts val="600"/>
                </a:spcAft>
              </a:pPr>
              <a:endParaRPr lang="es-ES" sz="2000" dirty="0" smtClean="0">
                <a:effectLst>
                  <a:outerShdw blurRad="38100" dist="38100" dir="2700000" algn="tl">
                    <a:srgbClr val="000000">
                      <a:alpha val="43137"/>
                    </a:srgbClr>
                  </a:outerShdw>
                </a:effectLst>
                <a:latin typeface="Cambria" pitchFamily="18" charset="0"/>
              </a:endParaRPr>
            </a:p>
          </p:txBody>
        </p:sp>
        <p:pic>
          <p:nvPicPr>
            <p:cNvPr id="16" name="Picture 3" descr="D:\Docencia\Fundamentos de programación\CV\icoGuille\xeyes.png"/>
            <p:cNvPicPr>
              <a:picLocks noChangeAspect="1" noChangeArrowheads="1"/>
            </p:cNvPicPr>
            <p:nvPr/>
          </p:nvPicPr>
          <p:blipFill>
            <a:blip r:embed="rId5"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2000"/>
                                        <p:tgtEl>
                                          <p:spTgt spid="3">
                                            <p:txEl>
                                              <p:pRg st="3" end="3"/>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20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2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20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2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up)">
                                      <p:cBhvr>
                                        <p:cTn id="49" dur="1000"/>
                                        <p:tgtEl>
                                          <p:spTgt spid="11"/>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left)">
                                      <p:cBhvr>
                                        <p:cTn id="53" dur="2000"/>
                                        <p:tgtEl>
                                          <p:spTgt spid="3">
                                            <p:txEl>
                                              <p:pRg st="10" end="10"/>
                                            </p:txEl>
                                          </p:spTgt>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left)">
                                      <p:cBhvr>
                                        <p:cTn id="57" dur="20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up)">
                                      <p:cBhvr>
                                        <p:cTn id="6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2400"/>
              </a:spcAft>
            </a:pPr>
            <a:r>
              <a:rPr lang="es-ES" dirty="0" smtClean="0"/>
              <a:t>Abreviaturas </a:t>
            </a:r>
            <a:r>
              <a:rPr lang="es-ES" sz="4000" dirty="0" smtClean="0"/>
              <a:t>aritméticas</a:t>
            </a:r>
            <a:endParaRPr lang="es-ES" dirty="0" smtClean="0"/>
          </a:p>
        </p:txBody>
      </p:sp>
      <p:sp>
        <p:nvSpPr>
          <p:cNvPr id="3" name="2 Marcador de contenido"/>
          <p:cNvSpPr>
            <a:spLocks noGrp="1"/>
          </p:cNvSpPr>
          <p:nvPr>
            <p:ph idx="1"/>
          </p:nvPr>
        </p:nvSpPr>
        <p:spPr>
          <a:xfrm>
            <a:off x="457200" y="980728"/>
            <a:ext cx="8229600" cy="5110178"/>
          </a:xfrm>
        </p:spPr>
        <p:txBody>
          <a:bodyPr>
            <a:normAutofit/>
          </a:bodyPr>
          <a:lstStyle/>
          <a:p>
            <a:pPr lvl="1" indent="1588" algn="ctr">
              <a:spcBef>
                <a:spcPts val="0"/>
              </a:spcBef>
              <a:spcAft>
                <a:spcPts val="600"/>
              </a:spcAft>
              <a:buNone/>
            </a:pPr>
            <a:endParaRPr lang="es-ES" sz="2400" i="1" dirty="0" smtClean="0">
              <a:latin typeface="Consolas" pitchFamily="49" charset="0"/>
            </a:endParaRPr>
          </a:p>
          <a:p>
            <a:pPr lvl="1" indent="1588" algn="ctr">
              <a:spcBef>
                <a:spcPts val="0"/>
              </a:spcBef>
              <a:spcAft>
                <a:spcPts val="600"/>
              </a:spcAft>
              <a:buNone/>
            </a:pPr>
            <a:r>
              <a:rPr lang="es-ES" sz="2400" i="1" dirty="0" smtClean="0">
                <a:latin typeface="Consolas" pitchFamily="49" charset="0"/>
              </a:rPr>
              <a:t>variable</a:t>
            </a:r>
            <a:r>
              <a:rPr lang="es-ES" sz="2400" dirty="0" smtClean="0">
                <a:latin typeface="Consolas" pitchFamily="49" charset="0"/>
              </a:rPr>
              <a:t> = </a:t>
            </a:r>
            <a:r>
              <a:rPr lang="es-ES" sz="2400" i="1" dirty="0" smtClean="0">
                <a:latin typeface="Consolas" pitchFamily="49" charset="0"/>
              </a:rPr>
              <a:t>variable</a:t>
            </a:r>
            <a:r>
              <a:rPr lang="es-ES" sz="2400" dirty="0" smtClean="0">
                <a:latin typeface="Consolas" pitchFamily="49" charset="0"/>
              </a:rPr>
              <a:t> </a:t>
            </a:r>
            <a:r>
              <a:rPr lang="es-ES" sz="2400" i="1" dirty="0" smtClean="0">
                <a:latin typeface="Consolas" pitchFamily="49" charset="0"/>
              </a:rPr>
              <a:t>operador</a:t>
            </a:r>
            <a:r>
              <a:rPr lang="es-ES" sz="2400" dirty="0" smtClean="0">
                <a:latin typeface="Consolas" pitchFamily="49" charset="0"/>
              </a:rPr>
              <a:t> </a:t>
            </a:r>
            <a:r>
              <a:rPr lang="es-ES" sz="2400" i="1" dirty="0" err="1" smtClean="0">
                <a:latin typeface="Consolas" pitchFamily="49" charset="0"/>
              </a:rPr>
              <a:t>op_derecho</a:t>
            </a:r>
            <a:r>
              <a:rPr lang="es-ES" sz="2400" dirty="0" smtClean="0">
                <a:latin typeface="Consolas" pitchFamily="49" charset="0"/>
              </a:rPr>
              <a:t>;</a:t>
            </a:r>
          </a:p>
          <a:p>
            <a:pPr lvl="1" indent="1588" algn="ctr">
              <a:spcBef>
                <a:spcPts val="2400"/>
              </a:spcBef>
              <a:spcAft>
                <a:spcPts val="600"/>
              </a:spcAft>
              <a:buNone/>
            </a:pPr>
            <a:r>
              <a:rPr lang="es-ES" sz="2400" i="1" dirty="0" smtClean="0">
                <a:solidFill>
                  <a:prstClr val="white"/>
                </a:solidFill>
                <a:latin typeface="Consolas" pitchFamily="49" charset="0"/>
              </a:rPr>
              <a:t>variable</a:t>
            </a:r>
            <a:r>
              <a:rPr lang="es-ES" sz="2400" dirty="0" smtClean="0">
                <a:solidFill>
                  <a:prstClr val="white"/>
                </a:solidFill>
                <a:latin typeface="Consolas" pitchFamily="49" charset="0"/>
              </a:rPr>
              <a:t> </a:t>
            </a:r>
            <a:r>
              <a:rPr lang="es-ES" sz="2400" i="1" dirty="0" smtClean="0">
                <a:solidFill>
                  <a:prstClr val="white"/>
                </a:solidFill>
                <a:latin typeface="Consolas" pitchFamily="49" charset="0"/>
              </a:rPr>
              <a:t>operador</a:t>
            </a:r>
            <a:r>
              <a:rPr lang="es-ES" sz="2400" dirty="0" smtClean="0">
                <a:solidFill>
                  <a:prstClr val="white"/>
                </a:solidFill>
                <a:latin typeface="Consolas" pitchFamily="49" charset="0"/>
              </a:rPr>
              <a:t>= </a:t>
            </a:r>
            <a:r>
              <a:rPr lang="es-ES" sz="2400" i="1" dirty="0" err="1" smtClean="0">
                <a:solidFill>
                  <a:prstClr val="white"/>
                </a:solidFill>
                <a:latin typeface="Consolas" pitchFamily="49" charset="0"/>
              </a:rPr>
              <a:t>op_derecho</a:t>
            </a:r>
            <a:r>
              <a:rPr lang="es-ES" sz="2400" dirty="0" smtClean="0">
                <a:solidFill>
                  <a:prstClr val="white"/>
                </a:solidFill>
                <a:latin typeface="Consolas" pitchFamily="49" charset="0"/>
              </a:rPr>
              <a:t>;</a:t>
            </a:r>
          </a:p>
          <a:p>
            <a:pPr lvl="1" indent="1588">
              <a:spcBef>
                <a:spcPts val="1800"/>
              </a:spcBef>
              <a:spcAft>
                <a:spcPts val="600"/>
              </a:spcAft>
              <a:buNone/>
              <a:tabLst>
                <a:tab pos="3143250" algn="l"/>
              </a:tabLst>
            </a:pPr>
            <a:r>
              <a:rPr lang="es-ES" sz="2400" i="1" dirty="0" smtClean="0">
                <a:latin typeface="+mj-lt"/>
              </a:rPr>
              <a:t>Asignación	Abreviatura</a:t>
            </a:r>
          </a:p>
          <a:p>
            <a:pPr lvl="1" indent="1588">
              <a:spcBef>
                <a:spcPts val="0"/>
              </a:spcBef>
              <a:spcAft>
                <a:spcPts val="600"/>
              </a:spcAft>
              <a:buNone/>
              <a:tabLst>
                <a:tab pos="3143250" algn="l"/>
              </a:tabLst>
            </a:pPr>
            <a:r>
              <a:rPr lang="es-ES" sz="2400" dirty="0" smtClean="0">
                <a:latin typeface="Consolas" pitchFamily="49" charset="0"/>
              </a:rPr>
              <a:t>a = a + </a:t>
            </a:r>
            <a:r>
              <a:rPr lang="es-ES" sz="2400" dirty="0" smtClean="0">
                <a:solidFill>
                  <a:srgbClr val="FFFF00"/>
                </a:solidFill>
                <a:latin typeface="Consolas" pitchFamily="49" charset="0"/>
              </a:rPr>
              <a:t>12</a:t>
            </a:r>
            <a:r>
              <a:rPr lang="es-ES" sz="2400" dirty="0" smtClean="0">
                <a:latin typeface="Consolas" pitchFamily="49" charset="0"/>
              </a:rPr>
              <a:t>;	a += </a:t>
            </a:r>
            <a:r>
              <a:rPr lang="es-ES" sz="2400" dirty="0" smtClean="0">
                <a:solidFill>
                  <a:srgbClr val="FFFF00"/>
                </a:solidFill>
                <a:latin typeface="Consolas" pitchFamily="49" charset="0"/>
              </a:rPr>
              <a:t>12</a:t>
            </a:r>
            <a:r>
              <a:rPr lang="es-ES" sz="2400" dirty="0" smtClean="0">
                <a:latin typeface="Consolas" pitchFamily="49" charset="0"/>
              </a:rPr>
              <a:t>;</a:t>
            </a:r>
          </a:p>
          <a:p>
            <a:pPr lvl="1" indent="1588">
              <a:spcBef>
                <a:spcPts val="0"/>
              </a:spcBef>
              <a:spcAft>
                <a:spcPts val="600"/>
              </a:spcAft>
              <a:buNone/>
              <a:tabLst>
                <a:tab pos="3143250" algn="l"/>
              </a:tabLst>
            </a:pPr>
            <a:r>
              <a:rPr lang="es-ES" sz="2400" dirty="0" smtClean="0">
                <a:latin typeface="Consolas" pitchFamily="49" charset="0"/>
              </a:rPr>
              <a:t>a = a * </a:t>
            </a:r>
            <a:r>
              <a:rPr lang="es-ES" sz="2400" dirty="0" smtClean="0">
                <a:solidFill>
                  <a:srgbClr val="FFFF00"/>
                </a:solidFill>
                <a:latin typeface="Consolas" pitchFamily="49" charset="0"/>
              </a:rPr>
              <a:t>3</a:t>
            </a:r>
            <a:r>
              <a:rPr lang="es-ES" sz="2400" dirty="0" smtClean="0">
                <a:latin typeface="Consolas" pitchFamily="49" charset="0"/>
              </a:rPr>
              <a:t>;	a *= </a:t>
            </a:r>
            <a:r>
              <a:rPr lang="es-ES" sz="2400" dirty="0" smtClean="0">
                <a:solidFill>
                  <a:srgbClr val="FFFF00"/>
                </a:solidFill>
                <a:latin typeface="Consolas" pitchFamily="49" charset="0"/>
              </a:rPr>
              <a:t>3</a:t>
            </a:r>
            <a:r>
              <a:rPr lang="es-ES" sz="2400" dirty="0" smtClean="0">
                <a:latin typeface="Consolas" pitchFamily="49" charset="0"/>
              </a:rPr>
              <a:t>;</a:t>
            </a:r>
          </a:p>
          <a:p>
            <a:pPr lvl="1" indent="1588">
              <a:spcBef>
                <a:spcPts val="0"/>
              </a:spcBef>
              <a:spcAft>
                <a:spcPts val="600"/>
              </a:spcAft>
              <a:buNone/>
              <a:tabLst>
                <a:tab pos="3143250" algn="l"/>
              </a:tabLst>
            </a:pPr>
            <a:r>
              <a:rPr lang="es-ES" sz="2400" dirty="0" smtClean="0">
                <a:latin typeface="Consolas" pitchFamily="49" charset="0"/>
              </a:rPr>
              <a:t>a = a - </a:t>
            </a:r>
            <a:r>
              <a:rPr lang="es-ES" sz="2400" dirty="0" smtClean="0">
                <a:solidFill>
                  <a:srgbClr val="FFFF00"/>
                </a:solidFill>
                <a:latin typeface="Consolas" pitchFamily="49" charset="0"/>
              </a:rPr>
              <a:t>5</a:t>
            </a:r>
            <a:r>
              <a:rPr lang="es-ES" sz="2400" dirty="0" smtClean="0">
                <a:latin typeface="Consolas" pitchFamily="49" charset="0"/>
              </a:rPr>
              <a:t>;	a -= </a:t>
            </a:r>
            <a:r>
              <a:rPr lang="es-ES" sz="2400" dirty="0" smtClean="0">
                <a:solidFill>
                  <a:srgbClr val="FFFF00"/>
                </a:solidFill>
                <a:latin typeface="Consolas" pitchFamily="49" charset="0"/>
              </a:rPr>
              <a:t>5</a:t>
            </a:r>
            <a:r>
              <a:rPr lang="es-ES" sz="2400" dirty="0" smtClean="0">
                <a:latin typeface="Consolas" pitchFamily="49" charset="0"/>
              </a:rPr>
              <a:t>;</a:t>
            </a:r>
          </a:p>
          <a:p>
            <a:pPr lvl="1" indent="1588">
              <a:spcBef>
                <a:spcPts val="0"/>
              </a:spcBef>
              <a:spcAft>
                <a:spcPts val="600"/>
              </a:spcAft>
              <a:buNone/>
              <a:tabLst>
                <a:tab pos="3143250" algn="l"/>
              </a:tabLst>
            </a:pPr>
            <a:r>
              <a:rPr lang="es-ES" sz="2400" dirty="0" smtClean="0">
                <a:latin typeface="Consolas" pitchFamily="49" charset="0"/>
              </a:rPr>
              <a:t>a = a / </a:t>
            </a:r>
            <a:r>
              <a:rPr lang="es-ES" sz="2400" dirty="0" smtClean="0">
                <a:solidFill>
                  <a:srgbClr val="FFFF00"/>
                </a:solidFill>
                <a:latin typeface="Consolas" pitchFamily="49" charset="0"/>
              </a:rPr>
              <a:t>37</a:t>
            </a:r>
            <a:r>
              <a:rPr lang="es-ES" sz="2400" dirty="0" smtClean="0">
                <a:latin typeface="Consolas" pitchFamily="49" charset="0"/>
              </a:rPr>
              <a:t>;	a /= </a:t>
            </a:r>
            <a:r>
              <a:rPr lang="es-ES" sz="2400" dirty="0" smtClean="0">
                <a:solidFill>
                  <a:srgbClr val="FFFF00"/>
                </a:solidFill>
                <a:latin typeface="Consolas" pitchFamily="49" charset="0"/>
              </a:rPr>
              <a:t>37</a:t>
            </a:r>
            <a:r>
              <a:rPr lang="es-ES" sz="2400" dirty="0" smtClean="0">
                <a:latin typeface="Consolas" pitchFamily="49" charset="0"/>
              </a:rPr>
              <a:t>;</a:t>
            </a:r>
          </a:p>
          <a:p>
            <a:pPr lvl="1" indent="1588">
              <a:spcBef>
                <a:spcPts val="0"/>
              </a:spcBef>
              <a:spcAft>
                <a:spcPts val="600"/>
              </a:spcAft>
              <a:buNone/>
              <a:tabLst>
                <a:tab pos="3143250" algn="l"/>
              </a:tabLst>
            </a:pPr>
            <a:r>
              <a:rPr lang="es-ES" sz="2400" dirty="0" smtClean="0">
                <a:latin typeface="Consolas" pitchFamily="49" charset="0"/>
              </a:rPr>
              <a:t>a = a % b;	a %= b;</a:t>
            </a:r>
            <a:endParaRPr lang="es-ES" sz="2000" dirty="0" smtClean="0">
              <a:latin typeface="Consolas" pitchFamily="49" charset="0"/>
            </a:endParaRPr>
          </a:p>
          <a:p>
            <a:pPr lvl="1" indent="1588">
              <a:spcBef>
                <a:spcPts val="0"/>
              </a:spcBef>
              <a:spcAft>
                <a:spcPts val="600"/>
              </a:spcAft>
              <a:buNone/>
              <a:tabLst>
                <a:tab pos="4667250" algn="l"/>
              </a:tabLst>
            </a:pPr>
            <a:endParaRPr lang="es-ES" sz="2000" dirty="0" smtClean="0">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10" name="9 CuadroTexto"/>
          <p:cNvSpPr txBox="1"/>
          <p:nvPr/>
        </p:nvSpPr>
        <p:spPr>
          <a:xfrm>
            <a:off x="6058295" y="3501008"/>
            <a:ext cx="2114105" cy="178510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Igual precedencia</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que la asignación</a:t>
            </a:r>
          </a:p>
          <a:p>
            <a:pPr algn="ctr">
              <a:spcAft>
                <a:spcPts val="600"/>
              </a:spcAft>
            </a:pPr>
            <a:endParaRPr lang="es-ES" sz="2000" dirty="0" smtClean="0">
              <a:effectLst>
                <a:outerShdw blurRad="38100" dist="38100" dir="2700000" algn="tl">
                  <a:srgbClr val="000000">
                    <a:alpha val="43137"/>
                  </a:srgbClr>
                </a:outerShdw>
              </a:effectLst>
              <a:latin typeface="Cambria" pitchFamily="18" charset="0"/>
            </a:endParaRPr>
          </a:p>
          <a:p>
            <a:pPr algn="ctr">
              <a:spcAft>
                <a:spcPts val="600"/>
              </a:spcAft>
            </a:pPr>
            <a:r>
              <a:rPr lang="es-ES" sz="2000" dirty="0" smtClean="0">
                <a:effectLst>
                  <a:outerShdw blurRad="38100" dist="38100" dir="2700000" algn="tl">
                    <a:srgbClr val="000000">
                      <a:alpha val="43137"/>
                    </a:srgbClr>
                  </a:outerShdw>
                </a:effectLst>
                <a:latin typeface="Cambria" pitchFamily="18" charset="0"/>
              </a:rPr>
              <a:t>De momento,</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mejor evitarlas</a:t>
            </a:r>
          </a:p>
        </p:txBody>
      </p:sp>
      <p:grpSp>
        <p:nvGrpSpPr>
          <p:cNvPr id="15" name="14 Grupo"/>
          <p:cNvGrpSpPr/>
          <p:nvPr/>
        </p:nvGrpSpPr>
        <p:grpSpPr>
          <a:xfrm>
            <a:off x="2157636" y="1813551"/>
            <a:ext cx="1675234" cy="392127"/>
            <a:chOff x="1413173" y="2400529"/>
            <a:chExt cx="1675234" cy="392127"/>
          </a:xfrm>
        </p:grpSpPr>
        <p:cxnSp>
          <p:nvCxnSpPr>
            <p:cNvPr id="11" name="10 Conector recto de flecha"/>
            <p:cNvCxnSpPr/>
            <p:nvPr/>
          </p:nvCxnSpPr>
          <p:spPr>
            <a:xfrm rot="5400000" flipH="1" flipV="1">
              <a:off x="1316671" y="2507350"/>
              <a:ext cx="215230" cy="158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rot="5400000" flipH="1" flipV="1">
              <a:off x="2972061" y="2507350"/>
              <a:ext cx="215230" cy="158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rot="10800000">
              <a:off x="1413173" y="2605440"/>
              <a:ext cx="288032"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10800000">
              <a:off x="2800375" y="2605440"/>
              <a:ext cx="288032" cy="1588"/>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1687791" y="2423324"/>
              <a:ext cx="1132041"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dirty="0" smtClean="0">
                  <a:solidFill>
                    <a:srgbClr val="FFC000"/>
                  </a:solidFill>
                  <a:effectLst>
                    <a:outerShdw blurRad="38100" dist="38100" dir="2700000" algn="tl">
                      <a:srgbClr val="000000">
                        <a:alpha val="43137"/>
                      </a:srgbClr>
                    </a:outerShdw>
                  </a:effectLst>
                  <a:latin typeface="Cambria" pitchFamily="18" charset="0"/>
                </a:rPr>
                <a:t>La misma</a:t>
              </a:r>
            </a:p>
          </p:txBody>
        </p:sp>
      </p:grpSp>
      <p:sp>
        <p:nvSpPr>
          <p:cNvPr id="18" name="17 CuadroTexto"/>
          <p:cNvSpPr txBox="1"/>
          <p:nvPr/>
        </p:nvSpPr>
        <p:spPr>
          <a:xfrm>
            <a:off x="4644008" y="1700808"/>
            <a:ext cx="410690" cy="58477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3200" dirty="0" smtClean="0">
                <a:solidFill>
                  <a:srgbClr val="FFC000"/>
                </a:solidFill>
                <a:effectLst>
                  <a:outerShdw blurRad="38100" dist="38100" dir="2700000" algn="tl">
                    <a:srgbClr val="000000">
                      <a:alpha val="43137"/>
                    </a:srgbClr>
                  </a:outerShdw>
                </a:effectLst>
                <a:latin typeface="Cambria" pitchFamily="18" charset="0"/>
                <a:sym typeface="Symbol"/>
              </a:rPr>
              <a:t></a:t>
            </a:r>
            <a:endParaRPr lang="es-ES" sz="3200" dirty="0" smtClean="0">
              <a:solidFill>
                <a:srgbClr val="FFC000"/>
              </a:solidFill>
              <a:effectLst>
                <a:outerShdw blurRad="38100" dist="38100" dir="2700000" algn="tl">
                  <a:srgbClr val="000000">
                    <a:alpha val="43137"/>
                  </a:srgbClr>
                </a:outerShdw>
              </a:effectLst>
              <a:latin typeface="Cambria" pitchFamily="18" charset="0"/>
            </a:endParaRPr>
          </a:p>
        </p:txBody>
      </p:sp>
      <p:grpSp>
        <p:nvGrpSpPr>
          <p:cNvPr id="19" name="18 Grupo"/>
          <p:cNvGrpSpPr/>
          <p:nvPr/>
        </p:nvGrpSpPr>
        <p:grpSpPr>
          <a:xfrm>
            <a:off x="3347864" y="1484784"/>
            <a:ext cx="1152128" cy="360040"/>
            <a:chOff x="7092280" y="5301208"/>
            <a:chExt cx="1152128" cy="360040"/>
          </a:xfrm>
        </p:grpSpPr>
        <p:cxnSp>
          <p:nvCxnSpPr>
            <p:cNvPr id="21" name="20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23" name="22 Arco"/>
          <p:cNvSpPr/>
          <p:nvPr/>
        </p:nvSpPr>
        <p:spPr>
          <a:xfrm>
            <a:off x="2843808" y="1196752"/>
            <a:ext cx="2664296" cy="720080"/>
          </a:xfrm>
          <a:prstGeom prst="arc">
            <a:avLst>
              <a:gd name="adj1" fmla="val 10817974"/>
              <a:gd name="adj2" fmla="val 0"/>
            </a:avLst>
          </a:prstGeom>
          <a:ln w="28575">
            <a:solidFill>
              <a:srgbClr val="FFC0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1000"/>
                                        <p:tgtEl>
                                          <p:spTgt spid="19"/>
                                        </p:tgtEl>
                                      </p:cBhvr>
                                    </p:animEffect>
                                  </p:childTnLst>
                                </p:cTn>
                              </p:par>
                            </p:childTnLst>
                          </p:cTn>
                        </p:par>
                        <p:par>
                          <p:cTn id="17" fill="hold">
                            <p:stCondLst>
                              <p:cond delay="1000"/>
                            </p:stCondLst>
                            <p:childTnLst>
                              <p:par>
                                <p:cTn id="18" presetID="22" presetClass="entr" presetSubtype="2"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1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up)">
                                      <p:cBhvr>
                                        <p:cTn id="34" dur="1000"/>
                                        <p:tgtEl>
                                          <p:spTgt spid="3">
                                            <p:txEl>
                                              <p:pRg st="3" end="3"/>
                                            </p:txEl>
                                          </p:spTgt>
                                        </p:tgtEl>
                                      </p:cBhvr>
                                    </p:animEffect>
                                  </p:childTnLst>
                                </p:cTn>
                              </p:par>
                            </p:childTnLst>
                          </p:cTn>
                        </p:par>
                        <p:par>
                          <p:cTn id="35" fill="hold">
                            <p:stCondLst>
                              <p:cond delay="1000"/>
                            </p:stCondLst>
                            <p:childTnLst>
                              <p:par>
                                <p:cTn id="36" presetID="22" presetClass="entr" presetSubtype="1"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wipe(up)">
                                      <p:cBhvr>
                                        <p:cTn id="38" dur="10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up)">
                                      <p:cBhvr>
                                        <p:cTn id="43" dur="10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up)">
                                      <p:cBhvr>
                                        <p:cTn id="48" dur="1000"/>
                                        <p:tgtEl>
                                          <p:spTgt spid="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wipe(up)">
                                      <p:cBhvr>
                                        <p:cTn id="53" dur="1000"/>
                                        <p:tgtEl>
                                          <p:spTgt spid="3">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wipe(up)">
                                      <p:cBhvr>
                                        <p:cTn id="58" dur="10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8" grpId="0"/>
      <p:bldP spid="2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237774"/>
          </a:xfrm>
        </p:spPr>
        <p:txBody>
          <a:bodyPr>
            <a:normAutofit/>
          </a:bodyPr>
          <a:lstStyle/>
          <a:p>
            <a:pPr indent="1588">
              <a:spcBef>
                <a:spcPts val="0"/>
              </a:spcBef>
              <a:spcAft>
                <a:spcPts val="1200"/>
              </a:spcAft>
            </a:pPr>
            <a:r>
              <a:rPr lang="es-ES" sz="2800" dirty="0" smtClean="0">
                <a:solidFill>
                  <a:schemeClr val="bg2">
                    <a:lumMod val="20000"/>
                    <a:lumOff val="80000"/>
                  </a:schemeClr>
                </a:solidFill>
              </a:rPr>
              <a:t>¿Valor siguiente al máximo?</a:t>
            </a:r>
            <a:endParaRPr lang="es-ES" dirty="0" smtClean="0">
              <a:solidFill>
                <a:schemeClr val="bg2">
                  <a:lumMod val="20000"/>
                  <a:lumOff val="80000"/>
                </a:schemeClr>
              </a:solidFill>
            </a:endParaRPr>
          </a:p>
          <a:p>
            <a:pPr lvl="1" indent="1588">
              <a:spcBef>
                <a:spcPts val="0"/>
              </a:spcBef>
              <a:spcAft>
                <a:spcPts val="1200"/>
              </a:spcAft>
              <a:buNone/>
            </a:pPr>
            <a:r>
              <a:rPr lang="es-ES" dirty="0" smtClean="0"/>
              <a:t>Valor mayor del máximo (o menor del mínimo) del tipo</a:t>
            </a:r>
          </a:p>
          <a:p>
            <a:pPr lvl="1" indent="1588">
              <a:spcBef>
                <a:spcPts val="0"/>
              </a:spcBef>
              <a:spcAft>
                <a:spcPts val="600"/>
              </a:spcAft>
              <a:buNone/>
            </a:pPr>
            <a:r>
              <a:rPr lang="en-US" sz="2000" dirty="0" smtClean="0">
                <a:solidFill>
                  <a:srgbClr val="FFC000"/>
                </a:solidFill>
                <a:latin typeface="Consolas" pitchFamily="49" charset="0"/>
              </a:rPr>
              <a:t>short int </a:t>
            </a:r>
            <a:r>
              <a:rPr lang="en-US" sz="2000" dirty="0" smtClean="0">
                <a:latin typeface="Consolas" pitchFamily="49" charset="0"/>
              </a:rPr>
              <a:t>i = </a:t>
            </a:r>
            <a:r>
              <a:rPr lang="en-US" sz="2000" dirty="0" smtClean="0">
                <a:solidFill>
                  <a:srgbClr val="FFFF00"/>
                </a:solidFill>
                <a:latin typeface="Consolas" pitchFamily="49" charset="0"/>
              </a:rPr>
              <a:t>32767</a:t>
            </a:r>
            <a:r>
              <a:rPr lang="en-US" sz="2000" dirty="0" smtClean="0">
                <a:latin typeface="Consolas" pitchFamily="49" charset="0"/>
              </a:rPr>
              <a:t>; </a:t>
            </a:r>
            <a:r>
              <a:rPr lang="en-US" sz="2000" dirty="0" smtClean="0">
                <a:solidFill>
                  <a:srgbClr val="92D050"/>
                </a:solidFill>
                <a:latin typeface="Consolas" pitchFamily="49" charset="0"/>
              </a:rPr>
              <a:t>// </a:t>
            </a:r>
            <a:r>
              <a:rPr lang="es-ES" sz="2000" dirty="0" smtClean="0">
                <a:solidFill>
                  <a:srgbClr val="92D050"/>
                </a:solidFill>
                <a:latin typeface="Consolas" pitchFamily="49" charset="0"/>
              </a:rPr>
              <a:t>Valor máximo para short int</a:t>
            </a:r>
          </a:p>
          <a:p>
            <a:pPr lvl="1" indent="1588">
              <a:spcBef>
                <a:spcPts val="0"/>
              </a:spcBef>
              <a:spcAft>
                <a:spcPts val="600"/>
              </a:spcAft>
              <a:buNone/>
            </a:pPr>
            <a:r>
              <a:rPr lang="en-US" sz="2000" dirty="0" err="1" smtClean="0">
                <a:latin typeface="Consolas" pitchFamily="49" charset="0"/>
              </a:rPr>
              <a:t>i</a:t>
            </a:r>
            <a:r>
              <a:rPr lang="en-US" sz="2000" dirty="0" smtClean="0">
                <a:latin typeface="Consolas" pitchFamily="49" charset="0"/>
              </a:rPr>
              <a:t>++; </a:t>
            </a:r>
            <a:r>
              <a:rPr lang="en-US" sz="2000" dirty="0" smtClean="0">
                <a:solidFill>
                  <a:srgbClr val="92D050"/>
                </a:solidFill>
                <a:latin typeface="Consolas" pitchFamily="49" charset="0"/>
              </a:rPr>
              <a:t>// 32768 no </a:t>
            </a:r>
            <a:r>
              <a:rPr lang="es-ES" sz="2000" dirty="0" smtClean="0">
                <a:solidFill>
                  <a:srgbClr val="92D050"/>
                </a:solidFill>
                <a:latin typeface="Consolas" pitchFamily="49" charset="0"/>
              </a:rPr>
              <a:t>cabe</a:t>
            </a:r>
            <a:r>
              <a:rPr lang="en-US" sz="2000" dirty="0" smtClean="0">
                <a:solidFill>
                  <a:srgbClr val="92D050"/>
                </a:solidFill>
                <a:latin typeface="Consolas" pitchFamily="49" charset="0"/>
              </a:rPr>
              <a:t> en un short int</a:t>
            </a:r>
            <a:endParaRPr lang="en-US" sz="2000" dirty="0" smtClean="0">
              <a:latin typeface="Consolas" pitchFamily="49" charset="0"/>
            </a:endParaRPr>
          </a:p>
          <a:p>
            <a:pPr lvl="1" indent="1588">
              <a:spcBef>
                <a:spcPts val="0"/>
              </a:spcBef>
              <a:spcAft>
                <a:spcPts val="600"/>
              </a:spcAft>
              <a:buNone/>
            </a:pPr>
            <a:r>
              <a:rPr lang="en-US" sz="2000" dirty="0" smtClean="0">
                <a:latin typeface="Consolas" pitchFamily="49" charset="0"/>
              </a:rPr>
              <a:t>cout &lt;&lt; </a:t>
            </a:r>
            <a:r>
              <a:rPr lang="en-US" sz="2000" dirty="0" err="1" smtClean="0">
                <a:latin typeface="Consolas" pitchFamily="49" charset="0"/>
              </a:rPr>
              <a:t>i</a:t>
            </a:r>
            <a:r>
              <a:rPr lang="en-US" sz="2000" dirty="0" smtClean="0">
                <a:latin typeface="Consolas" pitchFamily="49" charset="0"/>
              </a:rPr>
              <a:t>; </a:t>
            </a:r>
            <a:r>
              <a:rPr lang="en-US" sz="2000" dirty="0" smtClean="0">
                <a:solidFill>
                  <a:srgbClr val="92D050"/>
                </a:solidFill>
                <a:latin typeface="Consolas" pitchFamily="49" charset="0"/>
              </a:rPr>
              <a:t>// </a:t>
            </a:r>
            <a:r>
              <a:rPr lang="es-ES" sz="2000" dirty="0" smtClean="0">
                <a:solidFill>
                  <a:srgbClr val="92D050"/>
                </a:solidFill>
                <a:latin typeface="Consolas" pitchFamily="49" charset="0"/>
              </a:rPr>
              <a:t>Muestra</a:t>
            </a:r>
            <a:r>
              <a:rPr lang="en-US" sz="2000" dirty="0" smtClean="0">
                <a:solidFill>
                  <a:srgbClr val="92D050"/>
                </a:solidFill>
                <a:latin typeface="Consolas" pitchFamily="49" charset="0"/>
              </a:rPr>
              <a:t> -32768</a:t>
            </a:r>
          </a:p>
          <a:p>
            <a:pPr lvl="1" indent="1588">
              <a:spcBef>
                <a:spcPts val="0"/>
              </a:spcBef>
              <a:buNone/>
            </a:pPr>
            <a:endParaRPr lang="es-ES" sz="2000" dirty="0" smtClean="0"/>
          </a:p>
          <a:p>
            <a:pPr lvl="1" indent="1588">
              <a:spcBef>
                <a:spcPts val="0"/>
              </a:spcBef>
              <a:buNone/>
            </a:pPr>
            <a:endParaRPr lang="es-ES" sz="2000" dirty="0" smtClean="0"/>
          </a:p>
          <a:p>
            <a:pPr lvl="1" indent="1588">
              <a:spcBef>
                <a:spcPts val="0"/>
              </a:spcBef>
              <a:spcAft>
                <a:spcPts val="600"/>
              </a:spcAft>
              <a:buNone/>
            </a:pPr>
            <a:endParaRPr lang="es-ES" sz="2000" dirty="0" smtClean="0"/>
          </a:p>
          <a:p>
            <a:pPr lvl="1" indent="1588">
              <a:spcBef>
                <a:spcPts val="0"/>
              </a:spcBef>
              <a:spcAft>
                <a:spcPts val="1800"/>
              </a:spcAft>
              <a:buNone/>
            </a:pPr>
            <a:endParaRPr lang="es-ES" sz="2000" dirty="0" smtClean="0"/>
          </a:p>
        </p:txBody>
      </p:sp>
      <p:grpSp>
        <p:nvGrpSpPr>
          <p:cNvPr id="18" name="17 Grupo"/>
          <p:cNvGrpSpPr/>
          <p:nvPr/>
        </p:nvGrpSpPr>
        <p:grpSpPr>
          <a:xfrm>
            <a:off x="755576" y="3717032"/>
            <a:ext cx="2209309" cy="1368152"/>
            <a:chOff x="562491" y="4134222"/>
            <a:chExt cx="2209309" cy="1368152"/>
          </a:xfrm>
        </p:grpSpPr>
        <p:sp>
          <p:nvSpPr>
            <p:cNvPr id="13" name="12 Rectángulo"/>
            <p:cNvSpPr/>
            <p:nvPr/>
          </p:nvSpPr>
          <p:spPr>
            <a:xfrm>
              <a:off x="2339752" y="4134222"/>
              <a:ext cx="432048" cy="1368152"/>
            </a:xfrm>
            <a:prstGeom prst="rect">
              <a:avLst/>
            </a:prstGeom>
            <a:solidFill>
              <a:srgbClr val="9966FF"/>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4" name="13 Conector recto de flecha"/>
            <p:cNvCxnSpPr/>
            <p:nvPr/>
          </p:nvCxnSpPr>
          <p:spPr>
            <a:xfrm rot="10800000">
              <a:off x="1979712" y="4388346"/>
              <a:ext cx="360040"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62491" y="4162797"/>
              <a:ext cx="1628029" cy="101566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Bit de signo</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0 = positivo</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1 = negativo</a:t>
              </a:r>
            </a:p>
          </p:txBody>
        </p:sp>
      </p:grpSp>
      <p:sp>
        <p:nvSpPr>
          <p:cNvPr id="2" name="1 Título"/>
          <p:cNvSpPr>
            <a:spLocks noGrp="1"/>
          </p:cNvSpPr>
          <p:nvPr>
            <p:ph type="title"/>
          </p:nvPr>
        </p:nvSpPr>
        <p:spPr/>
        <p:txBody>
          <a:bodyPr/>
          <a:lstStyle/>
          <a:p>
            <a:pPr indent="1588">
              <a:spcBef>
                <a:spcPts val="0"/>
              </a:spcBef>
              <a:spcAft>
                <a:spcPts val="1200"/>
              </a:spcAft>
            </a:pPr>
            <a:r>
              <a:rPr lang="es-ES" dirty="0" smtClean="0"/>
              <a:t>Desbordamiento</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166</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2635351" y="3827140"/>
          <a:ext cx="4968556" cy="335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2268"/>
                <a:gridCol w="292268"/>
                <a:gridCol w="292268"/>
                <a:gridCol w="292268"/>
                <a:gridCol w="292268"/>
                <a:gridCol w="292268"/>
                <a:gridCol w="292268"/>
                <a:gridCol w="292268"/>
                <a:gridCol w="292268"/>
                <a:gridCol w="292268"/>
                <a:gridCol w="292268"/>
                <a:gridCol w="292268"/>
                <a:gridCol w="292268"/>
                <a:gridCol w="292268"/>
                <a:gridCol w="292268"/>
                <a:gridCol w="292268"/>
                <a:gridCol w="292268"/>
              </a:tblGrid>
              <a:tr h="288032">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FF"/>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graphicFrame>
        <p:nvGraphicFramePr>
          <p:cNvPr id="8" name="7 Tabla"/>
          <p:cNvGraphicFramePr>
            <a:graphicFrameLocks noGrp="1"/>
          </p:cNvGraphicFramePr>
          <p:nvPr/>
        </p:nvGraphicFramePr>
        <p:xfrm>
          <a:off x="2635351" y="4691236"/>
          <a:ext cx="4968556" cy="335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2268"/>
                <a:gridCol w="292268"/>
                <a:gridCol w="292268"/>
                <a:gridCol w="292268"/>
                <a:gridCol w="292268"/>
                <a:gridCol w="292268"/>
                <a:gridCol w="292268"/>
                <a:gridCol w="292268"/>
                <a:gridCol w="292268"/>
                <a:gridCol w="292268"/>
                <a:gridCol w="292268"/>
                <a:gridCol w="292268"/>
                <a:gridCol w="292268"/>
                <a:gridCol w="292268"/>
                <a:gridCol w="292268"/>
                <a:gridCol w="292268"/>
                <a:gridCol w="292268"/>
              </a:tblGrid>
              <a:tr h="288032">
                <a:tc>
                  <a:txBody>
                    <a:bodyPr/>
                    <a:lstStyle/>
                    <a:p>
                      <a:pPr algn="ctr"/>
                      <a:r>
                        <a:rPr lang="es-ES" sz="1600" dirty="0" smtClean="0">
                          <a:effectLst>
                            <a:outerShdw blurRad="38100" dist="38100" dir="2700000" algn="tl">
                              <a:srgbClr val="000000">
                                <a:alpha val="43137"/>
                              </a:srgbClr>
                            </a:outerShdw>
                          </a:effectLst>
                          <a:latin typeface="+mj-lt"/>
                        </a:rPr>
                        <a:t>1</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FF"/>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graphicFrame>
        <p:nvGraphicFramePr>
          <p:cNvPr id="10" name="9 Tabla"/>
          <p:cNvGraphicFramePr>
            <a:graphicFrameLocks noGrp="1"/>
          </p:cNvGraphicFramePr>
          <p:nvPr/>
        </p:nvGraphicFramePr>
        <p:xfrm>
          <a:off x="2635351" y="4259188"/>
          <a:ext cx="4968556" cy="335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2268"/>
                <a:gridCol w="292268"/>
                <a:gridCol w="292268"/>
                <a:gridCol w="292268"/>
                <a:gridCol w="292268"/>
                <a:gridCol w="292268"/>
                <a:gridCol w="292268"/>
                <a:gridCol w="292268"/>
                <a:gridCol w="292268"/>
                <a:gridCol w="292268"/>
                <a:gridCol w="292268"/>
                <a:gridCol w="292268"/>
                <a:gridCol w="292268"/>
                <a:gridCol w="292268"/>
                <a:gridCol w="292268"/>
                <a:gridCol w="292268"/>
                <a:gridCol w="292268"/>
              </a:tblGrid>
              <a:tr h="288032">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66FF"/>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600" dirty="0" smtClean="0">
                          <a:effectLst>
                            <a:outerShdw blurRad="38100" dist="38100" dir="2700000" algn="tl">
                              <a:srgbClr val="000000">
                                <a:alpha val="43137"/>
                              </a:srgbClr>
                            </a:outerShdw>
                          </a:effectLst>
                          <a:latin typeface="+mj-lt"/>
                        </a:rPr>
                        <a:t>0</a:t>
                      </a:r>
                      <a:endParaRPr lang="es-ES" sz="16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0</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s-ES" sz="1400" dirty="0" smtClean="0">
                          <a:effectLst>
                            <a:outerShdw blurRad="38100" dist="38100" dir="2700000" algn="tl">
                              <a:srgbClr val="000000">
                                <a:alpha val="43137"/>
                              </a:srgbClr>
                            </a:outerShdw>
                          </a:effectLst>
                          <a:latin typeface="+mj-lt"/>
                        </a:rPr>
                        <a:t>1</a:t>
                      </a:r>
                      <a:endParaRPr lang="es-ES" sz="140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r>
            </a:tbl>
          </a:graphicData>
        </a:graphic>
      </p:graphicFrame>
      <p:sp>
        <p:nvSpPr>
          <p:cNvPr id="11" name="10 CuadroTexto"/>
          <p:cNvSpPr txBox="1"/>
          <p:nvPr/>
        </p:nvSpPr>
        <p:spPr>
          <a:xfrm>
            <a:off x="2250540" y="4206230"/>
            <a:ext cx="325730"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es-ES" sz="2000" dirty="0" smtClean="0">
                <a:effectLst>
                  <a:outerShdw blurRad="38100" dist="38100" dir="2700000" algn="tl">
                    <a:srgbClr val="000000">
                      <a:alpha val="43137"/>
                    </a:srgbClr>
                  </a:outerShdw>
                </a:effectLst>
                <a:latin typeface="Consolas" pitchFamily="49" charset="0"/>
              </a:rPr>
              <a:t>+</a:t>
            </a:r>
            <a:endParaRPr lang="es-ES" sz="2000" dirty="0" smtClean="0">
              <a:solidFill>
                <a:srgbClr val="FFFF00"/>
              </a:solidFill>
              <a:effectLst>
                <a:outerShdw blurRad="38100" dist="38100" dir="2700000" algn="tl">
                  <a:srgbClr val="000000">
                    <a:alpha val="43137"/>
                  </a:srgbClr>
                </a:outerShdw>
              </a:effectLst>
              <a:latin typeface="Consolas" pitchFamily="49" charset="0"/>
            </a:endParaRPr>
          </a:p>
        </p:txBody>
      </p:sp>
      <p:grpSp>
        <p:nvGrpSpPr>
          <p:cNvPr id="19" name="18 Grupo"/>
          <p:cNvGrpSpPr/>
          <p:nvPr/>
        </p:nvGrpSpPr>
        <p:grpSpPr>
          <a:xfrm>
            <a:off x="7717413" y="3774182"/>
            <a:ext cx="1031051" cy="1277094"/>
            <a:chOff x="7524328" y="4191372"/>
            <a:chExt cx="1031051" cy="1277094"/>
          </a:xfrm>
        </p:grpSpPr>
        <p:sp>
          <p:nvSpPr>
            <p:cNvPr id="7" name="6 CuadroTexto"/>
            <p:cNvSpPr txBox="1"/>
            <p:nvPr/>
          </p:nvSpPr>
          <p:spPr>
            <a:xfrm>
              <a:off x="7661503" y="4191372"/>
              <a:ext cx="889987"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rPr>
                <a:t>32767</a:t>
              </a:r>
            </a:p>
          </p:txBody>
        </p:sp>
        <p:sp>
          <p:nvSpPr>
            <p:cNvPr id="9" name="8 CuadroTexto"/>
            <p:cNvSpPr txBox="1"/>
            <p:nvPr/>
          </p:nvSpPr>
          <p:spPr>
            <a:xfrm>
              <a:off x="7524328" y="5068356"/>
              <a:ext cx="1031051"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rPr>
                <a:t>-32768</a:t>
              </a:r>
            </a:p>
          </p:txBody>
        </p:sp>
        <p:sp>
          <p:nvSpPr>
            <p:cNvPr id="12" name="11 CuadroTexto"/>
            <p:cNvSpPr txBox="1"/>
            <p:nvPr/>
          </p:nvSpPr>
          <p:spPr>
            <a:xfrm>
              <a:off x="7661022" y="4632945"/>
              <a:ext cx="607859"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onsolas" pitchFamily="49" charset="0"/>
                </a:rPr>
                <a:t>+</a:t>
              </a:r>
              <a:r>
                <a:rPr lang="es-ES" sz="2000" dirty="0" smtClean="0">
                  <a:solidFill>
                    <a:srgbClr val="FFFF00"/>
                  </a:solidFill>
                  <a:effectLst>
                    <a:outerShdw blurRad="38100" dist="38100" dir="2700000" algn="tl">
                      <a:srgbClr val="000000">
                        <a:alpha val="43137"/>
                      </a:srgbClr>
                    </a:outerShdw>
                  </a:effectLst>
                  <a:latin typeface="Consolas" pitchFamily="49" charset="0"/>
                </a:rPr>
                <a:t> 1</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right)">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1000"/>
                                        <p:tgtEl>
                                          <p:spTgt spid="11"/>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La ejecución</a:t>
            </a:r>
          </a:p>
          <a:p>
            <a:pPr marL="361950" lvl="1" indent="1588">
              <a:spcBef>
                <a:spcPts val="0"/>
              </a:spcBef>
              <a:spcAft>
                <a:spcPts val="600"/>
              </a:spcAft>
              <a:buNone/>
            </a:pPr>
            <a:r>
              <a:rPr lang="es-ES" dirty="0" smtClean="0"/>
              <a:t>Se realiza lo que pide</a:t>
            </a:r>
            <a:br>
              <a:rPr lang="es-ES" dirty="0" smtClean="0"/>
            </a:br>
            <a:r>
              <a:rPr lang="es-ES" dirty="0" smtClean="0"/>
              <a:t>cada instrucción:</a:t>
            </a:r>
            <a:endParaRPr lang="es-ES" dirty="0" smtClean="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148064" y="1628800"/>
          <a:ext cx="3480048" cy="2966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5006"/>
                <a:gridCol w="435006"/>
                <a:gridCol w="435006"/>
                <a:gridCol w="435006"/>
                <a:gridCol w="435006"/>
                <a:gridCol w="435006"/>
                <a:gridCol w="435006"/>
                <a:gridCol w="435006"/>
              </a:tblGrid>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ES" dirty="0" smtClean="0">
                          <a:solidFill>
                            <a:schemeClr val="tx1"/>
                          </a:solidFill>
                        </a:rPr>
                        <a:t>B</a:t>
                      </a:r>
                      <a:endParaRPr lang="es-E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pic>
        <p:nvPicPr>
          <p:cNvPr id="102402" name="Picture 2"/>
          <p:cNvPicPr>
            <a:picLocks noChangeAspect="1" noChangeArrowheads="1"/>
          </p:cNvPicPr>
          <p:nvPr/>
        </p:nvPicPr>
        <p:blipFill>
          <a:blip r:embed="rId2" cstate="print"/>
          <a:srcRect/>
          <a:stretch>
            <a:fillRect/>
          </a:stretch>
        </p:blipFill>
        <p:spPr bwMode="auto">
          <a:xfrm>
            <a:off x="7418412" y="1672233"/>
            <a:ext cx="300038" cy="300038"/>
          </a:xfrm>
          <a:prstGeom prst="rect">
            <a:avLst/>
          </a:prstGeom>
          <a:noFill/>
          <a:ln w="9525">
            <a:noFill/>
            <a:miter lim="800000"/>
            <a:headEnd/>
            <a:tailEnd/>
          </a:ln>
        </p:spPr>
      </p:pic>
      <p:sp>
        <p:nvSpPr>
          <p:cNvPr id="11" name="10 CuadroTexto"/>
          <p:cNvSpPr txBox="1"/>
          <p:nvPr/>
        </p:nvSpPr>
        <p:spPr>
          <a:xfrm>
            <a:off x="8622727" y="930206"/>
            <a:ext cx="324128" cy="3385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1600" b="1" dirty="0" smtClean="0">
                <a:solidFill>
                  <a:schemeClr val="bg2">
                    <a:lumMod val="20000"/>
                    <a:lumOff val="80000"/>
                  </a:schemeClr>
                </a:solidFill>
                <a:effectLst>
                  <a:outerShdw blurRad="38100" dist="38100" dir="2700000" algn="tl">
                    <a:srgbClr val="000000">
                      <a:alpha val="43137"/>
                    </a:srgbClr>
                  </a:outerShdw>
                </a:effectLst>
                <a:latin typeface="Cambria" pitchFamily="18" charset="0"/>
              </a:rPr>
              <a:t>N</a:t>
            </a:r>
          </a:p>
        </p:txBody>
      </p:sp>
      <p:sp>
        <p:nvSpPr>
          <p:cNvPr id="15" name="14 Estrella de 8 puntas"/>
          <p:cNvSpPr/>
          <p:nvPr/>
        </p:nvSpPr>
        <p:spPr>
          <a:xfrm>
            <a:off x="8618165" y="1177702"/>
            <a:ext cx="321940" cy="379090"/>
          </a:xfrm>
          <a:prstGeom prst="star8">
            <a:avLst>
              <a:gd name="adj" fmla="val 1369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16" name="15 Rectángulo"/>
          <p:cNvSpPr/>
          <p:nvPr/>
        </p:nvSpPr>
        <p:spPr>
          <a:xfrm>
            <a:off x="1043608" y="2348880"/>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Start</a:t>
            </a:r>
            <a:r>
              <a:rPr lang="es-ES" sz="2400" dirty="0" smtClean="0">
                <a:latin typeface="Consolas" pitchFamily="49" charset="0"/>
                <a:cs typeface="Consolas" pitchFamily="49" charset="0"/>
              </a:rPr>
              <a:t>;</a:t>
            </a:r>
            <a:endParaRPr lang="es-ES" sz="2400" dirty="0"/>
          </a:p>
        </p:txBody>
      </p:sp>
      <p:pic>
        <p:nvPicPr>
          <p:cNvPr id="17"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85445" y="4268713"/>
            <a:ext cx="366126" cy="229880"/>
          </a:xfrm>
          <a:prstGeom prst="rect">
            <a:avLst/>
          </a:prstGeom>
          <a:noFill/>
        </p:spPr>
      </p:pic>
      <p:pic>
        <p:nvPicPr>
          <p:cNvPr id="18"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99162" y="3919200"/>
            <a:ext cx="366126" cy="229880"/>
          </a:xfrm>
          <a:prstGeom prst="rect">
            <a:avLst/>
          </a:prstGeom>
          <a:noFill/>
        </p:spPr>
      </p:pic>
      <p:sp>
        <p:nvSpPr>
          <p:cNvPr id="20" name="19 Rectángulo"/>
          <p:cNvSpPr/>
          <p:nvPr/>
        </p:nvSpPr>
        <p:spPr>
          <a:xfrm>
            <a:off x="1043608" y="2832901"/>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North 1 Blocks;</a:t>
            </a:r>
            <a:endParaRPr lang="es-ES" sz="2400" dirty="0"/>
          </a:p>
        </p:txBody>
      </p:sp>
      <p:sp>
        <p:nvSpPr>
          <p:cNvPr id="21" name="20 Rectángulo"/>
          <p:cNvSpPr/>
          <p:nvPr/>
        </p:nvSpPr>
        <p:spPr>
          <a:xfrm>
            <a:off x="1043608" y="3316922"/>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East 3 Blocks;</a:t>
            </a:r>
            <a:endParaRPr lang="es-ES" sz="2400" dirty="0"/>
          </a:p>
        </p:txBody>
      </p:sp>
      <p:pic>
        <p:nvPicPr>
          <p:cNvPr id="22"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6660232" y="3919200"/>
            <a:ext cx="366126" cy="229880"/>
          </a:xfrm>
          <a:prstGeom prst="rect">
            <a:avLst/>
          </a:prstGeom>
          <a:noFill/>
        </p:spPr>
      </p:pic>
      <p:sp>
        <p:nvSpPr>
          <p:cNvPr id="33" name="32 CuadroTexto"/>
          <p:cNvSpPr txBox="1"/>
          <p:nvPr/>
        </p:nvSpPr>
        <p:spPr>
          <a:xfrm>
            <a:off x="6838558" y="3429000"/>
            <a:ext cx="325730" cy="70788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4000" dirty="0" smtClean="0">
                <a:solidFill>
                  <a:srgbClr val="C00000"/>
                </a:solidFill>
                <a:effectLst>
                  <a:outerShdw blurRad="38100" dist="38100" dir="2700000" algn="tl">
                    <a:srgbClr val="000000">
                      <a:alpha val="43137"/>
                    </a:srgbClr>
                  </a:outerShdw>
                </a:effectLst>
                <a:cs typeface="Consolas" pitchFamily="49" charset="0"/>
              </a:rPr>
              <a:t>!</a:t>
            </a:r>
          </a:p>
        </p:txBody>
      </p:sp>
      <p:sp>
        <p:nvSpPr>
          <p:cNvPr id="34" name="33 Rectángulo"/>
          <p:cNvSpPr/>
          <p:nvPr/>
        </p:nvSpPr>
        <p:spPr>
          <a:xfrm>
            <a:off x="971600" y="4869160"/>
            <a:ext cx="5904656" cy="907941"/>
          </a:xfrm>
          <a:prstGeom prst="rect">
            <a:avLst/>
          </a:prstGeom>
        </p:spPr>
        <p:txBody>
          <a:bodyPr wrap="square">
            <a:spAutoFit/>
          </a:bodyPr>
          <a:lstStyle/>
          <a:p>
            <a:pPr marL="0" lvl="1" indent="1588">
              <a:spcAft>
                <a:spcPts val="600"/>
              </a:spcAft>
              <a:buClr>
                <a:srgbClr val="04617B">
                  <a:lumMod val="20000"/>
                  <a:lumOff val="80000"/>
                </a:srgbClr>
              </a:buClr>
              <a:buSzPct val="100000"/>
            </a:pPr>
            <a:r>
              <a:rPr lang="es-ES" sz="2400" dirty="0" smtClean="0">
                <a:solidFill>
                  <a:srgbClr val="FFC000"/>
                </a:solidFill>
                <a:effectLst>
                  <a:outerShdw blurRad="38100" dist="38100" dir="2700000" algn="tl">
                    <a:srgbClr val="000000">
                      <a:alpha val="43137"/>
                    </a:srgbClr>
                  </a:outerShdw>
                </a:effectLst>
                <a:latin typeface="Cambria" pitchFamily="18" charset="0"/>
              </a:rPr>
              <a:t>Error de ejecución</a:t>
            </a:r>
          </a:p>
          <a:p>
            <a:pPr marL="0" lvl="1" indent="1588">
              <a:spcAft>
                <a:spcPts val="600"/>
              </a:spcAft>
              <a:buClr>
                <a:srgbClr val="04617B">
                  <a:lumMod val="20000"/>
                  <a:lumOff val="80000"/>
                </a:srgbClr>
              </a:buClr>
              <a:buSzPct val="100000"/>
            </a:pPr>
            <a:r>
              <a:rPr lang="es-ES" sz="2400" i="1" dirty="0" smtClean="0">
                <a:solidFill>
                  <a:prstClr val="white"/>
                </a:solidFill>
                <a:effectLst>
                  <a:outerShdw blurRad="38100" dist="38100" dir="2700000" algn="tl">
                    <a:srgbClr val="000000">
                      <a:alpha val="43137"/>
                    </a:srgbClr>
                  </a:outerShdw>
                </a:effectLst>
                <a:latin typeface="Cambria" pitchFamily="18" charset="0"/>
              </a:rPr>
              <a:t>¡Una instrucción no se puede ejecutar!</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childTnLst>
                          </p:cTn>
                        </p:par>
                        <p:par>
                          <p:cTn id="17" fill="hold">
                            <p:stCondLst>
                              <p:cond delay="1000"/>
                            </p:stCondLst>
                            <p:childTnLst>
                              <p:par>
                                <p:cTn id="18" presetID="1" presetClass="exit" presetSubtype="0" fill="hold" nodeType="after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0"/>
                                        <p:tgtEl>
                                          <p:spTgt spid="21"/>
                                        </p:tgtEl>
                                      </p:cBhvr>
                                    </p:animEffec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par>
                          <p:cTn id="37" fill="hold">
                            <p:stCondLst>
                              <p:cond delay="1000"/>
                            </p:stCondLst>
                            <p:childTnLst>
                              <p:par>
                                <p:cTn id="38" presetID="22" presetClass="entr" presetSubtype="1" fill="hold" grpId="0" nodeType="afterEffect">
                                  <p:stCondLst>
                                    <p:cond delay="2000"/>
                                  </p:stCondLst>
                                  <p:childTnLst>
                                    <p:set>
                                      <p:cBhvr>
                                        <p:cTn id="39" dur="1" fill="hold">
                                          <p:stCondLst>
                                            <p:cond delay="0"/>
                                          </p:stCondLst>
                                        </p:cTn>
                                        <p:tgtEl>
                                          <p:spTgt spid="34"/>
                                        </p:tgtEl>
                                        <p:attrNameLst>
                                          <p:attrName>style.visibility</p:attrName>
                                        </p:attrNameLst>
                                      </p:cBhvr>
                                      <p:to>
                                        <p:strVal val="visible"/>
                                      </p:to>
                                    </p:set>
                                    <p:animEffect transition="in" filter="wipe(up)">
                                      <p:cBhvr>
                                        <p:cTn id="40"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33" grpId="0"/>
      <p:bldP spid="3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167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3186855" y="3044280"/>
            <a:ext cx="2770375"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Constantes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Constantes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tabLst>
                <a:tab pos="7981950" algn="r"/>
              </a:tabLst>
            </a:pPr>
            <a:r>
              <a:rPr lang="es-ES" sz="2800" dirty="0" smtClean="0">
                <a:solidFill>
                  <a:schemeClr val="bg2">
                    <a:lumMod val="20000"/>
                    <a:lumOff val="80000"/>
                  </a:schemeClr>
                </a:solidFill>
              </a:rPr>
              <a:t>Declaración de constantes</a:t>
            </a:r>
            <a:r>
              <a:rPr lang="es-ES" sz="2800" dirty="0" smtClean="0"/>
              <a:t>	</a:t>
            </a:r>
            <a:r>
              <a:rPr lang="es-ES" i="0" dirty="0" smtClean="0"/>
              <a:t>Modificador de acceso </a:t>
            </a:r>
            <a:r>
              <a:rPr lang="es-ES" i="0" dirty="0" smtClean="0">
                <a:solidFill>
                  <a:schemeClr val="accent2">
                    <a:lumMod val="60000"/>
                    <a:lumOff val="40000"/>
                  </a:schemeClr>
                </a:solidFill>
                <a:latin typeface="Consolas" pitchFamily="49" charset="0"/>
              </a:rPr>
              <a:t>const</a:t>
            </a:r>
            <a:endParaRPr lang="es-ES" dirty="0" smtClean="0">
              <a:solidFill>
                <a:schemeClr val="accent2">
                  <a:lumMod val="60000"/>
                  <a:lumOff val="40000"/>
                </a:schemeClr>
              </a:solidFill>
              <a:latin typeface="Consolas" pitchFamily="49" charset="0"/>
            </a:endParaRPr>
          </a:p>
          <a:p>
            <a:pPr lvl="1" indent="1588">
              <a:spcBef>
                <a:spcPts val="0"/>
              </a:spcBef>
              <a:spcAft>
                <a:spcPts val="600"/>
              </a:spcAft>
              <a:buNone/>
            </a:pPr>
            <a:r>
              <a:rPr lang="es-ES" i="1" dirty="0" smtClean="0"/>
              <a:t>Variables inicializadas a las que no dejamos variar</a:t>
            </a:r>
          </a:p>
          <a:p>
            <a:pPr lvl="1" indent="1588">
              <a:spcBef>
                <a:spcPts val="0"/>
              </a:spcBef>
              <a:spcAft>
                <a:spcPts val="600"/>
              </a:spcAft>
              <a:buNone/>
            </a:pPr>
            <a:endParaRPr lang="es-ES" dirty="0" smtClean="0"/>
          </a:p>
          <a:p>
            <a:pPr lvl="1" indent="1588">
              <a:spcBef>
                <a:spcPts val="0"/>
              </a:spcBef>
              <a:spcAft>
                <a:spcPts val="600"/>
              </a:spcAft>
              <a:buNone/>
            </a:pPr>
            <a:endParaRPr lang="es-ES" dirty="0" smtClean="0"/>
          </a:p>
          <a:p>
            <a:pPr lvl="1" indent="1588">
              <a:spcBef>
                <a:spcPts val="0"/>
              </a:spcBef>
              <a:spcAft>
                <a:spcPts val="1800"/>
              </a:spcAft>
              <a:buNone/>
            </a:pPr>
            <a:endParaRPr lang="es-ES"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7" name="16 Grupo"/>
          <p:cNvGrpSpPr/>
          <p:nvPr/>
        </p:nvGrpSpPr>
        <p:grpSpPr>
          <a:xfrm>
            <a:off x="2699792" y="2618095"/>
            <a:ext cx="5472608" cy="400110"/>
            <a:chOff x="2699792" y="2618095"/>
            <a:chExt cx="5472608" cy="400110"/>
          </a:xfrm>
        </p:grpSpPr>
        <p:cxnSp>
          <p:nvCxnSpPr>
            <p:cNvPr id="6" name="5 Conector recto de flecha"/>
            <p:cNvCxnSpPr/>
            <p:nvPr/>
          </p:nvCxnSpPr>
          <p:spPr>
            <a:xfrm>
              <a:off x="2699792" y="2807132"/>
              <a:ext cx="5472608" cy="0"/>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3275856" y="2618095"/>
              <a:ext cx="4345741"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Declaración de variable con inicializador</a:t>
              </a:r>
              <a:endParaRPr lang="es-ES" sz="2000" i="1" dirty="0">
                <a:solidFill>
                  <a:schemeClr val="tx1"/>
                </a:solidFill>
                <a:effectLst>
                  <a:outerShdw blurRad="38100" dist="38100" dir="2700000" algn="tl">
                    <a:srgbClr val="000000">
                      <a:alpha val="43137"/>
                    </a:srgbClr>
                  </a:outerShdw>
                </a:effectLst>
                <a:latin typeface="+mj-lt"/>
              </a:endParaRPr>
            </a:p>
          </p:txBody>
        </p:sp>
      </p:grpSp>
      <p:sp>
        <p:nvSpPr>
          <p:cNvPr id="54" name="53 Flecha abajo"/>
          <p:cNvSpPr/>
          <p:nvPr/>
        </p:nvSpPr>
        <p:spPr>
          <a:xfrm>
            <a:off x="2089820" y="2229480"/>
            <a:ext cx="432048" cy="360040"/>
          </a:xfrm>
          <a:prstGeom prst="downArrow">
            <a:avLst/>
          </a:prstGeom>
          <a:effectLst>
            <a:outerShdw blurRad="50800" dist="38100" dir="2700000" algn="t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grpSp>
        <p:nvGrpSpPr>
          <p:cNvPr id="8" name="55 Grupo"/>
          <p:cNvGrpSpPr/>
          <p:nvPr/>
        </p:nvGrpSpPr>
        <p:grpSpPr>
          <a:xfrm>
            <a:off x="2267744" y="4869160"/>
            <a:ext cx="4608512" cy="1080120"/>
            <a:chOff x="899592" y="5401791"/>
            <a:chExt cx="4608512" cy="1080120"/>
          </a:xfrm>
        </p:grpSpPr>
        <p:sp>
          <p:nvSpPr>
            <p:cNvPr id="57" name="56 CuadroTexto"/>
            <p:cNvSpPr txBox="1"/>
            <p:nvPr/>
          </p:nvSpPr>
          <p:spPr>
            <a:xfrm>
              <a:off x="899592" y="5416649"/>
              <a:ext cx="4608512" cy="106526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i="1" dirty="0" smtClean="0">
                  <a:effectLst>
                    <a:outerShdw blurRad="38100" dist="38100" dir="2700000" algn="tl">
                      <a:srgbClr val="000000">
                        <a:alpha val="43137"/>
                      </a:srgbClr>
                    </a:outerShdw>
                  </a:effectLst>
                  <a:latin typeface="Cambria" pitchFamily="18" charset="0"/>
                </a:rPr>
                <a:t>Programación con buen estilo</a:t>
              </a:r>
              <a:r>
                <a:rPr lang="es-ES" sz="2000" dirty="0" smtClean="0">
                  <a:effectLst>
                    <a:outerShdw blurRad="38100" dist="38100" dir="2700000" algn="tl">
                      <a:srgbClr val="000000">
                        <a:alpha val="43137"/>
                      </a:srgbClr>
                    </a:outerShdw>
                  </a:effectLst>
                  <a:latin typeface="Cambria" pitchFamily="18" charset="0"/>
                </a:rPr>
                <a:t>:</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Pon en mayúscula la primera letra</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de una constante o todo su nombre</a:t>
              </a:r>
            </a:p>
          </p:txBody>
        </p:sp>
        <p:pic>
          <p:nvPicPr>
            <p:cNvPr id="58"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
        <p:nvSpPr>
          <p:cNvPr id="60" name="59 CuadroTexto"/>
          <p:cNvSpPr txBox="1"/>
          <p:nvPr/>
        </p:nvSpPr>
        <p:spPr>
          <a:xfrm>
            <a:off x="5164726" y="3513202"/>
            <a:ext cx="3583738" cy="70788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La constante no podrá volver a </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aparecer a la izquierda de un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grpSp>
        <p:nvGrpSpPr>
          <p:cNvPr id="9" name="17 Grupo"/>
          <p:cNvGrpSpPr/>
          <p:nvPr/>
        </p:nvGrpSpPr>
        <p:grpSpPr>
          <a:xfrm>
            <a:off x="1331640" y="2632953"/>
            <a:ext cx="1541884" cy="360040"/>
            <a:chOff x="1331640" y="2632953"/>
            <a:chExt cx="1541884" cy="360040"/>
          </a:xfrm>
        </p:grpSpPr>
        <p:cxnSp>
          <p:nvCxnSpPr>
            <p:cNvPr id="33" name="32 Conector recto de flecha"/>
            <p:cNvCxnSpPr/>
            <p:nvPr/>
          </p:nvCxnSpPr>
          <p:spPr>
            <a:xfrm>
              <a:off x="1331640" y="2807132"/>
              <a:ext cx="360040"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44 Elipse"/>
            <p:cNvSpPr/>
            <p:nvPr/>
          </p:nvSpPr>
          <p:spPr>
            <a:xfrm>
              <a:off x="1691680" y="2632953"/>
              <a:ext cx="1181844"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solidFill>
                    <a:schemeClr val="accent2">
                      <a:lumMod val="40000"/>
                      <a:lumOff val="60000"/>
                    </a:schemeClr>
                  </a:solidFill>
                  <a:effectLst>
                    <a:outerShdw blurRad="38100" dist="38100" dir="2700000" algn="tl">
                      <a:srgbClr val="000000">
                        <a:alpha val="43137"/>
                      </a:srgbClr>
                    </a:outerShdw>
                  </a:effectLst>
                  <a:latin typeface="Consolas" pitchFamily="49" charset="0"/>
                </a:rPr>
                <a:t>const</a:t>
              </a:r>
            </a:p>
          </p:txBody>
        </p:sp>
      </p:grpSp>
      <p:sp>
        <p:nvSpPr>
          <p:cNvPr id="63" name="62 Rectángulo"/>
          <p:cNvSpPr/>
          <p:nvPr/>
        </p:nvSpPr>
        <p:spPr>
          <a:xfrm>
            <a:off x="827584" y="3287886"/>
            <a:ext cx="4572000" cy="1169551"/>
          </a:xfrm>
          <a:prstGeom prst="rect">
            <a:avLst/>
          </a:prstGeom>
        </p:spPr>
        <p:txBody>
          <a:bodyPr>
            <a:spAutoFit/>
          </a:bodyPr>
          <a:lstStyle/>
          <a:p>
            <a:pPr marL="0" lvl="1" indent="1588">
              <a:spcAft>
                <a:spcPts val="600"/>
              </a:spcAft>
              <a:buClr>
                <a:srgbClr val="04617B">
                  <a:lumMod val="20000"/>
                  <a:lumOff val="80000"/>
                </a:srgbClr>
              </a:buClr>
              <a:buSzPct val="100000"/>
            </a:pPr>
            <a:r>
              <a:rPr lang="es-ES" sz="2000" dirty="0" smtClean="0">
                <a:solidFill>
                  <a:srgbClr val="009DD9">
                    <a:lumMod val="60000"/>
                    <a:lumOff val="40000"/>
                  </a:srgbClr>
                </a:solidFill>
                <a:effectLst>
                  <a:outerShdw blurRad="38100" dist="38100" dir="2700000" algn="tl">
                    <a:srgbClr val="000000">
                      <a:alpha val="43137"/>
                    </a:srgbClr>
                  </a:outerShdw>
                </a:effectLst>
                <a:latin typeface="Consolas" pitchFamily="49" charset="0"/>
              </a:rPr>
              <a:t>const </a:t>
            </a:r>
            <a:r>
              <a:rPr lang="es-ES" sz="2000" dirty="0" smtClean="0">
                <a:solidFill>
                  <a:srgbClr val="FFC000"/>
                </a:solidFill>
                <a:effectLst>
                  <a:outerShdw blurRad="38100" dist="38100" dir="2700000" algn="tl">
                    <a:srgbClr val="000000">
                      <a:alpha val="43137"/>
                    </a:srgbClr>
                  </a:outerShdw>
                </a:effectLst>
                <a:latin typeface="Consolas" pitchFamily="49" charset="0"/>
              </a:rPr>
              <a:t>short int </a:t>
            </a:r>
            <a:r>
              <a:rPr lang="es-ES" sz="2000" dirty="0" smtClean="0">
                <a:solidFill>
                  <a:prstClr val="white"/>
                </a:solidFill>
                <a:effectLst>
                  <a:outerShdw blurRad="38100" dist="38100" dir="2700000" algn="tl">
                    <a:srgbClr val="000000">
                      <a:alpha val="43137"/>
                    </a:srgbClr>
                  </a:outerShdw>
                </a:effectLst>
                <a:latin typeface="Consolas" pitchFamily="49" charset="0"/>
              </a:rPr>
              <a:t>Meses = </a:t>
            </a:r>
            <a:r>
              <a:rPr lang="es-ES" sz="2000" dirty="0" smtClean="0">
                <a:solidFill>
                  <a:srgbClr val="FFFF00"/>
                </a:solidFill>
                <a:effectLst>
                  <a:outerShdw blurRad="38100" dist="38100" dir="2700000" algn="tl">
                    <a:srgbClr val="000000">
                      <a:alpha val="43137"/>
                    </a:srgbClr>
                  </a:outerShdw>
                </a:effectLst>
                <a:latin typeface="Consolas" pitchFamily="49" charset="0"/>
              </a:rPr>
              <a:t>12</a:t>
            </a: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marL="0" lvl="1" indent="1588">
              <a:spcAft>
                <a:spcPts val="600"/>
              </a:spcAft>
              <a:buClr>
                <a:srgbClr val="04617B">
                  <a:lumMod val="20000"/>
                  <a:lumOff val="80000"/>
                </a:srgbClr>
              </a:buClr>
              <a:buSzPct val="100000"/>
            </a:pPr>
            <a:r>
              <a:rPr lang="es-ES" sz="2000" dirty="0" smtClean="0">
                <a:solidFill>
                  <a:srgbClr val="009DD9">
                    <a:lumMod val="60000"/>
                    <a:lumOff val="40000"/>
                  </a:srgbClr>
                </a:solidFill>
                <a:effectLst>
                  <a:outerShdw blurRad="38100" dist="38100" dir="2700000" algn="tl">
                    <a:srgbClr val="000000">
                      <a:alpha val="43137"/>
                    </a:srgbClr>
                  </a:outerShdw>
                </a:effectLst>
                <a:latin typeface="Consolas" pitchFamily="49" charset="0"/>
              </a:rPr>
              <a:t>const </a:t>
            </a:r>
            <a:r>
              <a:rPr lang="es-ES" sz="2000" dirty="0" smtClean="0">
                <a:solidFill>
                  <a:srgbClr val="FFC000"/>
                </a:solidFill>
                <a:effectLst>
                  <a:outerShdw blurRad="38100" dist="38100" dir="2700000" algn="tl">
                    <a:srgbClr val="000000">
                      <a:alpha val="43137"/>
                    </a:srgbClr>
                  </a:outerShdw>
                </a:effectLst>
                <a:latin typeface="Consolas" pitchFamily="49" charset="0"/>
              </a:rPr>
              <a:t>double</a:t>
            </a:r>
            <a:r>
              <a:rPr lang="es-ES" sz="2000" dirty="0" smtClean="0">
                <a:solidFill>
                  <a:srgbClr val="FF9966"/>
                </a:solidFill>
                <a:effectLst>
                  <a:outerShdw blurRad="38100" dist="38100" dir="2700000" algn="tl">
                    <a:srgbClr val="000000">
                      <a:alpha val="43137"/>
                    </a:srgbClr>
                  </a:outerShdw>
                </a:effectLst>
                <a:latin typeface="Consolas" pitchFamily="49" charset="0"/>
              </a:rPr>
              <a:t> </a:t>
            </a:r>
            <a:r>
              <a:rPr lang="es-ES" sz="2000" dirty="0" smtClean="0">
                <a:solidFill>
                  <a:prstClr val="white"/>
                </a:solidFill>
                <a:effectLst>
                  <a:outerShdw blurRad="38100" dist="38100" dir="2700000" algn="tl">
                    <a:srgbClr val="000000">
                      <a:alpha val="43137"/>
                    </a:srgbClr>
                  </a:outerShdw>
                </a:effectLst>
                <a:latin typeface="Consolas" pitchFamily="49" charset="0"/>
              </a:rPr>
              <a:t>Pi = </a:t>
            </a:r>
            <a:r>
              <a:rPr lang="es-ES" sz="2000" dirty="0" smtClean="0">
                <a:solidFill>
                  <a:srgbClr val="FFFF00"/>
                </a:solidFill>
                <a:effectLst>
                  <a:outerShdw blurRad="38100" dist="38100" dir="2700000" algn="tl">
                    <a:srgbClr val="000000">
                      <a:alpha val="43137"/>
                    </a:srgbClr>
                  </a:outerShdw>
                </a:effectLst>
                <a:latin typeface="Consolas" pitchFamily="49" charset="0"/>
              </a:rPr>
              <a:t>3.141592</a:t>
            </a: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marL="0" lvl="1" indent="1588">
              <a:spcAft>
                <a:spcPts val="600"/>
              </a:spcAft>
              <a:buClr>
                <a:srgbClr val="04617B">
                  <a:lumMod val="20000"/>
                  <a:lumOff val="80000"/>
                </a:srgbClr>
              </a:buClr>
              <a:buSzPct val="100000"/>
            </a:pPr>
            <a:r>
              <a:rPr lang="es-ES" sz="2000" dirty="0" smtClean="0">
                <a:solidFill>
                  <a:srgbClr val="FF9966"/>
                </a:solidFill>
                <a:effectLst>
                  <a:outerShdw blurRad="38100" dist="38100" dir="2700000" algn="tl">
                    <a:srgbClr val="000000">
                      <a:alpha val="43137"/>
                    </a:srgbClr>
                  </a:outerShdw>
                </a:effectLst>
                <a:latin typeface="Consolas" pitchFamily="49" charset="0"/>
              </a:rPr>
              <a:t>   </a:t>
            </a:r>
            <a:r>
              <a:rPr lang="es-ES" sz="2000" dirty="0" smtClean="0">
                <a:solidFill>
                  <a:prstClr val="white"/>
                </a:solidFill>
                <a:effectLst>
                  <a:outerShdw blurRad="38100" dist="38100" dir="2700000" algn="tl">
                    <a:srgbClr val="000000">
                      <a:alpha val="43137"/>
                    </a:srgbClr>
                  </a:outerShdw>
                </a:effectLst>
                <a:latin typeface="Consolas" pitchFamily="49" charset="0"/>
              </a:rPr>
              <a:t>RATIO = </a:t>
            </a:r>
            <a:r>
              <a:rPr lang="es-ES" sz="2000" dirty="0" smtClean="0">
                <a:solidFill>
                  <a:srgbClr val="FFFF00"/>
                </a:solidFill>
                <a:effectLst>
                  <a:outerShdw blurRad="38100" dist="38100" dir="2700000" algn="tl">
                    <a:srgbClr val="000000">
                      <a:alpha val="43137"/>
                    </a:srgbClr>
                  </a:outerShdw>
                </a:effectLst>
                <a:latin typeface="Consolas" pitchFamily="49" charset="0"/>
              </a:rPr>
              <a:t>2.179</a:t>
            </a:r>
            <a:r>
              <a:rPr lang="es-ES" sz="2000" dirty="0" smtClean="0">
                <a:solidFill>
                  <a:prstClr val="white"/>
                </a:solidFill>
                <a:effectLst>
                  <a:outerShdw blurRad="38100" dist="38100" dir="2700000" algn="tl">
                    <a:srgbClr val="000000">
                      <a:alpha val="43137"/>
                    </a:srgbClr>
                  </a:outerShdw>
                </a:effectLst>
                <a:latin typeface="Consolas" pitchFamily="49" charset="0"/>
              </a:rPr>
              <a:t> * Pi;</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p:stCondLst>
                              <p:cond delay="1000"/>
                            </p:stCondLst>
                            <p:childTnLst>
                              <p:par>
                                <p:cTn id="24" presetID="1" presetClass="entr" presetSubtype="0" fill="hold" grpId="0" nodeType="after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par>
                          <p:cTn id="26" fill="hold">
                            <p:stCondLst>
                              <p:cond delay="1000"/>
                            </p:stCondLst>
                            <p:childTnLst>
                              <p:par>
                                <p:cTn id="27" presetID="35" presetClass="emph" presetSubtype="0" repeatCount="indefinite" fill="hold" grpId="1" nodeType="afterEffect">
                                  <p:stCondLst>
                                    <p:cond delay="0"/>
                                  </p:stCondLst>
                                  <p:endCondLst>
                                    <p:cond evt="onNext" delay="0">
                                      <p:tgtEl>
                                        <p:sldTgt/>
                                      </p:tgtEl>
                                    </p:cond>
                                  </p:endCondLst>
                                  <p:childTnLst>
                                    <p:anim calcmode="discrete" valueType="str">
                                      <p:cBhvr>
                                        <p:cTn id="28" dur="1000" fill="hold"/>
                                        <p:tgtEl>
                                          <p:spTgt spid="54"/>
                                        </p:tgtEl>
                                        <p:attrNameLst>
                                          <p:attrName>style.visibility</p:attrName>
                                        </p:attrNameLst>
                                      </p:cBhvr>
                                      <p:tavLst>
                                        <p:tav tm="0">
                                          <p:val>
                                            <p:strVal val="hidden"/>
                                          </p:val>
                                        </p:tav>
                                        <p:tav tm="50000">
                                          <p:val>
                                            <p:strVal val="visible"/>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up)">
                                      <p:cBhvr>
                                        <p:cTn id="33" dur="1000"/>
                                        <p:tgtEl>
                                          <p:spTgt spid="6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wipe(left)">
                                      <p:cBhvr>
                                        <p:cTn id="38" dur="10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up)">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4" grpId="0" animBg="1"/>
      <p:bldP spid="54" grpId="1" animBg="1"/>
      <p:bldP spid="60" grpId="0"/>
      <p:bldP spid="6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600"/>
              </a:spcAft>
            </a:pPr>
            <a:r>
              <a:rPr lang="es-ES" dirty="0" smtClean="0"/>
              <a:t>¿Por qué utilizar constantes con nombre?</a:t>
            </a:r>
          </a:p>
        </p:txBody>
      </p:sp>
      <p:sp>
        <p:nvSpPr>
          <p:cNvPr id="3" name="2 Marcador de contenido"/>
          <p:cNvSpPr>
            <a:spLocks noGrp="1"/>
          </p:cNvSpPr>
          <p:nvPr>
            <p:ph idx="1"/>
          </p:nvPr>
        </p:nvSpPr>
        <p:spPr>
          <a:xfrm>
            <a:off x="457200" y="980728"/>
            <a:ext cx="8363272" cy="5110178"/>
          </a:xfrm>
        </p:spPr>
        <p:txBody>
          <a:bodyPr>
            <a:normAutofit/>
          </a:bodyPr>
          <a:lstStyle/>
          <a:p>
            <a:pPr marL="447675" lvl="1" indent="-361950">
              <a:spcBef>
                <a:spcPts val="0"/>
              </a:spcBef>
              <a:spcAft>
                <a:spcPts val="600"/>
              </a:spcAft>
            </a:pPr>
            <a:r>
              <a:rPr lang="es-ES" dirty="0" smtClean="0"/>
              <a:t>Aumentan la legibilidad del código</a:t>
            </a:r>
          </a:p>
          <a:p>
            <a:pPr marL="447675" lvl="1" indent="0">
              <a:spcBef>
                <a:spcPts val="0"/>
              </a:spcBef>
              <a:spcAft>
                <a:spcPts val="600"/>
              </a:spcAft>
              <a:buNone/>
            </a:pPr>
            <a:r>
              <a:rPr lang="es-ES" sz="1800" dirty="0" err="1" smtClean="0">
                <a:latin typeface="Consolas" pitchFamily="49" charset="0"/>
              </a:rPr>
              <a:t>cambioPoblacion</a:t>
            </a:r>
            <a:r>
              <a:rPr lang="es-ES" sz="1800" dirty="0" smtClean="0">
                <a:latin typeface="Consolas" pitchFamily="49" charset="0"/>
              </a:rPr>
              <a:t> = (</a:t>
            </a:r>
            <a:r>
              <a:rPr lang="es-ES" sz="1800" dirty="0" smtClean="0">
                <a:solidFill>
                  <a:srgbClr val="FFFF00"/>
                </a:solidFill>
                <a:latin typeface="Consolas" pitchFamily="49" charset="0"/>
              </a:rPr>
              <a:t>0.1758</a:t>
            </a:r>
            <a:r>
              <a:rPr lang="es-ES" sz="1800" dirty="0" smtClean="0">
                <a:latin typeface="Consolas" pitchFamily="49" charset="0"/>
              </a:rPr>
              <a:t> - </a:t>
            </a:r>
            <a:r>
              <a:rPr lang="es-ES" sz="1800" dirty="0" smtClean="0">
                <a:solidFill>
                  <a:srgbClr val="FFFF00"/>
                </a:solidFill>
                <a:latin typeface="Consolas" pitchFamily="49" charset="0"/>
              </a:rPr>
              <a:t>0.1257</a:t>
            </a:r>
            <a:r>
              <a:rPr lang="es-ES" sz="1800" dirty="0" smtClean="0">
                <a:latin typeface="Consolas" pitchFamily="49" charset="0"/>
              </a:rPr>
              <a:t>) * </a:t>
            </a:r>
            <a:r>
              <a:rPr lang="es-ES" sz="1800" dirty="0" err="1" smtClean="0">
                <a:latin typeface="Consolas" pitchFamily="49" charset="0"/>
              </a:rPr>
              <a:t>poblacion</a:t>
            </a:r>
            <a:r>
              <a:rPr lang="es-ES" sz="1800" dirty="0" smtClean="0">
                <a:latin typeface="Consolas" pitchFamily="49" charset="0"/>
              </a:rPr>
              <a:t>;</a:t>
            </a:r>
            <a:r>
              <a:rPr lang="es-ES" sz="1600" i="1" dirty="0" smtClean="0"/>
              <a:t>	</a:t>
            </a:r>
            <a:r>
              <a:rPr lang="es-ES" sz="2400" i="1" dirty="0" smtClean="0">
                <a:solidFill>
                  <a:srgbClr val="FFC000"/>
                </a:solidFill>
              </a:rPr>
              <a:t>vs.</a:t>
            </a:r>
            <a:endParaRPr lang="es-ES" sz="1600" i="1" dirty="0" smtClean="0">
              <a:solidFill>
                <a:srgbClr val="FFC000"/>
              </a:solidFill>
            </a:endParaRPr>
          </a:p>
          <a:p>
            <a:pPr marL="447675" lvl="1" indent="0">
              <a:spcBef>
                <a:spcPts val="0"/>
              </a:spcBef>
              <a:spcAft>
                <a:spcPts val="600"/>
              </a:spcAft>
              <a:buNone/>
            </a:pPr>
            <a:r>
              <a:rPr lang="es-ES" sz="1800" spc="-50" dirty="0" err="1" smtClean="0">
                <a:latin typeface="Consolas" pitchFamily="49" charset="0"/>
              </a:rPr>
              <a:t>cambioPoblacion</a:t>
            </a:r>
            <a:r>
              <a:rPr lang="es-ES" sz="1800" spc="-50" dirty="0" smtClean="0">
                <a:latin typeface="Consolas" pitchFamily="49" charset="0"/>
              </a:rPr>
              <a:t> = (</a:t>
            </a:r>
            <a:r>
              <a:rPr lang="es-ES" sz="1800" spc="-50" dirty="0" err="1" smtClean="0">
                <a:latin typeface="Consolas" pitchFamily="49" charset="0"/>
              </a:rPr>
              <a:t>RatioNacimientos</a:t>
            </a:r>
            <a:r>
              <a:rPr lang="es-ES" sz="1800" spc="-50" dirty="0" smtClean="0">
                <a:latin typeface="Consolas" pitchFamily="49" charset="0"/>
              </a:rPr>
              <a:t> - </a:t>
            </a:r>
            <a:r>
              <a:rPr lang="es-ES" sz="1800" spc="-50" dirty="0" err="1" smtClean="0">
                <a:latin typeface="Consolas" pitchFamily="49" charset="0"/>
              </a:rPr>
              <a:t>RatioMuertes</a:t>
            </a:r>
            <a:r>
              <a:rPr lang="es-ES" sz="1800" spc="-50" dirty="0" smtClean="0">
                <a:latin typeface="Consolas" pitchFamily="49" charset="0"/>
              </a:rPr>
              <a:t>) * </a:t>
            </a:r>
            <a:r>
              <a:rPr lang="es-ES" sz="1800" spc="-50" dirty="0" err="1" smtClean="0">
                <a:latin typeface="Consolas" pitchFamily="49" charset="0"/>
              </a:rPr>
              <a:t>poblacion</a:t>
            </a:r>
            <a:r>
              <a:rPr lang="es-ES" sz="1800" spc="-50" dirty="0" smtClean="0">
                <a:latin typeface="Consolas" pitchFamily="49" charset="0"/>
              </a:rPr>
              <a:t>;</a:t>
            </a:r>
          </a:p>
          <a:p>
            <a:pPr marL="447675" lvl="1" indent="-361950">
              <a:spcBef>
                <a:spcPts val="600"/>
              </a:spcBef>
              <a:spcAft>
                <a:spcPts val="600"/>
              </a:spcAft>
            </a:pPr>
            <a:r>
              <a:rPr lang="es-ES" dirty="0" smtClean="0"/>
              <a:t>Facilitan la modificación del código</a:t>
            </a:r>
          </a:p>
          <a:p>
            <a:pPr marL="447675" lvl="1" indent="0">
              <a:spcBef>
                <a:spcPts val="0"/>
              </a:spcBef>
              <a:buNone/>
            </a:pP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compra1 = bruto1 * </a:t>
            </a:r>
            <a:r>
              <a:rPr lang="es-ES" sz="2000" dirty="0" smtClean="0">
                <a:solidFill>
                  <a:srgbClr val="FF0000"/>
                </a:solidFill>
                <a:latin typeface="Consolas" pitchFamily="49" charset="0"/>
              </a:rPr>
              <a:t>18</a:t>
            </a:r>
            <a:r>
              <a:rPr lang="es-ES" sz="2000" dirty="0" smtClean="0">
                <a:solidFill>
                  <a:prstClr val="white"/>
                </a:solidFill>
                <a:latin typeface="Consolas" pitchFamily="49" charset="0"/>
              </a:rPr>
              <a:t> / </a:t>
            </a:r>
            <a:r>
              <a:rPr lang="es-ES" sz="2000" dirty="0" smtClean="0">
                <a:solidFill>
                  <a:srgbClr val="FFFF00"/>
                </a:solidFill>
                <a:latin typeface="Consolas" pitchFamily="49" charset="0"/>
              </a:rPr>
              <a:t>100</a:t>
            </a:r>
            <a:r>
              <a:rPr lang="es-ES" sz="2000" dirty="0" smtClean="0">
                <a:solidFill>
                  <a:prstClr val="white"/>
                </a:solidFill>
                <a:latin typeface="Consolas" pitchFamily="49" charset="0"/>
              </a:rPr>
              <a:t>;</a:t>
            </a:r>
          </a:p>
          <a:p>
            <a:pPr marL="447675" lvl="1" indent="0">
              <a:spcBef>
                <a:spcPts val="0"/>
              </a:spcBef>
              <a:buNone/>
            </a:pP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compra2 = bruto2 * </a:t>
            </a:r>
            <a:r>
              <a:rPr lang="es-ES" sz="2000" dirty="0" smtClean="0">
                <a:solidFill>
                  <a:srgbClr val="FF0000"/>
                </a:solidFill>
                <a:latin typeface="Consolas" pitchFamily="49" charset="0"/>
              </a:rPr>
              <a:t>18</a:t>
            </a:r>
            <a:r>
              <a:rPr lang="es-ES" sz="2000" dirty="0" smtClean="0">
                <a:solidFill>
                  <a:prstClr val="white"/>
                </a:solidFill>
                <a:latin typeface="Consolas" pitchFamily="49" charset="0"/>
              </a:rPr>
              <a:t> / </a:t>
            </a:r>
            <a:r>
              <a:rPr lang="es-ES" sz="2000" dirty="0" smtClean="0">
                <a:solidFill>
                  <a:srgbClr val="FFFF00"/>
                </a:solidFill>
                <a:latin typeface="Consolas" pitchFamily="49" charset="0"/>
              </a:rPr>
              <a:t>100</a:t>
            </a:r>
            <a:r>
              <a:rPr lang="es-ES" sz="2000" dirty="0" smtClean="0">
                <a:solidFill>
                  <a:prstClr val="white"/>
                </a:solidFill>
                <a:latin typeface="Consolas" pitchFamily="49" charset="0"/>
              </a:rPr>
              <a:t>;</a:t>
            </a:r>
          </a:p>
          <a:p>
            <a:pPr marL="447675" lvl="1" indent="0">
              <a:spcBef>
                <a:spcPts val="0"/>
              </a:spcBef>
              <a:buNone/>
            </a:pP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total = compra1 + compra2;</a:t>
            </a:r>
          </a:p>
          <a:p>
            <a:pPr marL="447675" lvl="1" indent="0">
              <a:spcBef>
                <a:spcPts val="0"/>
              </a:spcBef>
              <a:buNone/>
            </a:pPr>
            <a:r>
              <a:rPr lang="es-ES" sz="2000" dirty="0" smtClean="0">
                <a:solidFill>
                  <a:prstClr val="white"/>
                </a:solidFill>
                <a:latin typeface="Consolas" pitchFamily="49" charset="0"/>
              </a:rPr>
              <a:t>cout &lt;&lt; total &lt;&lt; </a:t>
            </a:r>
            <a:r>
              <a:rPr lang="es-ES" sz="2000" dirty="0" smtClean="0">
                <a:solidFill>
                  <a:srgbClr val="FFFF00"/>
                </a:solidFill>
                <a:latin typeface="Consolas" pitchFamily="49" charset="0"/>
              </a:rPr>
              <a:t>" (IVA: " </a:t>
            </a:r>
            <a:r>
              <a:rPr lang="es-ES" sz="2000" dirty="0" smtClean="0">
                <a:solidFill>
                  <a:prstClr val="white"/>
                </a:solidFill>
                <a:latin typeface="Consolas" pitchFamily="49" charset="0"/>
              </a:rPr>
              <a:t>&lt;&lt; </a:t>
            </a:r>
            <a:r>
              <a:rPr lang="es-ES" sz="2000" dirty="0" smtClean="0">
                <a:solidFill>
                  <a:srgbClr val="FF0000"/>
                </a:solidFill>
                <a:latin typeface="Consolas" pitchFamily="49" charset="0"/>
              </a:rPr>
              <a:t>18</a:t>
            </a:r>
            <a:r>
              <a:rPr lang="es-ES" sz="2000" dirty="0" smtClean="0">
                <a:solidFill>
                  <a:prstClr val="white"/>
                </a:solidFill>
                <a:latin typeface="Consolas" pitchFamily="49" charset="0"/>
              </a:rPr>
              <a:t> &lt;&lt; </a:t>
            </a:r>
            <a:r>
              <a:rPr lang="es-ES" sz="2000" dirty="0" smtClean="0">
                <a:solidFill>
                  <a:srgbClr val="FFFF00"/>
                </a:solidFill>
                <a:latin typeface="Consolas" pitchFamily="49" charset="0"/>
              </a:rPr>
              <a:t>"%)"</a:t>
            </a:r>
            <a:r>
              <a:rPr lang="es-ES" sz="2000" dirty="0" smtClean="0">
                <a:solidFill>
                  <a:prstClr val="white"/>
                </a:solidFill>
                <a:latin typeface="Consolas" pitchFamily="49" charset="0"/>
              </a:rPr>
              <a:t> &lt;&lt; endl;</a:t>
            </a:r>
          </a:p>
          <a:p>
            <a:pPr marL="447675" lvl="1" indent="0">
              <a:spcBef>
                <a:spcPts val="1800"/>
              </a:spcBef>
              <a:buNone/>
            </a:pPr>
            <a:r>
              <a:rPr lang="es-ES" sz="2000" dirty="0" smtClean="0">
                <a:solidFill>
                  <a:schemeClr val="accent2">
                    <a:lumMod val="60000"/>
                    <a:lumOff val="40000"/>
                  </a:schemeClr>
                </a:solidFill>
                <a:latin typeface="Consolas" pitchFamily="49" charset="0"/>
              </a:rPr>
              <a:t>const </a:t>
            </a:r>
            <a:r>
              <a:rPr lang="es-ES" sz="2000" dirty="0" smtClean="0">
                <a:solidFill>
                  <a:srgbClr val="FFC000"/>
                </a:solidFill>
                <a:latin typeface="Consolas" pitchFamily="49" charset="0"/>
              </a:rPr>
              <a:t>int</a:t>
            </a:r>
            <a:r>
              <a:rPr lang="es-ES" sz="2000" dirty="0" smtClean="0">
                <a:latin typeface="Consolas" pitchFamily="49" charset="0"/>
              </a:rPr>
              <a:t> IVA = </a:t>
            </a:r>
            <a:r>
              <a:rPr lang="es-ES" sz="2000" dirty="0" smtClean="0">
                <a:solidFill>
                  <a:srgbClr val="FF0000"/>
                </a:solidFill>
                <a:latin typeface="Consolas" pitchFamily="49" charset="0"/>
              </a:rPr>
              <a:t>18</a:t>
            </a:r>
            <a:r>
              <a:rPr lang="es-ES" sz="2000" dirty="0" smtClean="0">
                <a:latin typeface="Consolas" pitchFamily="49" charset="0"/>
              </a:rPr>
              <a:t>;</a:t>
            </a:r>
          </a:p>
          <a:p>
            <a:pPr marL="447675" lvl="1" indent="0">
              <a:spcBef>
                <a:spcPts val="0"/>
              </a:spcBef>
              <a:buNone/>
            </a:pP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compra1 = bruto1 * IVA / </a:t>
            </a:r>
            <a:r>
              <a:rPr lang="es-ES" sz="2000" dirty="0" smtClean="0">
                <a:solidFill>
                  <a:srgbClr val="FFFF00"/>
                </a:solidFill>
                <a:latin typeface="Consolas" pitchFamily="49" charset="0"/>
              </a:rPr>
              <a:t>100</a:t>
            </a:r>
            <a:r>
              <a:rPr lang="es-ES" sz="2000" dirty="0" smtClean="0">
                <a:solidFill>
                  <a:prstClr val="white"/>
                </a:solidFill>
                <a:latin typeface="Consolas" pitchFamily="49" charset="0"/>
              </a:rPr>
              <a:t>;</a:t>
            </a:r>
          </a:p>
          <a:p>
            <a:pPr marL="447675" lvl="1" indent="0">
              <a:spcBef>
                <a:spcPts val="0"/>
              </a:spcBef>
              <a:buNone/>
            </a:pP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compra2 = bruto2 * IVA / </a:t>
            </a:r>
            <a:r>
              <a:rPr lang="es-ES" sz="2000" dirty="0" smtClean="0">
                <a:solidFill>
                  <a:srgbClr val="FFFF00"/>
                </a:solidFill>
                <a:latin typeface="Consolas" pitchFamily="49" charset="0"/>
              </a:rPr>
              <a:t>100</a:t>
            </a:r>
            <a:r>
              <a:rPr lang="es-ES" sz="2000" dirty="0" smtClean="0">
                <a:solidFill>
                  <a:prstClr val="white"/>
                </a:solidFill>
                <a:latin typeface="Consolas" pitchFamily="49" charset="0"/>
              </a:rPr>
              <a:t>;</a:t>
            </a:r>
          </a:p>
          <a:p>
            <a:pPr marL="447675" lvl="1" indent="0">
              <a:spcBef>
                <a:spcPts val="0"/>
              </a:spcBef>
              <a:buNone/>
            </a:pP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total = compra1 + compra2;</a:t>
            </a:r>
          </a:p>
          <a:p>
            <a:pPr marL="447675" lvl="1" indent="0">
              <a:spcBef>
                <a:spcPts val="0"/>
              </a:spcBef>
              <a:buNone/>
            </a:pPr>
            <a:r>
              <a:rPr lang="es-ES" sz="2000" dirty="0" smtClean="0">
                <a:solidFill>
                  <a:prstClr val="white"/>
                </a:solidFill>
                <a:latin typeface="Consolas" pitchFamily="49" charset="0"/>
              </a:rPr>
              <a:t>cout &lt;&lt; total &lt;&lt; </a:t>
            </a:r>
            <a:r>
              <a:rPr lang="es-ES" sz="2000" dirty="0" smtClean="0">
                <a:solidFill>
                  <a:srgbClr val="FFFF00"/>
                </a:solidFill>
                <a:latin typeface="Consolas" pitchFamily="49" charset="0"/>
              </a:rPr>
              <a:t>" (IVA: " </a:t>
            </a:r>
            <a:r>
              <a:rPr lang="es-ES" sz="2000" dirty="0" smtClean="0">
                <a:solidFill>
                  <a:prstClr val="white"/>
                </a:solidFill>
                <a:latin typeface="Consolas" pitchFamily="49" charset="0"/>
              </a:rPr>
              <a:t>&lt;&lt; IVA &lt;&lt; </a:t>
            </a:r>
            <a:r>
              <a:rPr lang="es-ES" sz="2000" dirty="0" smtClean="0">
                <a:solidFill>
                  <a:srgbClr val="FFFF00"/>
                </a:solidFill>
                <a:latin typeface="Consolas" pitchFamily="49" charset="0"/>
              </a:rPr>
              <a:t>"%)"</a:t>
            </a:r>
            <a:r>
              <a:rPr lang="es-ES" sz="2000" dirty="0" smtClean="0">
                <a:solidFill>
                  <a:prstClr val="white"/>
                </a:solidFill>
                <a:latin typeface="Consolas" pitchFamily="49" charset="0"/>
              </a:rPr>
              <a:t> &lt;&lt; endl;</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169</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6084168" y="4090789"/>
            <a:ext cx="2878609"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¿Cambio del IVA al 21%?</a:t>
            </a:r>
          </a:p>
        </p:txBody>
      </p:sp>
      <p:grpSp>
        <p:nvGrpSpPr>
          <p:cNvPr id="8" name="19 Grupo"/>
          <p:cNvGrpSpPr/>
          <p:nvPr/>
        </p:nvGrpSpPr>
        <p:grpSpPr>
          <a:xfrm>
            <a:off x="6614693" y="2852936"/>
            <a:ext cx="1750934" cy="1166639"/>
            <a:chOff x="6115974" y="3271267"/>
            <a:chExt cx="1750934" cy="1166639"/>
          </a:xfrm>
          <a:effectLst>
            <a:outerShdw blurRad="50800" dist="38100" dir="2700000" algn="tl" rotWithShape="0">
              <a:prstClr val="black">
                <a:alpha val="40000"/>
              </a:prstClr>
            </a:outerShdw>
          </a:effectLst>
        </p:grpSpPr>
        <p:cxnSp>
          <p:nvCxnSpPr>
            <p:cNvPr id="7" name="6 Conector recto de flecha"/>
            <p:cNvCxnSpPr/>
            <p:nvPr/>
          </p:nvCxnSpPr>
          <p:spPr>
            <a:xfrm rot="5400000" flipH="1" flipV="1">
              <a:off x="7400519" y="3971518"/>
              <a:ext cx="931189" cy="1588"/>
            </a:xfrm>
            <a:prstGeom prst="straightConnector1">
              <a:avLst/>
            </a:prstGeom>
            <a:ln w="2857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10800000">
              <a:off x="7361262" y="3502596"/>
              <a:ext cx="504060"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6115974" y="3271267"/>
              <a:ext cx="1293944"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3 cambios</a:t>
              </a:r>
            </a:p>
          </p:txBody>
        </p:sp>
      </p:grpSp>
      <p:grpSp>
        <p:nvGrpSpPr>
          <p:cNvPr id="10" name="20 Grupo"/>
          <p:cNvGrpSpPr/>
          <p:nvPr/>
        </p:nvGrpSpPr>
        <p:grpSpPr>
          <a:xfrm>
            <a:off x="6725300" y="4451623"/>
            <a:ext cx="1648266" cy="687348"/>
            <a:chOff x="6226581" y="4869954"/>
            <a:chExt cx="1648266" cy="687348"/>
          </a:xfrm>
          <a:effectLst>
            <a:outerShdw blurRad="50800" dist="38100" dir="2700000" algn="tl" rotWithShape="0">
              <a:prstClr val="black">
                <a:alpha val="40000"/>
              </a:prstClr>
            </a:outerShdw>
          </a:effectLst>
        </p:grpSpPr>
        <p:cxnSp>
          <p:nvCxnSpPr>
            <p:cNvPr id="13" name="12 Conector recto de flecha"/>
            <p:cNvCxnSpPr/>
            <p:nvPr/>
          </p:nvCxnSpPr>
          <p:spPr>
            <a:xfrm rot="5400000" flipH="1" flipV="1">
              <a:off x="7614881" y="5121188"/>
              <a:ext cx="504056" cy="1588"/>
            </a:xfrm>
            <a:prstGeom prst="straightConnector1">
              <a:avLst/>
            </a:prstGeom>
            <a:ln w="28575">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10800000">
              <a:off x="7370787" y="5365279"/>
              <a:ext cx="504060" cy="158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6226581" y="5157192"/>
              <a:ext cx="1183337"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1 cambio</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1000"/>
                                        <p:tgtEl>
                                          <p:spTgt spid="3">
                                            <p:txEl>
                                              <p:pRg st="5" end="5"/>
                                            </p:tx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1000"/>
                                        <p:tgtEl>
                                          <p:spTgt spid="3">
                                            <p:txEl>
                                              <p:pRg st="6" end="6"/>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1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1000"/>
                                        <p:tgtEl>
                                          <p:spTgt spid="3">
                                            <p:txEl>
                                              <p:pRg st="8" end="8"/>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1000"/>
                                        <p:tgtEl>
                                          <p:spTgt spid="3">
                                            <p:txEl>
                                              <p:pRg st="9" end="9"/>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1000"/>
                                        <p:tgtEl>
                                          <p:spTgt spid="3">
                                            <p:txEl>
                                              <p:pRg st="10" end="10"/>
                                            </p:tx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wipe(left)">
                                      <p:cBhvr>
                                        <p:cTn id="55" dur="1000"/>
                                        <p:tgtEl>
                                          <p:spTgt spid="3">
                                            <p:txEl>
                                              <p:pRg st="11" end="11"/>
                                            </p:txEl>
                                          </p:spTgt>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left)">
                                      <p:cBhvr>
                                        <p:cTn id="59" dur="1000"/>
                                        <p:tgtEl>
                                          <p:spTgt spid="3">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10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000"/>
                            </p:stCondLst>
                            <p:childTnLst>
                              <p:par>
                                <p:cTn id="71" presetID="22" presetClass="entr" presetSubtype="2"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right)">
                                      <p:cBhvr>
                                        <p:cTn id="7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Constantes: ejemplo</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170</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6732999" y="423714"/>
            <a:ext cx="1957587"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constantes.cpp</a:t>
            </a:r>
          </a:p>
        </p:txBody>
      </p:sp>
      <p:sp>
        <p:nvSpPr>
          <p:cNvPr id="11" name="10 Rectángulo"/>
          <p:cNvSpPr/>
          <p:nvPr/>
        </p:nvSpPr>
        <p:spPr>
          <a:xfrm>
            <a:off x="611560" y="983818"/>
            <a:ext cx="8064896" cy="5221942"/>
          </a:xfrm>
          <a:prstGeom prst="rect">
            <a:avLst/>
          </a:prstGeom>
        </p:spPr>
        <p:txBody>
          <a:bodyPr wrap="square">
            <a:spAutoFit/>
          </a:bodyPr>
          <a:lstStyle/>
          <a:p>
            <a:pPr>
              <a:lnSpc>
                <a:spcPts val="2000"/>
              </a:lnSpc>
            </a:pPr>
            <a:r>
              <a:rPr lang="es-ES"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rPr>
              <a:t>#include &lt;iostream&gt;</a:t>
            </a:r>
          </a:p>
          <a:p>
            <a:pPr>
              <a:lnSpc>
                <a:spcPts val="2000"/>
              </a:lnSpc>
            </a:pPr>
            <a:r>
              <a:rPr lang="es-ES"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using namespace </a:t>
            </a:r>
            <a:r>
              <a:rPr lang="es-ES" dirty="0" smtClean="0">
                <a:effectLst>
                  <a:outerShdw blurRad="38100" dist="38100" dir="2700000" algn="tl">
                    <a:srgbClr val="000000">
                      <a:alpha val="43137"/>
                    </a:srgbClr>
                  </a:outerShdw>
                </a:effectLst>
                <a:latin typeface="Consolas" pitchFamily="49" charset="0"/>
                <a:cs typeface="Consolas" pitchFamily="49" charset="0"/>
              </a:rPr>
              <a:t>std;</a:t>
            </a:r>
          </a:p>
          <a:p>
            <a:pPr>
              <a:lnSpc>
                <a:spcPts val="2000"/>
              </a:lnSpc>
            </a:pPr>
            <a:endParaRPr lang="es-ES" dirty="0" smtClean="0">
              <a:effectLst>
                <a:outerShdw blurRad="38100" dist="38100" dir="2700000" algn="tl">
                  <a:srgbClr val="000000">
                    <a:alpha val="43137"/>
                  </a:srgbClr>
                </a:outerShdw>
              </a:effectLst>
              <a:latin typeface="Consolas" pitchFamily="49" charset="0"/>
              <a:cs typeface="Consolas" pitchFamily="49" charset="0"/>
            </a:endParaRPr>
          </a:p>
          <a:p>
            <a:pPr>
              <a:lnSpc>
                <a:spcPts val="2000"/>
              </a:lnSpc>
            </a:pP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dirty="0" smtClean="0">
                <a:effectLst>
                  <a:outerShdw blurRad="38100" dist="38100" dir="2700000" algn="tl">
                    <a:srgbClr val="000000">
                      <a:alpha val="43137"/>
                    </a:srgbClr>
                  </a:outerShdw>
                </a:effectLst>
                <a:latin typeface="Consolas" pitchFamily="49" charset="0"/>
                <a:cs typeface="Consolas" pitchFamily="49" charset="0"/>
              </a:rPr>
              <a:t> main() {</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const</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double</a:t>
            </a:r>
            <a:r>
              <a:rPr lang="es-ES" dirty="0" smtClean="0">
                <a:effectLst>
                  <a:outerShdw blurRad="38100" dist="38100" dir="2700000" algn="tl">
                    <a:srgbClr val="000000">
                      <a:alpha val="43137"/>
                    </a:srgbClr>
                  </a:outerShdw>
                </a:effectLst>
                <a:latin typeface="Consolas" pitchFamily="49" charset="0"/>
                <a:cs typeface="Consolas" pitchFamily="49" charset="0"/>
              </a:rPr>
              <a:t> Pi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3.141592</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double</a:t>
            </a:r>
            <a:r>
              <a:rPr lang="es-ES" dirty="0" smtClean="0">
                <a:effectLst>
                  <a:outerShdw blurRad="38100" dist="38100" dir="2700000" algn="tl">
                    <a:srgbClr val="000000">
                      <a:alpha val="43137"/>
                    </a:srgbClr>
                  </a:outerShdw>
                </a:effectLst>
                <a:latin typeface="Consolas" pitchFamily="49" charset="0"/>
                <a:cs typeface="Consolas" pitchFamily="49" charset="0"/>
              </a:rPr>
              <a:t> radio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12.2</a:t>
            </a:r>
            <a:r>
              <a:rPr lang="es-ES" dirty="0" smtClean="0">
                <a:effectLst>
                  <a:outerShdw blurRad="38100" dist="38100" dir="2700000" algn="tl">
                    <a:srgbClr val="000000">
                      <a:alpha val="43137"/>
                    </a:srgbClr>
                  </a:outerShdw>
                </a:effectLst>
                <a:latin typeface="Consolas" pitchFamily="49" charset="0"/>
                <a:cs typeface="Consolas" pitchFamily="49" charset="0"/>
              </a:rPr>
              <a:t>, circunferencia;</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circunferencia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2</a:t>
            </a:r>
            <a:r>
              <a:rPr lang="es-ES" dirty="0" smtClean="0">
                <a:effectLst>
                  <a:outerShdw blurRad="38100" dist="38100" dir="2700000" algn="tl">
                    <a:srgbClr val="000000">
                      <a:alpha val="43137"/>
                    </a:srgbClr>
                  </a:outerShdw>
                </a:effectLst>
                <a:latin typeface="Consolas" pitchFamily="49" charset="0"/>
                <a:cs typeface="Consolas" pitchFamily="49" charset="0"/>
              </a:rPr>
              <a:t> * Pi * radio;</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"Circunferencia de un círculo de radio " </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&lt;&lt; radio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 "</a:t>
            </a:r>
            <a:r>
              <a:rPr lang="es-ES" dirty="0" smtClean="0">
                <a:effectLst>
                  <a:outerShdw blurRad="38100" dist="38100" dir="2700000" algn="tl">
                    <a:srgbClr val="000000">
                      <a:alpha val="43137"/>
                    </a:srgbClr>
                  </a:outerShdw>
                </a:effectLst>
                <a:latin typeface="Consolas" pitchFamily="49" charset="0"/>
                <a:cs typeface="Consolas" pitchFamily="49" charset="0"/>
              </a:rPr>
              <a:t> &lt;&lt; circunferencia &lt;&lt; endl;</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const</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double</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Euler</a:t>
            </a:r>
            <a:r>
              <a:rPr lang="es-ES" dirty="0" smtClean="0">
                <a:effectLst>
                  <a:outerShdw blurRad="38100" dist="38100" dir="2700000" algn="tl">
                    <a:srgbClr val="000000">
                      <a:alpha val="43137"/>
                    </a:srgbClr>
                  </a:outerShdw>
                </a:effectLst>
                <a:latin typeface="Consolas" pitchFamily="49" charset="0"/>
                <a:cs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2.718281828459</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92D050"/>
                </a:solidFill>
                <a:effectLst>
                  <a:outerShdw blurRad="38100" dist="38100" dir="2700000" algn="tl">
                    <a:srgbClr val="000000">
                      <a:alpha val="43137"/>
                    </a:srgbClr>
                  </a:outerShdw>
                </a:effectLst>
                <a:latin typeface="Consolas" pitchFamily="49" charset="0"/>
                <a:cs typeface="Consolas" pitchFamily="49" charset="0"/>
              </a:rPr>
              <a:t>// Número e</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"Número e al cuadrado: " </a:t>
            </a:r>
            <a:r>
              <a:rPr lang="es-ES" dirty="0" smtClean="0">
                <a:effectLst>
                  <a:outerShdw blurRad="38100" dist="38100" dir="2700000" algn="tl">
                    <a:srgbClr val="000000">
                      <a:alpha val="43137"/>
                    </a:srgbClr>
                  </a:outerShdw>
                </a:effectLst>
                <a:latin typeface="Consolas" pitchFamily="49" charset="0"/>
                <a:cs typeface="Consolas" pitchFamily="49" charset="0"/>
              </a:rPr>
              <a:t>&lt;&lt; </a:t>
            </a:r>
            <a:r>
              <a:rPr lang="es-ES" dirty="0" err="1" smtClean="0">
                <a:effectLst>
                  <a:outerShdw blurRad="38100" dist="38100" dir="2700000" algn="tl">
                    <a:srgbClr val="000000">
                      <a:alpha val="43137"/>
                    </a:srgbClr>
                  </a:outerShdw>
                </a:effectLst>
                <a:latin typeface="Consolas" pitchFamily="49" charset="0"/>
                <a:cs typeface="Consolas" pitchFamily="49" charset="0"/>
              </a:rPr>
              <a:t>Euler</a:t>
            </a:r>
            <a:r>
              <a:rPr lang="es-ES" dirty="0" smtClean="0">
                <a:effectLst>
                  <a:outerShdw blurRad="38100" dist="38100" dir="2700000" algn="tl">
                    <a:srgbClr val="000000">
                      <a:alpha val="43137"/>
                    </a:srgbClr>
                  </a:outerShdw>
                </a:effectLst>
                <a:latin typeface="Consolas" pitchFamily="49" charset="0"/>
                <a:cs typeface="Consolas" pitchFamily="49" charset="0"/>
              </a:rPr>
              <a:t> * </a:t>
            </a:r>
            <a:r>
              <a:rPr lang="es-ES" dirty="0" err="1" smtClean="0">
                <a:effectLst>
                  <a:outerShdw blurRad="38100" dist="38100" dir="2700000" algn="tl">
                    <a:srgbClr val="000000">
                      <a:alpha val="43137"/>
                    </a:srgbClr>
                  </a:outerShdw>
                </a:effectLst>
                <a:latin typeface="Consolas" pitchFamily="49" charset="0"/>
                <a:cs typeface="Consolas" pitchFamily="49" charset="0"/>
              </a:rPr>
              <a:t>Euler</a:t>
            </a:r>
            <a:r>
              <a:rPr lang="es-ES" dirty="0" smtClean="0">
                <a:effectLst>
                  <a:outerShdw blurRad="38100" dist="38100" dir="2700000" algn="tl">
                    <a:srgbClr val="000000">
                      <a:alpha val="43137"/>
                    </a:srgbClr>
                  </a:outerShdw>
                </a:effectLst>
                <a:latin typeface="Consolas" pitchFamily="49" charset="0"/>
                <a:cs typeface="Consolas" pitchFamily="49" charset="0"/>
              </a:rPr>
              <a:t> &lt;&lt; endl;</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const</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dirty="0" smtClean="0">
                <a:effectLst>
                  <a:outerShdw blurRad="38100" dist="38100" dir="2700000" algn="tl">
                    <a:srgbClr val="000000">
                      <a:alpha val="43137"/>
                    </a:srgbClr>
                  </a:outerShdw>
                </a:effectLst>
                <a:latin typeface="Consolas" pitchFamily="49" charset="0"/>
                <a:cs typeface="Consolas" pitchFamily="49" charset="0"/>
              </a:rPr>
              <a:t> IVA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21</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dirty="0" smtClean="0">
                <a:effectLst>
                  <a:outerShdw blurRad="38100" dist="38100" dir="2700000" algn="tl">
                    <a:srgbClr val="000000">
                      <a:alpha val="43137"/>
                    </a:srgbClr>
                  </a:outerShdw>
                </a:effectLst>
                <a:latin typeface="Consolas" pitchFamily="49" charset="0"/>
                <a:cs typeface="Consolas" pitchFamily="49" charset="0"/>
              </a:rPr>
              <a:t> cantidad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12</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double</a:t>
            </a:r>
            <a:r>
              <a:rPr lang="es-ES" dirty="0" smtClean="0">
                <a:effectLst>
                  <a:outerShdw blurRad="38100" dist="38100" dir="2700000" algn="tl">
                    <a:srgbClr val="000000">
                      <a:alpha val="43137"/>
                    </a:srgbClr>
                  </a:outerShdw>
                </a:effectLst>
                <a:latin typeface="Consolas" pitchFamily="49" charset="0"/>
                <a:cs typeface="Consolas" pitchFamily="49" charset="0"/>
              </a:rPr>
              <a:t> precio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39.95</a:t>
            </a:r>
            <a:r>
              <a:rPr lang="es-ES" dirty="0" smtClean="0">
                <a:effectLst>
                  <a:outerShdw blurRad="38100" dist="38100" dir="2700000" algn="tl">
                    <a:srgbClr val="000000">
                      <a:alpha val="43137"/>
                    </a:srgbClr>
                  </a:outerShdw>
                </a:effectLst>
                <a:latin typeface="Consolas" pitchFamily="49" charset="0"/>
                <a:cs typeface="Consolas" pitchFamily="49" charset="0"/>
              </a:rPr>
              <a:t>, neto, </a:t>
            </a:r>
            <a:r>
              <a:rPr lang="es-ES" dirty="0" err="1" smtClean="0">
                <a:effectLst>
                  <a:outerShdw blurRad="38100" dist="38100" dir="2700000" algn="tl">
                    <a:srgbClr val="000000">
                      <a:alpha val="43137"/>
                    </a:srgbClr>
                  </a:outerShdw>
                </a:effectLst>
                <a:latin typeface="Consolas" pitchFamily="49" charset="0"/>
                <a:cs typeface="Consolas" pitchFamily="49" charset="0"/>
              </a:rPr>
              <a:t>porIVA</a:t>
            </a:r>
            <a:r>
              <a:rPr lang="es-ES" dirty="0" smtClean="0">
                <a:effectLst>
                  <a:outerShdw blurRad="38100" dist="38100" dir="2700000" algn="tl">
                    <a:srgbClr val="000000">
                      <a:alpha val="43137"/>
                    </a:srgbClr>
                  </a:outerShdw>
                </a:effectLst>
                <a:latin typeface="Consolas" pitchFamily="49" charset="0"/>
                <a:cs typeface="Consolas" pitchFamily="49" charset="0"/>
              </a:rPr>
              <a:t>, total;</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neto = cantidad * precio;</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porIVA</a:t>
            </a:r>
            <a:r>
              <a:rPr lang="es-ES" dirty="0" smtClean="0">
                <a:effectLst>
                  <a:outerShdw blurRad="38100" dist="38100" dir="2700000" algn="tl">
                    <a:srgbClr val="000000">
                      <a:alpha val="43137"/>
                    </a:srgbClr>
                  </a:outerShdw>
                </a:effectLst>
                <a:latin typeface="Consolas" pitchFamily="49" charset="0"/>
                <a:cs typeface="Consolas" pitchFamily="49" charset="0"/>
              </a:rPr>
              <a:t> = neto * IVA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100</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total = neto + </a:t>
            </a:r>
            <a:r>
              <a:rPr lang="es-ES" dirty="0" err="1" smtClean="0">
                <a:effectLst>
                  <a:outerShdw blurRad="38100" dist="38100" dir="2700000" algn="tl">
                    <a:srgbClr val="000000">
                      <a:alpha val="43137"/>
                    </a:srgbClr>
                  </a:outerShdw>
                </a:effectLst>
                <a:latin typeface="Consolas" pitchFamily="49" charset="0"/>
                <a:cs typeface="Consolas" pitchFamily="49" charset="0"/>
              </a:rPr>
              <a:t>porIVA</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"Total compra: " </a:t>
            </a:r>
            <a:r>
              <a:rPr lang="es-ES" dirty="0" smtClean="0">
                <a:effectLst>
                  <a:outerShdw blurRad="38100" dist="38100" dir="2700000" algn="tl">
                    <a:srgbClr val="000000">
                      <a:alpha val="43137"/>
                    </a:srgbClr>
                  </a:outerShdw>
                </a:effectLst>
                <a:latin typeface="Consolas" pitchFamily="49" charset="0"/>
                <a:cs typeface="Consolas" pitchFamily="49" charset="0"/>
              </a:rPr>
              <a:t>&lt;&lt; total &lt;&lt; endl;</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return</a:t>
            </a:r>
            <a:r>
              <a:rPr lang="es-ES" dirty="0" smtClean="0">
                <a:effectLst>
                  <a:outerShdw blurRad="38100" dist="38100" dir="2700000" algn="tl">
                    <a:srgbClr val="000000">
                      <a:alpha val="43137"/>
                    </a:srgbClr>
                  </a:outerShdw>
                </a:effectLst>
                <a:latin typeface="Consolas" pitchFamily="49" charset="0"/>
                <a:cs typeface="Consolas" pitchFamily="49" charset="0"/>
              </a:rPr>
              <a:t> 0;</a:t>
            </a:r>
          </a:p>
          <a:p>
            <a:pPr>
              <a:lnSpc>
                <a:spcPts val="2000"/>
              </a:lnSpc>
            </a:pPr>
            <a:r>
              <a:rPr lang="es-ES" dirty="0" smtClean="0">
                <a:effectLst>
                  <a:outerShdw blurRad="38100" dist="38100" dir="2700000" algn="tl">
                    <a:srgbClr val="000000">
                      <a:alpha val="43137"/>
                    </a:srgbClr>
                  </a:outerShdw>
                </a:effectLst>
                <a:latin typeface="Consolas" pitchFamily="49" charset="0"/>
                <a:cs typeface="Consolas" pitchFamily="49" charset="0"/>
              </a:rPr>
              <a:t>}</a:t>
            </a:r>
            <a:endParaRPr lang="es-ES" dirty="0">
              <a:effectLst>
                <a:outerShdw blurRad="38100" dist="38100" dir="2700000" algn="tl">
                  <a:srgbClr val="000000">
                    <a:alpha val="43137"/>
                  </a:srgbClr>
                </a:outerShdw>
              </a:effectLst>
              <a:latin typeface="Consolas" pitchFamily="49" charset="0"/>
              <a:cs typeface="Consolas" pitchFamily="49"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1000"/>
                                        <p:tgtEl>
                                          <p:spTgt spid="11">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1000"/>
                                        <p:tgtEl>
                                          <p:spTgt spid="11">
                                            <p:txEl>
                                              <p:pRg st="1" end="1"/>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10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1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10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10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1000"/>
                                        <p:tgtEl>
                                          <p:spTgt spid="11">
                                            <p:txEl>
                                              <p:pRg st="7" end="7"/>
                                            </p:txEl>
                                          </p:spTgt>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wipe(left)">
                                      <p:cBhvr>
                                        <p:cTn id="44" dur="1000"/>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1">
                                            <p:txEl>
                                              <p:pRg st="9" end="9"/>
                                            </p:txEl>
                                          </p:spTgt>
                                        </p:tgtEl>
                                        <p:attrNameLst>
                                          <p:attrName>style.visibility</p:attrName>
                                        </p:attrNameLst>
                                      </p:cBhvr>
                                      <p:to>
                                        <p:strVal val="visible"/>
                                      </p:to>
                                    </p:set>
                                    <p:animEffect transition="in" filter="wipe(left)">
                                      <p:cBhvr>
                                        <p:cTn id="49" dur="1000"/>
                                        <p:tgtEl>
                                          <p:spTgt spid="11">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xEl>
                                              <p:pRg st="10" end="10"/>
                                            </p:txEl>
                                          </p:spTgt>
                                        </p:tgtEl>
                                        <p:attrNameLst>
                                          <p:attrName>style.visibility</p:attrName>
                                        </p:attrNameLst>
                                      </p:cBhvr>
                                      <p:to>
                                        <p:strVal val="visible"/>
                                      </p:to>
                                    </p:set>
                                    <p:animEffect transition="in" filter="wipe(left)">
                                      <p:cBhvr>
                                        <p:cTn id="54" dur="1000"/>
                                        <p:tgtEl>
                                          <p:spTgt spid="11">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1">
                                            <p:txEl>
                                              <p:pRg st="11" end="11"/>
                                            </p:txEl>
                                          </p:spTgt>
                                        </p:tgtEl>
                                        <p:attrNameLst>
                                          <p:attrName>style.visibility</p:attrName>
                                        </p:attrNameLst>
                                      </p:cBhvr>
                                      <p:to>
                                        <p:strVal val="visible"/>
                                      </p:to>
                                    </p:set>
                                    <p:animEffect transition="in" filter="wipe(left)">
                                      <p:cBhvr>
                                        <p:cTn id="59" dur="1000"/>
                                        <p:tgtEl>
                                          <p:spTgt spid="11">
                                            <p:txEl>
                                              <p:pRg st="11" end="1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
                                            <p:txEl>
                                              <p:pRg st="12" end="12"/>
                                            </p:txEl>
                                          </p:spTgt>
                                        </p:tgtEl>
                                        <p:attrNameLst>
                                          <p:attrName>style.visibility</p:attrName>
                                        </p:attrNameLst>
                                      </p:cBhvr>
                                      <p:to>
                                        <p:strVal val="visible"/>
                                      </p:to>
                                    </p:set>
                                    <p:animEffect transition="in" filter="wipe(left)">
                                      <p:cBhvr>
                                        <p:cTn id="64" dur="1000"/>
                                        <p:tgtEl>
                                          <p:spTgt spid="11">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xEl>
                                              <p:pRg st="13" end="13"/>
                                            </p:txEl>
                                          </p:spTgt>
                                        </p:tgtEl>
                                        <p:attrNameLst>
                                          <p:attrName>style.visibility</p:attrName>
                                        </p:attrNameLst>
                                      </p:cBhvr>
                                      <p:to>
                                        <p:strVal val="visible"/>
                                      </p:to>
                                    </p:set>
                                    <p:animEffect transition="in" filter="wipe(left)">
                                      <p:cBhvr>
                                        <p:cTn id="69" dur="1000"/>
                                        <p:tgtEl>
                                          <p:spTgt spid="11">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1">
                                            <p:txEl>
                                              <p:pRg st="14" end="14"/>
                                            </p:txEl>
                                          </p:spTgt>
                                        </p:tgtEl>
                                        <p:attrNameLst>
                                          <p:attrName>style.visibility</p:attrName>
                                        </p:attrNameLst>
                                      </p:cBhvr>
                                      <p:to>
                                        <p:strVal val="visible"/>
                                      </p:to>
                                    </p:set>
                                    <p:animEffect transition="in" filter="wipe(left)">
                                      <p:cBhvr>
                                        <p:cTn id="74" dur="1000"/>
                                        <p:tgtEl>
                                          <p:spTgt spid="11">
                                            <p:txEl>
                                              <p:pRg st="14" end="1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xEl>
                                              <p:pRg st="15" end="15"/>
                                            </p:txEl>
                                          </p:spTgt>
                                        </p:tgtEl>
                                        <p:attrNameLst>
                                          <p:attrName>style.visibility</p:attrName>
                                        </p:attrNameLst>
                                      </p:cBhvr>
                                      <p:to>
                                        <p:strVal val="visible"/>
                                      </p:to>
                                    </p:set>
                                    <p:animEffect transition="in" filter="wipe(left)">
                                      <p:cBhvr>
                                        <p:cTn id="79" dur="1000"/>
                                        <p:tgtEl>
                                          <p:spTgt spid="11">
                                            <p:txEl>
                                              <p:pRg st="15" end="1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1">
                                            <p:txEl>
                                              <p:pRg st="16" end="16"/>
                                            </p:txEl>
                                          </p:spTgt>
                                        </p:tgtEl>
                                        <p:attrNameLst>
                                          <p:attrName>style.visibility</p:attrName>
                                        </p:attrNameLst>
                                      </p:cBhvr>
                                      <p:to>
                                        <p:strVal val="visible"/>
                                      </p:to>
                                    </p:set>
                                    <p:animEffect transition="in" filter="wipe(left)">
                                      <p:cBhvr>
                                        <p:cTn id="84" dur="1000"/>
                                        <p:tgtEl>
                                          <p:spTgt spid="11">
                                            <p:txEl>
                                              <p:pRg st="16" end="1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1">
                                            <p:txEl>
                                              <p:pRg st="17" end="17"/>
                                            </p:txEl>
                                          </p:spTgt>
                                        </p:tgtEl>
                                        <p:attrNameLst>
                                          <p:attrName>style.visibility</p:attrName>
                                        </p:attrNameLst>
                                      </p:cBhvr>
                                      <p:to>
                                        <p:strVal val="visible"/>
                                      </p:to>
                                    </p:set>
                                    <p:animEffect transition="in" filter="wipe(left)">
                                      <p:cBhvr>
                                        <p:cTn id="89" dur="1000"/>
                                        <p:tgtEl>
                                          <p:spTgt spid="11">
                                            <p:txEl>
                                              <p:pRg st="17" end="17"/>
                                            </p:txEl>
                                          </p:spTgt>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11">
                                            <p:txEl>
                                              <p:pRg st="18" end="18"/>
                                            </p:txEl>
                                          </p:spTgt>
                                        </p:tgtEl>
                                        <p:attrNameLst>
                                          <p:attrName>style.visibility</p:attrName>
                                        </p:attrNameLst>
                                      </p:cBhvr>
                                      <p:to>
                                        <p:strVal val="visible"/>
                                      </p:to>
                                    </p:set>
                                    <p:animEffect transition="in" filter="wipe(left)">
                                      <p:cBhvr>
                                        <p:cTn id="93" dur="1000"/>
                                        <p:tgtEl>
                                          <p:spTgt spid="11">
                                            <p:txEl>
                                              <p:pRg st="18" end="18"/>
                                            </p:txEl>
                                          </p:spTgt>
                                        </p:tgtEl>
                                      </p:cBhvr>
                                    </p:animEffect>
                                  </p:childTnLst>
                                </p:cTn>
                              </p:par>
                            </p:childTnLst>
                          </p:cTn>
                        </p:par>
                        <p:par>
                          <p:cTn id="94" fill="hold">
                            <p:stCondLst>
                              <p:cond delay="2000"/>
                            </p:stCondLst>
                            <p:childTnLst>
                              <p:par>
                                <p:cTn id="95" presetID="22" presetClass="entr" presetSubtype="8" fill="hold" grpId="0" nodeType="afterEffect">
                                  <p:stCondLst>
                                    <p:cond delay="0"/>
                                  </p:stCondLst>
                                  <p:childTnLst>
                                    <p:set>
                                      <p:cBhvr>
                                        <p:cTn id="96" dur="1" fill="hold">
                                          <p:stCondLst>
                                            <p:cond delay="0"/>
                                          </p:stCondLst>
                                        </p:cTn>
                                        <p:tgtEl>
                                          <p:spTgt spid="11">
                                            <p:txEl>
                                              <p:pRg st="19" end="19"/>
                                            </p:txEl>
                                          </p:spTgt>
                                        </p:tgtEl>
                                        <p:attrNameLst>
                                          <p:attrName>style.visibility</p:attrName>
                                        </p:attrNameLst>
                                      </p:cBhvr>
                                      <p:to>
                                        <p:strVal val="visible"/>
                                      </p:to>
                                    </p:set>
                                    <p:animEffect transition="in" filter="wipe(left)">
                                      <p:cBhvr>
                                        <p:cTn id="97" dur="1000"/>
                                        <p:tgtEl>
                                          <p:spTgt spid="11">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171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2162082" y="3044280"/>
            <a:ext cx="4819974"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La biblioteca </a:t>
            </a: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onsolas" pitchFamily="49" charset="0"/>
                <a:ea typeface="+mj-ea"/>
                <a:cs typeface="Consolas" pitchFamily="49" charset="0"/>
              </a:rPr>
              <a:t>cmath</a:t>
            </a:r>
            <a:endParaRPr lang="es-ES" sz="2400" dirty="0">
              <a:latin typeface="Consolas" pitchFamily="49" charset="0"/>
              <a:cs typeface="Consolas" pitchFamily="49"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Funciones matemáticas</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172</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8" name="7 Tabla"/>
          <p:cNvGraphicFramePr>
            <a:graphicFrameLocks noGrp="1"/>
          </p:cNvGraphicFramePr>
          <p:nvPr/>
        </p:nvGraphicFramePr>
        <p:xfrm>
          <a:off x="1763688" y="1052736"/>
          <a:ext cx="6192688" cy="51511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68370"/>
                <a:gridCol w="4724318"/>
              </a:tblGrid>
              <a:tr h="289159">
                <a:tc>
                  <a:txBody>
                    <a:bodyPr/>
                    <a:lstStyle/>
                    <a:p>
                      <a:r>
                        <a:rPr lang="es-ES" sz="2000" b="0" i="0" dirty="0" err="1" smtClean="0">
                          <a:effectLst>
                            <a:outerShdw blurRad="38100" dist="38100" dir="2700000" algn="tl">
                              <a:srgbClr val="000000">
                                <a:alpha val="43137"/>
                              </a:srgbClr>
                            </a:outerShdw>
                          </a:effectLst>
                          <a:latin typeface="Consolas" pitchFamily="49" charset="0"/>
                        </a:rPr>
                        <a:t>abs</a:t>
                      </a:r>
                      <a:r>
                        <a:rPr lang="es-ES" sz="2000" b="0" i="0" dirty="0" smtClean="0">
                          <a:effectLst>
                            <a:outerShdw blurRad="38100" dist="38100" dir="2700000" algn="tl">
                              <a:srgbClr val="000000">
                                <a:alpha val="43137"/>
                              </a:srgbClr>
                            </a:outerShdw>
                          </a:effectLst>
                          <a:latin typeface="Consolas" pitchFamily="49" charset="0"/>
                        </a:rPr>
                        <a:t>(x)</a:t>
                      </a:r>
                      <a:endParaRPr lang="es-ES" sz="2000" b="0" i="0" dirty="0">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effectLst>
                            <a:outerShdw blurRad="38100" dist="38100" dir="2700000" algn="tl">
                              <a:srgbClr val="000000">
                                <a:alpha val="43137"/>
                              </a:srgbClr>
                            </a:outerShdw>
                          </a:effectLst>
                          <a:latin typeface="Cambria" pitchFamily="18" charset="0"/>
                        </a:rPr>
                        <a:t>Valor absoluto de x</a:t>
                      </a:r>
                      <a:endParaRPr lang="es-ES" sz="2000" b="0" i="0" dirty="0">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err="1" smtClean="0">
                          <a:solidFill>
                            <a:schemeClr val="tx1"/>
                          </a:solidFill>
                          <a:effectLst>
                            <a:outerShdw blurRad="38100" dist="38100" dir="2700000" algn="tl">
                              <a:srgbClr val="000000">
                                <a:alpha val="43137"/>
                              </a:srgbClr>
                            </a:outerShdw>
                          </a:effectLst>
                          <a:latin typeface="Consolas" pitchFamily="49" charset="0"/>
                        </a:rPr>
                        <a:t>pow</a:t>
                      </a:r>
                      <a:r>
                        <a:rPr lang="es-ES" sz="2000" b="0" i="0" dirty="0" smtClean="0">
                          <a:solidFill>
                            <a:schemeClr val="tx1"/>
                          </a:solidFill>
                          <a:effectLst>
                            <a:outerShdw blurRad="38100" dist="38100" dir="2700000" algn="tl">
                              <a:srgbClr val="000000">
                                <a:alpha val="43137"/>
                              </a:srgbClr>
                            </a:outerShdw>
                          </a:effectLst>
                          <a:latin typeface="Consolas" pitchFamily="49" charset="0"/>
                        </a:rPr>
                        <a:t>(x, y)</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x elevado a y</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err="1" smtClean="0">
                          <a:solidFill>
                            <a:schemeClr val="tx1"/>
                          </a:solidFill>
                          <a:effectLst>
                            <a:outerShdw blurRad="38100" dist="38100" dir="2700000" algn="tl">
                              <a:srgbClr val="000000">
                                <a:alpha val="43137"/>
                              </a:srgbClr>
                            </a:outerShdw>
                          </a:effectLst>
                          <a:latin typeface="Consolas" pitchFamily="49" charset="0"/>
                        </a:rPr>
                        <a:t>sqrt</a:t>
                      </a:r>
                      <a:r>
                        <a:rPr lang="es-ES" sz="2000" b="0" i="0" dirty="0" smtClean="0">
                          <a:solidFill>
                            <a:schemeClr val="tx1"/>
                          </a:solidFill>
                          <a:effectLst>
                            <a:outerShdw blurRad="38100" dist="38100" dir="2700000" algn="tl">
                              <a:srgbClr val="000000">
                                <a:alpha val="43137"/>
                              </a:srgbClr>
                            </a:outerShdw>
                          </a:effectLst>
                          <a:latin typeface="Consolas" pitchFamily="49" charset="0"/>
                        </a:rPr>
                        <a:t>(x)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Raíz cuadrada de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err="1" smtClean="0">
                          <a:solidFill>
                            <a:schemeClr val="tx1"/>
                          </a:solidFill>
                          <a:effectLst>
                            <a:outerShdw blurRad="38100" dist="38100" dir="2700000" algn="tl">
                              <a:srgbClr val="000000">
                                <a:alpha val="43137"/>
                              </a:srgbClr>
                            </a:outerShdw>
                          </a:effectLst>
                          <a:latin typeface="Consolas" pitchFamily="49" charset="0"/>
                        </a:rPr>
                        <a:t>ceil</a:t>
                      </a:r>
                      <a:r>
                        <a:rPr lang="es-ES" sz="2000" b="0" i="0" dirty="0" smtClean="0">
                          <a:solidFill>
                            <a:schemeClr val="tx1"/>
                          </a:solidFill>
                          <a:effectLst>
                            <a:outerShdw blurRad="38100" dist="38100" dir="2700000" algn="tl">
                              <a:srgbClr val="000000">
                                <a:alpha val="43137"/>
                              </a:srgbClr>
                            </a:outerShdw>
                          </a:effectLst>
                          <a:latin typeface="Consolas" pitchFamily="49" charset="0"/>
                        </a:rPr>
                        <a:t>(x)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Menor entero que</a:t>
                      </a:r>
                      <a:r>
                        <a:rPr lang="es-ES" sz="2000" b="0" i="0" baseline="0" dirty="0" smtClean="0">
                          <a:solidFill>
                            <a:schemeClr val="tx1"/>
                          </a:solidFill>
                          <a:effectLst>
                            <a:outerShdw blurRad="38100" dist="38100" dir="2700000" algn="tl">
                              <a:srgbClr val="000000">
                                <a:alpha val="43137"/>
                              </a:srgbClr>
                            </a:outerShdw>
                          </a:effectLst>
                          <a:latin typeface="Cambria" pitchFamily="18" charset="0"/>
                        </a:rPr>
                        <a:t> es mayor o igual que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err="1" smtClean="0">
                          <a:solidFill>
                            <a:schemeClr val="tx1"/>
                          </a:solidFill>
                          <a:effectLst>
                            <a:outerShdw blurRad="38100" dist="38100" dir="2700000" algn="tl">
                              <a:srgbClr val="000000">
                                <a:alpha val="43137"/>
                              </a:srgbClr>
                            </a:outerShdw>
                          </a:effectLst>
                          <a:latin typeface="Consolas" pitchFamily="49" charset="0"/>
                        </a:rPr>
                        <a:t>floor</a:t>
                      </a:r>
                      <a:r>
                        <a:rPr lang="es-ES" sz="2000" b="0" i="0" dirty="0" smtClean="0">
                          <a:solidFill>
                            <a:schemeClr val="tx1"/>
                          </a:solidFill>
                          <a:effectLst>
                            <a:outerShdw blurRad="38100" dist="38100" dir="2700000" algn="tl">
                              <a:srgbClr val="000000">
                                <a:alpha val="43137"/>
                              </a:srgbClr>
                            </a:outerShdw>
                          </a:effectLst>
                          <a:latin typeface="Consolas" pitchFamily="49" charset="0"/>
                        </a:rPr>
                        <a:t>(x)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Mayor entero que es menor o igual que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err="1" smtClean="0">
                          <a:solidFill>
                            <a:schemeClr val="tx1"/>
                          </a:solidFill>
                          <a:effectLst>
                            <a:outerShdw blurRad="38100" dist="38100" dir="2700000" algn="tl">
                              <a:srgbClr val="000000">
                                <a:alpha val="43137"/>
                              </a:srgbClr>
                            </a:outerShdw>
                          </a:effectLst>
                          <a:latin typeface="Consolas" pitchFamily="49" charset="0"/>
                        </a:rPr>
                        <a:t>exp</a:t>
                      </a:r>
                      <a:r>
                        <a:rPr lang="es-ES" sz="2000" b="0" i="0" dirty="0" smtClean="0">
                          <a:solidFill>
                            <a:schemeClr val="tx1"/>
                          </a:solidFill>
                          <a:effectLst>
                            <a:outerShdw blurRad="38100" dist="38100" dir="2700000" algn="tl">
                              <a:srgbClr val="000000">
                                <a:alpha val="43137"/>
                              </a:srgbClr>
                            </a:outerShdw>
                          </a:effectLst>
                          <a:latin typeface="Consolas" pitchFamily="49" charset="0"/>
                        </a:rPr>
                        <a:t>(x)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e</a:t>
                      </a:r>
                      <a:r>
                        <a:rPr lang="es-ES" sz="2000" b="0" i="0" baseline="30000" dirty="0" smtClean="0">
                          <a:solidFill>
                            <a:schemeClr val="tx1"/>
                          </a:solidFill>
                          <a:effectLst>
                            <a:outerShdw blurRad="38100" dist="38100" dir="2700000" algn="tl">
                              <a:srgbClr val="000000">
                                <a:alpha val="43137"/>
                              </a:srgbClr>
                            </a:outerShdw>
                          </a:effectLst>
                          <a:latin typeface="Cambria" pitchFamily="18" charset="0"/>
                        </a:rPr>
                        <a:t>x</a:t>
                      </a:r>
                      <a:endParaRPr lang="es-ES" sz="2000" b="0" i="0" baseline="3000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log(x)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err="1" smtClean="0">
                          <a:solidFill>
                            <a:schemeClr val="tx1"/>
                          </a:solidFill>
                          <a:effectLst>
                            <a:outerShdw blurRad="38100" dist="38100" dir="2700000" algn="tl">
                              <a:srgbClr val="000000">
                                <a:alpha val="43137"/>
                              </a:srgbClr>
                            </a:outerShdw>
                          </a:effectLst>
                          <a:latin typeface="Cambria" pitchFamily="18" charset="0"/>
                        </a:rPr>
                        <a:t>Ln</a:t>
                      </a:r>
                      <a:r>
                        <a:rPr lang="es-ES" sz="2000" b="0" i="0" baseline="0" dirty="0" smtClean="0">
                          <a:solidFill>
                            <a:schemeClr val="tx1"/>
                          </a:solidFill>
                          <a:effectLst>
                            <a:outerShdw blurRad="38100" dist="38100" dir="2700000" algn="tl">
                              <a:srgbClr val="000000">
                                <a:alpha val="43137"/>
                              </a:srgbClr>
                            </a:outerShdw>
                          </a:effectLst>
                          <a:latin typeface="Cambria" pitchFamily="18" charset="0"/>
                        </a:rPr>
                        <a:t> x (logaritmo natural de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log10(x)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Logaritmo en base 10</a:t>
                      </a:r>
                      <a:r>
                        <a:rPr lang="es-ES" sz="2000" b="0" i="0" baseline="0" dirty="0" smtClean="0">
                          <a:solidFill>
                            <a:schemeClr val="tx1"/>
                          </a:solidFill>
                          <a:effectLst>
                            <a:outerShdw blurRad="38100" dist="38100" dir="2700000" algn="tl">
                              <a:srgbClr val="000000">
                                <a:alpha val="43137"/>
                              </a:srgbClr>
                            </a:outerShdw>
                          </a:effectLst>
                          <a:latin typeface="Cambria" pitchFamily="18" charset="0"/>
                        </a:rPr>
                        <a:t> de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sin(x)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Seno de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err="1" smtClean="0">
                          <a:solidFill>
                            <a:schemeClr val="tx1"/>
                          </a:solidFill>
                          <a:effectLst>
                            <a:outerShdw blurRad="38100" dist="38100" dir="2700000" algn="tl">
                              <a:srgbClr val="000000">
                                <a:alpha val="43137"/>
                              </a:srgbClr>
                            </a:outerShdw>
                          </a:effectLst>
                          <a:latin typeface="Consolas" pitchFamily="49" charset="0"/>
                        </a:rPr>
                        <a:t>cos</a:t>
                      </a:r>
                      <a:r>
                        <a:rPr lang="es-ES" sz="2000" b="0" i="0" dirty="0" smtClean="0">
                          <a:solidFill>
                            <a:schemeClr val="tx1"/>
                          </a:solidFill>
                          <a:effectLst>
                            <a:outerShdw blurRad="38100" dist="38100" dir="2700000" algn="tl">
                              <a:srgbClr val="000000">
                                <a:alpha val="43137"/>
                              </a:srgbClr>
                            </a:outerShdw>
                          </a:effectLst>
                          <a:latin typeface="Consolas" pitchFamily="49" charset="0"/>
                        </a:rPr>
                        <a:t>(x)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Coseno</a:t>
                      </a:r>
                      <a:r>
                        <a:rPr lang="es-ES" sz="2000" b="0" i="0" baseline="0" dirty="0" smtClean="0">
                          <a:solidFill>
                            <a:schemeClr val="tx1"/>
                          </a:solidFill>
                          <a:effectLst>
                            <a:outerShdw blurRad="38100" dist="38100" dir="2700000" algn="tl">
                              <a:srgbClr val="000000">
                                <a:alpha val="43137"/>
                              </a:srgbClr>
                            </a:outerShdw>
                          </a:effectLst>
                          <a:latin typeface="Cambria" pitchFamily="18" charset="0"/>
                        </a:rPr>
                        <a:t> de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tan(x)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Tangente de x</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round(x)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Redondeo al entero más próximo</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r h="289159">
                <a:tc>
                  <a:txBody>
                    <a:bodyPr/>
                    <a:lstStyle/>
                    <a:p>
                      <a:r>
                        <a:rPr lang="es-ES" sz="2000" b="0" i="0" dirty="0" err="1" smtClean="0">
                          <a:solidFill>
                            <a:schemeClr val="tx1"/>
                          </a:solidFill>
                          <a:effectLst>
                            <a:outerShdw blurRad="38100" dist="38100" dir="2700000" algn="tl">
                              <a:srgbClr val="000000">
                                <a:alpha val="43137"/>
                              </a:srgbClr>
                            </a:outerShdw>
                          </a:effectLst>
                          <a:latin typeface="Consolas" pitchFamily="49" charset="0"/>
                        </a:rPr>
                        <a:t>trunc</a:t>
                      </a:r>
                      <a:r>
                        <a:rPr lang="es-ES" sz="2000" b="0" i="0" dirty="0" smtClean="0">
                          <a:solidFill>
                            <a:schemeClr val="tx1"/>
                          </a:solidFill>
                          <a:effectLst>
                            <a:outerShdw blurRad="38100" dist="38100" dir="2700000" algn="tl">
                              <a:srgbClr val="000000">
                                <a:alpha val="43137"/>
                              </a:srgbClr>
                            </a:outerShdw>
                          </a:effectLst>
                          <a:latin typeface="Consolas" pitchFamily="49" charset="0"/>
                        </a:rPr>
                        <a:t>(x)</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Pérdida de la parte decimal (entero)</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9 Rectángulo"/>
          <p:cNvSpPr/>
          <p:nvPr/>
        </p:nvSpPr>
        <p:spPr>
          <a:xfrm>
            <a:off x="5770761" y="313606"/>
            <a:ext cx="2903359" cy="461665"/>
          </a:xfrm>
          <a:prstGeom prst="rect">
            <a:avLst/>
          </a:prstGeom>
        </p:spPr>
        <p:txBody>
          <a:bodyPr wrap="none">
            <a:spAutoFit/>
          </a:bodyPr>
          <a:lstStyle/>
          <a:p>
            <a:pPr algn="r"/>
            <a:r>
              <a:rPr lang="es-ES" sz="2400" dirty="0" smtClean="0">
                <a:solidFill>
                  <a:srgbClr val="FFCCFF"/>
                </a:solidFill>
                <a:latin typeface="Consolas" pitchFamily="49" charset="0"/>
              </a:rPr>
              <a:t>#include &lt;cmath&gt;</a:t>
            </a:r>
            <a:endParaRPr lang="es-ES" sz="2400" dirty="0"/>
          </a:p>
        </p:txBody>
      </p:sp>
      <p:sp>
        <p:nvSpPr>
          <p:cNvPr id="11" name="10 CuadroTexto"/>
          <p:cNvSpPr txBox="1"/>
          <p:nvPr/>
        </p:nvSpPr>
        <p:spPr>
          <a:xfrm>
            <a:off x="381549" y="1033686"/>
            <a:ext cx="1274709"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Algunas ...</a:t>
            </a:r>
          </a:p>
        </p:txBody>
      </p:sp>
    </p:spTree>
  </p:cSld>
  <p:clrMapOvr>
    <a:masterClrMapping/>
  </p:clrMapOvr>
  <p:transition spd="med">
    <p:wipe di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biblioteca </a:t>
            </a:r>
            <a:r>
              <a:rPr lang="es-ES" dirty="0" smtClean="0">
                <a:latin typeface="Consolas" pitchFamily="49" charset="0"/>
                <a:cs typeface="Consolas" pitchFamily="49" charset="0"/>
              </a:rPr>
              <a:t>cmath</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marL="84138" lvl="1" indent="1588">
              <a:spcBef>
                <a:spcPts val="0"/>
              </a:spcBef>
              <a:buNone/>
            </a:pPr>
            <a:r>
              <a:rPr lang="es-ES" sz="2000" dirty="0" smtClean="0">
                <a:solidFill>
                  <a:srgbClr val="FFCCFF"/>
                </a:solidFill>
                <a:latin typeface="Consolas" pitchFamily="49" charset="0"/>
              </a:rPr>
              <a:t>#include &lt;iostream&gt;</a:t>
            </a:r>
            <a:endParaRPr lang="es-ES" sz="2000" i="1" dirty="0" smtClean="0">
              <a:solidFill>
                <a:srgbClr val="FFCCFF"/>
              </a:solidFill>
              <a:latin typeface="Consolas" pitchFamily="49" charset="0"/>
            </a:endParaRPr>
          </a:p>
          <a:p>
            <a:pPr marL="84138" lvl="1" indent="1588">
              <a:spcBef>
                <a:spcPts val="0"/>
              </a:spcBef>
              <a:buNone/>
            </a:pPr>
            <a:r>
              <a:rPr lang="es-ES" sz="2000" dirty="0" smtClean="0">
                <a:solidFill>
                  <a:schemeClr val="accent2">
                    <a:lumMod val="60000"/>
                    <a:lumOff val="40000"/>
                  </a:schemeClr>
                </a:solidFill>
                <a:latin typeface="Consolas" pitchFamily="49" charset="0"/>
              </a:rPr>
              <a:t>using namespace </a:t>
            </a:r>
            <a:r>
              <a:rPr lang="es-ES" sz="2000" dirty="0" smtClean="0">
                <a:latin typeface="Consolas" pitchFamily="49" charset="0"/>
              </a:rPr>
              <a:t>std;</a:t>
            </a:r>
            <a:endParaRPr lang="es-ES" sz="2000" i="1" dirty="0" smtClean="0">
              <a:latin typeface="Consolas" pitchFamily="49" charset="0"/>
            </a:endParaRPr>
          </a:p>
          <a:p>
            <a:pPr marL="84138" lvl="1" indent="1588">
              <a:spcBef>
                <a:spcPts val="0"/>
              </a:spcBef>
              <a:buNone/>
            </a:pPr>
            <a:r>
              <a:rPr lang="es-ES" sz="2000" dirty="0" smtClean="0">
                <a:solidFill>
                  <a:srgbClr val="FFCCFF"/>
                </a:solidFill>
                <a:latin typeface="Consolas" pitchFamily="49" charset="0"/>
              </a:rPr>
              <a:t>#include &lt;</a:t>
            </a:r>
            <a:r>
              <a:rPr lang="es-ES" sz="2000" dirty="0" err="1" smtClean="0">
                <a:solidFill>
                  <a:srgbClr val="FFCCFF"/>
                </a:solidFill>
                <a:latin typeface="Consolas" pitchFamily="49" charset="0"/>
              </a:rPr>
              <a:t>cmath</a:t>
            </a:r>
            <a:r>
              <a:rPr lang="es-ES" sz="2000" dirty="0" smtClean="0">
                <a:solidFill>
                  <a:srgbClr val="FFCCFF"/>
                </a:solidFill>
                <a:latin typeface="Consolas" pitchFamily="49" charset="0"/>
              </a:rPr>
              <a:t>&gt;</a:t>
            </a:r>
            <a:endParaRPr lang="es-ES" sz="2000" i="1" dirty="0" smtClean="0">
              <a:solidFill>
                <a:srgbClr val="FFCCFF"/>
              </a:solidFill>
              <a:latin typeface="Consolas" pitchFamily="49" charset="0"/>
            </a:endParaRPr>
          </a:p>
          <a:p>
            <a:pPr marL="84138" lvl="1" indent="1588">
              <a:spcBef>
                <a:spcPts val="0"/>
              </a:spcBef>
              <a:buNone/>
            </a:pPr>
            <a:endParaRPr lang="es-ES" sz="2000" dirty="0" smtClean="0">
              <a:latin typeface="Consolas" pitchFamily="49" charset="0"/>
            </a:endParaRPr>
          </a:p>
          <a:p>
            <a:pPr marL="84138" lvl="1" indent="1588">
              <a:spcBef>
                <a:spcPts val="0"/>
              </a:spcBef>
              <a:buNone/>
            </a:pPr>
            <a:r>
              <a:rPr lang="es-ES" sz="2000" dirty="0" smtClean="0">
                <a:solidFill>
                  <a:srgbClr val="FFC000"/>
                </a:solidFill>
                <a:latin typeface="Consolas" pitchFamily="49" charset="0"/>
              </a:rPr>
              <a:t>int</a:t>
            </a:r>
            <a:r>
              <a:rPr lang="es-ES" sz="2000" dirty="0" smtClean="0">
                <a:latin typeface="Consolas" pitchFamily="49" charset="0"/>
              </a:rPr>
              <a:t> main() {</a:t>
            </a:r>
          </a:p>
          <a:p>
            <a:pPr marL="84138" lvl="1" indent="1588">
              <a:spcBef>
                <a:spcPts val="0"/>
              </a:spcBef>
              <a:buNone/>
            </a:pPr>
            <a:r>
              <a:rPr lang="es-ES" sz="2000" dirty="0" smtClean="0">
                <a:latin typeface="Consolas" pitchFamily="49" charset="0"/>
              </a:rPr>
              <a:t>  </a:t>
            </a:r>
            <a:r>
              <a:rPr lang="es-ES" sz="2000" dirty="0" smtClean="0">
                <a:solidFill>
                  <a:srgbClr val="FFC000"/>
                </a:solidFill>
                <a:latin typeface="Consolas" pitchFamily="49" charset="0"/>
              </a:rPr>
              <a:t>double</a:t>
            </a:r>
            <a:r>
              <a:rPr lang="es-ES" sz="2000" dirty="0" smtClean="0">
                <a:latin typeface="Consolas" pitchFamily="49" charset="0"/>
              </a:rPr>
              <a:t> x, y, f;</a:t>
            </a:r>
            <a:endParaRPr lang="es-ES" sz="2000" dirty="0" smtClean="0">
              <a:solidFill>
                <a:srgbClr val="92D050"/>
              </a:solidFill>
              <a:latin typeface="Consolas" pitchFamily="49" charset="0"/>
            </a:endParaRPr>
          </a:p>
          <a:p>
            <a:pPr marL="84138" lvl="1" indent="1588">
              <a:spcBef>
                <a:spcPts val="0"/>
              </a:spcBef>
              <a:buNone/>
            </a:pPr>
            <a:r>
              <a:rPr lang="es-ES" sz="2000" dirty="0" smtClean="0">
                <a:latin typeface="Consolas" pitchFamily="49" charset="0"/>
              </a:rPr>
              <a:t>  cout &lt;&lt; </a:t>
            </a:r>
            <a:r>
              <a:rPr lang="es-ES" sz="2000" dirty="0" smtClean="0">
                <a:solidFill>
                  <a:srgbClr val="FFFF00"/>
                </a:solidFill>
                <a:latin typeface="Consolas" pitchFamily="49" charset="0"/>
              </a:rPr>
              <a:t>"Valor de X: "</a:t>
            </a:r>
            <a:r>
              <a:rPr lang="es-ES" sz="2000" dirty="0" smtClean="0">
                <a:latin typeface="Consolas" pitchFamily="49" charset="0"/>
              </a:rPr>
              <a:t>;</a:t>
            </a:r>
            <a:endParaRPr lang="es-ES" sz="2000" dirty="0" smtClean="0">
              <a:solidFill>
                <a:srgbClr val="92D050"/>
              </a:solidFill>
              <a:latin typeface="Consolas" pitchFamily="49" charset="0"/>
            </a:endParaRPr>
          </a:p>
          <a:p>
            <a:pPr marL="84138" lvl="1" indent="1588">
              <a:spcBef>
                <a:spcPts val="0"/>
              </a:spcBef>
              <a:buNone/>
            </a:pPr>
            <a:r>
              <a:rPr lang="es-ES" sz="2000" dirty="0" smtClean="0">
                <a:latin typeface="Consolas" pitchFamily="49" charset="0"/>
              </a:rPr>
              <a:t>  cin &gt;&gt; x;</a:t>
            </a:r>
            <a:endParaRPr lang="es-ES" sz="2000" dirty="0" smtClean="0">
              <a:solidFill>
                <a:srgbClr val="92D050"/>
              </a:solidFill>
              <a:latin typeface="Consolas" pitchFamily="49" charset="0"/>
            </a:endParaRPr>
          </a:p>
          <a:p>
            <a:pPr marL="84138" lvl="1" indent="1588">
              <a:spcBef>
                <a:spcPts val="0"/>
              </a:spcBef>
              <a:buNone/>
            </a:pPr>
            <a:r>
              <a:rPr lang="es-ES" sz="2000" dirty="0" smtClean="0">
                <a:latin typeface="Consolas" pitchFamily="49" charset="0"/>
              </a:rPr>
              <a:t>  cout &lt;&lt; </a:t>
            </a:r>
            <a:r>
              <a:rPr lang="es-ES" sz="2000" dirty="0" smtClean="0">
                <a:solidFill>
                  <a:srgbClr val="FFFF00"/>
                </a:solidFill>
                <a:latin typeface="Consolas" pitchFamily="49" charset="0"/>
              </a:rPr>
              <a:t>"Valor de Y: "</a:t>
            </a:r>
            <a:r>
              <a:rPr lang="es-ES" sz="2000" dirty="0" smtClean="0">
                <a:latin typeface="Consolas" pitchFamily="49" charset="0"/>
              </a:rPr>
              <a:t>;</a:t>
            </a:r>
            <a:endParaRPr lang="es-ES" sz="2000" dirty="0" smtClean="0">
              <a:solidFill>
                <a:srgbClr val="92D050"/>
              </a:solidFill>
              <a:latin typeface="Consolas" pitchFamily="49" charset="0"/>
            </a:endParaRPr>
          </a:p>
          <a:p>
            <a:pPr marL="84138" lvl="1" indent="1588">
              <a:spcBef>
                <a:spcPts val="0"/>
              </a:spcBef>
              <a:buNone/>
            </a:pPr>
            <a:r>
              <a:rPr lang="es-ES" sz="2000" dirty="0" smtClean="0">
                <a:latin typeface="Consolas" pitchFamily="49" charset="0"/>
              </a:rPr>
              <a:t>  cin &gt;&gt; y;</a:t>
            </a:r>
          </a:p>
          <a:p>
            <a:pPr marL="84138" lvl="1" indent="1588">
              <a:spcBef>
                <a:spcPts val="0"/>
              </a:spcBef>
              <a:buNone/>
            </a:pPr>
            <a:r>
              <a:rPr lang="es-ES" sz="2000" spc="-50" dirty="0" smtClean="0">
                <a:latin typeface="Consolas" pitchFamily="49" charset="0"/>
              </a:rPr>
              <a:t>  f = </a:t>
            </a:r>
            <a:r>
              <a:rPr lang="es-ES" sz="2000" spc="-50" dirty="0" smtClean="0">
                <a:solidFill>
                  <a:srgbClr val="FFFF00"/>
                </a:solidFill>
                <a:latin typeface="Consolas" pitchFamily="49" charset="0"/>
              </a:rPr>
              <a:t>2</a:t>
            </a:r>
            <a:r>
              <a:rPr lang="es-ES" sz="2000" spc="-50" dirty="0" smtClean="0">
                <a:latin typeface="Consolas" pitchFamily="49" charset="0"/>
              </a:rPr>
              <a:t> * </a:t>
            </a:r>
            <a:r>
              <a:rPr lang="es-ES" sz="2000" spc="-50" dirty="0" err="1" smtClean="0">
                <a:solidFill>
                  <a:srgbClr val="FFC000"/>
                </a:solidFill>
                <a:latin typeface="Consolas" pitchFamily="49" charset="0"/>
              </a:rPr>
              <a:t>pow</a:t>
            </a:r>
            <a:r>
              <a:rPr lang="es-ES" sz="2000" spc="-50" dirty="0" smtClean="0">
                <a:solidFill>
                  <a:srgbClr val="FFC000"/>
                </a:solidFill>
                <a:latin typeface="Consolas" pitchFamily="49" charset="0"/>
              </a:rPr>
              <a:t>(</a:t>
            </a:r>
            <a:r>
              <a:rPr lang="es-ES" sz="2000" spc="-50" dirty="0" smtClean="0">
                <a:latin typeface="Consolas" pitchFamily="49" charset="0"/>
              </a:rPr>
              <a:t>x, </a:t>
            </a:r>
            <a:r>
              <a:rPr lang="es-ES" sz="2000" spc="-50" dirty="0" smtClean="0">
                <a:solidFill>
                  <a:srgbClr val="FFFF00"/>
                </a:solidFill>
                <a:latin typeface="Consolas" pitchFamily="49" charset="0"/>
              </a:rPr>
              <a:t>5</a:t>
            </a:r>
            <a:r>
              <a:rPr lang="es-ES" sz="2000" spc="-50" dirty="0" smtClean="0">
                <a:solidFill>
                  <a:srgbClr val="FFC000"/>
                </a:solidFill>
                <a:latin typeface="Consolas" pitchFamily="49" charset="0"/>
              </a:rPr>
              <a:t>)</a:t>
            </a:r>
            <a:r>
              <a:rPr lang="es-ES" sz="2000" spc="-50" dirty="0" smtClean="0">
                <a:latin typeface="Consolas" pitchFamily="49" charset="0"/>
              </a:rPr>
              <a:t> + </a:t>
            </a:r>
            <a:r>
              <a:rPr lang="es-ES" sz="2000" spc="-50" dirty="0" err="1" smtClean="0">
                <a:solidFill>
                  <a:srgbClr val="FFC000"/>
                </a:solidFill>
                <a:latin typeface="Consolas" pitchFamily="49" charset="0"/>
              </a:rPr>
              <a:t>sqrt</a:t>
            </a:r>
            <a:r>
              <a:rPr lang="es-ES" sz="2000" spc="-50" dirty="0" smtClean="0">
                <a:solidFill>
                  <a:srgbClr val="FFC000"/>
                </a:solidFill>
                <a:latin typeface="Consolas" pitchFamily="49" charset="0"/>
              </a:rPr>
              <a:t>(</a:t>
            </a:r>
            <a:r>
              <a:rPr lang="es-ES" sz="2000" spc="-50" dirty="0" err="1" smtClean="0">
                <a:solidFill>
                  <a:srgbClr val="FFC000"/>
                </a:solidFill>
                <a:latin typeface="Consolas" pitchFamily="49" charset="0"/>
              </a:rPr>
              <a:t>pow</a:t>
            </a:r>
            <a:r>
              <a:rPr lang="es-ES" sz="2000" spc="-50" dirty="0" smtClean="0">
                <a:solidFill>
                  <a:srgbClr val="FFC000"/>
                </a:solidFill>
                <a:latin typeface="Consolas" pitchFamily="49" charset="0"/>
              </a:rPr>
              <a:t>(</a:t>
            </a:r>
            <a:r>
              <a:rPr lang="es-ES" sz="2000" spc="-50" dirty="0" smtClean="0">
                <a:latin typeface="Consolas" pitchFamily="49" charset="0"/>
              </a:rPr>
              <a:t>x, </a:t>
            </a:r>
            <a:r>
              <a:rPr lang="es-ES" sz="2000" spc="-50" dirty="0" smtClean="0">
                <a:solidFill>
                  <a:srgbClr val="FFFF00"/>
                </a:solidFill>
                <a:latin typeface="Consolas" pitchFamily="49" charset="0"/>
              </a:rPr>
              <a:t>3</a:t>
            </a:r>
            <a:r>
              <a:rPr lang="es-ES" sz="2000" spc="-50" dirty="0" smtClean="0">
                <a:solidFill>
                  <a:srgbClr val="FFC000"/>
                </a:solidFill>
                <a:latin typeface="Consolas" pitchFamily="49" charset="0"/>
              </a:rPr>
              <a:t>)</a:t>
            </a:r>
            <a:r>
              <a:rPr lang="es-ES" sz="2000" spc="-50" dirty="0" smtClean="0">
                <a:latin typeface="Consolas" pitchFamily="49" charset="0"/>
              </a:rPr>
              <a:t> / </a:t>
            </a:r>
            <a:r>
              <a:rPr lang="es-ES" sz="2000" spc="-50" dirty="0" err="1" smtClean="0">
                <a:solidFill>
                  <a:srgbClr val="FFC000"/>
                </a:solidFill>
                <a:latin typeface="Consolas" pitchFamily="49" charset="0"/>
              </a:rPr>
              <a:t>pow</a:t>
            </a:r>
            <a:r>
              <a:rPr lang="es-ES" sz="2000" spc="-50" dirty="0" smtClean="0">
                <a:solidFill>
                  <a:srgbClr val="FFC000"/>
                </a:solidFill>
                <a:latin typeface="Consolas" pitchFamily="49" charset="0"/>
              </a:rPr>
              <a:t>(</a:t>
            </a:r>
            <a:r>
              <a:rPr lang="es-ES" sz="2000" spc="-50" dirty="0" smtClean="0">
                <a:latin typeface="Consolas" pitchFamily="49" charset="0"/>
              </a:rPr>
              <a:t>y, </a:t>
            </a:r>
            <a:r>
              <a:rPr lang="es-ES" sz="2000" spc="-50" dirty="0" smtClean="0">
                <a:solidFill>
                  <a:srgbClr val="FFFF00"/>
                </a:solidFill>
                <a:latin typeface="Consolas" pitchFamily="49" charset="0"/>
              </a:rPr>
              <a:t>2</a:t>
            </a:r>
            <a:r>
              <a:rPr lang="es-ES" sz="2000" spc="-50" dirty="0" smtClean="0">
                <a:solidFill>
                  <a:srgbClr val="FFC000"/>
                </a:solidFill>
                <a:latin typeface="Consolas" pitchFamily="49" charset="0"/>
              </a:rPr>
              <a:t>))</a:t>
            </a:r>
            <a:r>
              <a:rPr lang="es-ES" sz="2000" spc="-50" dirty="0" smtClean="0">
                <a:latin typeface="Consolas" pitchFamily="49" charset="0"/>
              </a:rPr>
              <a:t> </a:t>
            </a:r>
          </a:p>
          <a:p>
            <a:pPr marL="84138" lvl="1" indent="1588">
              <a:spcBef>
                <a:spcPts val="0"/>
              </a:spcBef>
              <a:buNone/>
            </a:pPr>
            <a:r>
              <a:rPr lang="es-ES" sz="2000" spc="-50" dirty="0" smtClean="0">
                <a:latin typeface="Consolas" pitchFamily="49" charset="0"/>
              </a:rPr>
              <a:t>        / </a:t>
            </a:r>
            <a:r>
              <a:rPr lang="es-ES" sz="2000" spc="-50" dirty="0" err="1" smtClean="0">
                <a:solidFill>
                  <a:srgbClr val="FFC000"/>
                </a:solidFill>
                <a:latin typeface="Consolas" pitchFamily="49" charset="0"/>
              </a:rPr>
              <a:t>abs</a:t>
            </a:r>
            <a:r>
              <a:rPr lang="es-ES" sz="2000" spc="-50" dirty="0" smtClean="0">
                <a:solidFill>
                  <a:srgbClr val="FFC000"/>
                </a:solidFill>
                <a:latin typeface="Consolas" pitchFamily="49" charset="0"/>
              </a:rPr>
              <a:t>(</a:t>
            </a:r>
            <a:r>
              <a:rPr lang="es-ES" sz="2000" spc="-50" dirty="0" smtClean="0">
                <a:latin typeface="Consolas" pitchFamily="49" charset="0"/>
              </a:rPr>
              <a:t>x * y</a:t>
            </a:r>
            <a:r>
              <a:rPr lang="es-ES" sz="2000" spc="-50" smtClean="0">
                <a:solidFill>
                  <a:srgbClr val="FFC000"/>
                </a:solidFill>
                <a:latin typeface="Consolas" pitchFamily="49" charset="0"/>
              </a:rPr>
              <a:t>)</a:t>
            </a:r>
            <a:r>
              <a:rPr lang="es-ES" sz="2000" spc="-50" smtClean="0">
                <a:latin typeface="Consolas" pitchFamily="49" charset="0"/>
              </a:rPr>
              <a:t> - </a:t>
            </a:r>
            <a:r>
              <a:rPr lang="es-ES" sz="2000" spc="-50" dirty="0" smtClean="0">
                <a:solidFill>
                  <a:srgbClr val="FFC000"/>
                </a:solidFill>
                <a:latin typeface="Consolas" pitchFamily="49" charset="0"/>
              </a:rPr>
              <a:t>cos(</a:t>
            </a:r>
            <a:r>
              <a:rPr lang="es-ES" sz="2000" spc="-50" dirty="0" smtClean="0">
                <a:latin typeface="Consolas" pitchFamily="49" charset="0"/>
              </a:rPr>
              <a:t>y</a:t>
            </a:r>
            <a:r>
              <a:rPr lang="es-ES" sz="2000" spc="-50" dirty="0" smtClean="0">
                <a:solidFill>
                  <a:srgbClr val="FFC000"/>
                </a:solidFill>
                <a:latin typeface="Consolas" pitchFamily="49" charset="0"/>
              </a:rPr>
              <a:t>)</a:t>
            </a:r>
            <a:r>
              <a:rPr lang="es-ES" sz="2000" spc="-50" dirty="0" smtClean="0">
                <a:latin typeface="Consolas" pitchFamily="49" charset="0"/>
              </a:rPr>
              <a:t>;</a:t>
            </a:r>
            <a:endParaRPr lang="es-ES" sz="2000" spc="-50" dirty="0" smtClean="0">
              <a:solidFill>
                <a:srgbClr val="92D050"/>
              </a:solidFill>
              <a:latin typeface="Consolas" pitchFamily="49" charset="0"/>
            </a:endParaRPr>
          </a:p>
          <a:p>
            <a:pPr marL="84138" lvl="1" indent="1588">
              <a:spcBef>
                <a:spcPts val="0"/>
              </a:spcBef>
              <a:buNone/>
            </a:pPr>
            <a:r>
              <a:rPr lang="es-ES" sz="2000" dirty="0" smtClean="0">
                <a:latin typeface="Consolas" pitchFamily="49" charset="0"/>
              </a:rPr>
              <a:t>  cout &lt;&lt; </a:t>
            </a:r>
            <a:r>
              <a:rPr lang="es-ES" sz="2000" dirty="0" smtClean="0">
                <a:solidFill>
                  <a:srgbClr val="FFFF00"/>
                </a:solidFill>
                <a:latin typeface="Consolas" pitchFamily="49" charset="0"/>
              </a:rPr>
              <a:t>"f(x, y) = "</a:t>
            </a:r>
            <a:r>
              <a:rPr lang="es-ES" sz="2000" dirty="0" smtClean="0">
                <a:latin typeface="Consolas" pitchFamily="49" charset="0"/>
              </a:rPr>
              <a:t> &lt;&lt; f &lt;&lt; endl;</a:t>
            </a:r>
            <a:endParaRPr lang="es-ES" sz="2000" dirty="0" smtClean="0">
              <a:solidFill>
                <a:srgbClr val="92D050"/>
              </a:solidFill>
              <a:latin typeface="Consolas" pitchFamily="49" charset="0"/>
            </a:endParaRPr>
          </a:p>
          <a:p>
            <a:pPr marL="84138" lvl="1" indent="1588">
              <a:spcBef>
                <a:spcPts val="0"/>
              </a:spcBef>
              <a:buNone/>
            </a:pP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a:t>
            </a:r>
            <a:r>
              <a:rPr lang="es-ES" sz="2000" dirty="0" smtClean="0">
                <a:latin typeface="Consolas" pitchFamily="49" charset="0"/>
              </a:rPr>
              <a:t> </a:t>
            </a:r>
            <a:r>
              <a:rPr lang="es-ES" sz="2000" dirty="0" smtClean="0">
                <a:solidFill>
                  <a:srgbClr val="FFFF00"/>
                </a:solidFill>
                <a:latin typeface="Consolas" pitchFamily="49" charset="0"/>
              </a:rPr>
              <a:t>0</a:t>
            </a:r>
            <a:r>
              <a:rPr lang="es-ES" sz="2000" dirty="0" smtClean="0">
                <a:latin typeface="Consolas" pitchFamily="49" charset="0"/>
              </a:rPr>
              <a:t>;</a:t>
            </a:r>
          </a:p>
          <a:p>
            <a:pPr marL="84138" lvl="1" indent="1588">
              <a:spcBef>
                <a:spcPts val="0"/>
              </a:spcBef>
              <a:buNone/>
            </a:pPr>
            <a:r>
              <a:rPr lang="es-ES" sz="20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173</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8" name="7 Objeto"/>
          <p:cNvGraphicFramePr>
            <a:graphicFrameLocks noChangeAspect="1"/>
          </p:cNvGraphicFramePr>
          <p:nvPr/>
        </p:nvGraphicFramePr>
        <p:xfrm>
          <a:off x="6098356" y="980728"/>
          <a:ext cx="2578100" cy="974725"/>
        </p:xfrm>
        <a:graphic>
          <a:graphicData uri="http://schemas.openxmlformats.org/presentationml/2006/ole">
            <mc:AlternateContent xmlns:mc="http://schemas.openxmlformats.org/markup-compatibility/2006">
              <mc:Choice xmlns:v="urn:schemas-microsoft-com:vml" Requires="v">
                <p:oleObj spid="_x0000_s2056" name="Ecuación" r:id="rId3" imgW="1879560" imgH="711000" progId="Equation.3">
                  <p:embed/>
                </p:oleObj>
              </mc:Choice>
              <mc:Fallback>
                <p:oleObj name="Ecuación" r:id="rId3" imgW="1879560" imgH="711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356" y="980728"/>
                        <a:ext cx="2578100" cy="974725"/>
                      </a:xfrm>
                      <a:prstGeom prst="rect">
                        <a:avLst/>
                      </a:prstGeom>
                      <a:solidFill>
                        <a:schemeClr val="tx1"/>
                      </a:solidFill>
                      <a:ln w="9525">
                        <a:solidFill>
                          <a:schemeClr val="tx1"/>
                        </a:solidFill>
                        <a:miter lim="800000"/>
                        <a:headEnd/>
                        <a:tailEnd/>
                      </a:ln>
                    </p:spPr>
                  </p:pic>
                </p:oleObj>
              </mc:Fallback>
            </mc:AlternateContent>
          </a:graphicData>
        </a:graphic>
      </p:graphicFrame>
      <p:grpSp>
        <p:nvGrpSpPr>
          <p:cNvPr id="11" name="10 Grupo"/>
          <p:cNvGrpSpPr/>
          <p:nvPr/>
        </p:nvGrpSpPr>
        <p:grpSpPr>
          <a:xfrm>
            <a:off x="1043608" y="5733256"/>
            <a:ext cx="6912768" cy="432048"/>
            <a:chOff x="899592" y="5401791"/>
            <a:chExt cx="6912768" cy="432048"/>
          </a:xfrm>
        </p:grpSpPr>
        <p:sp>
          <p:nvSpPr>
            <p:cNvPr id="13" name="12 CuadroTexto"/>
            <p:cNvSpPr txBox="1"/>
            <p:nvPr/>
          </p:nvSpPr>
          <p:spPr>
            <a:xfrm>
              <a:off x="899592" y="5416649"/>
              <a:ext cx="6912768" cy="41719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dirty="0" smtClean="0">
                  <a:effectLst>
                    <a:outerShdw blurRad="38100" dist="38100" dir="2700000" algn="tl">
                      <a:srgbClr val="000000">
                        <a:alpha val="43137"/>
                      </a:srgbClr>
                    </a:outerShdw>
                  </a:effectLst>
                  <a:latin typeface="Cambria" pitchFamily="18" charset="0"/>
                </a:rPr>
                <a:t>Pon un espacio detrás de cada coma en las listas de argumentos</a:t>
              </a:r>
            </a:p>
          </p:txBody>
        </p:sp>
        <p:pic>
          <p:nvPicPr>
            <p:cNvPr id="14" name="Picture 3" descr="D:\Docencia\Fundamentos de programación\CV\icoGuille\xeyes.png"/>
            <p:cNvPicPr>
              <a:picLocks noChangeAspect="1" noChangeArrowheads="1"/>
            </p:cNvPicPr>
            <p:nvPr/>
          </p:nvPicPr>
          <p:blipFill>
            <a:blip r:embed="rId5"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
        <p:nvSpPr>
          <p:cNvPr id="12" name="11 CuadroTexto"/>
          <p:cNvSpPr txBox="1"/>
          <p:nvPr/>
        </p:nvSpPr>
        <p:spPr>
          <a:xfrm>
            <a:off x="7366184" y="423714"/>
            <a:ext cx="1324402"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mates.cpp</a:t>
            </a:r>
          </a:p>
        </p:txBody>
      </p:sp>
      <p:cxnSp>
        <p:nvCxnSpPr>
          <p:cNvPr id="16" name="15 Conector recto de flecha"/>
          <p:cNvCxnSpPr/>
          <p:nvPr/>
        </p:nvCxnSpPr>
        <p:spPr>
          <a:xfrm flipH="1">
            <a:off x="3059832" y="1820441"/>
            <a:ext cx="1296144" cy="0"/>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5424986" y="2564904"/>
            <a:ext cx="3107454" cy="100027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err="1" smtClean="0">
                <a:effectLst>
                  <a:outerShdw blurRad="38100" dist="38100" dir="2700000" algn="tl">
                    <a:srgbClr val="000000">
                      <a:alpha val="43137"/>
                    </a:srgbClr>
                  </a:outerShdw>
                </a:effectLst>
                <a:latin typeface="Consolas" pitchFamily="49" charset="0"/>
                <a:cs typeface="Consolas" pitchFamily="49" charset="0"/>
              </a:rPr>
              <a:t>pow</a:t>
            </a:r>
            <a:r>
              <a:rPr lang="es-ES" dirty="0" smtClean="0">
                <a:effectLst>
                  <a:outerShdw blurRad="38100" dist="38100" dir="2700000" algn="tl">
                    <a:srgbClr val="000000">
                      <a:alpha val="43137"/>
                    </a:srgbClr>
                  </a:outerShdw>
                </a:effectLst>
                <a:latin typeface="Consolas" pitchFamily="49" charset="0"/>
                <a:cs typeface="Consolas" pitchFamily="49" charset="0"/>
              </a:rPr>
              <a:t>()</a:t>
            </a:r>
            <a:r>
              <a:rPr lang="es-ES" dirty="0" smtClean="0">
                <a:effectLst>
                  <a:outerShdw blurRad="38100" dist="38100" dir="2700000" algn="tl">
                    <a:srgbClr val="000000">
                      <a:alpha val="43137"/>
                    </a:srgbClr>
                  </a:outerShdw>
                </a:effectLst>
                <a:latin typeface="Cambria" pitchFamily="18" charset="0"/>
              </a:rPr>
              <a:t> con argumento entero:</a:t>
            </a:r>
          </a:p>
          <a:p>
            <a:pPr algn="ctr">
              <a:spcAft>
                <a:spcPts val="600"/>
              </a:spcAft>
            </a:pPr>
            <a:r>
              <a:rPr lang="es-ES" dirty="0" smtClean="0">
                <a:effectLst>
                  <a:outerShdw blurRad="38100" dist="38100" dir="2700000" algn="tl">
                    <a:srgbClr val="000000">
                      <a:alpha val="43137"/>
                    </a:srgbClr>
                  </a:outerShdw>
                </a:effectLst>
                <a:latin typeface="Cambria" pitchFamily="18" charset="0"/>
              </a:rPr>
              <a:t>Usa el molde </a:t>
            </a:r>
            <a:r>
              <a:rPr lang="es-ES" dirty="0" smtClean="0">
                <a:effectLst>
                  <a:outerShdw blurRad="38100" dist="38100" dir="2700000" algn="tl">
                    <a:srgbClr val="000000">
                      <a:alpha val="43137"/>
                    </a:srgbClr>
                  </a:outerShdw>
                </a:effectLst>
                <a:latin typeface="Consolas" pitchFamily="49" charset="0"/>
                <a:cs typeface="Consolas" pitchFamily="49" charset="0"/>
              </a:rPr>
              <a:t>double()</a:t>
            </a:r>
            <a:r>
              <a:rPr lang="es-ES" dirty="0" smtClean="0">
                <a:effectLst>
                  <a:outerShdw blurRad="38100" dist="38100" dir="2700000" algn="tl">
                    <a:srgbClr val="000000">
                      <a:alpha val="43137"/>
                    </a:srgbClr>
                  </a:outerShdw>
                </a:effectLst>
                <a:latin typeface="Cambria" pitchFamily="18" charset="0"/>
              </a:rPr>
              <a:t>:</a:t>
            </a:r>
            <a:br>
              <a:rPr lang="es-ES" dirty="0" smtClean="0">
                <a:effectLst>
                  <a:outerShdw blurRad="38100" dist="38100" dir="2700000" algn="tl">
                    <a:srgbClr val="000000">
                      <a:alpha val="43137"/>
                    </a:srgbClr>
                  </a:outerShdw>
                </a:effectLst>
                <a:latin typeface="Cambria" pitchFamily="18" charset="0"/>
              </a:rPr>
            </a:br>
            <a:r>
              <a:rPr lang="es-ES" dirty="0" err="1" smtClean="0">
                <a:effectLst>
                  <a:outerShdw blurRad="38100" dist="38100" dir="2700000" algn="tl">
                    <a:srgbClr val="000000">
                      <a:alpha val="43137"/>
                    </a:srgbClr>
                  </a:outerShdw>
                </a:effectLst>
                <a:latin typeface="Consolas" pitchFamily="49" charset="0"/>
                <a:cs typeface="Consolas" pitchFamily="49" charset="0"/>
              </a:rPr>
              <a:t>pow</a:t>
            </a:r>
            <a:r>
              <a:rPr lang="es-ES" dirty="0" smtClean="0">
                <a:effectLst>
                  <a:outerShdw blurRad="38100" dist="38100" dir="2700000" algn="tl">
                    <a:srgbClr val="000000">
                      <a:alpha val="43137"/>
                    </a:srgbClr>
                  </a:outerShdw>
                </a:effectLst>
                <a:latin typeface="Consolas" pitchFamily="49" charset="0"/>
                <a:cs typeface="Consolas" pitchFamily="49" charset="0"/>
              </a:rPr>
              <a:t>(double(i), 5)</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left)">
                                      <p:cBhvr>
                                        <p:cTn id="34" dur="2000"/>
                                        <p:tgtEl>
                                          <p:spTgt spid="3">
                                            <p:txEl>
                                              <p:pRg st="6" end="6"/>
                                            </p:txEl>
                                          </p:spTgt>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2000"/>
                                        <p:tgtEl>
                                          <p:spTgt spid="3">
                                            <p:txEl>
                                              <p:pRg st="7" end="7"/>
                                            </p:txEl>
                                          </p:spTgt>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2000"/>
                                        <p:tgtEl>
                                          <p:spTgt spid="3">
                                            <p:txEl>
                                              <p:pRg st="8" end="8"/>
                                            </p:txEl>
                                          </p:spTgt>
                                        </p:tgtEl>
                                      </p:cBhvr>
                                    </p:animEffect>
                                  </p:childTnLst>
                                </p:cTn>
                              </p:par>
                            </p:childTnLst>
                          </p:cTn>
                        </p:par>
                        <p:par>
                          <p:cTn id="43" fill="hold">
                            <p:stCondLst>
                              <p:cond delay="6000"/>
                            </p:stCondLst>
                            <p:childTnLst>
                              <p:par>
                                <p:cTn id="44" presetID="22" presetClass="entr" presetSubtype="8"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wipe(left)">
                                      <p:cBhvr>
                                        <p:cTn id="46" dur="20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2000"/>
                                        <p:tgtEl>
                                          <p:spTgt spid="3">
                                            <p:txEl>
                                              <p:pRg st="10" end="10"/>
                                            </p:txEl>
                                          </p:spTgt>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wipe(left)">
                                      <p:cBhvr>
                                        <p:cTn id="55" dur="20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wipe(left)">
                                      <p:cBhvr>
                                        <p:cTn id="60" dur="2000"/>
                                        <p:tgtEl>
                                          <p:spTgt spid="3">
                                            <p:txEl>
                                              <p:pRg st="12" end="12"/>
                                            </p:txEl>
                                          </p:spTgt>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wipe(left)">
                                      <p:cBhvr>
                                        <p:cTn id="64" dur="2000"/>
                                        <p:tgtEl>
                                          <p:spTgt spid="3">
                                            <p:txEl>
                                              <p:pRg st="13" end="13"/>
                                            </p:txEl>
                                          </p:spTgt>
                                        </p:tgtEl>
                                      </p:cBhvr>
                                    </p:animEffect>
                                  </p:childTnLst>
                                </p:cTn>
                              </p:par>
                            </p:childTnLst>
                          </p:cTn>
                        </p:par>
                        <p:par>
                          <p:cTn id="65" fill="hold">
                            <p:stCondLst>
                              <p:cond delay="4000"/>
                            </p:stCondLst>
                            <p:childTnLst>
                              <p:par>
                                <p:cTn id="66" presetID="22" presetClass="entr" presetSubtype="8" fill="hold" grpId="0" nodeType="after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wipe(left)">
                                      <p:cBhvr>
                                        <p:cTn id="68" dur="2000"/>
                                        <p:tgtEl>
                                          <p:spTgt spid="3">
                                            <p:txEl>
                                              <p:pRg st="14" end="1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up)">
                                      <p:cBhvr>
                                        <p:cTn id="73" dur="10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wipe(up)">
                                      <p:cBhvr>
                                        <p:cTn id="7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174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276520" y="3044280"/>
            <a:ext cx="6591100"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Operaciones con caracteres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Operaciones con caracteres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600"/>
              </a:spcAft>
              <a:buNone/>
            </a:pPr>
            <a:r>
              <a:rPr lang="es-ES" dirty="0" smtClean="0"/>
              <a:t>Asignación, </a:t>
            </a:r>
            <a:r>
              <a:rPr lang="es-ES" dirty="0" smtClean="0">
                <a:latin typeface="Consolas" pitchFamily="49" charset="0"/>
                <a:cs typeface="Consolas" pitchFamily="49" charset="0"/>
              </a:rPr>
              <a:t>++</a:t>
            </a:r>
            <a:r>
              <a:rPr lang="es-ES" dirty="0" smtClean="0"/>
              <a:t>/</a:t>
            </a:r>
            <a:r>
              <a:rPr lang="es-ES" dirty="0" smtClean="0">
                <a:latin typeface="Consolas" pitchFamily="49" charset="0"/>
                <a:cs typeface="Consolas" pitchFamily="49" charset="0"/>
              </a:rPr>
              <a:t>--</a:t>
            </a:r>
            <a:r>
              <a:rPr lang="es-ES" dirty="0" smtClean="0"/>
              <a:t> y operadores relacionales</a:t>
            </a:r>
          </a:p>
          <a:p>
            <a:pPr marL="361950" lvl="0" indent="1588">
              <a:spcBef>
                <a:spcPts val="1200"/>
              </a:spcBef>
              <a:spcAft>
                <a:spcPts val="600"/>
              </a:spcAft>
              <a:buClr>
                <a:srgbClr val="0BD0D9"/>
              </a:buClr>
            </a:pPr>
            <a:r>
              <a:rPr lang="es-ES" sz="2800" dirty="0" smtClean="0">
                <a:solidFill>
                  <a:schemeClr val="bg2">
                    <a:lumMod val="20000"/>
                    <a:lumOff val="80000"/>
                  </a:schemeClr>
                </a:solidFill>
              </a:rPr>
              <a:t>Funciones para caracteres</a:t>
            </a:r>
            <a:r>
              <a:rPr lang="es-ES" sz="2800" i="0" dirty="0" smtClean="0">
                <a:solidFill>
                  <a:schemeClr val="bg2">
                    <a:lumMod val="20000"/>
                    <a:lumOff val="80000"/>
                  </a:schemeClr>
                </a:solidFill>
              </a:rPr>
              <a:t> </a:t>
            </a:r>
            <a:r>
              <a:rPr lang="es-ES" sz="2800" i="0" dirty="0" smtClean="0">
                <a:solidFill>
                  <a:prstClr val="white"/>
                </a:solidFill>
              </a:rPr>
              <a:t>(biblioteca </a:t>
            </a:r>
            <a:r>
              <a:rPr lang="es-ES" sz="2800" i="0" dirty="0" err="1" smtClean="0">
                <a:solidFill>
                  <a:srgbClr val="FFCCFF"/>
                </a:solidFill>
                <a:latin typeface="Consolas" pitchFamily="49" charset="0"/>
              </a:rPr>
              <a:t>cctype</a:t>
            </a:r>
            <a:r>
              <a:rPr lang="es-ES" sz="2800" i="0" dirty="0" smtClean="0">
                <a:solidFill>
                  <a:prstClr val="white"/>
                </a:solidFill>
              </a:rPr>
              <a:t>)</a:t>
            </a:r>
          </a:p>
          <a:p>
            <a:pPr lvl="2" indent="0" defTabSz="638175">
              <a:spcBef>
                <a:spcPts val="0"/>
              </a:spcBef>
              <a:spcAft>
                <a:spcPts val="600"/>
              </a:spcAft>
              <a:buNone/>
              <a:tabLst>
                <a:tab pos="2867025" algn="l"/>
              </a:tabLst>
            </a:pPr>
            <a:r>
              <a:rPr lang="es-ES" sz="2200" dirty="0" err="1" smtClean="0">
                <a:latin typeface="Consolas" pitchFamily="49" charset="0"/>
              </a:rPr>
              <a:t>isalnum</a:t>
            </a:r>
            <a:r>
              <a:rPr lang="es-ES" sz="2200" dirty="0" smtClean="0">
                <a:latin typeface="Consolas" pitchFamily="49" charset="0"/>
              </a:rPr>
              <a:t>(c)</a:t>
            </a:r>
            <a:r>
              <a:rPr lang="es-ES" sz="2200" dirty="0" smtClean="0"/>
              <a:t>	</a:t>
            </a:r>
            <a:r>
              <a:rPr lang="es-ES" sz="2200" dirty="0" smtClean="0">
                <a:solidFill>
                  <a:srgbClr val="FFFF00"/>
                </a:solidFill>
                <a:latin typeface="Consolas" pitchFamily="49" charset="0"/>
              </a:rPr>
              <a:t>true</a:t>
            </a:r>
            <a:r>
              <a:rPr lang="es-ES" sz="2200" dirty="0" smtClean="0"/>
              <a:t> si </a:t>
            </a:r>
            <a:r>
              <a:rPr lang="es-ES" sz="2200" dirty="0" smtClean="0">
                <a:latin typeface="Consolas" pitchFamily="49" charset="0"/>
              </a:rPr>
              <a:t>c</a:t>
            </a:r>
            <a:r>
              <a:rPr lang="es-ES" sz="2200" dirty="0" smtClean="0"/>
              <a:t> es una letra o un dígito</a:t>
            </a:r>
          </a:p>
          <a:p>
            <a:pPr lvl="2" indent="0" defTabSz="638175">
              <a:spcBef>
                <a:spcPts val="0"/>
              </a:spcBef>
              <a:spcAft>
                <a:spcPts val="600"/>
              </a:spcAft>
              <a:buNone/>
              <a:tabLst>
                <a:tab pos="2867025" algn="l"/>
              </a:tabLst>
            </a:pPr>
            <a:r>
              <a:rPr lang="es-ES" sz="2200" dirty="0" err="1" smtClean="0">
                <a:latin typeface="Consolas" pitchFamily="49" charset="0"/>
              </a:rPr>
              <a:t>isalpha</a:t>
            </a:r>
            <a:r>
              <a:rPr lang="es-ES" sz="2200" dirty="0" smtClean="0">
                <a:latin typeface="Consolas" pitchFamily="49" charset="0"/>
              </a:rPr>
              <a:t>(c)</a:t>
            </a:r>
            <a:r>
              <a:rPr lang="es-ES" sz="2200" dirty="0" smtClean="0"/>
              <a:t>	</a:t>
            </a:r>
            <a:r>
              <a:rPr lang="es-ES" sz="2200" dirty="0" smtClean="0">
                <a:solidFill>
                  <a:srgbClr val="FFFF00"/>
                </a:solidFill>
                <a:latin typeface="Consolas" pitchFamily="49" charset="0"/>
              </a:rPr>
              <a:t>true</a:t>
            </a:r>
            <a:r>
              <a:rPr lang="es-ES" sz="2200" dirty="0" smtClean="0"/>
              <a:t> si </a:t>
            </a:r>
            <a:r>
              <a:rPr lang="es-ES" sz="2200" dirty="0" smtClean="0">
                <a:latin typeface="Consolas" pitchFamily="49" charset="0"/>
              </a:rPr>
              <a:t>c</a:t>
            </a:r>
            <a:r>
              <a:rPr lang="es-ES" sz="2200" dirty="0" smtClean="0"/>
              <a:t> es una letra</a:t>
            </a:r>
          </a:p>
          <a:p>
            <a:pPr lvl="2" indent="0" defTabSz="638175">
              <a:spcBef>
                <a:spcPts val="0"/>
              </a:spcBef>
              <a:spcAft>
                <a:spcPts val="600"/>
              </a:spcAft>
              <a:buNone/>
              <a:tabLst>
                <a:tab pos="2867025" algn="l"/>
              </a:tabLst>
            </a:pPr>
            <a:r>
              <a:rPr lang="es-ES" sz="2200" dirty="0" err="1" smtClean="0">
                <a:latin typeface="Consolas" pitchFamily="49" charset="0"/>
              </a:rPr>
              <a:t>isdigit</a:t>
            </a:r>
            <a:r>
              <a:rPr lang="es-ES" sz="2200" dirty="0" smtClean="0">
                <a:latin typeface="Consolas" pitchFamily="49" charset="0"/>
              </a:rPr>
              <a:t>(c)</a:t>
            </a:r>
            <a:r>
              <a:rPr lang="es-ES" sz="2200" dirty="0" smtClean="0"/>
              <a:t>	</a:t>
            </a:r>
            <a:r>
              <a:rPr lang="es-ES" sz="2200" dirty="0" smtClean="0">
                <a:solidFill>
                  <a:srgbClr val="FFFF00"/>
                </a:solidFill>
                <a:latin typeface="Consolas" pitchFamily="49" charset="0"/>
              </a:rPr>
              <a:t>true</a:t>
            </a:r>
            <a:r>
              <a:rPr lang="es-ES" sz="2200" dirty="0" smtClean="0"/>
              <a:t> si </a:t>
            </a:r>
            <a:r>
              <a:rPr lang="es-ES" sz="2200" dirty="0" smtClean="0">
                <a:latin typeface="Consolas" pitchFamily="49" charset="0"/>
              </a:rPr>
              <a:t>c</a:t>
            </a:r>
            <a:r>
              <a:rPr lang="es-ES" sz="2200" dirty="0" smtClean="0"/>
              <a:t> es un dígito</a:t>
            </a:r>
          </a:p>
          <a:p>
            <a:pPr lvl="2" indent="0" defTabSz="638175">
              <a:spcBef>
                <a:spcPts val="0"/>
              </a:spcBef>
              <a:spcAft>
                <a:spcPts val="600"/>
              </a:spcAft>
              <a:buNone/>
              <a:tabLst>
                <a:tab pos="2867025" algn="l"/>
              </a:tabLst>
            </a:pPr>
            <a:r>
              <a:rPr lang="es-ES" sz="2200" dirty="0" err="1" smtClean="0">
                <a:latin typeface="Consolas" pitchFamily="49" charset="0"/>
              </a:rPr>
              <a:t>islower</a:t>
            </a:r>
            <a:r>
              <a:rPr lang="es-ES" sz="2200" dirty="0" smtClean="0">
                <a:latin typeface="Consolas" pitchFamily="49" charset="0"/>
              </a:rPr>
              <a:t>(c)</a:t>
            </a:r>
            <a:r>
              <a:rPr lang="es-ES" sz="2200" dirty="0" smtClean="0"/>
              <a:t>	</a:t>
            </a:r>
            <a:r>
              <a:rPr lang="es-ES" sz="2200" dirty="0" smtClean="0">
                <a:solidFill>
                  <a:srgbClr val="FFFF00"/>
                </a:solidFill>
                <a:latin typeface="Consolas" pitchFamily="49" charset="0"/>
              </a:rPr>
              <a:t>true</a:t>
            </a:r>
            <a:r>
              <a:rPr lang="es-ES" sz="2200" dirty="0" smtClean="0"/>
              <a:t> si </a:t>
            </a:r>
            <a:r>
              <a:rPr lang="es-ES" sz="2200" dirty="0" smtClean="0">
                <a:latin typeface="Consolas" pitchFamily="49" charset="0"/>
              </a:rPr>
              <a:t>c</a:t>
            </a:r>
            <a:r>
              <a:rPr lang="es-ES" sz="2200" dirty="0" smtClean="0"/>
              <a:t> es una letra minúscula</a:t>
            </a:r>
          </a:p>
          <a:p>
            <a:pPr lvl="2" indent="0" defTabSz="638175">
              <a:spcBef>
                <a:spcPts val="0"/>
              </a:spcBef>
              <a:spcAft>
                <a:spcPts val="600"/>
              </a:spcAft>
              <a:buNone/>
              <a:tabLst>
                <a:tab pos="2867025" algn="l"/>
              </a:tabLst>
            </a:pPr>
            <a:r>
              <a:rPr lang="es-ES" sz="2200" dirty="0" err="1" smtClean="0">
                <a:latin typeface="Consolas" pitchFamily="49" charset="0"/>
              </a:rPr>
              <a:t>isupper</a:t>
            </a:r>
            <a:r>
              <a:rPr lang="es-ES" sz="2200" dirty="0" smtClean="0">
                <a:latin typeface="Consolas" pitchFamily="49" charset="0"/>
              </a:rPr>
              <a:t>(c)</a:t>
            </a:r>
            <a:r>
              <a:rPr lang="es-ES" sz="2200" dirty="0" smtClean="0"/>
              <a:t>	</a:t>
            </a:r>
            <a:r>
              <a:rPr lang="es-ES" sz="2200" dirty="0" smtClean="0">
                <a:solidFill>
                  <a:srgbClr val="FFFF00"/>
                </a:solidFill>
                <a:latin typeface="Consolas" pitchFamily="49" charset="0"/>
              </a:rPr>
              <a:t>true</a:t>
            </a:r>
            <a:r>
              <a:rPr lang="es-ES" sz="2200" dirty="0" smtClean="0"/>
              <a:t> si </a:t>
            </a:r>
            <a:r>
              <a:rPr lang="es-ES" sz="2200" dirty="0" smtClean="0">
                <a:latin typeface="Consolas" pitchFamily="49" charset="0"/>
              </a:rPr>
              <a:t>c</a:t>
            </a:r>
            <a:r>
              <a:rPr lang="es-ES" sz="2200" dirty="0" smtClean="0"/>
              <a:t> es una letra mayúscula</a:t>
            </a:r>
          </a:p>
          <a:p>
            <a:pPr lvl="2" indent="0" defTabSz="638175">
              <a:spcBef>
                <a:spcPts val="1200"/>
              </a:spcBef>
              <a:spcAft>
                <a:spcPts val="600"/>
              </a:spcAft>
              <a:buNone/>
              <a:tabLst>
                <a:tab pos="2867025" algn="l"/>
              </a:tabLst>
            </a:pPr>
            <a:endParaRPr lang="es-ES" sz="2200" dirty="0" smtClean="0"/>
          </a:p>
          <a:p>
            <a:pPr lvl="2" indent="0" defTabSz="638175">
              <a:spcBef>
                <a:spcPts val="0"/>
              </a:spcBef>
              <a:spcAft>
                <a:spcPts val="600"/>
              </a:spcAft>
              <a:buNone/>
              <a:tabLst>
                <a:tab pos="2867025" algn="l"/>
              </a:tabLst>
            </a:pPr>
            <a:r>
              <a:rPr lang="es-ES" sz="2200" dirty="0" err="1" smtClean="0">
                <a:latin typeface="Consolas" pitchFamily="49" charset="0"/>
              </a:rPr>
              <a:t>toupper</a:t>
            </a:r>
            <a:r>
              <a:rPr lang="es-ES" sz="2200" dirty="0" smtClean="0">
                <a:latin typeface="Consolas" pitchFamily="49" charset="0"/>
              </a:rPr>
              <a:t>(c)</a:t>
            </a:r>
            <a:r>
              <a:rPr lang="es-ES" sz="2200" dirty="0" smtClean="0"/>
              <a:t>	devuelve la mayúscula de </a:t>
            </a:r>
            <a:r>
              <a:rPr lang="es-ES" sz="2200" dirty="0" smtClean="0">
                <a:latin typeface="Consolas" pitchFamily="49" charset="0"/>
              </a:rPr>
              <a:t>c</a:t>
            </a:r>
            <a:endParaRPr lang="es-ES" sz="2200" dirty="0" smtClean="0"/>
          </a:p>
          <a:p>
            <a:pPr lvl="2" indent="0" defTabSz="638175">
              <a:spcBef>
                <a:spcPts val="0"/>
              </a:spcBef>
              <a:spcAft>
                <a:spcPts val="600"/>
              </a:spcAft>
              <a:buNone/>
              <a:tabLst>
                <a:tab pos="2867025" algn="l"/>
              </a:tabLst>
            </a:pPr>
            <a:r>
              <a:rPr lang="es-ES" sz="2200" dirty="0" err="1" smtClean="0">
                <a:latin typeface="Consolas" pitchFamily="49" charset="0"/>
              </a:rPr>
              <a:t>tolower</a:t>
            </a:r>
            <a:r>
              <a:rPr lang="es-ES" sz="2200" dirty="0" smtClean="0">
                <a:latin typeface="Consolas" pitchFamily="49" charset="0"/>
              </a:rPr>
              <a:t>(c)</a:t>
            </a:r>
            <a:r>
              <a:rPr lang="es-ES" sz="2200" dirty="0" smtClean="0"/>
              <a:t>	devuelve la minúscula de </a:t>
            </a:r>
            <a:r>
              <a:rPr lang="es-ES" sz="2200" dirty="0" smtClean="0">
                <a:latin typeface="Consolas" pitchFamily="49" charset="0"/>
              </a:rPr>
              <a:t>c</a:t>
            </a:r>
            <a:endParaRPr lang="es-ES" sz="2200" dirty="0" smtClean="0"/>
          </a:p>
          <a:p>
            <a:pPr lvl="2" indent="0" defTabSz="638175">
              <a:spcBef>
                <a:spcPts val="0"/>
              </a:spcBef>
              <a:spcAft>
                <a:spcPts val="600"/>
              </a:spcAft>
              <a:buNone/>
              <a:tabLst>
                <a:tab pos="2867025" algn="l"/>
              </a:tabLst>
            </a:pPr>
            <a:r>
              <a:rPr lang="es-ES" sz="2200" dirty="0" smtClean="0"/>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175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Rectángulo"/>
          <p:cNvSpPr/>
          <p:nvPr/>
        </p:nvSpPr>
        <p:spPr>
          <a:xfrm>
            <a:off x="7775121" y="313492"/>
            <a:ext cx="973343" cy="523220"/>
          </a:xfrm>
          <a:prstGeom prst="rect">
            <a:avLst/>
          </a:prstGeom>
        </p:spPr>
        <p:txBody>
          <a:bodyPr wrap="none">
            <a:spAutoFit/>
          </a:bodyPr>
          <a:lstStyle/>
          <a:p>
            <a:r>
              <a:rPr lang="es-ES" sz="2800" dirty="0" smtClean="0">
                <a:solidFill>
                  <a:srgbClr val="FFC000"/>
                </a:solidFill>
                <a:latin typeface="Consolas" pitchFamily="49" charset="0"/>
              </a:rPr>
              <a:t>char</a:t>
            </a:r>
            <a:endParaRPr lang="es-ES" sz="2800" dirty="0"/>
          </a:p>
        </p:txBody>
      </p:sp>
      <p:sp>
        <p:nvSpPr>
          <p:cNvPr id="7" name="6 Rectángulo"/>
          <p:cNvSpPr/>
          <p:nvPr/>
        </p:nvSpPr>
        <p:spPr>
          <a:xfrm>
            <a:off x="5647935" y="4222249"/>
            <a:ext cx="3100529" cy="430887"/>
          </a:xfrm>
          <a:prstGeom prst="rect">
            <a:avLst/>
          </a:prstGeom>
        </p:spPr>
        <p:txBody>
          <a:bodyPr wrap="none">
            <a:spAutoFit/>
          </a:bodyPr>
          <a:lstStyle/>
          <a:p>
            <a:r>
              <a:rPr lang="es-ES" sz="2200" dirty="0" smtClean="0">
                <a:solidFill>
                  <a:srgbClr val="FFFF00"/>
                </a:solidFill>
                <a:effectLst>
                  <a:outerShdw blurRad="38100" dist="38100" dir="2700000" algn="tl">
                    <a:srgbClr val="000000">
                      <a:alpha val="43137"/>
                    </a:srgbClr>
                  </a:outerShdw>
                </a:effectLst>
                <a:latin typeface="Consolas" pitchFamily="49" charset="0"/>
              </a:rPr>
              <a:t>false</a:t>
            </a:r>
            <a:r>
              <a:rPr lang="es-ES" sz="2200" dirty="0" smtClean="0">
                <a:solidFill>
                  <a:prstClr val="white"/>
                </a:solidFill>
                <a:effectLst>
                  <a:outerShdw blurRad="38100" dist="38100" dir="2700000" algn="tl">
                    <a:srgbClr val="000000">
                      <a:alpha val="43137"/>
                    </a:srgbClr>
                  </a:outerShdw>
                </a:effectLst>
                <a:latin typeface="Cambria" pitchFamily="18" charset="0"/>
              </a:rPr>
              <a:t> en caso contrario</a:t>
            </a:r>
            <a:endParaRPr lang="es-ES" sz="22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1000"/>
                                        <p:tgtEl>
                                          <p:spTgt spid="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1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1000"/>
                                        <p:tgtEl>
                                          <p:spTgt spid="3">
                                            <p:txEl>
                                              <p:pRg st="9" end="9"/>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left)">
                                      <p:cBhvr>
                                        <p:cTn id="5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Operaciones con caracteres</a:t>
            </a:r>
            <a:endParaRPr lang="es-ES" dirty="0"/>
          </a:p>
        </p:txBody>
      </p:sp>
      <p:sp>
        <p:nvSpPr>
          <p:cNvPr id="3" name="2 Marcador de contenido"/>
          <p:cNvSpPr>
            <a:spLocks noGrp="1"/>
          </p:cNvSpPr>
          <p:nvPr>
            <p:ph idx="1"/>
          </p:nvPr>
        </p:nvSpPr>
        <p:spPr>
          <a:xfrm>
            <a:off x="457200" y="980728"/>
            <a:ext cx="8229600" cy="5110178"/>
          </a:xfrm>
        </p:spPr>
        <p:txBody>
          <a:bodyPr>
            <a:noAutofit/>
          </a:bodyPr>
          <a:lstStyle/>
          <a:p>
            <a:pPr lvl="1" indent="1588">
              <a:lnSpc>
                <a:spcPts val="1600"/>
              </a:lnSpc>
              <a:buNone/>
            </a:pPr>
            <a:r>
              <a:rPr lang="es-ES" sz="1800" dirty="0" smtClean="0">
                <a:latin typeface="Consolas" pitchFamily="49" charset="0"/>
              </a:rPr>
              <a:t>...</a:t>
            </a:r>
          </a:p>
          <a:p>
            <a:pPr lvl="1" indent="1588">
              <a:lnSpc>
                <a:spcPts val="1600"/>
              </a:lnSpc>
              <a:buNone/>
            </a:pPr>
            <a:r>
              <a:rPr lang="es-ES" sz="1800" dirty="0" smtClean="0">
                <a:solidFill>
                  <a:srgbClr val="FFCCFF"/>
                </a:solidFill>
                <a:latin typeface="Consolas" pitchFamily="49" charset="0"/>
              </a:rPr>
              <a:t>#include &lt;</a:t>
            </a:r>
            <a:r>
              <a:rPr lang="es-ES" sz="1800" dirty="0" err="1" smtClean="0">
                <a:solidFill>
                  <a:srgbClr val="FFCCFF"/>
                </a:solidFill>
                <a:latin typeface="Consolas" pitchFamily="49" charset="0"/>
              </a:rPr>
              <a:t>cctype</a:t>
            </a:r>
            <a:r>
              <a:rPr lang="es-ES" sz="1800" dirty="0" smtClean="0">
                <a:solidFill>
                  <a:srgbClr val="FFCCFF"/>
                </a:solidFill>
                <a:latin typeface="Consolas" pitchFamily="49" charset="0"/>
              </a:rPr>
              <a:t>&gt;</a:t>
            </a:r>
          </a:p>
          <a:p>
            <a:pPr lvl="1" indent="1588">
              <a:lnSpc>
                <a:spcPts val="1000"/>
              </a:lnSpc>
              <a:buNone/>
            </a:pPr>
            <a:endParaRPr lang="es-ES" sz="1800" dirty="0" smtClean="0">
              <a:latin typeface="Consolas" pitchFamily="49" charset="0"/>
            </a:endParaRPr>
          </a:p>
          <a:p>
            <a:pPr lvl="1" indent="1588">
              <a:lnSpc>
                <a:spcPts val="1600"/>
              </a:lnSpc>
              <a:buNone/>
            </a:pPr>
            <a:r>
              <a:rPr lang="es-ES" sz="1800" dirty="0" smtClean="0">
                <a:solidFill>
                  <a:srgbClr val="FFC000"/>
                </a:solidFill>
                <a:latin typeface="Consolas" pitchFamily="49" charset="0"/>
              </a:rPr>
              <a:t>int</a:t>
            </a:r>
            <a:r>
              <a:rPr lang="es-ES" sz="1800" dirty="0" smtClean="0">
                <a:latin typeface="Consolas" pitchFamily="49" charset="0"/>
              </a:rPr>
              <a:t> main() {</a:t>
            </a:r>
          </a:p>
          <a:p>
            <a:pPr lvl="1" indent="1588">
              <a:lnSpc>
                <a:spcPts val="1600"/>
              </a:lnSpc>
              <a:buNone/>
            </a:pPr>
            <a:r>
              <a:rPr lang="es-ES" sz="1800" dirty="0" smtClean="0">
                <a:latin typeface="Consolas" pitchFamily="49" charset="0"/>
              </a:rPr>
              <a:t>   </a:t>
            </a:r>
            <a:r>
              <a:rPr lang="es-ES" sz="1800" dirty="0" smtClean="0">
                <a:solidFill>
                  <a:srgbClr val="FFC000"/>
                </a:solidFill>
                <a:latin typeface="Consolas" pitchFamily="49" charset="0"/>
              </a:rPr>
              <a:t>char</a:t>
            </a:r>
            <a:r>
              <a:rPr lang="es-ES" sz="1800" dirty="0" smtClean="0">
                <a:latin typeface="Consolas" pitchFamily="49" charset="0"/>
              </a:rPr>
              <a:t> caracter1 = </a:t>
            </a:r>
            <a:r>
              <a:rPr lang="es-ES" sz="1800" dirty="0" smtClean="0">
                <a:solidFill>
                  <a:srgbClr val="FFFF00"/>
                </a:solidFill>
                <a:latin typeface="Consolas" pitchFamily="49" charset="0"/>
              </a:rPr>
              <a:t>'A'</a:t>
            </a:r>
            <a:r>
              <a:rPr lang="es-ES" sz="1800" dirty="0" smtClean="0">
                <a:latin typeface="Consolas" pitchFamily="49" charset="0"/>
              </a:rPr>
              <a:t>, caracter2 = </a:t>
            </a:r>
            <a:r>
              <a:rPr lang="es-ES" sz="1800" dirty="0" smtClean="0">
                <a:solidFill>
                  <a:srgbClr val="FFFF00"/>
                </a:solidFill>
                <a:latin typeface="Consolas" pitchFamily="49" charset="0"/>
              </a:rPr>
              <a:t>'1'</a:t>
            </a:r>
            <a:r>
              <a:rPr lang="es-ES" sz="1800" dirty="0" smtClean="0">
                <a:latin typeface="Consolas" pitchFamily="49" charset="0"/>
              </a:rPr>
              <a:t>, caracter3 = </a:t>
            </a:r>
            <a:r>
              <a:rPr lang="es-ES" sz="1800" dirty="0" smtClean="0">
                <a:solidFill>
                  <a:srgbClr val="FFFF00"/>
                </a:solidFill>
                <a:latin typeface="Consolas" pitchFamily="49" charset="0"/>
              </a:rPr>
              <a:t>'&amp;'</a:t>
            </a:r>
            <a:r>
              <a:rPr lang="es-ES" sz="1800" dirty="0" smtClean="0">
                <a:latin typeface="Consolas" pitchFamily="49" charset="0"/>
              </a:rPr>
              <a:t>;</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"Carácter 1 ("</a:t>
            </a:r>
            <a:r>
              <a:rPr lang="es-ES" sz="1800" dirty="0" smtClean="0">
                <a:latin typeface="Consolas" pitchFamily="49" charset="0"/>
              </a:rPr>
              <a:t> &lt;&lt; caracter1 &lt;&lt; </a:t>
            </a:r>
            <a:r>
              <a:rPr lang="es-ES" sz="1800" dirty="0" smtClean="0">
                <a:solidFill>
                  <a:srgbClr val="FFFF00"/>
                </a:solidFill>
                <a:latin typeface="Consolas" pitchFamily="49" charset="0"/>
              </a:rPr>
              <a:t>").-" </a:t>
            </a:r>
            <a:r>
              <a:rPr lang="es-ES" sz="1800" dirty="0" smtClean="0">
                <a:latin typeface="Consolas" pitchFamily="49" charset="0"/>
              </a:rPr>
              <a:t>&lt;&lt;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"Alfanumérico? " </a:t>
            </a:r>
            <a:r>
              <a:rPr lang="es-ES" sz="1800" dirty="0" smtClean="0">
                <a:latin typeface="Consolas" pitchFamily="49" charset="0"/>
              </a:rPr>
              <a:t>&lt;&lt; </a:t>
            </a:r>
            <a:r>
              <a:rPr lang="es-ES" sz="1800" dirty="0" err="1" smtClean="0">
                <a:latin typeface="Consolas" pitchFamily="49" charset="0"/>
              </a:rPr>
              <a:t>isalnum</a:t>
            </a:r>
            <a:r>
              <a:rPr lang="es-ES" sz="1800" dirty="0" smtClean="0">
                <a:latin typeface="Consolas" pitchFamily="49" charset="0"/>
              </a:rPr>
              <a:t>(caracter1)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"Alfabético? " </a:t>
            </a:r>
            <a:r>
              <a:rPr lang="es-ES" sz="1800" dirty="0" smtClean="0">
                <a:latin typeface="Consolas" pitchFamily="49" charset="0"/>
              </a:rPr>
              <a:t>&lt;&lt; </a:t>
            </a:r>
            <a:r>
              <a:rPr lang="es-ES" sz="1800" dirty="0" err="1" smtClean="0">
                <a:latin typeface="Consolas" pitchFamily="49" charset="0"/>
              </a:rPr>
              <a:t>isalpha</a:t>
            </a:r>
            <a:r>
              <a:rPr lang="es-ES" sz="1800" dirty="0" smtClean="0">
                <a:latin typeface="Consolas" pitchFamily="49" charset="0"/>
              </a:rPr>
              <a:t>(caracter1)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"Dígito? " </a:t>
            </a:r>
            <a:r>
              <a:rPr lang="es-ES" sz="1800" dirty="0" smtClean="0">
                <a:latin typeface="Consolas" pitchFamily="49" charset="0"/>
              </a:rPr>
              <a:t>&lt;&lt; </a:t>
            </a:r>
            <a:r>
              <a:rPr lang="es-ES" sz="1800" dirty="0" err="1" smtClean="0">
                <a:latin typeface="Consolas" pitchFamily="49" charset="0"/>
              </a:rPr>
              <a:t>isdigit</a:t>
            </a:r>
            <a:r>
              <a:rPr lang="es-ES" sz="1800" dirty="0" smtClean="0">
                <a:latin typeface="Consolas" pitchFamily="49" charset="0"/>
              </a:rPr>
              <a:t>(caracter1)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"Mayúscula? " </a:t>
            </a:r>
            <a:r>
              <a:rPr lang="es-ES" sz="1800" dirty="0" smtClean="0">
                <a:latin typeface="Consolas" pitchFamily="49" charset="0"/>
              </a:rPr>
              <a:t>&lt;&lt; </a:t>
            </a:r>
            <a:r>
              <a:rPr lang="es-ES" sz="1800" dirty="0" err="1" smtClean="0">
                <a:latin typeface="Consolas" pitchFamily="49" charset="0"/>
              </a:rPr>
              <a:t>isupper</a:t>
            </a:r>
            <a:r>
              <a:rPr lang="es-ES" sz="1800" dirty="0" smtClean="0">
                <a:latin typeface="Consolas" pitchFamily="49" charset="0"/>
              </a:rPr>
              <a:t>(caracter1) &lt;&lt; endl;</a:t>
            </a:r>
          </a:p>
          <a:p>
            <a:pPr lvl="1" indent="1588">
              <a:lnSpc>
                <a:spcPts val="1600"/>
              </a:lnSpc>
              <a:buNone/>
            </a:pPr>
            <a:r>
              <a:rPr lang="es-ES" sz="1800" dirty="0" smtClean="0">
                <a:latin typeface="Consolas" pitchFamily="49" charset="0"/>
              </a:rPr>
              <a:t>   caracter1 = </a:t>
            </a:r>
            <a:r>
              <a:rPr lang="es-ES" sz="1800" dirty="0" err="1" smtClean="0">
                <a:latin typeface="Consolas" pitchFamily="49" charset="0"/>
              </a:rPr>
              <a:t>tolower</a:t>
            </a:r>
            <a:r>
              <a:rPr lang="es-ES" sz="1800" dirty="0" smtClean="0">
                <a:latin typeface="Consolas" pitchFamily="49" charset="0"/>
              </a:rPr>
              <a:t>(caracter1);</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"En minúscula: " </a:t>
            </a:r>
            <a:r>
              <a:rPr lang="es-ES" sz="1800" dirty="0" smtClean="0">
                <a:latin typeface="Consolas" pitchFamily="49" charset="0"/>
              </a:rPr>
              <a:t>&lt;&lt; caracter1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"Carácter 2 ("</a:t>
            </a:r>
            <a:r>
              <a:rPr lang="es-ES" sz="1800" dirty="0" smtClean="0">
                <a:latin typeface="Consolas" pitchFamily="49" charset="0"/>
              </a:rPr>
              <a:t> &lt;&lt; caracter2 &lt;&lt; </a:t>
            </a:r>
            <a:r>
              <a:rPr lang="es-ES" sz="1800" dirty="0" smtClean="0">
                <a:solidFill>
                  <a:srgbClr val="FFFF00"/>
                </a:solidFill>
                <a:latin typeface="Consolas" pitchFamily="49" charset="0"/>
              </a:rPr>
              <a:t>").-" </a:t>
            </a:r>
            <a:r>
              <a:rPr lang="es-ES" sz="1800" dirty="0" smtClean="0">
                <a:latin typeface="Consolas" pitchFamily="49" charset="0"/>
              </a:rPr>
              <a:t>&lt;&lt;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"Alfabético? " </a:t>
            </a:r>
            <a:r>
              <a:rPr lang="es-ES" sz="1800" dirty="0" smtClean="0">
                <a:latin typeface="Consolas" pitchFamily="49" charset="0"/>
              </a:rPr>
              <a:t>&lt;&lt; </a:t>
            </a:r>
            <a:r>
              <a:rPr lang="es-ES" sz="1800" dirty="0" err="1" smtClean="0">
                <a:latin typeface="Consolas" pitchFamily="49" charset="0"/>
              </a:rPr>
              <a:t>isalpha</a:t>
            </a:r>
            <a:r>
              <a:rPr lang="es-ES" sz="1800" dirty="0" smtClean="0">
                <a:latin typeface="Consolas" pitchFamily="49" charset="0"/>
              </a:rPr>
              <a:t>(caracter2)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"Dígito? " </a:t>
            </a:r>
            <a:r>
              <a:rPr lang="es-ES" sz="1800" dirty="0" smtClean="0">
                <a:latin typeface="Consolas" pitchFamily="49" charset="0"/>
              </a:rPr>
              <a:t>&lt;&lt; </a:t>
            </a:r>
            <a:r>
              <a:rPr lang="es-ES" sz="1800" dirty="0" err="1" smtClean="0">
                <a:latin typeface="Consolas" pitchFamily="49" charset="0"/>
              </a:rPr>
              <a:t>isdigit</a:t>
            </a:r>
            <a:r>
              <a:rPr lang="es-ES" sz="1800" dirty="0" smtClean="0">
                <a:latin typeface="Consolas" pitchFamily="49" charset="0"/>
              </a:rPr>
              <a:t>(caracter2)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"Carácter 3 ("</a:t>
            </a:r>
            <a:r>
              <a:rPr lang="es-ES" sz="1800" dirty="0" smtClean="0">
                <a:latin typeface="Consolas" pitchFamily="49" charset="0"/>
              </a:rPr>
              <a:t> &lt;&lt; caracter3 &lt;&lt; </a:t>
            </a:r>
            <a:r>
              <a:rPr lang="es-ES" sz="1800" dirty="0" smtClean="0">
                <a:solidFill>
                  <a:srgbClr val="FFFF00"/>
                </a:solidFill>
                <a:latin typeface="Consolas" pitchFamily="49" charset="0"/>
              </a:rPr>
              <a:t>").-" </a:t>
            </a:r>
            <a:r>
              <a:rPr lang="es-ES" sz="1800" dirty="0" smtClean="0">
                <a:latin typeface="Consolas" pitchFamily="49" charset="0"/>
              </a:rPr>
              <a:t>&lt;&lt;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"Alfanumérico? " </a:t>
            </a:r>
            <a:r>
              <a:rPr lang="es-ES" sz="1800" dirty="0" smtClean="0">
                <a:latin typeface="Consolas" pitchFamily="49" charset="0"/>
              </a:rPr>
              <a:t>&lt;&lt; </a:t>
            </a:r>
            <a:r>
              <a:rPr lang="es-ES" sz="1800" dirty="0" err="1" smtClean="0">
                <a:latin typeface="Consolas" pitchFamily="49" charset="0"/>
              </a:rPr>
              <a:t>isalnum</a:t>
            </a:r>
            <a:r>
              <a:rPr lang="es-ES" sz="1800" dirty="0" smtClean="0">
                <a:latin typeface="Consolas" pitchFamily="49" charset="0"/>
              </a:rPr>
              <a:t>(caracter3)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"Alfabético? " </a:t>
            </a:r>
            <a:r>
              <a:rPr lang="es-ES" sz="1800" dirty="0" smtClean="0">
                <a:latin typeface="Consolas" pitchFamily="49" charset="0"/>
              </a:rPr>
              <a:t>&lt;&lt; </a:t>
            </a:r>
            <a:r>
              <a:rPr lang="es-ES" sz="1800" dirty="0" err="1" smtClean="0">
                <a:latin typeface="Consolas" pitchFamily="49" charset="0"/>
              </a:rPr>
              <a:t>isalpha</a:t>
            </a:r>
            <a:r>
              <a:rPr lang="es-ES" sz="1800" dirty="0" smtClean="0">
                <a:latin typeface="Consolas" pitchFamily="49" charset="0"/>
              </a:rPr>
              <a:t>(caracter3) &lt;&lt; endl;</a:t>
            </a:r>
          </a:p>
          <a:p>
            <a:pPr lvl="1" indent="1588">
              <a:lnSpc>
                <a:spcPts val="1600"/>
              </a:lnSpc>
              <a:buNone/>
            </a:pPr>
            <a:r>
              <a:rPr lang="es-ES" sz="1800" dirty="0" smtClean="0">
                <a:latin typeface="Consolas" pitchFamily="49" charset="0"/>
              </a:rPr>
              <a:t>   cout &lt;&lt; </a:t>
            </a:r>
            <a:r>
              <a:rPr lang="es-ES" sz="1800" dirty="0" smtClean="0">
                <a:solidFill>
                  <a:srgbClr val="FFFF00"/>
                </a:solidFill>
                <a:latin typeface="Consolas" pitchFamily="49" charset="0"/>
              </a:rPr>
              <a:t>"Dígito? " </a:t>
            </a:r>
            <a:r>
              <a:rPr lang="es-ES" sz="1800" dirty="0" smtClean="0">
                <a:latin typeface="Consolas" pitchFamily="49" charset="0"/>
              </a:rPr>
              <a:t>&lt;&lt; </a:t>
            </a:r>
            <a:r>
              <a:rPr lang="es-ES" sz="1800" dirty="0" err="1" smtClean="0">
                <a:latin typeface="Consolas" pitchFamily="49" charset="0"/>
              </a:rPr>
              <a:t>isdigit</a:t>
            </a:r>
            <a:r>
              <a:rPr lang="es-ES" sz="1800" dirty="0" smtClean="0">
                <a:latin typeface="Consolas" pitchFamily="49" charset="0"/>
              </a:rPr>
              <a:t>(caracter3) &lt;&lt; endl;</a:t>
            </a:r>
          </a:p>
          <a:p>
            <a:pPr lvl="1" indent="1588">
              <a:lnSpc>
                <a:spcPts val="1600"/>
              </a:lnSpc>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return</a:t>
            </a:r>
            <a:r>
              <a:rPr lang="es-ES" sz="1800" dirty="0" smtClean="0">
                <a:latin typeface="Consolas" pitchFamily="49" charset="0"/>
              </a:rPr>
              <a:t> </a:t>
            </a:r>
            <a:r>
              <a:rPr lang="es-ES" sz="1800" dirty="0" smtClean="0">
                <a:solidFill>
                  <a:srgbClr val="FFFF00"/>
                </a:solidFill>
                <a:latin typeface="Consolas" pitchFamily="49" charset="0"/>
              </a:rPr>
              <a:t>0</a:t>
            </a:r>
            <a:r>
              <a:rPr lang="es-ES" sz="1800" dirty="0" smtClean="0">
                <a:latin typeface="Consolas" pitchFamily="49" charset="0"/>
              </a:rPr>
              <a:t>;</a:t>
            </a:r>
          </a:p>
          <a:p>
            <a:pPr lvl="1" indent="1588">
              <a:lnSpc>
                <a:spcPts val="1600"/>
              </a:lnSpc>
              <a:buNone/>
            </a:pPr>
            <a:r>
              <a:rPr lang="es-ES" sz="18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176</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12" name="11 CuadroTexto"/>
          <p:cNvSpPr txBox="1"/>
          <p:nvPr/>
        </p:nvSpPr>
        <p:spPr>
          <a:xfrm>
            <a:off x="6732999" y="423714"/>
            <a:ext cx="1957587"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caracteres.cpp</a:t>
            </a:r>
          </a:p>
        </p:txBody>
      </p:sp>
      <p:sp>
        <p:nvSpPr>
          <p:cNvPr id="15" name="14 CuadroTexto"/>
          <p:cNvSpPr txBox="1"/>
          <p:nvPr/>
        </p:nvSpPr>
        <p:spPr>
          <a:xfrm>
            <a:off x="5148064" y="5949280"/>
            <a:ext cx="2480166"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a:t>
            </a:r>
            <a:r>
              <a:rPr lang="es-ES" sz="2000" dirty="0" smtClean="0">
                <a:effectLst>
                  <a:outerShdw blurRad="38100" dist="38100" dir="2700000" algn="tl">
                    <a:srgbClr val="000000">
                      <a:alpha val="43137"/>
                    </a:srgbClr>
                  </a:outerShdw>
                </a:effectLst>
                <a:latin typeface="Cambria" pitchFamily="18" charset="0"/>
              </a:rPr>
              <a:t> </a:t>
            </a:r>
            <a:r>
              <a:rPr lang="es-ES" sz="2000" dirty="0" smtClean="0">
                <a:effectLst>
                  <a:outerShdw blurRad="38100" dist="38100" dir="2700000" algn="tl">
                    <a:srgbClr val="000000">
                      <a:alpha val="43137"/>
                    </a:srgbClr>
                  </a:outerShdw>
                </a:effectLst>
                <a:latin typeface="Cambria" pitchFamily="18" charset="0"/>
                <a:sym typeface="Symbol"/>
              </a:rPr>
              <a:t></a:t>
            </a:r>
            <a:r>
              <a:rPr lang="es-ES" sz="2000" dirty="0" smtClean="0">
                <a:effectLst>
                  <a:outerShdw blurRad="38100" dist="38100" dir="2700000" algn="tl">
                    <a:srgbClr val="000000">
                      <a:alpha val="43137"/>
                    </a:srgbClr>
                  </a:outerShdw>
                </a:effectLst>
                <a:latin typeface="Cambria" pitchFamily="18" charset="0"/>
              </a:rPr>
              <a: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true</a:t>
            </a:r>
            <a:r>
              <a:rPr lang="es-ES" sz="2000" dirty="0" smtClean="0">
                <a:effectLst>
                  <a:outerShdw blurRad="38100" dist="38100" dir="2700000" algn="tl">
                    <a:srgbClr val="000000">
                      <a:alpha val="43137"/>
                    </a:srgbClr>
                  </a:outerShdw>
                </a:effectLst>
                <a:latin typeface="Cambria" pitchFamily="18" charset="0"/>
              </a:rPr>
              <a:t>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ambria" pitchFamily="18" charset="0"/>
              </a:rPr>
              <a:t> </a:t>
            </a:r>
            <a:r>
              <a:rPr lang="es-ES" sz="2000" dirty="0" smtClean="0">
                <a:effectLst>
                  <a:outerShdw blurRad="38100" dist="38100" dir="2700000" algn="tl">
                    <a:srgbClr val="000000">
                      <a:alpha val="43137"/>
                    </a:srgbClr>
                  </a:outerShdw>
                </a:effectLst>
                <a:latin typeface="Cambria" pitchFamily="18" charset="0"/>
                <a:sym typeface="Symbol"/>
              </a:rPr>
              <a:t></a:t>
            </a:r>
            <a:r>
              <a:rPr lang="es-ES" sz="2000" dirty="0" smtClean="0">
                <a:effectLst>
                  <a:outerShdw blurRad="38100" dist="38100" dir="2700000" algn="tl">
                    <a:srgbClr val="000000">
                      <a:alpha val="43137"/>
                    </a:srgbClr>
                  </a:outerShdw>
                </a:effectLst>
                <a:latin typeface="Cambria" pitchFamily="18" charset="0"/>
              </a:rPr>
              <a: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false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1000"/>
                                        <p:tgtEl>
                                          <p:spTgt spid="3">
                                            <p:txEl>
                                              <p:pRg st="1" end="1"/>
                                            </p:txEl>
                                          </p:spTgt>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10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1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10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1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10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10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left)">
                                      <p:cBhvr>
                                        <p:cTn id="54" dur="1000"/>
                                        <p:tgtEl>
                                          <p:spTgt spid="3">
                                            <p:txEl>
                                              <p:pRg st="11" end="11"/>
                                            </p:txEl>
                                          </p:spTgt>
                                        </p:tgtEl>
                                      </p:cBhvr>
                                    </p:animEffect>
                                  </p:childTnLst>
                                  <p:subTnLst>
                                    <p:animClr clrSpc="rgb" dir="cw">
                                      <p:cBhvr override="childStyle">
                                        <p:cTn dur="1" fill="hold" display="0" masterRel="nextClick" afterEffect="1"/>
                                        <p:tgtEl>
                                          <p:spTgt spid="3">
                                            <p:txEl>
                                              <p:pRg st="11" end="11"/>
                                            </p:txEl>
                                          </p:spTgt>
                                        </p:tgtEl>
                                        <p:attrNameLst>
                                          <p:attrName>ppt_c</p:attrName>
                                        </p:attrNameLst>
                                      </p:cBhvr>
                                      <p:to>
                                        <a:srgbClr val="808080"/>
                                      </p:to>
                                    </p:animClr>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left)">
                                      <p:cBhvr>
                                        <p:cTn id="59" dur="1000"/>
                                        <p:tgtEl>
                                          <p:spTgt spid="3">
                                            <p:txEl>
                                              <p:pRg st="12" end="12"/>
                                            </p:txEl>
                                          </p:spTgt>
                                        </p:tgtEl>
                                      </p:cBhvr>
                                    </p:animEffect>
                                  </p:childTnLst>
                                  <p:subTnLst>
                                    <p:animClr clrSpc="rgb" dir="cw">
                                      <p:cBhvr override="childStyle">
                                        <p:cTn dur="1" fill="hold" display="0" masterRel="nextClick" afterEffect="1"/>
                                        <p:tgtEl>
                                          <p:spTgt spid="3">
                                            <p:txEl>
                                              <p:pRg st="12" end="12"/>
                                            </p:txEl>
                                          </p:spTgt>
                                        </p:tgtEl>
                                        <p:attrNameLst>
                                          <p:attrName>ppt_c</p:attrName>
                                        </p:attrNameLst>
                                      </p:cBhvr>
                                      <p:to>
                                        <a:srgbClr val="808080"/>
                                      </p:to>
                                    </p:animClr>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wipe(left)">
                                      <p:cBhvr>
                                        <p:cTn id="64" dur="1000"/>
                                        <p:tgtEl>
                                          <p:spTgt spid="3">
                                            <p:txEl>
                                              <p:pRg st="13" end="13"/>
                                            </p:txEl>
                                          </p:spTgt>
                                        </p:tgtEl>
                                      </p:cBhvr>
                                    </p:animEffect>
                                  </p:childTnLst>
                                  <p:subTnLst>
                                    <p:animClr clrSpc="rgb" dir="cw">
                                      <p:cBhvr override="childStyle">
                                        <p:cTn dur="1" fill="hold" display="0" masterRel="nextClick" afterEffect="1"/>
                                        <p:tgtEl>
                                          <p:spTgt spid="3">
                                            <p:txEl>
                                              <p:pRg st="13" end="13"/>
                                            </p:txEl>
                                          </p:spTgt>
                                        </p:tgtEl>
                                        <p:attrNameLst>
                                          <p:attrName>ppt_c</p:attrName>
                                        </p:attrNameLst>
                                      </p:cBhvr>
                                      <p:to>
                                        <a:srgbClr val="808080"/>
                                      </p:to>
                                    </p:animClr>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Effect transition="in" filter="wipe(left)">
                                      <p:cBhvr>
                                        <p:cTn id="69" dur="1000"/>
                                        <p:tgtEl>
                                          <p:spTgt spid="3">
                                            <p:txEl>
                                              <p:pRg st="14" end="14"/>
                                            </p:txEl>
                                          </p:spTgt>
                                        </p:tgtEl>
                                      </p:cBhvr>
                                    </p:animEffect>
                                  </p:childTnLst>
                                  <p:subTnLst>
                                    <p:animClr clrSpc="rgb" dir="cw">
                                      <p:cBhvr override="childStyle">
                                        <p:cTn dur="1" fill="hold" display="0" masterRel="nextClick" afterEffect="1"/>
                                        <p:tgtEl>
                                          <p:spTgt spid="3">
                                            <p:txEl>
                                              <p:pRg st="14" end="14"/>
                                            </p:txEl>
                                          </p:spTgt>
                                        </p:tgtEl>
                                        <p:attrNameLst>
                                          <p:attrName>ppt_c</p:attrName>
                                        </p:attrNameLst>
                                      </p:cBhvr>
                                      <p:to>
                                        <a:srgbClr val="808080"/>
                                      </p:to>
                                    </p:animClr>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Effect transition="in" filter="wipe(left)">
                                      <p:cBhvr>
                                        <p:cTn id="74" dur="1000"/>
                                        <p:tgtEl>
                                          <p:spTgt spid="3">
                                            <p:txEl>
                                              <p:pRg st="15" end="15"/>
                                            </p:txEl>
                                          </p:spTgt>
                                        </p:tgtEl>
                                      </p:cBhvr>
                                    </p:animEffect>
                                  </p:childTnLst>
                                  <p:subTnLst>
                                    <p:animClr clrSpc="rgb" dir="cw">
                                      <p:cBhvr override="childStyle">
                                        <p:cTn dur="1" fill="hold" display="0" masterRel="nextClick" afterEffect="1"/>
                                        <p:tgtEl>
                                          <p:spTgt spid="3">
                                            <p:txEl>
                                              <p:pRg st="15" end="15"/>
                                            </p:txEl>
                                          </p:spTgt>
                                        </p:tgtEl>
                                        <p:attrNameLst>
                                          <p:attrName>ppt_c</p:attrName>
                                        </p:attrNameLst>
                                      </p:cBhvr>
                                      <p:to>
                                        <a:srgbClr val="808080"/>
                                      </p:to>
                                    </p:animClr>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
                                            <p:txEl>
                                              <p:pRg st="16" end="16"/>
                                            </p:txEl>
                                          </p:spTgt>
                                        </p:tgtEl>
                                        <p:attrNameLst>
                                          <p:attrName>style.visibility</p:attrName>
                                        </p:attrNameLst>
                                      </p:cBhvr>
                                      <p:to>
                                        <p:strVal val="visible"/>
                                      </p:to>
                                    </p:set>
                                    <p:animEffect transition="in" filter="wipe(left)">
                                      <p:cBhvr>
                                        <p:cTn id="79" dur="1000"/>
                                        <p:tgtEl>
                                          <p:spTgt spid="3">
                                            <p:txEl>
                                              <p:pRg st="16" end="16"/>
                                            </p:txEl>
                                          </p:spTgt>
                                        </p:tgtEl>
                                      </p:cBhvr>
                                    </p:animEffect>
                                  </p:childTnLst>
                                  <p:subTnLst>
                                    <p:animClr clrSpc="rgb" dir="cw">
                                      <p:cBhvr override="childStyle">
                                        <p:cTn dur="1" fill="hold" display="0" masterRel="nextClick" afterEffect="1"/>
                                        <p:tgtEl>
                                          <p:spTgt spid="3">
                                            <p:txEl>
                                              <p:pRg st="16" end="16"/>
                                            </p:txEl>
                                          </p:spTgt>
                                        </p:tgtEl>
                                        <p:attrNameLst>
                                          <p:attrName>ppt_c</p:attrName>
                                        </p:attrNameLst>
                                      </p:cBhvr>
                                      <p:to>
                                        <a:srgbClr val="808080"/>
                                      </p:to>
                                    </p:animClr>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3">
                                            <p:txEl>
                                              <p:pRg st="17" end="17"/>
                                            </p:txEl>
                                          </p:spTgt>
                                        </p:tgtEl>
                                        <p:attrNameLst>
                                          <p:attrName>style.visibility</p:attrName>
                                        </p:attrNameLst>
                                      </p:cBhvr>
                                      <p:to>
                                        <p:strVal val="visible"/>
                                      </p:to>
                                    </p:set>
                                    <p:animEffect transition="in" filter="wipe(left)">
                                      <p:cBhvr>
                                        <p:cTn id="84" dur="1000"/>
                                        <p:tgtEl>
                                          <p:spTgt spid="3">
                                            <p:txEl>
                                              <p:pRg st="17" end="17"/>
                                            </p:txEl>
                                          </p:spTgt>
                                        </p:tgtEl>
                                      </p:cBhvr>
                                    </p:animEffect>
                                  </p:childTnLst>
                                  <p:subTnLst>
                                    <p:animClr clrSpc="rgb" dir="cw">
                                      <p:cBhvr override="childStyle">
                                        <p:cTn dur="1" fill="hold" display="0" masterRel="nextClick" afterEffect="1"/>
                                        <p:tgtEl>
                                          <p:spTgt spid="3">
                                            <p:txEl>
                                              <p:pRg st="17" end="17"/>
                                            </p:txEl>
                                          </p:spTgt>
                                        </p:tgtEl>
                                        <p:attrNameLst>
                                          <p:attrName>ppt_c</p:attrName>
                                        </p:attrNameLst>
                                      </p:cBhvr>
                                      <p:to>
                                        <a:srgbClr val="808080"/>
                                      </p:to>
                                    </p:animClr>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
                                            <p:txEl>
                                              <p:pRg st="18" end="18"/>
                                            </p:txEl>
                                          </p:spTgt>
                                        </p:tgtEl>
                                        <p:attrNameLst>
                                          <p:attrName>style.visibility</p:attrName>
                                        </p:attrNameLst>
                                      </p:cBhvr>
                                      <p:to>
                                        <p:strVal val="visible"/>
                                      </p:to>
                                    </p:set>
                                    <p:animEffect transition="in" filter="wipe(left)">
                                      <p:cBhvr>
                                        <p:cTn id="89" dur="1000"/>
                                        <p:tgtEl>
                                          <p:spTgt spid="3">
                                            <p:txEl>
                                              <p:pRg st="18" end="18"/>
                                            </p:txEl>
                                          </p:spTgt>
                                        </p:tgtEl>
                                      </p:cBhvr>
                                    </p:animEffect>
                                  </p:childTnLst>
                                  <p:subTnLst>
                                    <p:animClr clrSpc="rgb" dir="cw">
                                      <p:cBhvr override="childStyle">
                                        <p:cTn dur="1" fill="hold" display="0" masterRel="nextClick" afterEffect="1"/>
                                        <p:tgtEl>
                                          <p:spTgt spid="3">
                                            <p:txEl>
                                              <p:pRg st="18" end="18"/>
                                            </p:txEl>
                                          </p:spTgt>
                                        </p:tgtEl>
                                        <p:attrNameLst>
                                          <p:attrName>ppt_c</p:attrName>
                                        </p:attrNameLst>
                                      </p:cBhvr>
                                      <p:to>
                                        <a:srgbClr val="808080"/>
                                      </p:to>
                                    </p:animClr>
                                  </p:sub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
                                            <p:txEl>
                                              <p:pRg st="19" end="19"/>
                                            </p:txEl>
                                          </p:spTgt>
                                        </p:tgtEl>
                                        <p:attrNameLst>
                                          <p:attrName>style.visibility</p:attrName>
                                        </p:attrNameLst>
                                      </p:cBhvr>
                                      <p:to>
                                        <p:strVal val="visible"/>
                                      </p:to>
                                    </p:set>
                                    <p:animEffect transition="in" filter="wipe(left)">
                                      <p:cBhvr>
                                        <p:cTn id="93" dur="1000"/>
                                        <p:tgtEl>
                                          <p:spTgt spid="3">
                                            <p:txEl>
                                              <p:pRg st="19" end="19"/>
                                            </p:txEl>
                                          </p:spTgt>
                                        </p:tgtEl>
                                      </p:cBhvr>
                                    </p:animEffect>
                                  </p:childTnLst>
                                </p:cTn>
                              </p:par>
                            </p:childTnLst>
                          </p:cTn>
                        </p:par>
                        <p:par>
                          <p:cTn id="94" fill="hold">
                            <p:stCondLst>
                              <p:cond delay="2000"/>
                            </p:stCondLst>
                            <p:childTnLst>
                              <p:par>
                                <p:cTn id="95" presetID="22" presetClass="entr" presetSubtype="8" fill="hold" grpId="0" nodeType="afterEffect">
                                  <p:stCondLst>
                                    <p:cond delay="0"/>
                                  </p:stCondLst>
                                  <p:childTnLst>
                                    <p:set>
                                      <p:cBhvr>
                                        <p:cTn id="96" dur="1" fill="hold">
                                          <p:stCondLst>
                                            <p:cond delay="0"/>
                                          </p:stCondLst>
                                        </p:cTn>
                                        <p:tgtEl>
                                          <p:spTgt spid="3">
                                            <p:txEl>
                                              <p:pRg st="20" end="20"/>
                                            </p:txEl>
                                          </p:spTgt>
                                        </p:tgtEl>
                                        <p:attrNameLst>
                                          <p:attrName>style.visibility</p:attrName>
                                        </p:attrNameLst>
                                      </p:cBhvr>
                                      <p:to>
                                        <p:strVal val="visible"/>
                                      </p:to>
                                    </p:set>
                                    <p:animEffect transition="in" filter="wipe(left)">
                                      <p:cBhvr>
                                        <p:cTn id="97" dur="1000"/>
                                        <p:tgtEl>
                                          <p:spTgt spid="3">
                                            <p:txEl>
                                              <p:pRg st="20" end="20"/>
                                            </p:txEl>
                                          </p:spTgt>
                                        </p:tgtEl>
                                      </p:cBhvr>
                                    </p:animEffect>
                                  </p:childTnLst>
                                </p:cTn>
                              </p:par>
                            </p:childTnLst>
                          </p:cTn>
                        </p:par>
                        <p:par>
                          <p:cTn id="98" fill="hold">
                            <p:stCondLst>
                              <p:cond delay="3000"/>
                            </p:stCondLst>
                            <p:childTnLst>
                              <p:par>
                                <p:cTn id="99" presetID="22" presetClass="entr" presetSubtype="1"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up)">
                                      <p:cBhvr>
                                        <p:cTn id="10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rgbClr val="FFC000"/>
                </a:solidFill>
              </a:rPr>
              <a:t>Depuración</a:t>
            </a:r>
          </a:p>
          <a:p>
            <a:pPr marL="361950" lvl="1" indent="1588">
              <a:spcBef>
                <a:spcPts val="0"/>
              </a:spcBef>
              <a:spcAft>
                <a:spcPts val="600"/>
              </a:spcAft>
              <a:buNone/>
            </a:pPr>
            <a:r>
              <a:rPr lang="es-ES" dirty="0" smtClean="0"/>
              <a:t>Editamos el código para arreglar el error de ejecución:</a:t>
            </a: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buNone/>
            </a:pPr>
            <a:endParaRPr lang="es-ES" dirty="0" smtClean="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10" name="9 Flecha derecha"/>
          <p:cNvSpPr/>
          <p:nvPr/>
        </p:nvSpPr>
        <p:spPr>
          <a:xfrm>
            <a:off x="4067944" y="3140968"/>
            <a:ext cx="1008112" cy="360040"/>
          </a:xfrm>
          <a:prstGeom prst="rightArrow">
            <a:avLst>
              <a:gd name="adj1" fmla="val 39417"/>
              <a:gd name="adj2" fmla="val 113493"/>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292080" y="2276872"/>
            <a:ext cx="3528392" cy="2500685"/>
          </a:xfrm>
          <a:prstGeom prst="rect">
            <a:avLst/>
          </a:prstGeom>
        </p:spPr>
        <p:txBody>
          <a:bodyPr wrap="square">
            <a:spAutoFit/>
          </a:bodyPr>
          <a:lstStyle/>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Start</a:t>
            </a:r>
            <a:r>
              <a:rPr lang="es-ES" sz="24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1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East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2</a:t>
            </a:r>
            <a:r>
              <a:rPr lang="es-ES" sz="2400" dirty="0" smtClean="0">
                <a:effectLst>
                  <a:outerShdw blurRad="38100" dist="38100" dir="2700000" algn="tl">
                    <a:srgbClr val="000000">
                      <a:alpha val="43137"/>
                    </a:srgbClr>
                  </a:outerShdw>
                </a:effectLst>
                <a:latin typeface="Consolas" pitchFamily="49" charset="0"/>
                <a:cs typeface="Consolas" pitchFamily="49" charset="0"/>
              </a:rPr>
              <a:t>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5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West 2 Blocks;</a:t>
            </a:r>
          </a:p>
          <a:p>
            <a:pPr marL="0" lvl="1" indent="1588">
              <a:spcBef>
                <a:spcPts val="0"/>
              </a:spcBef>
              <a:spcAft>
                <a:spcPts val="300"/>
              </a:spcAft>
              <a:buNone/>
            </a:pPr>
            <a:r>
              <a:rPr lang="es-ES" sz="2400" dirty="0" smtClean="0">
                <a:effectLst>
                  <a:outerShdw blurRad="38100" dist="38100" dir="2700000" algn="tl">
                    <a:srgbClr val="000000">
                      <a:alpha val="43137"/>
                    </a:srgbClr>
                  </a:outerShdw>
                </a:effectLst>
                <a:latin typeface="Consolas" pitchFamily="49" charset="0"/>
                <a:cs typeface="Consolas" pitchFamily="49" charset="0"/>
              </a:rPr>
              <a:t>Stop;</a:t>
            </a:r>
            <a:endParaRPr lang="es-ES" sz="2400" dirty="0">
              <a:effectLst>
                <a:outerShdw blurRad="38100" dist="38100" dir="2700000" algn="tl">
                  <a:srgbClr val="000000">
                    <a:alpha val="43137"/>
                  </a:srgbClr>
                </a:outerShdw>
              </a:effectLst>
            </a:endParaRPr>
          </a:p>
        </p:txBody>
      </p:sp>
      <p:sp>
        <p:nvSpPr>
          <p:cNvPr id="9" name="8 Rectángulo"/>
          <p:cNvSpPr/>
          <p:nvPr/>
        </p:nvSpPr>
        <p:spPr>
          <a:xfrm>
            <a:off x="971600" y="2276872"/>
            <a:ext cx="3384376" cy="2500685"/>
          </a:xfrm>
          <a:prstGeom prst="rect">
            <a:avLst/>
          </a:prstGeom>
        </p:spPr>
        <p:txBody>
          <a:bodyPr wrap="square">
            <a:spAutoFit/>
          </a:bodyPr>
          <a:lstStyle/>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Start</a:t>
            </a:r>
            <a:r>
              <a:rPr lang="es-ES" sz="24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1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East 3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5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West 2 Blocks;</a:t>
            </a:r>
          </a:p>
          <a:p>
            <a:pPr marL="0" lvl="1" indent="1588">
              <a:spcBef>
                <a:spcPts val="0"/>
              </a:spcBef>
              <a:spcAft>
                <a:spcPts val="300"/>
              </a:spcAft>
              <a:buNone/>
            </a:pPr>
            <a:r>
              <a:rPr lang="es-ES" sz="2400" dirty="0" smtClean="0">
                <a:effectLst>
                  <a:outerShdw blurRad="38100" dist="38100" dir="2700000" algn="tl">
                    <a:srgbClr val="000000">
                      <a:alpha val="43137"/>
                    </a:srgbClr>
                  </a:outerShdw>
                </a:effectLst>
                <a:latin typeface="Consolas" pitchFamily="49" charset="0"/>
                <a:cs typeface="Consolas" pitchFamily="49" charset="0"/>
              </a:rPr>
              <a:t>Stop;</a:t>
            </a:r>
            <a:endParaRPr lang="es-ES" sz="2400" dirty="0">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9"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177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644548" y="3044280"/>
            <a:ext cx="5855064" cy="1446550"/>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Operadores relacionales</a:t>
            </a:r>
            <a:b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br>
            <a:r>
              <a:rPr lang="es-ES" sz="4400"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(condiciones simples)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Expresiones lógicas (</a:t>
            </a:r>
            <a:r>
              <a:rPr lang="es-ES" i="1" dirty="0" smtClean="0"/>
              <a:t>booleanas</a:t>
            </a:r>
            <a:r>
              <a:rPr lang="es-ES" dirty="0" smtClean="0"/>
              <a:t>)</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Operadores relacionales</a:t>
            </a:r>
          </a:p>
          <a:p>
            <a:pPr lvl="1" indent="1588">
              <a:spcBef>
                <a:spcPts val="0"/>
              </a:spcBef>
              <a:spcAft>
                <a:spcPts val="600"/>
              </a:spcAft>
              <a:buNone/>
            </a:pPr>
            <a:r>
              <a:rPr lang="es-ES" dirty="0" smtClean="0"/>
              <a:t>Comparaciones (</a:t>
            </a:r>
            <a:r>
              <a:rPr lang="es-ES" i="1" dirty="0" smtClean="0">
                <a:solidFill>
                  <a:srgbClr val="FFC000"/>
                </a:solidFill>
              </a:rPr>
              <a:t>condiciones</a:t>
            </a:r>
            <a:r>
              <a:rPr lang="es-ES" dirty="0" smtClean="0"/>
              <a:t>)</a:t>
            </a:r>
          </a:p>
          <a:p>
            <a:pPr marL="712788" lvl="1" indent="1588">
              <a:spcBef>
                <a:spcPts val="0"/>
              </a:spcBef>
              <a:spcAft>
                <a:spcPts val="600"/>
              </a:spcAft>
              <a:buNone/>
            </a:pPr>
            <a:r>
              <a:rPr lang="es-ES" sz="2000" dirty="0" smtClean="0"/>
              <a:t>Condición simple ::= Expresión  </a:t>
            </a:r>
            <a:r>
              <a:rPr lang="es-ES" sz="2000" dirty="0" err="1" smtClean="0"/>
              <a:t>Operador_relacional</a:t>
            </a:r>
            <a:r>
              <a:rPr lang="es-ES" sz="2000" dirty="0" smtClean="0"/>
              <a:t>  Expresión</a:t>
            </a:r>
          </a:p>
          <a:p>
            <a:pPr lvl="1" indent="1588">
              <a:spcBef>
                <a:spcPts val="0"/>
              </a:spcBef>
              <a:spcAft>
                <a:spcPts val="600"/>
              </a:spcAft>
              <a:buNone/>
            </a:pPr>
            <a:r>
              <a:rPr lang="es-ES" dirty="0" smtClean="0"/>
              <a:t>Concordancia de tipo entre las expresiones</a:t>
            </a:r>
          </a:p>
          <a:p>
            <a:pPr lvl="1" indent="1588">
              <a:spcBef>
                <a:spcPts val="600"/>
              </a:spcBef>
              <a:spcAft>
                <a:spcPts val="600"/>
              </a:spcAft>
              <a:buNone/>
            </a:pPr>
            <a:r>
              <a:rPr lang="es-ES" dirty="0" smtClean="0"/>
              <a:t>Resultado: </a:t>
            </a:r>
            <a:r>
              <a:rPr lang="es-ES" dirty="0" smtClean="0">
                <a:solidFill>
                  <a:srgbClr val="FFC000"/>
                </a:solidFill>
                <a:latin typeface="Consolas" pitchFamily="49" charset="0"/>
              </a:rPr>
              <a:t>bool</a:t>
            </a:r>
            <a:r>
              <a:rPr lang="es-ES" dirty="0" smtClean="0"/>
              <a:t> (</a:t>
            </a:r>
            <a:r>
              <a:rPr lang="es-ES" dirty="0" smtClean="0">
                <a:solidFill>
                  <a:srgbClr val="FFFF00"/>
                </a:solidFill>
                <a:latin typeface="Consolas" pitchFamily="49" charset="0"/>
              </a:rPr>
              <a:t>true</a:t>
            </a:r>
            <a:r>
              <a:rPr lang="es-ES" dirty="0" smtClean="0"/>
              <a:t> o </a:t>
            </a:r>
            <a:r>
              <a:rPr lang="es-ES" dirty="0" smtClean="0">
                <a:solidFill>
                  <a:srgbClr val="FFFF00"/>
                </a:solidFill>
                <a:latin typeface="Consolas" pitchFamily="49" charset="0"/>
              </a:rPr>
              <a:t>false</a:t>
            </a:r>
            <a:r>
              <a:rPr lang="es-ES" dirty="0" smtClean="0"/>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178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1475656" y="3645024"/>
          <a:ext cx="2808312" cy="23774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46060"/>
                <a:gridCol w="2262252"/>
              </a:tblGrid>
              <a:tr h="289159">
                <a:tc>
                  <a:txBody>
                    <a:bodyPr/>
                    <a:lstStyle/>
                    <a:p>
                      <a:r>
                        <a:rPr lang="es-ES" sz="2000" b="0" i="0" dirty="0" smtClean="0">
                          <a:effectLst>
                            <a:outerShdw blurRad="38100" dist="38100" dir="2700000" algn="tl">
                              <a:srgbClr val="000000">
                                <a:alpha val="43137"/>
                              </a:srgbClr>
                            </a:outerShdw>
                          </a:effectLst>
                          <a:latin typeface="Consolas" pitchFamily="49" charset="0"/>
                        </a:rPr>
                        <a:t>&lt;</a:t>
                      </a:r>
                      <a:endParaRPr lang="es-ES" sz="2000" b="0" i="0" dirty="0">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s-ES" sz="2000" b="0" i="0" dirty="0" smtClean="0">
                          <a:effectLst>
                            <a:outerShdw blurRad="38100" dist="38100" dir="2700000" algn="tl">
                              <a:srgbClr val="000000">
                                <a:alpha val="43137"/>
                              </a:srgbClr>
                            </a:outerShdw>
                          </a:effectLst>
                          <a:latin typeface="Cambria" pitchFamily="18" charset="0"/>
                        </a:rPr>
                        <a:t>menor que</a:t>
                      </a:r>
                      <a:endParaRPr lang="es-ES" sz="2000" b="0" i="0" dirty="0">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&lt;=</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menor o igual que</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&gt;</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mayor que</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&gt;=</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mayor o igual que</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r>
                        <a:rPr lang="es-ES" sz="2000" b="0" i="0" dirty="0" smtClean="0">
                          <a:solidFill>
                            <a:schemeClr val="tx1"/>
                          </a:solidFill>
                          <a:effectLst>
                            <a:outerShdw blurRad="38100" dist="38100" dir="2700000" algn="tl">
                              <a:srgbClr val="000000">
                                <a:alpha val="43137"/>
                              </a:srgbClr>
                            </a:outerShdw>
                          </a:effectLst>
                          <a:latin typeface="Cambria" pitchFamily="18" charset="0"/>
                        </a:rPr>
                        <a:t>igual que</a:t>
                      </a:r>
                      <a:endParaRPr lang="es-ES" sz="2000" b="0" i="0" dirty="0">
                        <a:solidFill>
                          <a:schemeClr val="tx1"/>
                        </a:solidFill>
                        <a:effectLst>
                          <a:outerShdw blurRad="38100" dist="38100" dir="2700000" algn="tl">
                            <a:srgbClr val="000000">
                              <a:alpha val="43137"/>
                            </a:srgbClr>
                          </a:outerShdw>
                        </a:effectLst>
                        <a:latin typeface="Cambria" pitchFamily="18"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r h="289159">
                <a:tc>
                  <a:txBody>
                    <a:bodyPr/>
                    <a:lstStyle/>
                    <a:p>
                      <a:r>
                        <a:rPr lang="es-ES" sz="2000" b="0" i="0" dirty="0" smtClean="0">
                          <a:solidFill>
                            <a:schemeClr val="tx1"/>
                          </a:solidFill>
                          <a:effectLst>
                            <a:outerShdw blurRad="38100" dist="38100" dir="2700000" algn="tl">
                              <a:srgbClr val="000000">
                                <a:alpha val="43137"/>
                              </a:srgbClr>
                            </a:outerShdw>
                          </a:effectLst>
                          <a:latin typeface="Consolas" pitchFamily="49" charset="0"/>
                        </a:rPr>
                        <a:t>!=</a:t>
                      </a:r>
                      <a:endParaRPr lang="es-ES" sz="2000" b="0" i="0" dirty="0">
                        <a:solidFill>
                          <a:schemeClr val="tx1"/>
                        </a:solidFill>
                        <a:effectLst>
                          <a:outerShdw blurRad="38100" dist="38100" dir="2700000" algn="tl">
                            <a:srgbClr val="000000">
                              <a:alpha val="43137"/>
                            </a:srgbClr>
                          </a:outerShdw>
                        </a:effectLst>
                        <a:latin typeface="Consolas" pitchFamily="49" charset="0"/>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algn="l" rtl="0" eaLnBrk="1" latinLnBrk="0" hangingPunct="1"/>
                      <a:r>
                        <a:rPr kumimoji="0" lang="es-ES" sz="2000" b="0" i="0" kern="1200" dirty="0" smtClean="0">
                          <a:solidFill>
                            <a:schemeClr val="tx1"/>
                          </a:solidFill>
                          <a:effectLst>
                            <a:outerShdw blurRad="38100" dist="38100" dir="2700000" algn="tl">
                              <a:srgbClr val="000000">
                                <a:alpha val="43137"/>
                              </a:srgbClr>
                            </a:outerShdw>
                          </a:effectLst>
                          <a:latin typeface="Cambria" pitchFamily="18" charset="0"/>
                          <a:ea typeface="+mn-ea"/>
                          <a:cs typeface="+mn-cs"/>
                        </a:rPr>
                        <a:t>distinto de</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r>
            </a:tbl>
          </a:graphicData>
        </a:graphic>
      </p:graphicFrame>
      <p:graphicFrame>
        <p:nvGraphicFramePr>
          <p:cNvPr id="8" name="7 Tabla"/>
          <p:cNvGraphicFramePr>
            <a:graphicFrameLocks noGrp="1"/>
          </p:cNvGraphicFramePr>
          <p:nvPr/>
        </p:nvGraphicFramePr>
        <p:xfrm>
          <a:off x="5004048" y="3429000"/>
          <a:ext cx="2736304" cy="2773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36304"/>
              </a:tblGrid>
              <a:tr h="296033">
                <a:tc>
                  <a:txBody>
                    <a:bodyPr/>
                    <a:lstStyle/>
                    <a:p>
                      <a:r>
                        <a:rPr lang="es-ES" sz="2000" b="0" dirty="0" smtClean="0">
                          <a:effectLst>
                            <a:outerShdw blurRad="38100" dist="38100" dir="2700000" algn="tl">
                              <a:srgbClr val="000000">
                                <a:alpha val="43137"/>
                              </a:srgbClr>
                            </a:outerShdw>
                          </a:effectLst>
                          <a:latin typeface="+mj-lt"/>
                        </a:rPr>
                        <a:t>Operadores (prioridad)</a:t>
                      </a:r>
                      <a:endParaRPr lang="es-ES" sz="2000" b="0" dirty="0">
                        <a:effectLst>
                          <a:outerShdw blurRad="38100" dist="38100" dir="2700000" algn="tl">
                            <a:srgbClr val="000000">
                              <a:alpha val="43137"/>
                            </a:srgbClr>
                          </a:outerShdw>
                        </a:effectLst>
                        <a:latin typeface="+mj-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296033">
                <a:tc>
                  <a:txBody>
                    <a:bodyPr/>
                    <a:lstStyle/>
                    <a:p>
                      <a:r>
                        <a:rPr lang="es-ES" sz="2000" dirty="0" smtClean="0">
                          <a:solidFill>
                            <a:schemeClr val="tx1"/>
                          </a:solidFill>
                          <a:effectLst>
                            <a:outerShdw blurRad="38100" dist="38100" dir="2700000" algn="tl">
                              <a:srgbClr val="000000">
                                <a:alpha val="43137"/>
                              </a:srgbClr>
                            </a:outerShdw>
                          </a:effectLst>
                          <a:latin typeface="Consolas" pitchFamily="49" charset="0"/>
                        </a:rPr>
                        <a:t>...</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r>
              <a:tr h="296033">
                <a:tc>
                  <a:txBody>
                    <a:bodyPr/>
                    <a:lstStyle/>
                    <a:p>
                      <a:r>
                        <a:rPr lang="es-ES" sz="2000" dirty="0" smtClean="0">
                          <a:solidFill>
                            <a:schemeClr val="tx1"/>
                          </a:solidFill>
                          <a:effectLst>
                            <a:outerShdw blurRad="38100" dist="38100" dir="2700000" algn="tl">
                              <a:srgbClr val="000000">
                                <a:alpha val="43137"/>
                              </a:srgbClr>
                            </a:outerShdw>
                          </a:effectLst>
                          <a:latin typeface="Consolas" pitchFamily="49" charset="0"/>
                        </a:rPr>
                        <a:t>* / %</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296033">
                <a:tc>
                  <a:txBody>
                    <a:bodyPr/>
                    <a:lstStyle/>
                    <a:p>
                      <a:r>
                        <a:rPr lang="es-ES" sz="2000" dirty="0" smtClean="0">
                          <a:solidFill>
                            <a:schemeClr val="tx1"/>
                          </a:solidFill>
                          <a:effectLst>
                            <a:outerShdw blurRad="38100" dist="38100" dir="2700000" algn="tl">
                              <a:srgbClr val="000000">
                                <a:alpha val="43137"/>
                              </a:srgbClr>
                            </a:outerShdw>
                          </a:effectLst>
                          <a:latin typeface="Consolas" pitchFamily="49" charset="0"/>
                        </a:rPr>
                        <a:t>+ -</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296033">
                <a:tc>
                  <a:txBody>
                    <a:bodyPr/>
                    <a:lstStyle/>
                    <a:p>
                      <a:r>
                        <a:rPr lang="es-ES" sz="2000" dirty="0" smtClean="0">
                          <a:solidFill>
                            <a:srgbClr val="FFC000"/>
                          </a:solidFill>
                          <a:effectLst>
                            <a:outerShdw blurRad="38100" dist="38100" dir="2700000" algn="tl">
                              <a:srgbClr val="000000">
                                <a:alpha val="43137"/>
                              </a:srgbClr>
                            </a:outerShdw>
                          </a:effectLst>
                          <a:latin typeface="Consolas" pitchFamily="49" charset="0"/>
                        </a:rPr>
                        <a:t>&lt;</a:t>
                      </a:r>
                      <a:r>
                        <a:rPr lang="es-ES" sz="2000" baseline="0" dirty="0" smtClean="0">
                          <a:solidFill>
                            <a:srgbClr val="FFC000"/>
                          </a:solidFill>
                          <a:effectLst>
                            <a:outerShdw blurRad="38100" dist="38100" dir="2700000" algn="tl">
                              <a:srgbClr val="000000">
                                <a:alpha val="43137"/>
                              </a:srgbClr>
                            </a:outerShdw>
                          </a:effectLst>
                          <a:latin typeface="Consolas" pitchFamily="49" charset="0"/>
                        </a:rPr>
                        <a:t> &lt;= &gt; &gt;=</a:t>
                      </a:r>
                      <a:endParaRPr lang="es-ES" sz="2000" dirty="0">
                        <a:solidFill>
                          <a:srgbClr val="FFC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296033">
                <a:tc>
                  <a:txBody>
                    <a:bodyPr/>
                    <a:lstStyle/>
                    <a:p>
                      <a:r>
                        <a:rPr lang="es-ES" sz="2000" dirty="0" smtClean="0">
                          <a:solidFill>
                            <a:srgbClr val="FFC000"/>
                          </a:solidFill>
                          <a:effectLst>
                            <a:outerShdw blurRad="38100" dist="38100" dir="2700000" algn="tl">
                              <a:srgbClr val="000000">
                                <a:alpha val="43137"/>
                              </a:srgbClr>
                            </a:outerShdw>
                          </a:effectLst>
                          <a:latin typeface="Consolas" pitchFamily="49" charset="0"/>
                        </a:rPr>
                        <a:t>== !=</a:t>
                      </a:r>
                      <a:endParaRPr lang="es-ES" sz="2000" dirty="0">
                        <a:solidFill>
                          <a:srgbClr val="FFC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296033">
                <a:tc>
                  <a:txBody>
                    <a:bodyPr/>
                    <a:lstStyle/>
                    <a:p>
                      <a:r>
                        <a:rPr lang="es-ES" sz="2000" dirty="0" smtClean="0">
                          <a:solidFill>
                            <a:schemeClr val="tx1"/>
                          </a:solidFill>
                          <a:effectLst>
                            <a:outerShdw blurRad="38100" dist="38100" dir="2700000" algn="tl">
                              <a:srgbClr val="000000">
                                <a:alpha val="43137"/>
                              </a:srgbClr>
                            </a:outerShdw>
                          </a:effectLst>
                          <a:latin typeface="Consolas" pitchFamily="49" charset="0"/>
                        </a:rPr>
                        <a:t>= += -= *= /= %=</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pPr>
            <a:r>
              <a:rPr lang="es-ES" dirty="0" smtClean="0"/>
              <a:t>Operadores relacionales</a:t>
            </a:r>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1200"/>
              </a:spcAft>
              <a:buNone/>
            </a:pPr>
            <a:r>
              <a:rPr lang="es-ES" dirty="0" smtClean="0"/>
              <a:t>Menor prioridad que los operadores aditivos y multiplicativos</a:t>
            </a:r>
          </a:p>
          <a:p>
            <a:pPr lvl="1" indent="1588">
              <a:spcBef>
                <a:spcPts val="0"/>
              </a:spcBef>
              <a:spcAft>
                <a:spcPts val="600"/>
              </a:spcAft>
              <a:buNone/>
            </a:pPr>
            <a:r>
              <a:rPr lang="es-ES" sz="2000" dirty="0" smtClean="0">
                <a:solidFill>
                  <a:srgbClr val="FFC000"/>
                </a:solidFill>
                <a:latin typeface="Consolas" pitchFamily="49" charset="0"/>
              </a:rPr>
              <a:t>bool</a:t>
            </a:r>
            <a:r>
              <a:rPr lang="es-ES" sz="2000" dirty="0" smtClean="0">
                <a:latin typeface="Consolas" pitchFamily="49" charset="0"/>
              </a:rPr>
              <a:t> resultado;</a:t>
            </a:r>
          </a:p>
          <a:p>
            <a:pPr lvl="1" indent="1588">
              <a:spcBef>
                <a:spcPts val="0"/>
              </a:spcBef>
              <a:spcAft>
                <a:spcPts val="600"/>
              </a:spcAft>
              <a:buNone/>
            </a:pPr>
            <a:r>
              <a:rPr lang="es-ES" sz="2000" dirty="0" smtClean="0">
                <a:solidFill>
                  <a:srgbClr val="FFC000"/>
                </a:solidFill>
                <a:latin typeface="Consolas" pitchFamily="49" charset="0"/>
              </a:rPr>
              <a:t>int</a:t>
            </a:r>
            <a:r>
              <a:rPr lang="es-ES" sz="2000" dirty="0" smtClean="0">
                <a:latin typeface="Consolas" pitchFamily="49" charset="0"/>
              </a:rPr>
              <a:t> a = </a:t>
            </a:r>
            <a:r>
              <a:rPr lang="es-ES" sz="2000" dirty="0" smtClean="0">
                <a:solidFill>
                  <a:srgbClr val="FFFF00"/>
                </a:solidFill>
                <a:latin typeface="Consolas" pitchFamily="49" charset="0"/>
              </a:rPr>
              <a:t>2</a:t>
            </a:r>
            <a:r>
              <a:rPr lang="es-ES" sz="2000" dirty="0" smtClean="0">
                <a:latin typeface="Consolas" pitchFamily="49" charset="0"/>
              </a:rPr>
              <a:t>, b = </a:t>
            </a:r>
            <a:r>
              <a:rPr lang="es-ES" sz="2000" dirty="0" smtClean="0">
                <a:solidFill>
                  <a:srgbClr val="FFFF00"/>
                </a:solidFill>
                <a:latin typeface="Consolas" pitchFamily="49" charset="0"/>
              </a:rPr>
              <a:t>3</a:t>
            </a:r>
            <a:r>
              <a:rPr lang="es-ES" sz="2000" dirty="0" smtClean="0">
                <a:latin typeface="Consolas" pitchFamily="49" charset="0"/>
              </a:rPr>
              <a:t>, c = </a:t>
            </a:r>
            <a:r>
              <a:rPr lang="es-ES" sz="2000" dirty="0" smtClean="0">
                <a:solidFill>
                  <a:srgbClr val="FFFF00"/>
                </a:solidFill>
                <a:latin typeface="Consolas" pitchFamily="49" charset="0"/>
              </a:rPr>
              <a:t>4</a:t>
            </a:r>
            <a:r>
              <a:rPr lang="es-ES" sz="2000" dirty="0" smtClean="0">
                <a:latin typeface="Consolas" pitchFamily="49" charset="0"/>
              </a:rPr>
              <a:t>;</a:t>
            </a:r>
          </a:p>
          <a:p>
            <a:pPr lvl="1" indent="1588">
              <a:spcBef>
                <a:spcPts val="0"/>
              </a:spcBef>
              <a:spcAft>
                <a:spcPts val="600"/>
              </a:spcAft>
              <a:buNone/>
            </a:pPr>
            <a:r>
              <a:rPr lang="es-ES" sz="2000" dirty="0" smtClean="0">
                <a:latin typeface="Consolas" pitchFamily="49" charset="0"/>
              </a:rPr>
              <a:t>resultado = a </a:t>
            </a:r>
            <a:r>
              <a:rPr lang="es-ES" sz="2000" dirty="0" smtClean="0">
                <a:solidFill>
                  <a:srgbClr val="FFC000"/>
                </a:solidFill>
                <a:latin typeface="Consolas" pitchFamily="49" charset="0"/>
              </a:rPr>
              <a:t>&lt;</a:t>
            </a:r>
            <a:r>
              <a:rPr lang="es-ES" sz="2000" dirty="0" smtClean="0">
                <a:latin typeface="Consolas" pitchFamily="49" charset="0"/>
              </a:rPr>
              <a:t> </a:t>
            </a:r>
            <a:r>
              <a:rPr lang="es-ES" sz="2000" dirty="0" smtClean="0">
                <a:solidFill>
                  <a:srgbClr val="FFFF00"/>
                </a:solidFill>
                <a:latin typeface="Consolas" pitchFamily="49" charset="0"/>
              </a:rPr>
              <a:t>5</a:t>
            </a:r>
            <a:r>
              <a:rPr lang="es-ES" sz="2000" dirty="0" smtClean="0">
                <a:latin typeface="Consolas" pitchFamily="49" charset="0"/>
              </a:rPr>
              <a:t>;              </a:t>
            </a:r>
            <a:r>
              <a:rPr lang="es-ES" sz="2000" dirty="0" smtClean="0">
                <a:solidFill>
                  <a:srgbClr val="92D050"/>
                </a:solidFill>
                <a:latin typeface="Consolas" pitchFamily="49" charset="0"/>
              </a:rPr>
              <a:t>// 2 &lt; 5 </a:t>
            </a:r>
            <a:r>
              <a:rPr lang="es-ES" sz="2000" dirty="0" smtClean="0">
                <a:solidFill>
                  <a:srgbClr val="92D050"/>
                </a:solidFill>
                <a:latin typeface="Consolas" pitchFamily="49" charset="0"/>
                <a:sym typeface="Wingdings" pitchFamily="2" charset="2"/>
              </a:rPr>
              <a:t></a:t>
            </a:r>
            <a:r>
              <a:rPr lang="es-ES" sz="2000" dirty="0" smtClean="0">
                <a:solidFill>
                  <a:srgbClr val="92D050"/>
                </a:solidFill>
                <a:latin typeface="Consolas" pitchFamily="49" charset="0"/>
              </a:rPr>
              <a:t> true</a:t>
            </a:r>
          </a:p>
          <a:p>
            <a:pPr lvl="1" indent="1588">
              <a:spcBef>
                <a:spcPts val="0"/>
              </a:spcBef>
              <a:spcAft>
                <a:spcPts val="600"/>
              </a:spcAft>
              <a:buNone/>
            </a:pPr>
            <a:r>
              <a:rPr lang="es-ES" sz="2000" dirty="0" smtClean="0">
                <a:latin typeface="Consolas" pitchFamily="49" charset="0"/>
              </a:rPr>
              <a:t>resultado = a * b + c </a:t>
            </a:r>
            <a:r>
              <a:rPr lang="es-ES" sz="2000" dirty="0" smtClean="0">
                <a:solidFill>
                  <a:srgbClr val="FFC000"/>
                </a:solidFill>
                <a:latin typeface="Consolas" pitchFamily="49" charset="0"/>
              </a:rPr>
              <a:t>&gt;=</a:t>
            </a:r>
            <a:r>
              <a:rPr lang="es-ES" sz="2000" dirty="0" smtClean="0">
                <a:latin typeface="Consolas" pitchFamily="49" charset="0"/>
              </a:rPr>
              <a:t> </a:t>
            </a:r>
            <a:r>
              <a:rPr lang="es-ES" sz="2000" dirty="0" smtClean="0">
                <a:solidFill>
                  <a:srgbClr val="FFFF00"/>
                </a:solidFill>
                <a:latin typeface="Consolas" pitchFamily="49" charset="0"/>
              </a:rPr>
              <a:t>12</a:t>
            </a:r>
            <a:r>
              <a:rPr lang="es-ES" sz="2000" dirty="0" smtClean="0">
                <a:latin typeface="Consolas" pitchFamily="49" charset="0"/>
              </a:rPr>
              <a:t>;    </a:t>
            </a:r>
            <a:r>
              <a:rPr lang="es-ES" sz="2000" dirty="0" smtClean="0">
                <a:solidFill>
                  <a:srgbClr val="92D050"/>
                </a:solidFill>
                <a:latin typeface="Consolas" pitchFamily="49" charset="0"/>
              </a:rPr>
              <a:t>// 10 &gt;= 12 </a:t>
            </a:r>
            <a:r>
              <a:rPr lang="es-ES" sz="2000" dirty="0" smtClean="0">
                <a:solidFill>
                  <a:srgbClr val="92D050"/>
                </a:solidFill>
                <a:latin typeface="Consolas" pitchFamily="49" charset="0"/>
                <a:sym typeface="Wingdings" pitchFamily="2" charset="2"/>
              </a:rPr>
              <a:t></a:t>
            </a:r>
            <a:r>
              <a:rPr lang="es-ES" sz="2000" dirty="0" smtClean="0">
                <a:solidFill>
                  <a:srgbClr val="92D050"/>
                </a:solidFill>
                <a:latin typeface="Consolas" pitchFamily="49" charset="0"/>
              </a:rPr>
              <a:t> false</a:t>
            </a:r>
          </a:p>
          <a:p>
            <a:pPr lvl="1" indent="1588">
              <a:spcBef>
                <a:spcPts val="0"/>
              </a:spcBef>
              <a:spcAft>
                <a:spcPts val="600"/>
              </a:spcAft>
              <a:buNone/>
            </a:pPr>
            <a:r>
              <a:rPr lang="es-ES" sz="2000" dirty="0" smtClean="0">
                <a:latin typeface="Consolas" pitchFamily="49" charset="0"/>
              </a:rPr>
              <a:t>resultado = a * (b + c) </a:t>
            </a:r>
            <a:r>
              <a:rPr lang="es-ES" sz="2000" dirty="0" smtClean="0">
                <a:solidFill>
                  <a:srgbClr val="FFC000"/>
                </a:solidFill>
                <a:latin typeface="Consolas" pitchFamily="49" charset="0"/>
              </a:rPr>
              <a:t>&gt;=</a:t>
            </a:r>
            <a:r>
              <a:rPr lang="es-ES" sz="2000" dirty="0" smtClean="0">
                <a:latin typeface="Consolas" pitchFamily="49" charset="0"/>
              </a:rPr>
              <a:t> </a:t>
            </a:r>
            <a:r>
              <a:rPr lang="es-ES" sz="2000" dirty="0" smtClean="0">
                <a:solidFill>
                  <a:srgbClr val="FFFF00"/>
                </a:solidFill>
                <a:latin typeface="Consolas" pitchFamily="49" charset="0"/>
              </a:rPr>
              <a:t>12</a:t>
            </a:r>
            <a:r>
              <a:rPr lang="es-ES" sz="2000" dirty="0" smtClean="0">
                <a:latin typeface="Consolas" pitchFamily="49" charset="0"/>
              </a:rPr>
              <a:t>;  </a:t>
            </a:r>
            <a:r>
              <a:rPr lang="es-ES" sz="2000" dirty="0" smtClean="0">
                <a:solidFill>
                  <a:srgbClr val="92D050"/>
                </a:solidFill>
                <a:latin typeface="Consolas" pitchFamily="49" charset="0"/>
              </a:rPr>
              <a:t>// 14 &gt;= 12 </a:t>
            </a:r>
            <a:r>
              <a:rPr lang="es-ES" sz="2000" dirty="0" smtClean="0">
                <a:solidFill>
                  <a:srgbClr val="92D050"/>
                </a:solidFill>
                <a:latin typeface="Consolas" pitchFamily="49" charset="0"/>
                <a:sym typeface="Wingdings" pitchFamily="2" charset="2"/>
              </a:rPr>
              <a:t></a:t>
            </a:r>
            <a:r>
              <a:rPr lang="es-ES" sz="2000" dirty="0" smtClean="0">
                <a:solidFill>
                  <a:srgbClr val="92D050"/>
                </a:solidFill>
                <a:latin typeface="Consolas" pitchFamily="49" charset="0"/>
              </a:rPr>
              <a:t> true</a:t>
            </a:r>
            <a:endParaRPr lang="es-ES" sz="2000" dirty="0" smtClean="0">
              <a:latin typeface="Consolas" pitchFamily="49" charset="0"/>
            </a:endParaRPr>
          </a:p>
          <a:p>
            <a:pPr lvl="1" indent="1588">
              <a:spcBef>
                <a:spcPts val="0"/>
              </a:spcBef>
              <a:spcAft>
                <a:spcPts val="600"/>
              </a:spcAft>
              <a:buNone/>
            </a:pPr>
            <a:r>
              <a:rPr lang="es-ES" sz="2000" dirty="0" smtClean="0">
                <a:latin typeface="Consolas" pitchFamily="49" charset="0"/>
              </a:rPr>
              <a:t>resultado = a </a:t>
            </a:r>
            <a:r>
              <a:rPr lang="es-ES" sz="2000" dirty="0" smtClean="0">
                <a:solidFill>
                  <a:srgbClr val="FFC000"/>
                </a:solidFill>
                <a:latin typeface="Consolas" pitchFamily="49" charset="0"/>
              </a:rPr>
              <a:t>!=</a:t>
            </a:r>
            <a:r>
              <a:rPr lang="es-ES" sz="2000" dirty="0" smtClean="0">
                <a:latin typeface="Consolas" pitchFamily="49" charset="0"/>
              </a:rPr>
              <a:t> b;             </a:t>
            </a:r>
            <a:r>
              <a:rPr lang="es-ES" sz="2000" dirty="0" smtClean="0">
                <a:solidFill>
                  <a:srgbClr val="92D050"/>
                </a:solidFill>
                <a:latin typeface="Consolas" pitchFamily="49" charset="0"/>
              </a:rPr>
              <a:t>// 2 != 3 </a:t>
            </a:r>
            <a:r>
              <a:rPr lang="es-ES" sz="2000" dirty="0" smtClean="0">
                <a:solidFill>
                  <a:srgbClr val="92D050"/>
                </a:solidFill>
                <a:latin typeface="Consolas" pitchFamily="49" charset="0"/>
                <a:sym typeface="Wingdings" pitchFamily="2" charset="2"/>
              </a:rPr>
              <a:t></a:t>
            </a:r>
            <a:r>
              <a:rPr lang="es-ES" sz="2000" dirty="0" smtClean="0">
                <a:solidFill>
                  <a:srgbClr val="92D050"/>
                </a:solidFill>
                <a:latin typeface="Consolas" pitchFamily="49" charset="0"/>
              </a:rPr>
              <a:t> true</a:t>
            </a:r>
            <a:endParaRPr lang="es-ES" sz="2000" dirty="0" smtClean="0">
              <a:latin typeface="Consolas" pitchFamily="49" charset="0"/>
            </a:endParaRPr>
          </a:p>
          <a:p>
            <a:pPr lvl="1" indent="1588">
              <a:spcBef>
                <a:spcPts val="0"/>
              </a:spcBef>
              <a:spcAft>
                <a:spcPts val="600"/>
              </a:spcAft>
              <a:buNone/>
            </a:pPr>
            <a:r>
              <a:rPr lang="es-ES" sz="2000" dirty="0" smtClean="0">
                <a:latin typeface="Consolas" pitchFamily="49" charset="0"/>
              </a:rPr>
              <a:t>resultado = a * b </a:t>
            </a:r>
            <a:r>
              <a:rPr lang="es-ES" sz="2000" dirty="0" smtClean="0">
                <a:solidFill>
                  <a:srgbClr val="FFC000"/>
                </a:solidFill>
                <a:latin typeface="Consolas" pitchFamily="49" charset="0"/>
              </a:rPr>
              <a:t>&gt;</a:t>
            </a:r>
            <a:r>
              <a:rPr lang="es-ES" sz="2000" dirty="0" smtClean="0">
                <a:latin typeface="Consolas" pitchFamily="49" charset="0"/>
              </a:rPr>
              <a:t> c + </a:t>
            </a:r>
            <a:r>
              <a:rPr lang="es-ES" sz="2000" dirty="0" smtClean="0">
                <a:solidFill>
                  <a:srgbClr val="FFFF00"/>
                </a:solidFill>
                <a:latin typeface="Consolas" pitchFamily="49" charset="0"/>
              </a:rPr>
              <a:t>5</a:t>
            </a:r>
            <a:r>
              <a:rPr lang="es-ES" sz="2000" dirty="0" smtClean="0">
                <a:latin typeface="Consolas" pitchFamily="49" charset="0"/>
              </a:rPr>
              <a:t>;      </a:t>
            </a:r>
            <a:r>
              <a:rPr lang="es-ES" sz="2000" dirty="0" smtClean="0">
                <a:solidFill>
                  <a:srgbClr val="92D050"/>
                </a:solidFill>
                <a:latin typeface="Consolas" pitchFamily="49" charset="0"/>
              </a:rPr>
              <a:t>// 6 &gt; 9 </a:t>
            </a:r>
            <a:r>
              <a:rPr lang="es-ES" sz="2000" dirty="0" smtClean="0">
                <a:solidFill>
                  <a:srgbClr val="92D050"/>
                </a:solidFill>
                <a:latin typeface="Consolas" pitchFamily="49" charset="0"/>
                <a:sym typeface="Wingdings" pitchFamily="2" charset="2"/>
              </a:rPr>
              <a:t></a:t>
            </a:r>
            <a:r>
              <a:rPr lang="es-ES" sz="2000" dirty="0" smtClean="0">
                <a:solidFill>
                  <a:srgbClr val="92D050"/>
                </a:solidFill>
                <a:latin typeface="Consolas" pitchFamily="49" charset="0"/>
              </a:rPr>
              <a:t> false</a:t>
            </a:r>
            <a:endParaRPr lang="es-ES" sz="2000" dirty="0" smtClean="0">
              <a:latin typeface="Consolas" pitchFamily="49" charset="0"/>
            </a:endParaRPr>
          </a:p>
          <a:p>
            <a:pPr lvl="1" indent="1588">
              <a:spcBef>
                <a:spcPts val="0"/>
              </a:spcBef>
              <a:spcAft>
                <a:spcPts val="1200"/>
              </a:spcAft>
              <a:buNone/>
            </a:pPr>
            <a:r>
              <a:rPr lang="es-ES" sz="2000" dirty="0" smtClean="0">
                <a:latin typeface="Consolas" pitchFamily="49" charset="0"/>
              </a:rPr>
              <a:t>resultado = a + b </a:t>
            </a:r>
            <a:r>
              <a:rPr lang="es-ES" sz="2000" dirty="0" smtClean="0">
                <a:solidFill>
                  <a:srgbClr val="FFC000"/>
                </a:solidFill>
                <a:latin typeface="Consolas" pitchFamily="49" charset="0"/>
              </a:rPr>
              <a:t>==</a:t>
            </a:r>
            <a:r>
              <a:rPr lang="es-ES" sz="2000" dirty="0" smtClean="0">
                <a:latin typeface="Consolas" pitchFamily="49" charset="0"/>
              </a:rPr>
              <a:t> c + </a:t>
            </a:r>
            <a:r>
              <a:rPr lang="es-ES" sz="2000" dirty="0" smtClean="0">
                <a:solidFill>
                  <a:srgbClr val="FFFF00"/>
                </a:solidFill>
                <a:latin typeface="Consolas" pitchFamily="49" charset="0"/>
              </a:rPr>
              <a:t>1</a:t>
            </a:r>
            <a:r>
              <a:rPr lang="es-ES" sz="2000" dirty="0" smtClean="0">
                <a:latin typeface="Consolas" pitchFamily="49" charset="0"/>
              </a:rPr>
              <a:t>;     </a:t>
            </a:r>
            <a:r>
              <a:rPr lang="es-ES" sz="2000" dirty="0" smtClean="0">
                <a:solidFill>
                  <a:srgbClr val="92D050"/>
                </a:solidFill>
                <a:latin typeface="Consolas" pitchFamily="49" charset="0"/>
              </a:rPr>
              <a:t>// 5 == 5 </a:t>
            </a:r>
            <a:r>
              <a:rPr lang="es-ES" sz="2000" dirty="0" smtClean="0">
                <a:solidFill>
                  <a:srgbClr val="92D050"/>
                </a:solidFill>
                <a:latin typeface="Consolas" pitchFamily="49" charset="0"/>
                <a:sym typeface="Wingdings" pitchFamily="2" charset="2"/>
              </a:rPr>
              <a:t></a:t>
            </a:r>
            <a:r>
              <a:rPr lang="es-ES" sz="2000" dirty="0" smtClean="0">
                <a:solidFill>
                  <a:srgbClr val="92D050"/>
                </a:solidFill>
                <a:latin typeface="Consolas" pitchFamily="49" charset="0"/>
              </a:rPr>
              <a:t> true</a:t>
            </a:r>
            <a:endParaRPr lang="es-ES" sz="2000" dirty="0" smtClean="0">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179</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6" name="5 Grupo"/>
          <p:cNvGrpSpPr/>
          <p:nvPr/>
        </p:nvGrpSpPr>
        <p:grpSpPr>
          <a:xfrm>
            <a:off x="2123728" y="5013176"/>
            <a:ext cx="5328592" cy="720080"/>
            <a:chOff x="899592" y="5401791"/>
            <a:chExt cx="5219846" cy="720080"/>
          </a:xfrm>
          <a:effectLst>
            <a:outerShdw blurRad="50800" dist="38100" dir="2700000" algn="tl" rotWithShape="0">
              <a:prstClr val="black">
                <a:alpha val="40000"/>
              </a:prstClr>
            </a:outerShdw>
          </a:effectLst>
        </p:grpSpPr>
        <p:sp>
          <p:nvSpPr>
            <p:cNvPr id="7" name="6 CuadroTexto"/>
            <p:cNvSpPr txBox="1"/>
            <p:nvPr/>
          </p:nvSpPr>
          <p:spPr>
            <a:xfrm>
              <a:off x="899592" y="5416649"/>
              <a:ext cx="5219846" cy="70522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No confundas el operador de igualdad (==)</a:t>
              </a:r>
              <a:br>
                <a:rPr lang="es-ES" sz="2000" dirty="0" smtClean="0">
                  <a:solidFill>
                    <a:srgbClr val="FFC000"/>
                  </a:solidFill>
                  <a:effectLst>
                    <a:outerShdw blurRad="38100" dist="38100" dir="2700000" algn="tl">
                      <a:srgbClr val="000000">
                        <a:alpha val="43137"/>
                      </a:srgbClr>
                    </a:outerShdw>
                  </a:effectLst>
                  <a:latin typeface="Cambria" pitchFamily="18" charset="0"/>
                </a:rPr>
              </a:br>
              <a:r>
                <a:rPr lang="es-ES" sz="2000" dirty="0" smtClean="0">
                  <a:solidFill>
                    <a:srgbClr val="FFC000"/>
                  </a:solidFill>
                  <a:effectLst>
                    <a:outerShdw blurRad="38100" dist="38100" dir="2700000" algn="tl">
                      <a:srgbClr val="000000">
                        <a:alpha val="43137"/>
                      </a:srgbClr>
                    </a:outerShdw>
                  </a:effectLst>
                  <a:latin typeface="Cambria" pitchFamily="18" charset="0"/>
                </a:rPr>
                <a:t>con el operador de asignación (=)</a:t>
              </a:r>
            </a:p>
          </p:txBody>
        </p:sp>
        <p:pic>
          <p:nvPicPr>
            <p:cNvPr id="8"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0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10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left)">
                                      <p:cBhvr>
                                        <p:cTn id="41" dur="10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10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up)">
                                      <p:cBhvr>
                                        <p:cTn id="5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180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653210" y="3044280"/>
            <a:ext cx="5837753"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Toma de decisiones (</a:t>
            </a:r>
            <a:r>
              <a:rPr lang="es-ES" sz="4400"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onsolas" pitchFamily="49" charset="0"/>
                <a:ea typeface="+mj-ea"/>
                <a:cs typeface="Consolas" pitchFamily="49" charset="0"/>
              </a:rPr>
              <a:t>if</a:t>
            </a: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t>Hacer esto... o hacer esto otro...</a:t>
            </a:r>
            <a:endParaRPr lang="es-ES" i="1"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181</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42"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Selección: bifurcación condicional</a:t>
            </a:r>
            <a:endParaRPr lang="es-ES" sz="2800" i="0" dirty="0" smtClean="0">
              <a:solidFill>
                <a:schemeClr val="bg2">
                  <a:lumMod val="20000"/>
                  <a:lumOff val="80000"/>
                </a:schemeClr>
              </a:solidFill>
              <a:latin typeface="Consolas" pitchFamily="49" charset="0"/>
              <a:cs typeface="Consolas" pitchFamily="49" charset="0"/>
            </a:endParaRPr>
          </a:p>
        </p:txBody>
      </p:sp>
      <p:grpSp>
        <p:nvGrpSpPr>
          <p:cNvPr id="46" name="28 Grupo"/>
          <p:cNvGrpSpPr/>
          <p:nvPr/>
        </p:nvGrpSpPr>
        <p:grpSpPr>
          <a:xfrm>
            <a:off x="683568" y="1964808"/>
            <a:ext cx="2160240" cy="1680216"/>
            <a:chOff x="2426618" y="2664336"/>
            <a:chExt cx="2160240" cy="1680216"/>
          </a:xfrm>
        </p:grpSpPr>
        <p:grpSp>
          <p:nvGrpSpPr>
            <p:cNvPr id="48" name="9 Grupo"/>
            <p:cNvGrpSpPr/>
            <p:nvPr/>
          </p:nvGrpSpPr>
          <p:grpSpPr>
            <a:xfrm>
              <a:off x="3185592" y="3033163"/>
              <a:ext cx="215230" cy="442949"/>
              <a:chOff x="1476450" y="3285903"/>
              <a:chExt cx="215230" cy="442949"/>
            </a:xfrm>
            <a:effectLst>
              <a:outerShdw blurRad="50800" dist="38100" dir="2700000" algn="tl" rotWithShape="0">
                <a:prstClr val="black">
                  <a:alpha val="40000"/>
                </a:prstClr>
              </a:outerShdw>
            </a:effectLst>
          </p:grpSpPr>
          <p:cxnSp>
            <p:nvCxnSpPr>
              <p:cNvPr id="53" name="52 Conector recto de flecha"/>
              <p:cNvCxnSpPr/>
              <p:nvPr/>
            </p:nvCxnSpPr>
            <p:spPr>
              <a:xfrm rot="5400000">
                <a:off x="1274026" y="3506584"/>
                <a:ext cx="442949" cy="1588"/>
              </a:xfrm>
              <a:prstGeom prst="straightConnector1">
                <a:avLst/>
              </a:prstGeom>
              <a:ln w="38100">
                <a:solidFill>
                  <a:srgbClr val="FFC000"/>
                </a:solidFill>
                <a:tailEnd type="stealth" w="lg" len="lg"/>
              </a:ln>
              <a:effectLst/>
            </p:spPr>
            <p:style>
              <a:lnRef idx="2">
                <a:schemeClr val="accent3"/>
              </a:lnRef>
              <a:fillRef idx="0">
                <a:schemeClr val="accent3"/>
              </a:fillRef>
              <a:effectRef idx="1">
                <a:schemeClr val="accent3"/>
              </a:effectRef>
              <a:fontRef idx="minor">
                <a:schemeClr val="tx1"/>
              </a:fontRef>
            </p:style>
          </p:cxnSp>
          <p:cxnSp>
            <p:nvCxnSpPr>
              <p:cNvPr id="54" name="53 Conector recto de flecha"/>
              <p:cNvCxnSpPr/>
              <p:nvPr/>
            </p:nvCxnSpPr>
            <p:spPr>
              <a:xfrm rot="10800000">
                <a:off x="1476450" y="3287792"/>
                <a:ext cx="215230" cy="1588"/>
              </a:xfrm>
              <a:prstGeom prst="straightConnector1">
                <a:avLst/>
              </a:prstGeom>
              <a:ln w="38100">
                <a:solidFill>
                  <a:srgbClr val="FFC000"/>
                </a:solidFill>
                <a:tailEnd type="none" w="lg" len="lg"/>
              </a:ln>
              <a:effectLst/>
            </p:spPr>
            <p:style>
              <a:lnRef idx="2">
                <a:schemeClr val="accent3"/>
              </a:lnRef>
              <a:fillRef idx="0">
                <a:schemeClr val="accent3"/>
              </a:fillRef>
              <a:effectRef idx="1">
                <a:schemeClr val="accent3"/>
              </a:effectRef>
              <a:fontRef idx="minor">
                <a:schemeClr val="tx1"/>
              </a:fontRef>
            </p:style>
          </p:cxnSp>
        </p:grpSp>
        <p:sp>
          <p:nvSpPr>
            <p:cNvPr id="49" name="48 CuadroTexto"/>
            <p:cNvSpPr txBox="1"/>
            <p:nvPr/>
          </p:nvSpPr>
          <p:spPr>
            <a:xfrm>
              <a:off x="2822695" y="2664336"/>
              <a:ext cx="74892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rPr>
                <a:t>true</a:t>
              </a:r>
              <a:endParaRPr lang="es-ES" dirty="0" smtClean="0">
                <a:solidFill>
                  <a:srgbClr val="FFFF00"/>
                </a:solidFill>
                <a:effectLst>
                  <a:outerShdw blurRad="38100" dist="38100" dir="2700000" algn="tl">
                    <a:srgbClr val="000000">
                      <a:alpha val="43137"/>
                    </a:srgbClr>
                  </a:outerShdw>
                </a:effectLst>
                <a:latin typeface="Consolas" pitchFamily="49" charset="0"/>
              </a:endParaRPr>
            </a:p>
          </p:txBody>
        </p:sp>
        <p:cxnSp>
          <p:nvCxnSpPr>
            <p:cNvPr id="50" name="49 Conector recto de flecha"/>
            <p:cNvCxnSpPr/>
            <p:nvPr/>
          </p:nvCxnSpPr>
          <p:spPr>
            <a:xfrm rot="16200000" flipH="1">
              <a:off x="3006764" y="3824647"/>
              <a:ext cx="360040" cy="794"/>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51" name="50 Conector recto de flecha"/>
            <p:cNvCxnSpPr/>
            <p:nvPr/>
          </p:nvCxnSpPr>
          <p:spPr>
            <a:xfrm flipH="1">
              <a:off x="3187182" y="3986015"/>
              <a:ext cx="1399676" cy="0"/>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52" name="51 Conector recto de flecha"/>
            <p:cNvCxnSpPr/>
            <p:nvPr/>
          </p:nvCxnSpPr>
          <p:spPr>
            <a:xfrm rot="16200000" flipH="1">
              <a:off x="4406441" y="4164135"/>
              <a:ext cx="360040" cy="794"/>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
          <p:nvSpPr>
            <p:cNvPr id="47" name="46 CuadroTexto"/>
            <p:cNvSpPr txBox="1"/>
            <p:nvPr/>
          </p:nvSpPr>
          <p:spPr>
            <a:xfrm>
              <a:off x="2426618" y="3478205"/>
              <a:ext cx="1512168" cy="360040"/>
            </a:xfrm>
            <a:prstGeom prst="rect">
              <a:avLst/>
            </a:prstGeom>
            <a:solidFill>
              <a:srgbClr val="0037A8"/>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72000" tIns="36000" rIns="72000" bIns="36000" rtlCol="0" anchor="ctr" anchorCtr="0">
              <a:noAutofit/>
            </a:bodyPr>
            <a:lstStyle/>
            <a:p>
              <a:pPr algn="ctr"/>
              <a:r>
                <a:rPr lang="es-ES" sz="2000" i="1" dirty="0" err="1" smtClean="0">
                  <a:effectLst>
                    <a:outerShdw blurRad="38100" dist="38100" dir="2700000" algn="tl">
                      <a:srgbClr val="000000">
                        <a:alpha val="43137"/>
                      </a:srgbClr>
                    </a:outerShdw>
                  </a:effectLst>
                  <a:latin typeface="+mj-lt"/>
                </a:rPr>
                <a:t>códigoT</a:t>
              </a:r>
              <a:endParaRPr lang="es-ES" sz="1600" i="1" dirty="0">
                <a:effectLst>
                  <a:outerShdw blurRad="38100" dist="38100" dir="2700000" algn="tl">
                    <a:srgbClr val="000000">
                      <a:alpha val="43137"/>
                    </a:srgbClr>
                  </a:outerShdw>
                </a:effectLst>
                <a:latin typeface="+mj-lt"/>
              </a:endParaRPr>
            </a:p>
          </p:txBody>
        </p:sp>
      </p:grpSp>
      <p:grpSp>
        <p:nvGrpSpPr>
          <p:cNvPr id="55" name="30 Grupo"/>
          <p:cNvGrpSpPr/>
          <p:nvPr/>
        </p:nvGrpSpPr>
        <p:grpSpPr>
          <a:xfrm>
            <a:off x="2843808" y="1974419"/>
            <a:ext cx="2160240" cy="1331117"/>
            <a:chOff x="3995936" y="2673947"/>
            <a:chExt cx="2160240" cy="1331117"/>
          </a:xfrm>
        </p:grpSpPr>
        <p:grpSp>
          <p:nvGrpSpPr>
            <p:cNvPr id="57" name="29 Grupo"/>
            <p:cNvGrpSpPr/>
            <p:nvPr/>
          </p:nvGrpSpPr>
          <p:grpSpPr>
            <a:xfrm>
              <a:off x="3995936" y="2673947"/>
              <a:ext cx="1929423" cy="1331117"/>
              <a:chOff x="3995936" y="2673947"/>
              <a:chExt cx="1929423" cy="1331117"/>
            </a:xfrm>
          </p:grpSpPr>
          <p:grpSp>
            <p:nvGrpSpPr>
              <p:cNvPr id="58" name="13 Grupo"/>
              <p:cNvGrpSpPr/>
              <p:nvPr/>
            </p:nvGrpSpPr>
            <p:grpSpPr>
              <a:xfrm flipH="1">
                <a:off x="5201816" y="3040898"/>
                <a:ext cx="215230" cy="445330"/>
                <a:chOff x="1476450" y="3283522"/>
                <a:chExt cx="215230" cy="445330"/>
              </a:xfrm>
              <a:effectLst>
                <a:outerShdw blurRad="50800" dist="38100" dir="2700000" algn="tl" rotWithShape="0">
                  <a:prstClr val="black">
                    <a:alpha val="40000"/>
                  </a:prstClr>
                </a:outerShdw>
              </a:effectLst>
            </p:grpSpPr>
            <p:cxnSp>
              <p:nvCxnSpPr>
                <p:cNvPr id="62" name="61 Conector recto de flecha"/>
                <p:cNvCxnSpPr/>
                <p:nvPr/>
              </p:nvCxnSpPr>
              <p:spPr>
                <a:xfrm rot="5400000">
                  <a:off x="1274026" y="3506584"/>
                  <a:ext cx="442949" cy="1588"/>
                </a:xfrm>
                <a:prstGeom prst="straightConnector1">
                  <a:avLst/>
                </a:prstGeom>
                <a:ln w="38100">
                  <a:solidFill>
                    <a:srgbClr val="FFC000"/>
                  </a:solidFill>
                  <a:tailEnd type="stealth" w="lg" len="lg"/>
                </a:ln>
                <a:effectLst/>
              </p:spPr>
              <p:style>
                <a:lnRef idx="2">
                  <a:schemeClr val="accent3"/>
                </a:lnRef>
                <a:fillRef idx="0">
                  <a:schemeClr val="accent3"/>
                </a:fillRef>
                <a:effectRef idx="1">
                  <a:schemeClr val="accent3"/>
                </a:effectRef>
                <a:fontRef idx="minor">
                  <a:schemeClr val="tx1"/>
                </a:fontRef>
              </p:style>
            </p:cxnSp>
            <p:cxnSp>
              <p:nvCxnSpPr>
                <p:cNvPr id="63" name="15 Conector recto de flecha"/>
                <p:cNvCxnSpPr/>
                <p:nvPr/>
              </p:nvCxnSpPr>
              <p:spPr>
                <a:xfrm rot="10800000">
                  <a:off x="1476450" y="3283522"/>
                  <a:ext cx="215230" cy="1588"/>
                </a:xfrm>
                <a:prstGeom prst="straightConnector1">
                  <a:avLst/>
                </a:prstGeom>
                <a:ln w="38100">
                  <a:solidFill>
                    <a:srgbClr val="FFC000"/>
                  </a:solidFill>
                  <a:tailEnd type="none" w="lg" len="lg"/>
                </a:ln>
                <a:effectLst/>
              </p:spPr>
              <p:style>
                <a:lnRef idx="2">
                  <a:schemeClr val="accent3"/>
                </a:lnRef>
                <a:fillRef idx="0">
                  <a:schemeClr val="accent3"/>
                </a:fillRef>
                <a:effectRef idx="1">
                  <a:schemeClr val="accent3"/>
                </a:effectRef>
                <a:fontRef idx="minor">
                  <a:schemeClr val="tx1"/>
                </a:fontRef>
              </p:style>
            </p:cxnSp>
          </p:grpSp>
          <p:sp>
            <p:nvSpPr>
              <p:cNvPr id="59" name="19 CuadroTexto"/>
              <p:cNvSpPr txBox="1"/>
              <p:nvPr/>
            </p:nvSpPr>
            <p:spPr>
              <a:xfrm>
                <a:off x="5035372" y="2673947"/>
                <a:ext cx="889987"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rPr>
                  <a:t>false</a:t>
                </a:r>
                <a:endParaRPr lang="es-ES" dirty="0" smtClean="0">
                  <a:solidFill>
                    <a:srgbClr val="FFFF00"/>
                  </a:solidFill>
                  <a:effectLst>
                    <a:outerShdw blurRad="38100" dist="38100" dir="2700000" algn="tl">
                      <a:srgbClr val="000000">
                        <a:alpha val="43137"/>
                      </a:srgbClr>
                    </a:outerShdw>
                  </a:effectLst>
                  <a:latin typeface="Consolas" pitchFamily="49" charset="0"/>
                </a:endParaRPr>
              </a:p>
            </p:txBody>
          </p:sp>
          <p:cxnSp>
            <p:nvCxnSpPr>
              <p:cNvPr id="60" name="59 Conector recto de flecha"/>
              <p:cNvCxnSpPr/>
              <p:nvPr/>
            </p:nvCxnSpPr>
            <p:spPr>
              <a:xfrm rot="16200000" flipH="1">
                <a:off x="5237423" y="3824647"/>
                <a:ext cx="360040" cy="794"/>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61" name="60 Conector recto de flecha"/>
              <p:cNvCxnSpPr/>
              <p:nvPr/>
            </p:nvCxnSpPr>
            <p:spPr>
              <a:xfrm flipH="1">
                <a:off x="3995936" y="3986015"/>
                <a:ext cx="1413395" cy="0"/>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grpSp>
        <p:sp>
          <p:nvSpPr>
            <p:cNvPr id="56" name="55 CuadroTexto"/>
            <p:cNvSpPr txBox="1"/>
            <p:nvPr/>
          </p:nvSpPr>
          <p:spPr>
            <a:xfrm>
              <a:off x="4644008" y="3487730"/>
              <a:ext cx="1512168" cy="360040"/>
            </a:xfrm>
            <a:prstGeom prst="rect">
              <a:avLst/>
            </a:prstGeom>
            <a:solidFill>
              <a:srgbClr val="0037A8"/>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72000" tIns="36000" rIns="72000" bIns="36000" rtlCol="0" anchor="ctr" anchorCtr="0">
              <a:noAutofit/>
            </a:bodyPr>
            <a:lstStyle/>
            <a:p>
              <a:pPr algn="ctr"/>
              <a:r>
                <a:rPr lang="es-ES" sz="2000" i="1" dirty="0" err="1" smtClean="0">
                  <a:effectLst>
                    <a:outerShdw blurRad="38100" dist="38100" dir="2700000" algn="tl">
                      <a:srgbClr val="000000">
                        <a:alpha val="43137"/>
                      </a:srgbClr>
                    </a:outerShdw>
                  </a:effectLst>
                  <a:latin typeface="+mj-lt"/>
                </a:rPr>
                <a:t>códigoF</a:t>
              </a:r>
              <a:endParaRPr lang="es-ES" sz="1600" i="1" dirty="0">
                <a:effectLst>
                  <a:outerShdw blurRad="38100" dist="38100" dir="2700000" algn="tl">
                    <a:srgbClr val="000000">
                      <a:alpha val="43137"/>
                    </a:srgbClr>
                  </a:outerShdw>
                </a:effectLst>
                <a:latin typeface="+mj-lt"/>
              </a:endParaRPr>
            </a:p>
          </p:txBody>
        </p:sp>
      </p:grpSp>
      <p:sp>
        <p:nvSpPr>
          <p:cNvPr id="64" name="63 Rectángulo"/>
          <p:cNvSpPr/>
          <p:nvPr/>
        </p:nvSpPr>
        <p:spPr>
          <a:xfrm>
            <a:off x="5724128" y="1628800"/>
            <a:ext cx="2880320" cy="2539157"/>
          </a:xfrm>
          <a:prstGeom prst="rect">
            <a:avLst/>
          </a:prstGeom>
        </p:spPr>
        <p:txBody>
          <a:bodyPr wrap="square">
            <a:spAutoFit/>
          </a:bodyPr>
          <a:lstStyle/>
          <a:p>
            <a:pPr marL="0" lvl="1" indent="1588">
              <a:spcAft>
                <a:spcPts val="600"/>
              </a:spcAft>
              <a:buClr>
                <a:srgbClr val="04617B">
                  <a:lumMod val="20000"/>
                  <a:lumOff val="80000"/>
                </a:srgbClr>
              </a:buClr>
              <a:buSzPct val="100000"/>
            </a:pPr>
            <a:r>
              <a:rPr lang="es-ES" sz="2400" dirty="0" smtClean="0">
                <a:solidFill>
                  <a:srgbClr val="009DD9">
                    <a:lumMod val="60000"/>
                    <a:lumOff val="40000"/>
                  </a:srgbClr>
                </a:solidFill>
                <a:effectLst>
                  <a:outerShdw blurRad="38100" dist="38100" dir="2700000" algn="tl">
                    <a:srgbClr val="000000">
                      <a:alpha val="43137"/>
                    </a:srgbClr>
                  </a:outerShdw>
                </a:effectLst>
                <a:latin typeface="Consolas" pitchFamily="49" charset="0"/>
                <a:cs typeface="Consolas" pitchFamily="49" charset="0"/>
              </a:rPr>
              <a:t>if</a:t>
            </a: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a:t>
            </a:r>
            <a:r>
              <a:rPr lang="es-ES" sz="2400" i="1"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condición</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a:t>
            </a:r>
            <a:r>
              <a:rPr lang="es-ES" sz="2400" dirty="0" smtClean="0">
                <a:effectLst>
                  <a:outerShdw blurRad="38100" dist="38100" dir="2700000" algn="tl">
                    <a:srgbClr val="000000">
                      <a:alpha val="43137"/>
                    </a:srgbClr>
                  </a:outerShdw>
                </a:effectLst>
                <a:latin typeface="Consolas" pitchFamily="49" charset="0"/>
                <a:cs typeface="Consolas" pitchFamily="49" charset="0"/>
              </a:rPr>
              <a:t> {</a:t>
            </a: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
            </a:r>
            <a:b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b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   </a:t>
            </a:r>
            <a:r>
              <a:rPr lang="es-ES" sz="2400" i="1" dirty="0" err="1" smtClean="0">
                <a:solidFill>
                  <a:prstClr val="white"/>
                </a:solidFill>
                <a:effectLst>
                  <a:outerShdw blurRad="38100" dist="38100" dir="2700000" algn="tl">
                    <a:srgbClr val="000000">
                      <a:alpha val="43137"/>
                    </a:srgbClr>
                  </a:outerShdw>
                </a:effectLst>
                <a:latin typeface="Consolas" pitchFamily="49" charset="0"/>
                <a:cs typeface="Consolas" pitchFamily="49" charset="0"/>
              </a:rPr>
              <a:t>códigoT</a:t>
            </a:r>
            <a:endParaRPr lang="es-ES" sz="2400" i="1" dirty="0" smtClean="0">
              <a:solidFill>
                <a:prstClr val="white"/>
              </a:solidFill>
              <a:effectLst>
                <a:outerShdw blurRad="38100" dist="38100" dir="2700000" algn="tl">
                  <a:srgbClr val="000000">
                    <a:alpha val="43137"/>
                  </a:srgbClr>
                </a:outerShdw>
              </a:effectLst>
              <a:latin typeface="Consolas" pitchFamily="49" charset="0"/>
              <a:cs typeface="Consolas" pitchFamily="49" charset="0"/>
            </a:endParaRPr>
          </a:p>
          <a:p>
            <a:pPr marL="0" lvl="1" indent="1588">
              <a:spcAft>
                <a:spcPts val="600"/>
              </a:spcAft>
              <a:buClr>
                <a:srgbClr val="04617B">
                  <a:lumMod val="20000"/>
                  <a:lumOff val="80000"/>
                </a:srgbClr>
              </a:buClr>
              <a:buSzPct val="100000"/>
            </a:pP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a:t>
            </a:r>
          </a:p>
          <a:p>
            <a:pPr marL="0" lvl="1" indent="1588">
              <a:spcAft>
                <a:spcPts val="600"/>
              </a:spcAft>
              <a:buClr>
                <a:srgbClr val="04617B">
                  <a:lumMod val="20000"/>
                  <a:lumOff val="80000"/>
                </a:srgbClr>
              </a:buClr>
              <a:buSzPct val="100000"/>
            </a:pPr>
            <a:r>
              <a:rPr lang="es-ES" sz="2400" dirty="0" smtClean="0">
                <a:solidFill>
                  <a:srgbClr val="009DD9">
                    <a:lumMod val="60000"/>
                    <a:lumOff val="40000"/>
                  </a:srgbClr>
                </a:solidFill>
                <a:effectLst>
                  <a:outerShdw blurRad="38100" dist="38100" dir="2700000" algn="tl">
                    <a:srgbClr val="000000">
                      <a:alpha val="43137"/>
                    </a:srgbClr>
                  </a:outerShdw>
                </a:effectLst>
                <a:latin typeface="Consolas" pitchFamily="49" charset="0"/>
                <a:cs typeface="Consolas" pitchFamily="49" charset="0"/>
              </a:rPr>
              <a:t>else </a:t>
            </a: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a:t>
            </a:r>
            <a:b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b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   </a:t>
            </a:r>
            <a:r>
              <a:rPr lang="es-ES" sz="2400" i="1" dirty="0" err="1" smtClean="0">
                <a:solidFill>
                  <a:prstClr val="white"/>
                </a:solidFill>
                <a:effectLst>
                  <a:outerShdw blurRad="38100" dist="38100" dir="2700000" algn="tl">
                    <a:srgbClr val="000000">
                      <a:alpha val="43137"/>
                    </a:srgbClr>
                  </a:outerShdw>
                </a:effectLst>
                <a:latin typeface="Consolas" pitchFamily="49" charset="0"/>
                <a:cs typeface="Consolas" pitchFamily="49" charset="0"/>
              </a:rPr>
              <a:t>códigoF</a:t>
            </a:r>
            <a:endParaRPr lang="es-ES" sz="2400" i="1" dirty="0" smtClean="0">
              <a:solidFill>
                <a:prstClr val="white"/>
              </a:solidFill>
              <a:effectLst>
                <a:outerShdw blurRad="38100" dist="38100" dir="2700000" algn="tl">
                  <a:srgbClr val="000000">
                    <a:alpha val="43137"/>
                  </a:srgbClr>
                </a:outerShdw>
              </a:effectLst>
              <a:latin typeface="Consolas" pitchFamily="49" charset="0"/>
              <a:cs typeface="Consolas" pitchFamily="49" charset="0"/>
            </a:endParaRPr>
          </a:p>
          <a:p>
            <a:pPr marL="0" lvl="1" indent="1588">
              <a:spcAft>
                <a:spcPts val="600"/>
              </a:spcAft>
              <a:buClr>
                <a:srgbClr val="04617B">
                  <a:lumMod val="20000"/>
                  <a:lumOff val="80000"/>
                </a:srgbClr>
              </a:buClr>
              <a:buSzPct val="100000"/>
            </a:pP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a:t>
            </a:r>
          </a:p>
        </p:txBody>
      </p:sp>
      <p:grpSp>
        <p:nvGrpSpPr>
          <p:cNvPr id="65" name="39 Grupo"/>
          <p:cNvGrpSpPr/>
          <p:nvPr/>
        </p:nvGrpSpPr>
        <p:grpSpPr>
          <a:xfrm>
            <a:off x="5868144" y="2257768"/>
            <a:ext cx="432048" cy="1252765"/>
            <a:chOff x="899592" y="5157192"/>
            <a:chExt cx="360000" cy="1252765"/>
          </a:xfrm>
        </p:grpSpPr>
        <p:cxnSp>
          <p:nvCxnSpPr>
            <p:cNvPr id="66" name="65 Conector recto de flecha"/>
            <p:cNvCxnSpPr/>
            <p:nvPr/>
          </p:nvCxnSpPr>
          <p:spPr>
            <a:xfrm>
              <a:off x="899592" y="5157192"/>
              <a:ext cx="360000" cy="0"/>
            </a:xfrm>
            <a:prstGeom prst="straightConnector1">
              <a:avLst/>
            </a:prstGeom>
            <a:ln w="28575">
              <a:solidFill>
                <a:srgbClr val="FFC000"/>
              </a:solidFill>
              <a:headEnd type="oval" w="lg" len="sm"/>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p:nvPr/>
          </p:nvCxnSpPr>
          <p:spPr>
            <a:xfrm>
              <a:off x="899592" y="6409957"/>
              <a:ext cx="360000" cy="0"/>
            </a:xfrm>
            <a:prstGeom prst="straightConnector1">
              <a:avLst/>
            </a:prstGeom>
            <a:ln w="28575">
              <a:solidFill>
                <a:srgbClr val="FFC000"/>
              </a:solidFill>
              <a:headEnd type="oval" w="lg" len="sm"/>
              <a:tailEnd type="arrow"/>
            </a:ln>
          </p:spPr>
          <p:style>
            <a:lnRef idx="1">
              <a:schemeClr val="accent1"/>
            </a:lnRef>
            <a:fillRef idx="0">
              <a:schemeClr val="accent1"/>
            </a:fillRef>
            <a:effectRef idx="0">
              <a:schemeClr val="accent1"/>
            </a:effectRef>
            <a:fontRef idx="minor">
              <a:schemeClr val="tx1"/>
            </a:fontRef>
          </p:style>
        </p:cxnSp>
      </p:grpSp>
      <p:grpSp>
        <p:nvGrpSpPr>
          <p:cNvPr id="43" name="25 Grupo"/>
          <p:cNvGrpSpPr/>
          <p:nvPr/>
        </p:nvGrpSpPr>
        <p:grpSpPr>
          <a:xfrm>
            <a:off x="1619672" y="1649352"/>
            <a:ext cx="2448272" cy="949305"/>
            <a:chOff x="3059832" y="2348880"/>
            <a:chExt cx="2448272" cy="949305"/>
          </a:xfrm>
        </p:grpSpPr>
        <p:sp>
          <p:nvSpPr>
            <p:cNvPr id="44" name="43 Decisión"/>
            <p:cNvSpPr/>
            <p:nvPr/>
          </p:nvSpPr>
          <p:spPr>
            <a:xfrm>
              <a:off x="3059832" y="2769151"/>
              <a:ext cx="2448272" cy="529034"/>
            </a:xfrm>
            <a:prstGeom prst="flowChartDecision">
              <a:avLst/>
            </a:prstGeom>
            <a:solidFill>
              <a:srgbClr val="0037A8"/>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72000" tIns="36000" rIns="72000" bIns="36000" rtlCol="0" anchor="ctr" anchorCtr="0">
              <a:noAutofit/>
            </a:bodyPr>
            <a:lstStyle/>
            <a:p>
              <a:pPr algn="ctr"/>
              <a:r>
                <a:rPr lang="es-ES" sz="2000" i="1" dirty="0" smtClean="0">
                  <a:effectLst>
                    <a:outerShdw blurRad="38100" dist="38100" dir="2700000" algn="tl">
                      <a:srgbClr val="000000">
                        <a:alpha val="43137"/>
                      </a:srgbClr>
                    </a:outerShdw>
                  </a:effectLst>
                  <a:latin typeface="+mj-lt"/>
                </a:rPr>
                <a:t>Condición</a:t>
              </a:r>
              <a:endParaRPr lang="es-ES" sz="1600" i="1" dirty="0" smtClean="0">
                <a:effectLst>
                  <a:outerShdw blurRad="38100" dist="38100" dir="2700000" algn="tl">
                    <a:srgbClr val="000000">
                      <a:alpha val="43137"/>
                    </a:srgbClr>
                  </a:outerShdw>
                </a:effectLst>
                <a:latin typeface="+mj-lt"/>
              </a:endParaRPr>
            </a:p>
          </p:txBody>
        </p:sp>
        <p:cxnSp>
          <p:nvCxnSpPr>
            <p:cNvPr id="45" name="44 Conector recto de flecha"/>
            <p:cNvCxnSpPr/>
            <p:nvPr/>
          </p:nvCxnSpPr>
          <p:spPr>
            <a:xfrm>
              <a:off x="4301405" y="2348880"/>
              <a:ext cx="0" cy="456870"/>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grpSp>
      <p:sp>
        <p:nvSpPr>
          <p:cNvPr id="34" name="33 Rectángulo"/>
          <p:cNvSpPr/>
          <p:nvPr/>
        </p:nvSpPr>
        <p:spPr>
          <a:xfrm>
            <a:off x="1907704" y="3717032"/>
            <a:ext cx="4464496" cy="2631490"/>
          </a:xfrm>
          <a:prstGeom prst="rect">
            <a:avLst/>
          </a:prstGeom>
        </p:spPr>
        <p:txBody>
          <a:bodyPr wrap="square">
            <a:spAutoFit/>
          </a:bodyPr>
          <a:lstStyle/>
          <a:p>
            <a:pPr marL="0" lvl="1" indent="1588">
              <a:lnSpc>
                <a:spcPts val="2200"/>
              </a:lnSpc>
              <a:spcBef>
                <a:spcPts val="0"/>
              </a:spcBef>
              <a:buNone/>
            </a:pPr>
            <a:r>
              <a:rPr lang="es-ES" sz="20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sz="2000" dirty="0" smtClean="0">
                <a:effectLst>
                  <a:outerShdw blurRad="38100" dist="38100" dir="2700000" algn="tl">
                    <a:srgbClr val="000000">
                      <a:alpha val="43137"/>
                    </a:srgbClr>
                  </a:outerShdw>
                </a:effectLst>
                <a:latin typeface="Consolas" pitchFamily="49" charset="0"/>
                <a:cs typeface="Consolas" pitchFamily="49" charset="0"/>
              </a:rPr>
              <a:t> num;</a:t>
            </a:r>
          </a:p>
          <a:p>
            <a:pPr marL="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cout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"Número: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cin &gt;&gt; num;</a:t>
            </a:r>
          </a:p>
          <a:p>
            <a:pPr marL="0" lvl="1" indent="1588">
              <a:lnSpc>
                <a:spcPts val="2200"/>
              </a:lnSpc>
              <a:spcBef>
                <a:spcPts val="0"/>
              </a:spcBef>
              <a:buNone/>
            </a:pP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if</a:t>
            </a:r>
            <a:r>
              <a:rPr lang="es-ES" sz="2000" dirty="0" smtClean="0">
                <a:effectLst>
                  <a:outerShdw blurRad="38100" dist="38100" dir="2700000" algn="tl">
                    <a:srgbClr val="000000">
                      <a:alpha val="43137"/>
                    </a:srgbClr>
                  </a:outerShdw>
                </a:effectLst>
                <a:latin typeface="Consolas" pitchFamily="49" charset="0"/>
                <a:cs typeface="Consolas" pitchFamily="49" charset="0"/>
              </a:rPr>
              <a:t> (num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2</a:t>
            </a:r>
            <a:r>
              <a:rPr lang="es-ES" sz="2000" dirty="0" smtClean="0">
                <a:effectLst>
                  <a:outerShdw blurRad="38100" dist="38100" dir="2700000" algn="tl">
                    <a:srgbClr val="000000">
                      <a:alpha val="43137"/>
                    </a:srgbClr>
                  </a:outerShdw>
                </a:effectLst>
                <a:latin typeface="Consolas" pitchFamily="49" charset="0"/>
                <a:cs typeface="Consolas" pitchFamily="49" charset="0"/>
              </a:rPr>
              <a:t>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onsolas" pitchFamily="49" charset="0"/>
                <a:cs typeface="Consolas" pitchFamily="49" charset="0"/>
              </a:rPr>
              <a:t>) {</a:t>
            </a:r>
          </a:p>
          <a:p>
            <a:pPr marL="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num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 es par"</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lnSpc>
                <a:spcPts val="2200"/>
              </a:lnSpc>
              <a:spcBef>
                <a:spcPts val="0"/>
              </a:spcBef>
              <a:buNone/>
            </a:pP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else</a:t>
            </a:r>
            <a:r>
              <a:rPr lang="es-ES" sz="2000" dirty="0" smtClean="0">
                <a:effectLst>
                  <a:outerShdw blurRad="38100" dist="38100" dir="2700000" algn="tl">
                    <a:srgbClr val="000000">
                      <a:alpha val="43137"/>
                    </a:srgbClr>
                  </a:outerShdw>
                </a:effectLst>
                <a:latin typeface="Consolas" pitchFamily="49" charset="0"/>
                <a:cs typeface="Consolas" pitchFamily="49" charset="0"/>
              </a:rPr>
              <a:t> {</a:t>
            </a:r>
            <a:endPar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endParaRPr>
          </a:p>
          <a:p>
            <a:pPr marL="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num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 es impar"</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grpSp>
        <p:nvGrpSpPr>
          <p:cNvPr id="37" name="36 Grupo"/>
          <p:cNvGrpSpPr/>
          <p:nvPr/>
        </p:nvGrpSpPr>
        <p:grpSpPr>
          <a:xfrm>
            <a:off x="5603796" y="2915364"/>
            <a:ext cx="3054041" cy="1593756"/>
            <a:chOff x="5603796" y="2996951"/>
            <a:chExt cx="3054041" cy="1593756"/>
          </a:xfrm>
        </p:grpSpPr>
        <p:sp>
          <p:nvSpPr>
            <p:cNvPr id="35" name="34 Rectángulo"/>
            <p:cNvSpPr/>
            <p:nvPr/>
          </p:nvSpPr>
          <p:spPr>
            <a:xfrm>
              <a:off x="5652120" y="2996951"/>
              <a:ext cx="2952328" cy="1233715"/>
            </a:xfrm>
            <a:prstGeom prst="rect">
              <a:avLst/>
            </a:prstGeom>
            <a:solidFill>
              <a:srgbClr val="B0DFA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uadroTexto"/>
            <p:cNvSpPr txBox="1"/>
            <p:nvPr/>
          </p:nvSpPr>
          <p:spPr>
            <a:xfrm>
              <a:off x="5603796" y="4221375"/>
              <a:ext cx="3054041"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mj-lt"/>
                </a:rPr>
                <a:t>Opcional: puede no haber else</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1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1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10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up)">
                                      <p:cBhvr>
                                        <p:cTn id="22" dur="1000"/>
                                        <p:tgtEl>
                                          <p:spTgt spid="64"/>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10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10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wipe(left)">
                                      <p:cBhvr>
                                        <p:cTn id="36" dur="1000"/>
                                        <p:tgtEl>
                                          <p:spTgt spid="34">
                                            <p:txEl>
                                              <p:pRg st="0" end="0"/>
                                            </p:txEl>
                                          </p:spTgt>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34">
                                            <p:txEl>
                                              <p:pRg st="1" end="1"/>
                                            </p:txEl>
                                          </p:spTgt>
                                        </p:tgtEl>
                                        <p:attrNameLst>
                                          <p:attrName>style.visibility</p:attrName>
                                        </p:attrNameLst>
                                      </p:cBhvr>
                                      <p:to>
                                        <p:strVal val="visible"/>
                                      </p:to>
                                    </p:set>
                                    <p:animEffect transition="in" filter="wipe(left)">
                                      <p:cBhvr>
                                        <p:cTn id="40" dur="1000"/>
                                        <p:tgtEl>
                                          <p:spTgt spid="34">
                                            <p:txEl>
                                              <p:pRg st="1" end="1"/>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34">
                                            <p:txEl>
                                              <p:pRg st="2" end="2"/>
                                            </p:txEl>
                                          </p:spTgt>
                                        </p:tgtEl>
                                        <p:attrNameLst>
                                          <p:attrName>style.visibility</p:attrName>
                                        </p:attrNameLst>
                                      </p:cBhvr>
                                      <p:to>
                                        <p:strVal val="visible"/>
                                      </p:to>
                                    </p:set>
                                    <p:animEffect transition="in" filter="wipe(left)">
                                      <p:cBhvr>
                                        <p:cTn id="44" dur="1000"/>
                                        <p:tgtEl>
                                          <p:spTgt spid="3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4">
                                            <p:txEl>
                                              <p:pRg st="3" end="3"/>
                                            </p:txEl>
                                          </p:spTgt>
                                        </p:tgtEl>
                                        <p:attrNameLst>
                                          <p:attrName>style.visibility</p:attrName>
                                        </p:attrNameLst>
                                      </p:cBhvr>
                                      <p:to>
                                        <p:strVal val="visible"/>
                                      </p:to>
                                    </p:set>
                                    <p:animEffect transition="in" filter="wipe(left)">
                                      <p:cBhvr>
                                        <p:cTn id="49" dur="1000"/>
                                        <p:tgtEl>
                                          <p:spTgt spid="34">
                                            <p:txEl>
                                              <p:pRg st="3" end="3"/>
                                            </p:txEl>
                                          </p:spTgt>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34">
                                            <p:txEl>
                                              <p:pRg st="4" end="4"/>
                                            </p:txEl>
                                          </p:spTgt>
                                        </p:tgtEl>
                                        <p:attrNameLst>
                                          <p:attrName>style.visibility</p:attrName>
                                        </p:attrNameLst>
                                      </p:cBhvr>
                                      <p:to>
                                        <p:strVal val="visible"/>
                                      </p:to>
                                    </p:set>
                                    <p:animEffect transition="in" filter="wipe(left)">
                                      <p:cBhvr>
                                        <p:cTn id="53" dur="1000"/>
                                        <p:tgtEl>
                                          <p:spTgt spid="34">
                                            <p:txEl>
                                              <p:pRg st="4" end="4"/>
                                            </p:txEl>
                                          </p:spTgt>
                                        </p:tgtEl>
                                      </p:cBhvr>
                                    </p:animEffect>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34">
                                            <p:txEl>
                                              <p:pRg st="5" end="5"/>
                                            </p:txEl>
                                          </p:spTgt>
                                        </p:tgtEl>
                                        <p:attrNameLst>
                                          <p:attrName>style.visibility</p:attrName>
                                        </p:attrNameLst>
                                      </p:cBhvr>
                                      <p:to>
                                        <p:strVal val="visible"/>
                                      </p:to>
                                    </p:set>
                                    <p:animEffect transition="in" filter="wipe(left)">
                                      <p:cBhvr>
                                        <p:cTn id="57" dur="1000"/>
                                        <p:tgtEl>
                                          <p:spTgt spid="34">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xEl>
                                              <p:pRg st="6" end="6"/>
                                            </p:txEl>
                                          </p:spTgt>
                                        </p:tgtEl>
                                        <p:attrNameLst>
                                          <p:attrName>style.visibility</p:attrName>
                                        </p:attrNameLst>
                                      </p:cBhvr>
                                      <p:to>
                                        <p:strVal val="visible"/>
                                      </p:to>
                                    </p:set>
                                    <p:animEffect transition="in" filter="wipe(left)">
                                      <p:cBhvr>
                                        <p:cTn id="62" dur="1000"/>
                                        <p:tgtEl>
                                          <p:spTgt spid="34">
                                            <p:txEl>
                                              <p:pRg st="6" end="6"/>
                                            </p:txEl>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4">
                                            <p:txEl>
                                              <p:pRg st="7" end="7"/>
                                            </p:txEl>
                                          </p:spTgt>
                                        </p:tgtEl>
                                        <p:attrNameLst>
                                          <p:attrName>style.visibility</p:attrName>
                                        </p:attrNameLst>
                                      </p:cBhvr>
                                      <p:to>
                                        <p:strVal val="visible"/>
                                      </p:to>
                                    </p:set>
                                    <p:animEffect transition="in" filter="wipe(left)">
                                      <p:cBhvr>
                                        <p:cTn id="66" dur="1000"/>
                                        <p:tgtEl>
                                          <p:spTgt spid="34">
                                            <p:txEl>
                                              <p:pRg st="7" end="7"/>
                                            </p:txEl>
                                          </p:spTgt>
                                        </p:tgtEl>
                                      </p:cBhvr>
                                    </p:animEffect>
                                  </p:childTnLst>
                                </p:cTn>
                              </p:par>
                            </p:childTnLst>
                          </p:cTn>
                        </p:par>
                        <p:par>
                          <p:cTn id="67" fill="hold">
                            <p:stCondLst>
                              <p:cond delay="2000"/>
                            </p:stCondLst>
                            <p:childTnLst>
                              <p:par>
                                <p:cTn id="68" presetID="22" presetClass="entr" presetSubtype="8" fill="hold" grpId="0" nodeType="afterEffect">
                                  <p:stCondLst>
                                    <p:cond delay="0"/>
                                  </p:stCondLst>
                                  <p:childTnLst>
                                    <p:set>
                                      <p:cBhvr>
                                        <p:cTn id="69" dur="1" fill="hold">
                                          <p:stCondLst>
                                            <p:cond delay="0"/>
                                          </p:stCondLst>
                                        </p:cTn>
                                        <p:tgtEl>
                                          <p:spTgt spid="34">
                                            <p:txEl>
                                              <p:pRg st="8" end="8"/>
                                            </p:txEl>
                                          </p:spTgt>
                                        </p:tgtEl>
                                        <p:attrNameLst>
                                          <p:attrName>style.visibility</p:attrName>
                                        </p:attrNameLst>
                                      </p:cBhvr>
                                      <p:to>
                                        <p:strVal val="visible"/>
                                      </p:to>
                                    </p:set>
                                    <p:animEffect transition="in" filter="wipe(left)">
                                      <p:cBhvr>
                                        <p:cTn id="70" dur="1000"/>
                                        <p:tgtEl>
                                          <p:spTgt spid="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4" grpId="0" uiExpand="1" build="p" bldLvl="2"/>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instrucción </a:t>
            </a:r>
            <a:r>
              <a:rPr lang="es-ES" dirty="0" smtClean="0">
                <a:latin typeface="Consolas" pitchFamily="49" charset="0"/>
                <a:cs typeface="Consolas" pitchFamily="49" charset="0"/>
              </a:rPr>
              <a:t>if</a:t>
            </a:r>
            <a:endParaRPr lang="es-ES" dirty="0">
              <a:latin typeface="Consolas" pitchFamily="49" charset="0"/>
              <a:cs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182</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31" name="30 Rectángulo"/>
          <p:cNvSpPr/>
          <p:nvPr/>
        </p:nvSpPr>
        <p:spPr>
          <a:xfrm>
            <a:off x="467544" y="980728"/>
            <a:ext cx="8064896" cy="5170646"/>
          </a:xfrm>
          <a:prstGeom prst="rect">
            <a:avLst/>
          </a:prstGeom>
        </p:spPr>
        <p:txBody>
          <a:bodyPr wrap="square">
            <a:spAutoFit/>
          </a:bodyPr>
          <a:lstStyle/>
          <a:p>
            <a:pPr marL="361950" lvl="1" indent="1588">
              <a:lnSpc>
                <a:spcPts val="2200"/>
              </a:lnSpc>
              <a:spcBef>
                <a:spcPts val="0"/>
              </a:spcBef>
              <a:buNone/>
            </a:pPr>
            <a:r>
              <a:rPr lang="es-ES" sz="2000"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rPr>
              <a:t>#include &lt;iostream&gt;</a:t>
            </a:r>
          </a:p>
          <a:p>
            <a:pPr marL="361950" lvl="1" indent="1588">
              <a:lnSpc>
                <a:spcPts val="2200"/>
              </a:lnSpc>
              <a:spcBef>
                <a:spcPts val="0"/>
              </a:spcBef>
              <a:buNone/>
            </a:pP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using namespace </a:t>
            </a:r>
            <a:r>
              <a:rPr lang="es-ES" sz="2000" dirty="0" smtClean="0">
                <a:effectLst>
                  <a:outerShdw blurRad="38100" dist="38100" dir="2700000" algn="tl">
                    <a:srgbClr val="000000">
                      <a:alpha val="43137"/>
                    </a:srgbClr>
                  </a:outerShdw>
                </a:effectLst>
                <a:latin typeface="Consolas" pitchFamily="49" charset="0"/>
                <a:cs typeface="Consolas" pitchFamily="49" charset="0"/>
              </a:rPr>
              <a:t>std;</a:t>
            </a:r>
          </a:p>
          <a:p>
            <a:pPr marL="361950" lvl="1" indent="1588">
              <a:lnSpc>
                <a:spcPts val="2200"/>
              </a:lnSpc>
              <a:spcBef>
                <a:spcPts val="0"/>
              </a:spcBef>
              <a:buNone/>
            </a:pPr>
            <a:endParaRPr lang="es-ES" sz="2000" dirty="0" smtClean="0">
              <a:effectLst>
                <a:outerShdw blurRad="38100" dist="38100" dir="2700000" algn="tl">
                  <a:srgbClr val="000000">
                    <a:alpha val="43137"/>
                  </a:srgbClr>
                </a:outerShdw>
              </a:effectLst>
              <a:latin typeface="Consolas" pitchFamily="49" charset="0"/>
              <a:cs typeface="Consolas" pitchFamily="49" charset="0"/>
            </a:endParaRPr>
          </a:p>
          <a:p>
            <a:pPr marL="361950" lvl="1" indent="1588">
              <a:lnSpc>
                <a:spcPts val="2200"/>
              </a:lnSpc>
              <a:spcBef>
                <a:spcPts val="0"/>
              </a:spcBef>
              <a:buNone/>
            </a:pPr>
            <a:r>
              <a:rPr lang="es-ES" sz="20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sz="2000" dirty="0" smtClean="0">
                <a:effectLst>
                  <a:outerShdw blurRad="38100" dist="38100" dir="2700000" algn="tl">
                    <a:srgbClr val="000000">
                      <a:alpha val="43137"/>
                    </a:srgbClr>
                  </a:outerShdw>
                </a:effectLst>
                <a:latin typeface="Consolas" pitchFamily="49" charset="0"/>
                <a:cs typeface="Consolas" pitchFamily="49" charset="0"/>
              </a:rPr>
              <a:t> main() {</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 </a:t>
            </a:r>
            <a:r>
              <a:rPr lang="es-ES" sz="2000" dirty="0" smtClean="0">
                <a:effectLst>
                  <a:outerShdw blurRad="38100" dist="38100" dir="2700000" algn="tl">
                    <a:srgbClr val="000000">
                      <a:alpha val="43137"/>
                    </a:srgbClr>
                  </a:outerShdw>
                </a:effectLst>
                <a:latin typeface="Consolas" pitchFamily="49" charset="0"/>
                <a:cs typeface="Consolas" pitchFamily="49" charset="0"/>
              </a:rPr>
              <a:t>op1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13</a:t>
            </a:r>
            <a:r>
              <a:rPr lang="es-ES" sz="2000" dirty="0" smtClean="0">
                <a:effectLst>
                  <a:outerShdw blurRad="38100" dist="38100" dir="2700000" algn="tl">
                    <a:srgbClr val="000000">
                      <a:alpha val="43137"/>
                    </a:srgbClr>
                  </a:outerShdw>
                </a:effectLst>
                <a:latin typeface="Consolas" pitchFamily="49" charset="0"/>
                <a:cs typeface="Consolas" pitchFamily="49" charset="0"/>
              </a:rPr>
              <a:t>, op2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4</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 </a:t>
            </a:r>
            <a:r>
              <a:rPr lang="es-ES" sz="2000" dirty="0" err="1" smtClean="0">
                <a:effectLst>
                  <a:outerShdw blurRad="38100" dist="38100" dir="2700000" algn="tl">
                    <a:srgbClr val="000000">
                      <a:alpha val="43137"/>
                    </a:srgbClr>
                  </a:outerShdw>
                </a:effectLst>
                <a:latin typeface="Consolas" pitchFamily="49" charset="0"/>
                <a:cs typeface="Consolas" pitchFamily="49" charset="0"/>
              </a:rPr>
              <a:t>opcion</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"1 - Sumar" </a:t>
            </a:r>
            <a:r>
              <a:rPr lang="es-ES" sz="2000" dirty="0" smtClean="0">
                <a:effectLst>
                  <a:outerShdw blurRad="38100" dist="38100" dir="2700000" algn="tl">
                    <a:srgbClr val="000000">
                      <a:alpha val="43137"/>
                    </a:srgbClr>
                  </a:outerShdw>
                </a:effectLst>
                <a:latin typeface="Consolas" pitchFamily="49" charset="0"/>
                <a:cs typeface="Consolas" pitchFamily="49" charset="0"/>
              </a:rPr>
              <a:t>&lt;&lt; endl;</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"2 - Restar" </a:t>
            </a:r>
            <a:r>
              <a:rPr lang="es-ES" sz="2000" dirty="0" smtClean="0">
                <a:effectLst>
                  <a:outerShdw blurRad="38100" dist="38100" dir="2700000" algn="tl">
                    <a:srgbClr val="000000">
                      <a:alpha val="43137"/>
                    </a:srgbClr>
                  </a:outerShdw>
                </a:effectLst>
                <a:latin typeface="Consolas" pitchFamily="49" charset="0"/>
                <a:cs typeface="Consolas" pitchFamily="49" charset="0"/>
              </a:rPr>
              <a:t>&lt;&lt; endl;</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"Opción: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cin &gt;&gt; </a:t>
            </a:r>
            <a:r>
              <a:rPr lang="es-ES" sz="2000" dirty="0" err="1" smtClean="0">
                <a:effectLst>
                  <a:outerShdw blurRad="38100" dist="38100" dir="2700000" algn="tl">
                    <a:srgbClr val="000000">
                      <a:alpha val="43137"/>
                    </a:srgbClr>
                  </a:outerShdw>
                </a:effectLst>
                <a:latin typeface="Consolas" pitchFamily="49" charset="0"/>
                <a:cs typeface="Consolas" pitchFamily="49" charset="0"/>
              </a:rPr>
              <a:t>opcion</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if</a:t>
            </a: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err="1" smtClean="0">
                <a:effectLst>
                  <a:outerShdw blurRad="38100" dist="38100" dir="2700000" algn="tl">
                    <a:srgbClr val="000000">
                      <a:alpha val="43137"/>
                    </a:srgbClr>
                  </a:outerShdw>
                </a:effectLst>
                <a:latin typeface="Consolas" pitchFamily="49" charset="0"/>
                <a:cs typeface="Consolas" pitchFamily="49" charset="0"/>
              </a:rPr>
              <a:t>opcion</a:t>
            </a:r>
            <a:r>
              <a:rPr lang="es-ES" sz="2000" dirty="0" smtClean="0">
                <a:effectLst>
                  <a:outerShdw blurRad="38100" dist="38100" dir="2700000" algn="tl">
                    <a:srgbClr val="000000">
                      <a:alpha val="43137"/>
                    </a:srgbClr>
                  </a:outerShdw>
                </a:effectLst>
                <a:latin typeface="Consolas" pitchFamily="49" charset="0"/>
                <a:cs typeface="Consolas" pitchFamily="49" charset="0"/>
              </a:rPr>
              <a:t>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a:t>
            </a:r>
            <a:r>
              <a:rPr lang="es-ES" sz="2000" dirty="0" smtClean="0">
                <a:effectLst>
                  <a:outerShdw blurRad="38100" dist="38100" dir="2700000" algn="tl">
                    <a:srgbClr val="000000">
                      <a:alpha val="43137"/>
                    </a:srgbClr>
                  </a:outerShdw>
                </a:effectLst>
                <a:latin typeface="Consolas" pitchFamily="49" charset="0"/>
                <a:cs typeface="Consolas" pitchFamily="49" charset="0"/>
              </a:rPr>
              <a:t>) {</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op1 + op2 &lt;&lt; endl;</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p>
          <a:p>
            <a:pPr marL="361950" lvl="1" indent="1588">
              <a:lnSpc>
                <a:spcPts val="2200"/>
              </a:lnSpc>
              <a:spcBef>
                <a:spcPts val="0"/>
              </a:spcBef>
              <a:buNone/>
            </a:pP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   else</a:t>
            </a:r>
            <a:r>
              <a:rPr lang="es-ES" sz="2000" dirty="0" smtClean="0">
                <a:effectLst>
                  <a:outerShdw blurRad="38100" dist="38100" dir="2700000" algn="tl">
                    <a:srgbClr val="000000">
                      <a:alpha val="43137"/>
                    </a:srgbClr>
                  </a:outerShdw>
                </a:effectLst>
                <a:latin typeface="Consolas" pitchFamily="49" charset="0"/>
                <a:cs typeface="Consolas" pitchFamily="49" charset="0"/>
              </a:rPr>
              <a:t> {</a:t>
            </a:r>
            <a:endPar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endParaRP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op1 - op2 &lt;&lt; endl;</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return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361950" lvl="1" indent="1588">
              <a:lnSpc>
                <a:spcPts val="2200"/>
              </a:lnSpc>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sp>
        <p:nvSpPr>
          <p:cNvPr id="10" name="9 CuadroTexto"/>
          <p:cNvSpPr txBox="1"/>
          <p:nvPr/>
        </p:nvSpPr>
        <p:spPr>
          <a:xfrm>
            <a:off x="6859636" y="423714"/>
            <a:ext cx="1830950"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selección.cpp</a:t>
            </a:r>
          </a:p>
        </p:txBody>
      </p:sp>
      <p:pic>
        <p:nvPicPr>
          <p:cNvPr id="3" name="Picture 1"/>
          <p:cNvPicPr>
            <a:picLocks noChangeAspect="1" noChangeArrowheads="1"/>
          </p:cNvPicPr>
          <p:nvPr/>
        </p:nvPicPr>
        <p:blipFill>
          <a:blip r:embed="rId2" cstate="print"/>
          <a:srcRect/>
          <a:stretch>
            <a:fillRect/>
          </a:stretch>
        </p:blipFill>
        <p:spPr bwMode="auto">
          <a:xfrm>
            <a:off x="5940152" y="2204864"/>
            <a:ext cx="2691765" cy="276034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1000"/>
                                        <p:tgtEl>
                                          <p:spTgt spid="31">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wipe(left)">
                                      <p:cBhvr>
                                        <p:cTn id="11" dur="1000"/>
                                        <p:tgtEl>
                                          <p:spTgt spid="31">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animEffect transition="in" filter="wipe(left)">
                                      <p:cBhvr>
                                        <p:cTn id="15" dur="1000"/>
                                        <p:tgtEl>
                                          <p:spTgt spid="3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xEl>
                                              <p:pRg st="4" end="4"/>
                                            </p:txEl>
                                          </p:spTgt>
                                        </p:tgtEl>
                                        <p:attrNameLst>
                                          <p:attrName>style.visibility</p:attrName>
                                        </p:attrNameLst>
                                      </p:cBhvr>
                                      <p:to>
                                        <p:strVal val="visible"/>
                                      </p:to>
                                    </p:set>
                                    <p:animEffect transition="in" filter="wipe(left)">
                                      <p:cBhvr>
                                        <p:cTn id="20" dur="1000"/>
                                        <p:tgtEl>
                                          <p:spTgt spid="31">
                                            <p:txEl>
                                              <p:pRg st="4" end="4"/>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1">
                                            <p:txEl>
                                              <p:pRg st="5" end="5"/>
                                            </p:txEl>
                                          </p:spTgt>
                                        </p:tgtEl>
                                        <p:attrNameLst>
                                          <p:attrName>style.visibility</p:attrName>
                                        </p:attrNameLst>
                                      </p:cBhvr>
                                      <p:to>
                                        <p:strVal val="visible"/>
                                      </p:to>
                                    </p:set>
                                    <p:animEffect transition="in" filter="wipe(left)">
                                      <p:cBhvr>
                                        <p:cTn id="24" dur="1000"/>
                                        <p:tgtEl>
                                          <p:spTgt spid="3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wipe(left)">
                                      <p:cBhvr>
                                        <p:cTn id="29" dur="1000"/>
                                        <p:tgtEl>
                                          <p:spTgt spid="31">
                                            <p:txEl>
                                              <p:pRg st="6" end="6"/>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1">
                                            <p:txEl>
                                              <p:pRg st="7" end="7"/>
                                            </p:txEl>
                                          </p:spTgt>
                                        </p:tgtEl>
                                        <p:attrNameLst>
                                          <p:attrName>style.visibility</p:attrName>
                                        </p:attrNameLst>
                                      </p:cBhvr>
                                      <p:to>
                                        <p:strVal val="visible"/>
                                      </p:to>
                                    </p:set>
                                    <p:animEffect transition="in" filter="wipe(left)">
                                      <p:cBhvr>
                                        <p:cTn id="33" dur="1000"/>
                                        <p:tgtEl>
                                          <p:spTgt spid="31">
                                            <p:txEl>
                                              <p:pRg st="7" end="7"/>
                                            </p:txEl>
                                          </p:spTgt>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31">
                                            <p:txEl>
                                              <p:pRg st="8" end="8"/>
                                            </p:txEl>
                                          </p:spTgt>
                                        </p:tgtEl>
                                        <p:attrNameLst>
                                          <p:attrName>style.visibility</p:attrName>
                                        </p:attrNameLst>
                                      </p:cBhvr>
                                      <p:to>
                                        <p:strVal val="visible"/>
                                      </p:to>
                                    </p:set>
                                    <p:animEffect transition="in" filter="wipe(left)">
                                      <p:cBhvr>
                                        <p:cTn id="37" dur="1000"/>
                                        <p:tgtEl>
                                          <p:spTgt spid="31">
                                            <p:txEl>
                                              <p:pRg st="8" end="8"/>
                                            </p:txEl>
                                          </p:spTgt>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1">
                                            <p:txEl>
                                              <p:pRg st="9" end="9"/>
                                            </p:txEl>
                                          </p:spTgt>
                                        </p:tgtEl>
                                        <p:attrNameLst>
                                          <p:attrName>style.visibility</p:attrName>
                                        </p:attrNameLst>
                                      </p:cBhvr>
                                      <p:to>
                                        <p:strVal val="visible"/>
                                      </p:to>
                                    </p:set>
                                    <p:animEffect transition="in" filter="wipe(left)">
                                      <p:cBhvr>
                                        <p:cTn id="41" dur="1000"/>
                                        <p:tgtEl>
                                          <p:spTgt spid="31">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xEl>
                                              <p:pRg st="10" end="10"/>
                                            </p:txEl>
                                          </p:spTgt>
                                        </p:tgtEl>
                                        <p:attrNameLst>
                                          <p:attrName>style.visibility</p:attrName>
                                        </p:attrNameLst>
                                      </p:cBhvr>
                                      <p:to>
                                        <p:strVal val="visible"/>
                                      </p:to>
                                    </p:set>
                                    <p:animEffect transition="in" filter="wipe(left)">
                                      <p:cBhvr>
                                        <p:cTn id="46" dur="1000"/>
                                        <p:tgtEl>
                                          <p:spTgt spid="31">
                                            <p:txEl>
                                              <p:pRg st="10" end="10"/>
                                            </p:txEl>
                                          </p:spTgt>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31">
                                            <p:txEl>
                                              <p:pRg st="11" end="11"/>
                                            </p:txEl>
                                          </p:spTgt>
                                        </p:tgtEl>
                                        <p:attrNameLst>
                                          <p:attrName>style.visibility</p:attrName>
                                        </p:attrNameLst>
                                      </p:cBhvr>
                                      <p:to>
                                        <p:strVal val="visible"/>
                                      </p:to>
                                    </p:set>
                                    <p:animEffect transition="in" filter="wipe(left)">
                                      <p:cBhvr>
                                        <p:cTn id="50" dur="1000"/>
                                        <p:tgtEl>
                                          <p:spTgt spid="31">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1">
                                            <p:txEl>
                                              <p:pRg st="12" end="12"/>
                                            </p:txEl>
                                          </p:spTgt>
                                        </p:tgtEl>
                                        <p:attrNameLst>
                                          <p:attrName>style.visibility</p:attrName>
                                        </p:attrNameLst>
                                      </p:cBhvr>
                                      <p:to>
                                        <p:strVal val="visible"/>
                                      </p:to>
                                    </p:set>
                                    <p:animEffect transition="in" filter="wipe(left)">
                                      <p:cBhvr>
                                        <p:cTn id="55" dur="1000"/>
                                        <p:tgtEl>
                                          <p:spTgt spid="31">
                                            <p:txEl>
                                              <p:pRg st="12" end="1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1">
                                            <p:txEl>
                                              <p:pRg st="13" end="13"/>
                                            </p:txEl>
                                          </p:spTgt>
                                        </p:tgtEl>
                                        <p:attrNameLst>
                                          <p:attrName>style.visibility</p:attrName>
                                        </p:attrNameLst>
                                      </p:cBhvr>
                                      <p:to>
                                        <p:strVal val="visible"/>
                                      </p:to>
                                    </p:set>
                                    <p:animEffect transition="in" filter="wipe(left)">
                                      <p:cBhvr>
                                        <p:cTn id="60" dur="1000"/>
                                        <p:tgtEl>
                                          <p:spTgt spid="31">
                                            <p:txEl>
                                              <p:pRg st="13" end="13"/>
                                            </p:txEl>
                                          </p:spTgt>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1">
                                            <p:txEl>
                                              <p:pRg st="14" end="14"/>
                                            </p:txEl>
                                          </p:spTgt>
                                        </p:tgtEl>
                                        <p:attrNameLst>
                                          <p:attrName>style.visibility</p:attrName>
                                        </p:attrNameLst>
                                      </p:cBhvr>
                                      <p:to>
                                        <p:strVal val="visible"/>
                                      </p:to>
                                    </p:set>
                                    <p:animEffect transition="in" filter="wipe(left)">
                                      <p:cBhvr>
                                        <p:cTn id="64" dur="1000"/>
                                        <p:tgtEl>
                                          <p:spTgt spid="31">
                                            <p:txEl>
                                              <p:pRg st="14" end="1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1">
                                            <p:txEl>
                                              <p:pRg st="15" end="15"/>
                                            </p:txEl>
                                          </p:spTgt>
                                        </p:tgtEl>
                                        <p:attrNameLst>
                                          <p:attrName>style.visibility</p:attrName>
                                        </p:attrNameLst>
                                      </p:cBhvr>
                                      <p:to>
                                        <p:strVal val="visible"/>
                                      </p:to>
                                    </p:set>
                                    <p:animEffect transition="in" filter="wipe(left)">
                                      <p:cBhvr>
                                        <p:cTn id="69" dur="1000"/>
                                        <p:tgtEl>
                                          <p:spTgt spid="31">
                                            <p:txEl>
                                              <p:pRg st="15" end="15"/>
                                            </p:txEl>
                                          </p:spTgt>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31">
                                            <p:txEl>
                                              <p:pRg st="16" end="16"/>
                                            </p:txEl>
                                          </p:spTgt>
                                        </p:tgtEl>
                                        <p:attrNameLst>
                                          <p:attrName>style.visibility</p:attrName>
                                        </p:attrNameLst>
                                      </p:cBhvr>
                                      <p:to>
                                        <p:strVal val="visible"/>
                                      </p:to>
                                    </p:set>
                                    <p:animEffect transition="in" filter="wipe(left)">
                                      <p:cBhvr>
                                        <p:cTn id="73" dur="1000"/>
                                        <p:tgtEl>
                                          <p:spTgt spid="31">
                                            <p:txEl>
                                              <p:pRg st="16" end="16"/>
                                            </p:txEl>
                                          </p:spTgt>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31">
                                            <p:txEl>
                                              <p:pRg st="17" end="17"/>
                                            </p:txEl>
                                          </p:spTgt>
                                        </p:tgtEl>
                                        <p:attrNameLst>
                                          <p:attrName>style.visibility</p:attrName>
                                        </p:attrNameLst>
                                      </p:cBhvr>
                                      <p:to>
                                        <p:strVal val="visible"/>
                                      </p:to>
                                    </p:set>
                                    <p:animEffect transition="in" filter="wipe(left)">
                                      <p:cBhvr>
                                        <p:cTn id="77" dur="1000"/>
                                        <p:tgtEl>
                                          <p:spTgt spid="31">
                                            <p:txEl>
                                              <p:pRg st="17" end="17"/>
                                            </p:txEl>
                                          </p:spTgt>
                                        </p:tgtEl>
                                      </p:cBhvr>
                                    </p:animEffect>
                                  </p:childTnLst>
                                </p:cTn>
                              </p:par>
                            </p:childTnLst>
                          </p:cTn>
                        </p:par>
                        <p:par>
                          <p:cTn id="78" fill="hold">
                            <p:stCondLst>
                              <p:cond delay="3000"/>
                            </p:stCondLst>
                            <p:childTnLst>
                              <p:par>
                                <p:cTn id="79" presetID="22" presetClass="entr" presetSubtype="1"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bldLvl="2"/>
      <p:bldP spid="10"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183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2351898" y="3044280"/>
            <a:ext cx="4440383"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Bloques de código</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CuadroTexto"/>
          <p:cNvSpPr txBox="1"/>
          <p:nvPr/>
        </p:nvSpPr>
        <p:spPr>
          <a:xfrm>
            <a:off x="6226935" y="2204864"/>
            <a:ext cx="2161489" cy="193899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marL="0" lvl="1" indent="1588">
              <a:spcBef>
                <a:spcPts val="0"/>
              </a:spcBef>
              <a:buNone/>
            </a:pPr>
            <a:r>
              <a:rPr lang="es-ES" sz="2000" dirty="0" smtClean="0">
                <a:latin typeface="Consolas" pitchFamily="49" charset="0"/>
                <a:cs typeface="Consolas" pitchFamily="49" charset="0"/>
              </a:rPr>
              <a:t>{</a:t>
            </a:r>
          </a:p>
          <a:p>
            <a:pPr marL="0" lvl="1" indent="1588">
              <a:spcBef>
                <a:spcPts val="0"/>
              </a:spcBef>
              <a:buNone/>
            </a:pPr>
            <a:r>
              <a:rPr lang="es-ES" sz="2000" dirty="0" smtClean="0">
                <a:latin typeface="Consolas" pitchFamily="49" charset="0"/>
                <a:cs typeface="Consolas" pitchFamily="49" charset="0"/>
              </a:rPr>
              <a:t>   </a:t>
            </a:r>
            <a:r>
              <a:rPr lang="es-ES" sz="2000" i="1" dirty="0" smtClean="0">
                <a:latin typeface="Consolas" pitchFamily="49" charset="0"/>
                <a:cs typeface="Consolas" pitchFamily="49" charset="0"/>
              </a:rPr>
              <a:t>intrucción1</a:t>
            </a:r>
            <a:endParaRPr lang="es-ES" sz="2000" dirty="0" smtClean="0">
              <a:latin typeface="Consolas" pitchFamily="49" charset="0"/>
              <a:cs typeface="Consolas" pitchFamily="49" charset="0"/>
            </a:endParaRPr>
          </a:p>
          <a:p>
            <a:pPr marL="0" lvl="1" indent="1588">
              <a:spcBef>
                <a:spcPts val="0"/>
              </a:spcBef>
              <a:buNone/>
            </a:pPr>
            <a:r>
              <a:rPr lang="es-ES" sz="2000" dirty="0" smtClean="0">
                <a:latin typeface="Consolas" pitchFamily="49" charset="0"/>
                <a:cs typeface="Consolas" pitchFamily="49" charset="0"/>
              </a:rPr>
              <a:t>   </a:t>
            </a:r>
            <a:r>
              <a:rPr lang="es-ES" sz="2000" i="1" dirty="0" smtClean="0">
                <a:latin typeface="Consolas" pitchFamily="49" charset="0"/>
                <a:cs typeface="Consolas" pitchFamily="49" charset="0"/>
              </a:rPr>
              <a:t>intrucción2</a:t>
            </a:r>
            <a:endParaRPr lang="es-ES" sz="2000" dirty="0" smtClean="0">
              <a:latin typeface="Consolas" pitchFamily="49" charset="0"/>
              <a:cs typeface="Consolas" pitchFamily="49" charset="0"/>
            </a:endParaRPr>
          </a:p>
          <a:p>
            <a:pPr marL="0" lvl="1" indent="1588">
              <a:spcBef>
                <a:spcPts val="0"/>
              </a:spcBef>
              <a:buNone/>
            </a:pPr>
            <a:r>
              <a:rPr lang="es-ES" sz="2000" dirty="0" smtClean="0">
                <a:latin typeface="Consolas" pitchFamily="49" charset="0"/>
                <a:cs typeface="Consolas" pitchFamily="49" charset="0"/>
              </a:rPr>
              <a:t>   ...</a:t>
            </a:r>
          </a:p>
          <a:p>
            <a:pPr marL="0" lvl="1" indent="1588">
              <a:spcBef>
                <a:spcPts val="0"/>
              </a:spcBef>
              <a:buNone/>
            </a:pPr>
            <a:r>
              <a:rPr lang="es-ES" sz="2000" dirty="0" smtClean="0">
                <a:latin typeface="Consolas" pitchFamily="49" charset="0"/>
                <a:cs typeface="Consolas" pitchFamily="49" charset="0"/>
              </a:rPr>
              <a:t>   </a:t>
            </a:r>
            <a:r>
              <a:rPr lang="es-ES" sz="2000" i="1" dirty="0" err="1" smtClean="0">
                <a:latin typeface="Consolas" pitchFamily="49" charset="0"/>
                <a:cs typeface="Consolas" pitchFamily="49" charset="0"/>
              </a:rPr>
              <a:t>intrucciónN</a:t>
            </a:r>
            <a:endParaRPr lang="es-ES" sz="2000" dirty="0" smtClean="0">
              <a:latin typeface="Consolas" pitchFamily="49" charset="0"/>
              <a:cs typeface="Consolas" pitchFamily="49" charset="0"/>
            </a:endParaRPr>
          </a:p>
          <a:p>
            <a:pPr marL="0" lvl="1" indent="1588">
              <a:spcBef>
                <a:spcPts val="0"/>
              </a:spcBef>
              <a:spcAft>
                <a:spcPts val="600"/>
              </a:spcAft>
              <a:buNone/>
            </a:pPr>
            <a:r>
              <a:rPr lang="es-ES" sz="2000" dirty="0" smtClean="0">
                <a:latin typeface="Consolas" pitchFamily="49" charset="0"/>
                <a:cs typeface="Consolas" pitchFamily="49" charset="0"/>
              </a:rPr>
              <a:t>}</a:t>
            </a:r>
          </a:p>
        </p:txBody>
      </p:sp>
      <p:sp>
        <p:nvSpPr>
          <p:cNvPr id="2" name="1 Título"/>
          <p:cNvSpPr>
            <a:spLocks noGrp="1"/>
          </p:cNvSpPr>
          <p:nvPr>
            <p:ph type="title"/>
          </p:nvPr>
        </p:nvSpPr>
        <p:spPr/>
        <p:txBody>
          <a:bodyPr/>
          <a:lstStyle/>
          <a:p>
            <a:r>
              <a:rPr lang="es-ES" dirty="0" smtClean="0"/>
              <a:t>Bloques de código</a:t>
            </a:r>
            <a:endParaRPr lang="es-ES" i="1"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184</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42"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Agrupación de instrucciones</a:t>
            </a:r>
            <a:endParaRPr lang="es-ES" sz="2800" i="0" dirty="0" smtClean="0">
              <a:solidFill>
                <a:schemeClr val="bg2">
                  <a:lumMod val="20000"/>
                  <a:lumOff val="80000"/>
                </a:schemeClr>
              </a:solidFill>
              <a:latin typeface="Consolas" pitchFamily="49" charset="0"/>
              <a:cs typeface="Consolas" pitchFamily="49" charset="0"/>
            </a:endParaRPr>
          </a:p>
          <a:p>
            <a:pPr lvl="1" indent="1588">
              <a:spcBef>
                <a:spcPts val="0"/>
              </a:spcBef>
              <a:spcAft>
                <a:spcPts val="600"/>
              </a:spcAft>
              <a:buNone/>
            </a:pPr>
            <a:r>
              <a:rPr lang="es-ES" dirty="0" smtClean="0"/>
              <a:t>Grupo de instrucciones a ejecutar en una rama del </a:t>
            </a:r>
            <a:r>
              <a:rPr lang="es-ES" dirty="0" smtClean="0">
                <a:solidFill>
                  <a:schemeClr val="accent2">
                    <a:lumMod val="60000"/>
                    <a:lumOff val="40000"/>
                  </a:schemeClr>
                </a:solidFill>
                <a:latin typeface="Consolas" pitchFamily="49" charset="0"/>
                <a:cs typeface="Consolas" pitchFamily="49" charset="0"/>
              </a:rPr>
              <a:t>if</a:t>
            </a:r>
            <a:endParaRPr lang="es-ES" dirty="0" smtClean="0"/>
          </a:p>
          <a:p>
            <a:pPr lvl="1" indent="1588">
              <a:spcBef>
                <a:spcPts val="0"/>
              </a:spcBef>
              <a:buClr>
                <a:srgbClr val="0F6FC6">
                  <a:lumMod val="40000"/>
                  <a:lumOff val="60000"/>
                </a:srgbClr>
              </a:buClr>
              <a:buSzPct val="85000"/>
              <a:buNone/>
            </a:pPr>
            <a:endParaRPr lang="es-ES" sz="1800" dirty="0" smtClean="0">
              <a:solidFill>
                <a:prstClr val="white"/>
              </a:solidFill>
              <a:latin typeface="Consolas" pitchFamily="49" charset="0"/>
            </a:endParaRPr>
          </a:p>
        </p:txBody>
      </p:sp>
      <p:grpSp>
        <p:nvGrpSpPr>
          <p:cNvPr id="33" name="32 Grupo"/>
          <p:cNvGrpSpPr/>
          <p:nvPr/>
        </p:nvGrpSpPr>
        <p:grpSpPr>
          <a:xfrm>
            <a:off x="5752114" y="2622054"/>
            <a:ext cx="959827" cy="1152128"/>
            <a:chOff x="5700405" y="3054102"/>
            <a:chExt cx="959827" cy="1152128"/>
          </a:xfrm>
        </p:grpSpPr>
        <p:cxnSp>
          <p:nvCxnSpPr>
            <p:cNvPr id="6" name="5 Conector recto"/>
            <p:cNvCxnSpPr/>
            <p:nvPr/>
          </p:nvCxnSpPr>
          <p:spPr>
            <a:xfrm>
              <a:off x="6654899" y="3054102"/>
              <a:ext cx="0" cy="1152128"/>
            </a:xfrm>
            <a:prstGeom prst="line">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6372200" y="3645024"/>
              <a:ext cx="288032" cy="0"/>
            </a:xfrm>
            <a:prstGeom prst="straightConnector1">
              <a:avLst/>
            </a:prstGeom>
            <a:ln w="2222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5700405" y="3314769"/>
              <a:ext cx="686406" cy="66172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sz="1600" dirty="0" smtClean="0">
                  <a:effectLst>
                    <a:outerShdw blurRad="38100" dist="38100" dir="2700000" algn="tl">
                      <a:srgbClr val="000000">
                        <a:alpha val="43137"/>
                      </a:srgbClr>
                    </a:outerShdw>
                  </a:effectLst>
                  <a:latin typeface="Cambria" pitchFamily="18" charset="0"/>
                </a:rPr>
                <a:t>Tab ó</a:t>
              </a:r>
            </a:p>
            <a:p>
              <a:pPr algn="r">
                <a:spcAft>
                  <a:spcPts val="600"/>
                </a:spcAft>
              </a:pPr>
              <a:r>
                <a:rPr lang="es-ES" sz="1600" dirty="0" smtClean="0">
                  <a:effectLst>
                    <a:outerShdw blurRad="38100" dist="38100" dir="2700000" algn="tl">
                      <a:srgbClr val="000000">
                        <a:alpha val="43137"/>
                      </a:srgbClr>
                    </a:outerShdw>
                  </a:effectLst>
                  <a:latin typeface="Cambria" pitchFamily="18" charset="0"/>
                </a:rPr>
                <a:t>3 </a:t>
              </a:r>
              <a:r>
                <a:rPr lang="es-ES" sz="1600" dirty="0" err="1" smtClean="0">
                  <a:effectLst>
                    <a:outerShdw blurRad="38100" dist="38100" dir="2700000" algn="tl">
                      <a:srgbClr val="000000">
                        <a:alpha val="43137"/>
                      </a:srgbClr>
                    </a:outerShdw>
                  </a:effectLst>
                  <a:latin typeface="Cambria" pitchFamily="18" charset="0"/>
                </a:rPr>
                <a:t>esp</a:t>
              </a:r>
              <a:r>
                <a:rPr lang="es-ES" sz="1600" dirty="0" smtClean="0">
                  <a:effectLst>
                    <a:outerShdw blurRad="38100" dist="38100" dir="2700000" algn="tl">
                      <a:srgbClr val="000000">
                        <a:alpha val="43137"/>
                      </a:srgbClr>
                    </a:outerShdw>
                  </a:effectLst>
                  <a:latin typeface="Cambria" pitchFamily="18" charset="0"/>
                </a:rPr>
                <a:t>.</a:t>
              </a:r>
            </a:p>
          </p:txBody>
        </p:sp>
      </p:grpSp>
      <p:grpSp>
        <p:nvGrpSpPr>
          <p:cNvPr id="13" name="12 Grupo"/>
          <p:cNvGrpSpPr/>
          <p:nvPr/>
        </p:nvGrpSpPr>
        <p:grpSpPr>
          <a:xfrm>
            <a:off x="2015956" y="2489286"/>
            <a:ext cx="2160241" cy="515339"/>
            <a:chOff x="2267744" y="5194312"/>
            <a:chExt cx="2160241" cy="515339"/>
          </a:xfrm>
          <a:effectLst>
            <a:outerShdw blurRad="50800" dist="38100" dir="2700000" algn="tl" rotWithShape="0">
              <a:prstClr val="black">
                <a:alpha val="40000"/>
              </a:prstClr>
            </a:outerShdw>
          </a:effectLst>
        </p:grpSpPr>
        <p:cxnSp>
          <p:nvCxnSpPr>
            <p:cNvPr id="14" name="13 Conector recto"/>
            <p:cNvCxnSpPr/>
            <p:nvPr/>
          </p:nvCxnSpPr>
          <p:spPr>
            <a:xfrm rot="5400000" flipH="1" flipV="1">
              <a:off x="4170315" y="5451982"/>
              <a:ext cx="515339" cy="0"/>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rot="5400000" flipH="1" flipV="1">
              <a:off x="2015716" y="5457623"/>
              <a:ext cx="504056" cy="0"/>
            </a:xfrm>
            <a:prstGeom prst="line">
              <a:avLst/>
            </a:prstGeom>
            <a:ln w="28575">
              <a:solidFill>
                <a:srgbClr val="FFC000"/>
              </a:solidFill>
              <a:headEnd type="none"/>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2267744" y="5700126"/>
              <a:ext cx="216024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2" name="21 Rectángulo"/>
          <p:cNvSpPr/>
          <p:nvPr/>
        </p:nvSpPr>
        <p:spPr>
          <a:xfrm>
            <a:off x="1115616" y="3429000"/>
            <a:ext cx="4032448" cy="2554545"/>
          </a:xfrm>
          <a:prstGeom prst="rect">
            <a:avLst/>
          </a:prstGeom>
        </p:spPr>
        <p:txBody>
          <a:bodyPr wrap="square">
            <a:spAutoFit/>
          </a:bodyPr>
          <a:lstStyle/>
          <a:p>
            <a:pPr lvl="1" indent="1588">
              <a:spcBef>
                <a:spcPts val="0"/>
              </a:spcBef>
              <a:buClr>
                <a:srgbClr val="0F6FC6">
                  <a:lumMod val="40000"/>
                  <a:lumOff val="60000"/>
                </a:srgbClr>
              </a:buClr>
              <a:buSzPct val="85000"/>
              <a:buNone/>
            </a:pPr>
            <a:r>
              <a:rPr lang="es-ES" sz="2000" dirty="0" smtClean="0">
                <a:solidFill>
                  <a:srgbClr val="FFC000"/>
                </a:solidFill>
                <a:effectLst>
                  <a:outerShdw blurRad="38100" dist="38100" dir="2700000" algn="tl">
                    <a:srgbClr val="000000">
                      <a:alpha val="43137"/>
                    </a:srgbClr>
                  </a:outerShdw>
                </a:effectLst>
                <a:latin typeface="Consolas" pitchFamily="49" charset="0"/>
              </a:rPr>
              <a:t>int</a:t>
            </a:r>
            <a:r>
              <a:rPr lang="es-ES" sz="2000" dirty="0" smtClean="0">
                <a:solidFill>
                  <a:prstClr val="white"/>
                </a:solidFill>
                <a:effectLst>
                  <a:outerShdw blurRad="38100" dist="38100" dir="2700000" algn="tl">
                    <a:srgbClr val="000000">
                      <a:alpha val="43137"/>
                    </a:srgbClr>
                  </a:outerShdw>
                </a:effectLst>
                <a:latin typeface="Consolas" pitchFamily="49" charset="0"/>
              </a:rPr>
              <a:t> num, total = </a:t>
            </a:r>
            <a:r>
              <a:rPr lang="es-ES" sz="2000" dirty="0" smtClean="0">
                <a:solidFill>
                  <a:srgbClr val="FFFF00"/>
                </a:solidFill>
                <a:effectLst>
                  <a:outerShdw blurRad="38100" dist="38100" dir="2700000" algn="tl">
                    <a:srgbClr val="000000">
                      <a:alpha val="43137"/>
                    </a:srgbClr>
                  </a:outerShdw>
                </a:effectLst>
                <a:latin typeface="Consolas" pitchFamily="49" charset="0"/>
              </a:rPr>
              <a:t>0</a:t>
            </a: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lvl="1" indent="1588">
              <a:spcBef>
                <a:spcPts val="0"/>
              </a:spcBef>
              <a:buClr>
                <a:srgbClr val="0F6FC6">
                  <a:lumMod val="40000"/>
                  <a:lumOff val="60000"/>
                </a:srgbClr>
              </a:buClr>
              <a:buSzPct val="85000"/>
              <a:buNone/>
            </a:pPr>
            <a:r>
              <a:rPr lang="es-ES" sz="2000" dirty="0" smtClean="0">
                <a:solidFill>
                  <a:prstClr val="white"/>
                </a:solidFill>
                <a:effectLst>
                  <a:outerShdw blurRad="38100" dist="38100" dir="2700000" algn="tl">
                    <a:srgbClr val="000000">
                      <a:alpha val="43137"/>
                    </a:srgbClr>
                  </a:outerShdw>
                </a:effectLst>
                <a:latin typeface="Consolas" pitchFamily="49" charset="0"/>
              </a:rPr>
              <a:t>cin &gt;&gt; num;</a:t>
            </a:r>
          </a:p>
          <a:p>
            <a:pPr lvl="1" indent="1588">
              <a:spcBef>
                <a:spcPts val="0"/>
              </a:spcBef>
              <a:buClr>
                <a:srgbClr val="0F6FC6">
                  <a:lumMod val="40000"/>
                  <a:lumOff val="60000"/>
                </a:srgbClr>
              </a:buClr>
              <a:buSzPct val="85000"/>
              <a:buNone/>
            </a:pPr>
            <a:r>
              <a:rPr lang="es-ES" sz="2000" dirty="0" smtClean="0">
                <a:solidFill>
                  <a:srgbClr val="009DD9">
                    <a:lumMod val="60000"/>
                    <a:lumOff val="40000"/>
                  </a:srgbClr>
                </a:solidFill>
                <a:effectLst>
                  <a:outerShdw blurRad="38100" dist="38100" dir="2700000" algn="tl">
                    <a:srgbClr val="000000">
                      <a:alpha val="43137"/>
                    </a:srgbClr>
                  </a:outerShdw>
                </a:effectLst>
                <a:latin typeface="Consolas" pitchFamily="49" charset="0"/>
              </a:rPr>
              <a:t>if</a:t>
            </a:r>
            <a:r>
              <a:rPr lang="es-ES" sz="2000" dirty="0" smtClean="0">
                <a:solidFill>
                  <a:prstClr val="white"/>
                </a:solidFill>
                <a:effectLst>
                  <a:outerShdw blurRad="38100" dist="38100" dir="2700000" algn="tl">
                    <a:srgbClr val="000000">
                      <a:alpha val="43137"/>
                    </a:srgbClr>
                  </a:outerShdw>
                </a:effectLst>
                <a:latin typeface="Consolas" pitchFamily="49" charset="0"/>
              </a:rPr>
              <a:t> (num &gt; </a:t>
            </a:r>
            <a:r>
              <a:rPr lang="es-ES" sz="2000" dirty="0" smtClean="0">
                <a:solidFill>
                  <a:srgbClr val="FFFF00"/>
                </a:solidFill>
                <a:effectLst>
                  <a:outerShdw blurRad="38100" dist="38100" dir="2700000" algn="tl">
                    <a:srgbClr val="000000">
                      <a:alpha val="43137"/>
                    </a:srgbClr>
                  </a:outerShdw>
                </a:effectLst>
                <a:latin typeface="Consolas" pitchFamily="49" charset="0"/>
              </a:rPr>
              <a:t>0</a:t>
            </a:r>
            <a:r>
              <a:rPr lang="es-ES" sz="2000" dirty="0" smtClean="0">
                <a:solidFill>
                  <a:prstClr val="white"/>
                </a:solidFill>
                <a:effectLst>
                  <a:outerShdw blurRad="38100" dist="38100" dir="2700000" algn="tl">
                    <a:srgbClr val="000000">
                      <a:alpha val="43137"/>
                    </a:srgbClr>
                  </a:outerShdw>
                </a:effectLst>
                <a:latin typeface="Consolas" pitchFamily="49" charset="0"/>
              </a:rPr>
              <a:t>) </a:t>
            </a:r>
          </a:p>
          <a:p>
            <a:pPr lvl="1" indent="1588">
              <a:spcBef>
                <a:spcPts val="0"/>
              </a:spcBef>
              <a:buClr>
                <a:srgbClr val="0F6FC6">
                  <a:lumMod val="40000"/>
                  <a:lumOff val="60000"/>
                </a:srgbClr>
              </a:buClr>
              <a:buSzPct val="85000"/>
              <a:buNone/>
            </a:pP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lvl="1" indent="1588">
              <a:spcBef>
                <a:spcPts val="0"/>
              </a:spcBef>
              <a:buClr>
                <a:srgbClr val="0F6FC6">
                  <a:lumMod val="40000"/>
                  <a:lumOff val="60000"/>
                </a:srgbClr>
              </a:buClr>
              <a:buSzPct val="85000"/>
              <a:buNone/>
            </a:pPr>
            <a:r>
              <a:rPr lang="es-ES" sz="2000" dirty="0" smtClean="0">
                <a:solidFill>
                  <a:prstClr val="white"/>
                </a:solidFill>
                <a:effectLst>
                  <a:outerShdw blurRad="38100" dist="38100" dir="2700000" algn="tl">
                    <a:srgbClr val="000000">
                      <a:alpha val="43137"/>
                    </a:srgbClr>
                  </a:outerShdw>
                </a:effectLst>
                <a:latin typeface="Consolas" pitchFamily="49" charset="0"/>
              </a:rPr>
              <a:t>   cout &lt;&lt; </a:t>
            </a:r>
            <a:r>
              <a:rPr lang="es-ES" sz="2000" dirty="0" smtClean="0">
                <a:solidFill>
                  <a:srgbClr val="FFFF00"/>
                </a:solidFill>
                <a:effectLst>
                  <a:outerShdw blurRad="38100" dist="38100" dir="2700000" algn="tl">
                    <a:srgbClr val="000000">
                      <a:alpha val="43137"/>
                    </a:srgbClr>
                  </a:outerShdw>
                </a:effectLst>
                <a:latin typeface="Consolas" pitchFamily="49" charset="0"/>
              </a:rPr>
              <a:t>"Positivo"</a:t>
            </a: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lvl="1" indent="1588">
              <a:spcBef>
                <a:spcPts val="0"/>
              </a:spcBef>
              <a:buClr>
                <a:srgbClr val="0F6FC6">
                  <a:lumMod val="40000"/>
                  <a:lumOff val="60000"/>
                </a:srgbClr>
              </a:buClr>
              <a:buSzPct val="85000"/>
              <a:buNone/>
            </a:pPr>
            <a:r>
              <a:rPr lang="es-ES" sz="2000" dirty="0" smtClean="0">
                <a:solidFill>
                  <a:prstClr val="white"/>
                </a:solidFill>
                <a:effectLst>
                  <a:outerShdw blurRad="38100" dist="38100" dir="2700000" algn="tl">
                    <a:srgbClr val="000000">
                      <a:alpha val="43137"/>
                    </a:srgbClr>
                  </a:outerShdw>
                </a:effectLst>
                <a:latin typeface="Consolas" pitchFamily="49" charset="0"/>
              </a:rPr>
              <a:t>   total = total + num;</a:t>
            </a:r>
          </a:p>
          <a:p>
            <a:pPr lvl="1" indent="1588">
              <a:spcBef>
                <a:spcPts val="0"/>
              </a:spcBef>
              <a:buClr>
                <a:srgbClr val="0F6FC6">
                  <a:lumMod val="40000"/>
                  <a:lumOff val="60000"/>
                </a:srgbClr>
              </a:buClr>
              <a:buSzPct val="85000"/>
              <a:buNone/>
            </a:pP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lvl="1" indent="1588">
              <a:spcBef>
                <a:spcPts val="0"/>
              </a:spcBef>
              <a:spcAft>
                <a:spcPts val="300"/>
              </a:spcAft>
              <a:buClr>
                <a:srgbClr val="0F6FC6">
                  <a:lumMod val="40000"/>
                  <a:lumOff val="60000"/>
                </a:srgbClr>
              </a:buClr>
              <a:buSzPct val="85000"/>
              <a:buNone/>
            </a:pPr>
            <a:r>
              <a:rPr lang="es-ES" sz="2000" dirty="0" smtClean="0">
                <a:solidFill>
                  <a:prstClr val="white"/>
                </a:solidFill>
                <a:effectLst>
                  <a:outerShdw blurRad="38100" dist="38100" dir="2700000" algn="tl">
                    <a:srgbClr val="000000">
                      <a:alpha val="43137"/>
                    </a:srgbClr>
                  </a:outerShdw>
                </a:effectLst>
                <a:latin typeface="Consolas" pitchFamily="49" charset="0"/>
              </a:rPr>
              <a:t>cout &lt;&lt; endl;</a:t>
            </a:r>
            <a:endParaRPr lang="es-ES" sz="2000" dirty="0">
              <a:effectLst>
                <a:outerShdw blurRad="38100" dist="38100" dir="2700000" algn="tl">
                  <a:srgbClr val="000000">
                    <a:alpha val="43137"/>
                  </a:srgbClr>
                </a:outerShdw>
              </a:effectLst>
            </a:endParaRPr>
          </a:p>
        </p:txBody>
      </p:sp>
      <p:sp>
        <p:nvSpPr>
          <p:cNvPr id="23" name="22 Rectángulo"/>
          <p:cNvSpPr/>
          <p:nvPr/>
        </p:nvSpPr>
        <p:spPr>
          <a:xfrm>
            <a:off x="1644054" y="4403204"/>
            <a:ext cx="3359994" cy="1258044"/>
          </a:xfrm>
          <a:prstGeom prst="rect">
            <a:avLst/>
          </a:prstGeom>
          <a:noFill/>
          <a:ln w="19050">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5364088" y="4665330"/>
            <a:ext cx="2685800" cy="70788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Ámbito local</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(declaraciones locales)</a:t>
            </a:r>
          </a:p>
        </p:txBody>
      </p:sp>
      <p:grpSp>
        <p:nvGrpSpPr>
          <p:cNvPr id="31" name="30 Grupo"/>
          <p:cNvGrpSpPr/>
          <p:nvPr/>
        </p:nvGrpSpPr>
        <p:grpSpPr>
          <a:xfrm>
            <a:off x="4423762" y="2289950"/>
            <a:ext cx="868318" cy="432000"/>
            <a:chOff x="4423762" y="2714326"/>
            <a:chExt cx="868318" cy="432000"/>
          </a:xfrm>
        </p:grpSpPr>
        <p:cxnSp>
          <p:nvCxnSpPr>
            <p:cNvPr id="28" name="27 Conector recto de flecha"/>
            <p:cNvCxnSpPr/>
            <p:nvPr/>
          </p:nvCxnSpPr>
          <p:spPr>
            <a:xfrm flipV="1">
              <a:off x="4788024" y="2924947"/>
              <a:ext cx="504056" cy="1"/>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18 Elipse"/>
            <p:cNvSpPr/>
            <p:nvPr/>
          </p:nvSpPr>
          <p:spPr>
            <a:xfrm>
              <a:off x="4423762" y="2714326"/>
              <a:ext cx="370384" cy="4320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effectLst>
                    <a:outerShdw blurRad="38100" dist="38100" dir="2700000" algn="tl">
                      <a:srgbClr val="000000">
                        <a:alpha val="43137"/>
                      </a:srgbClr>
                    </a:outerShdw>
                  </a:effectLst>
                  <a:latin typeface="Consolas" pitchFamily="49" charset="0"/>
                </a:rPr>
                <a:t>}</a:t>
              </a:r>
              <a:endParaRPr lang="es-ES" sz="2000" dirty="0">
                <a:effectLst>
                  <a:outerShdw blurRad="38100" dist="38100" dir="2700000" algn="tl">
                    <a:srgbClr val="000000">
                      <a:alpha val="43137"/>
                    </a:srgbClr>
                  </a:outerShdw>
                </a:effectLst>
                <a:latin typeface="Consolas" pitchFamily="49" charset="0"/>
              </a:endParaRPr>
            </a:p>
          </p:txBody>
        </p:sp>
      </p:grpSp>
      <p:grpSp>
        <p:nvGrpSpPr>
          <p:cNvPr id="30" name="29 Grupo"/>
          <p:cNvGrpSpPr/>
          <p:nvPr/>
        </p:nvGrpSpPr>
        <p:grpSpPr>
          <a:xfrm>
            <a:off x="1655916" y="2309000"/>
            <a:ext cx="2772068" cy="400110"/>
            <a:chOff x="1655916" y="2733376"/>
            <a:chExt cx="2772068" cy="400110"/>
          </a:xfrm>
        </p:grpSpPr>
        <p:cxnSp>
          <p:nvCxnSpPr>
            <p:cNvPr id="12" name="11 Conector recto de flecha"/>
            <p:cNvCxnSpPr/>
            <p:nvPr/>
          </p:nvCxnSpPr>
          <p:spPr>
            <a:xfrm flipV="1">
              <a:off x="1655916" y="2924946"/>
              <a:ext cx="2772068" cy="1"/>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483768" y="2733376"/>
              <a:ext cx="1312860"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instrucción</a:t>
              </a:r>
              <a:endParaRPr lang="es-ES" sz="2000" i="1" dirty="0">
                <a:solidFill>
                  <a:schemeClr val="tx1"/>
                </a:solidFill>
                <a:effectLst>
                  <a:outerShdw blurRad="38100" dist="38100" dir="2700000" algn="tl">
                    <a:srgbClr val="000000">
                      <a:alpha val="43137"/>
                    </a:srgbClr>
                  </a:outerShdw>
                </a:effectLst>
                <a:latin typeface="+mj-lt"/>
              </a:endParaRPr>
            </a:p>
          </p:txBody>
        </p:sp>
      </p:grpSp>
      <p:grpSp>
        <p:nvGrpSpPr>
          <p:cNvPr id="26" name="25 Grupo"/>
          <p:cNvGrpSpPr/>
          <p:nvPr/>
        </p:nvGrpSpPr>
        <p:grpSpPr>
          <a:xfrm>
            <a:off x="971600" y="2276872"/>
            <a:ext cx="874440" cy="432000"/>
            <a:chOff x="971600" y="2701248"/>
            <a:chExt cx="874440" cy="432000"/>
          </a:xfrm>
        </p:grpSpPr>
        <p:cxnSp>
          <p:nvCxnSpPr>
            <p:cNvPr id="18" name="17 Conector recto de flecha"/>
            <p:cNvCxnSpPr/>
            <p:nvPr/>
          </p:nvCxnSpPr>
          <p:spPr>
            <a:xfrm>
              <a:off x="971600" y="2917248"/>
              <a:ext cx="504056" cy="1588"/>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19 Elipse"/>
            <p:cNvSpPr/>
            <p:nvPr/>
          </p:nvSpPr>
          <p:spPr>
            <a:xfrm>
              <a:off x="1475656" y="2701248"/>
              <a:ext cx="370384" cy="4320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effectLst>
                    <a:outerShdw blurRad="38100" dist="38100" dir="2700000" algn="tl">
                      <a:srgbClr val="000000">
                        <a:alpha val="43137"/>
                      </a:srgbClr>
                    </a:outerShdw>
                  </a:effectLst>
                  <a:latin typeface="Consolas" pitchFamily="49" charset="0"/>
                </a:rPr>
                <a:t>{</a:t>
              </a:r>
              <a:endParaRPr lang="es-ES" sz="2000" dirty="0">
                <a:effectLst>
                  <a:outerShdw blurRad="38100" dist="38100" dir="2700000" algn="tl">
                    <a:srgbClr val="000000">
                      <a:alpha val="43137"/>
                    </a:srgbClr>
                  </a:outerShdw>
                </a:effectLst>
                <a:latin typeface="Consolas" pitchFamily="49" charset="0"/>
              </a:endParaRP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wipe(left)">
                                      <p:cBhvr>
                                        <p:cTn id="7" dur="1000"/>
                                        <p:tgtEl>
                                          <p:spTgt spid="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1000"/>
                                        <p:tgtEl>
                                          <p:spTgt spid="25"/>
                                        </p:tgtEl>
                                      </p:cBhvr>
                                    </p:animEffect>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right)">
                                      <p:cBhvr>
                                        <p:cTn id="36" dur="1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animEffect transition="in" filter="wipe(left)">
                                      <p:cBhvr>
                                        <p:cTn id="41" dur="1000"/>
                                        <p:tgtEl>
                                          <p:spTgt spid="22">
                                            <p:txEl>
                                              <p:pRg st="0" end="0"/>
                                            </p:txEl>
                                          </p:spTgt>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22">
                                            <p:txEl>
                                              <p:pRg st="1" end="1"/>
                                            </p:txEl>
                                          </p:spTgt>
                                        </p:tgtEl>
                                        <p:attrNameLst>
                                          <p:attrName>style.visibility</p:attrName>
                                        </p:attrNameLst>
                                      </p:cBhvr>
                                      <p:to>
                                        <p:strVal val="visible"/>
                                      </p:to>
                                    </p:set>
                                    <p:animEffect transition="in" filter="wipe(left)">
                                      <p:cBhvr>
                                        <p:cTn id="45" dur="1000"/>
                                        <p:tgtEl>
                                          <p:spTgt spid="2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xEl>
                                              <p:pRg st="2" end="2"/>
                                            </p:txEl>
                                          </p:spTgt>
                                        </p:tgtEl>
                                        <p:attrNameLst>
                                          <p:attrName>style.visibility</p:attrName>
                                        </p:attrNameLst>
                                      </p:cBhvr>
                                      <p:to>
                                        <p:strVal val="visible"/>
                                      </p:to>
                                    </p:set>
                                    <p:animEffect transition="in" filter="wipe(left)">
                                      <p:cBhvr>
                                        <p:cTn id="50" dur="1000"/>
                                        <p:tgtEl>
                                          <p:spTgt spid="22">
                                            <p:txEl>
                                              <p:pRg st="2" end="2"/>
                                            </p:txEl>
                                          </p:spTgt>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2">
                                            <p:txEl>
                                              <p:pRg st="3" end="3"/>
                                            </p:txEl>
                                          </p:spTgt>
                                        </p:tgtEl>
                                        <p:attrNameLst>
                                          <p:attrName>style.visibility</p:attrName>
                                        </p:attrNameLst>
                                      </p:cBhvr>
                                      <p:to>
                                        <p:strVal val="visible"/>
                                      </p:to>
                                    </p:set>
                                    <p:animEffect transition="in" filter="wipe(left)">
                                      <p:cBhvr>
                                        <p:cTn id="54" dur="1000"/>
                                        <p:tgtEl>
                                          <p:spTgt spid="22">
                                            <p:txEl>
                                              <p:pRg st="3" end="3"/>
                                            </p:txEl>
                                          </p:spTgt>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22">
                                            <p:txEl>
                                              <p:pRg st="4" end="4"/>
                                            </p:txEl>
                                          </p:spTgt>
                                        </p:tgtEl>
                                        <p:attrNameLst>
                                          <p:attrName>style.visibility</p:attrName>
                                        </p:attrNameLst>
                                      </p:cBhvr>
                                      <p:to>
                                        <p:strVal val="visible"/>
                                      </p:to>
                                    </p:set>
                                    <p:animEffect transition="in" filter="wipe(left)">
                                      <p:cBhvr>
                                        <p:cTn id="58" dur="1000"/>
                                        <p:tgtEl>
                                          <p:spTgt spid="22">
                                            <p:txEl>
                                              <p:pRg st="4" end="4"/>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22">
                                            <p:txEl>
                                              <p:pRg st="5" end="5"/>
                                            </p:txEl>
                                          </p:spTgt>
                                        </p:tgtEl>
                                        <p:attrNameLst>
                                          <p:attrName>style.visibility</p:attrName>
                                        </p:attrNameLst>
                                      </p:cBhvr>
                                      <p:to>
                                        <p:strVal val="visible"/>
                                      </p:to>
                                    </p:set>
                                    <p:animEffect transition="in" filter="wipe(left)">
                                      <p:cBhvr>
                                        <p:cTn id="62" dur="1000"/>
                                        <p:tgtEl>
                                          <p:spTgt spid="22">
                                            <p:txEl>
                                              <p:pRg st="5" end="5"/>
                                            </p:txEl>
                                          </p:spTgt>
                                        </p:tgtEl>
                                      </p:cBhvr>
                                    </p:animEffect>
                                  </p:childTnLst>
                                </p:cTn>
                              </p:par>
                            </p:childTnLst>
                          </p:cTn>
                        </p:par>
                        <p:par>
                          <p:cTn id="63" fill="hold">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22">
                                            <p:txEl>
                                              <p:pRg st="6" end="6"/>
                                            </p:txEl>
                                          </p:spTgt>
                                        </p:tgtEl>
                                        <p:attrNameLst>
                                          <p:attrName>style.visibility</p:attrName>
                                        </p:attrNameLst>
                                      </p:cBhvr>
                                      <p:to>
                                        <p:strVal val="visible"/>
                                      </p:to>
                                    </p:set>
                                    <p:animEffect transition="in" filter="wipe(left)">
                                      <p:cBhvr>
                                        <p:cTn id="66" dur="1000"/>
                                        <p:tgtEl>
                                          <p:spTgt spid="22">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22">
                                            <p:txEl>
                                              <p:pRg st="7" end="7"/>
                                            </p:txEl>
                                          </p:spTgt>
                                        </p:tgtEl>
                                        <p:attrNameLst>
                                          <p:attrName>style.visibility</p:attrName>
                                        </p:attrNameLst>
                                      </p:cBhvr>
                                      <p:to>
                                        <p:strVal val="visible"/>
                                      </p:to>
                                    </p:set>
                                    <p:animEffect transition="in" filter="wipe(left)">
                                      <p:cBhvr>
                                        <p:cTn id="71" dur="1000"/>
                                        <p:tgtEl>
                                          <p:spTgt spid="22">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1000"/>
                                        <p:tgtEl>
                                          <p:spTgt spid="23"/>
                                        </p:tgtEl>
                                      </p:cBhvr>
                                    </p:animEffect>
                                  </p:childTnLst>
                                </p:cTn>
                              </p:par>
                            </p:childTnLst>
                          </p:cTn>
                        </p:par>
                        <p:par>
                          <p:cTn id="77" fill="hold">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animEffect transition="in" filter="wipe(left)">
                                      <p:cBhvr>
                                        <p:cTn id="8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uiExpand="1" build="p" bldLvl="2"/>
      <p:bldP spid="23" grpId="0" animBg="1"/>
      <p:bldP spid="24"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Bloques de código</a:t>
            </a:r>
            <a:endParaRPr lang="es-ES" i="1"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185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42"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Posición de las llaves: cuestión de estilo</a:t>
            </a:r>
            <a:endParaRPr lang="es-ES" sz="2800" i="0" dirty="0" smtClean="0">
              <a:solidFill>
                <a:schemeClr val="bg2">
                  <a:lumMod val="20000"/>
                  <a:lumOff val="80000"/>
                </a:schemeClr>
              </a:solidFill>
              <a:latin typeface="Consolas" pitchFamily="49" charset="0"/>
              <a:cs typeface="Consolas" pitchFamily="49" charset="0"/>
            </a:endParaRPr>
          </a:p>
          <a:p>
            <a:pPr lvl="1" indent="1588">
              <a:spcBef>
                <a:spcPts val="0"/>
              </a:spcBef>
              <a:buNone/>
              <a:tabLst>
                <a:tab pos="4305300" algn="l"/>
              </a:tabLst>
            </a:pPr>
            <a:r>
              <a:rPr lang="es-ES" sz="2000" dirty="0" smtClean="0">
                <a:solidFill>
                  <a:schemeClr val="accent2">
                    <a:lumMod val="60000"/>
                    <a:lumOff val="40000"/>
                  </a:schemeClr>
                </a:solidFill>
                <a:latin typeface="Consolas" pitchFamily="49" charset="0"/>
              </a:rPr>
              <a:t>if</a:t>
            </a:r>
            <a:r>
              <a:rPr lang="es-ES" sz="2000" dirty="0" smtClean="0">
                <a:latin typeface="Consolas" pitchFamily="49" charset="0"/>
              </a:rPr>
              <a:t> (num &gt; </a:t>
            </a:r>
            <a:r>
              <a:rPr lang="es-ES" sz="2000" dirty="0" smtClean="0">
                <a:solidFill>
                  <a:srgbClr val="FFFF00"/>
                </a:solidFill>
                <a:latin typeface="Consolas" pitchFamily="49" charset="0"/>
              </a:rPr>
              <a:t>0</a:t>
            </a: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if</a:t>
            </a:r>
            <a:r>
              <a:rPr lang="es-ES" sz="2000" dirty="0" smtClean="0">
                <a:latin typeface="Consolas" pitchFamily="49" charset="0"/>
              </a:rPr>
              <a:t> (num &gt; </a:t>
            </a:r>
            <a:r>
              <a:rPr lang="es-ES" sz="2000" dirty="0" smtClean="0">
                <a:solidFill>
                  <a:srgbClr val="FFFF00"/>
                </a:solidFill>
                <a:latin typeface="Consolas" pitchFamily="49" charset="0"/>
              </a:rPr>
              <a:t>0</a:t>
            </a:r>
            <a:r>
              <a:rPr lang="es-ES" sz="2000" dirty="0" smtClean="0">
                <a:latin typeface="Consolas" pitchFamily="49" charset="0"/>
              </a:rPr>
              <a:t>) </a:t>
            </a:r>
            <a:r>
              <a:rPr lang="es-ES" sz="2000" dirty="0" smtClean="0">
                <a:solidFill>
                  <a:srgbClr val="FFC000"/>
                </a:solidFill>
                <a:latin typeface="Consolas" pitchFamily="49" charset="0"/>
              </a:rPr>
              <a:t>{</a:t>
            </a:r>
          </a:p>
          <a:p>
            <a:pPr lvl="1" indent="1588">
              <a:spcBef>
                <a:spcPts val="0"/>
              </a:spcBef>
              <a:buNone/>
              <a:tabLst>
                <a:tab pos="4305300" algn="l"/>
              </a:tabLst>
            </a:pPr>
            <a:r>
              <a:rPr lang="es-ES" sz="2000" dirty="0" smtClean="0">
                <a:solidFill>
                  <a:srgbClr val="FFC000"/>
                </a:solidFill>
                <a:latin typeface="Consolas" pitchFamily="49" charset="0"/>
              </a:rPr>
              <a:t>{</a:t>
            </a:r>
            <a:r>
              <a:rPr lang="es-ES" sz="2000" dirty="0" smtClean="0">
                <a:latin typeface="Consolas" pitchFamily="49" charset="0"/>
              </a:rPr>
              <a:t>	   cout &lt;&lt; </a:t>
            </a:r>
            <a:r>
              <a:rPr lang="es-ES" sz="2000" dirty="0" smtClean="0">
                <a:solidFill>
                  <a:srgbClr val="FFFF00"/>
                </a:solidFill>
                <a:latin typeface="Consolas" pitchFamily="49" charset="0"/>
              </a:rPr>
              <a:t>"Positivo"</a:t>
            </a:r>
            <a:r>
              <a:rPr lang="es-ES" sz="2000" dirty="0" smtClean="0">
                <a:latin typeface="Consolas" pitchFamily="49" charset="0"/>
              </a:rPr>
              <a:t>;</a:t>
            </a:r>
          </a:p>
          <a:p>
            <a:pPr lvl="1" indent="1588">
              <a:spcBef>
                <a:spcPts val="0"/>
              </a:spcBef>
              <a:buNone/>
              <a:tabLst>
                <a:tab pos="4305300" algn="l"/>
              </a:tabLst>
            </a:pPr>
            <a:r>
              <a:rPr lang="es-ES" sz="2000" dirty="0" smtClean="0">
                <a:latin typeface="Consolas" pitchFamily="49" charset="0"/>
              </a:rPr>
              <a:t>   cout &lt;&lt; </a:t>
            </a:r>
            <a:r>
              <a:rPr lang="es-ES" sz="2000" dirty="0" smtClean="0">
                <a:solidFill>
                  <a:srgbClr val="FFFF00"/>
                </a:solidFill>
                <a:latin typeface="Consolas" pitchFamily="49" charset="0"/>
              </a:rPr>
              <a:t>"Positivo"</a:t>
            </a:r>
            <a:r>
              <a:rPr lang="es-ES" sz="2000" dirty="0" smtClean="0">
                <a:latin typeface="Consolas" pitchFamily="49" charset="0"/>
              </a:rPr>
              <a:t>;	   total = total + num;</a:t>
            </a:r>
          </a:p>
          <a:p>
            <a:pPr lvl="1" indent="1588">
              <a:spcBef>
                <a:spcPts val="0"/>
              </a:spcBef>
              <a:buNone/>
              <a:tabLst>
                <a:tab pos="4305300" algn="l"/>
              </a:tabLst>
            </a:pPr>
            <a:r>
              <a:rPr lang="es-ES" sz="2000" dirty="0" smtClean="0">
                <a:latin typeface="Consolas" pitchFamily="49" charset="0"/>
              </a:rPr>
              <a:t>   total = total + num;	</a:t>
            </a:r>
            <a:r>
              <a:rPr lang="es-ES" sz="2000" dirty="0" smtClean="0">
                <a:solidFill>
                  <a:srgbClr val="FFC000"/>
                </a:solidFill>
                <a:latin typeface="Consolas" pitchFamily="49" charset="0"/>
              </a:rPr>
              <a:t>}</a:t>
            </a:r>
          </a:p>
          <a:p>
            <a:pPr lvl="1" indent="1588">
              <a:spcBef>
                <a:spcPts val="0"/>
              </a:spcBef>
              <a:buNone/>
              <a:tabLst>
                <a:tab pos="4305300" algn="l"/>
              </a:tabLst>
            </a:pPr>
            <a:r>
              <a:rPr lang="es-ES" sz="2000" dirty="0" smtClean="0">
                <a:solidFill>
                  <a:srgbClr val="FFC000"/>
                </a:solidFill>
                <a:latin typeface="Consolas" pitchFamily="49" charset="0"/>
              </a:rPr>
              <a:t>}</a:t>
            </a:r>
            <a:r>
              <a:rPr lang="es-ES" sz="2000" dirty="0" smtClean="0">
                <a:latin typeface="Consolas" pitchFamily="49" charset="0"/>
              </a:rPr>
              <a:t>	cout &lt;&lt; endl;</a:t>
            </a:r>
          </a:p>
          <a:p>
            <a:pPr lvl="1" indent="1588">
              <a:spcBef>
                <a:spcPts val="0"/>
              </a:spcBef>
              <a:spcAft>
                <a:spcPts val="1200"/>
              </a:spcAft>
              <a:buNone/>
              <a:tabLst>
                <a:tab pos="4305300" algn="l"/>
              </a:tabLst>
            </a:pPr>
            <a:r>
              <a:rPr lang="es-ES" sz="2000" dirty="0" smtClean="0">
                <a:latin typeface="Consolas" pitchFamily="49" charset="0"/>
              </a:rPr>
              <a:t>cout &lt;&lt; endl;</a:t>
            </a:r>
            <a:endParaRPr lang="es-ES" sz="1800" dirty="0" smtClean="0">
              <a:latin typeface="Consolas" pitchFamily="49" charset="0"/>
            </a:endParaRPr>
          </a:p>
          <a:p>
            <a:pPr indent="1588">
              <a:spcBef>
                <a:spcPts val="0"/>
              </a:spcBef>
              <a:spcAft>
                <a:spcPts val="1200"/>
              </a:spcAft>
            </a:pPr>
            <a:r>
              <a:rPr lang="es-ES" sz="2800" dirty="0" smtClean="0">
                <a:solidFill>
                  <a:schemeClr val="bg2">
                    <a:lumMod val="20000"/>
                    <a:lumOff val="80000"/>
                  </a:schemeClr>
                </a:solidFill>
              </a:rPr>
              <a:t>No necesitamos las llaves si sólo hay una instrucción</a:t>
            </a:r>
            <a:endParaRPr lang="es-ES" sz="2800" i="0" dirty="0" smtClean="0">
              <a:solidFill>
                <a:schemeClr val="bg2">
                  <a:lumMod val="20000"/>
                  <a:lumOff val="80000"/>
                </a:schemeClr>
              </a:solidFill>
              <a:latin typeface="Consolas" pitchFamily="49" charset="0"/>
              <a:cs typeface="Consolas" pitchFamily="49" charset="0"/>
            </a:endParaRPr>
          </a:p>
          <a:p>
            <a:pPr lvl="1" indent="1588">
              <a:spcBef>
                <a:spcPts val="0"/>
              </a:spcBef>
              <a:buNone/>
              <a:tabLst>
                <a:tab pos="4305300" algn="l"/>
              </a:tabLst>
            </a:pPr>
            <a:r>
              <a:rPr lang="es-ES" sz="2000" dirty="0" smtClean="0">
                <a:solidFill>
                  <a:schemeClr val="accent2">
                    <a:lumMod val="60000"/>
                    <a:lumOff val="40000"/>
                  </a:schemeClr>
                </a:solidFill>
                <a:latin typeface="Consolas" pitchFamily="49" charset="0"/>
              </a:rPr>
              <a:t>if</a:t>
            </a:r>
            <a:r>
              <a:rPr lang="es-ES" sz="2000" dirty="0" smtClean="0">
                <a:latin typeface="Consolas" pitchFamily="49" charset="0"/>
              </a:rPr>
              <a:t> (num &gt; </a:t>
            </a:r>
            <a:r>
              <a:rPr lang="es-ES" sz="2000" dirty="0" smtClean="0">
                <a:solidFill>
                  <a:srgbClr val="FFFF00"/>
                </a:solidFill>
                <a:latin typeface="Consolas" pitchFamily="49" charset="0"/>
              </a:rPr>
              <a:t>0</a:t>
            </a:r>
            <a:r>
              <a:rPr lang="es-ES" sz="2000" dirty="0" smtClean="0">
                <a:latin typeface="Consolas" pitchFamily="49" charset="0"/>
              </a:rPr>
              <a:t>) </a:t>
            </a:r>
            <a:r>
              <a:rPr lang="es-ES" sz="2000" dirty="0" smtClean="0">
                <a:solidFill>
                  <a:srgbClr val="FFC000"/>
                </a:solidFill>
                <a:latin typeface="Consolas" pitchFamily="49" charset="0"/>
              </a:rPr>
              <a:t>{</a:t>
            </a: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if</a:t>
            </a:r>
            <a:r>
              <a:rPr lang="es-ES" sz="2000" dirty="0" smtClean="0">
                <a:latin typeface="Consolas" pitchFamily="49" charset="0"/>
              </a:rPr>
              <a:t> (num &gt; </a:t>
            </a:r>
            <a:r>
              <a:rPr lang="es-ES" sz="2000" dirty="0" smtClean="0">
                <a:solidFill>
                  <a:srgbClr val="FFFF00"/>
                </a:solidFill>
                <a:latin typeface="Consolas" pitchFamily="49" charset="0"/>
              </a:rPr>
              <a:t>0</a:t>
            </a:r>
            <a:r>
              <a:rPr lang="es-ES" sz="2000" dirty="0" smtClean="0">
                <a:latin typeface="Consolas" pitchFamily="49" charset="0"/>
              </a:rPr>
              <a:t>)</a:t>
            </a:r>
            <a:endParaRPr lang="es-ES" sz="2000" dirty="0" smtClean="0">
              <a:solidFill>
                <a:srgbClr val="FFC000"/>
              </a:solidFill>
              <a:latin typeface="Consolas" pitchFamily="49" charset="0"/>
            </a:endParaRPr>
          </a:p>
          <a:p>
            <a:pPr lvl="1" indent="1588">
              <a:spcBef>
                <a:spcPts val="0"/>
              </a:spcBef>
              <a:buNone/>
              <a:tabLst>
                <a:tab pos="4305300" algn="l"/>
              </a:tabLst>
            </a:pPr>
            <a:r>
              <a:rPr lang="es-ES" sz="2000" dirty="0" smtClean="0">
                <a:latin typeface="Consolas" pitchFamily="49" charset="0"/>
              </a:rPr>
              <a:t>   cout &lt;&lt; </a:t>
            </a:r>
            <a:r>
              <a:rPr lang="es-ES" sz="2000" dirty="0" smtClean="0">
                <a:solidFill>
                  <a:srgbClr val="FFFF00"/>
                </a:solidFill>
                <a:latin typeface="Consolas" pitchFamily="49" charset="0"/>
              </a:rPr>
              <a:t>"Positivo"</a:t>
            </a:r>
            <a:r>
              <a:rPr lang="es-ES" sz="2000" dirty="0" smtClean="0">
                <a:latin typeface="Consolas" pitchFamily="49" charset="0"/>
              </a:rPr>
              <a:t>;	   cout &lt;&lt; </a:t>
            </a:r>
            <a:r>
              <a:rPr lang="es-ES" sz="2000" dirty="0" smtClean="0">
                <a:solidFill>
                  <a:srgbClr val="FFFF00"/>
                </a:solidFill>
                <a:latin typeface="Consolas" pitchFamily="49" charset="0"/>
              </a:rPr>
              <a:t>"Positivo"</a:t>
            </a:r>
            <a:r>
              <a:rPr lang="es-ES" sz="2000" dirty="0" smtClean="0">
                <a:latin typeface="Consolas" pitchFamily="49" charset="0"/>
              </a:rPr>
              <a:t>;</a:t>
            </a:r>
          </a:p>
          <a:p>
            <a:pPr lvl="1" indent="1588">
              <a:spcBef>
                <a:spcPts val="0"/>
              </a:spcBef>
              <a:spcAft>
                <a:spcPts val="600"/>
              </a:spcAft>
              <a:buNone/>
              <a:tabLst>
                <a:tab pos="4305300" algn="l"/>
              </a:tabLst>
            </a:pPr>
            <a:r>
              <a:rPr lang="es-ES" sz="2000" dirty="0" smtClean="0">
                <a:solidFill>
                  <a:srgbClr val="FFC000"/>
                </a:solidFill>
                <a:latin typeface="Consolas" pitchFamily="49" charset="0"/>
              </a:rPr>
              <a:t>}</a:t>
            </a:r>
            <a:endParaRPr lang="es-ES" sz="2000" dirty="0" smtClean="0">
              <a:latin typeface="Consolas" pitchFamily="49" charset="0"/>
            </a:endParaRPr>
          </a:p>
          <a:p>
            <a:pPr lvl="1" indent="1588">
              <a:spcBef>
                <a:spcPts val="0"/>
              </a:spcBef>
              <a:spcAft>
                <a:spcPts val="600"/>
              </a:spcAft>
              <a:buClr>
                <a:srgbClr val="04617B">
                  <a:lumMod val="20000"/>
                  <a:lumOff val="80000"/>
                </a:srgbClr>
              </a:buClr>
              <a:buNone/>
            </a:pPr>
            <a:r>
              <a:rPr lang="es-ES" sz="2000" dirty="0" smtClean="0">
                <a:solidFill>
                  <a:prstClr val="white"/>
                </a:solidFill>
              </a:rPr>
              <a:t>Usaremos siempre llaves por simplicidad...</a:t>
            </a:r>
          </a:p>
          <a:p>
            <a:pPr lvl="1" indent="1588">
              <a:spcBef>
                <a:spcPts val="0"/>
              </a:spcBef>
              <a:spcAft>
                <a:spcPts val="600"/>
              </a:spcAft>
              <a:buClr>
                <a:srgbClr val="04617B">
                  <a:lumMod val="20000"/>
                  <a:lumOff val="80000"/>
                </a:srgbClr>
              </a:buClr>
              <a:buNone/>
            </a:pPr>
            <a:r>
              <a:rPr lang="es-ES" sz="2000" dirty="0" smtClean="0">
                <a:solidFill>
                  <a:prstClr val="white"/>
                </a:solidFill>
              </a:rPr>
              <a:t>Evita poner el </a:t>
            </a:r>
            <a:r>
              <a:rPr lang="es-ES" sz="2000" dirty="0" smtClean="0">
                <a:solidFill>
                  <a:schemeClr val="accent2">
                    <a:lumMod val="60000"/>
                    <a:lumOff val="40000"/>
                  </a:schemeClr>
                </a:solidFill>
                <a:latin typeface="Consolas" pitchFamily="49" charset="0"/>
                <a:cs typeface="Consolas" pitchFamily="49" charset="0"/>
              </a:rPr>
              <a:t>if</a:t>
            </a:r>
            <a:r>
              <a:rPr lang="es-ES" sz="2000" dirty="0" smtClean="0">
                <a:solidFill>
                  <a:prstClr val="white"/>
                </a:solidFill>
              </a:rPr>
              <a:t> y la instrucción objetivo en la misma línea:</a:t>
            </a:r>
          </a:p>
          <a:p>
            <a:pPr lvl="1" indent="1588">
              <a:spcBef>
                <a:spcPts val="0"/>
              </a:spcBef>
              <a:spcAft>
                <a:spcPts val="600"/>
              </a:spcAft>
              <a:buClr>
                <a:srgbClr val="04617B">
                  <a:lumMod val="20000"/>
                  <a:lumOff val="80000"/>
                </a:srgbClr>
              </a:buClr>
              <a:buNone/>
            </a:pPr>
            <a:r>
              <a:rPr lang="es-ES" sz="1800" dirty="0" smtClean="0">
                <a:solidFill>
                  <a:schemeClr val="accent2">
                    <a:lumMod val="60000"/>
                    <a:lumOff val="40000"/>
                  </a:schemeClr>
                </a:solidFill>
                <a:latin typeface="Consolas" pitchFamily="49" charset="0"/>
              </a:rPr>
              <a:t>	if</a:t>
            </a:r>
            <a:r>
              <a:rPr lang="es-ES" sz="1800" dirty="0" smtClean="0">
                <a:latin typeface="Consolas" pitchFamily="49" charset="0"/>
              </a:rPr>
              <a:t> (num &gt; </a:t>
            </a:r>
            <a:r>
              <a:rPr lang="es-ES" sz="1800" dirty="0" smtClean="0">
                <a:solidFill>
                  <a:srgbClr val="FFFF00"/>
                </a:solidFill>
                <a:latin typeface="Consolas" pitchFamily="49" charset="0"/>
              </a:rPr>
              <a:t>0</a:t>
            </a:r>
            <a:r>
              <a:rPr lang="es-ES" sz="1800" dirty="0" smtClean="0">
                <a:latin typeface="Consolas" pitchFamily="49" charset="0"/>
              </a:rPr>
              <a:t>) cout &lt;&lt; </a:t>
            </a:r>
            <a:r>
              <a:rPr lang="es-ES" sz="1800" dirty="0" smtClean="0">
                <a:solidFill>
                  <a:srgbClr val="FFFF00"/>
                </a:solidFill>
                <a:latin typeface="Consolas" pitchFamily="49" charset="0"/>
              </a:rPr>
              <a:t>"Positivo"</a:t>
            </a:r>
            <a:r>
              <a:rPr lang="es-ES" sz="1800" dirty="0" smtClean="0">
                <a:latin typeface="Consolas" pitchFamily="49" charset="0"/>
              </a:rPr>
              <a:t>;</a:t>
            </a:r>
            <a:endParaRPr lang="es-ES" sz="1800" dirty="0" smtClean="0">
              <a:solidFill>
                <a:prstClr val="white"/>
              </a:solidFill>
            </a:endParaRPr>
          </a:p>
        </p:txBody>
      </p:sp>
      <p:sp>
        <p:nvSpPr>
          <p:cNvPr id="6" name="5 CuadroTexto"/>
          <p:cNvSpPr txBox="1"/>
          <p:nvPr/>
        </p:nvSpPr>
        <p:spPr>
          <a:xfrm>
            <a:off x="4211960" y="4221088"/>
            <a:ext cx="437941" cy="64633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3600" dirty="0" smtClean="0">
                <a:solidFill>
                  <a:srgbClr val="FFC000"/>
                </a:solidFill>
                <a:effectLst>
                  <a:outerShdw blurRad="38100" dist="38100" dir="2700000" algn="tl">
                    <a:srgbClr val="000000">
                      <a:alpha val="43137"/>
                    </a:srgbClr>
                  </a:outerShdw>
                </a:effectLst>
                <a:latin typeface="Cambria" pitchFamily="18" charset="0"/>
                <a:sym typeface="Symbol"/>
              </a:rPr>
              <a:t></a:t>
            </a:r>
            <a:endParaRPr lang="es-ES" sz="3600" dirty="0" smtClean="0">
              <a:solidFill>
                <a:srgbClr val="FFC000"/>
              </a:solidFill>
              <a:effectLst>
                <a:outerShdw blurRad="38100" dist="38100" dir="2700000" algn="tl">
                  <a:srgbClr val="000000">
                    <a:alpha val="43137"/>
                  </a:srgbClr>
                </a:outerShdw>
              </a:effectLst>
              <a:latin typeface="Cambria" pitchFamily="18" charset="0"/>
            </a:endParaRPr>
          </a:p>
        </p:txBody>
      </p:sp>
      <p:grpSp>
        <p:nvGrpSpPr>
          <p:cNvPr id="7" name="6 Grupo"/>
          <p:cNvGrpSpPr/>
          <p:nvPr/>
        </p:nvGrpSpPr>
        <p:grpSpPr>
          <a:xfrm>
            <a:off x="3131840" y="5915372"/>
            <a:ext cx="2160240" cy="288032"/>
            <a:chOff x="7092280" y="5301208"/>
            <a:chExt cx="1152128" cy="360040"/>
          </a:xfrm>
        </p:grpSpPr>
        <p:cxnSp>
          <p:nvCxnSpPr>
            <p:cNvPr id="8" name="7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0" name="Grupo 9"/>
          <p:cNvGrpSpPr/>
          <p:nvPr/>
        </p:nvGrpSpPr>
        <p:grpSpPr>
          <a:xfrm>
            <a:off x="1907704" y="6021288"/>
            <a:ext cx="4176464" cy="335062"/>
            <a:chOff x="1907704" y="6021288"/>
            <a:chExt cx="4176464" cy="335062"/>
          </a:xfrm>
        </p:grpSpPr>
        <p:cxnSp>
          <p:nvCxnSpPr>
            <p:cNvPr id="11" name="Conector recto 10"/>
            <p:cNvCxnSpPr/>
            <p:nvPr/>
          </p:nvCxnSpPr>
          <p:spPr>
            <a:xfrm>
              <a:off x="5580112" y="6021288"/>
              <a:ext cx="504056"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6074120" y="6021288"/>
              <a:ext cx="0" cy="335062"/>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H="1">
              <a:off x="1907704" y="6356350"/>
              <a:ext cx="4176464" cy="0"/>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2">
                                            <p:txEl>
                                              <p:pRg st="7" end="7"/>
                                            </p:txEl>
                                          </p:spTgt>
                                        </p:tgtEl>
                                        <p:attrNameLst>
                                          <p:attrName>style.visibility</p:attrName>
                                        </p:attrNameLst>
                                      </p:cBhvr>
                                      <p:to>
                                        <p:strVal val="visible"/>
                                      </p:to>
                                    </p:set>
                                    <p:animEffect transition="in" filter="wipe(up)">
                                      <p:cBhvr>
                                        <p:cTn id="7" dur="1000"/>
                                        <p:tgtEl>
                                          <p:spTgt spid="42">
                                            <p:txEl>
                                              <p:pRg st="7" end="7"/>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2">
                                            <p:txEl>
                                              <p:pRg st="8" end="8"/>
                                            </p:txEl>
                                          </p:spTgt>
                                        </p:tgtEl>
                                        <p:attrNameLst>
                                          <p:attrName>style.visibility</p:attrName>
                                        </p:attrNameLst>
                                      </p:cBhvr>
                                      <p:to>
                                        <p:strVal val="visible"/>
                                      </p:to>
                                    </p:set>
                                    <p:animEffect transition="in" filter="wipe(up)">
                                      <p:cBhvr>
                                        <p:cTn id="10" dur="1000"/>
                                        <p:tgtEl>
                                          <p:spTgt spid="42">
                                            <p:txEl>
                                              <p:pRg st="8" end="8"/>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42">
                                            <p:txEl>
                                              <p:pRg st="9" end="9"/>
                                            </p:txEl>
                                          </p:spTgt>
                                        </p:tgtEl>
                                        <p:attrNameLst>
                                          <p:attrName>style.visibility</p:attrName>
                                        </p:attrNameLst>
                                      </p:cBhvr>
                                      <p:to>
                                        <p:strVal val="visible"/>
                                      </p:to>
                                    </p:set>
                                    <p:animEffect transition="in" filter="wipe(up)">
                                      <p:cBhvr>
                                        <p:cTn id="13" dur="1000"/>
                                        <p:tgtEl>
                                          <p:spTgt spid="42">
                                            <p:txEl>
                                              <p:pRg st="9" end="9"/>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42">
                                            <p:txEl>
                                              <p:pRg st="10" end="10"/>
                                            </p:txEl>
                                          </p:spTgt>
                                        </p:tgtEl>
                                        <p:attrNameLst>
                                          <p:attrName>style.visibility</p:attrName>
                                        </p:attrNameLst>
                                      </p:cBhvr>
                                      <p:to>
                                        <p:strVal val="visible"/>
                                      </p:to>
                                    </p:set>
                                    <p:animEffect transition="in" filter="wipe(up)">
                                      <p:cBhvr>
                                        <p:cTn id="16" dur="1000"/>
                                        <p:tgtEl>
                                          <p:spTgt spid="42">
                                            <p:txEl>
                                              <p:pRg st="10" end="10"/>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2">
                                            <p:txEl>
                                              <p:pRg st="11" end="11"/>
                                            </p:txEl>
                                          </p:spTgt>
                                        </p:tgtEl>
                                        <p:attrNameLst>
                                          <p:attrName>style.visibility</p:attrName>
                                        </p:attrNameLst>
                                      </p:cBhvr>
                                      <p:to>
                                        <p:strVal val="visible"/>
                                      </p:to>
                                    </p:set>
                                    <p:animEffect transition="in" filter="wipe(left)">
                                      <p:cBhvr>
                                        <p:cTn id="24" dur="1000"/>
                                        <p:tgtEl>
                                          <p:spTgt spid="42">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2">
                                            <p:txEl>
                                              <p:pRg st="12" end="12"/>
                                            </p:txEl>
                                          </p:spTgt>
                                        </p:tgtEl>
                                        <p:attrNameLst>
                                          <p:attrName>style.visibility</p:attrName>
                                        </p:attrNameLst>
                                      </p:cBhvr>
                                      <p:to>
                                        <p:strVal val="visible"/>
                                      </p:to>
                                    </p:set>
                                    <p:animEffect transition="in" filter="wipe(left)">
                                      <p:cBhvr>
                                        <p:cTn id="29" dur="1000"/>
                                        <p:tgtEl>
                                          <p:spTgt spid="42">
                                            <p:txEl>
                                              <p:pRg st="12" end="12"/>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42">
                                            <p:txEl>
                                              <p:pRg st="13" end="13"/>
                                            </p:txEl>
                                          </p:spTgt>
                                        </p:tgtEl>
                                        <p:attrNameLst>
                                          <p:attrName>style.visibility</p:attrName>
                                        </p:attrNameLst>
                                      </p:cBhvr>
                                      <p:to>
                                        <p:strVal val="visible"/>
                                      </p:to>
                                    </p:set>
                                    <p:animEffect transition="in" filter="wipe(left)">
                                      <p:cBhvr>
                                        <p:cTn id="33" dur="1000"/>
                                        <p:tgtEl>
                                          <p:spTgt spid="42">
                                            <p:txEl>
                                              <p:pRg st="13" end="13"/>
                                            </p:txEl>
                                          </p:spTgt>
                                        </p:tgtEl>
                                      </p:cBhvr>
                                    </p:animEffect>
                                  </p:childTnLst>
                                </p:cTn>
                              </p:par>
                            </p:childTnLst>
                          </p:cTn>
                        </p:par>
                        <p:par>
                          <p:cTn id="34" fill="hold">
                            <p:stCondLst>
                              <p:cond delay="2000"/>
                            </p:stCondLst>
                            <p:childTnLst>
                              <p:par>
                                <p:cTn id="35" presetID="1"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par>
                          <p:cTn id="37" fill="hold">
                            <p:stCondLst>
                              <p:cond delay="2000"/>
                            </p:stCondLst>
                            <p:childTnLst>
                              <p:par>
                                <p:cTn id="38" presetID="35" presetClass="emph" presetSubtype="0" repeatCount="5000" fill="hold" nodeType="afterEffect">
                                  <p:stCondLst>
                                    <p:cond delay="0"/>
                                  </p:stCondLst>
                                  <p:childTnLst>
                                    <p:anim calcmode="discrete" valueType="str">
                                      <p:cBhvr>
                                        <p:cTn id="39" dur="1000" fill="hold"/>
                                        <p:tgtEl>
                                          <p:spTgt spid="7"/>
                                        </p:tgtEl>
                                        <p:attrNameLst>
                                          <p:attrName>style.visibility</p:attrName>
                                        </p:attrNameLst>
                                      </p:cBhvr>
                                      <p:tavLst>
                                        <p:tav tm="0">
                                          <p:val>
                                            <p:strVal val="hidden"/>
                                          </p:val>
                                        </p:tav>
                                        <p:tav tm="50000">
                                          <p:val>
                                            <p:strVal val="visible"/>
                                          </p:val>
                                        </p:tav>
                                      </p:tavLst>
                                    </p:anim>
                                  </p:childTnLst>
                                </p:cTn>
                              </p:par>
                            </p:childTnLst>
                          </p:cTn>
                        </p:par>
                        <p:par>
                          <p:cTn id="40" fill="hold">
                            <p:stCondLst>
                              <p:cond delay="7000"/>
                            </p:stCondLst>
                            <p:childTnLst>
                              <p:par>
                                <p:cTn id="41" presetID="22" presetClass="entr" presetSubtype="2"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186</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2711642" y="3044280"/>
            <a:ext cx="3720891"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Bucles (</a:t>
            </a:r>
            <a:r>
              <a:rPr lang="es-ES" sz="4400"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onsolas" pitchFamily="49" charset="0"/>
                <a:ea typeface="+mj-ea"/>
                <a:cs typeface="Consolas" pitchFamily="49" charset="0"/>
              </a:rPr>
              <a:t>while</a:t>
            </a: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La ejecución</a:t>
            </a:r>
          </a:p>
          <a:p>
            <a:pPr marL="361950" lvl="1" indent="1588">
              <a:spcBef>
                <a:spcPts val="0"/>
              </a:spcBef>
              <a:spcAft>
                <a:spcPts val="600"/>
              </a:spcAft>
              <a:buNone/>
            </a:pPr>
            <a:r>
              <a:rPr lang="es-ES" dirty="0" smtClean="0"/>
              <a:t>Se realiza lo que pide</a:t>
            </a:r>
            <a:br>
              <a:rPr lang="es-ES" dirty="0" smtClean="0"/>
            </a:br>
            <a:r>
              <a:rPr lang="es-ES" dirty="0" smtClean="0"/>
              <a:t>cada instrucción:</a:t>
            </a:r>
            <a:endParaRPr lang="es-ES" dirty="0" smtClean="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148064" y="1628800"/>
          <a:ext cx="3480048" cy="2966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5006"/>
                <a:gridCol w="435006"/>
                <a:gridCol w="435006"/>
                <a:gridCol w="435006"/>
                <a:gridCol w="435006"/>
                <a:gridCol w="435006"/>
                <a:gridCol w="435006"/>
                <a:gridCol w="435006"/>
              </a:tblGrid>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ES" dirty="0" smtClean="0">
                          <a:solidFill>
                            <a:schemeClr val="tx1"/>
                          </a:solidFill>
                        </a:rPr>
                        <a:t>B</a:t>
                      </a:r>
                      <a:endParaRPr lang="es-E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pic>
        <p:nvPicPr>
          <p:cNvPr id="102402" name="Picture 2"/>
          <p:cNvPicPr>
            <a:picLocks noChangeAspect="1" noChangeArrowheads="1"/>
          </p:cNvPicPr>
          <p:nvPr/>
        </p:nvPicPr>
        <p:blipFill>
          <a:blip r:embed="rId2" cstate="print"/>
          <a:srcRect/>
          <a:stretch>
            <a:fillRect/>
          </a:stretch>
        </p:blipFill>
        <p:spPr bwMode="auto">
          <a:xfrm>
            <a:off x="7418412" y="1672233"/>
            <a:ext cx="300038" cy="300038"/>
          </a:xfrm>
          <a:prstGeom prst="rect">
            <a:avLst/>
          </a:prstGeom>
          <a:noFill/>
          <a:ln w="9525">
            <a:noFill/>
            <a:miter lim="800000"/>
            <a:headEnd/>
            <a:tailEnd/>
          </a:ln>
        </p:spPr>
      </p:pic>
      <p:sp>
        <p:nvSpPr>
          <p:cNvPr id="11" name="10 CuadroTexto"/>
          <p:cNvSpPr txBox="1"/>
          <p:nvPr/>
        </p:nvSpPr>
        <p:spPr>
          <a:xfrm>
            <a:off x="8622727" y="930206"/>
            <a:ext cx="324128" cy="3385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1600" b="1" dirty="0" smtClean="0">
                <a:solidFill>
                  <a:schemeClr val="bg2">
                    <a:lumMod val="20000"/>
                    <a:lumOff val="80000"/>
                  </a:schemeClr>
                </a:solidFill>
                <a:effectLst>
                  <a:outerShdw blurRad="38100" dist="38100" dir="2700000" algn="tl">
                    <a:srgbClr val="000000">
                      <a:alpha val="43137"/>
                    </a:srgbClr>
                  </a:outerShdw>
                </a:effectLst>
                <a:latin typeface="Cambria" pitchFamily="18" charset="0"/>
              </a:rPr>
              <a:t>N</a:t>
            </a:r>
          </a:p>
        </p:txBody>
      </p:sp>
      <p:sp>
        <p:nvSpPr>
          <p:cNvPr id="15" name="14 Estrella de 8 puntas"/>
          <p:cNvSpPr/>
          <p:nvPr/>
        </p:nvSpPr>
        <p:spPr>
          <a:xfrm>
            <a:off x="8618165" y="1177702"/>
            <a:ext cx="321940" cy="379090"/>
          </a:xfrm>
          <a:prstGeom prst="star8">
            <a:avLst>
              <a:gd name="adj" fmla="val 1369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16" name="15 Rectángulo"/>
          <p:cNvSpPr/>
          <p:nvPr/>
        </p:nvSpPr>
        <p:spPr>
          <a:xfrm>
            <a:off x="1043608" y="2348880"/>
            <a:ext cx="3600400"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Start</a:t>
            </a:r>
            <a:r>
              <a:rPr lang="es-ES" sz="2400" dirty="0" smtClean="0">
                <a:latin typeface="Consolas" pitchFamily="49" charset="0"/>
                <a:cs typeface="Consolas" pitchFamily="49" charset="0"/>
              </a:rPr>
              <a:t>;</a:t>
            </a:r>
            <a:endParaRPr lang="es-ES" sz="2400" dirty="0"/>
          </a:p>
        </p:txBody>
      </p:sp>
      <p:pic>
        <p:nvPicPr>
          <p:cNvPr id="17"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85445" y="4268713"/>
            <a:ext cx="366126" cy="229880"/>
          </a:xfrm>
          <a:prstGeom prst="rect">
            <a:avLst/>
          </a:prstGeom>
          <a:noFill/>
        </p:spPr>
      </p:pic>
      <p:pic>
        <p:nvPicPr>
          <p:cNvPr id="18"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89637" y="3919200"/>
            <a:ext cx="366126" cy="229880"/>
          </a:xfrm>
          <a:prstGeom prst="rect">
            <a:avLst/>
          </a:prstGeom>
          <a:noFill/>
        </p:spPr>
      </p:pic>
      <p:sp>
        <p:nvSpPr>
          <p:cNvPr id="20" name="19 Rectángulo"/>
          <p:cNvSpPr/>
          <p:nvPr/>
        </p:nvSpPr>
        <p:spPr>
          <a:xfrm>
            <a:off x="1043608" y="2795330"/>
            <a:ext cx="3600400"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North 1 Blocks;</a:t>
            </a:r>
            <a:endParaRPr lang="es-ES" sz="2400" dirty="0"/>
          </a:p>
        </p:txBody>
      </p:sp>
      <p:sp>
        <p:nvSpPr>
          <p:cNvPr id="21" name="20 Rectángulo"/>
          <p:cNvSpPr/>
          <p:nvPr/>
        </p:nvSpPr>
        <p:spPr>
          <a:xfrm>
            <a:off x="1043608" y="3241780"/>
            <a:ext cx="3600400"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East 2 Blocks;</a:t>
            </a:r>
            <a:endParaRPr lang="es-ES" sz="2400" dirty="0"/>
          </a:p>
        </p:txBody>
      </p:sp>
      <p:sp>
        <p:nvSpPr>
          <p:cNvPr id="34" name="33 Rectángulo"/>
          <p:cNvSpPr/>
          <p:nvPr/>
        </p:nvSpPr>
        <p:spPr>
          <a:xfrm>
            <a:off x="755576" y="5102894"/>
            <a:ext cx="7344816" cy="907941"/>
          </a:xfrm>
          <a:prstGeom prst="rect">
            <a:avLst/>
          </a:prstGeom>
        </p:spPr>
        <p:txBody>
          <a:bodyPr wrap="square">
            <a:spAutoFit/>
          </a:bodyPr>
          <a:lstStyle/>
          <a:p>
            <a:pPr marL="0" lvl="1" indent="1588">
              <a:spcAft>
                <a:spcPts val="600"/>
              </a:spcAft>
              <a:buClr>
                <a:srgbClr val="04617B">
                  <a:lumMod val="20000"/>
                  <a:lumOff val="80000"/>
                </a:srgbClr>
              </a:buClr>
              <a:buSzPct val="100000"/>
            </a:pPr>
            <a:r>
              <a:rPr lang="es-ES" sz="2400" dirty="0" smtClean="0">
                <a:solidFill>
                  <a:srgbClr val="FFC000"/>
                </a:solidFill>
                <a:effectLst>
                  <a:outerShdw blurRad="38100" dist="38100" dir="2700000" algn="tl">
                    <a:srgbClr val="000000">
                      <a:alpha val="43137"/>
                    </a:srgbClr>
                  </a:outerShdw>
                </a:effectLst>
                <a:latin typeface="Cambria" pitchFamily="18" charset="0"/>
              </a:rPr>
              <a:t>Error lógico</a:t>
            </a:r>
          </a:p>
          <a:p>
            <a:pPr marL="0" lvl="1" indent="1588">
              <a:spcAft>
                <a:spcPts val="600"/>
              </a:spcAft>
              <a:buClr>
                <a:srgbClr val="04617B">
                  <a:lumMod val="20000"/>
                  <a:lumOff val="80000"/>
                </a:srgbClr>
              </a:buClr>
              <a:buSzPct val="100000"/>
            </a:pPr>
            <a:r>
              <a:rPr lang="es-ES" sz="2400" i="1" dirty="0" smtClean="0">
                <a:solidFill>
                  <a:prstClr val="white"/>
                </a:solidFill>
                <a:effectLst>
                  <a:outerShdw blurRad="38100" dist="38100" dir="2700000" algn="tl">
                    <a:srgbClr val="000000">
                      <a:alpha val="43137"/>
                    </a:srgbClr>
                  </a:outerShdw>
                </a:effectLst>
                <a:latin typeface="Cambria" pitchFamily="18" charset="0"/>
              </a:rPr>
              <a:t>¡El programa no llega al resultado deseado!</a:t>
            </a:r>
          </a:p>
        </p:txBody>
      </p:sp>
      <p:sp>
        <p:nvSpPr>
          <p:cNvPr id="19" name="18 Rectángulo"/>
          <p:cNvSpPr/>
          <p:nvPr/>
        </p:nvSpPr>
        <p:spPr>
          <a:xfrm>
            <a:off x="1043608" y="3688230"/>
            <a:ext cx="3600400"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North 5 Blocks;</a:t>
            </a:r>
            <a:endParaRPr lang="es-ES" sz="2400" dirty="0"/>
          </a:p>
        </p:txBody>
      </p:sp>
      <p:sp>
        <p:nvSpPr>
          <p:cNvPr id="23" name="22 Rectángulo"/>
          <p:cNvSpPr/>
          <p:nvPr/>
        </p:nvSpPr>
        <p:spPr>
          <a:xfrm>
            <a:off x="1043608" y="4134680"/>
            <a:ext cx="3600400"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West 2 Blocks;</a:t>
            </a:r>
            <a:endParaRPr lang="es-ES" sz="2400" dirty="0"/>
          </a:p>
        </p:txBody>
      </p:sp>
      <p:sp>
        <p:nvSpPr>
          <p:cNvPr id="24" name="23 Rectángulo"/>
          <p:cNvSpPr/>
          <p:nvPr/>
        </p:nvSpPr>
        <p:spPr>
          <a:xfrm>
            <a:off x="1043608" y="4581128"/>
            <a:ext cx="3600400" cy="461665"/>
          </a:xfrm>
          <a:prstGeom prst="rect">
            <a:avLst/>
          </a:prstGeom>
        </p:spPr>
        <p:txBody>
          <a:bodyPr wrap="square">
            <a:spAutoFit/>
          </a:bodyPr>
          <a:lstStyle/>
          <a:p>
            <a:pPr marL="0" lvl="1" indent="1588">
              <a:spcBef>
                <a:spcPts val="0"/>
              </a:spcBef>
              <a:spcAft>
                <a:spcPts val="300"/>
              </a:spcAft>
              <a:buNone/>
            </a:pPr>
            <a:r>
              <a:rPr lang="es-ES" sz="2400" dirty="0" smtClean="0">
                <a:latin typeface="Consolas" pitchFamily="49" charset="0"/>
                <a:cs typeface="Consolas" pitchFamily="49" charset="0"/>
              </a:rPr>
              <a:t>Stop;</a:t>
            </a:r>
            <a:endParaRPr lang="es-ES" sz="2400" dirty="0"/>
          </a:p>
        </p:txBody>
      </p:sp>
      <p:pic>
        <p:nvPicPr>
          <p:cNvPr id="25"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6448093" y="3857163"/>
            <a:ext cx="366126" cy="229880"/>
          </a:xfrm>
          <a:prstGeom prst="rect">
            <a:avLst/>
          </a:prstGeom>
          <a:noFill/>
        </p:spPr>
      </p:pic>
      <p:pic>
        <p:nvPicPr>
          <p:cNvPr id="26"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a:off x="6516216" y="2060848"/>
            <a:ext cx="366126" cy="229880"/>
          </a:xfrm>
          <a:prstGeom prst="rect">
            <a:avLst/>
          </a:prstGeom>
          <a:noFill/>
        </p:spPr>
      </p:pic>
      <p:pic>
        <p:nvPicPr>
          <p:cNvPr id="27" name="Picture 2" descr="C:\Program Files (x86)\Microsoft Office\MEDIA\CAGCAT10\j0212957.wmf"/>
          <p:cNvPicPr>
            <a:picLocks noChangeAspect="1" noChangeArrowheads="1"/>
          </p:cNvPicPr>
          <p:nvPr/>
        </p:nvPicPr>
        <p:blipFill>
          <a:blip r:embed="rId3" cstate="print"/>
          <a:srcRect/>
          <a:stretch>
            <a:fillRect/>
          </a:stretch>
        </p:blipFill>
        <p:spPr bwMode="auto">
          <a:xfrm>
            <a:off x="5580112" y="2060848"/>
            <a:ext cx="366126" cy="229880"/>
          </a:xfrm>
          <a:prstGeom prst="rect">
            <a:avLst/>
          </a:prstGeom>
          <a:noFill/>
        </p:spPr>
      </p:pic>
      <p:sp>
        <p:nvSpPr>
          <p:cNvPr id="28" name="27 CuadroTexto"/>
          <p:cNvSpPr txBox="1"/>
          <p:nvPr/>
        </p:nvSpPr>
        <p:spPr>
          <a:xfrm>
            <a:off x="5578171" y="1528217"/>
            <a:ext cx="362600" cy="58477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3200" dirty="0" smtClean="0">
                <a:solidFill>
                  <a:srgbClr val="C00000"/>
                </a:solidFill>
                <a:effectLst>
                  <a:outerShdw blurRad="38100" dist="38100" dir="2700000" algn="tl">
                    <a:srgbClr val="000000">
                      <a:alpha val="43137"/>
                    </a:srgbClr>
                  </a:outerShdw>
                </a:effectLst>
                <a:cs typeface="Consolas" pitchFamily="49"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childTnLst>
                          </p:cTn>
                        </p:par>
                        <p:par>
                          <p:cTn id="17" fill="hold">
                            <p:stCondLst>
                              <p:cond delay="1000"/>
                            </p:stCondLst>
                            <p:childTnLst>
                              <p:par>
                                <p:cTn id="18" presetID="1" presetClass="exit" presetSubtype="0" fill="hold" nodeType="after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0"/>
                                        <p:tgtEl>
                                          <p:spTgt spid="21"/>
                                        </p:tgtEl>
                                      </p:cBhvr>
                                    </p:animEffec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1000"/>
                                        <p:tgtEl>
                                          <p:spTgt spid="19"/>
                                        </p:tgtEl>
                                      </p:cBhvr>
                                    </p:animEffect>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25"/>
                                        </p:tgtEl>
                                        <p:attrNameLst>
                                          <p:attrName>style.visibility</p:attrName>
                                        </p:attrNameLst>
                                      </p:cBhvr>
                                      <p:to>
                                        <p:strVal val="hidden"/>
                                      </p:to>
                                    </p:se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6"/>
                                        </p:tgtEl>
                                        <p:attrNameLst>
                                          <p:attrName>style.visibility</p:attrName>
                                        </p:attrNameLst>
                                      </p:cBhvr>
                                      <p:to>
                                        <p:strVal val="hidden"/>
                                      </p:to>
                                    </p:set>
                                  </p:childTnLst>
                                </p:cTn>
                              </p:par>
                            </p:childTnLst>
                          </p:cTn>
                        </p:par>
                        <p:par>
                          <p:cTn id="53" fill="hold">
                            <p:stCondLst>
                              <p:cond delay="1000"/>
                            </p:stCondLst>
                            <p:childTnLst>
                              <p:par>
                                <p:cTn id="54" presetID="1"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1000"/>
                                        <p:tgtEl>
                                          <p:spTgt spid="24"/>
                                        </p:tgtEl>
                                      </p:cBhvr>
                                    </p:animEffec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par>
                          <p:cTn id="64" fill="hold">
                            <p:stCondLst>
                              <p:cond delay="1000"/>
                            </p:stCondLst>
                            <p:childTnLst>
                              <p:par>
                                <p:cTn id="65" presetID="22" presetClass="entr" presetSubtype="1" fill="hold" grpId="0" nodeType="afterEffect">
                                  <p:stCondLst>
                                    <p:cond delay="200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34" grpId="0"/>
      <p:bldP spid="19" grpId="0"/>
      <p:bldP spid="23" grpId="0"/>
      <p:bldP spid="24" grpId="0"/>
      <p:bldP spid="2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79 Grupo"/>
          <p:cNvGrpSpPr/>
          <p:nvPr/>
        </p:nvGrpSpPr>
        <p:grpSpPr>
          <a:xfrm>
            <a:off x="899592" y="2990675"/>
            <a:ext cx="2304256" cy="1765426"/>
            <a:chOff x="2332542" y="3081733"/>
            <a:chExt cx="2304256" cy="1765426"/>
          </a:xfrm>
        </p:grpSpPr>
        <p:cxnSp>
          <p:nvCxnSpPr>
            <p:cNvPr id="31" name="30 Conector recto de flecha"/>
            <p:cNvCxnSpPr/>
            <p:nvPr/>
          </p:nvCxnSpPr>
          <p:spPr>
            <a:xfrm rot="5400000">
              <a:off x="3067498" y="4652844"/>
              <a:ext cx="387042" cy="1588"/>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46" name="45 Conector recto de flecha"/>
            <p:cNvCxnSpPr/>
            <p:nvPr/>
          </p:nvCxnSpPr>
          <p:spPr>
            <a:xfrm>
              <a:off x="2334130" y="3082527"/>
              <a:ext cx="2302668" cy="0"/>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48" name="47 Conector recto de flecha"/>
            <p:cNvCxnSpPr/>
            <p:nvPr/>
          </p:nvCxnSpPr>
          <p:spPr>
            <a:xfrm rot="5400000">
              <a:off x="1472055" y="3962858"/>
              <a:ext cx="1763838" cy="1588"/>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55" name="54 Conector recto de flecha"/>
            <p:cNvCxnSpPr/>
            <p:nvPr/>
          </p:nvCxnSpPr>
          <p:spPr>
            <a:xfrm rot="10800000">
              <a:off x="2332542" y="4844777"/>
              <a:ext cx="946736" cy="1588"/>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grpSp>
      <p:sp>
        <p:nvSpPr>
          <p:cNvPr id="2" name="1 Título"/>
          <p:cNvSpPr>
            <a:spLocks noGrp="1"/>
          </p:cNvSpPr>
          <p:nvPr>
            <p:ph type="title"/>
          </p:nvPr>
        </p:nvSpPr>
        <p:spPr/>
        <p:txBody>
          <a:bodyPr/>
          <a:lstStyle/>
          <a:p>
            <a:r>
              <a:rPr lang="es-ES" i="1" dirty="0" smtClean="0"/>
              <a:t>Mientras la condición sea cierta, repetir...</a:t>
            </a:r>
            <a:endParaRPr lang="es-ES" i="1"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187</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42"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Repetición o iteración condicional</a:t>
            </a:r>
            <a:endParaRPr lang="es-ES" sz="2800" i="0" dirty="0" smtClean="0">
              <a:solidFill>
                <a:schemeClr val="bg2">
                  <a:lumMod val="20000"/>
                  <a:lumOff val="80000"/>
                </a:schemeClr>
              </a:solidFill>
              <a:latin typeface="Consolas" pitchFamily="49" charset="0"/>
              <a:cs typeface="Consolas" pitchFamily="49" charset="0"/>
            </a:endParaRPr>
          </a:p>
          <a:p>
            <a:pPr lvl="1" indent="1588">
              <a:spcBef>
                <a:spcPts val="0"/>
              </a:spcBef>
              <a:spcAft>
                <a:spcPts val="600"/>
              </a:spcAft>
              <a:buNone/>
            </a:pPr>
            <a:endParaRPr lang="es-ES" sz="2000" dirty="0" smtClean="0"/>
          </a:p>
        </p:txBody>
      </p:sp>
      <p:sp>
        <p:nvSpPr>
          <p:cNvPr id="64" name="63 Rectángulo"/>
          <p:cNvSpPr/>
          <p:nvPr/>
        </p:nvSpPr>
        <p:spPr>
          <a:xfrm>
            <a:off x="5436096" y="3573016"/>
            <a:ext cx="3384376" cy="1277273"/>
          </a:xfrm>
          <a:prstGeom prst="rect">
            <a:avLst/>
          </a:prstGeom>
        </p:spPr>
        <p:txBody>
          <a:bodyPr wrap="square">
            <a:spAutoFit/>
          </a:bodyPr>
          <a:lstStyle/>
          <a:p>
            <a:pPr marL="0" lvl="1" indent="1588">
              <a:spcAft>
                <a:spcPts val="600"/>
              </a:spcAft>
              <a:buClr>
                <a:srgbClr val="04617B">
                  <a:lumMod val="20000"/>
                  <a:lumOff val="80000"/>
                </a:srgbClr>
              </a:buClr>
              <a:buSzPct val="100000"/>
            </a:pPr>
            <a:r>
              <a:rPr lang="es-ES" sz="2400" dirty="0" smtClean="0">
                <a:solidFill>
                  <a:srgbClr val="009DD9">
                    <a:lumMod val="60000"/>
                    <a:lumOff val="40000"/>
                  </a:srgbClr>
                </a:solidFill>
                <a:effectLst>
                  <a:outerShdw blurRad="38100" dist="38100" dir="2700000" algn="tl">
                    <a:srgbClr val="000000">
                      <a:alpha val="43137"/>
                    </a:srgbClr>
                  </a:outerShdw>
                </a:effectLst>
                <a:latin typeface="Consolas" pitchFamily="49" charset="0"/>
                <a:cs typeface="Consolas" pitchFamily="49" charset="0"/>
              </a:rPr>
              <a:t>while</a:t>
            </a: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a:t>
            </a:r>
            <a:r>
              <a:rPr lang="es-ES" sz="2400" i="1"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condición</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a:t>
            </a:r>
            <a:r>
              <a:rPr lang="es-ES" sz="2400" dirty="0" smtClean="0">
                <a:effectLst>
                  <a:outerShdw blurRad="38100" dist="38100" dir="2700000" algn="tl">
                    <a:srgbClr val="000000">
                      <a:alpha val="43137"/>
                    </a:srgbClr>
                  </a:outerShdw>
                </a:effectLst>
                <a:latin typeface="Consolas" pitchFamily="49" charset="0"/>
                <a:cs typeface="Consolas" pitchFamily="49" charset="0"/>
              </a:rPr>
              <a:t> {</a:t>
            </a: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
            </a:r>
            <a:b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b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   </a:t>
            </a:r>
            <a:r>
              <a:rPr lang="es-ES" sz="2400" i="1"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cuerpo</a:t>
            </a:r>
          </a:p>
          <a:p>
            <a:pPr marL="0" lvl="1" indent="1588">
              <a:spcAft>
                <a:spcPts val="600"/>
              </a:spcAft>
              <a:buClr>
                <a:srgbClr val="04617B">
                  <a:lumMod val="20000"/>
                  <a:lumOff val="80000"/>
                </a:srgbClr>
              </a:buClr>
              <a:buSzPct val="100000"/>
            </a:pPr>
            <a:r>
              <a:rPr lang="es-ES" sz="24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rPr>
              <a:t>}</a:t>
            </a:r>
          </a:p>
        </p:txBody>
      </p:sp>
      <p:cxnSp>
        <p:nvCxnSpPr>
          <p:cNvPr id="66" name="65 Conector recto de flecha"/>
          <p:cNvCxnSpPr/>
          <p:nvPr/>
        </p:nvCxnSpPr>
        <p:spPr>
          <a:xfrm>
            <a:off x="5580112" y="4221088"/>
            <a:ext cx="446906" cy="0"/>
          </a:xfrm>
          <a:prstGeom prst="straightConnector1">
            <a:avLst/>
          </a:prstGeom>
          <a:ln w="19050">
            <a:solidFill>
              <a:srgbClr val="FFC000"/>
            </a:solidFill>
            <a:headEnd type="oval" w="lg" len="sm"/>
            <a:tailEnd type="arrow"/>
          </a:ln>
        </p:spPr>
        <p:style>
          <a:lnRef idx="1">
            <a:schemeClr val="accent1"/>
          </a:lnRef>
          <a:fillRef idx="0">
            <a:schemeClr val="accent1"/>
          </a:fillRef>
          <a:effectRef idx="0">
            <a:schemeClr val="accent1"/>
          </a:effectRef>
          <a:fontRef idx="minor">
            <a:schemeClr val="tx1"/>
          </a:fontRef>
        </p:style>
      </p:cxnSp>
      <p:grpSp>
        <p:nvGrpSpPr>
          <p:cNvPr id="79" name="78 Grupo"/>
          <p:cNvGrpSpPr/>
          <p:nvPr/>
        </p:nvGrpSpPr>
        <p:grpSpPr>
          <a:xfrm>
            <a:off x="1115616" y="3266365"/>
            <a:ext cx="1368152" cy="1173909"/>
            <a:chOff x="2572466" y="3357423"/>
            <a:chExt cx="1368152" cy="1173909"/>
          </a:xfrm>
        </p:grpSpPr>
        <p:sp>
          <p:nvSpPr>
            <p:cNvPr id="32" name="31 CuadroTexto"/>
            <p:cNvSpPr txBox="1"/>
            <p:nvPr/>
          </p:nvSpPr>
          <p:spPr>
            <a:xfrm>
              <a:off x="2572466" y="4171292"/>
              <a:ext cx="1368152" cy="360040"/>
            </a:xfrm>
            <a:prstGeom prst="rect">
              <a:avLst/>
            </a:prstGeom>
            <a:solidFill>
              <a:srgbClr val="0037A8"/>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72000" tIns="36000" rIns="72000" bIns="36000" rtlCol="0" anchor="ctr" anchorCtr="0">
              <a:noAutofit/>
            </a:bodyPr>
            <a:lstStyle/>
            <a:p>
              <a:pPr algn="ctr"/>
              <a:r>
                <a:rPr lang="es-ES" sz="2000" i="1" dirty="0" smtClean="0">
                  <a:effectLst>
                    <a:outerShdw blurRad="38100" dist="38100" dir="2700000" algn="tl">
                      <a:srgbClr val="000000">
                        <a:alpha val="43137"/>
                      </a:srgbClr>
                    </a:outerShdw>
                  </a:effectLst>
                  <a:latin typeface="+mj-lt"/>
                </a:rPr>
                <a:t>Cuerpo</a:t>
              </a:r>
              <a:endParaRPr lang="es-ES" sz="1600" i="1" dirty="0">
                <a:effectLst>
                  <a:outerShdw blurRad="38100" dist="38100" dir="2700000" algn="tl">
                    <a:srgbClr val="000000">
                      <a:alpha val="43137"/>
                    </a:srgbClr>
                  </a:outerShdw>
                </a:effectLst>
                <a:latin typeface="+mj-lt"/>
              </a:endParaRPr>
            </a:p>
          </p:txBody>
        </p:sp>
        <p:grpSp>
          <p:nvGrpSpPr>
            <p:cNvPr id="33" name="36 Grupo"/>
            <p:cNvGrpSpPr/>
            <p:nvPr/>
          </p:nvGrpSpPr>
          <p:grpSpPr>
            <a:xfrm>
              <a:off x="3259432" y="3726250"/>
              <a:ext cx="215230" cy="442949"/>
              <a:chOff x="1476450" y="3285903"/>
              <a:chExt cx="215230" cy="442949"/>
            </a:xfrm>
            <a:effectLst>
              <a:outerShdw blurRad="50800" dist="38100" dir="2700000" algn="tl" rotWithShape="0">
                <a:prstClr val="black">
                  <a:alpha val="40000"/>
                </a:prstClr>
              </a:outerShdw>
            </a:effectLst>
          </p:grpSpPr>
          <p:cxnSp>
            <p:nvCxnSpPr>
              <p:cNvPr id="34" name="33 Conector recto de flecha"/>
              <p:cNvCxnSpPr/>
              <p:nvPr/>
            </p:nvCxnSpPr>
            <p:spPr>
              <a:xfrm rot="5400000">
                <a:off x="1274026" y="3506584"/>
                <a:ext cx="442949" cy="1588"/>
              </a:xfrm>
              <a:prstGeom prst="straightConnector1">
                <a:avLst/>
              </a:prstGeom>
              <a:ln w="38100">
                <a:solidFill>
                  <a:srgbClr val="FFC000"/>
                </a:solidFill>
                <a:tailEnd type="stealth" w="lg" len="lg"/>
              </a:ln>
              <a:effectLst/>
            </p:spPr>
            <p:style>
              <a:lnRef idx="2">
                <a:schemeClr val="accent3"/>
              </a:lnRef>
              <a:fillRef idx="0">
                <a:schemeClr val="accent3"/>
              </a:fillRef>
              <a:effectRef idx="1">
                <a:schemeClr val="accent3"/>
              </a:effectRef>
              <a:fontRef idx="minor">
                <a:schemeClr val="tx1"/>
              </a:fontRef>
            </p:style>
          </p:cxnSp>
          <p:cxnSp>
            <p:nvCxnSpPr>
              <p:cNvPr id="35" name="34 Conector recto de flecha"/>
              <p:cNvCxnSpPr/>
              <p:nvPr/>
            </p:nvCxnSpPr>
            <p:spPr>
              <a:xfrm rot="10800000">
                <a:off x="1476450" y="3287792"/>
                <a:ext cx="215230" cy="1588"/>
              </a:xfrm>
              <a:prstGeom prst="straightConnector1">
                <a:avLst/>
              </a:prstGeom>
              <a:ln w="38100">
                <a:solidFill>
                  <a:srgbClr val="FFC000"/>
                </a:solidFill>
                <a:tailEnd type="none" w="lg" len="lg"/>
              </a:ln>
              <a:effectLst/>
            </p:spPr>
            <p:style>
              <a:lnRef idx="2">
                <a:schemeClr val="accent3"/>
              </a:lnRef>
              <a:fillRef idx="0">
                <a:schemeClr val="accent3"/>
              </a:fillRef>
              <a:effectRef idx="1">
                <a:schemeClr val="accent3"/>
              </a:effectRef>
              <a:fontRef idx="minor">
                <a:schemeClr val="tx1"/>
              </a:fontRef>
            </p:style>
          </p:cxnSp>
        </p:grpSp>
        <p:sp>
          <p:nvSpPr>
            <p:cNvPr id="39" name="38 CuadroTexto"/>
            <p:cNvSpPr txBox="1"/>
            <p:nvPr/>
          </p:nvSpPr>
          <p:spPr>
            <a:xfrm>
              <a:off x="2896536" y="3357423"/>
              <a:ext cx="74892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rPr>
                <a:t>true</a:t>
              </a:r>
              <a:endParaRPr lang="es-ES" dirty="0" smtClean="0">
                <a:solidFill>
                  <a:srgbClr val="FFFF00"/>
                </a:solidFill>
                <a:effectLst>
                  <a:outerShdw blurRad="38100" dist="38100" dir="2700000" algn="tl">
                    <a:srgbClr val="000000">
                      <a:alpha val="43137"/>
                    </a:srgbClr>
                  </a:outerShdw>
                </a:effectLst>
                <a:latin typeface="Consolas" pitchFamily="49" charset="0"/>
              </a:endParaRPr>
            </a:p>
          </p:txBody>
        </p:sp>
      </p:grpSp>
      <p:grpSp>
        <p:nvGrpSpPr>
          <p:cNvPr id="81" name="80 Grupo"/>
          <p:cNvGrpSpPr/>
          <p:nvPr/>
        </p:nvGrpSpPr>
        <p:grpSpPr>
          <a:xfrm>
            <a:off x="3266331" y="3275976"/>
            <a:ext cx="1800200" cy="1934173"/>
            <a:chOff x="4104011" y="3367034"/>
            <a:chExt cx="1800200" cy="1934173"/>
          </a:xfrm>
        </p:grpSpPr>
        <p:cxnSp>
          <p:nvCxnSpPr>
            <p:cNvPr id="36" name="35 Conector recto de flecha"/>
            <p:cNvCxnSpPr/>
            <p:nvPr/>
          </p:nvCxnSpPr>
          <p:spPr>
            <a:xfrm rot="10800000" flipH="1">
              <a:off x="5275656" y="3733985"/>
              <a:ext cx="215230" cy="1588"/>
            </a:xfrm>
            <a:prstGeom prst="straightConnector1">
              <a:avLst/>
            </a:prstGeom>
            <a:ln w="38100">
              <a:solidFill>
                <a:srgbClr val="FFC000"/>
              </a:solidFill>
              <a:tailEnd type="none" w="lg" len="lg"/>
            </a:ln>
            <a:effectLst/>
          </p:spPr>
          <p:style>
            <a:lnRef idx="2">
              <a:schemeClr val="accent3"/>
            </a:lnRef>
            <a:fillRef idx="0">
              <a:schemeClr val="accent3"/>
            </a:fillRef>
            <a:effectRef idx="1">
              <a:schemeClr val="accent3"/>
            </a:effectRef>
            <a:fontRef idx="minor">
              <a:schemeClr val="tx1"/>
            </a:fontRef>
          </p:style>
        </p:cxnSp>
        <p:sp>
          <p:nvSpPr>
            <p:cNvPr id="40" name="39 CuadroTexto"/>
            <p:cNvSpPr txBox="1"/>
            <p:nvPr/>
          </p:nvSpPr>
          <p:spPr>
            <a:xfrm>
              <a:off x="5014224" y="3367034"/>
              <a:ext cx="889987"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solidFill>
                    <a:srgbClr val="FFFF00"/>
                  </a:solidFill>
                  <a:effectLst>
                    <a:outerShdw blurRad="38100" dist="38100" dir="2700000" algn="tl">
                      <a:srgbClr val="000000">
                        <a:alpha val="43137"/>
                      </a:srgbClr>
                    </a:outerShdw>
                  </a:effectLst>
                  <a:latin typeface="Consolas" pitchFamily="49" charset="0"/>
                </a:rPr>
                <a:t>false</a:t>
              </a:r>
              <a:endParaRPr lang="es-ES" dirty="0" smtClean="0">
                <a:solidFill>
                  <a:srgbClr val="FFFF00"/>
                </a:solidFill>
                <a:effectLst>
                  <a:outerShdw blurRad="38100" dist="38100" dir="2700000" algn="tl">
                    <a:srgbClr val="000000">
                      <a:alpha val="43137"/>
                    </a:srgbClr>
                  </a:outerShdw>
                </a:effectLst>
                <a:latin typeface="Consolas" pitchFamily="49" charset="0"/>
              </a:endParaRPr>
            </a:p>
          </p:txBody>
        </p:sp>
        <p:cxnSp>
          <p:nvCxnSpPr>
            <p:cNvPr id="41" name="40 Conector recto de flecha"/>
            <p:cNvCxnSpPr/>
            <p:nvPr/>
          </p:nvCxnSpPr>
          <p:spPr>
            <a:xfrm>
              <a:off x="5475012" y="3748855"/>
              <a:ext cx="0" cy="1139355"/>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43" name="42 Conector recto de flecha"/>
            <p:cNvCxnSpPr/>
            <p:nvPr/>
          </p:nvCxnSpPr>
          <p:spPr>
            <a:xfrm>
              <a:off x="4104011" y="4869371"/>
              <a:ext cx="1379732" cy="0"/>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57" name="56 Conector recto de flecha"/>
            <p:cNvCxnSpPr/>
            <p:nvPr/>
          </p:nvCxnSpPr>
          <p:spPr>
            <a:xfrm rot="16200000" flipH="1">
              <a:off x="3892856" y="5078939"/>
              <a:ext cx="442949" cy="1588"/>
            </a:xfrm>
            <a:prstGeom prst="straightConnector1">
              <a:avLst/>
            </a:prstGeom>
            <a:ln w="38100">
              <a:solidFill>
                <a:srgbClr val="FFC000"/>
              </a:solidFill>
              <a:tailEnd type="stealth" w="lg" len="lg"/>
            </a:ln>
            <a:effectLst/>
          </p:spPr>
          <p:style>
            <a:lnRef idx="2">
              <a:schemeClr val="accent3"/>
            </a:lnRef>
            <a:fillRef idx="0">
              <a:schemeClr val="accent3"/>
            </a:fillRef>
            <a:effectRef idx="1">
              <a:schemeClr val="accent3"/>
            </a:effectRef>
            <a:fontRef idx="minor">
              <a:schemeClr val="tx1"/>
            </a:fontRef>
          </p:style>
        </p:cxnSp>
      </p:grpSp>
      <p:sp>
        <p:nvSpPr>
          <p:cNvPr id="44" name="43 Rectángulo"/>
          <p:cNvSpPr/>
          <p:nvPr/>
        </p:nvSpPr>
        <p:spPr>
          <a:xfrm>
            <a:off x="6158033" y="2276872"/>
            <a:ext cx="1127233" cy="646331"/>
          </a:xfrm>
          <a:prstGeom prst="rect">
            <a:avLst/>
          </a:prstGeom>
        </p:spPr>
        <p:txBody>
          <a:bodyPr wrap="none">
            <a:spAutoFit/>
          </a:bodyPr>
          <a:lstStyle/>
          <a:p>
            <a:pPr algn="ctr"/>
            <a:r>
              <a:rPr lang="es-ES" dirty="0" smtClean="0">
                <a:solidFill>
                  <a:prstClr val="white"/>
                </a:solidFill>
                <a:effectLst>
                  <a:outerShdw blurRad="38100" dist="38100" dir="2700000" algn="tl">
                    <a:srgbClr val="000000">
                      <a:alpha val="43137"/>
                    </a:srgbClr>
                  </a:outerShdw>
                </a:effectLst>
                <a:latin typeface="Cambria" pitchFamily="18" charset="0"/>
              </a:rPr>
              <a:t>Bloque </a:t>
            </a:r>
            <a:br>
              <a:rPr lang="es-ES" dirty="0" smtClean="0">
                <a:solidFill>
                  <a:prstClr val="white"/>
                </a:solidFill>
                <a:effectLst>
                  <a:outerShdw blurRad="38100" dist="38100" dir="2700000" algn="tl">
                    <a:srgbClr val="000000">
                      <a:alpha val="43137"/>
                    </a:srgbClr>
                  </a:outerShdw>
                </a:effectLst>
                <a:latin typeface="Cambria" pitchFamily="18" charset="0"/>
              </a:rPr>
            </a:br>
            <a:r>
              <a:rPr lang="es-ES" dirty="0" smtClean="0">
                <a:solidFill>
                  <a:prstClr val="white"/>
                </a:solidFill>
                <a:effectLst>
                  <a:outerShdw blurRad="38100" dist="38100" dir="2700000" algn="tl">
                    <a:srgbClr val="000000">
                      <a:alpha val="43137"/>
                    </a:srgbClr>
                  </a:outerShdw>
                </a:effectLst>
                <a:latin typeface="Cambria" pitchFamily="18" charset="0"/>
              </a:rPr>
              <a:t>de código</a:t>
            </a:r>
            <a:endParaRPr lang="es-ES" sz="1600" dirty="0"/>
          </a:p>
        </p:txBody>
      </p:sp>
      <p:grpSp>
        <p:nvGrpSpPr>
          <p:cNvPr id="45" name="44 Grupo"/>
          <p:cNvGrpSpPr/>
          <p:nvPr/>
        </p:nvGrpSpPr>
        <p:grpSpPr>
          <a:xfrm>
            <a:off x="2303748" y="5445224"/>
            <a:ext cx="4644516" cy="720080"/>
            <a:chOff x="899592" y="5401791"/>
            <a:chExt cx="4549731" cy="720080"/>
          </a:xfrm>
          <a:effectLst>
            <a:outerShdw blurRad="50800" dist="38100" dir="2700000" algn="tl" rotWithShape="0">
              <a:prstClr val="black">
                <a:alpha val="40000"/>
              </a:prstClr>
            </a:outerShdw>
          </a:effectLst>
        </p:grpSpPr>
        <p:sp>
          <p:nvSpPr>
            <p:cNvPr id="47" name="46 CuadroTexto"/>
            <p:cNvSpPr txBox="1"/>
            <p:nvPr/>
          </p:nvSpPr>
          <p:spPr>
            <a:xfrm>
              <a:off x="899592" y="5416649"/>
              <a:ext cx="4549731" cy="70522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effectLst>
                    <a:outerShdw blurRad="38100" dist="38100" dir="2700000" algn="tl">
                      <a:srgbClr val="000000">
                        <a:alpha val="43137"/>
                      </a:srgbClr>
                    </a:outerShdw>
                  </a:effectLst>
                  <a:latin typeface="Cambria" pitchFamily="18" charset="0"/>
                </a:rPr>
                <a:t>Si la condición es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false</a:t>
              </a:r>
              <a:r>
                <a:rPr lang="es-ES" sz="2000" dirty="0" smtClean="0">
                  <a:effectLst>
                    <a:outerShdw blurRad="38100" dist="38100" dir="2700000" algn="tl">
                      <a:srgbClr val="000000">
                        <a:alpha val="43137"/>
                      </a:srgbClr>
                    </a:outerShdw>
                  </a:effectLst>
                  <a:latin typeface="Cambria" pitchFamily="18" charset="0"/>
                </a:rPr>
                <a:t> al empezar,</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no se ejecuta el cuerpo ninguna vez</a:t>
              </a:r>
            </a:p>
          </p:txBody>
        </p:sp>
        <p:pic>
          <p:nvPicPr>
            <p:cNvPr id="49"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grpSp>
        <p:nvGrpSpPr>
          <p:cNvPr id="63" name="62 Grupo"/>
          <p:cNvGrpSpPr/>
          <p:nvPr/>
        </p:nvGrpSpPr>
        <p:grpSpPr>
          <a:xfrm>
            <a:off x="5834236" y="1860040"/>
            <a:ext cx="2088232" cy="400110"/>
            <a:chOff x="5906244" y="1719202"/>
            <a:chExt cx="2088232" cy="400110"/>
          </a:xfrm>
        </p:grpSpPr>
        <p:cxnSp>
          <p:nvCxnSpPr>
            <p:cNvPr id="56" name="55 Conector recto de flecha"/>
            <p:cNvCxnSpPr/>
            <p:nvPr/>
          </p:nvCxnSpPr>
          <p:spPr>
            <a:xfrm>
              <a:off x="7202388" y="1916832"/>
              <a:ext cx="792088" cy="0"/>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69 CuadroTexto"/>
            <p:cNvSpPr txBox="1"/>
            <p:nvPr/>
          </p:nvSpPr>
          <p:spPr>
            <a:xfrm>
              <a:off x="6339897" y="1719202"/>
              <a:ext cx="896399"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cuerpo</a:t>
              </a:r>
              <a:endParaRPr lang="es-ES" i="1" dirty="0">
                <a:solidFill>
                  <a:schemeClr val="tx1"/>
                </a:solidFill>
                <a:effectLst>
                  <a:outerShdw blurRad="38100" dist="38100" dir="2700000" algn="tl">
                    <a:srgbClr val="000000">
                      <a:alpha val="43137"/>
                    </a:srgbClr>
                  </a:outerShdw>
                </a:effectLst>
                <a:latin typeface="+mj-lt"/>
              </a:endParaRPr>
            </a:p>
          </p:txBody>
        </p:sp>
        <p:cxnSp>
          <p:nvCxnSpPr>
            <p:cNvPr id="54" name="53 Conector recto de flecha"/>
            <p:cNvCxnSpPr/>
            <p:nvPr/>
          </p:nvCxnSpPr>
          <p:spPr>
            <a:xfrm>
              <a:off x="5906244" y="1916832"/>
              <a:ext cx="432048" cy="0"/>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2" name="61 Grupo"/>
          <p:cNvGrpSpPr/>
          <p:nvPr/>
        </p:nvGrpSpPr>
        <p:grpSpPr>
          <a:xfrm>
            <a:off x="5104631" y="1835347"/>
            <a:ext cx="791982" cy="432000"/>
            <a:chOff x="5176639" y="1694509"/>
            <a:chExt cx="791982" cy="432000"/>
          </a:xfrm>
        </p:grpSpPr>
        <p:sp>
          <p:nvSpPr>
            <p:cNvPr id="73" name="72 Elipse"/>
            <p:cNvSpPr/>
            <p:nvPr/>
          </p:nvSpPr>
          <p:spPr>
            <a:xfrm>
              <a:off x="5598237" y="1694509"/>
              <a:ext cx="370384" cy="4320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effectLst>
                    <a:outerShdw blurRad="38100" dist="38100" dir="2700000" algn="tl">
                      <a:srgbClr val="000000">
                        <a:alpha val="43137"/>
                      </a:srgbClr>
                    </a:outerShdw>
                  </a:effectLst>
                  <a:latin typeface="Consolas" pitchFamily="49" charset="0"/>
                </a:rPr>
                <a:t>)</a:t>
              </a:r>
              <a:endParaRPr lang="es-ES" dirty="0">
                <a:effectLst>
                  <a:outerShdw blurRad="38100" dist="38100" dir="2700000" algn="tl">
                    <a:srgbClr val="000000">
                      <a:alpha val="43137"/>
                    </a:srgbClr>
                  </a:outerShdw>
                </a:effectLst>
                <a:latin typeface="Consolas" pitchFamily="49" charset="0"/>
              </a:endParaRPr>
            </a:p>
          </p:txBody>
        </p:sp>
        <p:cxnSp>
          <p:nvCxnSpPr>
            <p:cNvPr id="53" name="52 Conector recto de flecha"/>
            <p:cNvCxnSpPr/>
            <p:nvPr/>
          </p:nvCxnSpPr>
          <p:spPr>
            <a:xfrm>
              <a:off x="5176639" y="1916832"/>
              <a:ext cx="432048" cy="0"/>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 name="60 Grupo"/>
          <p:cNvGrpSpPr/>
          <p:nvPr/>
        </p:nvGrpSpPr>
        <p:grpSpPr>
          <a:xfrm>
            <a:off x="3563888" y="1860040"/>
            <a:ext cx="1591066" cy="400110"/>
            <a:chOff x="3635896" y="1719202"/>
            <a:chExt cx="1591066" cy="400110"/>
          </a:xfrm>
        </p:grpSpPr>
        <p:sp>
          <p:nvSpPr>
            <p:cNvPr id="69" name="68 CuadroTexto"/>
            <p:cNvSpPr txBox="1"/>
            <p:nvPr/>
          </p:nvSpPr>
          <p:spPr>
            <a:xfrm>
              <a:off x="4053756" y="1719202"/>
              <a:ext cx="1173206"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condición</a:t>
              </a:r>
              <a:endParaRPr lang="es-ES" i="1" dirty="0">
                <a:solidFill>
                  <a:schemeClr val="tx1"/>
                </a:solidFill>
                <a:effectLst>
                  <a:outerShdw blurRad="38100" dist="38100" dir="2700000" algn="tl">
                    <a:srgbClr val="000000">
                      <a:alpha val="43137"/>
                    </a:srgbClr>
                  </a:outerShdw>
                </a:effectLst>
                <a:latin typeface="+mj-lt"/>
              </a:endParaRPr>
            </a:p>
          </p:txBody>
        </p:sp>
        <p:cxnSp>
          <p:nvCxnSpPr>
            <p:cNvPr id="51" name="50 Conector recto de flecha"/>
            <p:cNvCxnSpPr/>
            <p:nvPr/>
          </p:nvCxnSpPr>
          <p:spPr>
            <a:xfrm>
              <a:off x="3635896" y="1916832"/>
              <a:ext cx="432048" cy="0"/>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0" name="59 Grupo"/>
          <p:cNvGrpSpPr/>
          <p:nvPr/>
        </p:nvGrpSpPr>
        <p:grpSpPr>
          <a:xfrm>
            <a:off x="2521868" y="1844872"/>
            <a:ext cx="1088605" cy="432000"/>
            <a:chOff x="2593876" y="1704034"/>
            <a:chExt cx="1088605" cy="432000"/>
          </a:xfrm>
        </p:grpSpPr>
        <p:sp>
          <p:nvSpPr>
            <p:cNvPr id="72" name="71 Elipse"/>
            <p:cNvSpPr/>
            <p:nvPr/>
          </p:nvSpPr>
          <p:spPr>
            <a:xfrm>
              <a:off x="3312097" y="1704034"/>
              <a:ext cx="370384" cy="4320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effectLst>
                    <a:outerShdw blurRad="38100" dist="38100" dir="2700000" algn="tl">
                      <a:srgbClr val="000000">
                        <a:alpha val="43137"/>
                      </a:srgbClr>
                    </a:outerShdw>
                  </a:effectLst>
                  <a:latin typeface="Consolas" pitchFamily="49" charset="0"/>
                </a:rPr>
                <a:t>(</a:t>
              </a:r>
              <a:endParaRPr lang="es-ES" dirty="0">
                <a:effectLst>
                  <a:outerShdw blurRad="38100" dist="38100" dir="2700000" algn="tl">
                    <a:srgbClr val="000000">
                      <a:alpha val="43137"/>
                    </a:srgbClr>
                  </a:outerShdw>
                </a:effectLst>
                <a:latin typeface="Consolas" pitchFamily="49" charset="0"/>
              </a:endParaRPr>
            </a:p>
          </p:txBody>
        </p:sp>
        <p:cxnSp>
          <p:nvCxnSpPr>
            <p:cNvPr id="65" name="64 Conector recto de flecha"/>
            <p:cNvCxnSpPr/>
            <p:nvPr/>
          </p:nvCxnSpPr>
          <p:spPr>
            <a:xfrm>
              <a:off x="2593876" y="1916832"/>
              <a:ext cx="714188" cy="0"/>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59" name="58 Grupo"/>
          <p:cNvGrpSpPr/>
          <p:nvPr/>
        </p:nvGrpSpPr>
        <p:grpSpPr>
          <a:xfrm>
            <a:off x="1331640" y="1841646"/>
            <a:ext cx="1537174" cy="432000"/>
            <a:chOff x="1403648" y="1700808"/>
            <a:chExt cx="1537174" cy="432000"/>
          </a:xfrm>
        </p:grpSpPr>
        <p:sp>
          <p:nvSpPr>
            <p:cNvPr id="71" name="70 Elipse"/>
            <p:cNvSpPr/>
            <p:nvPr/>
          </p:nvSpPr>
          <p:spPr>
            <a:xfrm>
              <a:off x="1907704" y="1700808"/>
              <a:ext cx="1033118" cy="43200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solidFill>
                    <a:schemeClr val="accent2">
                      <a:lumMod val="40000"/>
                      <a:lumOff val="60000"/>
                    </a:schemeClr>
                  </a:solidFill>
                  <a:effectLst>
                    <a:outerShdw blurRad="38100" dist="38100" dir="2700000" algn="tl">
                      <a:srgbClr val="000000">
                        <a:alpha val="43137"/>
                      </a:srgbClr>
                    </a:outerShdw>
                  </a:effectLst>
                  <a:latin typeface="Consolas" pitchFamily="49" charset="0"/>
                </a:rPr>
                <a:t>while</a:t>
              </a:r>
              <a:endParaRPr lang="es-ES" dirty="0" smtClean="0">
                <a:solidFill>
                  <a:schemeClr val="accent2">
                    <a:lumMod val="40000"/>
                    <a:lumOff val="60000"/>
                  </a:schemeClr>
                </a:solidFill>
                <a:effectLst>
                  <a:outerShdw blurRad="38100" dist="38100" dir="2700000" algn="tl">
                    <a:srgbClr val="000000">
                      <a:alpha val="43137"/>
                    </a:srgbClr>
                  </a:outerShdw>
                </a:effectLst>
                <a:latin typeface="Consolas" pitchFamily="49" charset="0"/>
              </a:endParaRPr>
            </a:p>
          </p:txBody>
        </p:sp>
        <p:cxnSp>
          <p:nvCxnSpPr>
            <p:cNvPr id="68" name="67 Conector recto de flecha"/>
            <p:cNvCxnSpPr/>
            <p:nvPr/>
          </p:nvCxnSpPr>
          <p:spPr>
            <a:xfrm>
              <a:off x="1403648" y="1915220"/>
              <a:ext cx="504056" cy="1588"/>
            </a:xfrm>
            <a:prstGeom prst="straightConnector1">
              <a:avLst/>
            </a:prstGeom>
            <a:ln w="28575">
              <a:solidFill>
                <a:srgbClr val="FFC000"/>
              </a:solidFill>
              <a:tailEnd type="arrow"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77 Grupo"/>
          <p:cNvGrpSpPr/>
          <p:nvPr/>
        </p:nvGrpSpPr>
        <p:grpSpPr>
          <a:xfrm>
            <a:off x="1970187" y="2780928"/>
            <a:ext cx="2520280" cy="1119286"/>
            <a:chOff x="3124630" y="2871986"/>
            <a:chExt cx="2520280" cy="1119286"/>
          </a:xfrm>
        </p:grpSpPr>
        <p:sp>
          <p:nvSpPr>
            <p:cNvPr id="37" name="36 Decisión"/>
            <p:cNvSpPr/>
            <p:nvPr/>
          </p:nvSpPr>
          <p:spPr>
            <a:xfrm>
              <a:off x="3124630" y="3462238"/>
              <a:ext cx="2520280" cy="529034"/>
            </a:xfrm>
            <a:prstGeom prst="flowChartDecision">
              <a:avLst/>
            </a:prstGeom>
            <a:solidFill>
              <a:srgbClr val="0037A8"/>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72000" tIns="36000" rIns="72000" bIns="36000" rtlCol="0" anchor="ctr" anchorCtr="0">
              <a:noAutofit/>
            </a:bodyPr>
            <a:lstStyle/>
            <a:p>
              <a:pPr algn="ctr"/>
              <a:r>
                <a:rPr lang="es-ES" sz="2000" i="1" dirty="0" smtClean="0">
                  <a:effectLst>
                    <a:outerShdw blurRad="38100" dist="38100" dir="2700000" algn="tl">
                      <a:srgbClr val="000000">
                        <a:alpha val="43137"/>
                      </a:srgbClr>
                    </a:outerShdw>
                  </a:effectLst>
                  <a:latin typeface="+mj-lt"/>
                </a:rPr>
                <a:t>Condición</a:t>
              </a:r>
              <a:endParaRPr lang="es-ES" sz="1600" i="1" dirty="0" smtClean="0">
                <a:effectLst>
                  <a:outerShdw blurRad="38100" dist="38100" dir="2700000" algn="tl">
                    <a:srgbClr val="000000">
                      <a:alpha val="43137"/>
                    </a:srgbClr>
                  </a:outerShdw>
                </a:effectLst>
                <a:latin typeface="+mj-lt"/>
              </a:endParaRPr>
            </a:p>
          </p:txBody>
        </p:sp>
        <p:cxnSp>
          <p:nvCxnSpPr>
            <p:cNvPr id="38" name="37 Conector recto de flecha"/>
            <p:cNvCxnSpPr>
              <a:endCxn id="37" idx="0"/>
            </p:cNvCxnSpPr>
            <p:nvPr/>
          </p:nvCxnSpPr>
          <p:spPr>
            <a:xfrm flipH="1">
              <a:off x="4384770" y="2871986"/>
              <a:ext cx="2" cy="590252"/>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10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1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10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1000"/>
                                        <p:tgtEl>
                                          <p:spTgt spid="63"/>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up)">
                                      <p:cBhvr>
                                        <p:cTn id="31" dur="10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wipe(up)">
                                      <p:cBhvr>
                                        <p:cTn id="36" dur="1000"/>
                                        <p:tgtEl>
                                          <p:spTgt spid="7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up)">
                                      <p:cBhvr>
                                        <p:cTn id="41" dur="500"/>
                                        <p:tgtEl>
                                          <p:spTgt spid="7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wipe(down)">
                                      <p:cBhvr>
                                        <p:cTn id="46" dur="500"/>
                                        <p:tgtEl>
                                          <p:spTgt spid="8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up)">
                                      <p:cBhvr>
                                        <p:cTn id="51" dur="10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wipe(up)">
                                      <p:cBhvr>
                                        <p:cTn id="56" dur="1000"/>
                                        <p:tgtEl>
                                          <p:spTgt spid="64"/>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wipe(left)">
                                      <p:cBhvr>
                                        <p:cTn id="60" dur="1000"/>
                                        <p:tgtEl>
                                          <p:spTgt spid="6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4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La instrucción </a:t>
            </a:r>
            <a:r>
              <a:rPr lang="es-ES" dirty="0" smtClean="0">
                <a:latin typeface="Consolas" pitchFamily="49" charset="0"/>
                <a:cs typeface="Consolas" pitchFamily="49" charset="0"/>
              </a:rPr>
              <a:t>while</a:t>
            </a:r>
            <a:endParaRPr lang="es-ES" dirty="0">
              <a:latin typeface="Consolas" pitchFamily="49" charset="0"/>
              <a:cs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188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31" name="30 Rectángulo"/>
          <p:cNvSpPr/>
          <p:nvPr/>
        </p:nvSpPr>
        <p:spPr>
          <a:xfrm>
            <a:off x="683568" y="984785"/>
            <a:ext cx="8064896" cy="5324535"/>
          </a:xfrm>
          <a:prstGeom prst="rect">
            <a:avLst/>
          </a:prstGeom>
        </p:spPr>
        <p:txBody>
          <a:bodyPr wrap="square">
            <a:spAutoFit/>
          </a:bodyPr>
          <a:lstStyle/>
          <a:p>
            <a:pPr marL="0" lvl="1" indent="1588">
              <a:spcBef>
                <a:spcPts val="0"/>
              </a:spcBef>
              <a:buNone/>
            </a:pPr>
            <a:r>
              <a:rPr lang="es-ES" sz="2000"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rPr>
              <a:t>#include &lt;iostream&gt;</a:t>
            </a:r>
          </a:p>
          <a:p>
            <a:pPr marL="0" lvl="1" indent="1588">
              <a:spcBef>
                <a:spcPts val="0"/>
              </a:spcBef>
              <a:buNone/>
            </a:pP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using namespace </a:t>
            </a:r>
            <a:r>
              <a:rPr lang="es-ES" sz="2000" dirty="0" smtClean="0">
                <a:effectLst>
                  <a:outerShdw blurRad="38100" dist="38100" dir="2700000" algn="tl">
                    <a:srgbClr val="000000">
                      <a:alpha val="43137"/>
                    </a:srgbClr>
                  </a:outerShdw>
                </a:effectLst>
                <a:latin typeface="Consolas" pitchFamily="49" charset="0"/>
                <a:cs typeface="Consolas" pitchFamily="49" charset="0"/>
              </a:rPr>
              <a:t>std;</a:t>
            </a:r>
          </a:p>
          <a:p>
            <a:pPr marL="0" lvl="1" indent="1588">
              <a:spcBef>
                <a:spcPts val="0"/>
              </a:spcBef>
              <a:buNone/>
            </a:pPr>
            <a:endParaRPr lang="es-ES" sz="2000" dirty="0" smtClean="0">
              <a:effectLst>
                <a:outerShdw blurRad="38100" dist="38100" dir="2700000" algn="tl">
                  <a:srgbClr val="000000">
                    <a:alpha val="43137"/>
                  </a:srgbClr>
                </a:outerShdw>
              </a:effectLst>
              <a:latin typeface="Consolas" pitchFamily="49" charset="0"/>
              <a:cs typeface="Consolas" pitchFamily="49" charset="0"/>
            </a:endParaRPr>
          </a:p>
          <a:p>
            <a:pPr marL="0" lvl="1" indent="1588">
              <a:spcBef>
                <a:spcPts val="0"/>
              </a:spcBef>
              <a:buNone/>
            </a:pPr>
            <a:r>
              <a:rPr lang="es-ES" sz="20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sz="2000" dirty="0" smtClean="0">
                <a:effectLst>
                  <a:outerShdw blurRad="38100" dist="38100" dir="2700000" algn="tl">
                    <a:srgbClr val="000000">
                      <a:alpha val="43137"/>
                    </a:srgbClr>
                  </a:outerShdw>
                </a:effectLst>
                <a:latin typeface="Consolas" pitchFamily="49" charset="0"/>
                <a:cs typeface="Consolas" pitchFamily="49" charset="0"/>
              </a:rPr>
              <a:t> main() {</a:t>
            </a:r>
          </a:p>
          <a:p>
            <a:pPr marL="0" lvl="1" indent="1588">
              <a:spcBef>
                <a:spcPts val="0"/>
              </a:spcBef>
              <a:buNone/>
            </a:pPr>
            <a:r>
              <a:rPr lang="es-ES" sz="20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   int </a:t>
            </a:r>
            <a:r>
              <a:rPr lang="es-ES" sz="2000" dirty="0" smtClean="0">
                <a:effectLst>
                  <a:outerShdw blurRad="38100" dist="38100" dir="2700000" algn="tl">
                    <a:srgbClr val="000000">
                      <a:alpha val="43137"/>
                    </a:srgbClr>
                  </a:outerShdw>
                </a:effectLst>
                <a:latin typeface="Consolas" pitchFamily="49" charset="0"/>
                <a:cs typeface="Consolas" pitchFamily="49" charset="0"/>
              </a:rPr>
              <a:t>i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1</a:t>
            </a:r>
            <a:r>
              <a:rPr lang="es-ES" sz="2000" dirty="0" smtClean="0">
                <a:effectLst>
                  <a:outerShdw blurRad="38100" dist="38100" dir="2700000" algn="tl">
                    <a:srgbClr val="000000">
                      <a:alpha val="43137"/>
                    </a:srgbClr>
                  </a:outerShdw>
                </a:effectLst>
                <a:latin typeface="Consolas" pitchFamily="49" charset="0"/>
                <a:cs typeface="Consolas" pitchFamily="49" charset="0"/>
              </a:rPr>
              <a:t>, n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onsolas" pitchFamily="49" charset="0"/>
                <a:cs typeface="Consolas" pitchFamily="49" charset="0"/>
              </a:rPr>
              <a:t>, suma =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while</a:t>
            </a:r>
            <a:r>
              <a:rPr lang="es-ES" sz="2000" dirty="0" smtClean="0">
                <a:effectLst>
                  <a:outerShdw blurRad="38100" dist="38100" dir="2700000" algn="tl">
                    <a:srgbClr val="000000">
                      <a:alpha val="43137"/>
                    </a:srgbClr>
                  </a:outerShdw>
                </a:effectLst>
                <a:latin typeface="Consolas" pitchFamily="49" charset="0"/>
                <a:cs typeface="Consolas" pitchFamily="49" charset="0"/>
              </a:rPr>
              <a:t> (n &lt;=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onsolas" pitchFamily="49" charset="0"/>
                <a:cs typeface="Consolas" pitchFamily="49" charset="0"/>
              </a:rPr>
              <a:t>) { </a:t>
            </a:r>
            <a:r>
              <a:rPr lang="es-ES" sz="2000" dirty="0" smtClean="0">
                <a:solidFill>
                  <a:srgbClr val="92D050"/>
                </a:solidFill>
                <a:effectLst>
                  <a:outerShdw blurRad="38100" dist="38100" dir="2700000" algn="tl">
                    <a:srgbClr val="000000">
                      <a:alpha val="43137"/>
                    </a:srgbClr>
                  </a:outerShdw>
                </a:effectLst>
                <a:latin typeface="Consolas" pitchFamily="49" charset="0"/>
                <a:cs typeface="Consolas" pitchFamily="49" charset="0"/>
              </a:rPr>
              <a:t>// Sólo n positivo</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"¿Cuántos números quieres sumar?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cin &gt;&gt; n;</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while </a:t>
            </a:r>
            <a:r>
              <a:rPr lang="es-ES" sz="2000" dirty="0" smtClean="0">
                <a:effectLst>
                  <a:outerShdw blurRad="38100" dist="38100" dir="2700000" algn="tl">
                    <a:srgbClr val="000000">
                      <a:alpha val="43137"/>
                    </a:srgbClr>
                  </a:outerShdw>
                </a:effectLst>
                <a:latin typeface="Consolas" pitchFamily="49" charset="0"/>
                <a:cs typeface="Consolas" pitchFamily="49" charset="0"/>
              </a:rPr>
              <a:t>(i &lt;= n) {</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suma = suma + i;</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i++;</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cout &lt;&lt;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"Sumatorio de i (1 a "</a:t>
            </a:r>
            <a:r>
              <a:rPr lang="es-ES" sz="2000" dirty="0" smtClean="0">
                <a:effectLst>
                  <a:outerShdw blurRad="38100" dist="38100" dir="2700000" algn="tl">
                    <a:srgbClr val="000000">
                      <a:alpha val="43137"/>
                    </a:srgbClr>
                  </a:outerShdw>
                </a:effectLst>
                <a:latin typeface="Consolas" pitchFamily="49" charset="0"/>
                <a:cs typeface="Consolas" pitchFamily="49" charset="0"/>
              </a:rPr>
              <a:t> &lt;&lt; n</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 </a:t>
            </a:r>
            <a:r>
              <a:rPr lang="es-ES" sz="2000" dirty="0" smtClean="0">
                <a:effectLst>
                  <a:outerShdw blurRad="38100" dist="38100" dir="2700000" algn="tl">
                    <a:srgbClr val="000000">
                      <a:alpha val="43137"/>
                    </a:srgbClr>
                  </a:outerShdw>
                </a:effectLst>
                <a:latin typeface="Consolas" pitchFamily="49" charset="0"/>
                <a:cs typeface="Consolas" pitchFamily="49" charset="0"/>
              </a:rPr>
              <a:t>&lt;&lt;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 = " </a:t>
            </a:r>
          </a:p>
          <a:p>
            <a:pPr marL="0" lvl="1" indent="1588">
              <a:spcBef>
                <a:spcPts val="0"/>
              </a:spcBef>
              <a:buNone/>
            </a:pP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        </a:t>
            </a:r>
            <a:r>
              <a:rPr lang="es-ES" sz="2000" dirty="0" smtClean="0">
                <a:effectLst>
                  <a:outerShdw blurRad="38100" dist="38100" dir="2700000" algn="tl">
                    <a:srgbClr val="000000">
                      <a:alpha val="43137"/>
                    </a:srgbClr>
                  </a:outerShdw>
                </a:effectLst>
                <a:latin typeface="Consolas" pitchFamily="49" charset="0"/>
                <a:cs typeface="Consolas" pitchFamily="49" charset="0"/>
              </a:rPr>
              <a:t>&lt;&lt; suma &lt;&lt; endl;</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   </a:t>
            </a:r>
            <a:r>
              <a:rPr lang="es-ES" sz="20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return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buNone/>
            </a:pP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sp>
        <p:nvSpPr>
          <p:cNvPr id="10" name="9 CuadroTexto"/>
          <p:cNvSpPr txBox="1"/>
          <p:nvPr/>
        </p:nvSpPr>
        <p:spPr>
          <a:xfrm>
            <a:off x="7366184" y="423714"/>
            <a:ext cx="1324402"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serie.cpp</a:t>
            </a:r>
          </a:p>
        </p:txBody>
      </p:sp>
      <p:graphicFrame>
        <p:nvGraphicFramePr>
          <p:cNvPr id="83970" name="Object 2"/>
          <p:cNvGraphicFramePr>
            <a:graphicFrameLocks noChangeAspect="1"/>
          </p:cNvGraphicFramePr>
          <p:nvPr/>
        </p:nvGraphicFramePr>
        <p:xfrm>
          <a:off x="7577286" y="980728"/>
          <a:ext cx="936104" cy="1517693"/>
        </p:xfrm>
        <a:graphic>
          <a:graphicData uri="http://schemas.openxmlformats.org/presentationml/2006/ole">
            <mc:AlternateContent xmlns:mc="http://schemas.openxmlformats.org/markup-compatibility/2006">
              <mc:Choice xmlns:v="urn:schemas-microsoft-com:vml" Requires="v">
                <p:oleObj spid="_x0000_s83976" name="Ecuación" r:id="rId3" imgW="266400" imgH="431640" progId="Equation.3">
                  <p:embed/>
                </p:oleObj>
              </mc:Choice>
              <mc:Fallback>
                <p:oleObj name="Ecuación" r:id="rId3" imgW="26640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286" y="980728"/>
                        <a:ext cx="936104" cy="1517693"/>
                      </a:xfrm>
                      <a:prstGeom prst="rect">
                        <a:avLst/>
                      </a:prstGeom>
                      <a:solidFill>
                        <a:schemeClr val="tx1"/>
                      </a:solidFill>
                      <a:ln w="9525">
                        <a:solidFill>
                          <a:schemeClr val="tx1"/>
                        </a:solidFill>
                        <a:miter lim="800000"/>
                        <a:headEnd/>
                        <a:tailEnd/>
                      </a:ln>
                    </p:spPr>
                  </p:pic>
                </p:oleObj>
              </mc:Fallback>
            </mc:AlternateContent>
          </a:graphicData>
        </a:graphic>
      </p:graphicFrame>
      <p:pic>
        <p:nvPicPr>
          <p:cNvPr id="3" name="Picture 3"/>
          <p:cNvPicPr>
            <a:picLocks noChangeAspect="1" noChangeArrowheads="1"/>
          </p:cNvPicPr>
          <p:nvPr/>
        </p:nvPicPr>
        <p:blipFill>
          <a:blip r:embed="rId5" cstate="print"/>
          <a:srcRect/>
          <a:stretch>
            <a:fillRect/>
          </a:stretch>
        </p:blipFill>
        <p:spPr bwMode="auto">
          <a:xfrm>
            <a:off x="5076056" y="3573016"/>
            <a:ext cx="3400425" cy="12058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left)">
                                      <p:cBhvr>
                                        <p:cTn id="7" dur="1000"/>
                                        <p:tgtEl>
                                          <p:spTgt spid="31">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animEffect transition="in" filter="wipe(left)">
                                      <p:cBhvr>
                                        <p:cTn id="11" dur="1000"/>
                                        <p:tgtEl>
                                          <p:spTgt spid="31">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1">
                                            <p:txEl>
                                              <p:pRg st="3" end="3"/>
                                            </p:txEl>
                                          </p:spTgt>
                                        </p:tgtEl>
                                        <p:attrNameLst>
                                          <p:attrName>style.visibility</p:attrName>
                                        </p:attrNameLst>
                                      </p:cBhvr>
                                      <p:to>
                                        <p:strVal val="visible"/>
                                      </p:to>
                                    </p:set>
                                    <p:animEffect transition="in" filter="wipe(left)">
                                      <p:cBhvr>
                                        <p:cTn id="15" dur="1000"/>
                                        <p:tgtEl>
                                          <p:spTgt spid="3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xEl>
                                              <p:pRg st="4" end="4"/>
                                            </p:txEl>
                                          </p:spTgt>
                                        </p:tgtEl>
                                        <p:attrNameLst>
                                          <p:attrName>style.visibility</p:attrName>
                                        </p:attrNameLst>
                                      </p:cBhvr>
                                      <p:to>
                                        <p:strVal val="visible"/>
                                      </p:to>
                                    </p:set>
                                    <p:animEffect transition="in" filter="wipe(left)">
                                      <p:cBhvr>
                                        <p:cTn id="20" dur="1000"/>
                                        <p:tgtEl>
                                          <p:spTgt spid="31">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1">
                                            <p:txEl>
                                              <p:pRg st="5" end="5"/>
                                            </p:txEl>
                                          </p:spTgt>
                                        </p:tgtEl>
                                        <p:attrNameLst>
                                          <p:attrName>style.visibility</p:attrName>
                                        </p:attrNameLst>
                                      </p:cBhvr>
                                      <p:to>
                                        <p:strVal val="visible"/>
                                      </p:to>
                                    </p:set>
                                    <p:animEffect transition="in" filter="wipe(left)">
                                      <p:cBhvr>
                                        <p:cTn id="25" dur="1000"/>
                                        <p:tgtEl>
                                          <p:spTgt spid="31">
                                            <p:txEl>
                                              <p:pRg st="5" end="5"/>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1">
                                            <p:txEl>
                                              <p:pRg st="6" end="6"/>
                                            </p:txEl>
                                          </p:spTgt>
                                        </p:tgtEl>
                                        <p:attrNameLst>
                                          <p:attrName>style.visibility</p:attrName>
                                        </p:attrNameLst>
                                      </p:cBhvr>
                                      <p:to>
                                        <p:strVal val="visible"/>
                                      </p:to>
                                    </p:set>
                                    <p:animEffect transition="in" filter="wipe(left)">
                                      <p:cBhvr>
                                        <p:cTn id="29" dur="1000"/>
                                        <p:tgtEl>
                                          <p:spTgt spid="31">
                                            <p:txEl>
                                              <p:pRg st="6" end="6"/>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1">
                                            <p:txEl>
                                              <p:pRg st="7" end="7"/>
                                            </p:txEl>
                                          </p:spTgt>
                                        </p:tgtEl>
                                        <p:attrNameLst>
                                          <p:attrName>style.visibility</p:attrName>
                                        </p:attrNameLst>
                                      </p:cBhvr>
                                      <p:to>
                                        <p:strVal val="visible"/>
                                      </p:to>
                                    </p:set>
                                    <p:animEffect transition="in" filter="wipe(left)">
                                      <p:cBhvr>
                                        <p:cTn id="33" dur="1000"/>
                                        <p:tgtEl>
                                          <p:spTgt spid="31">
                                            <p:txEl>
                                              <p:pRg st="7" end="7"/>
                                            </p:txEl>
                                          </p:spTgt>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xEl>
                                              <p:pRg st="8" end="8"/>
                                            </p:txEl>
                                          </p:spTgt>
                                        </p:tgtEl>
                                        <p:attrNameLst>
                                          <p:attrName>style.visibility</p:attrName>
                                        </p:attrNameLst>
                                      </p:cBhvr>
                                      <p:to>
                                        <p:strVal val="visible"/>
                                      </p:to>
                                    </p:set>
                                    <p:animEffect transition="in" filter="wipe(left)">
                                      <p:cBhvr>
                                        <p:cTn id="37" dur="1000"/>
                                        <p:tgtEl>
                                          <p:spTgt spid="3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xEl>
                                              <p:pRg st="9" end="9"/>
                                            </p:txEl>
                                          </p:spTgt>
                                        </p:tgtEl>
                                        <p:attrNameLst>
                                          <p:attrName>style.visibility</p:attrName>
                                        </p:attrNameLst>
                                      </p:cBhvr>
                                      <p:to>
                                        <p:strVal val="visible"/>
                                      </p:to>
                                    </p:set>
                                    <p:animEffect transition="in" filter="wipe(left)">
                                      <p:cBhvr>
                                        <p:cTn id="42" dur="1000"/>
                                        <p:tgtEl>
                                          <p:spTgt spid="31">
                                            <p:txEl>
                                              <p:pRg st="9" end="9"/>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31">
                                            <p:txEl>
                                              <p:pRg st="10" end="10"/>
                                            </p:txEl>
                                          </p:spTgt>
                                        </p:tgtEl>
                                        <p:attrNameLst>
                                          <p:attrName>style.visibility</p:attrName>
                                        </p:attrNameLst>
                                      </p:cBhvr>
                                      <p:to>
                                        <p:strVal val="visible"/>
                                      </p:to>
                                    </p:set>
                                    <p:animEffect transition="in" filter="wipe(left)">
                                      <p:cBhvr>
                                        <p:cTn id="46" dur="1000"/>
                                        <p:tgtEl>
                                          <p:spTgt spid="31">
                                            <p:txEl>
                                              <p:pRg st="10" end="10"/>
                                            </p:txEl>
                                          </p:spTgt>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1">
                                            <p:txEl>
                                              <p:pRg st="11" end="11"/>
                                            </p:txEl>
                                          </p:spTgt>
                                        </p:tgtEl>
                                        <p:attrNameLst>
                                          <p:attrName>style.visibility</p:attrName>
                                        </p:attrNameLst>
                                      </p:cBhvr>
                                      <p:to>
                                        <p:strVal val="visible"/>
                                      </p:to>
                                    </p:set>
                                    <p:animEffect transition="in" filter="wipe(left)">
                                      <p:cBhvr>
                                        <p:cTn id="50" dur="1000"/>
                                        <p:tgtEl>
                                          <p:spTgt spid="31">
                                            <p:txEl>
                                              <p:pRg st="11" end="11"/>
                                            </p:txEl>
                                          </p:spTgt>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31">
                                            <p:txEl>
                                              <p:pRg st="12" end="12"/>
                                            </p:txEl>
                                          </p:spTgt>
                                        </p:tgtEl>
                                        <p:attrNameLst>
                                          <p:attrName>style.visibility</p:attrName>
                                        </p:attrNameLst>
                                      </p:cBhvr>
                                      <p:to>
                                        <p:strVal val="visible"/>
                                      </p:to>
                                    </p:set>
                                    <p:animEffect transition="in" filter="wipe(left)">
                                      <p:cBhvr>
                                        <p:cTn id="54" dur="1000"/>
                                        <p:tgtEl>
                                          <p:spTgt spid="31">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1">
                                            <p:txEl>
                                              <p:pRg st="13" end="13"/>
                                            </p:txEl>
                                          </p:spTgt>
                                        </p:tgtEl>
                                        <p:attrNameLst>
                                          <p:attrName>style.visibility</p:attrName>
                                        </p:attrNameLst>
                                      </p:cBhvr>
                                      <p:to>
                                        <p:strVal val="visible"/>
                                      </p:to>
                                    </p:set>
                                    <p:animEffect transition="in" filter="wipe(left)">
                                      <p:cBhvr>
                                        <p:cTn id="59" dur="1000"/>
                                        <p:tgtEl>
                                          <p:spTgt spid="31">
                                            <p:txEl>
                                              <p:pRg st="13" end="13"/>
                                            </p:txEl>
                                          </p:spTgt>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31">
                                            <p:txEl>
                                              <p:pRg st="14" end="14"/>
                                            </p:txEl>
                                          </p:spTgt>
                                        </p:tgtEl>
                                        <p:attrNameLst>
                                          <p:attrName>style.visibility</p:attrName>
                                        </p:attrNameLst>
                                      </p:cBhvr>
                                      <p:to>
                                        <p:strVal val="visible"/>
                                      </p:to>
                                    </p:set>
                                    <p:animEffect transition="in" filter="wipe(left)">
                                      <p:cBhvr>
                                        <p:cTn id="63" dur="1000"/>
                                        <p:tgtEl>
                                          <p:spTgt spid="31">
                                            <p:txEl>
                                              <p:pRg st="14" end="14"/>
                                            </p:txEl>
                                          </p:spTgt>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31">
                                            <p:txEl>
                                              <p:pRg st="15" end="15"/>
                                            </p:txEl>
                                          </p:spTgt>
                                        </p:tgtEl>
                                        <p:attrNameLst>
                                          <p:attrName>style.visibility</p:attrName>
                                        </p:attrNameLst>
                                      </p:cBhvr>
                                      <p:to>
                                        <p:strVal val="visible"/>
                                      </p:to>
                                    </p:set>
                                    <p:animEffect transition="in" filter="wipe(left)">
                                      <p:cBhvr>
                                        <p:cTn id="67" dur="1000"/>
                                        <p:tgtEl>
                                          <p:spTgt spid="31">
                                            <p:txEl>
                                              <p:pRg st="15" end="15"/>
                                            </p:txEl>
                                          </p:spTgt>
                                        </p:tgtEl>
                                      </p:cBhvr>
                                    </p:animEffect>
                                  </p:childTnLst>
                                </p:cTn>
                              </p:par>
                            </p:childTnLst>
                          </p:cTn>
                        </p:par>
                        <p:par>
                          <p:cTn id="68" fill="hold">
                            <p:stCondLst>
                              <p:cond delay="3000"/>
                            </p:stCondLst>
                            <p:childTnLst>
                              <p:par>
                                <p:cTn id="69" presetID="22" presetClass="entr" presetSubtype="8" fill="hold" grpId="0" nodeType="afterEffect">
                                  <p:stCondLst>
                                    <p:cond delay="0"/>
                                  </p:stCondLst>
                                  <p:childTnLst>
                                    <p:set>
                                      <p:cBhvr>
                                        <p:cTn id="70" dur="1" fill="hold">
                                          <p:stCondLst>
                                            <p:cond delay="0"/>
                                          </p:stCondLst>
                                        </p:cTn>
                                        <p:tgtEl>
                                          <p:spTgt spid="31">
                                            <p:txEl>
                                              <p:pRg st="16" end="16"/>
                                            </p:txEl>
                                          </p:spTgt>
                                        </p:tgtEl>
                                        <p:attrNameLst>
                                          <p:attrName>style.visibility</p:attrName>
                                        </p:attrNameLst>
                                      </p:cBhvr>
                                      <p:to>
                                        <p:strVal val="visible"/>
                                      </p:to>
                                    </p:set>
                                    <p:animEffect transition="in" filter="wipe(left)">
                                      <p:cBhvr>
                                        <p:cTn id="71" dur="1000"/>
                                        <p:tgtEl>
                                          <p:spTgt spid="31">
                                            <p:txEl>
                                              <p:pRg st="16" end="16"/>
                                            </p:txEl>
                                          </p:spTgt>
                                        </p:tgtEl>
                                      </p:cBhvr>
                                    </p:animEffect>
                                  </p:childTnLst>
                                </p:cTn>
                              </p:par>
                            </p:childTnLst>
                          </p:cTn>
                        </p:par>
                        <p:par>
                          <p:cTn id="72" fill="hold">
                            <p:stCondLst>
                              <p:cond delay="4000"/>
                            </p:stCondLst>
                            <p:childTnLst>
                              <p:par>
                                <p:cTn id="73" presetID="22" presetClass="entr" presetSubtype="1"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up)">
                                      <p:cBhvr>
                                        <p:cTn id="75" dur="1000"/>
                                        <p:tgtEl>
                                          <p:spTgt spid="10"/>
                                        </p:tgtEl>
                                      </p:cBhvr>
                                    </p:animEffect>
                                  </p:childTnLst>
                                </p:cTn>
                              </p:par>
                            </p:childTnLst>
                          </p:cTn>
                        </p:par>
                        <p:par>
                          <p:cTn id="76" fill="hold">
                            <p:stCondLst>
                              <p:cond delay="5000"/>
                            </p:stCondLst>
                            <p:childTnLst>
                              <p:par>
                                <p:cTn id="77" presetID="22" presetClass="entr" presetSubtype="1" fill="hold" nodeType="after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up)">
                                      <p:cBhvr>
                                        <p:cTn id="7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bldLvl="2"/>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31 Grupo"/>
          <p:cNvGrpSpPr/>
          <p:nvPr/>
        </p:nvGrpSpPr>
        <p:grpSpPr>
          <a:xfrm>
            <a:off x="3654371" y="3636016"/>
            <a:ext cx="1493693" cy="1915123"/>
            <a:chOff x="4374451" y="3367034"/>
            <a:chExt cx="1493693" cy="1915123"/>
          </a:xfrm>
        </p:grpSpPr>
        <p:cxnSp>
          <p:nvCxnSpPr>
            <p:cNvPr id="33" name="32 Conector recto de flecha"/>
            <p:cNvCxnSpPr/>
            <p:nvPr/>
          </p:nvCxnSpPr>
          <p:spPr>
            <a:xfrm rot="10800000" flipH="1">
              <a:off x="5275656" y="3733985"/>
              <a:ext cx="215230" cy="1588"/>
            </a:xfrm>
            <a:prstGeom prst="straightConnector1">
              <a:avLst/>
            </a:prstGeom>
            <a:ln w="38100">
              <a:solidFill>
                <a:srgbClr val="FFC000"/>
              </a:solidFill>
              <a:tailEnd type="none" w="lg" len="lg"/>
            </a:ln>
            <a:effectLst/>
          </p:spPr>
          <p:style>
            <a:lnRef idx="2">
              <a:schemeClr val="accent3"/>
            </a:lnRef>
            <a:fillRef idx="0">
              <a:schemeClr val="accent3"/>
            </a:fillRef>
            <a:effectRef idx="1">
              <a:schemeClr val="accent3"/>
            </a:effectRef>
            <a:fontRef idx="minor">
              <a:schemeClr val="tx1"/>
            </a:fontRef>
          </p:style>
        </p:cxnSp>
        <p:sp>
          <p:nvSpPr>
            <p:cNvPr id="34" name="33 CuadroTexto"/>
            <p:cNvSpPr txBox="1"/>
            <p:nvPr/>
          </p:nvSpPr>
          <p:spPr>
            <a:xfrm>
              <a:off x="5050291" y="3367034"/>
              <a:ext cx="817853"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solidFill>
                    <a:srgbClr val="FFFF00"/>
                  </a:solidFill>
                  <a:effectLst>
                    <a:outerShdw blurRad="38100" dist="38100" dir="2700000" algn="tl">
                      <a:srgbClr val="000000">
                        <a:alpha val="43137"/>
                      </a:srgbClr>
                    </a:outerShdw>
                  </a:effectLst>
                  <a:latin typeface="Consolas" pitchFamily="49" charset="0"/>
                </a:rPr>
                <a:t>false</a:t>
              </a:r>
            </a:p>
          </p:txBody>
        </p:sp>
        <p:cxnSp>
          <p:nvCxnSpPr>
            <p:cNvPr id="35" name="34 Conector recto de flecha"/>
            <p:cNvCxnSpPr/>
            <p:nvPr/>
          </p:nvCxnSpPr>
          <p:spPr>
            <a:xfrm>
              <a:off x="5475012" y="3729805"/>
              <a:ext cx="0" cy="1139355"/>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36" name="35 Conector recto de flecha"/>
            <p:cNvCxnSpPr/>
            <p:nvPr/>
          </p:nvCxnSpPr>
          <p:spPr>
            <a:xfrm>
              <a:off x="4374451" y="4848733"/>
              <a:ext cx="1109292" cy="1588"/>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37" name="36 Conector recto de flecha"/>
            <p:cNvCxnSpPr/>
            <p:nvPr/>
          </p:nvCxnSpPr>
          <p:spPr>
            <a:xfrm rot="16200000" flipH="1">
              <a:off x="4164885" y="5059889"/>
              <a:ext cx="442949" cy="1588"/>
            </a:xfrm>
            <a:prstGeom prst="straightConnector1">
              <a:avLst/>
            </a:prstGeom>
            <a:ln w="38100">
              <a:solidFill>
                <a:srgbClr val="FFC000"/>
              </a:solidFill>
              <a:tailEnd type="stealth" w="lg" len="lg"/>
            </a:ln>
            <a:effectLst/>
          </p:spPr>
          <p:style>
            <a:lnRef idx="2">
              <a:schemeClr val="accent3"/>
            </a:lnRef>
            <a:fillRef idx="0">
              <a:schemeClr val="accent3"/>
            </a:fillRef>
            <a:effectRef idx="1">
              <a:schemeClr val="accent3"/>
            </a:effectRef>
            <a:fontRef idx="minor">
              <a:schemeClr val="tx1"/>
            </a:fontRef>
          </p:style>
        </p:cxnSp>
      </p:grpSp>
      <p:sp>
        <p:nvSpPr>
          <p:cNvPr id="2" name="1 Título"/>
          <p:cNvSpPr>
            <a:spLocks noGrp="1"/>
          </p:cNvSpPr>
          <p:nvPr>
            <p:ph type="title"/>
          </p:nvPr>
        </p:nvSpPr>
        <p:spPr/>
        <p:txBody>
          <a:bodyPr/>
          <a:lstStyle/>
          <a:p>
            <a:r>
              <a:rPr lang="es-ES" dirty="0" smtClean="0"/>
              <a:t>La instrucción </a:t>
            </a:r>
            <a:r>
              <a:rPr lang="es-ES" dirty="0" smtClean="0">
                <a:latin typeface="Consolas" pitchFamily="49" charset="0"/>
                <a:cs typeface="Consolas" pitchFamily="49" charset="0"/>
              </a:rPr>
              <a:t>while</a:t>
            </a:r>
            <a:endParaRPr lang="es-ES" dirty="0">
              <a:latin typeface="Consolas" pitchFamily="49" charset="0"/>
              <a:cs typeface="Consolas" pitchFamily="49" charset="0"/>
            </a:endParaRPr>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Iteración condicional</a:t>
            </a:r>
            <a:endParaRPr lang="es-ES" sz="2800" i="0" dirty="0" smtClean="0">
              <a:solidFill>
                <a:schemeClr val="bg2">
                  <a:lumMod val="20000"/>
                  <a:lumOff val="80000"/>
                </a:schemeClr>
              </a:solidFill>
              <a:latin typeface="Consolas" pitchFamily="49" charset="0"/>
              <a:cs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189</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31" name="30 Rectángulo"/>
          <p:cNvSpPr/>
          <p:nvPr/>
        </p:nvSpPr>
        <p:spPr>
          <a:xfrm>
            <a:off x="539552" y="1568981"/>
            <a:ext cx="3960440" cy="1446550"/>
          </a:xfrm>
          <a:prstGeom prst="rect">
            <a:avLst/>
          </a:prstGeom>
        </p:spPr>
        <p:txBody>
          <a:bodyPr wrap="square">
            <a:spAutoFit/>
          </a:bodyPr>
          <a:lstStyle/>
          <a:p>
            <a:pPr marL="361950" lvl="1" indent="1588">
              <a:spcBef>
                <a:spcPts val="0"/>
              </a:spcBef>
              <a:buNone/>
            </a:pPr>
            <a:r>
              <a:rPr lang="es-ES" sz="22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while </a:t>
            </a:r>
            <a:r>
              <a:rPr lang="es-ES" sz="2200" dirty="0" smtClean="0">
                <a:effectLst>
                  <a:outerShdw blurRad="38100" dist="38100" dir="2700000" algn="tl">
                    <a:srgbClr val="000000">
                      <a:alpha val="43137"/>
                    </a:srgbClr>
                  </a:outerShdw>
                </a:effectLst>
                <a:latin typeface="Consolas" pitchFamily="49" charset="0"/>
                <a:cs typeface="Consolas" pitchFamily="49" charset="0"/>
              </a:rPr>
              <a:t>(i &lt;= n) {</a:t>
            </a:r>
          </a:p>
          <a:p>
            <a:pPr marL="361950" lvl="1" indent="1588">
              <a:spcBef>
                <a:spcPts val="0"/>
              </a:spcBef>
              <a:buNone/>
            </a:pPr>
            <a:r>
              <a:rPr lang="es-ES" sz="2200" dirty="0" smtClean="0">
                <a:effectLst>
                  <a:outerShdw blurRad="38100" dist="38100" dir="2700000" algn="tl">
                    <a:srgbClr val="000000">
                      <a:alpha val="43137"/>
                    </a:srgbClr>
                  </a:outerShdw>
                </a:effectLst>
                <a:latin typeface="Consolas" pitchFamily="49" charset="0"/>
                <a:cs typeface="Consolas" pitchFamily="49" charset="0"/>
              </a:rPr>
              <a:t>   suma = suma + i;</a:t>
            </a:r>
          </a:p>
          <a:p>
            <a:pPr marL="361950" lvl="1" indent="1588">
              <a:spcBef>
                <a:spcPts val="0"/>
              </a:spcBef>
              <a:buNone/>
            </a:pPr>
            <a:r>
              <a:rPr lang="es-ES" sz="2200" dirty="0" smtClean="0">
                <a:effectLst>
                  <a:outerShdw blurRad="38100" dist="38100" dir="2700000" algn="tl">
                    <a:srgbClr val="000000">
                      <a:alpha val="43137"/>
                    </a:srgbClr>
                  </a:outerShdw>
                </a:effectLst>
                <a:latin typeface="Consolas" pitchFamily="49" charset="0"/>
                <a:cs typeface="Consolas" pitchFamily="49" charset="0"/>
              </a:rPr>
              <a:t>   i++;</a:t>
            </a:r>
          </a:p>
          <a:p>
            <a:pPr marL="361950" lvl="1" indent="1588">
              <a:spcBef>
                <a:spcPts val="0"/>
              </a:spcBef>
              <a:buNone/>
            </a:pPr>
            <a:r>
              <a:rPr lang="es-ES" sz="2200" dirty="0" smtClean="0">
                <a:effectLst>
                  <a:outerShdw blurRad="38100" dist="38100" dir="2700000" algn="tl">
                    <a:srgbClr val="000000">
                      <a:alpha val="43137"/>
                    </a:srgbClr>
                  </a:outerShdw>
                </a:effectLst>
                <a:latin typeface="Consolas" pitchFamily="49" charset="0"/>
                <a:cs typeface="Consolas" pitchFamily="49" charset="0"/>
              </a:rPr>
              <a:t>}</a:t>
            </a:r>
          </a:p>
        </p:txBody>
      </p:sp>
      <p:graphicFrame>
        <p:nvGraphicFramePr>
          <p:cNvPr id="11" name="10 Tabla"/>
          <p:cNvGraphicFramePr>
            <a:graphicFrameLocks noGrp="1"/>
          </p:cNvGraphicFramePr>
          <p:nvPr/>
        </p:nvGraphicFramePr>
        <p:xfrm>
          <a:off x="5868144" y="2924944"/>
          <a:ext cx="1593701" cy="1097280"/>
        </p:xfrm>
        <a:graphic>
          <a:graphicData uri="http://schemas.openxmlformats.org/drawingml/2006/table">
            <a:tbl>
              <a:tblPr firstRow="1" bandRow="1">
                <a:noFill/>
                <a:tableStyleId>{D113A9D2-9D6B-4929-AA2D-F23B5EE8CBE7}</a:tableStyleId>
              </a:tblPr>
              <a:tblGrid>
                <a:gridCol w="1008112"/>
                <a:gridCol w="585589"/>
              </a:tblGrid>
              <a:tr h="225000">
                <a:tc>
                  <a:txBody>
                    <a:bodyPr/>
                    <a:lstStyle/>
                    <a:p>
                      <a:pPr algn="l"/>
                      <a:r>
                        <a:rPr lang="es-ES" sz="1800" b="0" dirty="0" smtClean="0">
                          <a:effectLst>
                            <a:outerShdw blurRad="38100" dist="38100" dir="2700000" algn="tl">
                              <a:srgbClr val="000000">
                                <a:alpha val="43137"/>
                              </a:srgbClr>
                            </a:outerShdw>
                          </a:effectLst>
                          <a:latin typeface="Consolas" pitchFamily="49" charset="0"/>
                        </a:rPr>
                        <a:t>n</a:t>
                      </a:r>
                      <a:endParaRPr lang="es-ES" sz="18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800" b="0" dirty="0" smtClean="0">
                          <a:solidFill>
                            <a:schemeClr val="bg2"/>
                          </a:solidFill>
                          <a:effectLst>
                            <a:outerShdw blurRad="38100" dist="38100" dir="2700000" algn="tl">
                              <a:srgbClr val="000000">
                                <a:alpha val="43137"/>
                              </a:srgbClr>
                            </a:outerShdw>
                          </a:effectLst>
                          <a:latin typeface="Consolas" pitchFamily="49" charset="0"/>
                        </a:rPr>
                        <a:t>5</a:t>
                      </a:r>
                      <a:endParaRPr lang="es-ES" sz="18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800" dirty="0" smtClean="0">
                          <a:effectLst>
                            <a:outerShdw blurRad="38100" dist="38100" dir="2700000" algn="tl">
                              <a:srgbClr val="000000">
                                <a:alpha val="43137"/>
                              </a:srgbClr>
                            </a:outerShdw>
                          </a:effectLst>
                          <a:latin typeface="Consolas" pitchFamily="49" charset="0"/>
                        </a:rPr>
                        <a:t>i</a:t>
                      </a:r>
                      <a:endParaRPr lang="es-ES" sz="18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800" dirty="0" smtClean="0">
                          <a:solidFill>
                            <a:schemeClr val="bg2"/>
                          </a:solidFill>
                          <a:effectLst>
                            <a:outerShdw blurRad="38100" dist="38100" dir="2700000" algn="tl">
                              <a:srgbClr val="000000">
                                <a:alpha val="43137"/>
                              </a:srgbClr>
                            </a:outerShdw>
                          </a:effectLst>
                          <a:latin typeface="Consolas" pitchFamily="49" charset="0"/>
                        </a:rPr>
                        <a:t>1</a:t>
                      </a:r>
                      <a:endParaRPr lang="es-ES" sz="18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800" dirty="0" smtClean="0">
                          <a:effectLst>
                            <a:outerShdw blurRad="38100" dist="38100" dir="2700000" algn="tl">
                              <a:srgbClr val="000000">
                                <a:alpha val="43137"/>
                              </a:srgbClr>
                            </a:outerShdw>
                          </a:effectLst>
                          <a:latin typeface="Consolas" pitchFamily="49" charset="0"/>
                        </a:rPr>
                        <a:t>suma</a:t>
                      </a:r>
                      <a:endParaRPr lang="es-ES" sz="180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800" dirty="0" smtClean="0">
                          <a:solidFill>
                            <a:schemeClr val="bg2"/>
                          </a:solidFill>
                          <a:effectLst>
                            <a:outerShdw blurRad="38100" dist="38100" dir="2700000" algn="tl">
                              <a:srgbClr val="000000">
                                <a:alpha val="43137"/>
                              </a:srgbClr>
                            </a:outerShdw>
                          </a:effectLst>
                          <a:latin typeface="Consolas" pitchFamily="49" charset="0"/>
                        </a:rPr>
                        <a:t>0</a:t>
                      </a:r>
                      <a:endParaRPr lang="es-ES" sz="18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pSp>
        <p:nvGrpSpPr>
          <p:cNvPr id="17" name="16 Grupo"/>
          <p:cNvGrpSpPr/>
          <p:nvPr/>
        </p:nvGrpSpPr>
        <p:grpSpPr>
          <a:xfrm>
            <a:off x="1612462" y="3350715"/>
            <a:ext cx="2032384" cy="1765426"/>
            <a:chOff x="2332542" y="3081733"/>
            <a:chExt cx="2032384" cy="1765426"/>
          </a:xfrm>
        </p:grpSpPr>
        <p:cxnSp>
          <p:nvCxnSpPr>
            <p:cNvPr id="18" name="17 Conector recto de flecha"/>
            <p:cNvCxnSpPr/>
            <p:nvPr/>
          </p:nvCxnSpPr>
          <p:spPr>
            <a:xfrm rot="5400000">
              <a:off x="3077023" y="4652844"/>
              <a:ext cx="387042" cy="1588"/>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19" name="18 Conector recto de flecha"/>
            <p:cNvCxnSpPr/>
            <p:nvPr/>
          </p:nvCxnSpPr>
          <p:spPr>
            <a:xfrm>
              <a:off x="2334130" y="3082527"/>
              <a:ext cx="2030796" cy="1588"/>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20" name="19 Conector recto de flecha"/>
            <p:cNvCxnSpPr/>
            <p:nvPr/>
          </p:nvCxnSpPr>
          <p:spPr>
            <a:xfrm rot="5400000">
              <a:off x="1472055" y="3962858"/>
              <a:ext cx="1763838" cy="1588"/>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cxnSp>
          <p:nvCxnSpPr>
            <p:cNvPr id="21" name="20 Conector recto de flecha"/>
            <p:cNvCxnSpPr/>
            <p:nvPr/>
          </p:nvCxnSpPr>
          <p:spPr>
            <a:xfrm rot="10800000">
              <a:off x="2332542" y="4844777"/>
              <a:ext cx="946736" cy="1588"/>
            </a:xfrm>
            <a:prstGeom prst="straightConnector1">
              <a:avLst/>
            </a:prstGeom>
            <a:ln w="38100">
              <a:solidFill>
                <a:srgbClr val="FFC000"/>
              </a:solidFill>
              <a:tailEnd type="none"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grpSp>
      <p:grpSp>
        <p:nvGrpSpPr>
          <p:cNvPr id="25" name="24 Grupo"/>
          <p:cNvGrpSpPr/>
          <p:nvPr/>
        </p:nvGrpSpPr>
        <p:grpSpPr>
          <a:xfrm>
            <a:off x="1835696" y="3626405"/>
            <a:ext cx="1440159" cy="1330651"/>
            <a:chOff x="2555776" y="3357423"/>
            <a:chExt cx="1440159" cy="1330651"/>
          </a:xfrm>
        </p:grpSpPr>
        <p:sp>
          <p:nvSpPr>
            <p:cNvPr id="26" name="25 CuadroTexto"/>
            <p:cNvSpPr txBox="1"/>
            <p:nvPr/>
          </p:nvSpPr>
          <p:spPr>
            <a:xfrm>
              <a:off x="2555776" y="4115172"/>
              <a:ext cx="1440159" cy="572902"/>
            </a:xfrm>
            <a:prstGeom prst="rect">
              <a:avLst/>
            </a:prstGeom>
            <a:solidFill>
              <a:srgbClr val="0037A8"/>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72000" tIns="36000" rIns="72000" bIns="36000" rtlCol="0" anchor="ctr" anchorCtr="0">
              <a:noAutofit/>
            </a:bodyPr>
            <a:lstStyle/>
            <a:p>
              <a:pPr algn="ctr"/>
              <a:r>
                <a:rPr lang="es-ES" dirty="0" smtClean="0">
                  <a:effectLst>
                    <a:outerShdw blurRad="38100" dist="38100" dir="2700000" algn="tl">
                      <a:srgbClr val="000000">
                        <a:alpha val="43137"/>
                      </a:srgbClr>
                    </a:outerShdw>
                  </a:effectLst>
                  <a:latin typeface="Consolas" pitchFamily="49" charset="0"/>
                  <a:cs typeface="Consolas" pitchFamily="49" charset="0"/>
                </a:rPr>
                <a:t>suma += i;</a:t>
              </a:r>
              <a:br>
                <a:rPr lang="es-ES" dirty="0" smtClean="0">
                  <a:effectLst>
                    <a:outerShdw blurRad="38100" dist="38100" dir="2700000" algn="tl">
                      <a:srgbClr val="000000">
                        <a:alpha val="43137"/>
                      </a:srgbClr>
                    </a:outerShdw>
                  </a:effectLst>
                  <a:latin typeface="Consolas" pitchFamily="49" charset="0"/>
                  <a:cs typeface="Consolas" pitchFamily="49" charset="0"/>
                </a:rPr>
              </a:br>
              <a:r>
                <a:rPr lang="es-ES" dirty="0" smtClean="0">
                  <a:effectLst>
                    <a:outerShdw blurRad="38100" dist="38100" dir="2700000" algn="tl">
                      <a:srgbClr val="000000">
                        <a:alpha val="43137"/>
                      </a:srgbClr>
                    </a:outerShdw>
                  </a:effectLst>
                  <a:latin typeface="Consolas" pitchFamily="49" charset="0"/>
                  <a:cs typeface="Consolas" pitchFamily="49" charset="0"/>
                </a:rPr>
                <a:t>i++;</a:t>
              </a:r>
              <a:endParaRPr lang="es-ES" dirty="0">
                <a:effectLst>
                  <a:outerShdw blurRad="38100" dist="38100" dir="2700000" algn="tl">
                    <a:srgbClr val="000000">
                      <a:alpha val="43137"/>
                    </a:srgbClr>
                  </a:outerShdw>
                </a:effectLst>
                <a:latin typeface="Consolas" pitchFamily="49" charset="0"/>
                <a:cs typeface="Consolas" pitchFamily="49" charset="0"/>
              </a:endParaRPr>
            </a:p>
          </p:txBody>
        </p:sp>
        <p:grpSp>
          <p:nvGrpSpPr>
            <p:cNvPr id="27" name="36 Grupo"/>
            <p:cNvGrpSpPr/>
            <p:nvPr/>
          </p:nvGrpSpPr>
          <p:grpSpPr>
            <a:xfrm>
              <a:off x="3259432" y="3726250"/>
              <a:ext cx="215230" cy="369874"/>
              <a:chOff x="1476450" y="3285903"/>
              <a:chExt cx="215230" cy="369874"/>
            </a:xfrm>
            <a:effectLst>
              <a:outerShdw blurRad="50800" dist="38100" dir="2700000" algn="tl" rotWithShape="0">
                <a:prstClr val="black">
                  <a:alpha val="40000"/>
                </a:prstClr>
              </a:outerShdw>
            </a:effectLst>
          </p:grpSpPr>
          <p:cxnSp>
            <p:nvCxnSpPr>
              <p:cNvPr id="29" name="28 Conector recto de flecha"/>
              <p:cNvCxnSpPr/>
              <p:nvPr/>
            </p:nvCxnSpPr>
            <p:spPr>
              <a:xfrm>
                <a:off x="1496295" y="3285903"/>
                <a:ext cx="0" cy="369874"/>
              </a:xfrm>
              <a:prstGeom prst="straightConnector1">
                <a:avLst/>
              </a:prstGeom>
              <a:ln w="38100">
                <a:solidFill>
                  <a:srgbClr val="FFC000"/>
                </a:solidFill>
                <a:tailEnd type="stealth" w="lg" len="lg"/>
              </a:ln>
              <a:effectLst/>
            </p:spPr>
            <p:style>
              <a:lnRef idx="2">
                <a:schemeClr val="accent3"/>
              </a:lnRef>
              <a:fillRef idx="0">
                <a:schemeClr val="accent3"/>
              </a:fillRef>
              <a:effectRef idx="1">
                <a:schemeClr val="accent3"/>
              </a:effectRef>
              <a:fontRef idx="minor">
                <a:schemeClr val="tx1"/>
              </a:fontRef>
            </p:style>
          </p:cxnSp>
          <p:cxnSp>
            <p:nvCxnSpPr>
              <p:cNvPr id="30" name="29 Conector recto de flecha"/>
              <p:cNvCxnSpPr/>
              <p:nvPr/>
            </p:nvCxnSpPr>
            <p:spPr>
              <a:xfrm rot="10800000">
                <a:off x="1476450" y="3287792"/>
                <a:ext cx="215230" cy="1588"/>
              </a:xfrm>
              <a:prstGeom prst="straightConnector1">
                <a:avLst/>
              </a:prstGeom>
              <a:ln w="38100">
                <a:solidFill>
                  <a:srgbClr val="FFC000"/>
                </a:solidFill>
                <a:tailEnd type="none" w="lg" len="lg"/>
              </a:ln>
              <a:effectLst/>
            </p:spPr>
            <p:style>
              <a:lnRef idx="2">
                <a:schemeClr val="accent3"/>
              </a:lnRef>
              <a:fillRef idx="0">
                <a:schemeClr val="accent3"/>
              </a:fillRef>
              <a:effectRef idx="1">
                <a:schemeClr val="accent3"/>
              </a:effectRef>
              <a:fontRef idx="minor">
                <a:schemeClr val="tx1"/>
              </a:fontRef>
            </p:style>
          </p:cxnSp>
        </p:grpSp>
        <p:sp>
          <p:nvSpPr>
            <p:cNvPr id="28" name="27 CuadroTexto"/>
            <p:cNvSpPr txBox="1"/>
            <p:nvPr/>
          </p:nvSpPr>
          <p:spPr>
            <a:xfrm>
              <a:off x="2925389" y="3357423"/>
              <a:ext cx="691216"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solidFill>
                    <a:srgbClr val="FFFF00"/>
                  </a:solidFill>
                  <a:effectLst>
                    <a:outerShdw blurRad="38100" dist="38100" dir="2700000" algn="tl">
                      <a:srgbClr val="000000">
                        <a:alpha val="43137"/>
                      </a:srgbClr>
                    </a:outerShdw>
                  </a:effectLst>
                  <a:latin typeface="Consolas" pitchFamily="49" charset="0"/>
                </a:rPr>
                <a:t>true</a:t>
              </a:r>
            </a:p>
          </p:txBody>
        </p:sp>
      </p:grpSp>
      <p:graphicFrame>
        <p:nvGraphicFramePr>
          <p:cNvPr id="39" name="38 Tabla"/>
          <p:cNvGraphicFramePr>
            <a:graphicFrameLocks noGrp="1"/>
          </p:cNvGraphicFramePr>
          <p:nvPr/>
        </p:nvGraphicFramePr>
        <p:xfrm>
          <a:off x="6876256" y="2924944"/>
          <a:ext cx="582922" cy="1097280"/>
        </p:xfrm>
        <a:graphic>
          <a:graphicData uri="http://schemas.openxmlformats.org/drawingml/2006/table">
            <a:tbl>
              <a:tblPr firstRow="1" bandRow="1">
                <a:noFill/>
                <a:tableStyleId>{D113A9D2-9D6B-4929-AA2D-F23B5EE8CBE7}</a:tableStyleId>
              </a:tblPr>
              <a:tblGrid>
                <a:gridCol w="582922"/>
              </a:tblGrid>
              <a:tr h="225000">
                <a:tc>
                  <a:txBody>
                    <a:bodyPr/>
                    <a:lstStyle/>
                    <a:p>
                      <a:pPr algn="ctr"/>
                      <a:r>
                        <a:rPr lang="es-ES" sz="1800" b="0" dirty="0" smtClean="0">
                          <a:solidFill>
                            <a:schemeClr val="bg2"/>
                          </a:solidFill>
                          <a:effectLst>
                            <a:outerShdw blurRad="38100" dist="38100" dir="2700000" algn="tl">
                              <a:srgbClr val="000000">
                                <a:alpha val="43137"/>
                              </a:srgbClr>
                            </a:outerShdw>
                          </a:effectLst>
                          <a:latin typeface="Consolas" pitchFamily="49" charset="0"/>
                        </a:rPr>
                        <a:t>5</a:t>
                      </a:r>
                      <a:endParaRPr lang="es-ES" sz="18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2</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1</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40" name="39 Tabla"/>
          <p:cNvGraphicFramePr>
            <a:graphicFrameLocks noGrp="1"/>
          </p:cNvGraphicFramePr>
          <p:nvPr/>
        </p:nvGraphicFramePr>
        <p:xfrm>
          <a:off x="6876256" y="2924944"/>
          <a:ext cx="582922" cy="1097280"/>
        </p:xfrm>
        <a:graphic>
          <a:graphicData uri="http://schemas.openxmlformats.org/drawingml/2006/table">
            <a:tbl>
              <a:tblPr firstRow="1" bandRow="1">
                <a:noFill/>
                <a:tableStyleId>{D113A9D2-9D6B-4929-AA2D-F23B5EE8CBE7}</a:tableStyleId>
              </a:tblPr>
              <a:tblGrid>
                <a:gridCol w="582922"/>
              </a:tblGrid>
              <a:tr h="225000">
                <a:tc>
                  <a:txBody>
                    <a:bodyPr/>
                    <a:lstStyle/>
                    <a:p>
                      <a:pPr algn="ctr"/>
                      <a:r>
                        <a:rPr lang="es-ES" sz="1800" b="0" dirty="0" smtClean="0">
                          <a:solidFill>
                            <a:schemeClr val="bg2"/>
                          </a:solidFill>
                          <a:effectLst>
                            <a:outerShdw blurRad="38100" dist="38100" dir="2700000" algn="tl">
                              <a:srgbClr val="000000">
                                <a:alpha val="43137"/>
                              </a:srgbClr>
                            </a:outerShdw>
                          </a:effectLst>
                          <a:latin typeface="Consolas" pitchFamily="49" charset="0"/>
                        </a:rPr>
                        <a:t>5</a:t>
                      </a:r>
                      <a:endParaRPr lang="es-ES" sz="18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3</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3</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41" name="40 Tabla"/>
          <p:cNvGraphicFramePr>
            <a:graphicFrameLocks noGrp="1"/>
          </p:cNvGraphicFramePr>
          <p:nvPr/>
        </p:nvGraphicFramePr>
        <p:xfrm>
          <a:off x="6876256" y="2924944"/>
          <a:ext cx="582922" cy="1097280"/>
        </p:xfrm>
        <a:graphic>
          <a:graphicData uri="http://schemas.openxmlformats.org/drawingml/2006/table">
            <a:tbl>
              <a:tblPr firstRow="1" bandRow="1">
                <a:noFill/>
                <a:tableStyleId>{D113A9D2-9D6B-4929-AA2D-F23B5EE8CBE7}</a:tableStyleId>
              </a:tblPr>
              <a:tblGrid>
                <a:gridCol w="582922"/>
              </a:tblGrid>
              <a:tr h="225000">
                <a:tc>
                  <a:txBody>
                    <a:bodyPr/>
                    <a:lstStyle/>
                    <a:p>
                      <a:pPr algn="ctr"/>
                      <a:r>
                        <a:rPr lang="es-ES" sz="1800" b="0" dirty="0" smtClean="0">
                          <a:solidFill>
                            <a:schemeClr val="bg2"/>
                          </a:solidFill>
                          <a:effectLst>
                            <a:outerShdw blurRad="38100" dist="38100" dir="2700000" algn="tl">
                              <a:srgbClr val="000000">
                                <a:alpha val="43137"/>
                              </a:srgbClr>
                            </a:outerShdw>
                          </a:effectLst>
                          <a:latin typeface="Consolas" pitchFamily="49" charset="0"/>
                        </a:rPr>
                        <a:t>5</a:t>
                      </a:r>
                      <a:endParaRPr lang="es-ES" sz="18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4</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6</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42" name="41 Tabla"/>
          <p:cNvGraphicFramePr>
            <a:graphicFrameLocks noGrp="1"/>
          </p:cNvGraphicFramePr>
          <p:nvPr/>
        </p:nvGraphicFramePr>
        <p:xfrm>
          <a:off x="6876256" y="2924944"/>
          <a:ext cx="582922" cy="1097280"/>
        </p:xfrm>
        <a:graphic>
          <a:graphicData uri="http://schemas.openxmlformats.org/drawingml/2006/table">
            <a:tbl>
              <a:tblPr firstRow="1" bandRow="1">
                <a:noFill/>
                <a:tableStyleId>{D113A9D2-9D6B-4929-AA2D-F23B5EE8CBE7}</a:tableStyleId>
              </a:tblPr>
              <a:tblGrid>
                <a:gridCol w="582922"/>
              </a:tblGrid>
              <a:tr h="225000">
                <a:tc>
                  <a:txBody>
                    <a:bodyPr/>
                    <a:lstStyle/>
                    <a:p>
                      <a:pPr algn="ctr"/>
                      <a:r>
                        <a:rPr lang="es-ES" sz="1800" b="0" dirty="0" smtClean="0">
                          <a:solidFill>
                            <a:schemeClr val="bg2"/>
                          </a:solidFill>
                          <a:effectLst>
                            <a:outerShdw blurRad="38100" dist="38100" dir="2700000" algn="tl">
                              <a:srgbClr val="000000">
                                <a:alpha val="43137"/>
                              </a:srgbClr>
                            </a:outerShdw>
                          </a:effectLst>
                          <a:latin typeface="Consolas" pitchFamily="49" charset="0"/>
                        </a:rPr>
                        <a:t>5</a:t>
                      </a:r>
                      <a:endParaRPr lang="es-ES" sz="18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5</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10</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16" name="15 Tabla"/>
          <p:cNvGraphicFramePr>
            <a:graphicFrameLocks noGrp="1"/>
          </p:cNvGraphicFramePr>
          <p:nvPr/>
        </p:nvGraphicFramePr>
        <p:xfrm>
          <a:off x="6876256" y="2917309"/>
          <a:ext cx="582922" cy="1097280"/>
        </p:xfrm>
        <a:graphic>
          <a:graphicData uri="http://schemas.openxmlformats.org/drawingml/2006/table">
            <a:tbl>
              <a:tblPr firstRow="1" bandRow="1">
                <a:noFill/>
                <a:tableStyleId>{D113A9D2-9D6B-4929-AA2D-F23B5EE8CBE7}</a:tableStyleId>
              </a:tblPr>
              <a:tblGrid>
                <a:gridCol w="582922"/>
              </a:tblGrid>
              <a:tr h="225000">
                <a:tc>
                  <a:txBody>
                    <a:bodyPr/>
                    <a:lstStyle/>
                    <a:p>
                      <a:pPr algn="ctr"/>
                      <a:r>
                        <a:rPr lang="es-ES" sz="1800" b="0" dirty="0" smtClean="0">
                          <a:solidFill>
                            <a:schemeClr val="bg2"/>
                          </a:solidFill>
                          <a:effectLst>
                            <a:outerShdw blurRad="38100" dist="38100" dir="2700000" algn="tl">
                              <a:srgbClr val="000000">
                                <a:alpha val="43137"/>
                              </a:srgbClr>
                            </a:outerShdw>
                          </a:effectLst>
                          <a:latin typeface="Consolas" pitchFamily="49" charset="0"/>
                        </a:rPr>
                        <a:t>5</a:t>
                      </a:r>
                      <a:endParaRPr lang="es-ES" sz="1800" b="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6</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1800" dirty="0" smtClean="0">
                          <a:solidFill>
                            <a:srgbClr val="C00000"/>
                          </a:solidFill>
                          <a:effectLst>
                            <a:outerShdw blurRad="38100" dist="38100" dir="2700000" algn="tl">
                              <a:srgbClr val="000000">
                                <a:alpha val="43137"/>
                              </a:srgbClr>
                            </a:outerShdw>
                          </a:effectLst>
                          <a:latin typeface="Consolas" pitchFamily="49" charset="0"/>
                        </a:rPr>
                        <a:t>15</a:t>
                      </a:r>
                      <a:endParaRPr lang="es-ES" sz="1800" dirty="0">
                        <a:solidFill>
                          <a:srgbClr val="C00000"/>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pic>
        <p:nvPicPr>
          <p:cNvPr id="84995" name="Picture 3"/>
          <p:cNvPicPr>
            <a:picLocks noChangeAspect="1" noChangeArrowheads="1"/>
          </p:cNvPicPr>
          <p:nvPr/>
        </p:nvPicPr>
        <p:blipFill>
          <a:blip r:embed="rId3" cstate="print"/>
          <a:srcRect/>
          <a:stretch>
            <a:fillRect/>
          </a:stretch>
        </p:blipFill>
        <p:spPr bwMode="auto">
          <a:xfrm>
            <a:off x="1528614" y="5589240"/>
            <a:ext cx="4275476" cy="360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2" name="21 Grupo"/>
          <p:cNvGrpSpPr/>
          <p:nvPr/>
        </p:nvGrpSpPr>
        <p:grpSpPr>
          <a:xfrm>
            <a:off x="2682574" y="3140968"/>
            <a:ext cx="1944216" cy="1119286"/>
            <a:chOff x="3402654" y="2871986"/>
            <a:chExt cx="1944216" cy="1119286"/>
          </a:xfrm>
        </p:grpSpPr>
        <p:sp>
          <p:nvSpPr>
            <p:cNvPr id="23" name="22 Decisión"/>
            <p:cNvSpPr/>
            <p:nvPr/>
          </p:nvSpPr>
          <p:spPr>
            <a:xfrm>
              <a:off x="3402654" y="3462238"/>
              <a:ext cx="1944216" cy="529034"/>
            </a:xfrm>
            <a:prstGeom prst="flowChartDecision">
              <a:avLst/>
            </a:prstGeom>
            <a:solidFill>
              <a:srgbClr val="0037A8"/>
            </a:solidFill>
            <a:ln>
              <a:solidFill>
                <a:schemeClr val="accent1">
                  <a:lumMod val="60000"/>
                  <a:lumOff val="40000"/>
                </a:schemeClr>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lIns="72000" tIns="36000" rIns="72000" bIns="36000" rtlCol="0" anchor="ctr" anchorCtr="0">
              <a:noAutofit/>
            </a:bodyPr>
            <a:lstStyle/>
            <a:p>
              <a:pPr algn="ctr"/>
              <a:r>
                <a:rPr lang="es-ES" dirty="0" smtClean="0">
                  <a:effectLst>
                    <a:outerShdw blurRad="38100" dist="38100" dir="2700000" algn="tl">
                      <a:srgbClr val="000000">
                        <a:alpha val="43137"/>
                      </a:srgbClr>
                    </a:outerShdw>
                  </a:effectLst>
                  <a:latin typeface="Consolas" pitchFamily="49" charset="0"/>
                  <a:cs typeface="Consolas" pitchFamily="49" charset="0"/>
                </a:rPr>
                <a:t>i &lt;= n</a:t>
              </a:r>
            </a:p>
          </p:txBody>
        </p:sp>
        <p:cxnSp>
          <p:nvCxnSpPr>
            <p:cNvPr id="24" name="23 Conector recto de flecha"/>
            <p:cNvCxnSpPr>
              <a:endCxn id="23" idx="0"/>
            </p:cNvCxnSpPr>
            <p:nvPr/>
          </p:nvCxnSpPr>
          <p:spPr>
            <a:xfrm rot="5400000">
              <a:off x="4084641" y="3162108"/>
              <a:ext cx="590251" cy="10008"/>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grpSp>
      <p:graphicFrame>
        <p:nvGraphicFramePr>
          <p:cNvPr id="6" name="Object 3"/>
          <p:cNvGraphicFramePr>
            <a:graphicFrameLocks noChangeAspect="1"/>
          </p:cNvGraphicFramePr>
          <p:nvPr/>
        </p:nvGraphicFramePr>
        <p:xfrm>
          <a:off x="7577138" y="981075"/>
          <a:ext cx="936625" cy="1517650"/>
        </p:xfrm>
        <a:graphic>
          <a:graphicData uri="http://schemas.openxmlformats.org/presentationml/2006/ole">
            <mc:AlternateContent xmlns:mc="http://schemas.openxmlformats.org/markup-compatibility/2006">
              <mc:Choice xmlns:v="urn:schemas-microsoft-com:vml" Requires="v">
                <p:oleObj spid="_x0000_s85001" name="Ecuación" r:id="rId4" imgW="266400" imgH="431640" progId="Equation.3">
                  <p:embed/>
                </p:oleObj>
              </mc:Choice>
              <mc:Fallback>
                <p:oleObj name="Ecuación" r:id="rId4" imgW="26640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7138" y="981075"/>
                        <a:ext cx="936625" cy="1517650"/>
                      </a:xfrm>
                      <a:prstGeom prst="rect">
                        <a:avLst/>
                      </a:prstGeom>
                      <a:solidFill>
                        <a:schemeClr val="tx1"/>
                      </a:solidFill>
                      <a:ln w="9525">
                        <a:solidFill>
                          <a:schemeClr val="tx1"/>
                        </a:solidFill>
                        <a:miter lim="800000"/>
                        <a:headEnd/>
                        <a:tailEnd/>
                      </a:ln>
                    </p:spPr>
                  </p:pic>
                </p:oleObj>
              </mc:Fallback>
            </mc:AlternateContent>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10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1000"/>
                                        <p:tgtEl>
                                          <p:spTgt spid="25"/>
                                        </p:tgtEl>
                                      </p:cBhvr>
                                    </p:animEffect>
                                  </p:childTnLst>
                                </p:cTn>
                              </p:par>
                            </p:childTnLst>
                          </p:cTn>
                        </p:par>
                        <p:par>
                          <p:cTn id="36" fill="hold">
                            <p:stCondLst>
                              <p:cond delay="1000"/>
                            </p:stCondLst>
                            <p:childTnLst>
                              <p:par>
                                <p:cTn id="37" presetID="1"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2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up)">
                                      <p:cBhvr>
                                        <p:cTn id="54" dur="1000"/>
                                        <p:tgtEl>
                                          <p:spTgt spid="25"/>
                                        </p:tgtEl>
                                      </p:cBhvr>
                                    </p:animEffec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10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5"/>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up)">
                                      <p:cBhvr>
                                        <p:cTn id="73" dur="1000"/>
                                        <p:tgtEl>
                                          <p:spTgt spid="25"/>
                                        </p:tgtEl>
                                      </p:cBhvr>
                                    </p:animEffect>
                                  </p:childTnLst>
                                </p:cTn>
                              </p:par>
                            </p:childTnLst>
                          </p:cTn>
                        </p:par>
                        <p:par>
                          <p:cTn id="74" fill="hold">
                            <p:stCondLst>
                              <p:cond delay="1000"/>
                            </p:stCondLst>
                            <p:childTnLst>
                              <p:par>
                                <p:cTn id="75" presetID="1" presetClass="entr" presetSubtype="0"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down)">
                                      <p:cBhvr>
                                        <p:cTn id="81" dur="10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5"/>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up)">
                                      <p:cBhvr>
                                        <p:cTn id="92" dur="1000"/>
                                        <p:tgtEl>
                                          <p:spTgt spid="25"/>
                                        </p:tgtEl>
                                      </p:cBhvr>
                                    </p:animEffect>
                                  </p:childTnLst>
                                </p:cTn>
                              </p:par>
                            </p:childTnLst>
                          </p:cTn>
                        </p:par>
                        <p:par>
                          <p:cTn id="93" fill="hold">
                            <p:stCondLst>
                              <p:cond delay="1000"/>
                            </p:stCondLst>
                            <p:childTnLst>
                              <p:par>
                                <p:cTn id="94" presetID="1" presetClass="entr" presetSubtype="0" fill="hold" nodeType="afterEffect">
                                  <p:stCondLst>
                                    <p:cond delay="0"/>
                                  </p:stCondLst>
                                  <p:childTnLst>
                                    <p:set>
                                      <p:cBhvr>
                                        <p:cTn id="95" dur="1" fill="hold">
                                          <p:stCondLst>
                                            <p:cond delay="0"/>
                                          </p:stCondLst>
                                        </p:cTn>
                                        <p:tgtEl>
                                          <p:spTgt spid="16"/>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down)">
                                      <p:cBhvr>
                                        <p:cTn id="100" dur="10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25"/>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32"/>
                                        </p:tgtEl>
                                        <p:attrNameLst>
                                          <p:attrName>style.visibility</p:attrName>
                                        </p:attrNameLst>
                                      </p:cBhvr>
                                      <p:to>
                                        <p:strVal val="visible"/>
                                      </p:to>
                                    </p:set>
                                    <p:animEffect transition="in" filter="wipe(up)">
                                      <p:cBhvr>
                                        <p:cTn id="111" dur="1000"/>
                                        <p:tgtEl>
                                          <p:spTgt spid="32"/>
                                        </p:tgtEl>
                                      </p:cBhvr>
                                    </p:animEffect>
                                  </p:childTnLst>
                                </p:cTn>
                              </p:par>
                            </p:childTnLst>
                          </p:cTn>
                        </p:par>
                        <p:par>
                          <p:cTn id="112" fill="hold">
                            <p:stCondLst>
                              <p:cond delay="1000"/>
                            </p:stCondLst>
                            <p:childTnLst>
                              <p:par>
                                <p:cTn id="113" presetID="22" presetClass="entr" presetSubtype="1" fill="hold" nodeType="afterEffect">
                                  <p:stCondLst>
                                    <p:cond delay="0"/>
                                  </p:stCondLst>
                                  <p:childTnLst>
                                    <p:set>
                                      <p:cBhvr>
                                        <p:cTn id="114" dur="1" fill="hold">
                                          <p:stCondLst>
                                            <p:cond delay="0"/>
                                          </p:stCondLst>
                                        </p:cTn>
                                        <p:tgtEl>
                                          <p:spTgt spid="84995"/>
                                        </p:tgtEl>
                                        <p:attrNameLst>
                                          <p:attrName>style.visibility</p:attrName>
                                        </p:attrNameLst>
                                      </p:cBhvr>
                                      <p:to>
                                        <p:strVal val="visible"/>
                                      </p:to>
                                    </p:set>
                                    <p:animEffect transition="in" filter="wipe(up)">
                                      <p:cBhvr>
                                        <p:cTn id="115" dur="1000"/>
                                        <p:tgtEl>
                                          <p:spTgt spid="84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190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354026" y="3044280"/>
            <a:ext cx="6436121"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Entrada/salida por consola</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25 Tabla"/>
          <p:cNvGraphicFramePr>
            <a:graphicFrameLocks noGrp="1"/>
          </p:cNvGraphicFramePr>
          <p:nvPr/>
        </p:nvGraphicFramePr>
        <p:xfrm>
          <a:off x="5229343" y="3978331"/>
          <a:ext cx="2304252" cy="304800"/>
        </p:xfrm>
        <a:graphic>
          <a:graphicData uri="http://schemas.openxmlformats.org/drawingml/2006/table">
            <a:tbl>
              <a:tblPr firstRow="1" bandRow="1">
                <a:tableStyleId>{5C22544A-7EE6-4342-B048-85BDC9FD1C3A}</a:tableStyleId>
              </a:tblPr>
              <a:tblGrid>
                <a:gridCol w="256028"/>
                <a:gridCol w="256028"/>
                <a:gridCol w="256028"/>
                <a:gridCol w="256028"/>
                <a:gridCol w="256028"/>
                <a:gridCol w="256028"/>
                <a:gridCol w="256028"/>
                <a:gridCol w="256028"/>
                <a:gridCol w="256028"/>
              </a:tblGrid>
              <a:tr h="231800">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1</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6</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l</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a</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t</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o</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T</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graphicFrame>
        <p:nvGraphicFramePr>
          <p:cNvPr id="24" name="23 Tabla"/>
          <p:cNvGraphicFramePr>
            <a:graphicFrameLocks noGrp="1"/>
          </p:cNvGraphicFramePr>
          <p:nvPr/>
        </p:nvGraphicFramePr>
        <p:xfrm>
          <a:off x="1556935" y="3978331"/>
          <a:ext cx="2520279" cy="304800"/>
        </p:xfrm>
        <a:graphic>
          <a:graphicData uri="http://schemas.openxmlformats.org/drawingml/2006/table">
            <a:tbl>
              <a:tblPr firstRow="1" bandRow="1">
                <a:tableStyleId>{5C22544A-7EE6-4342-B048-85BDC9FD1C3A}</a:tableStyleId>
              </a:tblPr>
              <a:tblGrid>
                <a:gridCol w="280031"/>
                <a:gridCol w="280031"/>
                <a:gridCol w="280031"/>
                <a:gridCol w="280031"/>
                <a:gridCol w="280031"/>
                <a:gridCol w="280031"/>
                <a:gridCol w="280031"/>
                <a:gridCol w="280031"/>
                <a:gridCol w="280031"/>
              </a:tblGrid>
              <a:tr h="231800">
                <a:tc>
                  <a:txBody>
                    <a:bodyPr/>
                    <a:lstStyle/>
                    <a:p>
                      <a:pPr algn="ct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7</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3</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5</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3</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5</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400" dirty="0" smtClean="0">
                          <a:solidFill>
                            <a:schemeClr val="tx1"/>
                          </a:solidFill>
                          <a:effectLst>
                            <a:outerShdw blurRad="38100" dist="38100" dir="2700000" algn="tl">
                              <a:srgbClr val="000000">
                                <a:alpha val="43137"/>
                              </a:srgbClr>
                            </a:outerShdw>
                          </a:effectLst>
                          <a:latin typeface="Consolas" pitchFamily="49" charset="0"/>
                        </a:rPr>
                        <a:t>1</a:t>
                      </a:r>
                      <a:endParaRPr lang="es-ES" sz="14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2" name="1 Título"/>
          <p:cNvSpPr>
            <a:spLocks noGrp="1"/>
          </p:cNvSpPr>
          <p:nvPr>
            <p:ph type="title"/>
          </p:nvPr>
        </p:nvSpPr>
        <p:spPr/>
        <p:txBody>
          <a:bodyPr/>
          <a:lstStyle/>
          <a:p>
            <a:r>
              <a:rPr lang="es-ES" dirty="0" smtClean="0"/>
              <a:t>Entrada/salida por consola</a:t>
            </a:r>
            <a:r>
              <a:rPr lang="es-ES" sz="2800" dirty="0" smtClean="0"/>
              <a:t> (teclado/pantalla)</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Flujos de texto (</a:t>
            </a:r>
            <a:r>
              <a:rPr lang="es-ES" sz="2800" dirty="0" err="1" smtClean="0">
                <a:solidFill>
                  <a:schemeClr val="bg2">
                    <a:lumMod val="20000"/>
                    <a:lumOff val="80000"/>
                  </a:schemeClr>
                </a:solidFill>
              </a:rPr>
              <a:t>streams</a:t>
            </a:r>
            <a:r>
              <a:rPr lang="es-ES" sz="2800" dirty="0" smtClean="0">
                <a:solidFill>
                  <a:schemeClr val="bg2">
                    <a:lumMod val="20000"/>
                    <a:lumOff val="80000"/>
                  </a:schemeClr>
                </a:solidFill>
              </a:rPr>
              <a:t>)</a:t>
            </a:r>
          </a:p>
          <a:p>
            <a:pPr lvl="1" indent="1588">
              <a:spcBef>
                <a:spcPts val="0"/>
              </a:spcBef>
              <a:spcAft>
                <a:spcPts val="600"/>
              </a:spcAft>
              <a:buNone/>
            </a:pPr>
            <a:r>
              <a:rPr lang="es-ES" dirty="0" smtClean="0"/>
              <a:t>Conectan la ejecución del programa con los dispositivos de E/S</a:t>
            </a:r>
          </a:p>
          <a:p>
            <a:pPr lvl="1" indent="1588">
              <a:spcBef>
                <a:spcPts val="0"/>
              </a:spcBef>
              <a:spcAft>
                <a:spcPts val="600"/>
              </a:spcAft>
              <a:buNone/>
            </a:pPr>
            <a:r>
              <a:rPr lang="es-ES" dirty="0" smtClean="0"/>
              <a:t>Son secuencias de caracteres</a:t>
            </a:r>
          </a:p>
          <a:p>
            <a:pPr lvl="1" indent="1588">
              <a:spcBef>
                <a:spcPts val="0"/>
              </a:spcBef>
              <a:spcAft>
                <a:spcPts val="600"/>
              </a:spcAft>
              <a:buNone/>
            </a:pPr>
            <a:r>
              <a:rPr lang="es-ES" dirty="0" smtClean="0"/>
              <a:t>Entrada por teclado: flujo de entrada </a:t>
            </a:r>
            <a:r>
              <a:rPr lang="es-ES" dirty="0" smtClean="0">
                <a:latin typeface="Consolas" pitchFamily="49" charset="0"/>
              </a:rPr>
              <a:t>cin</a:t>
            </a:r>
            <a:r>
              <a:rPr lang="es-ES" dirty="0" smtClean="0"/>
              <a:t> (tipo </a:t>
            </a:r>
            <a:r>
              <a:rPr lang="es-ES" dirty="0" err="1" smtClean="0">
                <a:solidFill>
                  <a:srgbClr val="FFC000"/>
                </a:solidFill>
                <a:latin typeface="Consolas" pitchFamily="49" charset="0"/>
              </a:rPr>
              <a:t>istream</a:t>
            </a:r>
            <a:r>
              <a:rPr lang="es-ES" dirty="0" smtClean="0"/>
              <a:t>)</a:t>
            </a:r>
          </a:p>
          <a:p>
            <a:pPr marL="361950" lvl="1" indent="0">
              <a:spcBef>
                <a:spcPts val="0"/>
              </a:spcBef>
              <a:spcAft>
                <a:spcPts val="600"/>
              </a:spcAft>
              <a:buNone/>
            </a:pPr>
            <a:r>
              <a:rPr lang="es-ES" dirty="0" smtClean="0"/>
              <a:t>Salida por pantalla: flujo de salida </a:t>
            </a:r>
            <a:r>
              <a:rPr lang="es-ES" dirty="0" smtClean="0">
                <a:latin typeface="Consolas" pitchFamily="49" charset="0"/>
              </a:rPr>
              <a:t>cout</a:t>
            </a:r>
            <a:r>
              <a:rPr lang="es-ES" dirty="0" smtClean="0"/>
              <a:t> (tipo </a:t>
            </a:r>
            <a:r>
              <a:rPr lang="es-ES" dirty="0" err="1" smtClean="0">
                <a:solidFill>
                  <a:srgbClr val="FFC000"/>
                </a:solidFill>
                <a:latin typeface="Consolas" pitchFamily="49" charset="0"/>
              </a:rPr>
              <a:t>ostream</a:t>
            </a:r>
            <a:r>
              <a:rPr lang="es-ES" dirty="0" smtClean="0"/>
              <a:t>)</a:t>
            </a:r>
          </a:p>
        </p:txBody>
      </p:sp>
      <p:sp>
        <p:nvSpPr>
          <p:cNvPr id="4" name="3 Marcador de número de diapositiva"/>
          <p:cNvSpPr>
            <a:spLocks noGrp="1"/>
          </p:cNvSpPr>
          <p:nvPr>
            <p:ph type="sldNum" sz="quarter" idx="12"/>
          </p:nvPr>
        </p:nvSpPr>
        <p:spPr>
          <a:xfrm>
            <a:off x="6915762" y="6356350"/>
            <a:ext cx="900090" cy="365125"/>
          </a:xfrm>
        </p:spPr>
        <p:txBody>
          <a:bodyPr/>
          <a:lstStyle/>
          <a:p>
            <a:r>
              <a:rPr lang="es-ES" smtClean="0"/>
              <a:t>Página</a:t>
            </a:r>
            <a:r>
              <a:rPr lang="en-US" smtClean="0"/>
              <a:t> </a:t>
            </a:r>
            <a:fld id="{042AED99-7FB4-404E-8A97-64753DCE42EC}" type="slidenum">
              <a:rPr lang="en-US" smtClean="0"/>
              <a:pPr/>
              <a:t>191</a:t>
            </a:fld>
            <a:endParaRPr lang="en-US" dirty="0"/>
          </a:p>
        </p:txBody>
      </p:sp>
      <p:sp>
        <p:nvSpPr>
          <p:cNvPr id="5" name="4 Marcador de pie de página"/>
          <p:cNvSpPr>
            <a:spLocks noGrp="1"/>
          </p:cNvSpPr>
          <p:nvPr>
            <p:ph type="ftr" sz="quarter" idx="11"/>
          </p:nvPr>
        </p:nvSpPr>
        <p:spPr>
          <a:xfrm>
            <a:off x="1219772" y="6356350"/>
            <a:ext cx="5572164" cy="365125"/>
          </a:xfrm>
        </p:spPr>
        <p:txBody>
          <a:bodyPr/>
          <a:lstStyle/>
          <a:p>
            <a:r>
              <a:rPr lang="es-ES" dirty="0" smtClean="0"/>
              <a:t>Fundamentos de la programación: Tipos e instrucciones I</a:t>
            </a:r>
            <a:endParaRPr lang="es-ES" dirty="0"/>
          </a:p>
        </p:txBody>
      </p:sp>
      <p:cxnSp>
        <p:nvCxnSpPr>
          <p:cNvPr id="6" name="5 Conector recto de flecha"/>
          <p:cNvCxnSpPr/>
          <p:nvPr/>
        </p:nvCxnSpPr>
        <p:spPr>
          <a:xfrm>
            <a:off x="2060991" y="4435524"/>
            <a:ext cx="1872208" cy="1588"/>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22 Elipse"/>
          <p:cNvSpPr/>
          <p:nvPr/>
        </p:nvSpPr>
        <p:spPr>
          <a:xfrm>
            <a:off x="3995936" y="3613655"/>
            <a:ext cx="1485435" cy="936104"/>
          </a:xfrm>
          <a:prstGeom prst="ellips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s-ES" sz="2000" dirty="0" smtClean="0">
                <a:effectLst>
                  <a:outerShdw blurRad="38100" dist="38100" dir="2700000" algn="tl">
                    <a:srgbClr val="000000">
                      <a:alpha val="43137"/>
                    </a:srgbClr>
                  </a:outerShdw>
                </a:effectLst>
                <a:latin typeface="+mj-lt"/>
              </a:rPr>
              <a:t>Programa</a:t>
            </a:r>
            <a:endParaRPr lang="es-ES" dirty="0">
              <a:effectLst>
                <a:outerShdw blurRad="38100" dist="38100" dir="2700000" algn="tl">
                  <a:srgbClr val="000000">
                    <a:alpha val="43137"/>
                  </a:srgbClr>
                </a:outerShdw>
              </a:effectLst>
              <a:latin typeface="+mj-lt"/>
            </a:endParaRPr>
          </a:p>
        </p:txBody>
      </p:sp>
      <p:cxnSp>
        <p:nvCxnSpPr>
          <p:cNvPr id="29" name="28 Conector recto de flecha"/>
          <p:cNvCxnSpPr/>
          <p:nvPr/>
        </p:nvCxnSpPr>
        <p:spPr>
          <a:xfrm>
            <a:off x="5517375" y="4435524"/>
            <a:ext cx="1872208" cy="1588"/>
          </a:xfrm>
          <a:prstGeom prst="straightConnector1">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32 Grupo"/>
          <p:cNvGrpSpPr/>
          <p:nvPr/>
        </p:nvGrpSpPr>
        <p:grpSpPr>
          <a:xfrm>
            <a:off x="634523" y="3429000"/>
            <a:ext cx="2111619" cy="1166105"/>
            <a:chOff x="634523" y="3429000"/>
            <a:chExt cx="2111619" cy="1166105"/>
          </a:xfrm>
        </p:grpSpPr>
        <p:pic>
          <p:nvPicPr>
            <p:cNvPr id="74757" name="Picture 5" descr="C:\Documents and Settings\Luis\Configuración local\Archivos temporales de Internet\Content.IE5\35LX0A5P\MP900402151[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4523" y="3568310"/>
              <a:ext cx="1714500" cy="1026795"/>
            </a:xfrm>
            <a:prstGeom prst="rect">
              <a:avLst/>
            </a:prstGeom>
            <a:noFill/>
            <a:effectLst>
              <a:outerShdw blurRad="50800" dist="38100" dir="2700000" algn="tl" rotWithShape="0">
                <a:prstClr val="black">
                  <a:alpha val="40000"/>
                </a:prstClr>
              </a:outerShdw>
            </a:effectLst>
          </p:spPr>
        </p:pic>
        <p:sp>
          <p:nvSpPr>
            <p:cNvPr id="30" name="29 CuadroTexto"/>
            <p:cNvSpPr txBox="1"/>
            <p:nvPr/>
          </p:nvSpPr>
          <p:spPr>
            <a:xfrm>
              <a:off x="2051720" y="3429000"/>
              <a:ext cx="694422"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effectLst>
                    <a:outerShdw blurRad="38100" dist="38100" dir="2700000" algn="tl">
                      <a:srgbClr val="000000">
                        <a:alpha val="43137"/>
                      </a:srgbClr>
                    </a:outerShdw>
                  </a:effectLst>
                  <a:latin typeface="Consolas" pitchFamily="49" charset="0"/>
                </a:rPr>
                <a:t>cin</a:t>
              </a:r>
            </a:p>
          </p:txBody>
        </p:sp>
      </p:grpSp>
      <p:grpSp>
        <p:nvGrpSpPr>
          <p:cNvPr id="34" name="33 Grupo"/>
          <p:cNvGrpSpPr/>
          <p:nvPr/>
        </p:nvGrpSpPr>
        <p:grpSpPr>
          <a:xfrm>
            <a:off x="6588224" y="3429000"/>
            <a:ext cx="1872208" cy="1224136"/>
            <a:chOff x="6588224" y="3429000"/>
            <a:chExt cx="1872208" cy="1224136"/>
          </a:xfrm>
        </p:grpSpPr>
        <p:pic>
          <p:nvPicPr>
            <p:cNvPr id="74754" name="Picture 2" descr="C:\Documents and Settings\Luis\Configuración local\Archivos temporales de Internet\Content.IE5\35LX0A5P\MC900434843[1].png"/>
            <p:cNvPicPr>
              <a:picLocks noChangeAspect="1" noChangeArrowheads="1"/>
            </p:cNvPicPr>
            <p:nvPr/>
          </p:nvPicPr>
          <p:blipFill>
            <a:blip r:embed="rId3" cstate="print"/>
            <a:srcRect/>
            <a:stretch>
              <a:fillRect/>
            </a:stretch>
          </p:blipFill>
          <p:spPr bwMode="auto">
            <a:xfrm>
              <a:off x="7317575" y="3510279"/>
              <a:ext cx="1142857" cy="1142857"/>
            </a:xfrm>
            <a:prstGeom prst="rect">
              <a:avLst/>
            </a:prstGeom>
            <a:noFill/>
            <a:effectLst>
              <a:outerShdw blurRad="50800" dist="38100" dir="2700000" algn="tl" rotWithShape="0">
                <a:prstClr val="black">
                  <a:alpha val="40000"/>
                </a:prstClr>
              </a:outerShdw>
            </a:effectLst>
          </p:spPr>
        </p:pic>
        <p:sp>
          <p:nvSpPr>
            <p:cNvPr id="31" name="30 CuadroTexto"/>
            <p:cNvSpPr txBox="1"/>
            <p:nvPr/>
          </p:nvSpPr>
          <p:spPr>
            <a:xfrm>
              <a:off x="6588224" y="3429000"/>
              <a:ext cx="864339"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effectLst>
                    <a:outerShdw blurRad="38100" dist="38100" dir="2700000" algn="tl">
                      <a:srgbClr val="000000">
                        <a:alpha val="43137"/>
                      </a:srgbClr>
                    </a:outerShdw>
                  </a:effectLst>
                  <a:latin typeface="Consolas" pitchFamily="49" charset="0"/>
                </a:rPr>
                <a:t>cout</a:t>
              </a:r>
            </a:p>
          </p:txBody>
        </p:sp>
      </p:grpSp>
      <p:sp>
        <p:nvSpPr>
          <p:cNvPr id="15" name="14 CuadroTexto"/>
          <p:cNvSpPr txBox="1"/>
          <p:nvPr/>
        </p:nvSpPr>
        <p:spPr>
          <a:xfrm>
            <a:off x="1951756" y="4653136"/>
            <a:ext cx="5620834"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Biblioteca </a:t>
            </a:r>
            <a:r>
              <a:rPr lang="es-ES" sz="2000"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rPr>
              <a:t>iostream</a:t>
            </a:r>
            <a:r>
              <a:rPr lang="es-ES" sz="2000" dirty="0" smtClean="0">
                <a:effectLst>
                  <a:outerShdw blurRad="38100" dist="38100" dir="2700000" algn="tl">
                    <a:srgbClr val="000000">
                      <a:alpha val="43137"/>
                    </a:srgbClr>
                  </a:outerShdw>
                </a:effectLst>
                <a:latin typeface="Cambria" pitchFamily="18" charset="0"/>
              </a:rPr>
              <a:t> con espacio de nombres </a:t>
            </a:r>
            <a:r>
              <a:rPr lang="es-ES" sz="2000" dirty="0" smtClean="0">
                <a:effectLst>
                  <a:outerShdw blurRad="38100" dist="38100" dir="2700000" algn="tl">
                    <a:srgbClr val="000000">
                      <a:alpha val="43137"/>
                    </a:srgbClr>
                  </a:outerShdw>
                </a:effectLst>
                <a:latin typeface="Consolas" pitchFamily="49" charset="0"/>
                <a:cs typeface="Consolas" pitchFamily="49" charset="0"/>
              </a:rPr>
              <a:t>std</a:t>
            </a:r>
            <a:endParaRPr lang="es-ES" sz="2000"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endParaRPr>
          </a:p>
        </p:txBody>
      </p:sp>
      <p:grpSp>
        <p:nvGrpSpPr>
          <p:cNvPr id="35" name="34 Grupo"/>
          <p:cNvGrpSpPr/>
          <p:nvPr/>
        </p:nvGrpSpPr>
        <p:grpSpPr>
          <a:xfrm>
            <a:off x="1259632" y="5270663"/>
            <a:ext cx="6336704" cy="987669"/>
            <a:chOff x="1259632" y="5270663"/>
            <a:chExt cx="6336704" cy="987669"/>
          </a:xfrm>
        </p:grpSpPr>
        <p:cxnSp>
          <p:nvCxnSpPr>
            <p:cNvPr id="16" name="15 Conector recto de flecha"/>
            <p:cNvCxnSpPr/>
            <p:nvPr/>
          </p:nvCxnSpPr>
          <p:spPr>
            <a:xfrm>
              <a:off x="2483768" y="5475788"/>
              <a:ext cx="5112568"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2987824" y="5291916"/>
              <a:ext cx="1708481"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i="1" dirty="0" smtClean="0">
                  <a:solidFill>
                    <a:schemeClr val="tx1"/>
                  </a:solidFill>
                  <a:effectLst>
                    <a:outerShdw blurRad="38100" dist="38100" dir="2700000" algn="tl">
                      <a:srgbClr val="000000">
                        <a:alpha val="43137"/>
                      </a:srgbClr>
                    </a:outerShdw>
                  </a:effectLst>
                  <a:latin typeface="+mj-lt"/>
                </a:rPr>
                <a:t>Flujo de entrada</a:t>
              </a:r>
              <a:endParaRPr lang="es-ES" i="1" dirty="0">
                <a:solidFill>
                  <a:schemeClr val="tx1"/>
                </a:solidFill>
                <a:effectLst>
                  <a:outerShdw blurRad="38100" dist="38100" dir="2700000" algn="tl">
                    <a:srgbClr val="000000">
                      <a:alpha val="43137"/>
                    </a:srgbClr>
                  </a:outerShdw>
                </a:effectLst>
                <a:latin typeface="+mj-lt"/>
              </a:endParaRPr>
            </a:p>
          </p:txBody>
        </p:sp>
        <p:sp>
          <p:nvSpPr>
            <p:cNvPr id="18" name="17 CuadroTexto"/>
            <p:cNvSpPr txBox="1"/>
            <p:nvPr/>
          </p:nvSpPr>
          <p:spPr>
            <a:xfrm>
              <a:off x="5992618" y="5291916"/>
              <a:ext cx="955646"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i="1" dirty="0" smtClean="0">
                  <a:solidFill>
                    <a:schemeClr val="tx1"/>
                  </a:solidFill>
                  <a:effectLst>
                    <a:outerShdw blurRad="38100" dist="38100" dir="2700000" algn="tl">
                      <a:srgbClr val="000000">
                        <a:alpha val="43137"/>
                      </a:srgbClr>
                    </a:outerShdw>
                  </a:effectLst>
                  <a:latin typeface="+mj-lt"/>
                </a:rPr>
                <a:t>Variable</a:t>
              </a:r>
              <a:endParaRPr lang="es-ES" i="1" dirty="0">
                <a:solidFill>
                  <a:schemeClr val="tx1"/>
                </a:solidFill>
                <a:effectLst>
                  <a:outerShdw blurRad="38100" dist="38100" dir="2700000" algn="tl">
                    <a:srgbClr val="000000">
                      <a:alpha val="43137"/>
                    </a:srgbClr>
                  </a:outerShdw>
                </a:effectLst>
                <a:latin typeface="+mj-lt"/>
              </a:endParaRPr>
            </a:p>
          </p:txBody>
        </p:sp>
        <p:sp>
          <p:nvSpPr>
            <p:cNvPr id="19" name="18 Elipse"/>
            <p:cNvSpPr/>
            <p:nvPr/>
          </p:nvSpPr>
          <p:spPr>
            <a:xfrm>
              <a:off x="5076056" y="5291916"/>
              <a:ext cx="504056"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&gt;&gt;</a:t>
              </a:r>
              <a:endParaRPr lang="es-ES" dirty="0">
                <a:effectLst>
                  <a:outerShdw blurRad="38100" dist="38100" dir="2700000" algn="tl">
                    <a:srgbClr val="000000">
                      <a:alpha val="43137"/>
                    </a:srgbClr>
                  </a:outerShdw>
                </a:effectLst>
                <a:latin typeface="Consolas" pitchFamily="49" charset="0"/>
              </a:endParaRPr>
            </a:p>
          </p:txBody>
        </p:sp>
        <p:cxnSp>
          <p:nvCxnSpPr>
            <p:cNvPr id="20" name="19 Conector recto de flecha"/>
            <p:cNvCxnSpPr/>
            <p:nvPr/>
          </p:nvCxnSpPr>
          <p:spPr>
            <a:xfrm>
              <a:off x="2483768" y="6061144"/>
              <a:ext cx="5112568"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3122438" y="5877272"/>
              <a:ext cx="1521570"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i="1" dirty="0" smtClean="0">
                  <a:solidFill>
                    <a:schemeClr val="tx1"/>
                  </a:solidFill>
                  <a:effectLst>
                    <a:outerShdw blurRad="38100" dist="38100" dir="2700000" algn="tl">
                      <a:srgbClr val="000000">
                        <a:alpha val="43137"/>
                      </a:srgbClr>
                    </a:outerShdw>
                  </a:effectLst>
                  <a:latin typeface="+mj-lt"/>
                </a:rPr>
                <a:t>Flujo de salida</a:t>
              </a:r>
              <a:endParaRPr lang="es-ES" i="1" dirty="0">
                <a:solidFill>
                  <a:schemeClr val="tx1"/>
                </a:solidFill>
                <a:effectLst>
                  <a:outerShdw blurRad="38100" dist="38100" dir="2700000" algn="tl">
                    <a:srgbClr val="000000">
                      <a:alpha val="43137"/>
                    </a:srgbClr>
                  </a:outerShdw>
                </a:effectLst>
                <a:latin typeface="+mj-lt"/>
              </a:endParaRPr>
            </a:p>
          </p:txBody>
        </p:sp>
        <p:sp>
          <p:nvSpPr>
            <p:cNvPr id="22" name="21 CuadroTexto"/>
            <p:cNvSpPr txBox="1"/>
            <p:nvPr/>
          </p:nvSpPr>
          <p:spPr>
            <a:xfrm>
              <a:off x="5992618" y="5877272"/>
              <a:ext cx="1083951"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i="1" dirty="0" smtClean="0">
                  <a:solidFill>
                    <a:schemeClr val="tx1"/>
                  </a:solidFill>
                  <a:effectLst>
                    <a:outerShdw blurRad="38100" dist="38100" dir="2700000" algn="tl">
                      <a:srgbClr val="000000">
                        <a:alpha val="43137"/>
                      </a:srgbClr>
                    </a:outerShdw>
                  </a:effectLst>
                  <a:latin typeface="+mj-lt"/>
                </a:rPr>
                <a:t>Expresión</a:t>
              </a:r>
              <a:endParaRPr lang="es-ES" i="1" dirty="0">
                <a:solidFill>
                  <a:schemeClr val="tx1"/>
                </a:solidFill>
                <a:effectLst>
                  <a:outerShdw blurRad="38100" dist="38100" dir="2700000" algn="tl">
                    <a:srgbClr val="000000">
                      <a:alpha val="43137"/>
                    </a:srgbClr>
                  </a:outerShdw>
                </a:effectLst>
                <a:latin typeface="+mj-lt"/>
              </a:endParaRPr>
            </a:p>
          </p:txBody>
        </p:sp>
        <p:sp>
          <p:nvSpPr>
            <p:cNvPr id="25" name="24 Elipse"/>
            <p:cNvSpPr/>
            <p:nvPr/>
          </p:nvSpPr>
          <p:spPr>
            <a:xfrm>
              <a:off x="5076056" y="5886564"/>
              <a:ext cx="504056"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&lt;&lt;</a:t>
              </a:r>
              <a:endParaRPr lang="es-ES" dirty="0">
                <a:effectLst>
                  <a:outerShdw blurRad="38100" dist="38100" dir="2700000" algn="tl">
                    <a:srgbClr val="000000">
                      <a:alpha val="43137"/>
                    </a:srgbClr>
                  </a:outerShdw>
                </a:effectLst>
                <a:latin typeface="Consolas" pitchFamily="49" charset="0"/>
              </a:endParaRPr>
            </a:p>
          </p:txBody>
        </p:sp>
        <p:sp>
          <p:nvSpPr>
            <p:cNvPr id="27" name="26 CuadroTexto"/>
            <p:cNvSpPr txBox="1"/>
            <p:nvPr/>
          </p:nvSpPr>
          <p:spPr>
            <a:xfrm>
              <a:off x="1259632" y="5270663"/>
              <a:ext cx="120879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Extractor</a:t>
              </a:r>
            </a:p>
          </p:txBody>
        </p:sp>
        <p:sp>
          <p:nvSpPr>
            <p:cNvPr id="28" name="27 CuadroTexto"/>
            <p:cNvSpPr txBox="1"/>
            <p:nvPr/>
          </p:nvSpPr>
          <p:spPr>
            <a:xfrm>
              <a:off x="1324779" y="5858222"/>
              <a:ext cx="1078501"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Insertor</a:t>
              </a:r>
            </a:p>
          </p:txBody>
        </p:sp>
      </p:grpSp>
      <p:sp>
        <p:nvSpPr>
          <p:cNvPr id="32" name="31 Rectángulo"/>
          <p:cNvSpPr/>
          <p:nvPr/>
        </p:nvSpPr>
        <p:spPr>
          <a:xfrm>
            <a:off x="5742513" y="879103"/>
            <a:ext cx="3005951" cy="707886"/>
          </a:xfrm>
          <a:prstGeom prst="rect">
            <a:avLst/>
          </a:prstGeom>
        </p:spPr>
        <p:txBody>
          <a:bodyPr wrap="none">
            <a:spAutoFit/>
          </a:bodyPr>
          <a:lstStyle/>
          <a:p>
            <a:r>
              <a:rPr lang="es-ES" sz="2000" dirty="0" smtClean="0">
                <a:solidFill>
                  <a:srgbClr val="FFCCFF"/>
                </a:solidFill>
                <a:latin typeface="Consolas" pitchFamily="49" charset="0"/>
              </a:rPr>
              <a:t>#include &lt;iostream&gt;</a:t>
            </a:r>
          </a:p>
          <a:p>
            <a:r>
              <a:rPr lang="es-ES" sz="2000" dirty="0" smtClean="0">
                <a:solidFill>
                  <a:schemeClr val="accent2">
                    <a:lumMod val="60000"/>
                    <a:lumOff val="40000"/>
                  </a:schemeClr>
                </a:solidFill>
                <a:latin typeface="Consolas"/>
              </a:rPr>
              <a:t>using namespace </a:t>
            </a:r>
            <a:r>
              <a:rPr lang="es-ES" sz="2000" dirty="0" smtClean="0">
                <a:latin typeface="Consolas"/>
              </a:rPr>
              <a:t>std;</a:t>
            </a:r>
            <a:endParaRPr lang="es-ES" sz="20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1000"/>
                                        <p:tgtEl>
                                          <p:spTgt spid="24"/>
                                        </p:tgtEl>
                                      </p:cBhvr>
                                    </p:animEffect>
                                  </p:childTnLst>
                                </p:cTn>
                              </p:par>
                              <p:par>
                                <p:cTn id="43" presetID="22" presetClass="entr" presetSubtype="8"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1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left)">
                                      <p:cBhvr>
                                        <p:cTn id="50" dur="1000"/>
                                        <p:tgtEl>
                                          <p:spTgt spid="26"/>
                                        </p:tgtEl>
                                      </p:cBhvr>
                                    </p:animEffect>
                                  </p:childTnLst>
                                </p:cTn>
                              </p:par>
                              <p:par>
                                <p:cTn id="51" presetID="22" presetClass="entr" presetSubtype="8"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10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1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animBg="1"/>
      <p:bldP spid="15" grpId="0"/>
      <p:bldP spid="32"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Entrada por teclado</a:t>
            </a:r>
            <a:endParaRPr lang="es-ES" dirty="0"/>
          </a:p>
        </p:txBody>
      </p:sp>
      <p:sp>
        <p:nvSpPr>
          <p:cNvPr id="3" name="2 Marcador de contenido"/>
          <p:cNvSpPr>
            <a:spLocks noGrp="1"/>
          </p:cNvSpPr>
          <p:nvPr>
            <p:ph idx="1"/>
          </p:nvPr>
        </p:nvSpPr>
        <p:spPr>
          <a:xfrm>
            <a:off x="457200" y="980728"/>
            <a:ext cx="8291264" cy="5110178"/>
          </a:xfrm>
        </p:spPr>
        <p:txBody>
          <a:bodyPr>
            <a:noAutofit/>
          </a:bodyPr>
          <a:lstStyle/>
          <a:p>
            <a:pPr marL="361950" lvl="2" indent="0">
              <a:spcBef>
                <a:spcPts val="0"/>
              </a:spcBef>
              <a:spcAft>
                <a:spcPts val="600"/>
              </a:spcAft>
              <a:buNone/>
            </a:pPr>
            <a:r>
              <a:rPr lang="es-ES" sz="2200" spc="-30" dirty="0" smtClean="0"/>
              <a:t>Salta los </a:t>
            </a:r>
            <a:r>
              <a:rPr lang="es-ES" sz="2200" i="1" spc="-30" dirty="0" smtClean="0"/>
              <a:t>espacios en blanco </a:t>
            </a:r>
            <a:r>
              <a:rPr lang="es-ES" sz="2200" spc="-30" dirty="0" smtClean="0"/>
              <a:t>(espacios, tabuladores o saltos de línea)</a:t>
            </a:r>
            <a:endParaRPr lang="es-ES" sz="2200" spc="-30" dirty="0" smtClean="0">
              <a:solidFill>
                <a:srgbClr val="FFC000"/>
              </a:solidFill>
              <a:latin typeface="Consolas" pitchFamily="49" charset="0"/>
            </a:endParaRPr>
          </a:p>
          <a:p>
            <a:pPr marL="714375" lvl="2" indent="-352425">
              <a:spcBef>
                <a:spcPts val="0"/>
              </a:spcBef>
              <a:spcAft>
                <a:spcPts val="600"/>
              </a:spcAft>
            </a:pPr>
            <a:r>
              <a:rPr lang="es-ES" sz="2200" dirty="0" smtClean="0">
                <a:solidFill>
                  <a:srgbClr val="FFC000"/>
                </a:solidFill>
                <a:latin typeface="Consolas" pitchFamily="49" charset="0"/>
              </a:rPr>
              <a:t>char</a:t>
            </a:r>
            <a:r>
              <a:rPr lang="es-ES" sz="2200" dirty="0" smtClean="0"/>
              <a:t/>
            </a:r>
            <a:br>
              <a:rPr lang="es-ES" sz="2200" dirty="0" smtClean="0"/>
            </a:br>
            <a:r>
              <a:rPr lang="es-ES" sz="2200" dirty="0" smtClean="0"/>
              <a:t>Se lee un carácter en la variable</a:t>
            </a:r>
          </a:p>
          <a:p>
            <a:pPr marL="714375" lvl="2" indent="-352425">
              <a:spcBef>
                <a:spcPts val="0"/>
              </a:spcBef>
              <a:spcAft>
                <a:spcPts val="600"/>
              </a:spcAft>
            </a:pPr>
            <a:r>
              <a:rPr lang="es-ES" sz="2200" dirty="0" smtClean="0">
                <a:solidFill>
                  <a:srgbClr val="FFC000"/>
                </a:solidFill>
                <a:latin typeface="Consolas" pitchFamily="49" charset="0"/>
              </a:rPr>
              <a:t>int</a:t>
            </a:r>
            <a:r>
              <a:rPr lang="es-ES" sz="2200" dirty="0" smtClean="0"/>
              <a:t/>
            </a:r>
            <a:br>
              <a:rPr lang="es-ES" sz="2200" dirty="0" smtClean="0"/>
            </a:br>
            <a:r>
              <a:rPr lang="es-ES" sz="2200" dirty="0" smtClean="0"/>
              <a:t>Se leen dígitos y se transforman en el valor a asignar</a:t>
            </a:r>
          </a:p>
          <a:p>
            <a:pPr marL="714375" lvl="2" indent="-352425">
              <a:spcBef>
                <a:spcPts val="0"/>
              </a:spcBef>
              <a:spcAft>
                <a:spcPts val="600"/>
              </a:spcAft>
            </a:pPr>
            <a:r>
              <a:rPr lang="es-ES" sz="2200" dirty="0" smtClean="0">
                <a:solidFill>
                  <a:srgbClr val="FFC000"/>
                </a:solidFill>
                <a:latin typeface="Consolas" pitchFamily="49" charset="0"/>
              </a:rPr>
              <a:t>float</a:t>
            </a:r>
            <a:r>
              <a:rPr lang="es-ES" sz="2200" dirty="0" smtClean="0"/>
              <a:t>/</a:t>
            </a:r>
            <a:r>
              <a:rPr lang="es-ES" sz="2200" dirty="0" smtClean="0">
                <a:solidFill>
                  <a:srgbClr val="FFC000"/>
                </a:solidFill>
                <a:latin typeface="Consolas" pitchFamily="49" charset="0"/>
              </a:rPr>
              <a:t>double</a:t>
            </a:r>
            <a:r>
              <a:rPr lang="es-ES" sz="2200" dirty="0" smtClean="0"/>
              <a:t>:</a:t>
            </a:r>
            <a:br>
              <a:rPr lang="es-ES" sz="2200" dirty="0" smtClean="0"/>
            </a:br>
            <a:r>
              <a:rPr lang="es-ES" sz="2200" spc="-30" dirty="0" smtClean="0"/>
              <a:t>Se leen dígitos (quizá el punto y más dígitos) y se asigna el valor</a:t>
            </a:r>
          </a:p>
          <a:p>
            <a:pPr marL="714375" lvl="2" indent="-352425">
              <a:spcBef>
                <a:spcPts val="0"/>
              </a:spcBef>
              <a:spcAft>
                <a:spcPts val="1200"/>
              </a:spcAft>
            </a:pPr>
            <a:r>
              <a:rPr lang="es-ES" sz="2200" dirty="0" smtClean="0">
                <a:solidFill>
                  <a:srgbClr val="FFC000"/>
                </a:solidFill>
                <a:latin typeface="Consolas" pitchFamily="49" charset="0"/>
              </a:rPr>
              <a:t>bool</a:t>
            </a:r>
            <a:r>
              <a:rPr lang="es-ES" sz="2200" dirty="0" smtClean="0"/>
              <a:t>:</a:t>
            </a:r>
            <a:br>
              <a:rPr lang="es-ES" sz="2200" dirty="0" smtClean="0"/>
            </a:br>
            <a:r>
              <a:rPr lang="es-ES" sz="2200" spc="-80" dirty="0" smtClean="0"/>
              <a:t>Si se lee </a:t>
            </a:r>
            <a:r>
              <a:rPr lang="es-ES" sz="2200" spc="-80" dirty="0" smtClean="0">
                <a:solidFill>
                  <a:srgbClr val="FFFF00"/>
                </a:solidFill>
                <a:latin typeface="Consolas" pitchFamily="49" charset="0"/>
              </a:rPr>
              <a:t>1</a:t>
            </a:r>
            <a:r>
              <a:rPr lang="es-ES" sz="2200" spc="-80" dirty="0" smtClean="0"/>
              <a:t>, se asigna </a:t>
            </a:r>
            <a:r>
              <a:rPr lang="es-ES" sz="2200" spc="-80" dirty="0" smtClean="0">
                <a:solidFill>
                  <a:srgbClr val="FFFF00"/>
                </a:solidFill>
                <a:latin typeface="Consolas" pitchFamily="49" charset="0"/>
              </a:rPr>
              <a:t>true</a:t>
            </a:r>
            <a:r>
              <a:rPr lang="es-ES" sz="2200" spc="-80" dirty="0" smtClean="0"/>
              <a:t>; con cualquier otro valor se asigna </a:t>
            </a:r>
            <a:r>
              <a:rPr lang="es-ES" sz="2200" spc="-80" dirty="0" smtClean="0">
                <a:solidFill>
                  <a:srgbClr val="FFFF00"/>
                </a:solidFill>
                <a:latin typeface="Consolas" pitchFamily="49" charset="0"/>
              </a:rPr>
              <a:t>false</a:t>
            </a:r>
            <a:endParaRPr lang="es-ES" sz="2200" spc="-80"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192</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cxnSp>
        <p:nvCxnSpPr>
          <p:cNvPr id="21" name="20 Conector recto de flecha"/>
          <p:cNvCxnSpPr/>
          <p:nvPr/>
        </p:nvCxnSpPr>
        <p:spPr>
          <a:xfrm>
            <a:off x="5292080" y="579244"/>
            <a:ext cx="3312368"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7164288" y="395372"/>
            <a:ext cx="955646"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i="1" dirty="0" smtClean="0">
                <a:solidFill>
                  <a:schemeClr val="tx1"/>
                </a:solidFill>
                <a:effectLst>
                  <a:outerShdw blurRad="38100" dist="38100" dir="2700000" algn="tl">
                    <a:srgbClr val="000000">
                      <a:alpha val="43137"/>
                    </a:srgbClr>
                  </a:outerShdw>
                </a:effectLst>
                <a:latin typeface="+mj-lt"/>
              </a:rPr>
              <a:t>Variable</a:t>
            </a:r>
            <a:endParaRPr lang="es-ES" i="1" dirty="0">
              <a:solidFill>
                <a:schemeClr val="tx1"/>
              </a:solidFill>
              <a:effectLst>
                <a:outerShdw blurRad="38100" dist="38100" dir="2700000" algn="tl">
                  <a:srgbClr val="000000">
                    <a:alpha val="43137"/>
                  </a:srgbClr>
                </a:outerShdw>
              </a:effectLst>
              <a:latin typeface="+mj-lt"/>
            </a:endParaRPr>
          </a:p>
        </p:txBody>
      </p:sp>
      <p:sp>
        <p:nvSpPr>
          <p:cNvPr id="12" name="11 Elipse"/>
          <p:cNvSpPr/>
          <p:nvPr/>
        </p:nvSpPr>
        <p:spPr>
          <a:xfrm>
            <a:off x="5603354" y="395372"/>
            <a:ext cx="648072"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cin</a:t>
            </a:r>
            <a:endParaRPr lang="es-ES" dirty="0">
              <a:effectLst>
                <a:outerShdw blurRad="38100" dist="38100" dir="2700000" algn="tl">
                  <a:srgbClr val="000000">
                    <a:alpha val="43137"/>
                  </a:srgbClr>
                </a:outerShdw>
              </a:effectLst>
              <a:latin typeface="Consolas" pitchFamily="49" charset="0"/>
            </a:endParaRPr>
          </a:p>
        </p:txBody>
      </p:sp>
      <p:sp>
        <p:nvSpPr>
          <p:cNvPr id="13" name="12 Elipse"/>
          <p:cNvSpPr/>
          <p:nvPr/>
        </p:nvSpPr>
        <p:spPr>
          <a:xfrm>
            <a:off x="6467450" y="395372"/>
            <a:ext cx="504056"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&gt;&gt;</a:t>
            </a:r>
            <a:endParaRPr lang="es-ES" dirty="0">
              <a:effectLst>
                <a:outerShdw blurRad="38100" dist="38100" dir="2700000" algn="tl">
                  <a:srgbClr val="000000">
                    <a:alpha val="43137"/>
                  </a:srgbClr>
                </a:outerShdw>
              </a:effectLst>
              <a:latin typeface="Consolas" pitchFamily="49" charset="0"/>
            </a:endParaRPr>
          </a:p>
        </p:txBody>
      </p:sp>
      <p:grpSp>
        <p:nvGrpSpPr>
          <p:cNvPr id="11" name="10 Grupo"/>
          <p:cNvGrpSpPr/>
          <p:nvPr/>
        </p:nvGrpSpPr>
        <p:grpSpPr>
          <a:xfrm>
            <a:off x="2591780" y="4619228"/>
            <a:ext cx="3960440" cy="753988"/>
            <a:chOff x="2771800" y="5589240"/>
            <a:chExt cx="3960440" cy="753988"/>
          </a:xfrm>
        </p:grpSpPr>
        <p:grpSp>
          <p:nvGrpSpPr>
            <p:cNvPr id="14" name="8 Grupo"/>
            <p:cNvGrpSpPr/>
            <p:nvPr/>
          </p:nvGrpSpPr>
          <p:grpSpPr>
            <a:xfrm>
              <a:off x="2771800" y="5589240"/>
              <a:ext cx="3960440" cy="753988"/>
              <a:chOff x="899592" y="5401791"/>
              <a:chExt cx="3879614" cy="753988"/>
            </a:xfrm>
            <a:effectLst>
              <a:outerShdw blurRad="50800" dist="38100" dir="2700000" algn="tl" rotWithShape="0">
                <a:prstClr val="black">
                  <a:alpha val="40000"/>
                </a:prstClr>
              </a:outerShdw>
            </a:effectLst>
          </p:grpSpPr>
          <p:sp>
            <p:nvSpPr>
              <p:cNvPr id="16" name="15 CuadroTexto"/>
              <p:cNvSpPr txBox="1"/>
              <p:nvPr/>
            </p:nvSpPr>
            <p:spPr>
              <a:xfrm>
                <a:off x="899592" y="5416649"/>
                <a:ext cx="3879614" cy="73913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effectLst>
                      <a:outerShdw blurRad="38100" dist="38100" dir="2700000" algn="tl">
                        <a:srgbClr val="000000">
                          <a:alpha val="43137"/>
                        </a:srgbClr>
                      </a:outerShdw>
                    </a:effectLst>
                    <a:latin typeface="Cambria" pitchFamily="18" charset="0"/>
                  </a:rPr>
                  <a:t>Se amigable con el usuario</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Lee cada dato en una línea </a:t>
                </a:r>
              </a:p>
            </p:txBody>
          </p:sp>
          <p:pic>
            <p:nvPicPr>
              <p:cNvPr id="17"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pic>
          <p:nvPicPr>
            <p:cNvPr id="15" name="14 Imagen" descr="face-smile-2.png"/>
            <p:cNvPicPr>
              <a:picLocks noChangeAspect="1"/>
            </p:cNvPicPr>
            <p:nvPr/>
          </p:nvPicPr>
          <p:blipFill>
            <a:blip r:embed="rId3" cstate="print"/>
            <a:stretch>
              <a:fillRect/>
            </a:stretch>
          </p:blipFill>
          <p:spPr>
            <a:xfrm>
              <a:off x="6355437" y="5661248"/>
              <a:ext cx="304795" cy="304795"/>
            </a:xfrm>
            <a:prstGeom prst="rect">
              <a:avLst/>
            </a:prstGeom>
            <a:effectLst>
              <a:outerShdw blurRad="50800" dist="38100" dir="2700000" algn="tl" rotWithShape="0">
                <a:prstClr val="black">
                  <a:alpha val="40000"/>
                </a:prstClr>
              </a:outerShdw>
            </a:effectLst>
          </p:spPr>
        </p:pic>
      </p:grpSp>
      <p:sp>
        <p:nvSpPr>
          <p:cNvPr id="18" name="17 Rectángulo"/>
          <p:cNvSpPr/>
          <p:nvPr/>
        </p:nvSpPr>
        <p:spPr>
          <a:xfrm>
            <a:off x="2411760" y="5517232"/>
            <a:ext cx="4464496" cy="707886"/>
          </a:xfrm>
          <a:prstGeom prst="rect">
            <a:avLst/>
          </a:prstGeom>
        </p:spPr>
        <p:txBody>
          <a:bodyPr wrap="square">
            <a:spAutoFit/>
          </a:bodyPr>
          <a:lstStyle/>
          <a:p>
            <a:pPr marL="0" lvl="1" indent="1588">
              <a:spcBef>
                <a:spcPts val="0"/>
              </a:spcBef>
              <a:buNone/>
            </a:pPr>
            <a:r>
              <a:rPr lang="es-ES" sz="2000" dirty="0" smtClean="0">
                <a:latin typeface="Consolas" pitchFamily="49" charset="0"/>
              </a:rPr>
              <a:t>cout &lt;&lt; </a:t>
            </a:r>
            <a:r>
              <a:rPr lang="es-ES" sz="2000" dirty="0" smtClean="0">
                <a:solidFill>
                  <a:srgbClr val="FFFF00"/>
                </a:solidFill>
                <a:latin typeface="Consolas" pitchFamily="49" charset="0"/>
              </a:rPr>
              <a:t>"Introduce tu edad: "</a:t>
            </a:r>
            <a:r>
              <a:rPr lang="es-ES" sz="2000" dirty="0" smtClean="0">
                <a:latin typeface="Consolas" pitchFamily="49" charset="0"/>
              </a:rPr>
              <a:t>;</a:t>
            </a:r>
          </a:p>
          <a:p>
            <a:pPr marL="0" lvl="1" indent="1588">
              <a:spcBef>
                <a:spcPts val="0"/>
              </a:spcBef>
              <a:buNone/>
            </a:pPr>
            <a:r>
              <a:rPr lang="es-ES" sz="2000" dirty="0" smtClean="0">
                <a:latin typeface="Consolas" pitchFamily="49" charset="0"/>
              </a:rPr>
              <a:t>cin &gt;&gt; edad;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1000"/>
                                        <p:tgtEl>
                                          <p:spTgt spid="11"/>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400" dirty="0" smtClean="0"/>
              <a:t>Lectura de cadenas (</a:t>
            </a:r>
            <a:r>
              <a:rPr lang="es-ES" sz="3400" dirty="0" smtClean="0">
                <a:solidFill>
                  <a:srgbClr val="FFC000"/>
                </a:solidFill>
                <a:latin typeface="Consolas" pitchFamily="49" charset="0"/>
                <a:cs typeface="Consolas" pitchFamily="49" charset="0"/>
              </a:rPr>
              <a:t>string</a:t>
            </a:r>
            <a:r>
              <a:rPr lang="es-ES" sz="3400" dirty="0" smtClean="0"/>
              <a:t>)</a:t>
            </a:r>
            <a:endParaRPr lang="es-ES" sz="3400" dirty="0"/>
          </a:p>
        </p:txBody>
      </p:sp>
      <p:sp>
        <p:nvSpPr>
          <p:cNvPr id="3" name="2 Marcador de contenido"/>
          <p:cNvSpPr>
            <a:spLocks noGrp="1"/>
          </p:cNvSpPr>
          <p:nvPr>
            <p:ph idx="1"/>
          </p:nvPr>
        </p:nvSpPr>
        <p:spPr>
          <a:xfrm>
            <a:off x="457200" y="980728"/>
            <a:ext cx="8229600" cy="5237774"/>
          </a:xfrm>
        </p:spPr>
        <p:txBody>
          <a:bodyPr>
            <a:normAutofit/>
          </a:bodyPr>
          <a:lstStyle/>
          <a:p>
            <a:pPr marL="361950" lvl="1" indent="0">
              <a:spcBef>
                <a:spcPts val="0"/>
              </a:spcBef>
              <a:spcAft>
                <a:spcPts val="600"/>
              </a:spcAft>
              <a:buNone/>
              <a:tabLst>
                <a:tab pos="2867025" algn="l"/>
              </a:tabLst>
            </a:pPr>
            <a:r>
              <a:rPr lang="es-ES_tradnl" dirty="0" smtClean="0">
                <a:latin typeface="Consolas" pitchFamily="49" charset="0"/>
              </a:rPr>
              <a:t>cin &gt;&gt; </a:t>
            </a:r>
            <a:r>
              <a:rPr lang="es-ES_tradnl" i="1" dirty="0" smtClean="0">
                <a:latin typeface="Consolas" pitchFamily="49" charset="0"/>
              </a:rPr>
              <a:t>cadena</a:t>
            </a:r>
            <a:r>
              <a:rPr lang="es-ES_tradnl" dirty="0" smtClean="0">
                <a:latin typeface="Consolas" pitchFamily="49" charset="0"/>
              </a:rPr>
              <a:t>	</a:t>
            </a:r>
            <a:r>
              <a:rPr lang="es-ES_tradnl" dirty="0" smtClean="0"/>
              <a:t>termina con el primer espacio en blanco</a:t>
            </a:r>
          </a:p>
          <a:p>
            <a:pPr marL="361950" lvl="1" indent="0">
              <a:spcBef>
                <a:spcPts val="0"/>
              </a:spcBef>
              <a:spcAft>
                <a:spcPts val="1200"/>
              </a:spcAft>
              <a:buNone/>
              <a:tabLst>
                <a:tab pos="2867025" algn="l"/>
              </a:tabLst>
            </a:pPr>
            <a:r>
              <a:rPr lang="es-ES_tradnl" dirty="0" err="1" smtClean="0">
                <a:latin typeface="Consolas" pitchFamily="49" charset="0"/>
              </a:rPr>
              <a:t>cin.sync</a:t>
            </a:r>
            <a:r>
              <a:rPr lang="es-ES_tradnl" dirty="0" smtClean="0">
                <a:latin typeface="Consolas" pitchFamily="49" charset="0"/>
              </a:rPr>
              <a:t>()</a:t>
            </a:r>
            <a:r>
              <a:rPr lang="es-ES_tradnl" dirty="0" smtClean="0"/>
              <a:t>	descarta la entrada pendiente</a:t>
            </a:r>
          </a:p>
          <a:p>
            <a:pPr lvl="1" indent="1588">
              <a:spcBef>
                <a:spcPts val="0"/>
              </a:spcBef>
              <a:spcAft>
                <a:spcPts val="1200"/>
              </a:spcAft>
              <a:buNone/>
            </a:pPr>
            <a:endParaRPr lang="es-ES" sz="2000"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193</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9" name="8 CuadroTexto"/>
          <p:cNvSpPr txBox="1"/>
          <p:nvPr/>
        </p:nvSpPr>
        <p:spPr>
          <a:xfrm>
            <a:off x="2664061" y="5246910"/>
            <a:ext cx="3761606" cy="84638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i="1" dirty="0" smtClean="0">
                <a:solidFill>
                  <a:schemeClr val="bg2">
                    <a:lumMod val="20000"/>
                    <a:lumOff val="80000"/>
                  </a:schemeClr>
                </a:solidFill>
                <a:effectLst>
                  <a:outerShdw blurRad="38100" dist="38100" dir="2700000" algn="tl">
                    <a:srgbClr val="000000">
                      <a:alpha val="43137"/>
                    </a:srgbClr>
                  </a:outerShdw>
                </a:effectLst>
                <a:latin typeface="Cambria" pitchFamily="18" charset="0"/>
              </a:rPr>
              <a:t>¿Cómo leer varias palabras?</a:t>
            </a:r>
          </a:p>
          <a:p>
            <a:pPr marL="361950" lvl="1" algn="ctr">
              <a:spcAft>
                <a:spcPts val="600"/>
              </a:spcAft>
              <a:buClr>
                <a:srgbClr val="04617B">
                  <a:lumMod val="20000"/>
                  <a:lumOff val="80000"/>
                </a:srgbClr>
              </a:buClr>
              <a:buSzPct val="100000"/>
            </a:pPr>
            <a:r>
              <a:rPr lang="es-ES_tradnl" sz="2000" i="1" dirty="0" smtClean="0">
                <a:solidFill>
                  <a:prstClr val="white"/>
                </a:solidFill>
                <a:effectLst>
                  <a:outerShdw blurRad="38100" dist="38100" dir="2700000" algn="tl">
                    <a:srgbClr val="000000">
                      <a:alpha val="43137"/>
                    </a:srgbClr>
                  </a:outerShdw>
                </a:effectLst>
                <a:latin typeface="Cambria" pitchFamily="18" charset="0"/>
              </a:rPr>
              <a:t>Siguiente página...</a:t>
            </a:r>
            <a:endParaRPr lang="es-ES" sz="2200" i="1"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endParaRPr>
          </a:p>
        </p:txBody>
      </p:sp>
      <p:grpSp>
        <p:nvGrpSpPr>
          <p:cNvPr id="15" name="14 Grupo"/>
          <p:cNvGrpSpPr/>
          <p:nvPr/>
        </p:nvGrpSpPr>
        <p:grpSpPr>
          <a:xfrm>
            <a:off x="827584" y="4192513"/>
            <a:ext cx="3977640" cy="833457"/>
            <a:chOff x="827584" y="5258911"/>
            <a:chExt cx="3977640" cy="833457"/>
          </a:xfrm>
        </p:grpSpPr>
        <p:sp>
          <p:nvSpPr>
            <p:cNvPr id="8" name="7 CuadroTexto"/>
            <p:cNvSpPr txBox="1"/>
            <p:nvPr/>
          </p:nvSpPr>
          <p:spPr>
            <a:xfrm>
              <a:off x="1197838" y="5723036"/>
              <a:ext cx="3140411"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onsolas" pitchFamily="49" charset="0"/>
                  <a:cs typeface="Consolas" pitchFamily="49" charset="0"/>
                </a:rPr>
                <a:t>apellidos</a:t>
              </a:r>
              <a:r>
                <a:rPr lang="es-ES" dirty="0" smtClean="0">
                  <a:effectLst>
                    <a:outerShdw blurRad="38100" dist="38100" dir="2700000" algn="tl">
                      <a:srgbClr val="000000">
                        <a:alpha val="43137"/>
                      </a:srgbClr>
                    </a:outerShdw>
                  </a:effectLst>
                  <a:latin typeface="Cambria" pitchFamily="18" charset="0"/>
                </a:rPr>
                <a:t> recibe </a:t>
              </a:r>
              <a:r>
                <a:rPr lang="es-ES" dirty="0" smtClean="0">
                  <a:solidFill>
                    <a:srgbClr val="FFFF00"/>
                  </a:solidFill>
                  <a:effectLst>
                    <a:outerShdw blurRad="38100" dist="38100" dir="2700000" algn="tl">
                      <a:srgbClr val="000000">
                        <a:alpha val="43137"/>
                      </a:srgbClr>
                    </a:outerShdw>
                  </a:effectLst>
                  <a:latin typeface="Cambria" pitchFamily="18" charset="0"/>
                </a:rPr>
                <a:t>"</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Antonio"</a:t>
              </a:r>
            </a:p>
          </p:txBody>
        </p:sp>
        <p:pic>
          <p:nvPicPr>
            <p:cNvPr id="81924" name="Picture 4"/>
            <p:cNvPicPr>
              <a:picLocks noChangeAspect="1" noChangeArrowheads="1"/>
            </p:cNvPicPr>
            <p:nvPr/>
          </p:nvPicPr>
          <p:blipFill>
            <a:blip r:embed="rId2" cstate="print"/>
            <a:srcRect/>
            <a:stretch>
              <a:fillRect/>
            </a:stretch>
          </p:blipFill>
          <p:spPr bwMode="auto">
            <a:xfrm>
              <a:off x="827584" y="5258911"/>
              <a:ext cx="3977640" cy="474345"/>
            </a:xfrm>
            <a:prstGeom prst="rect">
              <a:avLst/>
            </a:prstGeom>
            <a:ln>
              <a:noFill/>
            </a:ln>
            <a:effectLst>
              <a:outerShdw blurRad="50800" dist="38100" dir="2700000" algn="tl" rotWithShape="0">
                <a:prstClr val="black">
                  <a:alpha val="40000"/>
                </a:prstClr>
              </a:outerShdw>
            </a:effectLst>
          </p:spPr>
        </p:pic>
      </p:grpSp>
      <p:pic>
        <p:nvPicPr>
          <p:cNvPr id="81925" name="Picture 5"/>
          <p:cNvPicPr>
            <a:picLocks noChangeAspect="1" noChangeArrowheads="1"/>
          </p:cNvPicPr>
          <p:nvPr/>
        </p:nvPicPr>
        <p:blipFill>
          <a:blip r:embed="rId3" cstate="print"/>
          <a:srcRect/>
          <a:stretch>
            <a:fillRect/>
          </a:stretch>
        </p:blipFill>
        <p:spPr bwMode="auto">
          <a:xfrm>
            <a:off x="5004048" y="3933056"/>
            <a:ext cx="3709951" cy="792088"/>
          </a:xfrm>
          <a:prstGeom prst="rect">
            <a:avLst/>
          </a:prstGeom>
          <a:ln>
            <a:noFill/>
          </a:ln>
          <a:effectLst>
            <a:outerShdw blurRad="50800" dist="38100" dir="2700000" algn="tl" rotWithShape="0">
              <a:prstClr val="black">
                <a:alpha val="40000"/>
              </a:prstClr>
            </a:outerShdw>
          </a:effectLst>
        </p:spPr>
      </p:pic>
      <p:sp>
        <p:nvSpPr>
          <p:cNvPr id="12" name="11 Rectángulo"/>
          <p:cNvSpPr/>
          <p:nvPr/>
        </p:nvSpPr>
        <p:spPr>
          <a:xfrm>
            <a:off x="827584" y="1988840"/>
            <a:ext cx="3672408" cy="2144177"/>
          </a:xfrm>
          <a:prstGeom prst="rect">
            <a:avLst/>
          </a:prstGeom>
        </p:spPr>
        <p:txBody>
          <a:bodyPr wrap="square">
            <a:spAutoFit/>
          </a:bodyPr>
          <a:lstStyle/>
          <a:p>
            <a:pPr marL="0" lvl="1" indent="1588">
              <a:lnSpc>
                <a:spcPts val="2000"/>
              </a:lnSpc>
              <a:spcBef>
                <a:spcPts val="0"/>
              </a:spcBef>
              <a:buNone/>
              <a:tabLst>
                <a:tab pos="4305300" algn="l"/>
              </a:tabLst>
            </a:pPr>
            <a:r>
              <a:rPr lang="es-ES" dirty="0" smtClean="0">
                <a:solidFill>
                  <a:srgbClr val="FFC000"/>
                </a:solidFill>
                <a:effectLst>
                  <a:outerShdw blurRad="38100" dist="38100" dir="2700000" algn="tl">
                    <a:srgbClr val="000000">
                      <a:alpha val="43137"/>
                    </a:srgbClr>
                  </a:outerShdw>
                </a:effectLst>
                <a:latin typeface="Consolas" pitchFamily="49" charset="0"/>
              </a:rPr>
              <a:t>string</a:t>
            </a:r>
            <a:r>
              <a:rPr lang="es-ES" dirty="0" smtClean="0">
                <a:effectLst>
                  <a:outerShdw blurRad="38100" dist="38100" dir="2700000" algn="tl">
                    <a:srgbClr val="000000">
                      <a:alpha val="43137"/>
                    </a:srgbClr>
                  </a:outerShdw>
                </a:effectLst>
                <a:latin typeface="Consolas" pitchFamily="49" charset="0"/>
              </a:rPr>
              <a:t> nombre, apellidos;</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cout &lt;&lt; </a:t>
            </a:r>
            <a:r>
              <a:rPr lang="es-ES" dirty="0" smtClean="0">
                <a:solidFill>
                  <a:srgbClr val="FFFF00"/>
                </a:solidFill>
                <a:effectLst>
                  <a:outerShdw blurRad="38100" dist="38100" dir="2700000" algn="tl">
                    <a:srgbClr val="000000">
                      <a:alpha val="43137"/>
                    </a:srgbClr>
                  </a:outerShdw>
                </a:effectLst>
                <a:latin typeface="Consolas" pitchFamily="49" charset="0"/>
              </a:rPr>
              <a:t>"Nombre: "</a:t>
            </a:r>
            <a:r>
              <a:rPr lang="es-ES" dirty="0" smtClean="0">
                <a:effectLst>
                  <a:outerShdw blurRad="38100" dist="38100" dir="2700000" algn="tl">
                    <a:srgbClr val="000000">
                      <a:alpha val="43137"/>
                    </a:srgbClr>
                  </a:outerShdw>
                </a:effectLst>
                <a:latin typeface="Consolas" pitchFamily="49" charset="0"/>
              </a:rPr>
              <a:t>;</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cin &gt;&gt; nombre;</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cout &lt;&lt; </a:t>
            </a:r>
            <a:r>
              <a:rPr lang="es-ES" dirty="0" smtClean="0">
                <a:solidFill>
                  <a:srgbClr val="FFFF00"/>
                </a:solidFill>
                <a:effectLst>
                  <a:outerShdw blurRad="38100" dist="38100" dir="2700000" algn="tl">
                    <a:srgbClr val="000000">
                      <a:alpha val="43137"/>
                    </a:srgbClr>
                  </a:outerShdw>
                </a:effectLst>
                <a:latin typeface="Consolas" pitchFamily="49" charset="0"/>
              </a:rPr>
              <a:t>"Apellidos: "</a:t>
            </a:r>
            <a:r>
              <a:rPr lang="es-ES" dirty="0" smtClean="0">
                <a:effectLst>
                  <a:outerShdw blurRad="38100" dist="38100" dir="2700000" algn="tl">
                    <a:srgbClr val="000000">
                      <a:alpha val="43137"/>
                    </a:srgbClr>
                  </a:outerShdw>
                </a:effectLst>
                <a:latin typeface="Consolas" pitchFamily="49" charset="0"/>
              </a:rPr>
              <a:t>;</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cin &gt;&gt; apellidos;</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cout &lt;&lt; </a:t>
            </a:r>
            <a:r>
              <a:rPr lang="es-ES" dirty="0" smtClean="0">
                <a:solidFill>
                  <a:srgbClr val="FFFF00"/>
                </a:solidFill>
                <a:effectLst>
                  <a:outerShdw blurRad="38100" dist="38100" dir="2700000" algn="tl">
                    <a:srgbClr val="000000">
                      <a:alpha val="43137"/>
                    </a:srgbClr>
                  </a:outerShdw>
                </a:effectLst>
                <a:latin typeface="Consolas" pitchFamily="49" charset="0"/>
              </a:rPr>
              <a:t>"Nombre completo: "</a:t>
            </a:r>
          </a:p>
          <a:p>
            <a:pPr marL="0" lvl="1" indent="1588">
              <a:lnSpc>
                <a:spcPts val="2000"/>
              </a:lnSpc>
              <a:spcBef>
                <a:spcPts val="0"/>
              </a:spcBef>
              <a:buNone/>
              <a:tabLst>
                <a:tab pos="4305300" algn="l"/>
              </a:tabLst>
            </a:pPr>
            <a:r>
              <a:rPr lang="es-ES" dirty="0" smtClean="0">
                <a:solidFill>
                  <a:srgbClr val="FFFF00"/>
                </a:solidFill>
                <a:effectLst>
                  <a:outerShdw blurRad="38100" dist="38100" dir="2700000" algn="tl">
                    <a:srgbClr val="000000">
                      <a:alpha val="43137"/>
                    </a:srgbClr>
                  </a:outerShdw>
                </a:effectLst>
                <a:latin typeface="Consolas" pitchFamily="49" charset="0"/>
              </a:rPr>
              <a:t>    </a:t>
            </a:r>
            <a:r>
              <a:rPr lang="es-ES" dirty="0" smtClean="0">
                <a:effectLst>
                  <a:outerShdw blurRad="38100" dist="38100" dir="2700000" algn="tl">
                    <a:srgbClr val="000000">
                      <a:alpha val="43137"/>
                    </a:srgbClr>
                  </a:outerShdw>
                </a:effectLst>
                <a:latin typeface="Consolas" pitchFamily="49" charset="0"/>
              </a:rPr>
              <a:t> &lt;&lt; nombre &lt;&lt; </a:t>
            </a:r>
            <a:r>
              <a:rPr lang="es-ES" dirty="0" smtClean="0">
                <a:solidFill>
                  <a:srgbClr val="FFFF00"/>
                </a:solidFill>
                <a:effectLst>
                  <a:outerShdw blurRad="38100" dist="38100" dir="2700000" algn="tl">
                    <a:srgbClr val="000000">
                      <a:alpha val="43137"/>
                    </a:srgbClr>
                  </a:outerShdw>
                </a:effectLst>
                <a:latin typeface="Consolas" pitchFamily="49" charset="0"/>
              </a:rPr>
              <a:t>" "</a:t>
            </a:r>
            <a:r>
              <a:rPr lang="es-ES" dirty="0" smtClean="0">
                <a:effectLst>
                  <a:outerShdw blurRad="38100" dist="38100" dir="2700000" algn="tl">
                    <a:srgbClr val="000000">
                      <a:alpha val="43137"/>
                    </a:srgbClr>
                  </a:outerShdw>
                </a:effectLst>
                <a:latin typeface="Consolas" pitchFamily="49" charset="0"/>
              </a:rPr>
              <a:t> </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     &lt;&lt; apellidos &lt;&lt; endl;</a:t>
            </a:r>
          </a:p>
        </p:txBody>
      </p:sp>
      <p:sp>
        <p:nvSpPr>
          <p:cNvPr id="13" name="12 Rectángulo"/>
          <p:cNvSpPr/>
          <p:nvPr/>
        </p:nvSpPr>
        <p:spPr>
          <a:xfrm>
            <a:off x="4860032" y="1988840"/>
            <a:ext cx="3672408" cy="1887696"/>
          </a:xfrm>
          <a:prstGeom prst="rect">
            <a:avLst/>
          </a:prstGeom>
        </p:spPr>
        <p:txBody>
          <a:bodyPr wrap="square">
            <a:spAutoFit/>
          </a:bodyPr>
          <a:lstStyle/>
          <a:p>
            <a:pPr marL="0" lvl="1" indent="1588">
              <a:lnSpc>
                <a:spcPts val="2000"/>
              </a:lnSpc>
              <a:spcBef>
                <a:spcPts val="0"/>
              </a:spcBef>
              <a:buNone/>
              <a:tabLst>
                <a:tab pos="4305300" algn="l"/>
              </a:tabLst>
            </a:pPr>
            <a:r>
              <a:rPr lang="es-ES" dirty="0" smtClean="0">
                <a:solidFill>
                  <a:srgbClr val="FFC000"/>
                </a:solidFill>
                <a:effectLst>
                  <a:outerShdw blurRad="38100" dist="38100" dir="2700000" algn="tl">
                    <a:srgbClr val="000000">
                      <a:alpha val="43137"/>
                    </a:srgbClr>
                  </a:outerShdw>
                </a:effectLst>
                <a:latin typeface="Consolas" pitchFamily="49" charset="0"/>
              </a:rPr>
              <a:t>string</a:t>
            </a:r>
            <a:r>
              <a:rPr lang="es-ES" dirty="0" smtClean="0">
                <a:effectLst>
                  <a:outerShdw blurRad="38100" dist="38100" dir="2700000" algn="tl">
                    <a:srgbClr val="000000">
                      <a:alpha val="43137"/>
                    </a:srgbClr>
                  </a:outerShdw>
                </a:effectLst>
                <a:latin typeface="Consolas" pitchFamily="49" charset="0"/>
              </a:rPr>
              <a:t> nombre, apellidos;</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cout &lt;&lt; </a:t>
            </a:r>
            <a:r>
              <a:rPr lang="es-ES" dirty="0" smtClean="0">
                <a:solidFill>
                  <a:srgbClr val="FFFF00"/>
                </a:solidFill>
                <a:effectLst>
                  <a:outerShdw blurRad="38100" dist="38100" dir="2700000" algn="tl">
                    <a:srgbClr val="000000">
                      <a:alpha val="43137"/>
                    </a:srgbClr>
                  </a:outerShdw>
                </a:effectLst>
                <a:latin typeface="Consolas" pitchFamily="49" charset="0"/>
              </a:rPr>
              <a:t>"Nombre: "</a:t>
            </a:r>
            <a:r>
              <a:rPr lang="es-ES" dirty="0" smtClean="0">
                <a:effectLst>
                  <a:outerShdw blurRad="38100" dist="38100" dir="2700000" algn="tl">
                    <a:srgbClr val="000000">
                      <a:alpha val="43137"/>
                    </a:srgbClr>
                  </a:outerShdw>
                </a:effectLst>
                <a:latin typeface="Consolas" pitchFamily="49" charset="0"/>
              </a:rPr>
              <a:t>;</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cin &gt;&gt; nombre;</a:t>
            </a:r>
          </a:p>
          <a:p>
            <a:pPr marL="0" lvl="1" indent="1588">
              <a:lnSpc>
                <a:spcPts val="2000"/>
              </a:lnSpc>
              <a:spcBef>
                <a:spcPts val="0"/>
              </a:spcBef>
              <a:buNone/>
              <a:tabLst>
                <a:tab pos="4305300" algn="l"/>
              </a:tabLst>
            </a:pPr>
            <a:r>
              <a:rPr lang="es-ES" dirty="0" err="1" smtClean="0">
                <a:effectLst>
                  <a:outerShdw blurRad="38100" dist="38100" dir="2700000" algn="tl">
                    <a:srgbClr val="000000">
                      <a:alpha val="43137"/>
                    </a:srgbClr>
                  </a:outerShdw>
                </a:effectLst>
                <a:latin typeface="Consolas" pitchFamily="49" charset="0"/>
              </a:rPr>
              <a:t>cin.sync</a:t>
            </a:r>
            <a:r>
              <a:rPr lang="es-ES" dirty="0" smtClean="0">
                <a:effectLst>
                  <a:outerShdw blurRad="38100" dist="38100" dir="2700000" algn="tl">
                    <a:srgbClr val="000000">
                      <a:alpha val="43137"/>
                    </a:srgbClr>
                  </a:outerShdw>
                </a:effectLst>
                <a:latin typeface="Consolas" pitchFamily="49" charset="0"/>
              </a:rPr>
              <a:t>();</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cout &lt;&lt; </a:t>
            </a:r>
            <a:r>
              <a:rPr lang="es-ES" dirty="0" smtClean="0">
                <a:solidFill>
                  <a:srgbClr val="FFFF00"/>
                </a:solidFill>
                <a:effectLst>
                  <a:outerShdw blurRad="38100" dist="38100" dir="2700000" algn="tl">
                    <a:srgbClr val="000000">
                      <a:alpha val="43137"/>
                    </a:srgbClr>
                  </a:outerShdw>
                </a:effectLst>
                <a:latin typeface="Consolas" pitchFamily="49" charset="0"/>
              </a:rPr>
              <a:t>"Apellidos: "</a:t>
            </a:r>
            <a:r>
              <a:rPr lang="es-ES" dirty="0" smtClean="0">
                <a:effectLst>
                  <a:outerShdw blurRad="38100" dist="38100" dir="2700000" algn="tl">
                    <a:srgbClr val="000000">
                      <a:alpha val="43137"/>
                    </a:srgbClr>
                  </a:outerShdw>
                </a:effectLst>
                <a:latin typeface="Consolas" pitchFamily="49" charset="0"/>
              </a:rPr>
              <a:t>;</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cin &gt;&gt; apellidos;</a:t>
            </a:r>
          </a:p>
          <a:p>
            <a:pPr marL="0" lvl="1" indent="1588">
              <a:lnSpc>
                <a:spcPts val="2000"/>
              </a:lnSpc>
              <a:spcBef>
                <a:spcPts val="0"/>
              </a:spcBef>
              <a:buNone/>
              <a:tabLst>
                <a:tab pos="4305300" algn="l"/>
              </a:tabLst>
            </a:pPr>
            <a:r>
              <a:rPr lang="es-ES" dirty="0" smtClean="0">
                <a:effectLst>
                  <a:outerShdw blurRad="38100" dist="38100" dir="2700000" algn="tl">
                    <a:srgbClr val="000000">
                      <a:alpha val="43137"/>
                    </a:srgbClr>
                  </a:outerShdw>
                </a:effectLst>
                <a:latin typeface="Consolas" pitchFamily="49" charset="0"/>
              </a:rPr>
              <a:t>cout &lt;&lt; ...</a:t>
            </a:r>
          </a:p>
        </p:txBody>
      </p:sp>
      <p:sp>
        <p:nvSpPr>
          <p:cNvPr id="14" name="13 Rectángulo"/>
          <p:cNvSpPr/>
          <p:nvPr/>
        </p:nvSpPr>
        <p:spPr>
          <a:xfrm>
            <a:off x="6103061" y="217215"/>
            <a:ext cx="2717411" cy="646331"/>
          </a:xfrm>
          <a:prstGeom prst="rect">
            <a:avLst/>
          </a:prstGeom>
        </p:spPr>
        <p:txBody>
          <a:bodyPr wrap="none">
            <a:spAutoFit/>
          </a:bodyPr>
          <a:lstStyle/>
          <a:p>
            <a:r>
              <a:rPr lang="es-ES" dirty="0" smtClean="0">
                <a:solidFill>
                  <a:srgbClr val="FFCCFF"/>
                </a:solidFill>
                <a:latin typeface="Consolas"/>
              </a:rPr>
              <a:t>#include &lt;string&gt;</a:t>
            </a:r>
          </a:p>
          <a:p>
            <a:r>
              <a:rPr lang="es-ES" dirty="0" smtClean="0">
                <a:solidFill>
                  <a:schemeClr val="accent2">
                    <a:lumMod val="60000"/>
                    <a:lumOff val="40000"/>
                  </a:schemeClr>
                </a:solidFill>
                <a:latin typeface="Consolas"/>
              </a:rPr>
              <a:t>using namespace </a:t>
            </a:r>
            <a:r>
              <a:rPr lang="es-ES" dirty="0" smtClean="0">
                <a:latin typeface="Consolas"/>
              </a:rPr>
              <a:t>std;</a:t>
            </a:r>
          </a:p>
        </p:txBody>
      </p:sp>
      <p:cxnSp>
        <p:nvCxnSpPr>
          <p:cNvPr id="17" name="16 Conector recto de flecha"/>
          <p:cNvCxnSpPr/>
          <p:nvPr/>
        </p:nvCxnSpPr>
        <p:spPr>
          <a:xfrm flipH="1">
            <a:off x="6444208" y="2924944"/>
            <a:ext cx="2016224" cy="0"/>
          </a:xfrm>
          <a:prstGeom prst="straightConnector1">
            <a:avLst/>
          </a:prstGeom>
          <a:ln w="381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1000"/>
                                        <p:tgtEl>
                                          <p:spTgt spid="13"/>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1000"/>
                                        <p:tgtEl>
                                          <p:spTgt spid="17"/>
                                        </p:tgtEl>
                                      </p:cBhvr>
                                    </p:animEffect>
                                  </p:childTnLst>
                                </p:cTn>
                              </p:par>
                            </p:childTnLst>
                          </p:cTn>
                        </p:par>
                        <p:par>
                          <p:cTn id="31" fill="hold">
                            <p:stCondLst>
                              <p:cond delay="2000"/>
                            </p:stCondLst>
                            <p:childTnLst>
                              <p:par>
                                <p:cTn id="32" presetID="22" presetClass="entr" presetSubtype="1" fill="hold" nodeType="afterEffect">
                                  <p:stCondLst>
                                    <p:cond delay="0"/>
                                  </p:stCondLst>
                                  <p:childTnLst>
                                    <p:set>
                                      <p:cBhvr>
                                        <p:cTn id="33" dur="1" fill="hold">
                                          <p:stCondLst>
                                            <p:cond delay="0"/>
                                          </p:stCondLst>
                                        </p:cTn>
                                        <p:tgtEl>
                                          <p:spTgt spid="81925"/>
                                        </p:tgtEl>
                                        <p:attrNameLst>
                                          <p:attrName>style.visibility</p:attrName>
                                        </p:attrNameLst>
                                      </p:cBhvr>
                                      <p:to>
                                        <p:strVal val="visible"/>
                                      </p:to>
                                    </p:set>
                                    <p:animEffect transition="in" filter="wipe(up)">
                                      <p:cBhvr>
                                        <p:cTn id="34" dur="1000"/>
                                        <p:tgtEl>
                                          <p:spTgt spid="819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1"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1"/>
      <p:bldP spid="12" grpId="0"/>
      <p:bldP spid="1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Entrada por teclado</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194</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41" name="2 Marcador de contenido"/>
          <p:cNvSpPr>
            <a:spLocks noGrp="1"/>
          </p:cNvSpPr>
          <p:nvPr>
            <p:ph idx="1"/>
          </p:nvPr>
        </p:nvSpPr>
        <p:spPr>
          <a:xfrm>
            <a:off x="457200" y="980728"/>
            <a:ext cx="8229600" cy="5110178"/>
          </a:xfrm>
        </p:spPr>
        <p:txBody>
          <a:bodyPr>
            <a:normAutofit/>
          </a:bodyPr>
          <a:lstStyle/>
          <a:p>
            <a:pPr lvl="0" indent="1588">
              <a:spcBef>
                <a:spcPts val="0"/>
              </a:spcBef>
              <a:spcAft>
                <a:spcPts val="1200"/>
              </a:spcAft>
              <a:buClr>
                <a:srgbClr val="0BD0D9"/>
              </a:buClr>
              <a:tabLst>
                <a:tab pos="7981950" algn="r"/>
              </a:tabLst>
            </a:pPr>
            <a:r>
              <a:rPr lang="es-ES" sz="2800" dirty="0" smtClean="0">
                <a:solidFill>
                  <a:srgbClr val="04617B">
                    <a:lumMod val="20000"/>
                    <a:lumOff val="80000"/>
                  </a:srgbClr>
                </a:solidFill>
              </a:rPr>
              <a:t>Lectura sin saltar los espacios en blanco iniciales</a:t>
            </a:r>
          </a:p>
          <a:p>
            <a:pPr marL="361950" lvl="2" indent="0">
              <a:spcBef>
                <a:spcPts val="0"/>
              </a:spcBef>
              <a:spcAft>
                <a:spcPts val="600"/>
              </a:spcAft>
              <a:buNone/>
            </a:pPr>
            <a:r>
              <a:rPr lang="es-ES" sz="2200" dirty="0" smtClean="0"/>
              <a:t>Llamada a funciones con el operador punto (</a:t>
            </a:r>
            <a:r>
              <a:rPr lang="es-ES" sz="2200" dirty="0" smtClean="0">
                <a:latin typeface="Consolas" pitchFamily="49" charset="0"/>
                <a:cs typeface="Consolas" pitchFamily="49" charset="0"/>
              </a:rPr>
              <a:t>.</a:t>
            </a:r>
            <a:r>
              <a:rPr lang="es-ES" sz="2200" dirty="0" smtClean="0"/>
              <a:t>) :</a:t>
            </a:r>
          </a:p>
          <a:p>
            <a:pPr marL="361950" lvl="2" indent="0">
              <a:spcBef>
                <a:spcPts val="0"/>
              </a:spcBef>
              <a:spcAft>
                <a:spcPts val="600"/>
              </a:spcAft>
              <a:buNone/>
            </a:pPr>
            <a:r>
              <a:rPr lang="es-ES" sz="2200" spc="-40" dirty="0" smtClean="0">
                <a:solidFill>
                  <a:prstClr val="white"/>
                </a:solidFill>
              </a:rPr>
              <a:t>El operador punto permite llamar a una función sobre una variable</a:t>
            </a:r>
            <a:endParaRPr lang="es-ES" sz="2200" spc="-40" dirty="0" smtClean="0">
              <a:solidFill>
                <a:srgbClr val="FFC000"/>
              </a:solidFill>
              <a:latin typeface="Consolas" pitchFamily="49" charset="0"/>
            </a:endParaRPr>
          </a:p>
          <a:p>
            <a:pPr lvl="1" indent="1588">
              <a:spcBef>
                <a:spcPts val="0"/>
              </a:spcBef>
              <a:spcAft>
                <a:spcPts val="600"/>
              </a:spcAft>
              <a:buNone/>
            </a:pPr>
            <a:r>
              <a:rPr lang="es-ES" sz="2000" i="1" dirty="0" err="1" smtClean="0">
                <a:latin typeface="Consolas" pitchFamily="49" charset="0"/>
              </a:rPr>
              <a:t>variable</a:t>
            </a:r>
            <a:r>
              <a:rPr lang="es-ES" sz="2000" dirty="0" err="1" smtClean="0">
                <a:latin typeface="Consolas" pitchFamily="49" charset="0"/>
              </a:rPr>
              <a:t>.</a:t>
            </a:r>
            <a:r>
              <a:rPr lang="es-ES" sz="2000" i="1" dirty="0" err="1" smtClean="0">
                <a:latin typeface="Consolas" pitchFamily="49" charset="0"/>
              </a:rPr>
              <a:t>función</a:t>
            </a:r>
            <a:r>
              <a:rPr lang="es-ES" sz="2000" dirty="0" smtClean="0">
                <a:latin typeface="Consolas" pitchFamily="49" charset="0"/>
              </a:rPr>
              <a:t>(</a:t>
            </a:r>
            <a:r>
              <a:rPr lang="es-ES" sz="2000" i="1" dirty="0" smtClean="0">
                <a:latin typeface="Consolas" pitchFamily="49" charset="0"/>
              </a:rPr>
              <a:t>argumentos</a:t>
            </a:r>
            <a:r>
              <a:rPr lang="es-ES" sz="2000" dirty="0" smtClean="0">
                <a:latin typeface="Consolas" pitchFamily="49" charset="0"/>
              </a:rPr>
              <a:t>)</a:t>
            </a:r>
          </a:p>
          <a:p>
            <a:pPr marL="361950" lvl="0" indent="1588">
              <a:spcBef>
                <a:spcPts val="1200"/>
              </a:spcBef>
              <a:spcAft>
                <a:spcPts val="600"/>
              </a:spcAft>
              <a:buClr>
                <a:srgbClr val="0BD0D9"/>
              </a:buClr>
              <a:tabLst>
                <a:tab pos="7981950" algn="r"/>
              </a:tabLst>
            </a:pPr>
            <a:r>
              <a:rPr lang="es-ES" sz="2200" i="0" dirty="0" smtClean="0"/>
              <a:t>Lectura de un carácter sin saltar espacios en blanco:</a:t>
            </a:r>
          </a:p>
          <a:p>
            <a:pPr lvl="1" indent="1588">
              <a:spcBef>
                <a:spcPts val="0"/>
              </a:spcBef>
              <a:spcAft>
                <a:spcPts val="600"/>
              </a:spcAft>
              <a:buNone/>
            </a:pPr>
            <a:r>
              <a:rPr lang="es-ES" sz="2000" dirty="0" smtClean="0">
                <a:latin typeface="Consolas" pitchFamily="49" charset="0"/>
              </a:rPr>
              <a:t>cin.get(c); </a:t>
            </a:r>
            <a:r>
              <a:rPr lang="es-ES" sz="2000" dirty="0" smtClean="0">
                <a:solidFill>
                  <a:srgbClr val="92D050"/>
                </a:solidFill>
                <a:latin typeface="Consolas" pitchFamily="49" charset="0"/>
              </a:rPr>
              <a:t>// Lee el siguiente carácter</a:t>
            </a:r>
            <a:endParaRPr lang="es-ES" sz="2000" dirty="0" smtClean="0">
              <a:solidFill>
                <a:srgbClr val="04617B">
                  <a:lumMod val="20000"/>
                  <a:lumOff val="80000"/>
                </a:srgbClr>
              </a:solidFill>
            </a:endParaRPr>
          </a:p>
          <a:p>
            <a:pPr marL="361950" lvl="0" indent="1588">
              <a:spcBef>
                <a:spcPts val="1200"/>
              </a:spcBef>
              <a:spcAft>
                <a:spcPts val="600"/>
              </a:spcAft>
              <a:buClr>
                <a:srgbClr val="0BD0D9"/>
              </a:buClr>
              <a:tabLst>
                <a:tab pos="7981950" algn="r"/>
              </a:tabLst>
            </a:pPr>
            <a:r>
              <a:rPr lang="es-ES" sz="2200" i="0" dirty="0" smtClean="0">
                <a:solidFill>
                  <a:prstClr val="white"/>
                </a:solidFill>
              </a:rPr>
              <a:t>Lectura de cadenas sin saltar los espacios en blanco:</a:t>
            </a:r>
          </a:p>
          <a:p>
            <a:pPr marL="361950" lvl="1" indent="0">
              <a:spcBef>
                <a:spcPts val="0"/>
              </a:spcBef>
              <a:spcAft>
                <a:spcPts val="600"/>
              </a:spcAft>
              <a:buClr>
                <a:srgbClr val="04617B">
                  <a:lumMod val="20000"/>
                  <a:lumOff val="80000"/>
                </a:srgbClr>
              </a:buClr>
              <a:buNone/>
            </a:pPr>
            <a:r>
              <a:rPr lang="es-ES" sz="2000" dirty="0" err="1" smtClean="0">
                <a:solidFill>
                  <a:prstClr val="white"/>
                </a:solidFill>
                <a:latin typeface="Consolas" pitchFamily="49" charset="0"/>
              </a:rPr>
              <a:t>getline</a:t>
            </a:r>
            <a:r>
              <a:rPr lang="es-ES" sz="2000" dirty="0" smtClean="0">
                <a:solidFill>
                  <a:prstClr val="white"/>
                </a:solidFill>
                <a:latin typeface="Consolas" pitchFamily="49" charset="0"/>
              </a:rPr>
              <a:t>(cin, </a:t>
            </a:r>
            <a:r>
              <a:rPr lang="es-ES" sz="2000" i="1" dirty="0" err="1" smtClean="0">
                <a:solidFill>
                  <a:prstClr val="white"/>
                </a:solidFill>
                <a:latin typeface="Consolas" pitchFamily="49" charset="0"/>
              </a:rPr>
              <a:t>cad</a:t>
            </a:r>
            <a:r>
              <a:rPr lang="es-ES" sz="2000" dirty="0" smtClean="0">
                <a:solidFill>
                  <a:prstClr val="white"/>
                </a:solidFill>
                <a:latin typeface="Consolas" pitchFamily="49" charset="0"/>
              </a:rPr>
              <a:t>);</a:t>
            </a:r>
            <a:endParaRPr lang="es-ES" sz="2000" dirty="0" smtClean="0">
              <a:solidFill>
                <a:prstClr val="white"/>
              </a:solidFill>
            </a:endParaRPr>
          </a:p>
          <a:p>
            <a:pPr marL="361950" lvl="1" indent="0">
              <a:spcBef>
                <a:spcPts val="0"/>
              </a:spcBef>
              <a:spcAft>
                <a:spcPts val="600"/>
              </a:spcAft>
              <a:buClr>
                <a:srgbClr val="04617B">
                  <a:lumMod val="20000"/>
                  <a:lumOff val="80000"/>
                </a:srgbClr>
              </a:buClr>
              <a:buNone/>
            </a:pPr>
            <a:r>
              <a:rPr lang="es-ES" dirty="0" smtClean="0">
                <a:solidFill>
                  <a:prstClr val="white"/>
                </a:solidFill>
              </a:rPr>
              <a:t>Lee todo lo que haya hasta el final de la línea (</a:t>
            </a:r>
            <a:r>
              <a:rPr lang="es-ES" dirty="0" smtClean="0">
                <a:solidFill>
                  <a:prstClr val="white"/>
                </a:solidFill>
                <a:latin typeface="Calibri"/>
              </a:rPr>
              <a:t>Intro</a:t>
            </a:r>
            <a:r>
              <a:rPr lang="es-ES" dirty="0" smtClean="0">
                <a:solidFill>
                  <a:prstClr val="white"/>
                </a:solidFill>
              </a:rPr>
              <a:t>)</a:t>
            </a:r>
          </a:p>
          <a:p>
            <a:pPr marL="361950" lvl="1" indent="0">
              <a:spcBef>
                <a:spcPts val="1200"/>
              </a:spcBef>
              <a:spcAft>
                <a:spcPts val="600"/>
              </a:spcAft>
              <a:buClr>
                <a:srgbClr val="04617B">
                  <a:lumMod val="20000"/>
                  <a:lumOff val="80000"/>
                </a:srgbClr>
              </a:buClr>
              <a:buNone/>
            </a:pPr>
            <a:r>
              <a:rPr lang="es-ES" dirty="0" smtClean="0">
                <a:solidFill>
                  <a:prstClr val="white"/>
                </a:solidFill>
                <a:cs typeface="Consolas" pitchFamily="49" charset="0"/>
              </a:rPr>
              <a:t>Recuerda:</a:t>
            </a:r>
            <a:br>
              <a:rPr lang="es-ES" dirty="0" smtClean="0">
                <a:solidFill>
                  <a:prstClr val="white"/>
                </a:solidFill>
                <a:cs typeface="Consolas" pitchFamily="49" charset="0"/>
              </a:rPr>
            </a:br>
            <a:r>
              <a:rPr lang="es-ES" i="1" dirty="0" smtClean="0">
                <a:solidFill>
                  <a:prstClr val="white"/>
                </a:solidFill>
                <a:cs typeface="Consolas" pitchFamily="49" charset="0"/>
              </a:rPr>
              <a:t>Espacios en blanco</a:t>
            </a:r>
            <a:r>
              <a:rPr lang="es-ES" dirty="0" smtClean="0">
                <a:solidFill>
                  <a:prstClr val="white"/>
                </a:solidFill>
                <a:cs typeface="Consolas" pitchFamily="49" charset="0"/>
              </a:rPr>
              <a:t> son espacios, tabuladores, saltos de línea, ...</a:t>
            </a:r>
            <a:endParaRPr lang="es-ES" dirty="0" smtClean="0">
              <a:solidFill>
                <a:srgbClr val="FFC000"/>
              </a:solidFill>
              <a:cs typeface="Consolas" pitchFamily="49" charset="0"/>
            </a:endParaRPr>
          </a:p>
          <a:p>
            <a:pPr lvl="1" indent="1588">
              <a:spcBef>
                <a:spcPts val="0"/>
              </a:spcBef>
              <a:spcAft>
                <a:spcPts val="600"/>
              </a:spcAft>
              <a:buNone/>
            </a:pPr>
            <a:endParaRPr lang="es-ES" sz="20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animEffect transition="in" filter="wipe(left)">
                                      <p:cBhvr>
                                        <p:cTn id="7" dur="1000"/>
                                        <p:tgtEl>
                                          <p:spTgt spid="41">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animEffect transition="in" filter="wipe(left)">
                                      <p:cBhvr>
                                        <p:cTn id="11" dur="1000"/>
                                        <p:tgtEl>
                                          <p:spTgt spid="41">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1">
                                            <p:txEl>
                                              <p:pRg st="3" end="3"/>
                                            </p:txEl>
                                          </p:spTgt>
                                        </p:tgtEl>
                                        <p:attrNameLst>
                                          <p:attrName>style.visibility</p:attrName>
                                        </p:attrNameLst>
                                      </p:cBhvr>
                                      <p:to>
                                        <p:strVal val="visible"/>
                                      </p:to>
                                    </p:set>
                                    <p:animEffect transition="in" filter="wipe(left)">
                                      <p:cBhvr>
                                        <p:cTn id="15" dur="1000"/>
                                        <p:tgtEl>
                                          <p:spTgt spid="4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
                                            <p:txEl>
                                              <p:pRg st="4" end="4"/>
                                            </p:txEl>
                                          </p:spTgt>
                                        </p:tgtEl>
                                        <p:attrNameLst>
                                          <p:attrName>style.visibility</p:attrName>
                                        </p:attrNameLst>
                                      </p:cBhvr>
                                      <p:to>
                                        <p:strVal val="visible"/>
                                      </p:to>
                                    </p:set>
                                    <p:animEffect transition="in" filter="wipe(left)">
                                      <p:cBhvr>
                                        <p:cTn id="20" dur="1000"/>
                                        <p:tgtEl>
                                          <p:spTgt spid="41">
                                            <p:txEl>
                                              <p:pRg st="4" end="4"/>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1">
                                            <p:txEl>
                                              <p:pRg st="5" end="5"/>
                                            </p:txEl>
                                          </p:spTgt>
                                        </p:tgtEl>
                                        <p:attrNameLst>
                                          <p:attrName>style.visibility</p:attrName>
                                        </p:attrNameLst>
                                      </p:cBhvr>
                                      <p:to>
                                        <p:strVal val="visible"/>
                                      </p:to>
                                    </p:set>
                                    <p:animEffect transition="in" filter="wipe(left)">
                                      <p:cBhvr>
                                        <p:cTn id="24" dur="1000"/>
                                        <p:tgtEl>
                                          <p:spTgt spid="4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1">
                                            <p:txEl>
                                              <p:pRg st="6" end="6"/>
                                            </p:txEl>
                                          </p:spTgt>
                                        </p:tgtEl>
                                        <p:attrNameLst>
                                          <p:attrName>style.visibility</p:attrName>
                                        </p:attrNameLst>
                                      </p:cBhvr>
                                      <p:to>
                                        <p:strVal val="visible"/>
                                      </p:to>
                                    </p:set>
                                    <p:animEffect transition="in" filter="wipe(left)">
                                      <p:cBhvr>
                                        <p:cTn id="29" dur="1000"/>
                                        <p:tgtEl>
                                          <p:spTgt spid="41">
                                            <p:txEl>
                                              <p:pRg st="6" end="6"/>
                                            </p:tx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41">
                                            <p:txEl>
                                              <p:pRg st="7" end="7"/>
                                            </p:txEl>
                                          </p:spTgt>
                                        </p:tgtEl>
                                        <p:attrNameLst>
                                          <p:attrName>style.visibility</p:attrName>
                                        </p:attrNameLst>
                                      </p:cBhvr>
                                      <p:to>
                                        <p:strVal val="visible"/>
                                      </p:to>
                                    </p:set>
                                    <p:animEffect transition="in" filter="wipe(left)">
                                      <p:cBhvr>
                                        <p:cTn id="33" dur="1000"/>
                                        <p:tgtEl>
                                          <p:spTgt spid="41">
                                            <p:txEl>
                                              <p:pRg st="7" end="7"/>
                                            </p:txEl>
                                          </p:spTgt>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41">
                                            <p:txEl>
                                              <p:pRg st="8" end="8"/>
                                            </p:txEl>
                                          </p:spTgt>
                                        </p:tgtEl>
                                        <p:attrNameLst>
                                          <p:attrName>style.visibility</p:attrName>
                                        </p:attrNameLst>
                                      </p:cBhvr>
                                      <p:to>
                                        <p:strVal val="visible"/>
                                      </p:to>
                                    </p:set>
                                    <p:animEffect transition="in" filter="wipe(left)">
                                      <p:cBhvr>
                                        <p:cTn id="37" dur="1000"/>
                                        <p:tgtEl>
                                          <p:spTgt spid="4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
                                            <p:txEl>
                                              <p:pRg st="9" end="9"/>
                                            </p:txEl>
                                          </p:spTgt>
                                        </p:tgtEl>
                                        <p:attrNameLst>
                                          <p:attrName>style.visibility</p:attrName>
                                        </p:attrNameLst>
                                      </p:cBhvr>
                                      <p:to>
                                        <p:strVal val="visible"/>
                                      </p:to>
                                    </p:set>
                                    <p:animEffect transition="in" filter="wipe(left)">
                                      <p:cBhvr>
                                        <p:cTn id="42" dur="1000"/>
                                        <p:tgtEl>
                                          <p:spTgt spid="4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Salida por pantalla</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buClr>
                <a:srgbClr val="0BD0D9"/>
              </a:buClr>
              <a:tabLst>
                <a:tab pos="7981950" algn="r"/>
              </a:tabLst>
            </a:pPr>
            <a:r>
              <a:rPr lang="es-ES" sz="2800" dirty="0" smtClean="0">
                <a:solidFill>
                  <a:srgbClr val="04617B">
                    <a:lumMod val="20000"/>
                    <a:lumOff val="80000"/>
                  </a:srgbClr>
                </a:solidFill>
              </a:rPr>
              <a:t>Representación textual de los datos</a:t>
            </a:r>
          </a:p>
          <a:p>
            <a:pPr lvl="1" indent="1588">
              <a:spcBef>
                <a:spcPts val="0"/>
              </a:spcBef>
              <a:buNone/>
            </a:pPr>
            <a:r>
              <a:rPr lang="es-ES" sz="1800" dirty="0" smtClean="0">
                <a:solidFill>
                  <a:srgbClr val="FFC000"/>
                </a:solidFill>
                <a:latin typeface="Consolas" pitchFamily="49" charset="0"/>
              </a:rPr>
              <a:t>int</a:t>
            </a:r>
            <a:r>
              <a:rPr lang="es-ES" sz="1800" dirty="0" smtClean="0">
                <a:latin typeface="Consolas" pitchFamily="49" charset="0"/>
              </a:rPr>
              <a:t> meses = </a:t>
            </a:r>
            <a:r>
              <a:rPr lang="es-ES" sz="1800" dirty="0" smtClean="0">
                <a:solidFill>
                  <a:srgbClr val="FFFF00"/>
                </a:solidFill>
                <a:latin typeface="Consolas" pitchFamily="49" charset="0"/>
              </a:rPr>
              <a:t>7</a:t>
            </a:r>
            <a:r>
              <a:rPr lang="es-ES" sz="1800" dirty="0" smtClean="0">
                <a:latin typeface="Consolas" pitchFamily="49" charset="0"/>
              </a:rPr>
              <a:t>;</a:t>
            </a:r>
          </a:p>
          <a:p>
            <a:pPr lvl="1" indent="1588">
              <a:spcBef>
                <a:spcPts val="0"/>
              </a:spcBef>
              <a:spcAft>
                <a:spcPts val="600"/>
              </a:spcAft>
              <a:buNone/>
            </a:pPr>
            <a:r>
              <a:rPr lang="es-ES" sz="1800" dirty="0" smtClean="0">
                <a:latin typeface="Consolas" pitchFamily="49" charset="0"/>
              </a:rPr>
              <a:t>cout &lt;&lt; </a:t>
            </a:r>
            <a:r>
              <a:rPr lang="es-ES" sz="1800" dirty="0" smtClean="0">
                <a:solidFill>
                  <a:srgbClr val="FFFF00"/>
                </a:solidFill>
                <a:latin typeface="Consolas" pitchFamily="49" charset="0"/>
              </a:rPr>
              <a:t>"Total: " </a:t>
            </a:r>
            <a:r>
              <a:rPr lang="es-ES" sz="1800" dirty="0" smtClean="0">
                <a:latin typeface="Consolas" pitchFamily="49" charset="0"/>
              </a:rPr>
              <a:t>&lt;&lt; </a:t>
            </a:r>
            <a:r>
              <a:rPr lang="es-ES" sz="1800" dirty="0" smtClean="0">
                <a:solidFill>
                  <a:srgbClr val="FFFF00"/>
                </a:solidFill>
                <a:latin typeface="Consolas" pitchFamily="49" charset="0"/>
              </a:rPr>
              <a:t>123.45</a:t>
            </a:r>
            <a:r>
              <a:rPr lang="es-ES" sz="1800" dirty="0" smtClean="0">
                <a:latin typeface="Consolas" pitchFamily="49" charset="0"/>
              </a:rPr>
              <a:t> &lt;&lt; endl &lt;&lt; </a:t>
            </a:r>
            <a:r>
              <a:rPr lang="es-ES" sz="1800" dirty="0" smtClean="0">
                <a:solidFill>
                  <a:srgbClr val="FFFF00"/>
                </a:solidFill>
                <a:latin typeface="Consolas" pitchFamily="49" charset="0"/>
              </a:rPr>
              <a:t>" Meses: " </a:t>
            </a:r>
            <a:r>
              <a:rPr lang="es-ES" sz="1800" dirty="0" smtClean="0">
                <a:latin typeface="Consolas" pitchFamily="49" charset="0"/>
              </a:rPr>
              <a:t>&lt;&lt; meses;</a:t>
            </a:r>
          </a:p>
          <a:p>
            <a:pPr lvl="1" indent="1588">
              <a:spcBef>
                <a:spcPts val="0"/>
              </a:spcBef>
              <a:spcAft>
                <a:spcPts val="600"/>
              </a:spcAft>
              <a:buClr>
                <a:srgbClr val="04617B">
                  <a:lumMod val="20000"/>
                  <a:lumOff val="80000"/>
                </a:srgbClr>
              </a:buClr>
              <a:buNone/>
            </a:pPr>
            <a:r>
              <a:rPr lang="es-ES" dirty="0" smtClean="0">
                <a:solidFill>
                  <a:prstClr val="white"/>
                </a:solidFill>
              </a:rPr>
              <a:t>El valor </a:t>
            </a:r>
            <a:r>
              <a:rPr lang="es-ES" dirty="0" smtClean="0">
                <a:solidFill>
                  <a:srgbClr val="FFC000"/>
                </a:solidFill>
                <a:latin typeface="Consolas" pitchFamily="49" charset="0"/>
              </a:rPr>
              <a:t>double</a:t>
            </a:r>
            <a:r>
              <a:rPr lang="es-ES" dirty="0" smtClean="0">
                <a:solidFill>
                  <a:prstClr val="white"/>
                </a:solidFill>
              </a:rPr>
              <a:t> </a:t>
            </a:r>
            <a:r>
              <a:rPr lang="es-ES" dirty="0" smtClean="0">
                <a:solidFill>
                  <a:srgbClr val="FFFF00"/>
                </a:solidFill>
                <a:latin typeface="Consolas" pitchFamily="49" charset="0"/>
              </a:rPr>
              <a:t>123.45</a:t>
            </a:r>
            <a:r>
              <a:rPr lang="es-ES" dirty="0" smtClean="0">
                <a:solidFill>
                  <a:prstClr val="white"/>
                </a:solidFill>
              </a:rPr>
              <a:t> se guarda en memoria en binario</a:t>
            </a:r>
          </a:p>
          <a:p>
            <a:pPr lvl="1" indent="1588">
              <a:spcBef>
                <a:spcPts val="0"/>
              </a:spcBef>
              <a:spcAft>
                <a:spcPts val="1800"/>
              </a:spcAft>
              <a:buClr>
                <a:srgbClr val="04617B">
                  <a:lumMod val="20000"/>
                  <a:lumOff val="80000"/>
                </a:srgbClr>
              </a:buClr>
              <a:buNone/>
            </a:pPr>
            <a:r>
              <a:rPr lang="es-ES" dirty="0" smtClean="0">
                <a:solidFill>
                  <a:prstClr val="white"/>
                </a:solidFill>
              </a:rPr>
              <a:t>Su representación textual es:</a:t>
            </a:r>
            <a:r>
              <a:rPr lang="es-ES" dirty="0" smtClean="0">
                <a:solidFill>
                  <a:srgbClr val="FFFF00"/>
                </a:solidFill>
                <a:latin typeface="Consolas" pitchFamily="49" charset="0"/>
              </a:rPr>
              <a:t>'1' '2' '3' '.' '4' '5'</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195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cxnSp>
        <p:nvCxnSpPr>
          <p:cNvPr id="21" name="20 Conector recto de flecha"/>
          <p:cNvCxnSpPr/>
          <p:nvPr/>
        </p:nvCxnSpPr>
        <p:spPr>
          <a:xfrm>
            <a:off x="5027290" y="591712"/>
            <a:ext cx="3649166"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7164288" y="404664"/>
            <a:ext cx="1083951"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i="1" dirty="0" smtClean="0">
                <a:solidFill>
                  <a:schemeClr val="tx1"/>
                </a:solidFill>
                <a:effectLst>
                  <a:outerShdw blurRad="38100" dist="38100" dir="2700000" algn="tl">
                    <a:srgbClr val="000000">
                      <a:alpha val="43137"/>
                    </a:srgbClr>
                  </a:outerShdw>
                </a:effectLst>
                <a:latin typeface="+mj-lt"/>
              </a:rPr>
              <a:t>Expresión</a:t>
            </a:r>
            <a:endParaRPr lang="es-ES" i="1" dirty="0">
              <a:solidFill>
                <a:schemeClr val="tx1"/>
              </a:solidFill>
              <a:effectLst>
                <a:outerShdw blurRad="38100" dist="38100" dir="2700000" algn="tl">
                  <a:srgbClr val="000000">
                    <a:alpha val="43137"/>
                  </a:srgbClr>
                </a:outerShdw>
              </a:effectLst>
              <a:latin typeface="+mj-lt"/>
            </a:endParaRPr>
          </a:p>
        </p:txBody>
      </p:sp>
      <p:sp>
        <p:nvSpPr>
          <p:cNvPr id="15" name="14 CuadroTexto"/>
          <p:cNvSpPr txBox="1"/>
          <p:nvPr/>
        </p:nvSpPr>
        <p:spPr>
          <a:xfrm>
            <a:off x="971600" y="5013176"/>
            <a:ext cx="2861040" cy="101566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La biblioteca </a:t>
            </a:r>
            <a:r>
              <a:rPr lang="es-ES" sz="2000" dirty="0" smtClean="0">
                <a:solidFill>
                  <a:srgbClr val="FFCCFF"/>
                </a:solidFill>
                <a:effectLst>
                  <a:outerShdw blurRad="38100" dist="38100" dir="2700000" algn="tl">
                    <a:srgbClr val="000000">
                      <a:alpha val="43137"/>
                    </a:srgbClr>
                  </a:outerShdw>
                </a:effectLst>
                <a:latin typeface="Consolas" pitchFamily="49" charset="0"/>
              </a:rPr>
              <a:t>iostream</a:t>
            </a:r>
            <a:r>
              <a:rPr lang="es-ES" sz="2000" dirty="0" smtClean="0">
                <a:effectLst>
                  <a:outerShdw blurRad="38100" dist="38100" dir="2700000" algn="tl">
                    <a:srgbClr val="000000">
                      <a:alpha val="43137"/>
                    </a:srgbClr>
                  </a:outerShdw>
                </a:effectLst>
                <a:latin typeface="Cambria" pitchFamily="18" charset="0"/>
              </a:rPr>
              <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define la constante </a:t>
            </a:r>
            <a:r>
              <a:rPr lang="es-ES" sz="2000" dirty="0" smtClean="0">
                <a:effectLst>
                  <a:outerShdw blurRad="38100" dist="38100" dir="2700000" algn="tl">
                    <a:srgbClr val="000000">
                      <a:alpha val="43137"/>
                    </a:srgbClr>
                  </a:outerShdw>
                </a:effectLst>
                <a:latin typeface="Consolas" pitchFamily="49" charset="0"/>
              </a:rPr>
              <a:t>endl</a:t>
            </a:r>
            <a:r>
              <a:rPr lang="es-ES" sz="2000" dirty="0" smtClean="0">
                <a:effectLst>
                  <a:outerShdw blurRad="38100" dist="38100" dir="2700000" algn="tl">
                    <a:srgbClr val="000000">
                      <a:alpha val="43137"/>
                    </a:srgbClr>
                  </a:outerShdw>
                </a:effectLst>
                <a:latin typeface="Cambria" pitchFamily="18" charset="0"/>
              </a:rPr>
              <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como un salto de línea</a:t>
            </a:r>
          </a:p>
        </p:txBody>
      </p:sp>
      <p:sp>
        <p:nvSpPr>
          <p:cNvPr id="12" name="11 Elipse"/>
          <p:cNvSpPr/>
          <p:nvPr/>
        </p:nvSpPr>
        <p:spPr>
          <a:xfrm>
            <a:off x="5387330" y="423714"/>
            <a:ext cx="792088"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cout</a:t>
            </a:r>
            <a:endParaRPr lang="es-ES" dirty="0">
              <a:effectLst>
                <a:outerShdw blurRad="38100" dist="38100" dir="2700000" algn="tl">
                  <a:srgbClr val="000000">
                    <a:alpha val="43137"/>
                  </a:srgbClr>
                </a:outerShdw>
              </a:effectLst>
              <a:latin typeface="Consolas" pitchFamily="49" charset="0"/>
            </a:endParaRPr>
          </a:p>
        </p:txBody>
      </p:sp>
      <p:sp>
        <p:nvSpPr>
          <p:cNvPr id="13" name="12 Elipse"/>
          <p:cNvSpPr/>
          <p:nvPr/>
        </p:nvSpPr>
        <p:spPr>
          <a:xfrm>
            <a:off x="6467450" y="409997"/>
            <a:ext cx="504056"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&lt;&lt;</a:t>
            </a:r>
            <a:endParaRPr lang="es-ES" dirty="0">
              <a:effectLst>
                <a:outerShdw blurRad="38100" dist="38100" dir="2700000" algn="tl">
                  <a:srgbClr val="000000">
                    <a:alpha val="43137"/>
                  </a:srgbClr>
                </a:outerShdw>
              </a:effectLst>
              <a:latin typeface="Consolas" pitchFamily="49" charset="0"/>
            </a:endParaRPr>
          </a:p>
        </p:txBody>
      </p:sp>
      <p:graphicFrame>
        <p:nvGraphicFramePr>
          <p:cNvPr id="16" name="15 Tabla"/>
          <p:cNvGraphicFramePr>
            <a:graphicFrameLocks noGrp="1"/>
          </p:cNvGraphicFramePr>
          <p:nvPr/>
        </p:nvGraphicFramePr>
        <p:xfrm>
          <a:off x="2611960" y="3680832"/>
          <a:ext cx="1656184" cy="396240"/>
        </p:xfrm>
        <a:graphic>
          <a:graphicData uri="http://schemas.openxmlformats.org/drawingml/2006/table">
            <a:tbl>
              <a:tblPr firstRow="1" bandRow="1">
                <a:noFill/>
                <a:tableStyleId>{D113A9D2-9D6B-4929-AA2D-F23B5EE8CBE7}</a:tableStyleId>
              </a:tblPr>
              <a:tblGrid>
                <a:gridCol w="504056"/>
                <a:gridCol w="1152128"/>
              </a:tblGrid>
              <a:tr h="225000">
                <a:tc>
                  <a:txBody>
                    <a:bodyPr/>
                    <a:lstStyle/>
                    <a:p>
                      <a:pPr algn="l"/>
                      <a:r>
                        <a:rPr lang="es-ES" sz="2000" b="0" dirty="0" smtClean="0">
                          <a:effectLst>
                            <a:outerShdw blurRad="38100" dist="38100" dir="2700000" algn="tl">
                              <a:srgbClr val="000000">
                                <a:alpha val="43137"/>
                              </a:srgbClr>
                            </a:outerShdw>
                          </a:effectLst>
                          <a:latin typeface="Consolas" pitchFamily="49" charset="0"/>
                        </a:rPr>
                        <a:t>d</a:t>
                      </a:r>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2000" b="0" dirty="0" smtClean="0">
                          <a:solidFill>
                            <a:schemeClr val="bg2"/>
                          </a:solidFill>
                          <a:latin typeface="Consolas" pitchFamily="49" charset="0"/>
                        </a:rPr>
                        <a:t>123.45</a:t>
                      </a:r>
                      <a:endParaRPr lang="es-ES" sz="2000" b="0" dirty="0">
                        <a:solidFill>
                          <a:schemeClr val="bg2"/>
                        </a:solidFill>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bl>
          </a:graphicData>
        </a:graphic>
      </p:graphicFrame>
      <p:graphicFrame>
        <p:nvGraphicFramePr>
          <p:cNvPr id="17" name="16 Tabla"/>
          <p:cNvGraphicFramePr>
            <a:graphicFrameLocks noGrp="1"/>
          </p:cNvGraphicFramePr>
          <p:nvPr/>
        </p:nvGraphicFramePr>
        <p:xfrm>
          <a:off x="4916216" y="4760793"/>
          <a:ext cx="1996584" cy="396240"/>
        </p:xfrm>
        <a:graphic>
          <a:graphicData uri="http://schemas.openxmlformats.org/drawingml/2006/table">
            <a:tbl>
              <a:tblPr firstRow="1" bandRow="1">
                <a:tableStyleId>{5C22544A-7EE6-4342-B048-85BDC9FD1C3A}</a:tableStyleId>
              </a:tblPr>
              <a:tblGrid>
                <a:gridCol w="332764"/>
                <a:gridCol w="332764"/>
                <a:gridCol w="332764"/>
                <a:gridCol w="332764"/>
                <a:gridCol w="332764"/>
                <a:gridCol w="332764"/>
              </a:tblGrid>
              <a:tr h="231800">
                <a:tc>
                  <a:txBody>
                    <a:bodyPr/>
                    <a:lstStyle/>
                    <a:p>
                      <a:pPr algn="ctr"/>
                      <a:r>
                        <a:rPr lang="es-ES" sz="2000" dirty="0" smtClean="0">
                          <a:solidFill>
                            <a:schemeClr val="tx1"/>
                          </a:solidFill>
                          <a:effectLst>
                            <a:outerShdw blurRad="38100" dist="38100" dir="2700000" algn="tl">
                              <a:srgbClr val="000000">
                                <a:alpha val="43137"/>
                              </a:srgbClr>
                            </a:outerShdw>
                          </a:effectLst>
                          <a:latin typeface="Consolas" pitchFamily="49" charset="0"/>
                        </a:rPr>
                        <a:t>5</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2000" dirty="0" smtClean="0">
                          <a:solidFill>
                            <a:schemeClr val="tx1"/>
                          </a:solidFill>
                          <a:effectLst>
                            <a:outerShdw blurRad="38100" dist="38100" dir="2700000" algn="tl">
                              <a:srgbClr val="000000">
                                <a:alpha val="43137"/>
                              </a:srgbClr>
                            </a:outerShdw>
                          </a:effectLst>
                          <a:latin typeface="Consolas" pitchFamily="49" charset="0"/>
                        </a:rPr>
                        <a:t>4</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2000" dirty="0" smtClean="0">
                          <a:solidFill>
                            <a:schemeClr val="tx1"/>
                          </a:solidFill>
                          <a:effectLst>
                            <a:outerShdw blurRad="38100" dist="38100" dir="2700000" algn="tl">
                              <a:srgbClr val="000000">
                                <a:alpha val="43137"/>
                              </a:srgbClr>
                            </a:outerShdw>
                          </a:effectLst>
                          <a:latin typeface="Consolas" pitchFamily="49" charset="0"/>
                        </a:rPr>
                        <a:t>.</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2000" dirty="0" smtClean="0">
                          <a:solidFill>
                            <a:schemeClr val="tx1"/>
                          </a:solidFill>
                          <a:effectLst>
                            <a:outerShdw blurRad="38100" dist="38100" dir="2700000" algn="tl">
                              <a:srgbClr val="000000">
                                <a:alpha val="43137"/>
                              </a:srgbClr>
                            </a:outerShdw>
                          </a:effectLst>
                          <a:latin typeface="Consolas" pitchFamily="49" charset="0"/>
                        </a:rPr>
                        <a:t>3</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2000" dirty="0" smtClean="0">
                          <a:solidFill>
                            <a:schemeClr val="tx1"/>
                          </a:solidFill>
                          <a:effectLst>
                            <a:outerShdw blurRad="38100" dist="38100" dir="2700000" algn="tl">
                              <a:srgbClr val="000000">
                                <a:alpha val="43137"/>
                              </a:srgbClr>
                            </a:outerShdw>
                          </a:effectLst>
                          <a:latin typeface="Consolas" pitchFamily="49" charset="0"/>
                        </a:rPr>
                        <a:t>2</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2000" dirty="0" smtClean="0">
                          <a:solidFill>
                            <a:schemeClr val="tx1"/>
                          </a:solidFill>
                          <a:effectLst>
                            <a:outerShdw blurRad="38100" dist="38100" dir="2700000" algn="tl">
                              <a:srgbClr val="000000">
                                <a:alpha val="43137"/>
                              </a:srgbClr>
                            </a:outerShdw>
                          </a:effectLst>
                          <a:latin typeface="Consolas" pitchFamily="49" charset="0"/>
                        </a:rPr>
                        <a:t>1</a:t>
                      </a:r>
                      <a:endParaRPr lang="es-ES" sz="20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pic>
        <p:nvPicPr>
          <p:cNvPr id="18" name="Picture 2" descr="C:\Documents and Settings\Luis\Configuración local\Archivos temporales de Internet\Content.IE5\35LX0A5P\MC900434843[1].png"/>
          <p:cNvPicPr>
            <a:picLocks noChangeAspect="1" noChangeArrowheads="1"/>
          </p:cNvPicPr>
          <p:nvPr/>
        </p:nvPicPr>
        <p:blipFill>
          <a:blip r:embed="rId2" cstate="print"/>
          <a:srcRect/>
          <a:stretch>
            <a:fillRect/>
          </a:stretch>
        </p:blipFill>
        <p:spPr bwMode="auto">
          <a:xfrm>
            <a:off x="6716416" y="4184729"/>
            <a:ext cx="1600000" cy="1600000"/>
          </a:xfrm>
          <a:prstGeom prst="rect">
            <a:avLst/>
          </a:prstGeom>
          <a:noFill/>
        </p:spPr>
      </p:pic>
      <p:sp>
        <p:nvSpPr>
          <p:cNvPr id="19" name="18 CuadroTexto"/>
          <p:cNvSpPr txBox="1"/>
          <p:nvPr/>
        </p:nvSpPr>
        <p:spPr>
          <a:xfrm>
            <a:off x="4412160" y="3680832"/>
            <a:ext cx="1992661"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i="1" dirty="0" smtClean="0">
                <a:effectLst>
                  <a:outerShdw blurRad="38100" dist="38100" dir="2700000" algn="tl">
                    <a:srgbClr val="000000">
                      <a:alpha val="43137"/>
                    </a:srgbClr>
                  </a:outerShdw>
                </a:effectLst>
                <a:latin typeface="Cambria" pitchFamily="18" charset="0"/>
              </a:rPr>
              <a:t>¡Un número real!</a:t>
            </a:r>
          </a:p>
        </p:txBody>
      </p:sp>
      <p:sp>
        <p:nvSpPr>
          <p:cNvPr id="20" name="19 CuadroTexto"/>
          <p:cNvSpPr txBox="1"/>
          <p:nvPr/>
        </p:nvSpPr>
        <p:spPr>
          <a:xfrm>
            <a:off x="4475592" y="5230941"/>
            <a:ext cx="2877712" cy="707886"/>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i="1" dirty="0" smtClean="0">
                <a:effectLst>
                  <a:outerShdw blurRad="38100" dist="38100" dir="2700000" algn="tl">
                    <a:srgbClr val="000000">
                      <a:alpha val="43137"/>
                    </a:srgbClr>
                  </a:outerShdw>
                </a:effectLst>
                <a:latin typeface="Cambria" pitchFamily="18" charset="0"/>
              </a:rPr>
              <a:t>¡Un texto!</a:t>
            </a:r>
            <a:br>
              <a:rPr lang="es-ES" sz="2000" i="1" dirty="0" smtClean="0">
                <a:effectLst>
                  <a:outerShdw blurRad="38100" dist="38100" dir="2700000" algn="tl">
                    <a:srgbClr val="000000">
                      <a:alpha val="43137"/>
                    </a:srgbClr>
                  </a:outerShdw>
                </a:effectLst>
                <a:latin typeface="Cambria" pitchFamily="18" charset="0"/>
              </a:rPr>
            </a:br>
            <a:r>
              <a:rPr lang="es-ES" sz="2000" i="1" dirty="0" smtClean="0">
                <a:effectLst>
                  <a:outerShdw blurRad="38100" dist="38100" dir="2700000" algn="tl">
                    <a:srgbClr val="000000">
                      <a:alpha val="43137"/>
                    </a:srgbClr>
                  </a:outerShdw>
                </a:effectLst>
                <a:latin typeface="Cambria" pitchFamily="18" charset="0"/>
              </a:rPr>
              <a:t>(secuencia de caracteres)</a:t>
            </a:r>
          </a:p>
        </p:txBody>
      </p:sp>
      <p:sp>
        <p:nvSpPr>
          <p:cNvPr id="22" name="21 CuadroTexto"/>
          <p:cNvSpPr txBox="1"/>
          <p:nvPr/>
        </p:nvSpPr>
        <p:spPr>
          <a:xfrm rot="21135909">
            <a:off x="6952997" y="4318616"/>
            <a:ext cx="944490"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onsolas" pitchFamily="49" charset="0"/>
              </a:rPr>
              <a:t>123.45</a:t>
            </a:r>
          </a:p>
        </p:txBody>
      </p:sp>
      <p:cxnSp>
        <p:nvCxnSpPr>
          <p:cNvPr id="24" name="23 Conector recto de flecha"/>
          <p:cNvCxnSpPr/>
          <p:nvPr/>
        </p:nvCxnSpPr>
        <p:spPr>
          <a:xfrm>
            <a:off x="5113190" y="4597727"/>
            <a:ext cx="1584176" cy="1588"/>
          </a:xfrm>
          <a:prstGeom prst="straightConnector1">
            <a:avLst/>
          </a:prstGeom>
          <a:ln w="38100">
            <a:solidFill>
              <a:srgbClr val="FFC000"/>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24 Rectángulo"/>
          <p:cNvSpPr/>
          <p:nvPr/>
        </p:nvSpPr>
        <p:spPr>
          <a:xfrm>
            <a:off x="467544" y="3088992"/>
            <a:ext cx="4572000" cy="1708160"/>
          </a:xfrm>
          <a:prstGeom prst="rect">
            <a:avLst/>
          </a:prstGeom>
        </p:spPr>
        <p:txBody>
          <a:bodyPr>
            <a:spAutoFit/>
          </a:bodyPr>
          <a:lstStyle/>
          <a:p>
            <a:pPr marL="360363" lvl="1" indent="1588">
              <a:buClr>
                <a:srgbClr val="04617B">
                  <a:lumMod val="20000"/>
                  <a:lumOff val="80000"/>
                </a:srgbClr>
              </a:buClr>
              <a:buSzPct val="100000"/>
            </a:pPr>
            <a:r>
              <a:rPr lang="es-ES" sz="2000" dirty="0" smtClean="0">
                <a:solidFill>
                  <a:srgbClr val="FFC000"/>
                </a:solidFill>
                <a:effectLst>
                  <a:outerShdw blurRad="38100" dist="38100" dir="2700000" algn="tl">
                    <a:srgbClr val="000000">
                      <a:alpha val="43137"/>
                    </a:srgbClr>
                  </a:outerShdw>
                </a:effectLst>
                <a:latin typeface="Consolas" pitchFamily="49" charset="0"/>
              </a:rPr>
              <a:t>double</a:t>
            </a:r>
            <a:r>
              <a:rPr lang="es-ES" sz="2000" dirty="0" smtClean="0">
                <a:solidFill>
                  <a:prstClr val="white"/>
                </a:solidFill>
                <a:effectLst>
                  <a:outerShdw blurRad="38100" dist="38100" dir="2700000" algn="tl">
                    <a:srgbClr val="000000">
                      <a:alpha val="43137"/>
                    </a:srgbClr>
                  </a:outerShdw>
                </a:effectLst>
                <a:latin typeface="Consolas" pitchFamily="49" charset="0"/>
              </a:rPr>
              <a:t> d = </a:t>
            </a:r>
            <a:r>
              <a:rPr lang="es-ES" sz="2000" dirty="0" smtClean="0">
                <a:solidFill>
                  <a:srgbClr val="FFFF00"/>
                </a:solidFill>
                <a:effectLst>
                  <a:outerShdw blurRad="38100" dist="38100" dir="2700000" algn="tl">
                    <a:srgbClr val="000000">
                      <a:alpha val="43137"/>
                    </a:srgbClr>
                  </a:outerShdw>
                </a:effectLst>
                <a:latin typeface="Consolas" pitchFamily="49" charset="0"/>
              </a:rPr>
              <a:t>123.45</a:t>
            </a: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marL="360363" lvl="1" indent="1588">
              <a:buClr>
                <a:srgbClr val="04617B">
                  <a:lumMod val="20000"/>
                  <a:lumOff val="80000"/>
                </a:srgbClr>
              </a:buClr>
              <a:buSzPct val="100000"/>
            </a:pPr>
            <a:endParaRPr lang="es-ES" sz="2000" dirty="0" smtClean="0">
              <a:solidFill>
                <a:prstClr val="white"/>
              </a:solidFill>
              <a:effectLst>
                <a:outerShdw blurRad="38100" dist="38100" dir="2700000" algn="tl">
                  <a:srgbClr val="000000">
                    <a:alpha val="43137"/>
                  </a:srgbClr>
                </a:outerShdw>
              </a:effectLst>
              <a:latin typeface="Consolas" pitchFamily="49" charset="0"/>
            </a:endParaRPr>
          </a:p>
          <a:p>
            <a:pPr marL="360363" lvl="1" indent="1588">
              <a:buClr>
                <a:srgbClr val="04617B">
                  <a:lumMod val="20000"/>
                  <a:lumOff val="80000"/>
                </a:srgbClr>
              </a:buClr>
              <a:buSzPct val="100000"/>
            </a:pPr>
            <a:endParaRPr lang="es-ES" sz="2000" dirty="0" smtClean="0">
              <a:solidFill>
                <a:prstClr val="white"/>
              </a:solidFill>
              <a:effectLst>
                <a:outerShdw blurRad="38100" dist="38100" dir="2700000" algn="tl">
                  <a:srgbClr val="000000">
                    <a:alpha val="43137"/>
                  </a:srgbClr>
                </a:outerShdw>
              </a:effectLst>
              <a:latin typeface="Consolas" pitchFamily="49" charset="0"/>
            </a:endParaRPr>
          </a:p>
          <a:p>
            <a:pPr marL="360363" lvl="1" indent="1588">
              <a:buClr>
                <a:srgbClr val="04617B">
                  <a:lumMod val="20000"/>
                  <a:lumOff val="80000"/>
                </a:srgbClr>
              </a:buClr>
              <a:buSzPct val="100000"/>
            </a:pPr>
            <a:endParaRPr lang="es-ES" sz="2000" dirty="0" smtClean="0">
              <a:solidFill>
                <a:prstClr val="white"/>
              </a:solidFill>
              <a:effectLst>
                <a:outerShdw blurRad="38100" dist="38100" dir="2700000" algn="tl">
                  <a:srgbClr val="000000">
                    <a:alpha val="43137"/>
                  </a:srgbClr>
                </a:outerShdw>
              </a:effectLst>
              <a:latin typeface="Consolas" pitchFamily="49" charset="0"/>
            </a:endParaRPr>
          </a:p>
          <a:p>
            <a:pPr marL="360363" lvl="1" indent="1588">
              <a:spcBef>
                <a:spcPts val="600"/>
              </a:spcBef>
              <a:buClr>
                <a:srgbClr val="04617B">
                  <a:lumMod val="20000"/>
                  <a:lumOff val="80000"/>
                </a:srgbClr>
              </a:buClr>
              <a:buSzPct val="100000"/>
            </a:pPr>
            <a:r>
              <a:rPr lang="es-ES" sz="2000" dirty="0" smtClean="0">
                <a:solidFill>
                  <a:prstClr val="white"/>
                </a:solidFill>
                <a:effectLst>
                  <a:outerShdw blurRad="38100" dist="38100" dir="2700000" algn="tl">
                    <a:srgbClr val="000000">
                      <a:alpha val="43137"/>
                    </a:srgbClr>
                  </a:outerShdw>
                </a:effectLst>
                <a:latin typeface="Consolas" pitchFamily="49" charset="0"/>
              </a:rPr>
              <a:t>        cout &lt;&lt; d;</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wipe(left)">
                                      <p:cBhvr>
                                        <p:cTn id="26" dur="1000"/>
                                        <p:tgtEl>
                                          <p:spTgt spid="25">
                                            <p:txEl>
                                              <p:pRg st="0" end="0"/>
                                            </p:txEl>
                                          </p:spTgt>
                                        </p:tgtEl>
                                      </p:cBhvr>
                                    </p:animEffec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
                                            <p:txEl>
                                              <p:pRg st="4" end="4"/>
                                            </p:txEl>
                                          </p:spTgt>
                                        </p:tgtEl>
                                        <p:attrNameLst>
                                          <p:attrName>style.visibility</p:attrName>
                                        </p:attrNameLst>
                                      </p:cBhvr>
                                      <p:to>
                                        <p:strVal val="visible"/>
                                      </p:to>
                                    </p:set>
                                    <p:animEffect transition="in" filter="wipe(left)">
                                      <p:cBhvr>
                                        <p:cTn id="38" dur="1000"/>
                                        <p:tgtEl>
                                          <p:spTgt spid="2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par>
                          <p:cTn id="43" fill="hold">
                            <p:stCondLst>
                              <p:cond delay="0"/>
                            </p:stCondLst>
                            <p:childTnLst>
                              <p:par>
                                <p:cTn id="44" presetID="2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10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ppt_x</p:attrName>
                                        </p:attrNameLst>
                                      </p:cBhvr>
                                      <p:tavLst>
                                        <p:tav tm="0">
                                          <p:val>
                                            <p:strVal val="#ppt_x-.2"/>
                                          </p:val>
                                        </p:tav>
                                        <p:tav tm="100000">
                                          <p:val>
                                            <p:strVal val="#ppt_x"/>
                                          </p:val>
                                        </p:tav>
                                      </p:tavLst>
                                    </p:anim>
                                    <p:anim calcmode="lin" valueType="num">
                                      <p:cBhvr>
                                        <p:cTn id="5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17"/>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10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up)">
                                      <p:cBhvr>
                                        <p:cTn id="62" dur="10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p:bldP spid="19" grpId="0"/>
      <p:bldP spid="20" grpId="0"/>
      <p:bldP spid="22" grpId="0"/>
      <p:bldP spid="25" grpId="0" uiExpand="1" build="p" bldLvl="2"/>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Salida por pantalla</a:t>
            </a:r>
            <a:endParaRPr lang="es-ES" dirty="0"/>
          </a:p>
        </p:txBody>
      </p:sp>
      <p:sp>
        <p:nvSpPr>
          <p:cNvPr id="3" name="2 Marcador de contenido"/>
          <p:cNvSpPr>
            <a:spLocks noGrp="1"/>
          </p:cNvSpPr>
          <p:nvPr>
            <p:ph idx="1"/>
          </p:nvPr>
        </p:nvSpPr>
        <p:spPr/>
        <p:txBody>
          <a:bodyPr>
            <a:normAutofit/>
          </a:bodyPr>
          <a:lstStyle/>
          <a:p>
            <a:pPr indent="1588">
              <a:spcBef>
                <a:spcPts val="0"/>
              </a:spcBef>
              <a:spcAft>
                <a:spcPts val="1200"/>
              </a:spcAft>
            </a:pPr>
            <a:endParaRPr lang="es-ES" dirty="0" smtClean="0">
              <a:solidFill>
                <a:schemeClr val="bg2">
                  <a:lumMod val="20000"/>
                  <a:lumOff val="80000"/>
                </a:schemeClr>
              </a:solidFill>
            </a:endParaRPr>
          </a:p>
          <a:p>
            <a:pPr lvl="1" indent="1588">
              <a:spcBef>
                <a:spcPts val="0"/>
              </a:spcBef>
              <a:spcAft>
                <a:spcPts val="600"/>
              </a:spcAft>
              <a:buNone/>
            </a:pPr>
            <a:endParaRPr lang="es-ES" sz="1800" dirty="0" smtClean="0">
              <a:solidFill>
                <a:srgbClr val="FF9966"/>
              </a:solidFill>
              <a:latin typeface="Consolas" pitchFamily="49" charset="0"/>
            </a:endParaRPr>
          </a:p>
          <a:p>
            <a:pPr lvl="1" indent="1588">
              <a:spcBef>
                <a:spcPts val="0"/>
              </a:spcBef>
              <a:buNone/>
            </a:pPr>
            <a:endParaRPr lang="es-ES" sz="1800" dirty="0" smtClean="0">
              <a:solidFill>
                <a:srgbClr val="FF9966"/>
              </a:solidFill>
              <a:latin typeface="Consolas" pitchFamily="49" charset="0"/>
            </a:endParaRPr>
          </a:p>
          <a:p>
            <a:pPr lvl="1" indent="1588">
              <a:spcBef>
                <a:spcPts val="0"/>
              </a:spcBef>
              <a:buNone/>
            </a:pPr>
            <a:endParaRPr lang="es-ES" sz="1800" dirty="0" smtClean="0">
              <a:solidFill>
                <a:srgbClr val="FF9966"/>
              </a:solidFill>
              <a:latin typeface="Consolas" pitchFamily="49" charset="0"/>
            </a:endParaRPr>
          </a:p>
          <a:p>
            <a:pPr lvl="1" indent="1588">
              <a:spcBef>
                <a:spcPts val="0"/>
              </a:spcBef>
              <a:spcAft>
                <a:spcPts val="600"/>
              </a:spcAft>
              <a:buNone/>
            </a:pPr>
            <a:r>
              <a:rPr lang="es-ES" sz="1800" dirty="0" smtClean="0">
                <a:solidFill>
                  <a:srgbClr val="FFC000"/>
                </a:solidFill>
                <a:latin typeface="Consolas" pitchFamily="49" charset="0"/>
              </a:rPr>
              <a:t>int</a:t>
            </a:r>
            <a:r>
              <a:rPr lang="es-ES" sz="1800" dirty="0" smtClean="0">
                <a:latin typeface="Consolas" pitchFamily="49" charset="0"/>
              </a:rPr>
              <a:t> meses = </a:t>
            </a:r>
            <a:r>
              <a:rPr lang="es-ES" sz="1800" dirty="0" smtClean="0">
                <a:solidFill>
                  <a:srgbClr val="FFFF00"/>
                </a:solidFill>
                <a:latin typeface="Consolas" pitchFamily="49" charset="0"/>
              </a:rPr>
              <a:t>7</a:t>
            </a:r>
            <a:r>
              <a:rPr lang="es-ES" sz="1800" dirty="0" smtClean="0">
                <a:latin typeface="Consolas" pitchFamily="49" charset="0"/>
              </a:rPr>
              <a:t>;</a:t>
            </a:r>
          </a:p>
          <a:p>
            <a:pPr lvl="1" indent="1588">
              <a:spcBef>
                <a:spcPts val="0"/>
              </a:spcBef>
              <a:spcAft>
                <a:spcPts val="600"/>
              </a:spcAft>
              <a:buNone/>
            </a:pPr>
            <a:r>
              <a:rPr lang="es-ES" sz="1800" dirty="0" smtClean="0">
                <a:latin typeface="Consolas" pitchFamily="49" charset="0"/>
              </a:rPr>
              <a:t>cout &lt;&lt; </a:t>
            </a:r>
            <a:r>
              <a:rPr lang="es-ES" sz="1800" dirty="0" smtClean="0">
                <a:solidFill>
                  <a:srgbClr val="FFFF00"/>
                </a:solidFill>
                <a:latin typeface="Consolas" pitchFamily="49" charset="0"/>
              </a:rPr>
              <a:t>"Total: " </a:t>
            </a:r>
            <a:r>
              <a:rPr lang="es-ES" sz="1800" dirty="0" smtClean="0">
                <a:latin typeface="Consolas" pitchFamily="49" charset="0"/>
              </a:rPr>
              <a:t>&lt;&lt; </a:t>
            </a:r>
            <a:r>
              <a:rPr lang="es-ES" sz="1800" dirty="0" smtClean="0">
                <a:solidFill>
                  <a:srgbClr val="FFFF00"/>
                </a:solidFill>
                <a:latin typeface="Consolas" pitchFamily="49" charset="0"/>
              </a:rPr>
              <a:t>123.45</a:t>
            </a:r>
            <a:r>
              <a:rPr lang="es-ES" sz="1800" dirty="0" smtClean="0">
                <a:latin typeface="Consolas" pitchFamily="49" charset="0"/>
              </a:rPr>
              <a:t> &lt;&lt; endl &lt;&lt; </a:t>
            </a:r>
            <a:r>
              <a:rPr lang="es-ES" sz="1800" dirty="0" smtClean="0">
                <a:solidFill>
                  <a:srgbClr val="FFFF00"/>
                </a:solidFill>
                <a:latin typeface="Consolas" pitchFamily="49" charset="0"/>
              </a:rPr>
              <a:t>" Meses: " </a:t>
            </a:r>
            <a:r>
              <a:rPr lang="es-ES" sz="1800" dirty="0" smtClean="0">
                <a:latin typeface="Consolas" pitchFamily="49" charset="0"/>
              </a:rPr>
              <a:t>&lt;&lt; meses;</a:t>
            </a:r>
          </a:p>
          <a:p>
            <a:pPr lvl="1" indent="1588">
              <a:spcBef>
                <a:spcPts val="1800"/>
              </a:spcBef>
              <a:spcAft>
                <a:spcPts val="600"/>
              </a:spcAft>
              <a:buNone/>
            </a:pPr>
            <a:r>
              <a:rPr lang="es-ES" sz="1800" dirty="0" smtClean="0">
                <a:latin typeface="Consolas" pitchFamily="49" charset="0"/>
              </a:rPr>
              <a:t>       </a:t>
            </a:r>
          </a:p>
          <a:p>
            <a:pPr lvl="1" indent="1588">
              <a:spcBef>
                <a:spcPts val="1800"/>
              </a:spcBef>
              <a:spcAft>
                <a:spcPts val="600"/>
              </a:spcAft>
              <a:buNone/>
            </a:pPr>
            <a:r>
              <a:rPr lang="es-ES" sz="1800" dirty="0" smtClean="0">
                <a:latin typeface="Consolas" pitchFamily="49" charset="0"/>
              </a:rPr>
              <a:t>                </a:t>
            </a:r>
          </a:p>
          <a:p>
            <a:pPr lvl="1" indent="1588">
              <a:spcBef>
                <a:spcPts val="1800"/>
              </a:spcBef>
              <a:spcAft>
                <a:spcPts val="600"/>
              </a:spcAft>
              <a:buNone/>
            </a:pPr>
            <a:r>
              <a:rPr lang="es-ES" sz="1800" dirty="0" smtClean="0">
                <a:latin typeface="Consolas" pitchFamily="49" charset="0"/>
              </a:rPr>
              <a:t>                        </a:t>
            </a:r>
          </a:p>
          <a:p>
            <a:pPr lvl="1" indent="1588">
              <a:spcBef>
                <a:spcPts val="1800"/>
              </a:spcBef>
              <a:spcAft>
                <a:spcPts val="600"/>
              </a:spcAft>
              <a:buNone/>
            </a:pPr>
            <a:r>
              <a:rPr lang="es-ES" sz="1800" dirty="0" smtClean="0">
                <a:latin typeface="Consolas" pitchFamily="49" charset="0"/>
              </a:rPr>
              <a:t>                                   </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196</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27" name="26 Tabla"/>
          <p:cNvGraphicFramePr>
            <a:graphicFrameLocks noGrp="1"/>
          </p:cNvGraphicFramePr>
          <p:nvPr/>
        </p:nvGraphicFramePr>
        <p:xfrm>
          <a:off x="1748830" y="1634133"/>
          <a:ext cx="5472610" cy="259080"/>
        </p:xfrm>
        <a:graphic>
          <a:graphicData uri="http://schemas.openxmlformats.org/drawingml/2006/table">
            <a:tbl>
              <a:tblPr firstRow="1" bandRow="1">
                <a:tableStyleId>{5C22544A-7EE6-4342-B048-85BDC9FD1C3A}</a:tableStyleId>
              </a:tblPr>
              <a:tblGrid>
                <a:gridCol w="248755"/>
                <a:gridCol w="248755"/>
                <a:gridCol w="248755"/>
                <a:gridCol w="248755"/>
                <a:gridCol w="248755"/>
                <a:gridCol w="248755"/>
                <a:gridCol w="248755"/>
                <a:gridCol w="248755"/>
                <a:gridCol w="248755"/>
                <a:gridCol w="248755"/>
                <a:gridCol w="248755"/>
                <a:gridCol w="248755"/>
                <a:gridCol w="248755"/>
                <a:gridCol w="248755"/>
                <a:gridCol w="248755"/>
                <a:gridCol w="248755"/>
                <a:gridCol w="248755"/>
                <a:gridCol w="248755"/>
                <a:gridCol w="248755"/>
                <a:gridCol w="248755"/>
                <a:gridCol w="248755"/>
                <a:gridCol w="248755"/>
              </a:tblGrid>
              <a:tr h="231800">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T</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o</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t</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a</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l</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 </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1</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2</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3</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4</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5</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sym typeface="Symbol"/>
                        </a:rPr>
                        <a:t></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M</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e</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s</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e</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s</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 </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es-ES" sz="1100" dirty="0" smtClean="0">
                          <a:solidFill>
                            <a:schemeClr val="tx1"/>
                          </a:solidFill>
                          <a:effectLst>
                            <a:outerShdw blurRad="38100" dist="38100" dir="2700000" algn="tl">
                              <a:srgbClr val="000000">
                                <a:alpha val="43137"/>
                              </a:srgbClr>
                            </a:outerShdw>
                          </a:effectLst>
                          <a:latin typeface="Consolas" pitchFamily="49" charset="0"/>
                        </a:rPr>
                        <a:t>7</a:t>
                      </a:r>
                      <a:endParaRPr lang="es-ES" sz="1100" dirty="0">
                        <a:solidFill>
                          <a:schemeClr val="tx1"/>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cxnSp>
        <p:nvCxnSpPr>
          <p:cNvPr id="28" name="27 Conector recto de flecha"/>
          <p:cNvCxnSpPr/>
          <p:nvPr/>
        </p:nvCxnSpPr>
        <p:spPr>
          <a:xfrm>
            <a:off x="2699792" y="2067769"/>
            <a:ext cx="4233614" cy="1588"/>
          </a:xfrm>
          <a:prstGeom prst="straightConnector1">
            <a:avLst/>
          </a:prstGeom>
          <a:ln w="38100">
            <a:solidFill>
              <a:srgbClr val="FFC00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28 Elipse"/>
          <p:cNvSpPr/>
          <p:nvPr/>
        </p:nvSpPr>
        <p:spPr>
          <a:xfrm>
            <a:off x="7149430" y="1268760"/>
            <a:ext cx="1527026" cy="936104"/>
          </a:xfrm>
          <a:prstGeom prst="ellipse">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s-ES" sz="2000" dirty="0" smtClean="0">
                <a:latin typeface="+mj-lt"/>
              </a:rPr>
              <a:t>Programa</a:t>
            </a:r>
            <a:endParaRPr lang="es-ES" sz="2000" dirty="0">
              <a:latin typeface="+mj-lt"/>
            </a:endParaRPr>
          </a:p>
        </p:txBody>
      </p:sp>
      <p:sp>
        <p:nvSpPr>
          <p:cNvPr id="20" name="19 CuadroTexto"/>
          <p:cNvSpPr txBox="1"/>
          <p:nvPr/>
        </p:nvSpPr>
        <p:spPr>
          <a:xfrm>
            <a:off x="1691680" y="1888257"/>
            <a:ext cx="74892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onsolas" pitchFamily="49" charset="0"/>
              </a:rPr>
              <a:t>cout</a:t>
            </a:r>
          </a:p>
        </p:txBody>
      </p:sp>
      <p:pic>
        <p:nvPicPr>
          <p:cNvPr id="25" name="Picture 2" descr="C:\Documents and Settings\Luis\Configuración local\Archivos temporales de Internet\Content.IE5\35LX0A5P\MC900434843[1].png"/>
          <p:cNvPicPr>
            <a:picLocks noChangeAspect="1" noChangeArrowheads="1"/>
          </p:cNvPicPr>
          <p:nvPr/>
        </p:nvPicPr>
        <p:blipFill>
          <a:blip r:embed="rId2" cstate="print"/>
          <a:srcRect/>
          <a:stretch>
            <a:fillRect/>
          </a:stretch>
        </p:blipFill>
        <p:spPr bwMode="auto">
          <a:xfrm>
            <a:off x="899592" y="1346101"/>
            <a:ext cx="914286" cy="914286"/>
          </a:xfrm>
          <a:prstGeom prst="rect">
            <a:avLst/>
          </a:prstGeom>
          <a:noFill/>
        </p:spPr>
      </p:pic>
      <p:grpSp>
        <p:nvGrpSpPr>
          <p:cNvPr id="21" name="20 Grupo"/>
          <p:cNvGrpSpPr/>
          <p:nvPr/>
        </p:nvGrpSpPr>
        <p:grpSpPr>
          <a:xfrm>
            <a:off x="971600" y="3218308"/>
            <a:ext cx="7578080" cy="541924"/>
            <a:chOff x="971600" y="3428999"/>
            <a:chExt cx="7578080" cy="541924"/>
          </a:xfrm>
        </p:grpSpPr>
        <p:sp>
          <p:nvSpPr>
            <p:cNvPr id="13" name="12 Abrir llave"/>
            <p:cNvSpPr/>
            <p:nvPr/>
          </p:nvSpPr>
          <p:spPr>
            <a:xfrm rot="16200000">
              <a:off x="1979712" y="2420887"/>
              <a:ext cx="144016" cy="2160240"/>
            </a:xfrm>
            <a:prstGeom prst="leftBrace">
              <a:avLst>
                <a:gd name="adj1" fmla="val 55953"/>
                <a:gd name="adj2" fmla="val 50000"/>
              </a:avLst>
            </a:prstGeom>
            <a:ln w="19050">
              <a:solidFill>
                <a:srgbClr val="FFC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15 Rectángulo"/>
            <p:cNvSpPr/>
            <p:nvPr/>
          </p:nvSpPr>
          <p:spPr>
            <a:xfrm>
              <a:off x="1691680" y="3601591"/>
              <a:ext cx="6858000" cy="369332"/>
            </a:xfrm>
            <a:prstGeom prst="rect">
              <a:avLst/>
            </a:prstGeom>
          </p:spPr>
          <p:txBody>
            <a:bodyPr wrap="square">
              <a:spAutoFit/>
            </a:bodyPr>
            <a:lstStyle/>
            <a:p>
              <a:r>
                <a:rPr lang="es-ES" dirty="0" smtClean="0">
                  <a:latin typeface="Consolas" pitchFamily="49" charset="0"/>
                </a:rPr>
                <a:t>cout       &lt;&lt; </a:t>
              </a:r>
              <a:r>
                <a:rPr lang="es-ES" dirty="0" smtClean="0">
                  <a:solidFill>
                    <a:srgbClr val="FFFF00"/>
                  </a:solidFill>
                  <a:latin typeface="Consolas" pitchFamily="49" charset="0"/>
                </a:rPr>
                <a:t>123.45</a:t>
              </a:r>
              <a:r>
                <a:rPr lang="es-ES" dirty="0" smtClean="0">
                  <a:latin typeface="Consolas" pitchFamily="49" charset="0"/>
                </a:rPr>
                <a:t> &lt;&lt; endl &lt;&lt; </a:t>
              </a:r>
              <a:r>
                <a:rPr lang="es-ES" dirty="0" smtClean="0">
                  <a:solidFill>
                    <a:srgbClr val="FFFF00"/>
                  </a:solidFill>
                  <a:latin typeface="Consolas" pitchFamily="49" charset="0"/>
                </a:rPr>
                <a:t>" Meses: " </a:t>
              </a:r>
              <a:r>
                <a:rPr lang="es-ES" dirty="0" smtClean="0">
                  <a:latin typeface="Consolas" pitchFamily="49" charset="0"/>
                </a:rPr>
                <a:t>&lt;&lt; meses;</a:t>
              </a:r>
              <a:endParaRPr lang="es-ES" dirty="0"/>
            </a:p>
          </p:txBody>
        </p:sp>
      </p:grpSp>
      <p:grpSp>
        <p:nvGrpSpPr>
          <p:cNvPr id="22" name="21 Grupo"/>
          <p:cNvGrpSpPr/>
          <p:nvPr/>
        </p:nvGrpSpPr>
        <p:grpSpPr>
          <a:xfrm>
            <a:off x="1835696" y="3794372"/>
            <a:ext cx="6715794" cy="522874"/>
            <a:chOff x="1835696" y="4005063"/>
            <a:chExt cx="6715794" cy="522874"/>
          </a:xfrm>
        </p:grpSpPr>
        <p:sp>
          <p:nvSpPr>
            <p:cNvPr id="15" name="14 Abrir llave"/>
            <p:cNvSpPr/>
            <p:nvPr/>
          </p:nvSpPr>
          <p:spPr>
            <a:xfrm rot="16200000">
              <a:off x="3023828" y="2816931"/>
              <a:ext cx="144016" cy="2520280"/>
            </a:xfrm>
            <a:prstGeom prst="leftBrace">
              <a:avLst>
                <a:gd name="adj1" fmla="val 55953"/>
                <a:gd name="adj2" fmla="val 50000"/>
              </a:avLst>
            </a:prstGeom>
            <a:ln w="19050">
              <a:solidFill>
                <a:srgbClr val="FFC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16 Rectángulo"/>
            <p:cNvSpPr/>
            <p:nvPr/>
          </p:nvSpPr>
          <p:spPr>
            <a:xfrm>
              <a:off x="2809106" y="4158605"/>
              <a:ext cx="5742384" cy="369332"/>
            </a:xfrm>
            <a:prstGeom prst="rect">
              <a:avLst/>
            </a:prstGeom>
          </p:spPr>
          <p:txBody>
            <a:bodyPr wrap="square">
              <a:spAutoFit/>
            </a:bodyPr>
            <a:lstStyle/>
            <a:p>
              <a:r>
                <a:rPr lang="es-ES" dirty="0" smtClean="0">
                  <a:latin typeface="Consolas" pitchFamily="49" charset="0"/>
                </a:rPr>
                <a:t>cout        &lt;&lt; endl &lt;&lt; </a:t>
              </a:r>
              <a:r>
                <a:rPr lang="es-ES" dirty="0" smtClean="0">
                  <a:solidFill>
                    <a:srgbClr val="FFFF00"/>
                  </a:solidFill>
                  <a:latin typeface="Consolas" pitchFamily="49" charset="0"/>
                </a:rPr>
                <a:t>" Meses: " </a:t>
              </a:r>
              <a:r>
                <a:rPr lang="es-ES" dirty="0" smtClean="0">
                  <a:latin typeface="Consolas" pitchFamily="49" charset="0"/>
                </a:rPr>
                <a:t>&lt;&lt; meses;</a:t>
              </a:r>
              <a:endParaRPr lang="es-ES" dirty="0"/>
            </a:p>
          </p:txBody>
        </p:sp>
      </p:grpSp>
      <p:grpSp>
        <p:nvGrpSpPr>
          <p:cNvPr id="23" name="22 Grupo"/>
          <p:cNvGrpSpPr/>
          <p:nvPr/>
        </p:nvGrpSpPr>
        <p:grpSpPr>
          <a:xfrm>
            <a:off x="2915816" y="4327005"/>
            <a:ext cx="5851698" cy="575830"/>
            <a:chOff x="2915816" y="4537696"/>
            <a:chExt cx="5851698" cy="575830"/>
          </a:xfrm>
        </p:grpSpPr>
        <p:sp>
          <p:nvSpPr>
            <p:cNvPr id="33" name="32 Abrir llave"/>
            <p:cNvSpPr/>
            <p:nvPr/>
          </p:nvSpPr>
          <p:spPr>
            <a:xfrm rot="16200000">
              <a:off x="4103948" y="3349564"/>
              <a:ext cx="144016" cy="2520280"/>
            </a:xfrm>
            <a:prstGeom prst="leftBrace">
              <a:avLst>
                <a:gd name="adj1" fmla="val 55953"/>
                <a:gd name="adj2" fmla="val 50000"/>
              </a:avLst>
            </a:prstGeom>
            <a:ln w="19050">
              <a:solidFill>
                <a:srgbClr val="FFC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8" name="17 Rectángulo"/>
            <p:cNvSpPr/>
            <p:nvPr/>
          </p:nvSpPr>
          <p:spPr>
            <a:xfrm>
              <a:off x="3817218" y="4744194"/>
              <a:ext cx="4950296" cy="369332"/>
            </a:xfrm>
            <a:prstGeom prst="rect">
              <a:avLst/>
            </a:prstGeom>
          </p:spPr>
          <p:txBody>
            <a:bodyPr wrap="square">
              <a:spAutoFit/>
            </a:bodyPr>
            <a:lstStyle/>
            <a:p>
              <a:r>
                <a:rPr lang="es-ES" dirty="0" smtClean="0">
                  <a:latin typeface="Consolas" pitchFamily="49" charset="0"/>
                </a:rPr>
                <a:t>cout        &lt;&lt; </a:t>
              </a:r>
              <a:r>
                <a:rPr lang="es-ES" dirty="0" smtClean="0">
                  <a:solidFill>
                    <a:srgbClr val="FFFF00"/>
                  </a:solidFill>
                  <a:latin typeface="Consolas" pitchFamily="49" charset="0"/>
                </a:rPr>
                <a:t>" Meses: " </a:t>
              </a:r>
              <a:r>
                <a:rPr lang="es-ES" dirty="0" smtClean="0">
                  <a:latin typeface="Consolas" pitchFamily="49" charset="0"/>
                </a:rPr>
                <a:t>&lt;&lt; meses;</a:t>
              </a:r>
              <a:endParaRPr lang="es-ES" dirty="0"/>
            </a:p>
          </p:txBody>
        </p:sp>
      </p:grpSp>
      <p:grpSp>
        <p:nvGrpSpPr>
          <p:cNvPr id="24" name="23 Grupo"/>
          <p:cNvGrpSpPr/>
          <p:nvPr/>
        </p:nvGrpSpPr>
        <p:grpSpPr>
          <a:xfrm>
            <a:off x="3923928" y="4946501"/>
            <a:ext cx="4488879" cy="551448"/>
            <a:chOff x="3923928" y="5157192"/>
            <a:chExt cx="4488879" cy="551448"/>
          </a:xfrm>
        </p:grpSpPr>
        <p:sp>
          <p:nvSpPr>
            <p:cNvPr id="35" name="34 Abrir llave"/>
            <p:cNvSpPr/>
            <p:nvPr/>
          </p:nvSpPr>
          <p:spPr>
            <a:xfrm rot="16200000">
              <a:off x="5436096" y="3645024"/>
              <a:ext cx="144016" cy="3168352"/>
            </a:xfrm>
            <a:prstGeom prst="leftBrace">
              <a:avLst>
                <a:gd name="adj1" fmla="val 55953"/>
                <a:gd name="adj2" fmla="val 50000"/>
              </a:avLst>
            </a:prstGeom>
            <a:ln w="19050">
              <a:solidFill>
                <a:srgbClr val="FFC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9" name="18 Rectángulo"/>
            <p:cNvSpPr/>
            <p:nvPr/>
          </p:nvSpPr>
          <p:spPr>
            <a:xfrm>
              <a:off x="5188848" y="5339308"/>
              <a:ext cx="3223959" cy="369332"/>
            </a:xfrm>
            <a:prstGeom prst="rect">
              <a:avLst/>
            </a:prstGeom>
          </p:spPr>
          <p:txBody>
            <a:bodyPr wrap="none">
              <a:spAutoFit/>
            </a:bodyPr>
            <a:lstStyle/>
            <a:p>
              <a:r>
                <a:rPr lang="es-ES" dirty="0" smtClean="0">
                  <a:latin typeface="Consolas" pitchFamily="49" charset="0"/>
                </a:rPr>
                <a:t>cout           &lt;&lt; meses;</a:t>
              </a:r>
              <a:endParaRPr lang="es-ES" dirty="0"/>
            </a:p>
          </p:txBody>
        </p:sp>
      </p:grpSp>
      <p:sp>
        <p:nvSpPr>
          <p:cNvPr id="26" name="25 CuadroTexto"/>
          <p:cNvSpPr txBox="1"/>
          <p:nvPr/>
        </p:nvSpPr>
        <p:spPr>
          <a:xfrm>
            <a:off x="1115616" y="4946501"/>
            <a:ext cx="2088232" cy="1008112"/>
          </a:xfrm>
          <a:prstGeom prst="rect">
            <a:avLst/>
          </a:prstGeom>
          <a:solidFill>
            <a:schemeClr val="dk1"/>
          </a:solidFill>
          <a:ln w="63500" cap="rnd">
            <a:solidFill>
              <a:schemeClr val="tx1">
                <a:lumMod val="85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endParaRPr lang="es-ES" sz="1400" dirty="0" smtClean="0">
              <a:latin typeface="Consolas" pitchFamily="49" charset="0"/>
            </a:endParaRPr>
          </a:p>
        </p:txBody>
      </p:sp>
      <p:sp>
        <p:nvSpPr>
          <p:cNvPr id="30" name="29 Rectángulo"/>
          <p:cNvSpPr/>
          <p:nvPr/>
        </p:nvSpPr>
        <p:spPr>
          <a:xfrm>
            <a:off x="1187624" y="5018509"/>
            <a:ext cx="780983" cy="307777"/>
          </a:xfrm>
          <a:prstGeom prst="rect">
            <a:avLst/>
          </a:prstGeom>
        </p:spPr>
        <p:txBody>
          <a:bodyPr wrap="none">
            <a:spAutoFit/>
          </a:bodyPr>
          <a:lstStyle/>
          <a:p>
            <a:r>
              <a:rPr lang="es-ES" sz="1400" dirty="0" smtClean="0">
                <a:solidFill>
                  <a:prstClr val="white"/>
                </a:solidFill>
                <a:latin typeface="Consolas" pitchFamily="49" charset="0"/>
              </a:rPr>
              <a:t>Total:</a:t>
            </a:r>
            <a:endParaRPr lang="es-ES" dirty="0"/>
          </a:p>
        </p:txBody>
      </p:sp>
      <p:sp>
        <p:nvSpPr>
          <p:cNvPr id="31" name="30 Rectángulo"/>
          <p:cNvSpPr/>
          <p:nvPr/>
        </p:nvSpPr>
        <p:spPr>
          <a:xfrm>
            <a:off x="1835696" y="5018509"/>
            <a:ext cx="780983" cy="307777"/>
          </a:xfrm>
          <a:prstGeom prst="rect">
            <a:avLst/>
          </a:prstGeom>
        </p:spPr>
        <p:txBody>
          <a:bodyPr wrap="none">
            <a:spAutoFit/>
          </a:bodyPr>
          <a:lstStyle/>
          <a:p>
            <a:r>
              <a:rPr lang="es-ES" sz="1400" dirty="0" smtClean="0">
                <a:solidFill>
                  <a:prstClr val="white"/>
                </a:solidFill>
                <a:latin typeface="Consolas" pitchFamily="49" charset="0"/>
              </a:rPr>
              <a:t>123.45</a:t>
            </a:r>
            <a:endParaRPr lang="es-ES" dirty="0"/>
          </a:p>
        </p:txBody>
      </p:sp>
      <p:sp>
        <p:nvSpPr>
          <p:cNvPr id="32" name="31 Rectángulo"/>
          <p:cNvSpPr/>
          <p:nvPr/>
        </p:nvSpPr>
        <p:spPr>
          <a:xfrm>
            <a:off x="1187624" y="5234533"/>
            <a:ext cx="780983" cy="307777"/>
          </a:xfrm>
          <a:prstGeom prst="rect">
            <a:avLst/>
          </a:prstGeom>
        </p:spPr>
        <p:txBody>
          <a:bodyPr wrap="none">
            <a:spAutoFit/>
          </a:bodyPr>
          <a:lstStyle/>
          <a:p>
            <a:r>
              <a:rPr lang="es-ES" sz="1400" dirty="0" smtClean="0">
                <a:solidFill>
                  <a:prstClr val="white"/>
                </a:solidFill>
                <a:latin typeface="Consolas" pitchFamily="49" charset="0"/>
              </a:rPr>
              <a:t>Meses:</a:t>
            </a:r>
            <a:endParaRPr lang="es-ES" dirty="0"/>
          </a:p>
        </p:txBody>
      </p:sp>
      <p:sp>
        <p:nvSpPr>
          <p:cNvPr id="34" name="33 Rectángulo"/>
          <p:cNvSpPr/>
          <p:nvPr/>
        </p:nvSpPr>
        <p:spPr>
          <a:xfrm>
            <a:off x="1841029" y="5234533"/>
            <a:ext cx="284052" cy="307777"/>
          </a:xfrm>
          <a:prstGeom prst="rect">
            <a:avLst/>
          </a:prstGeom>
        </p:spPr>
        <p:txBody>
          <a:bodyPr wrap="none">
            <a:spAutoFit/>
          </a:bodyPr>
          <a:lstStyle/>
          <a:p>
            <a:pPr lvl="0"/>
            <a:r>
              <a:rPr lang="es-ES" sz="1400" dirty="0" smtClean="0">
                <a:solidFill>
                  <a:prstClr val="white"/>
                </a:solidFill>
                <a:latin typeface="Consolas" pitchFamily="49" charset="0"/>
              </a:rPr>
              <a:t>7</a:t>
            </a:r>
            <a:endParaRPr lang="es-ES" sz="1400" dirty="0">
              <a:solidFill>
                <a:prstClr val="white"/>
              </a:solidFill>
              <a:latin typeface="Consolas" pitchFamily="49" charset="0"/>
            </a:endParaRPr>
          </a:p>
        </p:txBody>
      </p:sp>
      <p:cxnSp>
        <p:nvCxnSpPr>
          <p:cNvPr id="36" name="35 Conector recto de flecha"/>
          <p:cNvCxnSpPr/>
          <p:nvPr/>
        </p:nvCxnSpPr>
        <p:spPr>
          <a:xfrm>
            <a:off x="5027290" y="591712"/>
            <a:ext cx="3649166"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7164288" y="404664"/>
            <a:ext cx="1083951" cy="3693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i="1" dirty="0" smtClean="0">
                <a:solidFill>
                  <a:schemeClr val="tx1"/>
                </a:solidFill>
                <a:effectLst>
                  <a:outerShdw blurRad="38100" dist="38100" dir="2700000" algn="tl">
                    <a:srgbClr val="000000">
                      <a:alpha val="43137"/>
                    </a:srgbClr>
                  </a:outerShdw>
                </a:effectLst>
                <a:latin typeface="+mj-lt"/>
              </a:rPr>
              <a:t>Expresión</a:t>
            </a:r>
            <a:endParaRPr lang="es-ES" i="1" dirty="0">
              <a:solidFill>
                <a:schemeClr val="tx1"/>
              </a:solidFill>
              <a:effectLst>
                <a:outerShdw blurRad="38100" dist="38100" dir="2700000" algn="tl">
                  <a:srgbClr val="000000">
                    <a:alpha val="43137"/>
                  </a:srgbClr>
                </a:outerShdw>
              </a:effectLst>
              <a:latin typeface="+mj-lt"/>
            </a:endParaRPr>
          </a:p>
        </p:txBody>
      </p:sp>
      <p:sp>
        <p:nvSpPr>
          <p:cNvPr id="38" name="37 Elipse"/>
          <p:cNvSpPr/>
          <p:nvPr/>
        </p:nvSpPr>
        <p:spPr>
          <a:xfrm>
            <a:off x="5387330" y="423714"/>
            <a:ext cx="792088"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cout</a:t>
            </a:r>
            <a:endParaRPr lang="es-ES" dirty="0">
              <a:effectLst>
                <a:outerShdw blurRad="38100" dist="38100" dir="2700000" algn="tl">
                  <a:srgbClr val="000000">
                    <a:alpha val="43137"/>
                  </a:srgbClr>
                </a:outerShdw>
              </a:effectLst>
              <a:latin typeface="Consolas" pitchFamily="49" charset="0"/>
            </a:endParaRPr>
          </a:p>
        </p:txBody>
      </p:sp>
      <p:sp>
        <p:nvSpPr>
          <p:cNvPr id="39" name="38 Elipse"/>
          <p:cNvSpPr/>
          <p:nvPr/>
        </p:nvSpPr>
        <p:spPr>
          <a:xfrm>
            <a:off x="6467450" y="409997"/>
            <a:ext cx="504056"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rPr>
              <a:t>&lt;&lt;</a:t>
            </a:r>
            <a:endParaRPr lang="es-ES" dirty="0">
              <a:effectLst>
                <a:outerShdw blurRad="38100" dist="38100" dir="2700000" algn="tl">
                  <a:srgbClr val="000000">
                    <a:alpha val="43137"/>
                  </a:srgbClr>
                </a:outerShdw>
              </a:effectLst>
              <a:latin typeface="Consolas" pitchFamily="49"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1000"/>
                                        <p:tgtEl>
                                          <p:spTgt spid="22"/>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1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1000"/>
                                        <p:tgtEl>
                                          <p:spTgt spid="24"/>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10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rgbClr val="FFC000"/>
                </a:solidFill>
              </a:rPr>
              <a:t>Depuración</a:t>
            </a:r>
          </a:p>
          <a:p>
            <a:pPr marL="361950" lvl="1" indent="1588">
              <a:spcBef>
                <a:spcPts val="0"/>
              </a:spcBef>
              <a:spcAft>
                <a:spcPts val="600"/>
              </a:spcAft>
              <a:buNone/>
            </a:pPr>
            <a:r>
              <a:rPr lang="es-ES" dirty="0" smtClean="0"/>
              <a:t>Editamos el código para arreglar el error lógico:</a:t>
            </a: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buNone/>
            </a:pPr>
            <a:endParaRPr lang="es-ES" dirty="0" smtClean="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16" name="15 Rectángulo"/>
          <p:cNvSpPr/>
          <p:nvPr/>
        </p:nvSpPr>
        <p:spPr>
          <a:xfrm>
            <a:off x="971600" y="2276872"/>
            <a:ext cx="3456384" cy="2500685"/>
          </a:xfrm>
          <a:prstGeom prst="rect">
            <a:avLst/>
          </a:prstGeom>
        </p:spPr>
        <p:txBody>
          <a:bodyPr wrap="square">
            <a:spAutoFit/>
          </a:bodyPr>
          <a:lstStyle/>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Start</a:t>
            </a:r>
            <a:r>
              <a:rPr lang="es-ES" sz="24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1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East 2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5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West 2 Blocks;</a:t>
            </a:r>
          </a:p>
          <a:p>
            <a:pPr marL="0" lvl="1" indent="1588">
              <a:spcBef>
                <a:spcPts val="0"/>
              </a:spcBef>
              <a:spcAft>
                <a:spcPts val="300"/>
              </a:spcAft>
              <a:buNone/>
            </a:pPr>
            <a:r>
              <a:rPr lang="es-ES" sz="2400" dirty="0" smtClean="0">
                <a:effectLst>
                  <a:outerShdw blurRad="38100" dist="38100" dir="2700000" algn="tl">
                    <a:srgbClr val="000000">
                      <a:alpha val="43137"/>
                    </a:srgbClr>
                  </a:outerShdw>
                </a:effectLst>
                <a:latin typeface="Consolas" pitchFamily="49" charset="0"/>
                <a:cs typeface="Consolas" pitchFamily="49" charset="0"/>
              </a:rPr>
              <a:t>Stop;</a:t>
            </a:r>
            <a:endParaRPr lang="es-ES" sz="2400" dirty="0">
              <a:effectLst>
                <a:outerShdw blurRad="38100" dist="38100" dir="2700000" algn="tl">
                  <a:srgbClr val="000000">
                    <a:alpha val="43137"/>
                  </a:srgbClr>
                </a:outerShdw>
              </a:effectLst>
            </a:endParaRPr>
          </a:p>
        </p:txBody>
      </p:sp>
      <p:sp>
        <p:nvSpPr>
          <p:cNvPr id="10" name="9 Flecha derecha"/>
          <p:cNvSpPr/>
          <p:nvPr/>
        </p:nvSpPr>
        <p:spPr>
          <a:xfrm>
            <a:off x="4067944" y="3140968"/>
            <a:ext cx="1008112" cy="360040"/>
          </a:xfrm>
          <a:prstGeom prst="rightArrow">
            <a:avLst>
              <a:gd name="adj1" fmla="val 39417"/>
              <a:gd name="adj2" fmla="val 113493"/>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5292080" y="2276872"/>
            <a:ext cx="3312368" cy="2500685"/>
          </a:xfrm>
          <a:prstGeom prst="rect">
            <a:avLst/>
          </a:prstGeom>
        </p:spPr>
        <p:txBody>
          <a:bodyPr wrap="square">
            <a:spAutoFit/>
          </a:bodyPr>
          <a:lstStyle/>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Start</a:t>
            </a:r>
            <a:r>
              <a:rPr lang="es-ES" sz="2400" dirty="0" smtClean="0">
                <a:effectLst>
                  <a:outerShdw blurRad="38100" dist="38100" dir="2700000" algn="tl">
                    <a:srgbClr val="000000">
                      <a:alpha val="43137"/>
                    </a:srgbClr>
                  </a:outerShdw>
                </a:effectLst>
                <a:latin typeface="Consolas" pitchFamily="49" charset="0"/>
                <a:cs typeface="Consolas" pitchFamily="49" charset="0"/>
              </a:rPr>
              <a:t>;</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1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East 2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North 5 Blocks;</a:t>
            </a:r>
          </a:p>
          <a:p>
            <a:pPr marL="0" lvl="1" indent="1588">
              <a:spcBef>
                <a:spcPts val="0"/>
              </a:spcBef>
              <a:spcAft>
                <a:spcPts val="300"/>
              </a:spcAft>
              <a:buNone/>
            </a:pPr>
            <a:r>
              <a:rPr lang="es-ES" sz="2400" dirty="0" err="1" smtClean="0">
                <a:effectLst>
                  <a:outerShdw blurRad="38100" dist="38100" dir="2700000" algn="tl">
                    <a:srgbClr val="000000">
                      <a:alpha val="43137"/>
                    </a:srgbClr>
                  </a:outerShdw>
                </a:effectLst>
                <a:latin typeface="Consolas" pitchFamily="49" charset="0"/>
                <a:cs typeface="Consolas" pitchFamily="49" charset="0"/>
              </a:rPr>
              <a:t>Go</a:t>
            </a:r>
            <a:r>
              <a:rPr lang="es-ES" sz="2400" dirty="0" smtClean="0">
                <a:effectLst>
                  <a:outerShdw blurRad="38100" dist="38100" dir="2700000" algn="tl">
                    <a:srgbClr val="000000">
                      <a:alpha val="43137"/>
                    </a:srgbClr>
                  </a:outerShdw>
                </a:effectLst>
                <a:latin typeface="Consolas" pitchFamily="49" charset="0"/>
                <a:cs typeface="Consolas" pitchFamily="49" charset="0"/>
              </a:rPr>
              <a:t>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East</a:t>
            </a:r>
            <a:r>
              <a:rPr lang="es-ES" sz="2400" dirty="0" smtClean="0">
                <a:effectLst>
                  <a:outerShdw blurRad="38100" dist="38100" dir="2700000" algn="tl">
                    <a:srgbClr val="000000">
                      <a:alpha val="43137"/>
                    </a:srgbClr>
                  </a:outerShdw>
                </a:effectLst>
                <a:latin typeface="Consolas" pitchFamily="49" charset="0"/>
                <a:cs typeface="Consolas" pitchFamily="49" charset="0"/>
              </a:rPr>
              <a:t> 2 Blocks;</a:t>
            </a:r>
          </a:p>
          <a:p>
            <a:pPr marL="0" lvl="1" indent="1588">
              <a:spcBef>
                <a:spcPts val="0"/>
              </a:spcBef>
              <a:spcAft>
                <a:spcPts val="300"/>
              </a:spcAft>
              <a:buNone/>
            </a:pPr>
            <a:r>
              <a:rPr lang="es-ES" sz="2400" dirty="0" smtClean="0">
                <a:effectLst>
                  <a:outerShdw blurRad="38100" dist="38100" dir="2700000" algn="tl">
                    <a:srgbClr val="000000">
                      <a:alpha val="43137"/>
                    </a:srgbClr>
                  </a:outerShdw>
                </a:effectLst>
                <a:latin typeface="Consolas" pitchFamily="49" charset="0"/>
                <a:cs typeface="Consolas" pitchFamily="49" charset="0"/>
              </a:rPr>
              <a:t>Stop;</a:t>
            </a:r>
            <a:endParaRPr lang="es-ES" sz="2400" dirty="0">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animBg="1"/>
      <p:bldP spid="11"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 de la salida</a:t>
            </a:r>
            <a:endParaRPr lang="es-ES" dirty="0"/>
          </a:p>
        </p:txBody>
      </p:sp>
      <p:sp>
        <p:nvSpPr>
          <p:cNvPr id="3" name="2 Marcador de contenido"/>
          <p:cNvSpPr>
            <a:spLocks noGrp="1"/>
          </p:cNvSpPr>
          <p:nvPr>
            <p:ph idx="1"/>
          </p:nvPr>
        </p:nvSpPr>
        <p:spPr>
          <a:xfrm>
            <a:off x="457200" y="980728"/>
            <a:ext cx="8291264" cy="5110178"/>
          </a:xfrm>
        </p:spPr>
        <p:txBody>
          <a:bodyPr>
            <a:normAutofit/>
          </a:bodyPr>
          <a:lstStyle/>
          <a:p>
            <a:pPr marL="0" lvl="1" indent="1588" algn="ctr">
              <a:spcBef>
                <a:spcPts val="0"/>
              </a:spcBef>
              <a:spcAft>
                <a:spcPts val="600"/>
              </a:spcAft>
              <a:buNone/>
            </a:pPr>
            <a:r>
              <a:rPr lang="es-ES" sz="2000" dirty="0" smtClean="0"/>
              <a:t>Constantes y funciones a enviar a </a:t>
            </a:r>
            <a:r>
              <a:rPr lang="es-ES" sz="2000" dirty="0" smtClean="0">
                <a:latin typeface="Consolas" pitchFamily="49" charset="0"/>
              </a:rPr>
              <a:t>cout</a:t>
            </a:r>
            <a:r>
              <a:rPr lang="es-ES" sz="2000" dirty="0" smtClean="0"/>
              <a:t> para ajustar el formato de salida</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197</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21" name="20 Tabla"/>
          <p:cNvGraphicFramePr>
            <a:graphicFrameLocks noGrp="1"/>
          </p:cNvGraphicFramePr>
          <p:nvPr/>
        </p:nvGraphicFramePr>
        <p:xfrm>
          <a:off x="611561" y="1651992"/>
          <a:ext cx="7988695" cy="35306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202276"/>
                <a:gridCol w="2189480"/>
                <a:gridCol w="4596939"/>
              </a:tblGrid>
              <a:tr h="370840">
                <a:tc>
                  <a:txBody>
                    <a:bodyPr/>
                    <a:lstStyle/>
                    <a:p>
                      <a:r>
                        <a:rPr lang="es-ES" sz="2000" b="0" dirty="0" smtClean="0">
                          <a:effectLst>
                            <a:outerShdw blurRad="38100" dist="38100" dir="2700000" algn="tl">
                              <a:srgbClr val="000000">
                                <a:alpha val="43137"/>
                              </a:srgbClr>
                            </a:outerShdw>
                          </a:effectLst>
                          <a:latin typeface="+mj-lt"/>
                        </a:rPr>
                        <a:t>Biblioteca</a:t>
                      </a:r>
                      <a:endParaRPr lang="es-ES" sz="2000" b="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2000" b="0" dirty="0" smtClean="0">
                          <a:effectLst>
                            <a:outerShdw blurRad="38100" dist="38100" dir="2700000" algn="tl">
                              <a:srgbClr val="000000">
                                <a:alpha val="43137"/>
                              </a:srgbClr>
                            </a:outerShdw>
                          </a:effectLst>
                          <a:latin typeface="+mj-lt"/>
                        </a:rPr>
                        <a:t>Constante/función</a:t>
                      </a:r>
                      <a:endParaRPr lang="es-ES" sz="2000" b="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2000" b="0" dirty="0" smtClean="0">
                          <a:effectLst>
                            <a:outerShdw blurRad="38100" dist="38100" dir="2700000" algn="tl">
                              <a:srgbClr val="000000">
                                <a:alpha val="43137"/>
                              </a:srgbClr>
                            </a:outerShdw>
                          </a:effectLst>
                          <a:latin typeface="+mj-lt"/>
                        </a:rPr>
                        <a:t>Propósito</a:t>
                      </a:r>
                      <a:endParaRPr lang="es-ES" sz="2000" b="0" dirty="0">
                        <a:effectLst>
                          <a:outerShdw blurRad="38100" dist="38100" dir="2700000" algn="tl">
                            <a:srgbClr val="000000">
                              <a:alpha val="43137"/>
                            </a:srgbClr>
                          </a:outerShdw>
                        </a:effectLst>
                        <a:latin typeface="+mj-lt"/>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r>
                        <a:rPr lang="es-ES" sz="1800" dirty="0" smtClean="0">
                          <a:solidFill>
                            <a:srgbClr val="FFC000"/>
                          </a:solidFill>
                          <a:effectLst>
                            <a:outerShdw blurRad="38100" dist="38100" dir="2700000" algn="tl">
                              <a:srgbClr val="000000">
                                <a:alpha val="43137"/>
                              </a:srgbClr>
                            </a:outerShdw>
                          </a:effectLst>
                          <a:latin typeface="Consolas" pitchFamily="49" charset="0"/>
                        </a:rPr>
                        <a:t>iostream</a:t>
                      </a:r>
                      <a:endParaRPr lang="es-ES" sz="1800" dirty="0">
                        <a:solidFill>
                          <a:srgbClr val="FFC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onsolas" pitchFamily="49" charset="0"/>
                        </a:rPr>
                        <a:t>showpoint /</a:t>
                      </a:r>
                      <a:br>
                        <a:rPr lang="es-ES" sz="1800" dirty="0" smtClean="0">
                          <a:solidFill>
                            <a:schemeClr val="tx1"/>
                          </a:solidFill>
                          <a:effectLst>
                            <a:outerShdw blurRad="38100" dist="38100" dir="2700000" algn="tl">
                              <a:srgbClr val="000000">
                                <a:alpha val="43137"/>
                              </a:srgbClr>
                            </a:outerShdw>
                          </a:effectLst>
                          <a:latin typeface="Consolas" pitchFamily="49" charset="0"/>
                        </a:rPr>
                      </a:br>
                      <a:r>
                        <a:rPr lang="es-ES" sz="1800" u="none" dirty="0" smtClean="0">
                          <a:solidFill>
                            <a:schemeClr val="tx1"/>
                          </a:solidFill>
                          <a:effectLst>
                            <a:outerShdw blurRad="38100" dist="38100" dir="2700000" algn="tl">
                              <a:srgbClr val="000000">
                                <a:alpha val="43137"/>
                              </a:srgbClr>
                            </a:outerShdw>
                          </a:effectLst>
                          <a:latin typeface="Consolas" pitchFamily="49" charset="0"/>
                        </a:rPr>
                        <a:t>noshowpoint</a:t>
                      </a:r>
                      <a:endParaRPr lang="es-ES" sz="1800" u="none"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ambria" pitchFamily="18" charset="0"/>
                        </a:rPr>
                        <a:t>Mostrar o no el punto decimal para reales sin decimales (</a:t>
                      </a:r>
                      <a:r>
                        <a:rPr lang="es-ES" sz="1800" dirty="0" smtClean="0">
                          <a:solidFill>
                            <a:schemeClr val="tx1"/>
                          </a:solidFill>
                          <a:effectLst>
                            <a:outerShdw blurRad="38100" dist="38100" dir="2700000" algn="tl">
                              <a:srgbClr val="000000">
                                <a:alpha val="43137"/>
                              </a:srgbClr>
                            </a:outerShdw>
                          </a:effectLst>
                          <a:latin typeface="Consolas" pitchFamily="49" charset="0"/>
                          <a:cs typeface="Consolas" pitchFamily="49" charset="0"/>
                        </a:rPr>
                        <a:t>34.0</a:t>
                      </a:r>
                      <a:r>
                        <a:rPr lang="es-ES" sz="1800" dirty="0" smtClean="0">
                          <a:solidFill>
                            <a:schemeClr val="tx1"/>
                          </a:solidFill>
                          <a:effectLst>
                            <a:outerShdw blurRad="38100" dist="38100" dir="2700000" algn="tl">
                              <a:srgbClr val="000000">
                                <a:alpha val="43137"/>
                              </a:srgbClr>
                            </a:outerShdw>
                          </a:effectLst>
                          <a:latin typeface="Cambria" pitchFamily="18" charset="0"/>
                        </a:rPr>
                        <a:t>)</a:t>
                      </a:r>
                      <a:endParaRPr lang="es-ES" sz="1800" dirty="0">
                        <a:solidFill>
                          <a:schemeClr val="tx1"/>
                        </a:solidFill>
                        <a:effectLst>
                          <a:outerShdw blurRad="38100" dist="38100" dir="2700000" algn="tl">
                            <a:srgbClr val="000000">
                              <a:alpha val="43137"/>
                            </a:srgbClr>
                          </a:outerShdw>
                        </a:effectLst>
                        <a:latin typeface="Cambria"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c>
                  <a:txBody>
                    <a:bodyPr/>
                    <a:lstStyle/>
                    <a:p>
                      <a:r>
                        <a:rPr lang="es-ES" sz="1800" u="none" dirty="0" err="1" smtClean="0">
                          <a:solidFill>
                            <a:schemeClr val="tx1"/>
                          </a:solidFill>
                          <a:effectLst>
                            <a:outerShdw blurRad="38100" dist="38100" dir="2700000" algn="tl">
                              <a:srgbClr val="000000">
                                <a:alpha val="43137"/>
                              </a:srgbClr>
                            </a:outerShdw>
                          </a:effectLst>
                          <a:latin typeface="Consolas" pitchFamily="49" charset="0"/>
                        </a:rPr>
                        <a:t>fixed</a:t>
                      </a:r>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ambria" pitchFamily="18" charset="0"/>
                        </a:rPr>
                        <a:t>Notación de punto fijo </a:t>
                      </a:r>
                      <a:r>
                        <a:rPr lang="es-ES" sz="1800" baseline="0" dirty="0" smtClean="0">
                          <a:solidFill>
                            <a:schemeClr val="tx1"/>
                          </a:solidFill>
                          <a:effectLst>
                            <a:outerShdw blurRad="38100" dist="38100" dir="2700000" algn="tl">
                              <a:srgbClr val="000000">
                                <a:alpha val="43137"/>
                              </a:srgbClr>
                            </a:outerShdw>
                          </a:effectLst>
                          <a:latin typeface="Cambria" pitchFamily="18" charset="0"/>
                        </a:rPr>
                        <a:t>(reales) (</a:t>
                      </a:r>
                      <a:r>
                        <a:rPr lang="es-ES" sz="1800" baseline="0" dirty="0" smtClean="0">
                          <a:solidFill>
                            <a:schemeClr val="tx1"/>
                          </a:solidFill>
                          <a:effectLst>
                            <a:outerShdw blurRad="38100" dist="38100" dir="2700000" algn="tl">
                              <a:srgbClr val="000000">
                                <a:alpha val="43137"/>
                              </a:srgbClr>
                            </a:outerShdw>
                          </a:effectLst>
                          <a:latin typeface="Consolas" pitchFamily="49" charset="0"/>
                          <a:cs typeface="Consolas" pitchFamily="49" charset="0"/>
                        </a:rPr>
                        <a:t>123.5</a:t>
                      </a:r>
                      <a:r>
                        <a:rPr lang="es-ES" sz="1800" baseline="0" dirty="0" smtClean="0">
                          <a:solidFill>
                            <a:schemeClr val="tx1"/>
                          </a:solidFill>
                          <a:effectLst>
                            <a:outerShdw blurRad="38100" dist="38100" dir="2700000" algn="tl">
                              <a:srgbClr val="000000">
                                <a:alpha val="43137"/>
                              </a:srgbClr>
                            </a:outerShdw>
                          </a:effectLst>
                          <a:latin typeface="Cambria" pitchFamily="18" charset="0"/>
                        </a:rPr>
                        <a:t>)</a:t>
                      </a:r>
                      <a:endParaRPr lang="es-ES" sz="1800" dirty="0">
                        <a:solidFill>
                          <a:schemeClr val="tx1"/>
                        </a:solidFill>
                        <a:effectLst>
                          <a:outerShdw blurRad="38100" dist="38100" dir="2700000" algn="tl">
                            <a:srgbClr val="000000">
                              <a:alpha val="43137"/>
                            </a:srgbClr>
                          </a:outerShdw>
                        </a:effectLst>
                        <a:latin typeface="Cambria"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c>
                  <a:txBody>
                    <a:bodyPr/>
                    <a:lstStyle/>
                    <a:p>
                      <a:r>
                        <a:rPr lang="es-ES" sz="1800" dirty="0" err="1" smtClean="0">
                          <a:solidFill>
                            <a:schemeClr val="tx1"/>
                          </a:solidFill>
                          <a:effectLst>
                            <a:outerShdw blurRad="38100" dist="38100" dir="2700000" algn="tl">
                              <a:srgbClr val="000000">
                                <a:alpha val="43137"/>
                              </a:srgbClr>
                            </a:outerShdw>
                          </a:effectLst>
                          <a:latin typeface="Consolas" pitchFamily="49" charset="0"/>
                        </a:rPr>
                        <a:t>scientific</a:t>
                      </a:r>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ambria" pitchFamily="18" charset="0"/>
                        </a:rPr>
                        <a:t>Notación científica</a:t>
                      </a:r>
                      <a:r>
                        <a:rPr lang="es-ES" sz="1800" baseline="0" dirty="0" smtClean="0">
                          <a:solidFill>
                            <a:schemeClr val="tx1"/>
                          </a:solidFill>
                          <a:effectLst>
                            <a:outerShdw blurRad="38100" dist="38100" dir="2700000" algn="tl">
                              <a:srgbClr val="000000">
                                <a:alpha val="43137"/>
                              </a:srgbClr>
                            </a:outerShdw>
                          </a:effectLst>
                          <a:latin typeface="Cambria" pitchFamily="18" charset="0"/>
                        </a:rPr>
                        <a:t> (reales) (</a:t>
                      </a:r>
                      <a:r>
                        <a:rPr lang="es-ES" sz="1800" baseline="0" dirty="0" smtClean="0">
                          <a:solidFill>
                            <a:schemeClr val="tx1"/>
                          </a:solidFill>
                          <a:effectLst>
                            <a:outerShdw blurRad="38100" dist="38100" dir="2700000" algn="tl">
                              <a:srgbClr val="000000">
                                <a:alpha val="43137"/>
                              </a:srgbClr>
                            </a:outerShdw>
                          </a:effectLst>
                          <a:latin typeface="Consolas" pitchFamily="49" charset="0"/>
                          <a:cs typeface="Consolas" pitchFamily="49" charset="0"/>
                        </a:rPr>
                        <a:t>1.235E+2</a:t>
                      </a:r>
                      <a:r>
                        <a:rPr lang="es-ES" sz="1800" baseline="0" dirty="0" smtClean="0">
                          <a:solidFill>
                            <a:schemeClr val="tx1"/>
                          </a:solidFill>
                          <a:effectLst>
                            <a:outerShdw blurRad="38100" dist="38100" dir="2700000" algn="tl">
                              <a:srgbClr val="000000">
                                <a:alpha val="43137"/>
                              </a:srgbClr>
                            </a:outerShdw>
                          </a:effectLst>
                          <a:latin typeface="Cambria" pitchFamily="18" charset="0"/>
                        </a:rPr>
                        <a:t>)</a:t>
                      </a:r>
                      <a:endParaRPr lang="es-ES" sz="1800" dirty="0">
                        <a:solidFill>
                          <a:schemeClr val="tx1"/>
                        </a:solidFill>
                        <a:effectLst>
                          <a:outerShdw blurRad="38100" dist="38100" dir="2700000" algn="tl">
                            <a:srgbClr val="000000">
                              <a:alpha val="43137"/>
                            </a:srgbClr>
                          </a:outerShdw>
                        </a:effectLst>
                        <a:latin typeface="Cambria"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c>
                  <a:txBody>
                    <a:bodyPr/>
                    <a:lstStyle/>
                    <a:p>
                      <a:r>
                        <a:rPr lang="es-ES" sz="1800" dirty="0" err="1" smtClean="0">
                          <a:solidFill>
                            <a:schemeClr val="tx1"/>
                          </a:solidFill>
                          <a:effectLst>
                            <a:outerShdw blurRad="38100" dist="38100" dir="2700000" algn="tl">
                              <a:srgbClr val="000000">
                                <a:alpha val="43137"/>
                              </a:srgbClr>
                            </a:outerShdw>
                          </a:effectLst>
                          <a:latin typeface="Consolas" pitchFamily="49" charset="0"/>
                        </a:rPr>
                        <a:t>boolalpha</a:t>
                      </a:r>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ambria" pitchFamily="18" charset="0"/>
                        </a:rPr>
                        <a:t>Valores </a:t>
                      </a:r>
                      <a:r>
                        <a:rPr lang="es-ES" sz="1800" dirty="0" smtClean="0">
                          <a:solidFill>
                            <a:schemeClr val="tx1"/>
                          </a:solidFill>
                          <a:effectLst>
                            <a:outerShdw blurRad="38100" dist="38100" dir="2700000" algn="tl">
                              <a:srgbClr val="000000">
                                <a:alpha val="43137"/>
                              </a:srgbClr>
                            </a:outerShdw>
                          </a:effectLst>
                          <a:latin typeface="Consolas" pitchFamily="49" charset="0"/>
                        </a:rPr>
                        <a:t>bool</a:t>
                      </a:r>
                      <a:r>
                        <a:rPr lang="es-ES" sz="1800" dirty="0" smtClean="0">
                          <a:solidFill>
                            <a:schemeClr val="tx1"/>
                          </a:solidFill>
                          <a:effectLst>
                            <a:outerShdw blurRad="38100" dist="38100" dir="2700000" algn="tl">
                              <a:srgbClr val="000000">
                                <a:alpha val="43137"/>
                              </a:srgbClr>
                            </a:outerShdw>
                          </a:effectLst>
                          <a:latin typeface="Cambria" pitchFamily="18" charset="0"/>
                        </a:rPr>
                        <a:t> como </a:t>
                      </a:r>
                      <a:r>
                        <a:rPr lang="es-ES" sz="1800" dirty="0" smtClean="0">
                          <a:solidFill>
                            <a:schemeClr val="tx1"/>
                          </a:solidFill>
                          <a:effectLst>
                            <a:outerShdw blurRad="38100" dist="38100" dir="2700000" algn="tl">
                              <a:srgbClr val="000000">
                                <a:alpha val="43137"/>
                              </a:srgbClr>
                            </a:outerShdw>
                          </a:effectLst>
                          <a:latin typeface="Consolas" pitchFamily="49" charset="0"/>
                        </a:rPr>
                        <a:t>true</a:t>
                      </a:r>
                      <a:r>
                        <a:rPr lang="es-ES" sz="1800" dirty="0" smtClean="0">
                          <a:solidFill>
                            <a:schemeClr val="tx1"/>
                          </a:solidFill>
                          <a:effectLst>
                            <a:outerShdw blurRad="38100" dist="38100" dir="2700000" algn="tl">
                              <a:srgbClr val="000000">
                                <a:alpha val="43137"/>
                              </a:srgbClr>
                            </a:outerShdw>
                          </a:effectLst>
                          <a:latin typeface="Cambria" pitchFamily="18" charset="0"/>
                        </a:rPr>
                        <a:t> / </a:t>
                      </a:r>
                      <a:r>
                        <a:rPr lang="es-ES" sz="1800" dirty="0" smtClean="0">
                          <a:solidFill>
                            <a:schemeClr val="tx1"/>
                          </a:solidFill>
                          <a:effectLst>
                            <a:outerShdw blurRad="38100" dist="38100" dir="2700000" algn="tl">
                              <a:srgbClr val="000000">
                                <a:alpha val="43137"/>
                              </a:srgbClr>
                            </a:outerShdw>
                          </a:effectLst>
                          <a:latin typeface="Consolas" pitchFamily="49" charset="0"/>
                        </a:rPr>
                        <a:t>false</a:t>
                      </a:r>
                      <a:endParaRPr lang="es-ES" sz="1800" dirty="0">
                        <a:solidFill>
                          <a:schemeClr val="tx1"/>
                        </a:solidFill>
                        <a:effectLst>
                          <a:outerShdw blurRad="38100" dist="38100" dir="2700000" algn="tl">
                            <a:srgbClr val="000000">
                              <a:alpha val="43137"/>
                            </a:srgbClr>
                          </a:outerShdw>
                        </a:effectLst>
                        <a:latin typeface="Cambria"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onsolas" pitchFamily="49" charset="0"/>
                        </a:rPr>
                        <a:t>left / </a:t>
                      </a:r>
                      <a:r>
                        <a:rPr lang="es-ES" sz="1800" u="none" dirty="0" smtClean="0">
                          <a:solidFill>
                            <a:schemeClr val="tx1"/>
                          </a:solidFill>
                          <a:effectLst>
                            <a:outerShdw blurRad="38100" dist="38100" dir="2700000" algn="tl">
                              <a:srgbClr val="000000">
                                <a:alpha val="43137"/>
                              </a:srgbClr>
                            </a:outerShdw>
                          </a:effectLst>
                          <a:latin typeface="Consolas" pitchFamily="49" charset="0"/>
                        </a:rPr>
                        <a:t>right</a:t>
                      </a:r>
                      <a:endParaRPr lang="es-ES" sz="1800" u="none"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ambria" pitchFamily="18" charset="0"/>
                        </a:rPr>
                        <a:t>Ajustar a la izquierda</a:t>
                      </a:r>
                      <a:r>
                        <a:rPr lang="es-ES" sz="1800" baseline="0" dirty="0" smtClean="0">
                          <a:solidFill>
                            <a:schemeClr val="tx1"/>
                          </a:solidFill>
                          <a:effectLst>
                            <a:outerShdw blurRad="38100" dist="38100" dir="2700000" algn="tl">
                              <a:srgbClr val="000000">
                                <a:alpha val="43137"/>
                              </a:srgbClr>
                            </a:outerShdw>
                          </a:effectLst>
                          <a:latin typeface="Cambria" pitchFamily="18" charset="0"/>
                        </a:rPr>
                        <a:t>/derecha (por defecto)</a:t>
                      </a:r>
                      <a:endParaRPr lang="es-ES" sz="1800" dirty="0">
                        <a:solidFill>
                          <a:schemeClr val="tx1"/>
                        </a:solidFill>
                        <a:effectLst>
                          <a:outerShdw blurRad="38100" dist="38100" dir="2700000" algn="tl">
                            <a:srgbClr val="000000">
                              <a:alpha val="43137"/>
                            </a:srgbClr>
                          </a:outerShdw>
                        </a:effectLst>
                        <a:latin typeface="Cambria"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0840">
                <a:tc>
                  <a:txBody>
                    <a:bodyPr/>
                    <a:lstStyle/>
                    <a:p>
                      <a:r>
                        <a:rPr lang="es-ES" sz="1800" dirty="0" smtClean="0">
                          <a:solidFill>
                            <a:srgbClr val="FFC000"/>
                          </a:solidFill>
                          <a:effectLst>
                            <a:outerShdw blurRad="38100" dist="38100" dir="2700000" algn="tl">
                              <a:srgbClr val="000000">
                                <a:alpha val="43137"/>
                              </a:srgbClr>
                            </a:outerShdw>
                          </a:effectLst>
                          <a:latin typeface="Consolas" pitchFamily="49" charset="0"/>
                        </a:rPr>
                        <a:t>iomanip</a:t>
                      </a:r>
                      <a:endParaRPr lang="es-ES" sz="1800" dirty="0">
                        <a:solidFill>
                          <a:srgbClr val="FFC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onsolas" pitchFamily="49" charset="0"/>
                        </a:rPr>
                        <a:t>setw(</a:t>
                      </a:r>
                      <a:r>
                        <a:rPr lang="es-ES" sz="1800" i="1" dirty="0" smtClean="0">
                          <a:solidFill>
                            <a:schemeClr val="tx1"/>
                          </a:solidFill>
                          <a:effectLst>
                            <a:outerShdw blurRad="38100" dist="38100" dir="2700000" algn="tl">
                              <a:srgbClr val="000000">
                                <a:alpha val="43137"/>
                              </a:srgbClr>
                            </a:outerShdw>
                          </a:effectLst>
                          <a:latin typeface="Consolas" pitchFamily="49" charset="0"/>
                        </a:rPr>
                        <a:t>anchura</a:t>
                      </a:r>
                      <a:r>
                        <a:rPr lang="es-ES" sz="1800" i="0" dirty="0" smtClean="0">
                          <a:solidFill>
                            <a:schemeClr val="tx1"/>
                          </a:solidFill>
                          <a:effectLst>
                            <a:outerShdw blurRad="38100" dist="38100" dir="2700000" algn="tl">
                              <a:srgbClr val="000000">
                                <a:alpha val="43137"/>
                              </a:srgbClr>
                            </a:outerShdw>
                          </a:effectLst>
                          <a:latin typeface="Consolas" pitchFamily="49" charset="0"/>
                        </a:rPr>
                        <a:t>)*</a:t>
                      </a:r>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ambria" pitchFamily="18" charset="0"/>
                        </a:rPr>
                        <a:t>Nº de caracteres (anchura) para el dato</a:t>
                      </a:r>
                      <a:endParaRPr lang="es-ES" sz="1800" dirty="0">
                        <a:solidFill>
                          <a:schemeClr val="tx1"/>
                        </a:solidFill>
                        <a:effectLst>
                          <a:outerShdw blurRad="38100" dist="38100" dir="2700000" algn="tl">
                            <a:srgbClr val="000000">
                              <a:alpha val="43137"/>
                            </a:srgbClr>
                          </a:outerShdw>
                        </a:effectLst>
                        <a:latin typeface="Cambria"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r h="374992">
                <a:tc>
                  <a:txBody>
                    <a:bodyPr/>
                    <a:lstStyle/>
                    <a:p>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onsolas" pitchFamily="49" charset="0"/>
                        </a:rPr>
                        <a:t>setprecision(</a:t>
                      </a:r>
                      <a:r>
                        <a:rPr lang="es-ES" sz="1800" i="1" dirty="0" smtClean="0">
                          <a:solidFill>
                            <a:schemeClr val="tx1"/>
                          </a:solidFill>
                          <a:effectLst>
                            <a:outerShdw blurRad="38100" dist="38100" dir="2700000" algn="tl">
                              <a:srgbClr val="000000">
                                <a:alpha val="43137"/>
                              </a:srgbClr>
                            </a:outerShdw>
                          </a:effectLst>
                          <a:latin typeface="Consolas" pitchFamily="49" charset="0"/>
                        </a:rPr>
                        <a:t>p</a:t>
                      </a:r>
                      <a:r>
                        <a:rPr lang="es-ES" sz="1800" i="0" dirty="0" smtClean="0">
                          <a:solidFill>
                            <a:schemeClr val="tx1"/>
                          </a:solidFill>
                          <a:effectLst>
                            <a:outerShdw blurRad="38100" dist="38100" dir="2700000" algn="tl">
                              <a:srgbClr val="000000">
                                <a:alpha val="43137"/>
                              </a:srgbClr>
                            </a:outerShdw>
                          </a:effectLst>
                          <a:latin typeface="Consolas" pitchFamily="49" charset="0"/>
                        </a:rPr>
                        <a:t>)</a:t>
                      </a:r>
                      <a:endParaRPr lang="es-ES" sz="1800" dirty="0">
                        <a:solidFill>
                          <a:schemeClr val="tx1"/>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s-ES" sz="1800" dirty="0" smtClean="0">
                          <a:solidFill>
                            <a:schemeClr val="tx1"/>
                          </a:solidFill>
                          <a:effectLst>
                            <a:outerShdw blurRad="38100" dist="38100" dir="2700000" algn="tl">
                              <a:srgbClr val="000000">
                                <a:alpha val="43137"/>
                              </a:srgbClr>
                            </a:outerShdw>
                          </a:effectLst>
                          <a:latin typeface="Cambria" pitchFamily="18" charset="0"/>
                        </a:rPr>
                        <a:t>Precisión: Nº de dígitos (en total)</a:t>
                      </a:r>
                      <a:br>
                        <a:rPr lang="es-ES" sz="1800" dirty="0" smtClean="0">
                          <a:solidFill>
                            <a:schemeClr val="tx1"/>
                          </a:solidFill>
                          <a:effectLst>
                            <a:outerShdw blurRad="38100" dist="38100" dir="2700000" algn="tl">
                              <a:srgbClr val="000000">
                                <a:alpha val="43137"/>
                              </a:srgbClr>
                            </a:outerShdw>
                          </a:effectLst>
                          <a:latin typeface="Cambria" pitchFamily="18" charset="0"/>
                        </a:rPr>
                      </a:br>
                      <a:r>
                        <a:rPr lang="es-ES" sz="1800" dirty="0" smtClean="0">
                          <a:solidFill>
                            <a:schemeClr val="tx1"/>
                          </a:solidFill>
                          <a:effectLst>
                            <a:outerShdw blurRad="38100" dist="38100" dir="2700000" algn="tl">
                              <a:srgbClr val="000000">
                                <a:alpha val="43137"/>
                              </a:srgbClr>
                            </a:outerShdw>
                          </a:effectLst>
                          <a:latin typeface="Cambria" pitchFamily="18" charset="0"/>
                        </a:rPr>
                        <a:t>Con </a:t>
                      </a:r>
                      <a:r>
                        <a:rPr lang="es-ES" sz="1800" dirty="0" smtClean="0">
                          <a:solidFill>
                            <a:schemeClr val="tx1"/>
                          </a:solidFill>
                          <a:effectLst>
                            <a:outerShdw blurRad="38100" dist="38100" dir="2700000" algn="tl">
                              <a:srgbClr val="000000">
                                <a:alpha val="43137"/>
                              </a:srgbClr>
                            </a:outerShdw>
                          </a:effectLst>
                          <a:latin typeface="Consolas" pitchFamily="49" charset="0"/>
                        </a:rPr>
                        <a:t>fixed</a:t>
                      </a:r>
                      <a:r>
                        <a:rPr lang="es-ES" sz="1800" dirty="0" smtClean="0">
                          <a:solidFill>
                            <a:schemeClr val="tx1"/>
                          </a:solidFill>
                          <a:effectLst>
                            <a:outerShdw blurRad="38100" dist="38100" dir="2700000" algn="tl">
                              <a:srgbClr val="000000">
                                <a:alpha val="43137"/>
                              </a:srgbClr>
                            </a:outerShdw>
                          </a:effectLst>
                          <a:latin typeface="Cambria" pitchFamily="18" charset="0"/>
                        </a:rPr>
                        <a:t> o </a:t>
                      </a:r>
                      <a:r>
                        <a:rPr lang="es-ES" sz="1800" dirty="0" smtClean="0">
                          <a:solidFill>
                            <a:schemeClr val="tx1"/>
                          </a:solidFill>
                          <a:effectLst>
                            <a:outerShdw blurRad="38100" dist="38100" dir="2700000" algn="tl">
                              <a:srgbClr val="000000">
                                <a:alpha val="43137"/>
                              </a:srgbClr>
                            </a:outerShdw>
                          </a:effectLst>
                          <a:latin typeface="Consolas" pitchFamily="49" charset="0"/>
                        </a:rPr>
                        <a:t>scientific</a:t>
                      </a:r>
                      <a:r>
                        <a:rPr lang="es-ES" sz="1800" dirty="0" smtClean="0">
                          <a:solidFill>
                            <a:schemeClr val="tx1"/>
                          </a:solidFill>
                          <a:effectLst>
                            <a:outerShdw blurRad="38100" dist="38100" dir="2700000" algn="tl">
                              <a:srgbClr val="000000">
                                <a:alpha val="43137"/>
                              </a:srgbClr>
                            </a:outerShdw>
                          </a:effectLst>
                          <a:latin typeface="Cambria" pitchFamily="18" charset="0"/>
                        </a:rPr>
                        <a:t>, nº de decimales</a:t>
                      </a:r>
                      <a:endParaRPr lang="es-ES" sz="1800" dirty="0">
                        <a:solidFill>
                          <a:schemeClr val="tx1"/>
                        </a:solidFill>
                        <a:effectLst>
                          <a:outerShdw blurRad="38100" dist="38100" dir="2700000" algn="tl">
                            <a:srgbClr val="000000">
                              <a:alpha val="43137"/>
                            </a:srgbClr>
                          </a:outerShdw>
                        </a:effectLst>
                        <a:latin typeface="Cambria" pitchFamily="18"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
        <p:nvSpPr>
          <p:cNvPr id="7" name="6 CuadroTexto"/>
          <p:cNvSpPr txBox="1"/>
          <p:nvPr/>
        </p:nvSpPr>
        <p:spPr>
          <a:xfrm>
            <a:off x="1799692" y="5445224"/>
            <a:ext cx="5544616" cy="64633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a:t>
            </a:r>
            <a:r>
              <a:rPr lang="es-ES" dirty="0" smtClean="0">
                <a:effectLst>
                  <a:outerShdw blurRad="38100" dist="38100" dir="2700000" algn="tl">
                    <a:srgbClr val="000000">
                      <a:alpha val="43137"/>
                    </a:srgbClr>
                  </a:outerShdw>
                </a:effectLst>
                <a:latin typeface="Consolas" pitchFamily="49" charset="0"/>
              </a:rPr>
              <a:t>setw()</a:t>
            </a:r>
            <a:r>
              <a:rPr lang="es-ES" dirty="0" smtClean="0">
                <a:effectLst>
                  <a:outerShdw blurRad="38100" dist="38100" dir="2700000" algn="tl">
                    <a:srgbClr val="000000">
                      <a:alpha val="43137"/>
                    </a:srgbClr>
                  </a:outerShdw>
                </a:effectLst>
                <a:latin typeface="Cambria" pitchFamily="18" charset="0"/>
              </a:rPr>
              <a:t> sólo afecta al siguiente dato que se escriba,</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mientras que los otros afectan a todos</a:t>
            </a:r>
          </a:p>
        </p:txBody>
      </p:sp>
      <p:sp>
        <p:nvSpPr>
          <p:cNvPr id="8" name="7 Rectángulo"/>
          <p:cNvSpPr/>
          <p:nvPr/>
        </p:nvSpPr>
        <p:spPr>
          <a:xfrm>
            <a:off x="6074643" y="417552"/>
            <a:ext cx="2723823" cy="400110"/>
          </a:xfrm>
          <a:prstGeom prst="rect">
            <a:avLst/>
          </a:prstGeom>
        </p:spPr>
        <p:txBody>
          <a:bodyPr wrap="none">
            <a:spAutoFit/>
          </a:bodyPr>
          <a:lstStyle/>
          <a:p>
            <a:r>
              <a:rPr lang="es-ES" sz="2000" dirty="0" smtClean="0">
                <a:solidFill>
                  <a:srgbClr val="FFCCFF"/>
                </a:solidFill>
                <a:latin typeface="Consolas"/>
              </a:rPr>
              <a:t>#include &lt;iomanip&gt;</a:t>
            </a:r>
            <a:endParaRPr lang="es-ES" sz="2000" dirty="0" smtClean="0">
              <a:latin typeface="Consolas"/>
            </a:endParaRPr>
          </a:p>
        </p:txBody>
      </p:sp>
    </p:spTree>
  </p:cSld>
  <p:clrMapOvr>
    <a:masterClrMapping/>
  </p:clrMapOvr>
  <p:transition spd="med">
    <p:wipe di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Formato de la salida</a:t>
            </a:r>
            <a:endParaRPr lang="es-ES" dirty="0"/>
          </a:p>
        </p:txBody>
      </p:sp>
      <p:sp>
        <p:nvSpPr>
          <p:cNvPr id="3" name="2 Marcador de contenido"/>
          <p:cNvSpPr>
            <a:spLocks noGrp="1"/>
          </p:cNvSpPr>
          <p:nvPr>
            <p:ph idx="1"/>
          </p:nvPr>
        </p:nvSpPr>
        <p:spPr>
          <a:xfrm>
            <a:off x="590872" y="1071546"/>
            <a:ext cx="8229600" cy="5110178"/>
          </a:xfrm>
        </p:spPr>
        <p:txBody>
          <a:bodyPr>
            <a:normAutofit/>
          </a:bodyPr>
          <a:lstStyle/>
          <a:p>
            <a:pPr marL="0" lvl="1" indent="1588">
              <a:spcBef>
                <a:spcPts val="0"/>
              </a:spcBef>
              <a:spcAft>
                <a:spcPts val="600"/>
              </a:spcAft>
              <a:buNone/>
            </a:pPr>
            <a:r>
              <a:rPr lang="es-ES" sz="1800" spc="-100" dirty="0" smtClean="0">
                <a:solidFill>
                  <a:srgbClr val="FFC000"/>
                </a:solidFill>
                <a:latin typeface="Consolas" pitchFamily="49" charset="0"/>
              </a:rPr>
              <a:t>bool</a:t>
            </a:r>
            <a:r>
              <a:rPr lang="es-ES" sz="1800" spc="-100" dirty="0" smtClean="0">
                <a:latin typeface="Consolas" pitchFamily="49" charset="0"/>
              </a:rPr>
              <a:t> fin = </a:t>
            </a:r>
            <a:r>
              <a:rPr lang="es-ES" sz="1800" spc="-100" dirty="0" smtClean="0">
                <a:solidFill>
                  <a:srgbClr val="FFFF00"/>
                </a:solidFill>
                <a:latin typeface="Consolas" pitchFamily="49" charset="0"/>
              </a:rPr>
              <a:t>false</a:t>
            </a:r>
            <a:r>
              <a:rPr lang="es-ES" sz="1800" spc="-100" dirty="0" smtClean="0">
                <a:latin typeface="Consolas" pitchFamily="49" charset="0"/>
              </a:rPr>
              <a:t>;</a:t>
            </a:r>
          </a:p>
          <a:p>
            <a:pPr marL="0" lvl="1" indent="1588">
              <a:spcBef>
                <a:spcPts val="0"/>
              </a:spcBef>
              <a:spcAft>
                <a:spcPts val="600"/>
              </a:spcAft>
              <a:buNone/>
            </a:pPr>
            <a:r>
              <a:rPr lang="fr-FR" sz="1800" spc="-100" dirty="0" smtClean="0">
                <a:latin typeface="Consolas" pitchFamily="49" charset="0"/>
              </a:rPr>
              <a:t>cout &lt;&lt; fin &lt;&lt; </a:t>
            </a:r>
            <a:r>
              <a:rPr lang="fr-FR" sz="1800" spc="-100" dirty="0" smtClean="0">
                <a:solidFill>
                  <a:srgbClr val="FFFF00"/>
                </a:solidFill>
                <a:latin typeface="Consolas" pitchFamily="49" charset="0"/>
              </a:rPr>
              <a:t>"-&gt;"</a:t>
            </a:r>
            <a:r>
              <a:rPr lang="fr-FR" sz="1800" spc="-100" dirty="0" smtClean="0">
                <a:latin typeface="Consolas" pitchFamily="49" charset="0"/>
              </a:rPr>
              <a:t> &lt;&lt; </a:t>
            </a:r>
            <a:r>
              <a:rPr lang="fr-FR" sz="1800" spc="-100" dirty="0" err="1" smtClean="0">
                <a:latin typeface="Consolas" pitchFamily="49" charset="0"/>
              </a:rPr>
              <a:t>boolalpha</a:t>
            </a:r>
            <a:r>
              <a:rPr lang="fr-FR" sz="1800" spc="-100" dirty="0" smtClean="0">
                <a:latin typeface="Consolas" pitchFamily="49" charset="0"/>
              </a:rPr>
              <a:t> &lt;&lt; fin &lt;&lt; endl;</a:t>
            </a:r>
          </a:p>
          <a:p>
            <a:pPr marL="0" lvl="1" indent="1588">
              <a:spcBef>
                <a:spcPts val="0"/>
              </a:spcBef>
              <a:spcAft>
                <a:spcPts val="600"/>
              </a:spcAft>
              <a:buNone/>
            </a:pPr>
            <a:r>
              <a:rPr lang="es-ES" sz="1800" spc="-100" dirty="0" smtClean="0">
                <a:solidFill>
                  <a:srgbClr val="FFC000"/>
                </a:solidFill>
                <a:latin typeface="Consolas" pitchFamily="49" charset="0"/>
              </a:rPr>
              <a:t>double</a:t>
            </a:r>
            <a:r>
              <a:rPr lang="es-ES" sz="1800" spc="-100" dirty="0" smtClean="0">
                <a:latin typeface="Consolas" pitchFamily="49" charset="0"/>
              </a:rPr>
              <a:t> d = </a:t>
            </a:r>
            <a:r>
              <a:rPr lang="es-ES" sz="1800" spc="-100" dirty="0" smtClean="0">
                <a:solidFill>
                  <a:srgbClr val="FFFF00"/>
                </a:solidFill>
                <a:latin typeface="Consolas" pitchFamily="49" charset="0"/>
              </a:rPr>
              <a:t>123.45</a:t>
            </a:r>
            <a:r>
              <a:rPr lang="es-ES" sz="1800" spc="-100" dirty="0" smtClean="0">
                <a:latin typeface="Consolas" pitchFamily="49" charset="0"/>
              </a:rPr>
              <a:t>;</a:t>
            </a:r>
          </a:p>
          <a:p>
            <a:pPr marL="0" lvl="1" indent="1588">
              <a:spcBef>
                <a:spcPts val="0"/>
              </a:spcBef>
              <a:spcAft>
                <a:spcPts val="600"/>
              </a:spcAft>
              <a:buNone/>
            </a:pPr>
            <a:r>
              <a:rPr lang="es-ES" sz="1800" spc="-100" dirty="0" smtClean="0">
                <a:solidFill>
                  <a:srgbClr val="FFC000"/>
                </a:solidFill>
                <a:latin typeface="Consolas" pitchFamily="49" charset="0"/>
              </a:rPr>
              <a:t>char</a:t>
            </a:r>
            <a:r>
              <a:rPr lang="es-ES" sz="1800" spc="-100" dirty="0" smtClean="0">
                <a:latin typeface="Consolas" pitchFamily="49" charset="0"/>
              </a:rPr>
              <a:t> c = </a:t>
            </a:r>
            <a:r>
              <a:rPr lang="es-ES" sz="1800" spc="-100" dirty="0" smtClean="0">
                <a:solidFill>
                  <a:srgbClr val="FFFF00"/>
                </a:solidFill>
                <a:latin typeface="Consolas" pitchFamily="49" charset="0"/>
              </a:rPr>
              <a:t>'x'</a:t>
            </a:r>
            <a:r>
              <a:rPr lang="es-ES" sz="1800" spc="-100" dirty="0" smtClean="0">
                <a:latin typeface="Consolas" pitchFamily="49" charset="0"/>
              </a:rPr>
              <a:t>;</a:t>
            </a:r>
          </a:p>
          <a:p>
            <a:pPr marL="0" lvl="1" indent="1588">
              <a:spcBef>
                <a:spcPts val="0"/>
              </a:spcBef>
              <a:spcAft>
                <a:spcPts val="600"/>
              </a:spcAft>
              <a:buNone/>
            </a:pPr>
            <a:r>
              <a:rPr lang="es-ES" sz="1800" spc="-100" dirty="0" smtClean="0">
                <a:solidFill>
                  <a:srgbClr val="FFC000"/>
                </a:solidFill>
                <a:latin typeface="Consolas" pitchFamily="49" charset="0"/>
              </a:rPr>
              <a:t>int</a:t>
            </a:r>
            <a:r>
              <a:rPr lang="es-ES" sz="1800" spc="-100" dirty="0" smtClean="0">
                <a:latin typeface="Consolas" pitchFamily="49" charset="0"/>
              </a:rPr>
              <a:t> i = </a:t>
            </a:r>
            <a:r>
              <a:rPr lang="es-ES" sz="1800" spc="-100" dirty="0" smtClean="0">
                <a:solidFill>
                  <a:srgbClr val="FFFF00"/>
                </a:solidFill>
                <a:latin typeface="Consolas" pitchFamily="49" charset="0"/>
              </a:rPr>
              <a:t>62</a:t>
            </a:r>
            <a:r>
              <a:rPr lang="es-ES" sz="1800" spc="-100" dirty="0" smtClean="0">
                <a:latin typeface="Consolas" pitchFamily="49" charset="0"/>
              </a:rPr>
              <a:t>;</a:t>
            </a:r>
          </a:p>
          <a:p>
            <a:pPr marL="0" lvl="1" indent="1588">
              <a:spcBef>
                <a:spcPts val="0"/>
              </a:spcBef>
              <a:spcAft>
                <a:spcPts val="600"/>
              </a:spcAft>
              <a:buNone/>
            </a:pPr>
            <a:r>
              <a:rPr lang="en-US" sz="1800" spc="-100" dirty="0" smtClean="0">
                <a:latin typeface="Consolas" pitchFamily="49" charset="0"/>
              </a:rPr>
              <a:t>cout &lt;&lt; d &lt;&lt; c &lt;&lt; i &lt;&lt; endl;</a:t>
            </a:r>
          </a:p>
          <a:p>
            <a:pPr marL="0" lvl="1" indent="1588">
              <a:spcBef>
                <a:spcPts val="0"/>
              </a:spcBef>
              <a:spcAft>
                <a:spcPts val="600"/>
              </a:spcAft>
              <a:buNone/>
            </a:pPr>
            <a:r>
              <a:rPr lang="en-US" sz="1800" spc="-100" dirty="0" smtClean="0">
                <a:latin typeface="Consolas" pitchFamily="49" charset="0"/>
              </a:rPr>
              <a:t>cout &lt;&lt; </a:t>
            </a:r>
            <a:r>
              <a:rPr lang="en-US" sz="1800" spc="-100" dirty="0" smtClean="0">
                <a:solidFill>
                  <a:srgbClr val="FFFF00"/>
                </a:solidFill>
                <a:latin typeface="Consolas" pitchFamily="49" charset="0"/>
              </a:rPr>
              <a:t>"|"</a:t>
            </a:r>
            <a:r>
              <a:rPr lang="en-US" sz="1800" spc="-100" dirty="0" smtClean="0">
                <a:latin typeface="Consolas" pitchFamily="49" charset="0"/>
              </a:rPr>
              <a:t> &lt;&lt; setw(8) &lt;&lt; d &lt;&lt; </a:t>
            </a:r>
            <a:r>
              <a:rPr lang="en-US" sz="1800" spc="-100" dirty="0" smtClean="0">
                <a:solidFill>
                  <a:srgbClr val="FFFF00"/>
                </a:solidFill>
                <a:latin typeface="Consolas" pitchFamily="49" charset="0"/>
              </a:rPr>
              <a:t>"|" </a:t>
            </a:r>
            <a:r>
              <a:rPr lang="en-US" sz="1800" spc="-100" dirty="0" smtClean="0">
                <a:latin typeface="Consolas" pitchFamily="49" charset="0"/>
              </a:rPr>
              <a:t>&lt;&lt; endl;</a:t>
            </a:r>
          </a:p>
          <a:p>
            <a:pPr marL="0" lvl="1" indent="1588">
              <a:spcBef>
                <a:spcPts val="0"/>
              </a:spcBef>
              <a:spcAft>
                <a:spcPts val="600"/>
              </a:spcAft>
              <a:buNone/>
            </a:pPr>
            <a:r>
              <a:rPr lang="en-US" sz="1800" spc="-100" dirty="0" smtClean="0">
                <a:latin typeface="Consolas" pitchFamily="49" charset="0"/>
              </a:rPr>
              <a:t>cout &lt;&lt; </a:t>
            </a:r>
            <a:r>
              <a:rPr lang="en-US" sz="1800" spc="-100" dirty="0" smtClean="0">
                <a:solidFill>
                  <a:srgbClr val="FFFF00"/>
                </a:solidFill>
                <a:latin typeface="Consolas" pitchFamily="49" charset="0"/>
              </a:rPr>
              <a:t>"|"</a:t>
            </a:r>
            <a:r>
              <a:rPr lang="en-US" sz="1800" spc="-100" dirty="0" smtClean="0">
                <a:latin typeface="Consolas" pitchFamily="49" charset="0"/>
              </a:rPr>
              <a:t> &lt;&lt; left &lt;&lt; setw(8) &lt;&lt; d &lt;&lt; </a:t>
            </a:r>
            <a:r>
              <a:rPr lang="en-US" sz="1800" spc="-100" dirty="0" smtClean="0">
                <a:solidFill>
                  <a:srgbClr val="FFFF00"/>
                </a:solidFill>
                <a:latin typeface="Consolas" pitchFamily="49" charset="0"/>
              </a:rPr>
              <a:t>"|" </a:t>
            </a:r>
            <a:r>
              <a:rPr lang="en-US" sz="1800" spc="-100" dirty="0" smtClean="0">
                <a:latin typeface="Consolas" pitchFamily="49" charset="0"/>
              </a:rPr>
              <a:t>&lt;&lt; endl;</a:t>
            </a:r>
          </a:p>
          <a:p>
            <a:pPr marL="0" lvl="1" indent="1588">
              <a:spcBef>
                <a:spcPts val="0"/>
              </a:spcBef>
              <a:spcAft>
                <a:spcPts val="600"/>
              </a:spcAft>
              <a:buNone/>
            </a:pPr>
            <a:r>
              <a:rPr lang="en-US" sz="1800" spc="-100" dirty="0" smtClean="0">
                <a:latin typeface="Consolas" pitchFamily="49" charset="0"/>
              </a:rPr>
              <a:t>cout &lt;&lt; </a:t>
            </a:r>
            <a:r>
              <a:rPr lang="en-US" sz="1800" spc="-100" dirty="0" smtClean="0">
                <a:solidFill>
                  <a:srgbClr val="FFFF00"/>
                </a:solidFill>
                <a:latin typeface="Consolas" pitchFamily="49" charset="0"/>
              </a:rPr>
              <a:t>"|"</a:t>
            </a:r>
            <a:r>
              <a:rPr lang="en-US" sz="1800" spc="-100" dirty="0" smtClean="0">
                <a:latin typeface="Consolas" pitchFamily="49" charset="0"/>
              </a:rPr>
              <a:t> &lt;&lt; setw(4) &lt;&lt; c &lt;&lt; </a:t>
            </a:r>
            <a:r>
              <a:rPr lang="en-US" sz="1800" spc="-100" dirty="0" smtClean="0">
                <a:solidFill>
                  <a:srgbClr val="FFFF00"/>
                </a:solidFill>
                <a:latin typeface="Consolas" pitchFamily="49" charset="0"/>
              </a:rPr>
              <a:t>"|" </a:t>
            </a:r>
            <a:r>
              <a:rPr lang="en-US" sz="1800" spc="-100" dirty="0" smtClean="0">
                <a:latin typeface="Consolas" pitchFamily="49" charset="0"/>
              </a:rPr>
              <a:t>&lt;&lt; endl;</a:t>
            </a:r>
          </a:p>
          <a:p>
            <a:pPr marL="0" lvl="1" indent="1588">
              <a:spcBef>
                <a:spcPts val="0"/>
              </a:spcBef>
              <a:spcAft>
                <a:spcPts val="600"/>
              </a:spcAft>
              <a:buNone/>
            </a:pPr>
            <a:r>
              <a:rPr lang="en-US" sz="1800" spc="-100" dirty="0" smtClean="0">
                <a:latin typeface="Consolas" pitchFamily="49" charset="0"/>
              </a:rPr>
              <a:t>cout &lt;&lt; </a:t>
            </a:r>
            <a:r>
              <a:rPr lang="en-US" sz="1800" spc="-100" dirty="0" smtClean="0">
                <a:solidFill>
                  <a:srgbClr val="FFFF00"/>
                </a:solidFill>
                <a:latin typeface="Consolas" pitchFamily="49" charset="0"/>
              </a:rPr>
              <a:t>"|"</a:t>
            </a:r>
            <a:r>
              <a:rPr lang="en-US" sz="1800" spc="-100" dirty="0" smtClean="0">
                <a:latin typeface="Consolas" pitchFamily="49" charset="0"/>
              </a:rPr>
              <a:t> &lt;&lt; right &lt;&lt; setw(5) &lt;&lt; i &lt;&lt; </a:t>
            </a:r>
            <a:r>
              <a:rPr lang="en-US" sz="1800" spc="-100" dirty="0" smtClean="0">
                <a:solidFill>
                  <a:srgbClr val="FFFF00"/>
                </a:solidFill>
                <a:latin typeface="Consolas" pitchFamily="49" charset="0"/>
              </a:rPr>
              <a:t>"|" </a:t>
            </a:r>
            <a:r>
              <a:rPr lang="en-US" sz="1800" spc="-100" dirty="0" smtClean="0">
                <a:latin typeface="Consolas" pitchFamily="49" charset="0"/>
              </a:rPr>
              <a:t>&lt;&lt; endl;</a:t>
            </a:r>
          </a:p>
          <a:p>
            <a:pPr marL="0" lvl="1" indent="1588">
              <a:spcBef>
                <a:spcPts val="0"/>
              </a:spcBef>
              <a:spcAft>
                <a:spcPts val="600"/>
              </a:spcAft>
              <a:buNone/>
            </a:pPr>
            <a:r>
              <a:rPr lang="en-US" sz="1800" spc="-100" dirty="0" smtClean="0">
                <a:solidFill>
                  <a:srgbClr val="FFC000"/>
                </a:solidFill>
                <a:latin typeface="Consolas" pitchFamily="49" charset="0"/>
              </a:rPr>
              <a:t>double</a:t>
            </a:r>
            <a:r>
              <a:rPr lang="en-US" sz="1800" spc="-100" dirty="0" smtClean="0">
                <a:solidFill>
                  <a:srgbClr val="FF9966"/>
                </a:solidFill>
                <a:latin typeface="Consolas" pitchFamily="49" charset="0"/>
              </a:rPr>
              <a:t> </a:t>
            </a:r>
            <a:r>
              <a:rPr lang="en-US" sz="1800" spc="-100" dirty="0" smtClean="0">
                <a:latin typeface="Consolas" pitchFamily="49" charset="0"/>
              </a:rPr>
              <a:t>e = 96;</a:t>
            </a:r>
          </a:p>
          <a:p>
            <a:pPr marL="0" lvl="1" indent="1588">
              <a:spcBef>
                <a:spcPts val="0"/>
              </a:spcBef>
              <a:spcAft>
                <a:spcPts val="600"/>
              </a:spcAft>
              <a:buNone/>
            </a:pPr>
            <a:r>
              <a:rPr lang="en-US" sz="1800" spc="-100" dirty="0" smtClean="0">
                <a:latin typeface="Consolas" pitchFamily="49" charset="0"/>
              </a:rPr>
              <a:t>cout &lt;&lt; e &lt;&lt; </a:t>
            </a:r>
            <a:r>
              <a:rPr lang="en-US" sz="1800" spc="-100" dirty="0" smtClean="0">
                <a:solidFill>
                  <a:srgbClr val="FFFF00"/>
                </a:solidFill>
                <a:latin typeface="Consolas" pitchFamily="49" charset="0"/>
              </a:rPr>
              <a:t>" - " </a:t>
            </a:r>
            <a:r>
              <a:rPr lang="en-US" sz="1800" spc="-100" dirty="0" smtClean="0">
                <a:latin typeface="Consolas" pitchFamily="49" charset="0"/>
              </a:rPr>
              <a:t>&lt;&lt; showpoint &lt;&lt; e &lt;&lt; endl;</a:t>
            </a:r>
          </a:p>
          <a:p>
            <a:pPr marL="0" lvl="1" indent="1588">
              <a:spcBef>
                <a:spcPts val="0"/>
              </a:spcBef>
              <a:spcAft>
                <a:spcPts val="600"/>
              </a:spcAft>
              <a:buNone/>
            </a:pPr>
            <a:r>
              <a:rPr lang="en-US" sz="1800" spc="-100" dirty="0" smtClean="0">
                <a:latin typeface="Consolas" pitchFamily="49" charset="0"/>
              </a:rPr>
              <a:t>cout &lt;&lt; scientific &lt;&lt; d &lt;&lt; endl;</a:t>
            </a:r>
          </a:p>
          <a:p>
            <a:pPr marL="0" lvl="1" indent="1588">
              <a:spcBef>
                <a:spcPts val="0"/>
              </a:spcBef>
              <a:spcAft>
                <a:spcPts val="600"/>
              </a:spcAft>
              <a:buNone/>
            </a:pPr>
            <a:r>
              <a:rPr lang="en-US" sz="1800" spc="-100" dirty="0" smtClean="0">
                <a:latin typeface="Consolas" pitchFamily="49" charset="0"/>
              </a:rPr>
              <a:t>cout &lt;&lt; fixed &lt;&lt; setprecision(8) &lt;&lt; d &lt;&lt; endl;</a:t>
            </a:r>
            <a:endParaRPr lang="es-ES" sz="1800" spc="-100" dirty="0" smtClean="0">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198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6732240" y="1052736"/>
            <a:ext cx="1872208" cy="5184576"/>
          </a:xfrm>
          <a:prstGeom prst="rect">
            <a:avLst/>
          </a:prstGeom>
          <a:solidFill>
            <a:schemeClr val="dk1"/>
          </a:solidFill>
          <a:ln w="63500" cap="rnd">
            <a:solidFill>
              <a:schemeClr val="tx1">
                <a:lumMod val="85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pPr>
              <a:spcAft>
                <a:spcPts val="600"/>
              </a:spcAft>
            </a:pPr>
            <a:endParaRPr lang="es-ES" dirty="0" smtClean="0">
              <a:latin typeface="Consolas" pitchFamily="49" charset="0"/>
            </a:endParaRPr>
          </a:p>
          <a:p>
            <a:pPr>
              <a:spcAft>
                <a:spcPts val="600"/>
              </a:spcAft>
            </a:pPr>
            <a:r>
              <a:rPr lang="es-ES" dirty="0" smtClean="0">
                <a:latin typeface="Consolas" pitchFamily="49" charset="0"/>
              </a:rPr>
              <a:t>0-&gt;false</a:t>
            </a:r>
          </a:p>
          <a:p>
            <a:pPr>
              <a:spcAft>
                <a:spcPts val="600"/>
              </a:spcAft>
            </a:pPr>
            <a:endParaRPr lang="es-ES" dirty="0" smtClean="0">
              <a:latin typeface="Consolas" pitchFamily="49" charset="0"/>
            </a:endParaRPr>
          </a:p>
          <a:p>
            <a:pPr>
              <a:spcAft>
                <a:spcPts val="600"/>
              </a:spcAft>
            </a:pPr>
            <a:endParaRPr lang="es-ES" dirty="0" smtClean="0">
              <a:latin typeface="Consolas" pitchFamily="49" charset="0"/>
            </a:endParaRPr>
          </a:p>
          <a:p>
            <a:pPr>
              <a:spcAft>
                <a:spcPts val="600"/>
              </a:spcAft>
            </a:pPr>
            <a:endParaRPr lang="es-ES" dirty="0" smtClean="0">
              <a:latin typeface="Consolas" pitchFamily="49" charset="0"/>
            </a:endParaRPr>
          </a:p>
          <a:p>
            <a:pPr>
              <a:spcAft>
                <a:spcPts val="600"/>
              </a:spcAft>
            </a:pPr>
            <a:r>
              <a:rPr lang="es-ES" dirty="0" smtClean="0">
                <a:latin typeface="Consolas" pitchFamily="49" charset="0"/>
              </a:rPr>
              <a:t>123.45x62</a:t>
            </a:r>
          </a:p>
          <a:p>
            <a:pPr>
              <a:spcAft>
                <a:spcPts val="600"/>
              </a:spcAft>
            </a:pPr>
            <a:r>
              <a:rPr lang="es-ES" dirty="0" smtClean="0">
                <a:latin typeface="Consolas" pitchFamily="49" charset="0"/>
              </a:rPr>
              <a:t>|  123.45|</a:t>
            </a:r>
          </a:p>
          <a:p>
            <a:pPr>
              <a:spcAft>
                <a:spcPts val="600"/>
              </a:spcAft>
            </a:pPr>
            <a:r>
              <a:rPr lang="es-ES" dirty="0" smtClean="0">
                <a:latin typeface="Consolas" pitchFamily="49" charset="0"/>
              </a:rPr>
              <a:t>|123.45  |</a:t>
            </a:r>
          </a:p>
          <a:p>
            <a:pPr>
              <a:spcAft>
                <a:spcPts val="600"/>
              </a:spcAft>
            </a:pPr>
            <a:r>
              <a:rPr lang="es-ES" dirty="0" smtClean="0">
                <a:latin typeface="Consolas" pitchFamily="49" charset="0"/>
              </a:rPr>
              <a:t>|x   |</a:t>
            </a:r>
          </a:p>
          <a:p>
            <a:pPr>
              <a:spcAft>
                <a:spcPts val="600"/>
              </a:spcAft>
            </a:pPr>
            <a:r>
              <a:rPr lang="es-ES" dirty="0" smtClean="0">
                <a:latin typeface="Consolas" pitchFamily="49" charset="0"/>
              </a:rPr>
              <a:t>|   62|</a:t>
            </a:r>
          </a:p>
          <a:p>
            <a:pPr>
              <a:spcAft>
                <a:spcPts val="600"/>
              </a:spcAft>
            </a:pPr>
            <a:endParaRPr lang="es-ES" dirty="0" smtClean="0">
              <a:latin typeface="Consolas" pitchFamily="49" charset="0"/>
            </a:endParaRPr>
          </a:p>
          <a:p>
            <a:pPr>
              <a:spcAft>
                <a:spcPts val="600"/>
              </a:spcAft>
            </a:pPr>
            <a:r>
              <a:rPr lang="es-ES" dirty="0" smtClean="0">
                <a:latin typeface="Consolas" pitchFamily="49" charset="0"/>
              </a:rPr>
              <a:t>96 - 96.0000</a:t>
            </a:r>
          </a:p>
          <a:p>
            <a:pPr>
              <a:spcAft>
                <a:spcPts val="600"/>
              </a:spcAft>
            </a:pPr>
            <a:r>
              <a:rPr lang="es-ES" dirty="0" smtClean="0">
                <a:latin typeface="Consolas" pitchFamily="49" charset="0"/>
              </a:rPr>
              <a:t>1.234500e+002</a:t>
            </a:r>
          </a:p>
          <a:p>
            <a:pPr>
              <a:spcAft>
                <a:spcPts val="600"/>
              </a:spcAft>
            </a:pPr>
            <a:r>
              <a:rPr lang="es-ES" dirty="0" smtClean="0">
                <a:latin typeface="Consolas" pitchFamily="49" charset="0"/>
              </a:rPr>
              <a:t>123.45000000</a:t>
            </a:r>
            <a:endParaRPr lang="es-ES" dirty="0">
              <a:latin typeface="Consolas" pitchFamily="49"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2000"/>
                                        <p:tgtEl>
                                          <p:spTgt spid="3">
                                            <p:txEl>
                                              <p:pRg st="2" end="2"/>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2000"/>
                                        <p:tgtEl>
                                          <p:spTgt spid="3">
                                            <p:txEl>
                                              <p:pRg st="3" end="3"/>
                                            </p:txEl>
                                          </p:spTgt>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2000"/>
                                        <p:tgtEl>
                                          <p:spTgt spid="3">
                                            <p:txEl>
                                              <p:pRg st="5" end="5"/>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left)">
                                      <p:cBhvr>
                                        <p:cTn id="42" dur="500"/>
                                        <p:tgtEl>
                                          <p:spTgt spid="6">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2000"/>
                                        <p:tgtEl>
                                          <p:spTgt spid="3">
                                            <p:txEl>
                                              <p:pRg st="6" end="6"/>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wipe(left)">
                                      <p:cBhvr>
                                        <p:cTn id="51" dur="500"/>
                                        <p:tgtEl>
                                          <p:spTgt spid="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left)">
                                      <p:cBhvr>
                                        <p:cTn id="56" dur="2000"/>
                                        <p:tgtEl>
                                          <p:spTgt spid="3">
                                            <p:txEl>
                                              <p:pRg st="7" end="7"/>
                                            </p:txEl>
                                          </p:spTgt>
                                        </p:tgtEl>
                                      </p:cBhvr>
                                    </p:animEffect>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wipe(left)">
                                      <p:cBhvr>
                                        <p:cTn id="60" dur="500"/>
                                        <p:tgtEl>
                                          <p:spTgt spid="6">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Effect transition="in" filter="wipe(left)">
                                      <p:cBhvr>
                                        <p:cTn id="65" dur="2000"/>
                                        <p:tgtEl>
                                          <p:spTgt spid="3">
                                            <p:txEl>
                                              <p:pRg st="8" end="8"/>
                                            </p:txEl>
                                          </p:spTgt>
                                        </p:tgtEl>
                                      </p:cBhvr>
                                    </p:animEffect>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Effect transition="in" filter="wipe(left)">
                                      <p:cBhvr>
                                        <p:cTn id="69" dur="500"/>
                                        <p:tgtEl>
                                          <p:spTgt spid="6">
                                            <p:txEl>
                                              <p:pRg st="8" end="8"/>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
                                            <p:txEl>
                                              <p:pRg st="9" end="9"/>
                                            </p:txEl>
                                          </p:spTgt>
                                        </p:tgtEl>
                                        <p:attrNameLst>
                                          <p:attrName>style.visibility</p:attrName>
                                        </p:attrNameLst>
                                      </p:cBhvr>
                                      <p:to>
                                        <p:strVal val="visible"/>
                                      </p:to>
                                    </p:set>
                                    <p:animEffect transition="in" filter="wipe(left)">
                                      <p:cBhvr>
                                        <p:cTn id="74" dur="2000"/>
                                        <p:tgtEl>
                                          <p:spTgt spid="3">
                                            <p:txEl>
                                              <p:pRg st="9" end="9"/>
                                            </p:txEl>
                                          </p:spTgt>
                                        </p:tgtEl>
                                      </p:cBhvr>
                                    </p:animEffect>
                                  </p:childTnLst>
                                </p:cTn>
                              </p:par>
                            </p:childTnLst>
                          </p:cTn>
                        </p:par>
                        <p:par>
                          <p:cTn id="75" fill="hold">
                            <p:stCondLst>
                              <p:cond delay="2000"/>
                            </p:stCondLst>
                            <p:childTnLst>
                              <p:par>
                                <p:cTn id="76" presetID="22" presetClass="entr" presetSubtype="8" fill="hold" grpId="0" nodeType="afterEffect">
                                  <p:stCondLst>
                                    <p:cond delay="0"/>
                                  </p:stCondLst>
                                  <p:childTnLst>
                                    <p:set>
                                      <p:cBhvr>
                                        <p:cTn id="77" dur="1" fill="hold">
                                          <p:stCondLst>
                                            <p:cond delay="0"/>
                                          </p:stCondLst>
                                        </p:cTn>
                                        <p:tgtEl>
                                          <p:spTgt spid="6">
                                            <p:txEl>
                                              <p:pRg st="9" end="9"/>
                                            </p:txEl>
                                          </p:spTgt>
                                        </p:tgtEl>
                                        <p:attrNameLst>
                                          <p:attrName>style.visibility</p:attrName>
                                        </p:attrNameLst>
                                      </p:cBhvr>
                                      <p:to>
                                        <p:strVal val="visible"/>
                                      </p:to>
                                    </p:set>
                                    <p:animEffect transition="in" filter="wipe(left)">
                                      <p:cBhvr>
                                        <p:cTn id="78" dur="500"/>
                                        <p:tgtEl>
                                          <p:spTgt spid="6">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wipe(left)">
                                      <p:cBhvr>
                                        <p:cTn id="83" dur="2000"/>
                                        <p:tgtEl>
                                          <p:spTgt spid="3">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
                                            <p:txEl>
                                              <p:pRg st="11" end="11"/>
                                            </p:txEl>
                                          </p:spTgt>
                                        </p:tgtEl>
                                        <p:attrNameLst>
                                          <p:attrName>style.visibility</p:attrName>
                                        </p:attrNameLst>
                                      </p:cBhvr>
                                      <p:to>
                                        <p:strVal val="visible"/>
                                      </p:to>
                                    </p:set>
                                    <p:animEffect transition="in" filter="wipe(left)">
                                      <p:cBhvr>
                                        <p:cTn id="88" dur="2000"/>
                                        <p:tgtEl>
                                          <p:spTgt spid="3">
                                            <p:txEl>
                                              <p:pRg st="11" end="11"/>
                                            </p:txEl>
                                          </p:spTgt>
                                        </p:tgtEl>
                                      </p:cBhvr>
                                    </p:animEffect>
                                  </p:childTnLst>
                                </p:cTn>
                              </p:par>
                            </p:childTnLst>
                          </p:cTn>
                        </p:par>
                        <p:par>
                          <p:cTn id="89" fill="hold">
                            <p:stCondLst>
                              <p:cond delay="2000"/>
                            </p:stCondLst>
                            <p:childTnLst>
                              <p:par>
                                <p:cTn id="90" presetID="22" presetClass="entr" presetSubtype="8" fill="hold" grpId="0" nodeType="afterEffect">
                                  <p:stCondLst>
                                    <p:cond delay="0"/>
                                  </p:stCondLst>
                                  <p:childTnLst>
                                    <p:set>
                                      <p:cBhvr>
                                        <p:cTn id="91" dur="1" fill="hold">
                                          <p:stCondLst>
                                            <p:cond delay="0"/>
                                          </p:stCondLst>
                                        </p:cTn>
                                        <p:tgtEl>
                                          <p:spTgt spid="6">
                                            <p:txEl>
                                              <p:pRg st="11" end="11"/>
                                            </p:txEl>
                                          </p:spTgt>
                                        </p:tgtEl>
                                        <p:attrNameLst>
                                          <p:attrName>style.visibility</p:attrName>
                                        </p:attrNameLst>
                                      </p:cBhvr>
                                      <p:to>
                                        <p:strVal val="visible"/>
                                      </p:to>
                                    </p:set>
                                    <p:animEffect transition="in" filter="wipe(left)">
                                      <p:cBhvr>
                                        <p:cTn id="92" dur="500"/>
                                        <p:tgtEl>
                                          <p:spTgt spid="6">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
                                            <p:txEl>
                                              <p:pRg st="12" end="12"/>
                                            </p:txEl>
                                          </p:spTgt>
                                        </p:tgtEl>
                                        <p:attrNameLst>
                                          <p:attrName>style.visibility</p:attrName>
                                        </p:attrNameLst>
                                      </p:cBhvr>
                                      <p:to>
                                        <p:strVal val="visible"/>
                                      </p:to>
                                    </p:set>
                                    <p:animEffect transition="in" filter="wipe(left)">
                                      <p:cBhvr>
                                        <p:cTn id="97" dur="2000"/>
                                        <p:tgtEl>
                                          <p:spTgt spid="3">
                                            <p:txEl>
                                              <p:pRg st="12" end="12"/>
                                            </p:txEl>
                                          </p:spTgt>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6">
                                            <p:txEl>
                                              <p:pRg st="12" end="12"/>
                                            </p:txEl>
                                          </p:spTgt>
                                        </p:tgtEl>
                                        <p:attrNameLst>
                                          <p:attrName>style.visibility</p:attrName>
                                        </p:attrNameLst>
                                      </p:cBhvr>
                                      <p:to>
                                        <p:strVal val="visible"/>
                                      </p:to>
                                    </p:set>
                                    <p:animEffect transition="in" filter="wipe(left)">
                                      <p:cBhvr>
                                        <p:cTn id="101" dur="500"/>
                                        <p:tgtEl>
                                          <p:spTgt spid="6">
                                            <p:txEl>
                                              <p:pRg st="12" end="12"/>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
                                            <p:txEl>
                                              <p:pRg st="13" end="13"/>
                                            </p:txEl>
                                          </p:spTgt>
                                        </p:tgtEl>
                                        <p:attrNameLst>
                                          <p:attrName>style.visibility</p:attrName>
                                        </p:attrNameLst>
                                      </p:cBhvr>
                                      <p:to>
                                        <p:strVal val="visible"/>
                                      </p:to>
                                    </p:set>
                                    <p:animEffect transition="in" filter="wipe(left)">
                                      <p:cBhvr>
                                        <p:cTn id="106" dur="2000"/>
                                        <p:tgtEl>
                                          <p:spTgt spid="3">
                                            <p:txEl>
                                              <p:pRg st="13" end="13"/>
                                            </p:txEl>
                                          </p:spTgt>
                                        </p:tgtEl>
                                      </p:cBhvr>
                                    </p:animEffect>
                                  </p:childTnLst>
                                </p:cTn>
                              </p:par>
                            </p:childTnLst>
                          </p:cTn>
                        </p:par>
                        <p:par>
                          <p:cTn id="107" fill="hold">
                            <p:stCondLst>
                              <p:cond delay="2000"/>
                            </p:stCondLst>
                            <p:childTnLst>
                              <p:par>
                                <p:cTn id="108" presetID="22" presetClass="entr" presetSubtype="8" fill="hold" grpId="0" nodeType="after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animEffect transition="in" filter="wipe(left)">
                                      <p:cBhvr>
                                        <p:cTn id="110"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199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2166276" y="3044280"/>
            <a:ext cx="4811638" cy="1446550"/>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Funciones definidas</a:t>
            </a:r>
            <a:b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b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por el programador</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Funciones en C++</a:t>
            </a:r>
            <a:endParaRPr lang="es-ES" dirty="0">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marL="361950" lvl="1" indent="1588">
              <a:spcBef>
                <a:spcPts val="0"/>
              </a:spcBef>
              <a:spcAft>
                <a:spcPts val="1200"/>
              </a:spcAft>
              <a:buClr>
                <a:srgbClr val="0BD0D9"/>
              </a:buClr>
              <a:buSzPct val="95000"/>
              <a:buNone/>
              <a:tabLst>
                <a:tab pos="7981950" algn="r"/>
              </a:tabLst>
            </a:pPr>
            <a:r>
              <a:rPr lang="es-ES" dirty="0" smtClean="0"/>
              <a:t>Los programas pueden incluir otras funciones además de </a:t>
            </a:r>
            <a:r>
              <a:rPr lang="es-ES" dirty="0" smtClean="0">
                <a:latin typeface="Consolas" pitchFamily="49" charset="0"/>
                <a:cs typeface="Consolas" pitchFamily="49" charset="0"/>
              </a:rPr>
              <a:t>main()</a:t>
            </a:r>
          </a:p>
          <a:p>
            <a:pPr marL="361950" lvl="1" indent="1588">
              <a:spcBef>
                <a:spcPts val="0"/>
              </a:spcBef>
              <a:spcAft>
                <a:spcPts val="1200"/>
              </a:spcAft>
              <a:buClr>
                <a:srgbClr val="0BD0D9"/>
              </a:buClr>
              <a:buSzPct val="95000"/>
              <a:buNone/>
              <a:tabLst>
                <a:tab pos="7981950" algn="r"/>
              </a:tabLst>
            </a:pPr>
            <a:r>
              <a:rPr lang="es-ES" dirty="0" smtClean="0"/>
              <a:t>Forma general de una función en C++:</a:t>
            </a:r>
          </a:p>
          <a:p>
            <a:pPr lvl="1" indent="1588">
              <a:spcBef>
                <a:spcPts val="0"/>
              </a:spcBef>
              <a:buNone/>
            </a:pPr>
            <a:r>
              <a:rPr lang="es-ES" sz="2000" i="1" smtClean="0">
                <a:solidFill>
                  <a:srgbClr val="FFC000"/>
                </a:solidFill>
                <a:latin typeface="Consolas" pitchFamily="49" charset="0"/>
              </a:rPr>
              <a:t>tipo</a:t>
            </a:r>
            <a:r>
              <a:rPr lang="es-ES" sz="2000" smtClean="0">
                <a:latin typeface="Consolas" pitchFamily="49" charset="0"/>
              </a:rPr>
              <a:t> </a:t>
            </a:r>
            <a:r>
              <a:rPr lang="es-ES" sz="2000" i="1" smtClean="0">
                <a:latin typeface="Consolas" pitchFamily="49" charset="0"/>
              </a:rPr>
              <a:t>nombre</a:t>
            </a:r>
            <a:r>
              <a:rPr lang="es-ES" sz="2000" smtClean="0">
                <a:latin typeface="Consolas" pitchFamily="49" charset="0"/>
              </a:rPr>
              <a:t>(</a:t>
            </a:r>
            <a:r>
              <a:rPr lang="es-ES" sz="2000" i="1" smtClean="0">
                <a:latin typeface="Consolas" pitchFamily="49" charset="0"/>
              </a:rPr>
              <a:t>parámetros</a:t>
            </a:r>
            <a:r>
              <a:rPr lang="es-ES" sz="2000" dirty="0" smtClean="0">
                <a:latin typeface="Consolas" pitchFamily="49" charset="0"/>
              </a:rPr>
              <a:t>) </a:t>
            </a:r>
            <a:r>
              <a:rPr lang="es-ES" sz="2000" dirty="0" smtClean="0">
                <a:solidFill>
                  <a:srgbClr val="92D050"/>
                </a:solidFill>
                <a:latin typeface="Consolas" pitchFamily="49" charset="0"/>
              </a:rPr>
              <a:t>// Cabecera</a:t>
            </a:r>
          </a:p>
          <a:p>
            <a:pPr lvl="1" indent="1588">
              <a:spcBef>
                <a:spcPts val="0"/>
              </a:spcBef>
              <a:buNone/>
            </a:pPr>
            <a:r>
              <a:rPr lang="es-ES" sz="2000" dirty="0" smtClean="0">
                <a:latin typeface="Consolas" pitchFamily="49" charset="0"/>
              </a:rPr>
              <a:t>{</a:t>
            </a:r>
          </a:p>
          <a:p>
            <a:pPr lvl="1" indent="1588">
              <a:spcBef>
                <a:spcPts val="0"/>
              </a:spcBef>
              <a:buNone/>
            </a:pPr>
            <a:r>
              <a:rPr lang="es-ES" sz="2000" dirty="0" smtClean="0">
                <a:solidFill>
                  <a:srgbClr val="92D050"/>
                </a:solidFill>
                <a:latin typeface="Consolas" pitchFamily="49" charset="0"/>
              </a:rPr>
              <a:t>   // </a:t>
            </a:r>
            <a:r>
              <a:rPr lang="es-ES" sz="2000" i="1" dirty="0" smtClean="0">
                <a:solidFill>
                  <a:srgbClr val="92D050"/>
                </a:solidFill>
                <a:latin typeface="Consolas" pitchFamily="49" charset="0"/>
              </a:rPr>
              <a:t>Cuerpo</a:t>
            </a:r>
          </a:p>
          <a:p>
            <a:pPr lvl="1" indent="1588">
              <a:spcBef>
                <a:spcPts val="0"/>
              </a:spcBef>
              <a:spcAft>
                <a:spcPts val="1200"/>
              </a:spcAft>
              <a:buNone/>
            </a:pPr>
            <a:r>
              <a:rPr lang="es-ES" sz="2000" dirty="0" smtClean="0">
                <a:latin typeface="Consolas" pitchFamily="49" charset="0"/>
              </a:rPr>
              <a:t>}</a:t>
            </a:r>
          </a:p>
          <a:p>
            <a:pPr marL="714375" lvl="1" indent="-352425">
              <a:spcBef>
                <a:spcPts val="0"/>
              </a:spcBef>
              <a:spcAft>
                <a:spcPts val="600"/>
              </a:spcAft>
            </a:pPr>
            <a:r>
              <a:rPr lang="es-ES" i="1" dirty="0" smtClean="0"/>
              <a:t>Tipo</a:t>
            </a:r>
            <a:r>
              <a:rPr lang="es-ES" dirty="0" smtClean="0"/>
              <a:t> de dato que devuelve la función como resultado</a:t>
            </a:r>
          </a:p>
          <a:p>
            <a:pPr marL="714375" lvl="1" indent="-352425">
              <a:spcBef>
                <a:spcPts val="0"/>
              </a:spcBef>
              <a:spcAft>
                <a:spcPts val="600"/>
              </a:spcAft>
            </a:pPr>
            <a:r>
              <a:rPr lang="es-ES" i="1" dirty="0" smtClean="0"/>
              <a:t>Parámetros</a:t>
            </a:r>
            <a:r>
              <a:rPr lang="es-ES" dirty="0" smtClean="0"/>
              <a:t> para proporcionar datos a la función</a:t>
            </a:r>
          </a:p>
          <a:p>
            <a:pPr marL="714375" lvl="1" indent="0">
              <a:spcBef>
                <a:spcPts val="0"/>
              </a:spcBef>
              <a:spcAft>
                <a:spcPts val="600"/>
              </a:spcAft>
              <a:buNone/>
            </a:pPr>
            <a:r>
              <a:rPr lang="es-ES" dirty="0" smtClean="0"/>
              <a:t>Declaraciones de variables separadas por comas</a:t>
            </a:r>
          </a:p>
          <a:p>
            <a:pPr marL="714375" lvl="1" indent="-352425">
              <a:spcBef>
                <a:spcPts val="0"/>
              </a:spcBef>
              <a:spcAft>
                <a:spcPts val="600"/>
              </a:spcAft>
            </a:pPr>
            <a:r>
              <a:rPr lang="es-ES" i="1" dirty="0" smtClean="0"/>
              <a:t>Cuerpo</a:t>
            </a:r>
            <a:r>
              <a:rPr lang="es-ES" dirty="0" smtClean="0"/>
              <a:t>: secuencia de declaraciones e instrucciones</a:t>
            </a:r>
            <a:br>
              <a:rPr lang="es-ES" dirty="0" smtClean="0"/>
            </a:br>
            <a:r>
              <a:rPr lang="es-ES" dirty="0" smtClean="0"/>
              <a:t>¡Un bloque de código!</a:t>
            </a:r>
            <a:endParaRPr lang="es-ES" i="1"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200</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10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10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1000"/>
                                        <p:tgtEl>
                                          <p:spTgt spid="3">
                                            <p:txEl>
                                              <p:pRg st="7" end="7"/>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left)">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spcBef>
                <a:spcPts val="0"/>
              </a:spcBef>
              <a:spcAft>
                <a:spcPts val="1200"/>
              </a:spcAft>
            </a:pPr>
            <a:r>
              <a:rPr lang="es-ES" dirty="0" smtClean="0"/>
              <a:t>Datos en las funciones</a:t>
            </a:r>
          </a:p>
        </p:txBody>
      </p:sp>
      <p:sp>
        <p:nvSpPr>
          <p:cNvPr id="3" name="2 Marcador de contenido"/>
          <p:cNvSpPr>
            <a:spLocks noGrp="1"/>
          </p:cNvSpPr>
          <p:nvPr>
            <p:ph idx="1"/>
          </p:nvPr>
        </p:nvSpPr>
        <p:spPr>
          <a:xfrm>
            <a:off x="457200" y="980728"/>
            <a:ext cx="8363272" cy="5110178"/>
          </a:xfrm>
        </p:spPr>
        <p:txBody>
          <a:bodyPr>
            <a:normAutofit/>
          </a:bodyPr>
          <a:lstStyle/>
          <a:p>
            <a:pPr marL="714375" lvl="1" indent="-352425">
              <a:spcBef>
                <a:spcPts val="0"/>
              </a:spcBef>
              <a:spcAft>
                <a:spcPts val="600"/>
              </a:spcAft>
            </a:pPr>
            <a:r>
              <a:rPr lang="es-ES" dirty="0" smtClean="0"/>
              <a:t>Datos locales: declarados en el cuerpo de la función</a:t>
            </a:r>
          </a:p>
          <a:p>
            <a:pPr marL="714375" lvl="1" indent="0">
              <a:spcBef>
                <a:spcPts val="0"/>
              </a:spcBef>
              <a:spcAft>
                <a:spcPts val="600"/>
              </a:spcAft>
              <a:buNone/>
            </a:pPr>
            <a:r>
              <a:rPr lang="es-ES" dirty="0" smtClean="0"/>
              <a:t>Datos auxiliares que utiliza la función (puede no haber)</a:t>
            </a:r>
          </a:p>
          <a:p>
            <a:pPr marL="714375" lvl="1" indent="-352425">
              <a:spcBef>
                <a:spcPts val="0"/>
              </a:spcBef>
              <a:spcAft>
                <a:spcPts val="600"/>
              </a:spcAft>
            </a:pPr>
            <a:r>
              <a:rPr lang="es-ES" dirty="0" smtClean="0"/>
              <a:t>Parámetros: declarados en la cabecera de la función</a:t>
            </a:r>
          </a:p>
          <a:p>
            <a:pPr marL="712788" lvl="1" indent="1588">
              <a:spcBef>
                <a:spcPts val="0"/>
              </a:spcBef>
              <a:spcAft>
                <a:spcPts val="600"/>
              </a:spcAft>
              <a:buNone/>
            </a:pPr>
            <a:r>
              <a:rPr lang="es-ES" dirty="0" smtClean="0"/>
              <a:t>Datos de entrada de la función (puede no haber)</a:t>
            </a:r>
          </a:p>
          <a:p>
            <a:pPr lvl="1" indent="1588">
              <a:spcBef>
                <a:spcPts val="0"/>
              </a:spcBef>
              <a:spcAft>
                <a:spcPts val="1200"/>
              </a:spcAft>
              <a:buNone/>
            </a:pPr>
            <a:r>
              <a:rPr lang="es-ES" dirty="0" smtClean="0"/>
              <a:t>Ambos son de uso exclusivo de la función y no se conocen fuera</a:t>
            </a:r>
          </a:p>
          <a:p>
            <a:pPr lvl="1" indent="1588">
              <a:spcBef>
                <a:spcPts val="0"/>
              </a:spcBef>
              <a:buNone/>
            </a:pPr>
            <a:r>
              <a:rPr lang="es-ES" sz="2000" dirty="0" smtClean="0">
                <a:solidFill>
                  <a:srgbClr val="FFC000"/>
                </a:solidFill>
                <a:latin typeface="Consolas" pitchFamily="49" charset="0"/>
              </a:rPr>
              <a:t>double</a:t>
            </a:r>
            <a:r>
              <a:rPr lang="es-ES" sz="2000" dirty="0" smtClean="0">
                <a:latin typeface="Consolas" pitchFamily="49" charset="0"/>
              </a:rPr>
              <a:t> f(</a:t>
            </a:r>
            <a:r>
              <a:rPr lang="es-ES" sz="2000" dirty="0" smtClean="0">
                <a:solidFill>
                  <a:srgbClr val="FFC000"/>
                </a:solidFill>
                <a:latin typeface="Consolas" pitchFamily="49" charset="0"/>
              </a:rPr>
              <a:t>int </a:t>
            </a:r>
            <a:r>
              <a:rPr lang="es-ES" sz="2000" dirty="0" smtClean="0">
                <a:latin typeface="Consolas" pitchFamily="49" charset="0"/>
              </a:rPr>
              <a:t>x, </a:t>
            </a:r>
            <a:r>
              <a:rPr lang="es-ES" sz="2000" dirty="0" smtClean="0">
                <a:solidFill>
                  <a:srgbClr val="FFC000"/>
                </a:solidFill>
                <a:latin typeface="Consolas" pitchFamily="49" charset="0"/>
              </a:rPr>
              <a:t>int</a:t>
            </a:r>
            <a:r>
              <a:rPr lang="es-ES" sz="2000" dirty="0" smtClean="0">
                <a:latin typeface="Consolas" pitchFamily="49" charset="0"/>
              </a:rPr>
              <a:t> y) {</a:t>
            </a:r>
          </a:p>
          <a:p>
            <a:pPr lvl="1" indent="1588">
              <a:spcBef>
                <a:spcPts val="0"/>
              </a:spcBef>
              <a:buNone/>
            </a:pPr>
            <a:r>
              <a:rPr lang="es-ES" sz="2000" dirty="0" smtClean="0">
                <a:solidFill>
                  <a:srgbClr val="92D050"/>
                </a:solidFill>
                <a:latin typeface="Consolas" pitchFamily="49" charset="0"/>
              </a:rPr>
              <a:t>   // Declaración de datos locales:</a:t>
            </a:r>
          </a:p>
          <a:p>
            <a:pPr lvl="1" indent="1588">
              <a:spcBef>
                <a:spcPts val="0"/>
              </a:spcBef>
              <a:buNone/>
            </a:pPr>
            <a:r>
              <a:rPr lang="es-ES" sz="2000" dirty="0" smtClean="0">
                <a:solidFill>
                  <a:srgbClr val="FFC000"/>
                </a:solidFill>
                <a:latin typeface="Consolas" pitchFamily="49" charset="0"/>
              </a:rPr>
              <a:t>   double</a:t>
            </a:r>
            <a:r>
              <a:rPr lang="es-ES" sz="2000" dirty="0" smtClean="0">
                <a:latin typeface="Consolas" pitchFamily="49" charset="0"/>
              </a:rPr>
              <a:t> resultado;</a:t>
            </a:r>
          </a:p>
          <a:p>
            <a:pPr lvl="1" indent="1588">
              <a:spcBef>
                <a:spcPts val="0"/>
              </a:spcBef>
              <a:buNone/>
            </a:pPr>
            <a:endParaRPr lang="es-ES" sz="2000" dirty="0" smtClean="0">
              <a:latin typeface="Consolas" pitchFamily="49" charset="0"/>
            </a:endParaRPr>
          </a:p>
          <a:p>
            <a:pPr lvl="1" indent="1588">
              <a:spcBef>
                <a:spcPts val="0"/>
              </a:spcBef>
              <a:buNone/>
            </a:pPr>
            <a:r>
              <a:rPr lang="es-ES" sz="2000" dirty="0" smtClean="0">
                <a:solidFill>
                  <a:srgbClr val="92D050"/>
                </a:solidFill>
                <a:latin typeface="Consolas" pitchFamily="49" charset="0"/>
              </a:rPr>
              <a:t>   // Instrucciones:</a:t>
            </a:r>
          </a:p>
          <a:p>
            <a:pPr lvl="1" indent="1588">
              <a:spcBef>
                <a:spcPts val="0"/>
              </a:spcBef>
              <a:buNone/>
            </a:pPr>
            <a:r>
              <a:rPr lang="es-ES" sz="2000" spc="-50" dirty="0" smtClean="0">
                <a:latin typeface="Consolas" pitchFamily="49" charset="0"/>
              </a:rPr>
              <a:t>   resultado = </a:t>
            </a:r>
            <a:r>
              <a:rPr lang="es-ES" sz="2000" spc="-50" dirty="0" smtClean="0">
                <a:solidFill>
                  <a:srgbClr val="FFFF00"/>
                </a:solidFill>
                <a:latin typeface="Consolas" pitchFamily="49" charset="0"/>
              </a:rPr>
              <a:t>2</a:t>
            </a:r>
            <a:r>
              <a:rPr lang="es-ES" sz="2000" spc="-50" dirty="0" smtClean="0">
                <a:latin typeface="Consolas" pitchFamily="49" charset="0"/>
              </a:rPr>
              <a:t> * </a:t>
            </a:r>
            <a:r>
              <a:rPr lang="es-ES" sz="2000" spc="-50" dirty="0" err="1" smtClean="0">
                <a:solidFill>
                  <a:srgbClr val="FFC000"/>
                </a:solidFill>
                <a:latin typeface="Consolas" pitchFamily="49" charset="0"/>
              </a:rPr>
              <a:t>pow</a:t>
            </a:r>
            <a:r>
              <a:rPr lang="es-ES" sz="2000" spc="-50" dirty="0" smtClean="0">
                <a:solidFill>
                  <a:srgbClr val="FFC000"/>
                </a:solidFill>
                <a:latin typeface="Consolas" pitchFamily="49" charset="0"/>
              </a:rPr>
              <a:t>(</a:t>
            </a:r>
            <a:r>
              <a:rPr lang="es-ES" sz="2000" spc="-50" dirty="0" smtClean="0">
                <a:latin typeface="Consolas" pitchFamily="49" charset="0"/>
              </a:rPr>
              <a:t>x, </a:t>
            </a:r>
            <a:r>
              <a:rPr lang="es-ES" sz="2000" spc="-50" dirty="0" smtClean="0">
                <a:solidFill>
                  <a:srgbClr val="FFFF00"/>
                </a:solidFill>
                <a:latin typeface="Consolas" pitchFamily="49" charset="0"/>
              </a:rPr>
              <a:t>5</a:t>
            </a:r>
            <a:r>
              <a:rPr lang="es-ES" sz="2000" spc="-50" dirty="0" smtClean="0">
                <a:solidFill>
                  <a:srgbClr val="FFC000"/>
                </a:solidFill>
                <a:latin typeface="Consolas" pitchFamily="49" charset="0"/>
              </a:rPr>
              <a:t>)</a:t>
            </a:r>
            <a:r>
              <a:rPr lang="es-ES" sz="2000" spc="-50" dirty="0" smtClean="0">
                <a:latin typeface="Consolas" pitchFamily="49" charset="0"/>
              </a:rPr>
              <a:t> + </a:t>
            </a:r>
            <a:r>
              <a:rPr lang="es-ES" sz="2000" spc="-50" dirty="0" err="1" smtClean="0">
                <a:solidFill>
                  <a:srgbClr val="FFC000"/>
                </a:solidFill>
                <a:latin typeface="Consolas" pitchFamily="49" charset="0"/>
              </a:rPr>
              <a:t>sqrt</a:t>
            </a:r>
            <a:r>
              <a:rPr lang="es-ES" sz="2000" spc="-50" dirty="0" smtClean="0">
                <a:solidFill>
                  <a:srgbClr val="FFC000"/>
                </a:solidFill>
                <a:latin typeface="Consolas" pitchFamily="49" charset="0"/>
              </a:rPr>
              <a:t>(</a:t>
            </a:r>
            <a:r>
              <a:rPr lang="es-ES" sz="2000" spc="-50" dirty="0" err="1" smtClean="0">
                <a:solidFill>
                  <a:srgbClr val="FFC000"/>
                </a:solidFill>
                <a:latin typeface="Consolas" pitchFamily="49" charset="0"/>
              </a:rPr>
              <a:t>pow</a:t>
            </a:r>
            <a:r>
              <a:rPr lang="es-ES" sz="2000" spc="-50" dirty="0" smtClean="0">
                <a:solidFill>
                  <a:srgbClr val="FFC000"/>
                </a:solidFill>
                <a:latin typeface="Consolas" pitchFamily="49" charset="0"/>
              </a:rPr>
              <a:t>(</a:t>
            </a:r>
            <a:r>
              <a:rPr lang="es-ES" sz="2000" spc="-50" dirty="0" smtClean="0">
                <a:latin typeface="Consolas" pitchFamily="49" charset="0"/>
              </a:rPr>
              <a:t>x, </a:t>
            </a:r>
            <a:r>
              <a:rPr lang="es-ES" sz="2000" spc="-50" dirty="0" smtClean="0">
                <a:solidFill>
                  <a:srgbClr val="FFFF00"/>
                </a:solidFill>
                <a:latin typeface="Consolas" pitchFamily="49" charset="0"/>
              </a:rPr>
              <a:t>3</a:t>
            </a:r>
            <a:r>
              <a:rPr lang="es-ES" sz="2000" spc="-50" dirty="0" smtClean="0">
                <a:solidFill>
                  <a:srgbClr val="FFC000"/>
                </a:solidFill>
                <a:latin typeface="Consolas" pitchFamily="49" charset="0"/>
              </a:rPr>
              <a:t>)</a:t>
            </a:r>
            <a:r>
              <a:rPr lang="es-ES" sz="2000" spc="-50" dirty="0" smtClean="0">
                <a:latin typeface="Consolas" pitchFamily="49" charset="0"/>
              </a:rPr>
              <a:t> </a:t>
            </a:r>
          </a:p>
          <a:p>
            <a:pPr lvl="1" indent="1588">
              <a:spcBef>
                <a:spcPts val="0"/>
              </a:spcBef>
              <a:buNone/>
            </a:pPr>
            <a:r>
              <a:rPr lang="es-ES" sz="2000" spc="-50" dirty="0" smtClean="0">
                <a:latin typeface="Consolas" pitchFamily="49" charset="0"/>
              </a:rPr>
              <a:t>                 / </a:t>
            </a:r>
            <a:r>
              <a:rPr lang="es-ES" sz="2000" spc="-50" dirty="0" err="1" smtClean="0">
                <a:solidFill>
                  <a:srgbClr val="FFC000"/>
                </a:solidFill>
                <a:latin typeface="Consolas" pitchFamily="49" charset="0"/>
              </a:rPr>
              <a:t>pow</a:t>
            </a:r>
            <a:r>
              <a:rPr lang="es-ES" sz="2000" spc="-50" dirty="0" smtClean="0">
                <a:solidFill>
                  <a:srgbClr val="FFC000"/>
                </a:solidFill>
                <a:latin typeface="Consolas" pitchFamily="49" charset="0"/>
              </a:rPr>
              <a:t>(</a:t>
            </a:r>
            <a:r>
              <a:rPr lang="es-ES" sz="2000" spc="-50" dirty="0" smtClean="0">
                <a:latin typeface="Consolas" pitchFamily="49" charset="0"/>
              </a:rPr>
              <a:t>y, </a:t>
            </a:r>
            <a:r>
              <a:rPr lang="es-ES" sz="2000" spc="-50" dirty="0" smtClean="0">
                <a:solidFill>
                  <a:srgbClr val="FFFF00"/>
                </a:solidFill>
                <a:latin typeface="Consolas" pitchFamily="49" charset="0"/>
              </a:rPr>
              <a:t>2</a:t>
            </a:r>
            <a:r>
              <a:rPr lang="es-ES" sz="2000" spc="-50" dirty="0" smtClean="0">
                <a:solidFill>
                  <a:srgbClr val="FFC000"/>
                </a:solidFill>
                <a:latin typeface="Consolas" pitchFamily="49" charset="0"/>
              </a:rPr>
              <a:t>))</a:t>
            </a:r>
            <a:r>
              <a:rPr lang="es-ES" sz="2000" spc="-50" dirty="0" smtClean="0">
                <a:latin typeface="Consolas" pitchFamily="49" charset="0"/>
              </a:rPr>
              <a:t>  / </a:t>
            </a:r>
            <a:r>
              <a:rPr lang="es-ES" sz="2000" spc="-50" dirty="0" err="1" smtClean="0">
                <a:solidFill>
                  <a:srgbClr val="FFC000"/>
                </a:solidFill>
                <a:latin typeface="Consolas" pitchFamily="49" charset="0"/>
              </a:rPr>
              <a:t>abs</a:t>
            </a:r>
            <a:r>
              <a:rPr lang="es-ES" sz="2000" spc="-50" dirty="0" smtClean="0">
                <a:solidFill>
                  <a:srgbClr val="FFC000"/>
                </a:solidFill>
                <a:latin typeface="Consolas" pitchFamily="49" charset="0"/>
              </a:rPr>
              <a:t>(</a:t>
            </a:r>
            <a:r>
              <a:rPr lang="es-ES" sz="2000" spc="-50" dirty="0" smtClean="0">
                <a:latin typeface="Consolas" pitchFamily="49" charset="0"/>
              </a:rPr>
              <a:t>x * y</a:t>
            </a:r>
            <a:r>
              <a:rPr lang="es-ES" sz="2000" spc="-50" dirty="0" smtClean="0">
                <a:solidFill>
                  <a:srgbClr val="FFC000"/>
                </a:solidFill>
                <a:latin typeface="Consolas" pitchFamily="49" charset="0"/>
              </a:rPr>
              <a:t>)</a:t>
            </a:r>
            <a:r>
              <a:rPr lang="es-ES" sz="2000" spc="-50" dirty="0" smtClean="0">
                <a:latin typeface="Consolas" pitchFamily="49" charset="0"/>
              </a:rPr>
              <a:t> - </a:t>
            </a:r>
            <a:r>
              <a:rPr lang="es-ES" sz="2000" spc="-50" dirty="0" smtClean="0">
                <a:solidFill>
                  <a:srgbClr val="FFC000"/>
                </a:solidFill>
                <a:latin typeface="Consolas" pitchFamily="49" charset="0"/>
              </a:rPr>
              <a:t>cos(</a:t>
            </a:r>
            <a:r>
              <a:rPr lang="es-ES" sz="2000" spc="-50" dirty="0" smtClean="0">
                <a:latin typeface="Consolas" pitchFamily="49" charset="0"/>
              </a:rPr>
              <a:t>y</a:t>
            </a:r>
            <a:r>
              <a:rPr lang="es-ES" sz="2000" spc="-50" dirty="0" smtClean="0">
                <a:solidFill>
                  <a:srgbClr val="FFC000"/>
                </a:solidFill>
                <a:latin typeface="Consolas" pitchFamily="49" charset="0"/>
              </a:rPr>
              <a:t>)</a:t>
            </a:r>
            <a:r>
              <a:rPr lang="es-ES" sz="2000" spc="-50" dirty="0" smtClean="0">
                <a:latin typeface="Consolas" pitchFamily="49" charset="0"/>
              </a:rPr>
              <a:t>;</a:t>
            </a:r>
          </a:p>
          <a:p>
            <a:pPr lvl="1" indent="1588">
              <a:spcBef>
                <a:spcPts val="0"/>
              </a:spcBef>
              <a:buNone/>
            </a:pPr>
            <a:endParaRPr lang="es-ES" sz="2000" dirty="0" smtClean="0">
              <a:latin typeface="Consolas" pitchFamily="49" charset="0"/>
            </a:endParaRPr>
          </a:p>
          <a:p>
            <a:pPr lvl="1" indent="1588">
              <a:spcBef>
                <a:spcPts val="0"/>
              </a:spcBef>
              <a:buNone/>
            </a:pP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a:t>
            </a:r>
            <a:r>
              <a:rPr lang="es-ES" sz="2000" dirty="0" smtClean="0">
                <a:latin typeface="Consolas" pitchFamily="49" charset="0"/>
              </a:rPr>
              <a:t> resultado; </a:t>
            </a:r>
            <a:r>
              <a:rPr lang="es-ES" sz="2000" dirty="0" smtClean="0">
                <a:solidFill>
                  <a:srgbClr val="92D050"/>
                </a:solidFill>
                <a:latin typeface="Consolas" pitchFamily="49" charset="0"/>
              </a:rPr>
              <a:t>// Devolución del resultado</a:t>
            </a:r>
          </a:p>
          <a:p>
            <a:pPr lvl="1" indent="1588">
              <a:spcBef>
                <a:spcPts val="0"/>
              </a:spcBef>
              <a:buNone/>
            </a:pPr>
            <a:r>
              <a:rPr lang="es-ES" sz="2000" dirty="0" smtClean="0">
                <a:latin typeface="Consolas" pitchFamily="49" charset="0"/>
              </a:rPr>
              <a:t>}</a:t>
            </a:r>
            <a:endParaRPr lang="es-ES"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201</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graphicFrame>
        <p:nvGraphicFramePr>
          <p:cNvPr id="159746" name="Object 2"/>
          <p:cNvGraphicFramePr>
            <a:graphicFrameLocks noChangeAspect="1"/>
          </p:cNvGraphicFramePr>
          <p:nvPr/>
        </p:nvGraphicFramePr>
        <p:xfrm>
          <a:off x="6097588" y="3284984"/>
          <a:ext cx="2578100" cy="974725"/>
        </p:xfrm>
        <a:graphic>
          <a:graphicData uri="http://schemas.openxmlformats.org/presentationml/2006/ole">
            <mc:AlternateContent xmlns:mc="http://schemas.openxmlformats.org/markup-compatibility/2006">
              <mc:Choice xmlns:v="urn:schemas-microsoft-com:vml" Requires="v">
                <p:oleObj spid="_x0000_s159752" name="Ecuación" r:id="rId3" imgW="1879560" imgH="711000" progId="Equation.3">
                  <p:embed/>
                </p:oleObj>
              </mc:Choice>
              <mc:Fallback>
                <p:oleObj name="Ecuación" r:id="rId3" imgW="1879560" imgH="711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3284984"/>
                        <a:ext cx="2578100" cy="974725"/>
                      </a:xfrm>
                      <a:prstGeom prst="rect">
                        <a:avLst/>
                      </a:prstGeom>
                      <a:solidFill>
                        <a:schemeClr val="tx1"/>
                      </a:solidFill>
                      <a:ln w="9525">
                        <a:solidFill>
                          <a:schemeClr val="tx1"/>
                        </a:solidFill>
                        <a:miter lim="800000"/>
                        <a:headEnd/>
                        <a:tailEnd/>
                      </a:ln>
                    </p:spPr>
                  </p:pic>
                </p:oleObj>
              </mc:Fallback>
            </mc:AlternateContent>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59746"/>
                                        </p:tgtEl>
                                        <p:attrNameLst>
                                          <p:attrName>style.visibility</p:attrName>
                                        </p:attrNameLst>
                                      </p:cBhvr>
                                      <p:to>
                                        <p:strVal val="visible"/>
                                      </p:to>
                                    </p:set>
                                    <p:animEffect transition="in" filter="wipe(up)">
                                      <p:cBhvr>
                                        <p:cTn id="30" dur="1000"/>
                                        <p:tgtEl>
                                          <p:spTgt spid="1597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1000"/>
                                        <p:tgtEl>
                                          <p:spTgt spid="3">
                                            <p:txEl>
                                              <p:pRg st="5" end="5"/>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1000"/>
                                        <p:tgtEl>
                                          <p:spTgt spid="3">
                                            <p:txEl>
                                              <p:pRg st="6" end="6"/>
                                            </p:txEl>
                                          </p:spTgt>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wipe(left)">
                                      <p:cBhvr>
                                        <p:cTn id="43" dur="1000"/>
                                        <p:tgtEl>
                                          <p:spTgt spid="3">
                                            <p:txEl>
                                              <p:pRg st="7" end="7"/>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1000"/>
                                        <p:tgtEl>
                                          <p:spTgt spid="3">
                                            <p:txEl>
                                              <p:pRg st="9" end="9"/>
                                            </p:txEl>
                                          </p:spTgt>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left)">
                                      <p:cBhvr>
                                        <p:cTn id="51" dur="1000"/>
                                        <p:tgtEl>
                                          <p:spTgt spid="3">
                                            <p:txEl>
                                              <p:pRg st="10" end="10"/>
                                            </p:txEl>
                                          </p:spTgt>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wipe(left)">
                                      <p:cBhvr>
                                        <p:cTn id="55" dur="1000"/>
                                        <p:tgtEl>
                                          <p:spTgt spid="3">
                                            <p:txEl>
                                              <p:pRg st="11" end="11"/>
                                            </p:txEl>
                                          </p:spTgt>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wipe(left)">
                                      <p:cBhvr>
                                        <p:cTn id="59" dur="1000"/>
                                        <p:tgtEl>
                                          <p:spTgt spid="3">
                                            <p:txEl>
                                              <p:pRg st="13" end="13"/>
                                            </p:txEl>
                                          </p:spTgt>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wipe(left)">
                                      <p:cBhvr>
                                        <p:cTn id="63"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Argumentos</a:t>
            </a:r>
            <a:endParaRPr lang="es-ES">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a:spcBef>
                <a:spcPts val="0"/>
              </a:spcBef>
              <a:spcAft>
                <a:spcPts val="1200"/>
              </a:spcAft>
            </a:pPr>
            <a:r>
              <a:rPr lang="es-ES" sz="2800" dirty="0" smtClean="0">
                <a:solidFill>
                  <a:schemeClr val="bg2">
                    <a:lumMod val="20000"/>
                    <a:lumOff val="80000"/>
                  </a:schemeClr>
                </a:solidFill>
              </a:rPr>
              <a:t>Llamada a una función con parámetros</a:t>
            </a:r>
            <a:endParaRPr lang="es-ES" sz="2800" i="0" dirty="0" smtClean="0">
              <a:solidFill>
                <a:schemeClr val="bg2">
                  <a:lumMod val="20000"/>
                  <a:lumOff val="80000"/>
                </a:schemeClr>
              </a:solidFill>
            </a:endParaRPr>
          </a:p>
          <a:p>
            <a:pPr marL="361950" lvl="1" indent="0">
              <a:spcBef>
                <a:spcPts val="0"/>
              </a:spcBef>
              <a:spcAft>
                <a:spcPts val="600"/>
              </a:spcAft>
              <a:buNone/>
            </a:pPr>
            <a:r>
              <a:rPr lang="es-ES" i="1" dirty="0" smtClean="0">
                <a:latin typeface="Consolas" pitchFamily="49" charset="0"/>
              </a:rPr>
              <a:t>Nombre</a:t>
            </a:r>
            <a:r>
              <a:rPr lang="es-ES" dirty="0" smtClean="0">
                <a:latin typeface="Consolas" pitchFamily="49" charset="0"/>
              </a:rPr>
              <a:t>(</a:t>
            </a:r>
            <a:r>
              <a:rPr lang="es-ES" i="1" dirty="0" smtClean="0">
                <a:latin typeface="Consolas" pitchFamily="49" charset="0"/>
              </a:rPr>
              <a:t>Argumentos</a:t>
            </a:r>
            <a:r>
              <a:rPr lang="es-ES" dirty="0" smtClean="0">
                <a:latin typeface="Consolas" pitchFamily="49" charset="0"/>
              </a:rPr>
              <a:t>)</a:t>
            </a:r>
            <a:endParaRPr lang="es-ES" dirty="0" smtClean="0">
              <a:sym typeface="Wingdings" pitchFamily="2" charset="2"/>
            </a:endParaRPr>
          </a:p>
          <a:p>
            <a:pPr marL="361950" lvl="1" indent="0">
              <a:spcBef>
                <a:spcPts val="0"/>
              </a:spcBef>
              <a:spcAft>
                <a:spcPts val="600"/>
              </a:spcAft>
              <a:buNone/>
            </a:pPr>
            <a:r>
              <a:rPr lang="es-ES" dirty="0" smtClean="0">
                <a:sym typeface="Wingdings" pitchFamily="2" charset="2"/>
              </a:rPr>
              <a:t>Al llamar a la función:</a:t>
            </a:r>
          </a:p>
          <a:p>
            <a:pPr lvl="2" indent="-352425">
              <a:spcBef>
                <a:spcPts val="0"/>
              </a:spcBef>
              <a:spcAft>
                <a:spcPts val="600"/>
              </a:spcAft>
            </a:pPr>
            <a:r>
              <a:rPr lang="es-ES" sz="2200" dirty="0" smtClean="0">
                <a:sym typeface="Wingdings" pitchFamily="2" charset="2"/>
              </a:rPr>
              <a:t>Tantos argumentos entre los paréntesis como parámetros</a:t>
            </a:r>
          </a:p>
          <a:p>
            <a:pPr lvl="2" indent="-352425">
              <a:spcBef>
                <a:spcPts val="0"/>
              </a:spcBef>
              <a:spcAft>
                <a:spcPts val="600"/>
              </a:spcAft>
            </a:pPr>
            <a:r>
              <a:rPr lang="es-ES" sz="2200" dirty="0" smtClean="0">
                <a:sym typeface="Wingdings" pitchFamily="2" charset="2"/>
              </a:rPr>
              <a:t>Orden de declaración de los parámetros</a:t>
            </a:r>
          </a:p>
          <a:p>
            <a:pPr lvl="2" indent="-352425">
              <a:spcBef>
                <a:spcPts val="0"/>
              </a:spcBef>
              <a:spcAft>
                <a:spcPts val="600"/>
              </a:spcAft>
            </a:pPr>
            <a:r>
              <a:rPr lang="es-ES" sz="2200" dirty="0" smtClean="0">
                <a:sym typeface="Wingdings" pitchFamily="2" charset="2"/>
              </a:rPr>
              <a:t>Cada argumento: mismo tipo que su parámetro</a:t>
            </a:r>
          </a:p>
          <a:p>
            <a:pPr lvl="2" indent="-352425">
              <a:spcBef>
                <a:spcPts val="0"/>
              </a:spcBef>
              <a:spcAft>
                <a:spcPts val="600"/>
              </a:spcAft>
            </a:pPr>
            <a:r>
              <a:rPr lang="es-ES" sz="2200" dirty="0" smtClean="0">
                <a:sym typeface="Wingdings" pitchFamily="2" charset="2"/>
              </a:rPr>
              <a:t>Cada argumento: expresión válida (se pasa el resultado)</a:t>
            </a:r>
          </a:p>
          <a:p>
            <a:pPr marL="361950" lvl="1" indent="0" algn="ctr">
              <a:spcBef>
                <a:spcPts val="600"/>
              </a:spcBef>
              <a:spcAft>
                <a:spcPts val="1200"/>
              </a:spcAft>
              <a:buNone/>
            </a:pPr>
            <a:r>
              <a:rPr lang="es-ES" dirty="0" smtClean="0">
                <a:solidFill>
                  <a:srgbClr val="FFC000"/>
                </a:solidFill>
                <a:sym typeface="Wingdings" pitchFamily="2" charset="2"/>
              </a:rPr>
              <a:t>Se copian los valores resultantes de las expresiones</a:t>
            </a:r>
            <a:br>
              <a:rPr lang="es-ES" dirty="0" smtClean="0">
                <a:solidFill>
                  <a:srgbClr val="FFC000"/>
                </a:solidFill>
                <a:sym typeface="Wingdings" pitchFamily="2" charset="2"/>
              </a:rPr>
            </a:br>
            <a:r>
              <a:rPr lang="es-ES" dirty="0" smtClean="0">
                <a:solidFill>
                  <a:srgbClr val="FFC000"/>
                </a:solidFill>
                <a:sym typeface="Wingdings" pitchFamily="2" charset="2"/>
              </a:rPr>
              <a:t>en los correspondientes parámetros</a:t>
            </a:r>
          </a:p>
          <a:p>
            <a:pPr marL="361950" lvl="1" indent="0">
              <a:spcBef>
                <a:spcPts val="0"/>
              </a:spcBef>
              <a:spcAft>
                <a:spcPts val="600"/>
              </a:spcAft>
              <a:buNone/>
            </a:pPr>
            <a:r>
              <a:rPr lang="es-ES" dirty="0" smtClean="0">
                <a:sym typeface="Wingdings" pitchFamily="2" charset="2"/>
              </a:rPr>
              <a:t>Llamadas a la función: en expresiones de </a:t>
            </a:r>
            <a:r>
              <a:rPr lang="es-ES" dirty="0" smtClean="0">
                <a:solidFill>
                  <a:srgbClr val="FFC000"/>
                </a:solidFill>
                <a:sym typeface="Wingdings" pitchFamily="2" charset="2"/>
              </a:rPr>
              <a:t>otras</a:t>
            </a:r>
            <a:r>
              <a:rPr lang="es-ES" dirty="0" smtClean="0">
                <a:sym typeface="Wingdings" pitchFamily="2" charset="2"/>
              </a:rPr>
              <a:t> funciones</a:t>
            </a:r>
          </a:p>
          <a:p>
            <a:pPr marL="361950" lvl="1" indent="0">
              <a:spcBef>
                <a:spcPts val="0"/>
              </a:spcBef>
              <a:spcAft>
                <a:spcPts val="600"/>
              </a:spcAft>
              <a:buNone/>
            </a:pPr>
            <a:r>
              <a:rPr lang="es-ES" sz="2000" dirty="0" smtClean="0">
                <a:solidFill>
                  <a:srgbClr val="FFC000"/>
                </a:solidFill>
                <a:latin typeface="Consolas" pitchFamily="49" charset="0"/>
                <a:cs typeface="Consolas" pitchFamily="49" charset="0"/>
                <a:sym typeface="Wingdings" pitchFamily="2" charset="2"/>
              </a:rPr>
              <a:t>int</a:t>
            </a:r>
            <a:r>
              <a:rPr lang="es-ES" sz="2000" dirty="0" smtClean="0">
                <a:latin typeface="Consolas" pitchFamily="49" charset="0"/>
                <a:cs typeface="Consolas" pitchFamily="49" charset="0"/>
                <a:sym typeface="Wingdings" pitchFamily="2" charset="2"/>
              </a:rPr>
              <a:t> valor = f(</a:t>
            </a:r>
            <a:r>
              <a:rPr lang="es-ES" sz="2000" dirty="0" smtClean="0">
                <a:solidFill>
                  <a:srgbClr val="FFFF00"/>
                </a:solidFill>
                <a:latin typeface="Consolas" pitchFamily="49" charset="0"/>
                <a:cs typeface="Consolas" pitchFamily="49" charset="0"/>
                <a:sym typeface="Wingdings" pitchFamily="2" charset="2"/>
              </a:rPr>
              <a:t>2</a:t>
            </a:r>
            <a:r>
              <a:rPr lang="es-ES" sz="2000" dirty="0" smtClean="0">
                <a:latin typeface="Consolas" pitchFamily="49" charset="0"/>
                <a:cs typeface="Consolas" pitchFamily="49" charset="0"/>
                <a:sym typeface="Wingdings" pitchFamily="2" charset="2"/>
              </a:rPr>
              <a:t>, </a:t>
            </a:r>
            <a:r>
              <a:rPr lang="es-ES" sz="2000" dirty="0" smtClean="0">
                <a:solidFill>
                  <a:srgbClr val="FFFF00"/>
                </a:solidFill>
                <a:latin typeface="Consolas" pitchFamily="49" charset="0"/>
                <a:cs typeface="Consolas" pitchFamily="49" charset="0"/>
                <a:sym typeface="Wingdings" pitchFamily="2" charset="2"/>
              </a:rPr>
              <a:t>3</a:t>
            </a:r>
            <a:r>
              <a:rPr lang="es-ES" sz="2000" dirty="0" smtClean="0">
                <a:latin typeface="Consolas" pitchFamily="49" charset="0"/>
                <a:cs typeface="Consolas" pitchFamily="49" charset="0"/>
                <a:sym typeface="Wingdings" pitchFamily="2" charset="2"/>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202</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spTree>
  </p:cSld>
  <p:clrMapOvr>
    <a:masterClrMapping/>
  </p:clrMapOvr>
  <p:transition spd="med">
    <p:wipe dir="d"/>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Paso de argumentos</a:t>
            </a:r>
            <a:endParaRPr lang="es-ES">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a:spcBef>
                <a:spcPts val="0"/>
              </a:spcBef>
              <a:spcAft>
                <a:spcPts val="1200"/>
              </a:spcAft>
            </a:pPr>
            <a:r>
              <a:rPr lang="es-ES" sz="2800" dirty="0" smtClean="0">
                <a:solidFill>
                  <a:schemeClr val="bg2">
                    <a:lumMod val="20000"/>
                    <a:lumOff val="80000"/>
                  </a:schemeClr>
                </a:solidFill>
              </a:rPr>
              <a:t>Se copian los argumentos en los parámetros</a:t>
            </a:r>
            <a:endParaRPr lang="es-ES" sz="2800" i="0" dirty="0" smtClean="0">
              <a:solidFill>
                <a:schemeClr val="bg2">
                  <a:lumMod val="20000"/>
                  <a:lumOff val="80000"/>
                </a:schemeClr>
              </a:solidFill>
            </a:endParaRPr>
          </a:p>
          <a:p>
            <a:pPr marL="895350" lvl="1" indent="0">
              <a:spcBef>
                <a:spcPts val="0"/>
              </a:spcBef>
              <a:spcAft>
                <a:spcPts val="600"/>
              </a:spcAft>
              <a:buNone/>
            </a:pPr>
            <a:r>
              <a:rPr lang="es-ES" sz="2000" dirty="0" smtClean="0">
                <a:solidFill>
                  <a:srgbClr val="FFC000"/>
                </a:solidFill>
                <a:latin typeface="Consolas" pitchFamily="49" charset="0"/>
              </a:rPr>
              <a:t>int</a:t>
            </a:r>
            <a:r>
              <a:rPr lang="es-ES" sz="2000" dirty="0" smtClean="0">
                <a:latin typeface="Consolas" pitchFamily="49" charset="0"/>
              </a:rPr>
              <a:t> </a:t>
            </a:r>
            <a:r>
              <a:rPr lang="es-ES" sz="2000" dirty="0" err="1" smtClean="0">
                <a:latin typeface="Consolas" pitchFamily="49" charset="0"/>
              </a:rPr>
              <a:t>funcion</a:t>
            </a:r>
            <a:r>
              <a:rPr lang="es-ES" sz="2000" dirty="0" smtClean="0">
                <a:latin typeface="Consolas" pitchFamily="49" charset="0"/>
              </a:rPr>
              <a:t>(</a:t>
            </a:r>
            <a:r>
              <a:rPr lang="es-ES" sz="2000" dirty="0" smtClean="0">
                <a:solidFill>
                  <a:srgbClr val="FFC000"/>
                </a:solidFill>
                <a:latin typeface="Consolas" pitchFamily="49" charset="0"/>
              </a:rPr>
              <a:t>int</a:t>
            </a:r>
            <a:r>
              <a:rPr lang="es-ES" sz="2000" dirty="0" smtClean="0">
                <a:latin typeface="Consolas" pitchFamily="49" charset="0"/>
              </a:rPr>
              <a:t> x, </a:t>
            </a:r>
            <a:r>
              <a:rPr lang="es-ES" sz="2000" dirty="0" smtClean="0">
                <a:solidFill>
                  <a:srgbClr val="FFC000"/>
                </a:solidFill>
                <a:latin typeface="Consolas" pitchFamily="49" charset="0"/>
              </a:rPr>
              <a:t>double</a:t>
            </a:r>
            <a:r>
              <a:rPr lang="es-ES" sz="2000" dirty="0" smtClean="0">
                <a:latin typeface="Consolas" pitchFamily="49" charset="0"/>
              </a:rPr>
              <a:t> a) {</a:t>
            </a:r>
          </a:p>
          <a:p>
            <a:pPr marL="895350" lvl="1" indent="0">
              <a:spcBef>
                <a:spcPts val="0"/>
              </a:spcBef>
              <a:spcAft>
                <a:spcPts val="600"/>
              </a:spcAft>
              <a:buNone/>
            </a:pPr>
            <a:r>
              <a:rPr lang="es-ES" sz="2000" dirty="0" smtClean="0">
                <a:latin typeface="Consolas" pitchFamily="49" charset="0"/>
              </a:rPr>
              <a:t>   ... </a:t>
            </a:r>
          </a:p>
          <a:p>
            <a:pPr marL="895350" lvl="1" indent="0">
              <a:spcBef>
                <a:spcPts val="0"/>
              </a:spcBef>
              <a:spcAft>
                <a:spcPts val="600"/>
              </a:spcAft>
              <a:buNone/>
            </a:pPr>
            <a:r>
              <a:rPr lang="es-ES" sz="2000" dirty="0" smtClean="0">
                <a:latin typeface="Consolas" pitchFamily="49" charset="0"/>
              </a:rPr>
              <a:t>}</a:t>
            </a:r>
            <a:br>
              <a:rPr lang="es-ES" sz="2000" dirty="0" smtClean="0">
                <a:latin typeface="Consolas" pitchFamily="49" charset="0"/>
              </a:rPr>
            </a:br>
            <a:r>
              <a:rPr lang="es-ES" sz="2000" dirty="0" smtClean="0">
                <a:latin typeface="Consolas" pitchFamily="49" charset="0"/>
              </a:rPr>
              <a:t/>
            </a:r>
            <a:br>
              <a:rPr lang="es-ES" sz="2000" dirty="0" smtClean="0">
                <a:latin typeface="Consolas" pitchFamily="49" charset="0"/>
              </a:rPr>
            </a:br>
            <a:r>
              <a:rPr lang="es-ES" sz="2000" dirty="0" smtClean="0">
                <a:solidFill>
                  <a:srgbClr val="FFC000"/>
                </a:solidFill>
                <a:latin typeface="Consolas" pitchFamily="49" charset="0"/>
              </a:rPr>
              <a:t>int</a:t>
            </a:r>
            <a:r>
              <a:rPr lang="es-ES" sz="2000" dirty="0" smtClean="0">
                <a:latin typeface="Consolas" pitchFamily="49" charset="0"/>
              </a:rPr>
              <a:t> main() {</a:t>
            </a:r>
          </a:p>
          <a:p>
            <a:pPr marL="895350" lvl="1" indent="0">
              <a:spcBef>
                <a:spcPts val="0"/>
              </a:spcBef>
              <a:spcAft>
                <a:spcPts val="600"/>
              </a:spcAft>
              <a:buNone/>
            </a:pPr>
            <a:r>
              <a:rPr lang="es-ES" sz="2000" dirty="0" smtClean="0">
                <a:latin typeface="Consolas" pitchFamily="49" charset="0"/>
                <a:sym typeface="Wingdings" pitchFamily="2" charset="2"/>
              </a:rPr>
              <a:t>   </a:t>
            </a:r>
            <a:r>
              <a:rPr lang="es-ES" sz="2000" dirty="0" smtClean="0">
                <a:solidFill>
                  <a:srgbClr val="FFC000"/>
                </a:solidFill>
                <a:latin typeface="Consolas" pitchFamily="49" charset="0"/>
              </a:rPr>
              <a:t>int</a:t>
            </a:r>
            <a:r>
              <a:rPr lang="es-ES" sz="2000" dirty="0" smtClean="0">
                <a:latin typeface="Consolas" pitchFamily="49" charset="0"/>
              </a:rPr>
              <a:t> i = </a:t>
            </a:r>
            <a:r>
              <a:rPr lang="es-ES" sz="2000" dirty="0" smtClean="0">
                <a:solidFill>
                  <a:srgbClr val="FFFF00"/>
                </a:solidFill>
                <a:latin typeface="Consolas" pitchFamily="49" charset="0"/>
              </a:rPr>
              <a:t>124</a:t>
            </a:r>
            <a:r>
              <a:rPr lang="es-ES" sz="2000" dirty="0" smtClean="0">
                <a:latin typeface="Consolas" pitchFamily="49" charset="0"/>
              </a:rPr>
              <a:t>;</a:t>
            </a:r>
          </a:p>
          <a:p>
            <a:pPr marL="895350" lvl="1" indent="0">
              <a:spcBef>
                <a:spcPts val="0"/>
              </a:spcBef>
              <a:spcAft>
                <a:spcPts val="600"/>
              </a:spcAft>
              <a:buNone/>
            </a:pPr>
            <a:r>
              <a:rPr lang="es-ES" sz="2000" dirty="0" smtClean="0">
                <a:latin typeface="Consolas" pitchFamily="49" charset="0"/>
              </a:rPr>
              <a:t>   </a:t>
            </a:r>
            <a:r>
              <a:rPr lang="es-ES" sz="2000" dirty="0" smtClean="0">
                <a:solidFill>
                  <a:srgbClr val="FFC000"/>
                </a:solidFill>
                <a:latin typeface="Consolas" pitchFamily="49" charset="0"/>
              </a:rPr>
              <a:t>double </a:t>
            </a:r>
            <a:r>
              <a:rPr lang="es-ES" sz="2000" dirty="0" smtClean="0">
                <a:latin typeface="Consolas" pitchFamily="49" charset="0"/>
              </a:rPr>
              <a:t> d = </a:t>
            </a:r>
            <a:r>
              <a:rPr lang="es-ES" sz="2000" dirty="0" smtClean="0">
                <a:solidFill>
                  <a:srgbClr val="FFFF00"/>
                </a:solidFill>
                <a:latin typeface="Consolas" pitchFamily="49" charset="0"/>
              </a:rPr>
              <a:t>3</a:t>
            </a:r>
            <a:r>
              <a:rPr lang="es-ES" sz="2000" dirty="0" smtClean="0">
                <a:latin typeface="Consolas" pitchFamily="49" charset="0"/>
              </a:rPr>
              <a:t>;</a:t>
            </a:r>
          </a:p>
          <a:p>
            <a:pPr marL="895350" lvl="1" indent="0">
              <a:spcBef>
                <a:spcPts val="0"/>
              </a:spcBef>
              <a:spcAft>
                <a:spcPts val="600"/>
              </a:spcAft>
              <a:buNone/>
            </a:pPr>
            <a:r>
              <a:rPr lang="es-ES" sz="2000" dirty="0" smtClean="0">
                <a:latin typeface="Consolas" pitchFamily="49" charset="0"/>
                <a:sym typeface="Wingdings" pitchFamily="2" charset="2"/>
              </a:rPr>
              <a:t>   </a:t>
            </a:r>
            <a:r>
              <a:rPr lang="es-ES" sz="2000" dirty="0" err="1" smtClean="0">
                <a:latin typeface="Consolas" pitchFamily="49" charset="0"/>
                <a:sym typeface="Wingdings" pitchFamily="2" charset="2"/>
              </a:rPr>
              <a:t>funcion</a:t>
            </a:r>
            <a:r>
              <a:rPr lang="es-ES" sz="2000" dirty="0" smtClean="0">
                <a:latin typeface="Consolas" pitchFamily="49" charset="0"/>
                <a:sym typeface="Wingdings" pitchFamily="2" charset="2"/>
              </a:rPr>
              <a:t>(i, </a:t>
            </a:r>
            <a:r>
              <a:rPr lang="es-ES" sz="2000" dirty="0" smtClean="0">
                <a:solidFill>
                  <a:srgbClr val="FFFF00"/>
                </a:solidFill>
                <a:latin typeface="Consolas" pitchFamily="49" charset="0"/>
                <a:sym typeface="Wingdings" pitchFamily="2" charset="2"/>
              </a:rPr>
              <a:t>33</a:t>
            </a:r>
            <a:r>
              <a:rPr lang="es-ES" sz="2000" dirty="0" smtClean="0">
                <a:latin typeface="Consolas" pitchFamily="49" charset="0"/>
                <a:sym typeface="Wingdings" pitchFamily="2" charset="2"/>
              </a:rPr>
              <a:t> * d);</a:t>
            </a:r>
          </a:p>
          <a:p>
            <a:pPr marL="895350" lvl="1" indent="0">
              <a:spcBef>
                <a:spcPts val="0"/>
              </a:spcBef>
              <a:spcAft>
                <a:spcPts val="600"/>
              </a:spcAft>
              <a:buNone/>
            </a:pPr>
            <a:r>
              <a:rPr lang="es-ES" sz="2000" dirty="0" smtClean="0">
                <a:latin typeface="Consolas" pitchFamily="49" charset="0"/>
                <a:sym typeface="Wingdings" pitchFamily="2" charset="2"/>
              </a:rPr>
              <a:t>   ...</a:t>
            </a:r>
          </a:p>
          <a:p>
            <a:pPr marL="895350" lvl="1" indent="0">
              <a:spcBef>
                <a:spcPts val="0"/>
              </a:spcBef>
              <a:spcAft>
                <a:spcPts val="600"/>
              </a:spcAft>
              <a:buNone/>
            </a:pPr>
            <a:endParaRPr lang="es-ES" sz="2000" dirty="0" smtClean="0">
              <a:latin typeface="Consolas" pitchFamily="49" charset="0"/>
              <a:sym typeface="Wingdings" pitchFamily="2" charset="2"/>
            </a:endParaRPr>
          </a:p>
          <a:p>
            <a:pPr marL="895350" lvl="1" indent="0">
              <a:spcBef>
                <a:spcPts val="0"/>
              </a:spcBef>
              <a:spcAft>
                <a:spcPts val="600"/>
              </a:spcAft>
              <a:buNone/>
            </a:pPr>
            <a:r>
              <a:rPr lang="es-ES" sz="2000" dirty="0" smtClean="0">
                <a:latin typeface="Consolas" pitchFamily="49" charset="0"/>
                <a:sym typeface="Wingdings" pitchFamily="2" charset="2"/>
              </a:rPr>
              <a:t>   </a:t>
            </a:r>
            <a:r>
              <a:rPr lang="es-ES" sz="2000" dirty="0" smtClean="0">
                <a:solidFill>
                  <a:schemeClr val="accent2">
                    <a:lumMod val="60000"/>
                    <a:lumOff val="40000"/>
                  </a:schemeClr>
                </a:solidFill>
                <a:latin typeface="Consolas" pitchFamily="49" charset="0"/>
                <a:sym typeface="Wingdings" pitchFamily="2" charset="2"/>
              </a:rPr>
              <a:t>return </a:t>
            </a:r>
            <a:r>
              <a:rPr lang="es-ES" sz="2000" dirty="0" smtClean="0">
                <a:solidFill>
                  <a:srgbClr val="FFFF00"/>
                </a:solidFill>
                <a:latin typeface="Consolas" pitchFamily="49" charset="0"/>
                <a:sym typeface="Wingdings" pitchFamily="2" charset="2"/>
              </a:rPr>
              <a:t>0</a:t>
            </a:r>
            <a:r>
              <a:rPr lang="es-ES" sz="2000" dirty="0" smtClean="0">
                <a:latin typeface="Consolas" pitchFamily="49" charset="0"/>
                <a:sym typeface="Wingdings" pitchFamily="2" charset="2"/>
              </a:rPr>
              <a:t>; </a:t>
            </a:r>
            <a:r>
              <a:rPr lang="es-ES" sz="2000" dirty="0" smtClean="0">
                <a:solidFill>
                  <a:srgbClr val="92D050"/>
                </a:solidFill>
                <a:latin typeface="Consolas" pitchFamily="49" charset="0"/>
                <a:sym typeface="Wingdings" pitchFamily="2" charset="2"/>
              </a:rPr>
              <a:t>// main() devuelve 0 al S.O.</a:t>
            </a:r>
          </a:p>
          <a:p>
            <a:pPr marL="895350" lvl="1" indent="0">
              <a:spcBef>
                <a:spcPts val="0"/>
              </a:spcBef>
              <a:spcAft>
                <a:spcPts val="600"/>
              </a:spcAft>
              <a:buNone/>
            </a:pPr>
            <a:r>
              <a:rPr lang="es-ES" sz="2000" dirty="0" smtClean="0">
                <a:latin typeface="Consolas" pitchFamily="49" charset="0"/>
                <a:sym typeface="Wingdings" pitchFamily="2" charset="2"/>
              </a:rPr>
              <a:t>}</a:t>
            </a:r>
            <a:endParaRPr lang="es-ES" sz="2800" dirty="0" smtClean="0">
              <a:sym typeface="Wingdings" pitchFamily="2" charset="2"/>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203</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graphicFrame>
        <p:nvGraphicFramePr>
          <p:cNvPr id="6" name="5 Tabla"/>
          <p:cNvGraphicFramePr>
            <a:graphicFrameLocks noGrp="1"/>
          </p:cNvGraphicFramePr>
          <p:nvPr/>
        </p:nvGraphicFramePr>
        <p:xfrm>
          <a:off x="6480408" y="1700808"/>
          <a:ext cx="1619984" cy="1341120"/>
        </p:xfrm>
        <a:graphic>
          <a:graphicData uri="http://schemas.openxmlformats.org/drawingml/2006/table">
            <a:tbl>
              <a:tblPr firstRow="1" bandRow="1">
                <a:noFill/>
                <a:tableStyleId>{D113A9D2-9D6B-4929-AA2D-F23B5EE8CBE7}</a:tableStyleId>
              </a:tblPr>
              <a:tblGrid>
                <a:gridCol w="504056"/>
                <a:gridCol w="1115928"/>
              </a:tblGrid>
              <a:tr h="225000">
                <a:tc>
                  <a:txBody>
                    <a:bodyPr/>
                    <a:lstStyle/>
                    <a:p>
                      <a:pPr algn="l"/>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r>
                        <a:rPr lang="es-ES" sz="1600" b="0" smtClean="0">
                          <a:solidFill>
                            <a:schemeClr val="tx2"/>
                          </a:solidFill>
                          <a:effectLst>
                            <a:outerShdw blurRad="38100" dist="38100" dir="2700000" algn="tl">
                              <a:srgbClr val="000000">
                                <a:alpha val="43137"/>
                              </a:srgbClr>
                            </a:outerShdw>
                          </a:effectLst>
                          <a:latin typeface="+mj-lt"/>
                        </a:rPr>
                        <a:t>Memoria</a:t>
                      </a:r>
                      <a:endParaRPr lang="es-ES" sz="1600" b="0">
                        <a:solidFill>
                          <a:schemeClr val="tx2"/>
                        </a:solidFill>
                        <a:effectLst>
                          <a:outerShdw blurRad="38100" dist="38100" dir="2700000" algn="tl">
                            <a:srgbClr val="000000">
                              <a:alpha val="43137"/>
                            </a:srgbClr>
                          </a:outerShdw>
                        </a:effectLst>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5000">
                <a:tc>
                  <a:txBody>
                    <a:bodyPr/>
                    <a:lstStyle/>
                    <a:p>
                      <a:pPr algn="l"/>
                      <a:r>
                        <a:rPr lang="es-ES" sz="1600" b="0" dirty="0" smtClean="0">
                          <a:effectLst>
                            <a:outerShdw blurRad="38100" dist="38100" dir="2700000" algn="tl">
                              <a:srgbClr val="000000">
                                <a:alpha val="43137"/>
                              </a:srgbClr>
                            </a:outerShdw>
                          </a:effectLst>
                          <a:latin typeface="Consolas" pitchFamily="49" charset="0"/>
                        </a:rPr>
                        <a:t>i</a:t>
                      </a:r>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r"/>
                      <a:r>
                        <a:rPr lang="es-ES" sz="1600" dirty="0" smtClean="0">
                          <a:solidFill>
                            <a:schemeClr val="bg2"/>
                          </a:solidFill>
                          <a:effectLst>
                            <a:outerShdw blurRad="38100" dist="38100" dir="2700000" algn="tl">
                              <a:srgbClr val="000000">
                                <a:alpha val="43137"/>
                              </a:srgbClr>
                            </a:outerShdw>
                          </a:effectLst>
                          <a:latin typeface="Consolas" pitchFamily="49" charset="0"/>
                        </a:rPr>
                        <a:t>124</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smtClean="0">
                          <a:effectLst>
                            <a:outerShdw blurRad="38100" dist="38100" dir="2700000" algn="tl">
                              <a:srgbClr val="000000">
                                <a:alpha val="43137"/>
                              </a:srgbClr>
                            </a:outerShdw>
                          </a:effectLst>
                          <a:latin typeface="Consolas" pitchFamily="49" charset="0"/>
                        </a:rPr>
                        <a:t>d</a:t>
                      </a:r>
                      <a:endParaRPr lang="es-ES" sz="160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r"/>
                      <a:r>
                        <a:rPr lang="es-ES" sz="1600" dirty="0" smtClean="0">
                          <a:solidFill>
                            <a:schemeClr val="bg2"/>
                          </a:solidFill>
                          <a:effectLst>
                            <a:outerShdw blurRad="38100" dist="38100" dir="2700000" algn="tl">
                              <a:srgbClr val="000000">
                                <a:alpha val="43137"/>
                              </a:srgbClr>
                            </a:outerShdw>
                          </a:effectLst>
                          <a:latin typeface="Consolas" pitchFamily="49" charset="0"/>
                        </a:rPr>
                        <a:t>3.0</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endParaRPr lang="es-ES" sz="1600">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r>
                        <a:rPr lang="es-ES" sz="1600" b="1" smtClean="0">
                          <a:effectLst>
                            <a:outerShdw blurRad="38100" dist="38100" dir="2700000" algn="tl">
                              <a:srgbClr val="000000">
                                <a:alpha val="43137"/>
                              </a:srgbClr>
                            </a:outerShdw>
                          </a:effectLst>
                          <a:latin typeface="Consolas" pitchFamily="49" charset="0"/>
                        </a:rPr>
                        <a:t>...</a:t>
                      </a:r>
                      <a:endParaRPr lang="es-ES" sz="1600" b="1">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7" name="6 Tabla"/>
          <p:cNvGraphicFramePr>
            <a:graphicFrameLocks noGrp="1"/>
          </p:cNvGraphicFramePr>
          <p:nvPr/>
        </p:nvGraphicFramePr>
        <p:xfrm>
          <a:off x="6480408" y="3501008"/>
          <a:ext cx="1619984" cy="1341120"/>
        </p:xfrm>
        <a:graphic>
          <a:graphicData uri="http://schemas.openxmlformats.org/drawingml/2006/table">
            <a:tbl>
              <a:tblPr firstRow="1" bandRow="1">
                <a:noFill/>
                <a:tableStyleId>{D113A9D2-9D6B-4929-AA2D-F23B5EE8CBE7}</a:tableStyleId>
              </a:tblPr>
              <a:tblGrid>
                <a:gridCol w="504056"/>
                <a:gridCol w="1115928"/>
              </a:tblGrid>
              <a:tr h="225000">
                <a:tc>
                  <a:txBody>
                    <a:bodyPr/>
                    <a:lstStyle/>
                    <a:p>
                      <a:pPr algn="l"/>
                      <a:endParaRPr lang="es-ES" sz="1600" dirty="0">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600" b="1" smtClean="0">
                          <a:effectLst>
                            <a:outerShdw blurRad="38100" dist="38100" dir="2700000" algn="tl">
                              <a:srgbClr val="000000">
                                <a:alpha val="43137"/>
                              </a:srgbClr>
                            </a:outerShdw>
                          </a:effectLst>
                          <a:latin typeface="Consolas" pitchFamily="49" charset="0"/>
                        </a:rPr>
                        <a:t>...</a:t>
                      </a:r>
                      <a:endParaRPr lang="es-ES" sz="1600" b="1">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5000">
                <a:tc>
                  <a:txBody>
                    <a:bodyPr/>
                    <a:lstStyle/>
                    <a:p>
                      <a:pPr algn="l"/>
                      <a:r>
                        <a:rPr lang="es-ES" sz="1600" b="0" dirty="0" smtClean="0">
                          <a:effectLst>
                            <a:outerShdw blurRad="38100" dist="38100" dir="2700000" algn="tl">
                              <a:srgbClr val="000000">
                                <a:alpha val="43137"/>
                              </a:srgbClr>
                            </a:outerShdw>
                          </a:effectLst>
                          <a:latin typeface="Consolas" pitchFamily="49" charset="0"/>
                        </a:rPr>
                        <a:t>x</a:t>
                      </a:r>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r"/>
                      <a:r>
                        <a:rPr lang="es-ES" sz="1600" dirty="0" smtClean="0">
                          <a:solidFill>
                            <a:schemeClr val="bg2"/>
                          </a:solidFill>
                          <a:effectLst>
                            <a:outerShdw blurRad="38100" dist="38100" dir="2700000" algn="tl">
                              <a:srgbClr val="000000">
                                <a:alpha val="43137"/>
                              </a:srgbClr>
                            </a:outerShdw>
                          </a:effectLst>
                          <a:latin typeface="Consolas" pitchFamily="49" charset="0"/>
                        </a:rPr>
                        <a:t>124</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r>
                        <a:rPr lang="es-ES" sz="1600" smtClean="0">
                          <a:effectLst>
                            <a:outerShdw blurRad="38100" dist="38100" dir="2700000" algn="tl">
                              <a:srgbClr val="000000">
                                <a:alpha val="43137"/>
                              </a:srgbClr>
                            </a:outerShdw>
                          </a:effectLst>
                          <a:latin typeface="Consolas" pitchFamily="49" charset="0"/>
                        </a:rPr>
                        <a:t>a</a:t>
                      </a:r>
                      <a:endParaRPr lang="es-ES" sz="160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r"/>
                      <a:r>
                        <a:rPr lang="es-ES" sz="1600" dirty="0" smtClean="0">
                          <a:solidFill>
                            <a:schemeClr val="bg2"/>
                          </a:solidFill>
                          <a:effectLst>
                            <a:outerShdw blurRad="38100" dist="38100" dir="2700000" algn="tl">
                              <a:srgbClr val="000000">
                                <a:alpha val="43137"/>
                              </a:srgbClr>
                            </a:outerShdw>
                          </a:effectLst>
                          <a:latin typeface="Consolas" pitchFamily="49" charset="0"/>
                        </a:rPr>
                        <a:t>99.0</a:t>
                      </a:r>
                      <a:endParaRPr lang="es-ES" sz="1600" dirty="0">
                        <a:solidFill>
                          <a:schemeClr val="bg2"/>
                        </a:solidFill>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endParaRPr lang="es-ES" sz="1600">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r>
                        <a:rPr lang="es-ES" sz="1600" b="1" smtClean="0">
                          <a:effectLst>
                            <a:outerShdw blurRad="38100" dist="38100" dir="2700000" algn="tl">
                              <a:srgbClr val="000000">
                                <a:alpha val="43137"/>
                              </a:srgbClr>
                            </a:outerShdw>
                          </a:effectLst>
                          <a:latin typeface="Consolas" pitchFamily="49" charset="0"/>
                        </a:rPr>
                        <a:t>...</a:t>
                      </a:r>
                      <a:endParaRPr lang="es-ES" sz="1600" b="1">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8" name="51 Grupo"/>
          <p:cNvGrpSpPr/>
          <p:nvPr/>
        </p:nvGrpSpPr>
        <p:grpSpPr>
          <a:xfrm>
            <a:off x="6984464" y="3041928"/>
            <a:ext cx="1115928" cy="459080"/>
            <a:chOff x="6984464" y="2924944"/>
            <a:chExt cx="1115928" cy="459080"/>
          </a:xfrm>
        </p:grpSpPr>
        <p:cxnSp>
          <p:nvCxnSpPr>
            <p:cNvPr id="9" name="8 Conector recto"/>
            <p:cNvCxnSpPr/>
            <p:nvPr/>
          </p:nvCxnSpPr>
          <p:spPr>
            <a:xfrm rot="5400000">
              <a:off x="6754924" y="3154484"/>
              <a:ext cx="459080" cy="0"/>
            </a:xfrm>
            <a:prstGeom prst="line">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rot="5400000">
              <a:off x="7870852" y="3154484"/>
              <a:ext cx="459080" cy="0"/>
            </a:xfrm>
            <a:prstGeom prst="line">
              <a:avLst/>
            </a:prstGeom>
            <a:ln w="28575">
              <a:solidFill>
                <a:schemeClr val="tx1"/>
              </a:solidFill>
              <a:prstDash val="sysDot"/>
              <a:tailEnd type="none" w="lg" len="lg"/>
            </a:ln>
          </p:spPr>
          <p:style>
            <a:lnRef idx="1">
              <a:schemeClr val="accent1"/>
            </a:lnRef>
            <a:fillRef idx="0">
              <a:schemeClr val="accent1"/>
            </a:fillRef>
            <a:effectRef idx="0">
              <a:schemeClr val="accent1"/>
            </a:effectRef>
            <a:fontRef idx="minor">
              <a:schemeClr val="tx1"/>
            </a:fontRef>
          </p:style>
        </p:cxnSp>
      </p:grpSp>
      <p:grpSp>
        <p:nvGrpSpPr>
          <p:cNvPr id="11" name="48 Grupo"/>
          <p:cNvGrpSpPr/>
          <p:nvPr/>
        </p:nvGrpSpPr>
        <p:grpSpPr>
          <a:xfrm>
            <a:off x="3320108" y="1916832"/>
            <a:ext cx="1755948" cy="2539330"/>
            <a:chOff x="2853332" y="1873159"/>
            <a:chExt cx="1755948" cy="2539330"/>
          </a:xfrm>
          <a:effectLst>
            <a:outerShdw blurRad="50800" dist="38100" dir="2700000" algn="tl" rotWithShape="0">
              <a:prstClr val="black">
                <a:alpha val="40000"/>
              </a:prstClr>
            </a:outerShdw>
          </a:effectLst>
        </p:grpSpPr>
        <p:sp>
          <p:nvSpPr>
            <p:cNvPr id="16" name="15 Elipse"/>
            <p:cNvSpPr/>
            <p:nvPr/>
          </p:nvSpPr>
          <p:spPr>
            <a:xfrm>
              <a:off x="2853332" y="4052449"/>
              <a:ext cx="998587" cy="360040"/>
            </a:xfrm>
            <a:prstGeom prst="ellipse">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7" name="16 Conector recto de flecha"/>
            <p:cNvCxnSpPr>
              <a:stCxn id="16" idx="7"/>
            </p:cNvCxnSpPr>
            <p:nvPr/>
          </p:nvCxnSpPr>
          <p:spPr>
            <a:xfrm flipV="1">
              <a:off x="3705679" y="1873159"/>
              <a:ext cx="903601" cy="2232017"/>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2" name="49 Grupo"/>
          <p:cNvGrpSpPr/>
          <p:nvPr/>
        </p:nvGrpSpPr>
        <p:grpSpPr>
          <a:xfrm>
            <a:off x="971600" y="2104520"/>
            <a:ext cx="4104456" cy="2836647"/>
            <a:chOff x="971601" y="2060848"/>
            <a:chExt cx="3106688" cy="2520280"/>
          </a:xfrm>
          <a:effectLst>
            <a:outerShdw blurRad="50800" dist="38100" dir="2700000" algn="tl" rotWithShape="0">
              <a:prstClr val="black">
                <a:alpha val="40000"/>
              </a:prstClr>
            </a:outerShdw>
          </a:effectLst>
        </p:grpSpPr>
        <p:cxnSp>
          <p:nvCxnSpPr>
            <p:cNvPr id="20" name="19 Conector recto"/>
            <p:cNvCxnSpPr/>
            <p:nvPr/>
          </p:nvCxnSpPr>
          <p:spPr>
            <a:xfrm>
              <a:off x="3718249" y="4005064"/>
              <a:ext cx="360040"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rot="5400000">
              <a:off x="3780732" y="4293096"/>
              <a:ext cx="576064"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10800000">
              <a:off x="971601" y="4581128"/>
              <a:ext cx="3106688"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rot="5400000" flipH="1" flipV="1">
              <a:off x="-279014" y="3320988"/>
              <a:ext cx="2520280"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971601" y="2060848"/>
              <a:ext cx="442392" cy="1588"/>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3" name="50 Grupo"/>
          <p:cNvGrpSpPr/>
          <p:nvPr/>
        </p:nvGrpSpPr>
        <p:grpSpPr>
          <a:xfrm>
            <a:off x="2172172" y="2350709"/>
            <a:ext cx="3263923" cy="2230420"/>
            <a:chOff x="2172173" y="2062436"/>
            <a:chExt cx="2770212" cy="2304256"/>
          </a:xfrm>
          <a:effectLst>
            <a:outerShdw blurRad="50800" dist="38100" dir="2700000" algn="tl" rotWithShape="0">
              <a:prstClr val="black">
                <a:alpha val="40000"/>
              </a:prstClr>
            </a:outerShdw>
          </a:effectLst>
        </p:grpSpPr>
        <p:cxnSp>
          <p:nvCxnSpPr>
            <p:cNvPr id="30" name="29 Conector recto"/>
            <p:cNvCxnSpPr/>
            <p:nvPr/>
          </p:nvCxnSpPr>
          <p:spPr>
            <a:xfrm>
              <a:off x="2350097" y="2062436"/>
              <a:ext cx="2592288"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rot="5400000">
              <a:off x="3781526" y="3213770"/>
              <a:ext cx="2302668"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rot="10800000">
              <a:off x="2172173" y="4365104"/>
              <a:ext cx="2770212" cy="1588"/>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15" name="45 Grupo"/>
          <p:cNvGrpSpPr/>
          <p:nvPr/>
        </p:nvGrpSpPr>
        <p:grpSpPr>
          <a:xfrm>
            <a:off x="1830363" y="1916832"/>
            <a:ext cx="1517501" cy="1740368"/>
            <a:chOff x="1830363" y="1873159"/>
            <a:chExt cx="1517501" cy="1740368"/>
          </a:xfrm>
          <a:effectLst>
            <a:outerShdw blurRad="50800" dist="38100" dir="2700000" algn="tl" rotWithShape="0">
              <a:prstClr val="black">
                <a:alpha val="40000"/>
              </a:prstClr>
            </a:outerShdw>
          </a:effectLst>
        </p:grpSpPr>
        <p:cxnSp>
          <p:nvCxnSpPr>
            <p:cNvPr id="37" name="36 Conector recto"/>
            <p:cNvCxnSpPr>
              <a:stCxn id="41" idx="0"/>
            </p:cNvCxnSpPr>
            <p:nvPr/>
          </p:nvCxnSpPr>
          <p:spPr>
            <a:xfrm flipV="1">
              <a:off x="2089705" y="1873159"/>
              <a:ext cx="1258159" cy="1468735"/>
            </a:xfrm>
            <a:prstGeom prst="line">
              <a:avLst/>
            </a:prstGeom>
            <a:ln w="28575">
              <a:solidFill>
                <a:schemeClr val="accent2">
                  <a:lumMod val="40000"/>
                  <a:lumOff val="6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1" name="40 Elipse"/>
            <p:cNvSpPr/>
            <p:nvPr/>
          </p:nvSpPr>
          <p:spPr>
            <a:xfrm>
              <a:off x="1830363" y="3341894"/>
              <a:ext cx="518684" cy="271633"/>
            </a:xfrm>
            <a:prstGeom prst="ellipse">
              <a:avLst/>
            </a:prstGeom>
            <a:ln w="19050">
              <a:solidFill>
                <a:schemeClr val="accent2">
                  <a:lumMod val="40000"/>
                  <a:lumOff val="60000"/>
                </a:schemeClr>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18" name="47 Grupo"/>
          <p:cNvGrpSpPr/>
          <p:nvPr/>
        </p:nvGrpSpPr>
        <p:grpSpPr>
          <a:xfrm>
            <a:off x="1766739" y="1916832"/>
            <a:ext cx="2733253" cy="2119458"/>
            <a:chOff x="1766739" y="1873159"/>
            <a:chExt cx="2733253" cy="2119458"/>
          </a:xfrm>
          <a:effectLst>
            <a:outerShdw blurRad="50800" dist="38100" dir="2700000" algn="tl" rotWithShape="0">
              <a:prstClr val="black">
                <a:alpha val="40000"/>
              </a:prstClr>
            </a:outerShdw>
          </a:effectLst>
        </p:grpSpPr>
        <p:cxnSp>
          <p:nvCxnSpPr>
            <p:cNvPr id="39" name="38 Conector recto"/>
            <p:cNvCxnSpPr>
              <a:stCxn id="42" idx="0"/>
            </p:cNvCxnSpPr>
            <p:nvPr/>
          </p:nvCxnSpPr>
          <p:spPr>
            <a:xfrm flipV="1">
              <a:off x="2271148" y="1873159"/>
              <a:ext cx="2228844" cy="1847825"/>
            </a:xfrm>
            <a:prstGeom prst="line">
              <a:avLst/>
            </a:prstGeom>
            <a:ln w="28575">
              <a:solidFill>
                <a:schemeClr val="accent2">
                  <a:lumMod val="40000"/>
                  <a:lumOff val="6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2" name="41 Elipse"/>
            <p:cNvSpPr/>
            <p:nvPr/>
          </p:nvSpPr>
          <p:spPr>
            <a:xfrm>
              <a:off x="1766739" y="3720984"/>
              <a:ext cx="1008817" cy="271633"/>
            </a:xfrm>
            <a:prstGeom prst="ellipse">
              <a:avLst/>
            </a:prstGeom>
            <a:ln w="19050">
              <a:solidFill>
                <a:schemeClr val="accent2">
                  <a:lumMod val="40000"/>
                  <a:lumOff val="60000"/>
                </a:schemeClr>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cxnSp>
        <p:nvCxnSpPr>
          <p:cNvPr id="33" name="32 Conector recto de flecha"/>
          <p:cNvCxnSpPr/>
          <p:nvPr/>
        </p:nvCxnSpPr>
        <p:spPr>
          <a:xfrm>
            <a:off x="1214414" y="4291508"/>
            <a:ext cx="414898" cy="158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flipV="1">
            <a:off x="3131840" y="1916832"/>
            <a:ext cx="648072" cy="2232249"/>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34 CuadroTexto"/>
          <p:cNvSpPr txBox="1"/>
          <p:nvPr/>
        </p:nvSpPr>
        <p:spPr>
          <a:xfrm>
            <a:off x="3527396" y="5837202"/>
            <a:ext cx="3708900"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Los argumentos no se modifican</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1000"/>
                                        <p:tgtEl>
                                          <p:spTgt spid="1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1000"/>
                                        <p:tgtEl>
                                          <p:spTgt spid="15"/>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1000"/>
                                        <p:tgtEl>
                                          <p:spTgt spid="7"/>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par>
                                <p:cTn id="37" presetID="2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par>
                          <p:cTn id="40" fill="hold">
                            <p:stCondLst>
                              <p:cond delay="1000"/>
                            </p:stCondLst>
                            <p:childTnLst>
                              <p:par>
                                <p:cTn id="41" presetID="22" presetClass="exit" presetSubtype="1" fill="hold" nodeType="afterEffect">
                                  <p:stCondLst>
                                    <p:cond delay="0"/>
                                  </p:stCondLst>
                                  <p:childTnLst>
                                    <p:animEffect transition="out" filter="wipe(up)">
                                      <p:cBhvr>
                                        <p:cTn id="42" dur="1000"/>
                                        <p:tgtEl>
                                          <p:spTgt spid="8"/>
                                        </p:tgtEl>
                                      </p:cBhvr>
                                    </p:animEffect>
                                    <p:set>
                                      <p:cBhvr>
                                        <p:cTn id="43" dur="1" fill="hold">
                                          <p:stCondLst>
                                            <p:cond delay="999"/>
                                          </p:stCondLst>
                                        </p:cTn>
                                        <p:tgtEl>
                                          <p:spTgt spid="8"/>
                                        </p:tgtEl>
                                        <p:attrNameLst>
                                          <p:attrName>style.visibility</p:attrName>
                                        </p:attrNameLst>
                                      </p:cBhvr>
                                      <p:to>
                                        <p:strVal val="hidden"/>
                                      </p:to>
                                    </p:set>
                                  </p:childTnLst>
                                </p:cTn>
                              </p:par>
                            </p:childTnLst>
                          </p:cTn>
                        </p:par>
                        <p:par>
                          <p:cTn id="44" fill="hold">
                            <p:stCondLst>
                              <p:cond delay="2000"/>
                            </p:stCondLst>
                            <p:childTnLst>
                              <p:par>
                                <p:cTn id="45" presetID="22" presetClass="exit" presetSubtype="1" fill="hold" nodeType="afterEffect">
                                  <p:stCondLst>
                                    <p:cond delay="0"/>
                                  </p:stCondLst>
                                  <p:childTnLst>
                                    <p:animEffect transition="out" filter="wipe(up)">
                                      <p:cBhvr>
                                        <p:cTn id="46" dur="1000"/>
                                        <p:tgtEl>
                                          <p:spTgt spid="7"/>
                                        </p:tgtEl>
                                      </p:cBhvr>
                                    </p:animEffect>
                                    <p:set>
                                      <p:cBhvr>
                                        <p:cTn id="47" dur="1" fill="hold">
                                          <p:stCondLst>
                                            <p:cond delay="9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Resultado de la función</a:t>
            </a:r>
            <a:endParaRPr lang="es-ES">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a:spcBef>
                <a:spcPts val="0"/>
              </a:spcBef>
              <a:spcAft>
                <a:spcPts val="1200"/>
              </a:spcAft>
            </a:pPr>
            <a:r>
              <a:rPr lang="es-ES" sz="2800" dirty="0" smtClean="0">
                <a:solidFill>
                  <a:schemeClr val="bg2">
                    <a:lumMod val="20000"/>
                    <a:lumOff val="80000"/>
                  </a:schemeClr>
                </a:solidFill>
              </a:rPr>
              <a:t>La función ha de devolver un resultado</a:t>
            </a:r>
            <a:endParaRPr lang="es-ES" sz="2800" i="0" dirty="0" smtClean="0">
              <a:solidFill>
                <a:schemeClr val="bg2">
                  <a:lumMod val="20000"/>
                  <a:lumOff val="80000"/>
                </a:schemeClr>
              </a:solidFill>
            </a:endParaRPr>
          </a:p>
          <a:p>
            <a:pPr marL="361950" lvl="1" indent="0">
              <a:spcBef>
                <a:spcPts val="0"/>
              </a:spcBef>
              <a:spcAft>
                <a:spcPts val="600"/>
              </a:spcAft>
              <a:buNone/>
            </a:pPr>
            <a:r>
              <a:rPr lang="es-ES" dirty="0" smtClean="0">
                <a:sym typeface="Wingdings" pitchFamily="2" charset="2"/>
              </a:rPr>
              <a:t>La función termina su ejecución devolviendo un resultado</a:t>
            </a:r>
          </a:p>
          <a:p>
            <a:pPr marL="361950" lvl="1" indent="0">
              <a:spcBef>
                <a:spcPts val="600"/>
              </a:spcBef>
              <a:spcAft>
                <a:spcPts val="600"/>
              </a:spcAft>
              <a:buNone/>
            </a:pPr>
            <a:r>
              <a:rPr lang="es-ES" dirty="0" smtClean="0">
                <a:sym typeface="Wingdings" pitchFamily="2" charset="2"/>
              </a:rPr>
              <a:t>La instrucción </a:t>
            </a:r>
            <a:r>
              <a:rPr lang="es-ES" dirty="0" smtClean="0">
                <a:solidFill>
                  <a:schemeClr val="accent2">
                    <a:lumMod val="60000"/>
                    <a:lumOff val="40000"/>
                  </a:schemeClr>
                </a:solidFill>
                <a:latin typeface="Consolas" pitchFamily="49" charset="0"/>
                <a:sym typeface="Wingdings" pitchFamily="2" charset="2"/>
              </a:rPr>
              <a:t>return</a:t>
            </a:r>
            <a:r>
              <a:rPr lang="es-ES" i="1" dirty="0" smtClean="0">
                <a:sym typeface="Wingdings" pitchFamily="2" charset="2"/>
              </a:rPr>
              <a:t> (sólo una en cada función)</a:t>
            </a:r>
            <a:endParaRPr lang="es-ES" i="1" dirty="0" smtClean="0">
              <a:solidFill>
                <a:schemeClr val="accent2">
                  <a:lumMod val="60000"/>
                  <a:lumOff val="40000"/>
                </a:schemeClr>
              </a:solidFill>
              <a:latin typeface="Consolas" pitchFamily="49" charset="0"/>
              <a:sym typeface="Wingdings" pitchFamily="2" charset="2"/>
            </a:endParaRPr>
          </a:p>
          <a:p>
            <a:pPr lvl="2" indent="-352425">
              <a:spcBef>
                <a:spcPts val="0"/>
              </a:spcBef>
              <a:spcAft>
                <a:spcPts val="600"/>
              </a:spcAft>
            </a:pPr>
            <a:r>
              <a:rPr lang="es-ES" sz="2200" spc="-30" dirty="0" smtClean="0">
                <a:sym typeface="Wingdings" pitchFamily="2" charset="2"/>
              </a:rPr>
              <a:t>Devuelve el dato que se pone a continuación (tipo de la función)</a:t>
            </a:r>
          </a:p>
          <a:p>
            <a:pPr lvl="2" indent="-352425">
              <a:spcBef>
                <a:spcPts val="0"/>
              </a:spcBef>
              <a:spcAft>
                <a:spcPts val="600"/>
              </a:spcAft>
            </a:pPr>
            <a:r>
              <a:rPr lang="es-ES" sz="2200" dirty="0" smtClean="0">
                <a:sym typeface="Wingdings" pitchFamily="2" charset="2"/>
              </a:rPr>
              <a:t>Termina la ejecución de la función</a:t>
            </a:r>
          </a:p>
          <a:p>
            <a:pPr marL="361950" lvl="1" indent="0">
              <a:spcBef>
                <a:spcPts val="1200"/>
              </a:spcBef>
              <a:spcAft>
                <a:spcPts val="1200"/>
              </a:spcAft>
              <a:buNone/>
            </a:pPr>
            <a:r>
              <a:rPr lang="es-ES" dirty="0" smtClean="0">
                <a:sym typeface="Wingdings" pitchFamily="2" charset="2"/>
              </a:rPr>
              <a:t>El dato devuelto sustituye a la llamada de la función:</a:t>
            </a:r>
          </a:p>
          <a:p>
            <a:pPr marL="361950" lvl="1" indent="0">
              <a:spcBef>
                <a:spcPts val="0"/>
              </a:spcBef>
              <a:spcAft>
                <a:spcPts val="600"/>
              </a:spcAft>
              <a:buNone/>
              <a:tabLst>
                <a:tab pos="4305300" algn="l"/>
              </a:tabLst>
            </a:pPr>
            <a:r>
              <a:rPr lang="es-ES" sz="2000" dirty="0" smtClean="0">
                <a:solidFill>
                  <a:srgbClr val="FFC000"/>
                </a:solidFill>
                <a:latin typeface="Consolas" pitchFamily="49" charset="0"/>
                <a:sym typeface="Wingdings" pitchFamily="2" charset="2"/>
              </a:rPr>
              <a:t>int</a:t>
            </a:r>
            <a:r>
              <a:rPr lang="es-ES" sz="2000" dirty="0" smtClean="0">
                <a:latin typeface="Consolas" pitchFamily="49" charset="0"/>
                <a:sym typeface="Wingdings" pitchFamily="2" charset="2"/>
              </a:rPr>
              <a:t> </a:t>
            </a:r>
            <a:r>
              <a:rPr lang="es-ES" sz="2000" dirty="0" err="1" smtClean="0">
                <a:latin typeface="Consolas" pitchFamily="49" charset="0"/>
                <a:sym typeface="Wingdings" pitchFamily="2" charset="2"/>
              </a:rPr>
              <a:t>cuad</a:t>
            </a:r>
            <a:r>
              <a:rPr lang="es-ES" sz="2000" dirty="0" smtClean="0">
                <a:latin typeface="Consolas" pitchFamily="49" charset="0"/>
                <a:sym typeface="Wingdings" pitchFamily="2" charset="2"/>
              </a:rPr>
              <a:t>(</a:t>
            </a:r>
            <a:r>
              <a:rPr lang="es-ES" sz="2000" dirty="0" smtClean="0">
                <a:solidFill>
                  <a:srgbClr val="FFC000"/>
                </a:solidFill>
                <a:latin typeface="Consolas" pitchFamily="49" charset="0"/>
                <a:sym typeface="Wingdings" pitchFamily="2" charset="2"/>
              </a:rPr>
              <a:t>int</a:t>
            </a:r>
            <a:r>
              <a:rPr lang="es-ES" sz="2000" dirty="0" smtClean="0">
                <a:latin typeface="Consolas" pitchFamily="49" charset="0"/>
                <a:sym typeface="Wingdings" pitchFamily="2" charset="2"/>
              </a:rPr>
              <a:t> x) {	</a:t>
            </a:r>
            <a:r>
              <a:rPr lang="es-ES" sz="2000" dirty="0" smtClean="0">
                <a:solidFill>
                  <a:srgbClr val="FFC000"/>
                </a:solidFill>
                <a:latin typeface="Consolas" pitchFamily="49" charset="0"/>
                <a:sym typeface="Wingdings" pitchFamily="2" charset="2"/>
              </a:rPr>
              <a:t>int</a:t>
            </a:r>
            <a:r>
              <a:rPr lang="es-ES" sz="2000" dirty="0" smtClean="0">
                <a:latin typeface="Consolas" pitchFamily="49" charset="0"/>
                <a:sym typeface="Wingdings" pitchFamily="2" charset="2"/>
              </a:rPr>
              <a:t> main() {</a:t>
            </a:r>
          </a:p>
          <a:p>
            <a:pPr marL="361950" lvl="1" indent="0">
              <a:spcBef>
                <a:spcPts val="0"/>
              </a:spcBef>
              <a:spcAft>
                <a:spcPts val="600"/>
              </a:spcAft>
              <a:buNone/>
              <a:tabLst>
                <a:tab pos="4305300" algn="l"/>
              </a:tabLst>
            </a:pPr>
            <a:r>
              <a:rPr lang="es-ES" sz="2000" dirty="0" smtClean="0">
                <a:solidFill>
                  <a:schemeClr val="accent2">
                    <a:lumMod val="60000"/>
                    <a:lumOff val="40000"/>
                  </a:schemeClr>
                </a:solidFill>
                <a:latin typeface="Consolas" pitchFamily="49" charset="0"/>
                <a:sym typeface="Wingdings" pitchFamily="2" charset="2"/>
              </a:rPr>
              <a:t>   return</a:t>
            </a:r>
            <a:r>
              <a:rPr lang="es-ES" sz="2000" dirty="0" smtClean="0">
                <a:latin typeface="Consolas" pitchFamily="49" charset="0"/>
                <a:sym typeface="Wingdings" pitchFamily="2" charset="2"/>
              </a:rPr>
              <a:t> x * x;	  cout &lt;&lt; </a:t>
            </a:r>
            <a:r>
              <a:rPr lang="es-ES" sz="2000" dirty="0" smtClean="0">
                <a:solidFill>
                  <a:srgbClr val="FFFF00"/>
                </a:solidFill>
                <a:latin typeface="Consolas" pitchFamily="49" charset="0"/>
                <a:sym typeface="Wingdings" pitchFamily="2" charset="2"/>
              </a:rPr>
              <a:t>2</a:t>
            </a:r>
            <a:r>
              <a:rPr lang="es-ES" sz="2000" dirty="0" smtClean="0">
                <a:latin typeface="Consolas" pitchFamily="49" charset="0"/>
                <a:sym typeface="Wingdings" pitchFamily="2" charset="2"/>
              </a:rPr>
              <a:t> * </a:t>
            </a:r>
            <a:r>
              <a:rPr lang="es-ES" sz="2000" dirty="0" err="1" smtClean="0">
                <a:latin typeface="Consolas" pitchFamily="49" charset="0"/>
                <a:sym typeface="Wingdings" pitchFamily="2" charset="2"/>
              </a:rPr>
              <a:t>cuad</a:t>
            </a:r>
            <a:r>
              <a:rPr lang="es-ES" sz="2000" dirty="0" smtClean="0">
                <a:latin typeface="Consolas" pitchFamily="49" charset="0"/>
                <a:sym typeface="Wingdings" pitchFamily="2" charset="2"/>
              </a:rPr>
              <a:t>(</a:t>
            </a:r>
            <a:r>
              <a:rPr lang="es-ES" sz="2000" dirty="0" smtClean="0">
                <a:solidFill>
                  <a:srgbClr val="FFFF00"/>
                </a:solidFill>
                <a:latin typeface="Consolas" pitchFamily="49" charset="0"/>
                <a:sym typeface="Wingdings" pitchFamily="2" charset="2"/>
              </a:rPr>
              <a:t>16</a:t>
            </a:r>
            <a:r>
              <a:rPr lang="es-ES" sz="2000" dirty="0" smtClean="0">
                <a:latin typeface="Consolas" pitchFamily="49" charset="0"/>
                <a:sym typeface="Wingdings" pitchFamily="2" charset="2"/>
              </a:rPr>
              <a:t>);</a:t>
            </a:r>
          </a:p>
          <a:p>
            <a:pPr marL="361950" lvl="1" indent="0">
              <a:spcBef>
                <a:spcPts val="0"/>
              </a:spcBef>
              <a:spcAft>
                <a:spcPts val="600"/>
              </a:spcAft>
              <a:buNone/>
              <a:tabLst>
                <a:tab pos="4305300" algn="l"/>
              </a:tabLst>
            </a:pPr>
            <a:r>
              <a:rPr lang="es-ES" sz="2000" dirty="0" smtClean="0">
                <a:latin typeface="Consolas" pitchFamily="49" charset="0"/>
                <a:sym typeface="Wingdings" pitchFamily="2" charset="2"/>
              </a:rPr>
              <a:t>   x = x * x;	</a:t>
            </a:r>
          </a:p>
          <a:p>
            <a:pPr marL="361950" lvl="1" indent="0">
              <a:spcBef>
                <a:spcPts val="0"/>
              </a:spcBef>
              <a:spcAft>
                <a:spcPts val="600"/>
              </a:spcAft>
              <a:buNone/>
              <a:tabLst>
                <a:tab pos="4305300" algn="l"/>
              </a:tabLst>
            </a:pPr>
            <a:r>
              <a:rPr lang="es-ES" sz="2000" dirty="0" smtClean="0">
                <a:latin typeface="Consolas" pitchFamily="49" charset="0"/>
                <a:sym typeface="Wingdings" pitchFamily="2" charset="2"/>
              </a:rPr>
              <a:t>}	  </a:t>
            </a:r>
            <a:r>
              <a:rPr lang="es-ES" sz="2000" dirty="0" smtClean="0">
                <a:solidFill>
                  <a:schemeClr val="accent2">
                    <a:lumMod val="60000"/>
                    <a:lumOff val="40000"/>
                  </a:schemeClr>
                </a:solidFill>
                <a:latin typeface="Consolas" pitchFamily="49" charset="0"/>
                <a:sym typeface="Wingdings" pitchFamily="2" charset="2"/>
              </a:rPr>
              <a:t>return</a:t>
            </a:r>
            <a:r>
              <a:rPr lang="es-ES" sz="2000" dirty="0" smtClean="0">
                <a:latin typeface="Consolas" pitchFamily="49" charset="0"/>
                <a:sym typeface="Wingdings" pitchFamily="2" charset="2"/>
              </a:rPr>
              <a:t> </a:t>
            </a:r>
            <a:r>
              <a:rPr lang="es-ES" sz="2000" dirty="0" smtClean="0">
                <a:solidFill>
                  <a:srgbClr val="FFFF00"/>
                </a:solidFill>
                <a:latin typeface="Consolas" pitchFamily="49" charset="0"/>
                <a:sym typeface="Wingdings" pitchFamily="2" charset="2"/>
              </a:rPr>
              <a:t>0</a:t>
            </a:r>
            <a:r>
              <a:rPr lang="es-ES" sz="2000" dirty="0" smtClean="0">
                <a:latin typeface="Consolas" pitchFamily="49" charset="0"/>
                <a:sym typeface="Wingdings" pitchFamily="2" charset="2"/>
              </a:rPr>
              <a:t>;</a:t>
            </a:r>
          </a:p>
          <a:p>
            <a:pPr marL="361950" lvl="1" indent="0">
              <a:spcBef>
                <a:spcPts val="0"/>
              </a:spcBef>
              <a:spcAft>
                <a:spcPts val="600"/>
              </a:spcAft>
              <a:buNone/>
              <a:tabLst>
                <a:tab pos="4305300" algn="l"/>
              </a:tabLst>
            </a:pPr>
            <a:r>
              <a:rPr lang="es-ES" sz="2000" dirty="0" smtClean="0">
                <a:latin typeface="Consolas" pitchFamily="49" charset="0"/>
                <a:sym typeface="Wingdings" pitchFamily="2" charset="2"/>
              </a:rPr>
              <a:t>	}</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204</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grpSp>
        <p:nvGrpSpPr>
          <p:cNvPr id="6" name="21 Grupo"/>
          <p:cNvGrpSpPr/>
          <p:nvPr/>
        </p:nvGrpSpPr>
        <p:grpSpPr>
          <a:xfrm>
            <a:off x="2891435" y="4149320"/>
            <a:ext cx="5083991" cy="566299"/>
            <a:chOff x="2891435" y="4096122"/>
            <a:chExt cx="5083991" cy="566299"/>
          </a:xfrm>
        </p:grpSpPr>
        <p:cxnSp>
          <p:nvCxnSpPr>
            <p:cNvPr id="8" name="7 Conector recto de flecha"/>
            <p:cNvCxnSpPr>
              <a:stCxn id="9" idx="2"/>
            </p:cNvCxnSpPr>
            <p:nvPr/>
          </p:nvCxnSpPr>
          <p:spPr>
            <a:xfrm flipH="1" flipV="1">
              <a:off x="2891435" y="4096122"/>
              <a:ext cx="3859855" cy="368299"/>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6751290" y="4266421"/>
              <a:ext cx="1224136" cy="396000"/>
            </a:xfrm>
            <a:prstGeom prst="ellipse">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pSp>
        <p:nvGrpSpPr>
          <p:cNvPr id="7" name="22 Grupo"/>
          <p:cNvGrpSpPr/>
          <p:nvPr/>
        </p:nvGrpSpPr>
        <p:grpSpPr>
          <a:xfrm>
            <a:off x="3221520" y="4528170"/>
            <a:ext cx="4158792" cy="945396"/>
            <a:chOff x="2843809" y="4797152"/>
            <a:chExt cx="4158792" cy="945396"/>
          </a:xfrm>
        </p:grpSpPr>
        <p:cxnSp>
          <p:nvCxnSpPr>
            <p:cNvPr id="15" name="14 Conector recto de flecha"/>
            <p:cNvCxnSpPr/>
            <p:nvPr/>
          </p:nvCxnSpPr>
          <p:spPr>
            <a:xfrm>
              <a:off x="2843809" y="4797152"/>
              <a:ext cx="4158792" cy="629022"/>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rot="5400000" flipH="1" flipV="1">
              <a:off x="6784713" y="5227336"/>
              <a:ext cx="415138" cy="158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6217190" y="5373216"/>
              <a:ext cx="569387"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mtClean="0">
                  <a:solidFill>
                    <a:srgbClr val="FFFF00"/>
                  </a:solidFill>
                  <a:effectLst>
                    <a:outerShdw blurRad="38100" dist="38100" dir="2700000" algn="tl">
                      <a:srgbClr val="000000">
                        <a:alpha val="43137"/>
                      </a:srgbClr>
                    </a:outerShdw>
                  </a:effectLst>
                  <a:latin typeface="Consolas" pitchFamily="49" charset="0"/>
                </a:rPr>
                <a:t>256</a:t>
              </a:r>
            </a:p>
          </p:txBody>
        </p:sp>
      </p:grpSp>
      <p:grpSp>
        <p:nvGrpSpPr>
          <p:cNvPr id="10" name="29 Grupo"/>
          <p:cNvGrpSpPr/>
          <p:nvPr/>
        </p:nvGrpSpPr>
        <p:grpSpPr>
          <a:xfrm>
            <a:off x="2120108" y="4909928"/>
            <a:ext cx="2307876" cy="1111360"/>
            <a:chOff x="1739783" y="5113759"/>
            <a:chExt cx="2307876" cy="1111360"/>
          </a:xfrm>
        </p:grpSpPr>
        <p:cxnSp>
          <p:nvCxnSpPr>
            <p:cNvPr id="25" name="24 Conector recto de flecha"/>
            <p:cNvCxnSpPr/>
            <p:nvPr/>
          </p:nvCxnSpPr>
          <p:spPr>
            <a:xfrm rot="10800000">
              <a:off x="2468911" y="5113759"/>
              <a:ext cx="432049" cy="1588"/>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2891436" y="5115345"/>
              <a:ext cx="4095" cy="391437"/>
            </a:xfrm>
            <a:prstGeom prst="line">
              <a:avLst/>
            </a:prstGeom>
            <a:ln w="28575">
              <a:solidFill>
                <a:srgbClr val="FFC000"/>
              </a:solidFill>
              <a:tailEnd type="none"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739783" y="5578788"/>
              <a:ext cx="2307876" cy="64633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Esta instrucción</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no se ejecutará nunca</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par>
                          <p:cTn id="26" fill="hold">
                            <p:stCondLst>
                              <p:cond delay="1000"/>
                            </p:stCondLst>
                            <p:childTnLst>
                              <p:par>
                                <p:cTn id="27" presetID="22" presetClass="entr" presetSubtype="1"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up)">
                                      <p:cBhvr>
                                        <p:cTn id="29" dur="1000"/>
                                        <p:tgtEl>
                                          <p:spTgt spid="3">
                                            <p:txEl>
                                              <p:pRg st="6" end="6"/>
                                            </p:txEl>
                                          </p:spTgt>
                                        </p:tgtEl>
                                      </p:cBhvr>
                                    </p:animEffect>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up)">
                                      <p:cBhvr>
                                        <p:cTn id="33" dur="1000"/>
                                        <p:tgtEl>
                                          <p:spTgt spid="3">
                                            <p:txEl>
                                              <p:pRg st="7" end="7"/>
                                            </p:txEl>
                                          </p:spTgt>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up)">
                                      <p:cBhvr>
                                        <p:cTn id="37" dur="1000"/>
                                        <p:tgtEl>
                                          <p:spTgt spid="3">
                                            <p:txEl>
                                              <p:pRg st="8" end="8"/>
                                            </p:txEl>
                                          </p:spTgt>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up)">
                                      <p:cBhvr>
                                        <p:cTn id="41" dur="1000"/>
                                        <p:tgtEl>
                                          <p:spTgt spid="3">
                                            <p:txEl>
                                              <p:pRg st="9" end="9"/>
                                            </p:txEl>
                                          </p:spTgt>
                                        </p:tgtEl>
                                      </p:cBhvr>
                                    </p:animEffect>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up)">
                                      <p:cBhvr>
                                        <p:cTn id="45" dur="1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right)">
                                      <p:cBhvr>
                                        <p:cTn id="50" dur="10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
                                        </p:tgtEl>
                                        <p:attrNameLst>
                                          <p:attrName>style.visibility</p:attrName>
                                        </p:attrNameLst>
                                      </p:cBhvr>
                                      <p:to>
                                        <p:strVal val="hidden"/>
                                      </p:to>
                                    </p:set>
                                  </p:childTnLst>
                                </p:cTn>
                              </p:par>
                            </p:childTnLst>
                          </p:cTn>
                        </p:par>
                        <p:par>
                          <p:cTn id="55" fill="hold">
                            <p:stCondLst>
                              <p:cond delay="0"/>
                            </p:stCondLst>
                            <p:childTnLst>
                              <p:par>
                                <p:cTn id="56" presetID="22" presetClass="entr" presetSubtype="8"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up)">
                                      <p:cBhvr>
                                        <p:cTn id="6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Prototipos de las funciones</a:t>
            </a:r>
            <a:endParaRPr lang="es-ES">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a:spcBef>
                <a:spcPts val="0"/>
              </a:spcBef>
              <a:spcAft>
                <a:spcPts val="1200"/>
              </a:spcAft>
            </a:pPr>
            <a:r>
              <a:rPr lang="es-ES" sz="2800" dirty="0" smtClean="0">
                <a:solidFill>
                  <a:schemeClr val="bg2">
                    <a:lumMod val="20000"/>
                    <a:lumOff val="80000"/>
                  </a:schemeClr>
                </a:solidFill>
              </a:rPr>
              <a:t>¿Qué funciones hay en el programa?</a:t>
            </a:r>
            <a:endParaRPr lang="es-ES" sz="2800" i="0" dirty="0" smtClean="0">
              <a:solidFill>
                <a:schemeClr val="bg2">
                  <a:lumMod val="20000"/>
                  <a:lumOff val="80000"/>
                </a:schemeClr>
              </a:solidFill>
            </a:endParaRPr>
          </a:p>
          <a:p>
            <a:pPr marL="361950" lvl="1" indent="0">
              <a:spcBef>
                <a:spcPts val="0"/>
              </a:spcBef>
              <a:spcAft>
                <a:spcPts val="600"/>
              </a:spcAft>
              <a:buNone/>
            </a:pPr>
            <a:r>
              <a:rPr lang="es-ES" dirty="0" smtClean="0">
                <a:sym typeface="Wingdings" pitchFamily="2" charset="2"/>
              </a:rPr>
              <a:t>Colocaremos las funciones después de </a:t>
            </a:r>
            <a:r>
              <a:rPr lang="es-ES" dirty="0" smtClean="0">
                <a:latin typeface="Consolas" pitchFamily="49" charset="0"/>
                <a:sym typeface="Wingdings" pitchFamily="2" charset="2"/>
              </a:rPr>
              <a:t>main()</a:t>
            </a:r>
            <a:endParaRPr lang="es-ES" dirty="0" smtClean="0">
              <a:sym typeface="Wingdings" pitchFamily="2" charset="2"/>
            </a:endParaRPr>
          </a:p>
          <a:p>
            <a:pPr marL="361950" lvl="1" indent="0">
              <a:spcBef>
                <a:spcPts val="1200"/>
              </a:spcBef>
              <a:spcAft>
                <a:spcPts val="600"/>
              </a:spcAft>
              <a:buNone/>
            </a:pPr>
            <a:r>
              <a:rPr lang="es-ES" i="1" dirty="0" smtClean="0">
                <a:sym typeface="Wingdings" pitchFamily="2" charset="2"/>
              </a:rPr>
              <a:t>¿Son correctas las llamadas a funciones del programa?</a:t>
            </a:r>
          </a:p>
          <a:p>
            <a:pPr lvl="2" indent="-352425">
              <a:spcBef>
                <a:spcPts val="0"/>
              </a:spcBef>
              <a:spcAft>
                <a:spcPts val="600"/>
              </a:spcAft>
            </a:pPr>
            <a:r>
              <a:rPr lang="es-ES" sz="2200" dirty="0" smtClean="0">
                <a:sym typeface="Wingdings" pitchFamily="2" charset="2"/>
              </a:rPr>
              <a:t>¿Existe la función?</a:t>
            </a:r>
          </a:p>
          <a:p>
            <a:pPr lvl="2" indent="-352425">
              <a:spcBef>
                <a:spcPts val="0"/>
              </a:spcBef>
              <a:spcAft>
                <a:spcPts val="600"/>
              </a:spcAft>
            </a:pPr>
            <a:r>
              <a:rPr lang="es-ES" sz="2200" dirty="0" smtClean="0">
                <a:sym typeface="Wingdings" pitchFamily="2" charset="2"/>
              </a:rPr>
              <a:t>¿Concuerdan los argumentos con los parámetros?</a:t>
            </a:r>
            <a:endParaRPr lang="es-ES" sz="2200" i="1" dirty="0" smtClean="0">
              <a:sym typeface="Wingdings" pitchFamily="2" charset="2"/>
            </a:endParaRPr>
          </a:p>
          <a:p>
            <a:pPr marL="361950" lvl="1" indent="0">
              <a:spcBef>
                <a:spcPts val="1200"/>
              </a:spcBef>
              <a:spcAft>
                <a:spcPts val="1800"/>
              </a:spcAft>
              <a:buNone/>
            </a:pPr>
            <a:r>
              <a:rPr lang="es-ES" dirty="0" smtClean="0">
                <a:sym typeface="Wingdings" pitchFamily="2" charset="2"/>
              </a:rPr>
              <a:t> Prototipos tras las inclusiones de bibliotecas</a:t>
            </a:r>
          </a:p>
          <a:p>
            <a:pPr marL="361950" lvl="1" indent="0">
              <a:spcBef>
                <a:spcPts val="0"/>
              </a:spcBef>
              <a:spcAft>
                <a:spcPts val="600"/>
              </a:spcAft>
              <a:buNone/>
            </a:pPr>
            <a:r>
              <a:rPr lang="es-ES" dirty="0" smtClean="0">
                <a:sym typeface="Wingdings" pitchFamily="2" charset="2"/>
              </a:rPr>
              <a:t>Prototipo de función: Cabecera de la función terminada en </a:t>
            </a:r>
            <a:r>
              <a:rPr lang="es-ES" dirty="0" smtClean="0">
                <a:latin typeface="Consolas" pitchFamily="49" charset="0"/>
                <a:sym typeface="Wingdings" pitchFamily="2" charset="2"/>
              </a:rPr>
              <a:t>;</a:t>
            </a:r>
          </a:p>
          <a:p>
            <a:pPr marL="628650" lvl="2" indent="0">
              <a:spcBef>
                <a:spcPts val="0"/>
              </a:spcBef>
              <a:spcAft>
                <a:spcPts val="600"/>
              </a:spcAft>
              <a:buNone/>
            </a:pPr>
            <a:r>
              <a:rPr lang="es-ES" dirty="0" smtClean="0">
                <a:solidFill>
                  <a:srgbClr val="FFC000"/>
                </a:solidFill>
                <a:latin typeface="Consolas" pitchFamily="49" charset="0"/>
              </a:rPr>
              <a:t>double</a:t>
            </a:r>
            <a:r>
              <a:rPr lang="es-ES" dirty="0" smtClean="0">
                <a:latin typeface="Consolas" pitchFamily="49" charset="0"/>
              </a:rPr>
              <a:t> f(</a:t>
            </a:r>
            <a:r>
              <a:rPr lang="es-ES" dirty="0" smtClean="0">
                <a:solidFill>
                  <a:srgbClr val="FFC000"/>
                </a:solidFill>
                <a:latin typeface="Consolas" pitchFamily="49" charset="0"/>
              </a:rPr>
              <a:t>int </a:t>
            </a:r>
            <a:r>
              <a:rPr lang="es-ES" dirty="0" smtClean="0">
                <a:latin typeface="Consolas" pitchFamily="49" charset="0"/>
              </a:rPr>
              <a:t>x, </a:t>
            </a:r>
            <a:r>
              <a:rPr lang="es-ES" dirty="0" smtClean="0">
                <a:solidFill>
                  <a:srgbClr val="FFC000"/>
                </a:solidFill>
                <a:latin typeface="Consolas" pitchFamily="49" charset="0"/>
              </a:rPr>
              <a:t>int</a:t>
            </a:r>
            <a:r>
              <a:rPr lang="es-ES" dirty="0" smtClean="0">
                <a:latin typeface="Consolas" pitchFamily="49" charset="0"/>
              </a:rPr>
              <a:t> y);</a:t>
            </a:r>
            <a:br>
              <a:rPr lang="es-ES" dirty="0" smtClean="0">
                <a:latin typeface="Consolas" pitchFamily="49" charset="0"/>
              </a:rPr>
            </a:br>
            <a:r>
              <a:rPr lang="es-ES" dirty="0" smtClean="0">
                <a:solidFill>
                  <a:srgbClr val="FFC000"/>
                </a:solidFill>
                <a:latin typeface="Consolas" pitchFamily="49" charset="0"/>
              </a:rPr>
              <a:t>int</a:t>
            </a:r>
            <a:r>
              <a:rPr lang="es-ES" dirty="0" smtClean="0">
                <a:latin typeface="Consolas" pitchFamily="49" charset="0"/>
              </a:rPr>
              <a:t> </a:t>
            </a:r>
            <a:r>
              <a:rPr lang="es-ES" dirty="0" err="1" smtClean="0">
                <a:latin typeface="Consolas" pitchFamily="49" charset="0"/>
              </a:rPr>
              <a:t>funcion</a:t>
            </a:r>
            <a:r>
              <a:rPr lang="es-ES" dirty="0" smtClean="0">
                <a:latin typeface="Consolas" pitchFamily="49" charset="0"/>
              </a:rPr>
              <a:t>(</a:t>
            </a:r>
            <a:r>
              <a:rPr lang="es-ES" dirty="0" smtClean="0">
                <a:solidFill>
                  <a:srgbClr val="FFC000"/>
                </a:solidFill>
                <a:latin typeface="Consolas" pitchFamily="49" charset="0"/>
              </a:rPr>
              <a:t>int</a:t>
            </a:r>
            <a:r>
              <a:rPr lang="es-ES" dirty="0" smtClean="0">
                <a:latin typeface="Consolas" pitchFamily="49" charset="0"/>
              </a:rPr>
              <a:t> x, </a:t>
            </a:r>
            <a:r>
              <a:rPr lang="es-ES" dirty="0" smtClean="0">
                <a:solidFill>
                  <a:srgbClr val="FFC000"/>
                </a:solidFill>
                <a:latin typeface="Consolas" pitchFamily="49" charset="0"/>
              </a:rPr>
              <a:t>double</a:t>
            </a:r>
            <a:r>
              <a:rPr lang="es-ES" dirty="0" smtClean="0">
                <a:latin typeface="Consolas" pitchFamily="49" charset="0"/>
              </a:rPr>
              <a:t> a) </a:t>
            </a:r>
            <a:br>
              <a:rPr lang="es-ES" dirty="0" smtClean="0">
                <a:latin typeface="Consolas" pitchFamily="49" charset="0"/>
              </a:rPr>
            </a:br>
            <a:r>
              <a:rPr lang="es-ES" dirty="0" smtClean="0">
                <a:solidFill>
                  <a:srgbClr val="FFC000"/>
                </a:solidFill>
                <a:latin typeface="Consolas" pitchFamily="49" charset="0"/>
                <a:sym typeface="Wingdings" pitchFamily="2" charset="2"/>
              </a:rPr>
              <a:t>int</a:t>
            </a:r>
            <a:r>
              <a:rPr lang="es-ES" dirty="0" smtClean="0">
                <a:latin typeface="Consolas" pitchFamily="49" charset="0"/>
                <a:sym typeface="Wingdings" pitchFamily="2" charset="2"/>
              </a:rPr>
              <a:t> </a:t>
            </a:r>
            <a:r>
              <a:rPr lang="es-ES" dirty="0" err="1" smtClean="0">
                <a:latin typeface="Consolas" pitchFamily="49" charset="0"/>
                <a:sym typeface="Wingdings" pitchFamily="2" charset="2"/>
              </a:rPr>
              <a:t>cuad</a:t>
            </a:r>
            <a:r>
              <a:rPr lang="es-ES" dirty="0" smtClean="0">
                <a:latin typeface="Consolas" pitchFamily="49" charset="0"/>
                <a:sym typeface="Wingdings" pitchFamily="2" charset="2"/>
              </a:rPr>
              <a:t>(</a:t>
            </a:r>
            <a:r>
              <a:rPr lang="es-ES" dirty="0" smtClean="0">
                <a:solidFill>
                  <a:srgbClr val="FFC000"/>
                </a:solidFill>
                <a:latin typeface="Consolas" pitchFamily="49" charset="0"/>
                <a:sym typeface="Wingdings" pitchFamily="2" charset="2"/>
              </a:rPr>
              <a:t>int</a:t>
            </a:r>
            <a:r>
              <a:rPr lang="es-ES" dirty="0" smtClean="0">
                <a:latin typeface="Consolas" pitchFamily="49" charset="0"/>
                <a:sym typeface="Wingdings" pitchFamily="2" charset="2"/>
              </a:rPr>
              <a:t> x);</a:t>
            </a:r>
            <a:r>
              <a:rPr lang="es-ES" dirty="0" smtClean="0">
                <a:sym typeface="Wingdings" pitchFamily="2" charset="2"/>
              </a:rPr>
              <a:t/>
            </a:r>
            <a:br>
              <a:rPr lang="es-ES" dirty="0" smtClean="0">
                <a:sym typeface="Wingdings" pitchFamily="2" charset="2"/>
              </a:rPr>
            </a:br>
            <a:r>
              <a:rPr lang="es-ES" dirty="0" smtClean="0">
                <a:latin typeface="Consolas" pitchFamily="49" charset="0"/>
                <a:sym typeface="Wingdings" pitchFamily="2" charset="2"/>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205</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grpSp>
        <p:nvGrpSpPr>
          <p:cNvPr id="6" name="5 Grupo"/>
          <p:cNvGrpSpPr/>
          <p:nvPr/>
        </p:nvGrpSpPr>
        <p:grpSpPr>
          <a:xfrm>
            <a:off x="4320344" y="5502446"/>
            <a:ext cx="3348000" cy="662858"/>
            <a:chOff x="899592" y="5401791"/>
            <a:chExt cx="3279673" cy="662858"/>
          </a:xfrm>
          <a:effectLst>
            <a:outerShdw blurRad="50800" dist="38100" dir="2700000" algn="tl" rotWithShape="0">
              <a:prstClr val="black">
                <a:alpha val="40000"/>
              </a:prstClr>
            </a:outerShdw>
          </a:effectLst>
        </p:grpSpPr>
        <p:sp>
          <p:nvSpPr>
            <p:cNvPr id="7" name="6 CuadroTexto"/>
            <p:cNvSpPr txBox="1"/>
            <p:nvPr/>
          </p:nvSpPr>
          <p:spPr>
            <a:xfrm>
              <a:off x="899592" y="5416649"/>
              <a:ext cx="3279673" cy="64800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lvl="1">
                <a:spcAft>
                  <a:spcPts val="600"/>
                </a:spcAft>
              </a:pPr>
              <a:r>
                <a:rPr lang="es-ES" dirty="0" smtClean="0">
                  <a:effectLst>
                    <a:outerShdw blurRad="38100" dist="38100" dir="2700000" algn="tl">
                      <a:srgbClr val="000000">
                        <a:alpha val="43137"/>
                      </a:srgbClr>
                    </a:outerShdw>
                  </a:effectLst>
                  <a:latin typeface="Consolas" pitchFamily="49" charset="0"/>
                </a:rPr>
                <a:t>main()</a:t>
              </a:r>
              <a:r>
                <a:rPr lang="es-ES" dirty="0" smtClean="0">
                  <a:effectLst>
                    <a:outerShdw blurRad="38100" dist="38100" dir="2700000" algn="tl">
                      <a:srgbClr val="000000">
                        <a:alpha val="43137"/>
                      </a:srgbClr>
                    </a:outerShdw>
                  </a:effectLst>
                  <a:latin typeface="Cambria" pitchFamily="18" charset="0"/>
                </a:rPr>
                <a:t> es la única función</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que no hay que prototipar</a:t>
              </a:r>
            </a:p>
          </p:txBody>
        </p:sp>
        <p:pic>
          <p:nvPicPr>
            <p:cNvPr id="8"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up)">
                                      <p:cBhvr>
                                        <p:cTn id="34" dur="10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programa con funciones</a:t>
            </a:r>
            <a:endParaRPr lang="es-ES" dirty="0">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marL="180975" lvl="2" indent="0">
              <a:lnSpc>
                <a:spcPts val="2000"/>
              </a:lnSpc>
              <a:spcBef>
                <a:spcPts val="0"/>
              </a:spcBef>
              <a:buNone/>
            </a:pPr>
            <a:r>
              <a:rPr lang="es-ES" sz="1800" dirty="0" smtClean="0">
                <a:solidFill>
                  <a:srgbClr val="FFCCFF"/>
                </a:solidFill>
                <a:latin typeface="Consolas" pitchFamily="49" charset="0"/>
              </a:rPr>
              <a:t>#include &lt;iostream&gt;</a:t>
            </a:r>
          </a:p>
          <a:p>
            <a:pPr marL="180975" lvl="2" indent="0">
              <a:lnSpc>
                <a:spcPts val="2000"/>
              </a:lnSpc>
              <a:spcBef>
                <a:spcPts val="0"/>
              </a:spcBef>
              <a:buNone/>
            </a:pPr>
            <a:r>
              <a:rPr lang="es-ES" sz="1800" dirty="0" smtClean="0">
                <a:solidFill>
                  <a:schemeClr val="accent2">
                    <a:lumMod val="60000"/>
                    <a:lumOff val="40000"/>
                  </a:schemeClr>
                </a:solidFill>
                <a:latin typeface="Consolas" pitchFamily="49" charset="0"/>
              </a:rPr>
              <a:t>using namespace </a:t>
            </a:r>
            <a:r>
              <a:rPr lang="es-ES" sz="1800" dirty="0" smtClean="0">
                <a:latin typeface="Consolas" pitchFamily="49" charset="0"/>
              </a:rPr>
              <a:t>std;</a:t>
            </a:r>
          </a:p>
          <a:p>
            <a:pPr marL="180975" lvl="2" indent="0">
              <a:lnSpc>
                <a:spcPts val="2000"/>
              </a:lnSpc>
              <a:spcBef>
                <a:spcPts val="0"/>
              </a:spcBef>
              <a:buNone/>
            </a:pPr>
            <a:r>
              <a:rPr lang="es-ES" sz="1800" dirty="0" smtClean="0">
                <a:solidFill>
                  <a:srgbClr val="FFCCFF"/>
                </a:solidFill>
                <a:latin typeface="Consolas" pitchFamily="49" charset="0"/>
              </a:rPr>
              <a:t>#include &lt;cmath&gt;</a:t>
            </a:r>
          </a:p>
          <a:p>
            <a:pPr marL="180975" lvl="2" indent="0">
              <a:lnSpc>
                <a:spcPts val="2000"/>
              </a:lnSpc>
              <a:spcBef>
                <a:spcPts val="0"/>
              </a:spcBef>
              <a:buNone/>
            </a:pPr>
            <a:endParaRPr lang="es-ES" sz="1800" dirty="0" smtClean="0">
              <a:latin typeface="Consolas" pitchFamily="49" charset="0"/>
            </a:endParaRPr>
          </a:p>
          <a:p>
            <a:pPr marL="180975" lvl="2" indent="0">
              <a:lnSpc>
                <a:spcPts val="2000"/>
              </a:lnSpc>
              <a:spcBef>
                <a:spcPts val="0"/>
              </a:spcBef>
              <a:buNone/>
            </a:pPr>
            <a:r>
              <a:rPr lang="es-ES" sz="1800" dirty="0" smtClean="0">
                <a:solidFill>
                  <a:srgbClr val="92D050"/>
                </a:solidFill>
                <a:latin typeface="Consolas" pitchFamily="49" charset="0"/>
              </a:rPr>
              <a:t>// Prototipos de las funciones (excepto main())</a:t>
            </a:r>
          </a:p>
          <a:p>
            <a:pPr marL="180975" lvl="2" indent="0">
              <a:lnSpc>
                <a:spcPts val="2000"/>
              </a:lnSpc>
              <a:spcBef>
                <a:spcPts val="0"/>
              </a:spcBef>
              <a:buNone/>
            </a:pPr>
            <a:r>
              <a:rPr lang="es-ES" sz="1800" dirty="0" smtClean="0">
                <a:solidFill>
                  <a:srgbClr val="FFC000"/>
                </a:solidFill>
                <a:latin typeface="Consolas" pitchFamily="49" charset="0"/>
              </a:rPr>
              <a:t>bool</a:t>
            </a:r>
            <a:r>
              <a:rPr lang="es-ES" sz="1800" dirty="0" smtClean="0">
                <a:latin typeface="Consolas" pitchFamily="49" charset="0"/>
              </a:rPr>
              <a:t> par(</a:t>
            </a:r>
            <a:r>
              <a:rPr lang="es-ES" sz="1800" dirty="0" smtClean="0">
                <a:solidFill>
                  <a:srgbClr val="FFC000"/>
                </a:solidFill>
                <a:latin typeface="Consolas" pitchFamily="49" charset="0"/>
              </a:rPr>
              <a:t>int</a:t>
            </a:r>
            <a:r>
              <a:rPr lang="es-ES" sz="1800" dirty="0" smtClean="0">
                <a:latin typeface="Consolas" pitchFamily="49" charset="0"/>
              </a:rPr>
              <a:t> num);</a:t>
            </a:r>
          </a:p>
          <a:p>
            <a:pPr marL="180975" lvl="2" indent="0">
              <a:lnSpc>
                <a:spcPts val="2000"/>
              </a:lnSpc>
              <a:spcBef>
                <a:spcPts val="0"/>
              </a:spcBef>
              <a:buNone/>
            </a:pPr>
            <a:r>
              <a:rPr lang="es-ES" sz="1800" dirty="0" smtClean="0">
                <a:solidFill>
                  <a:srgbClr val="FFC000"/>
                </a:solidFill>
                <a:latin typeface="Consolas" pitchFamily="49" charset="0"/>
              </a:rPr>
              <a:t>bool </a:t>
            </a:r>
            <a:r>
              <a:rPr lang="es-ES" sz="1800" dirty="0" smtClean="0">
                <a:latin typeface="Consolas" pitchFamily="49" charset="0"/>
              </a:rPr>
              <a:t>letra(</a:t>
            </a:r>
            <a:r>
              <a:rPr lang="es-ES" sz="1800" dirty="0" smtClean="0">
                <a:solidFill>
                  <a:srgbClr val="FFC000"/>
                </a:solidFill>
                <a:latin typeface="Consolas" pitchFamily="49" charset="0"/>
              </a:rPr>
              <a:t>char</a:t>
            </a:r>
            <a:r>
              <a:rPr lang="es-ES" sz="1800" dirty="0" smtClean="0">
                <a:latin typeface="Consolas" pitchFamily="49" charset="0"/>
              </a:rPr>
              <a:t> car);</a:t>
            </a:r>
          </a:p>
          <a:p>
            <a:pPr marL="180975" lvl="2" indent="0">
              <a:lnSpc>
                <a:spcPts val="2000"/>
              </a:lnSpc>
              <a:spcBef>
                <a:spcPts val="0"/>
              </a:spcBef>
              <a:buNone/>
            </a:pPr>
            <a:r>
              <a:rPr lang="es-ES" sz="1800" dirty="0" smtClean="0">
                <a:solidFill>
                  <a:srgbClr val="FFC000"/>
                </a:solidFill>
                <a:latin typeface="Consolas" pitchFamily="49" charset="0"/>
              </a:rPr>
              <a:t>int </a:t>
            </a:r>
            <a:r>
              <a:rPr lang="es-ES" sz="1800" dirty="0" smtClean="0">
                <a:latin typeface="Consolas" pitchFamily="49" charset="0"/>
              </a:rPr>
              <a:t>suma(</a:t>
            </a:r>
            <a:r>
              <a:rPr lang="es-ES" sz="1800" dirty="0" smtClean="0">
                <a:solidFill>
                  <a:srgbClr val="FFC000"/>
                </a:solidFill>
                <a:latin typeface="Consolas" pitchFamily="49" charset="0"/>
              </a:rPr>
              <a:t>int</a:t>
            </a:r>
            <a:r>
              <a:rPr lang="es-ES" sz="1800" dirty="0" smtClean="0">
                <a:latin typeface="Consolas" pitchFamily="49" charset="0"/>
              </a:rPr>
              <a:t> num);</a:t>
            </a:r>
          </a:p>
          <a:p>
            <a:pPr marL="180975" lvl="2" indent="0">
              <a:lnSpc>
                <a:spcPts val="2000"/>
              </a:lnSpc>
              <a:spcBef>
                <a:spcPts val="0"/>
              </a:spcBef>
              <a:buNone/>
            </a:pPr>
            <a:r>
              <a:rPr lang="es-ES" sz="1800" dirty="0" smtClean="0">
                <a:solidFill>
                  <a:srgbClr val="FFC000"/>
                </a:solidFill>
                <a:latin typeface="Consolas" pitchFamily="49" charset="0"/>
              </a:rPr>
              <a:t>double</a:t>
            </a:r>
            <a:r>
              <a:rPr lang="es-ES" sz="1800" dirty="0" smtClean="0">
                <a:latin typeface="Consolas" pitchFamily="49" charset="0"/>
              </a:rPr>
              <a:t> formula(</a:t>
            </a:r>
            <a:r>
              <a:rPr lang="es-ES" sz="1800" dirty="0" smtClean="0">
                <a:solidFill>
                  <a:srgbClr val="FFC000"/>
                </a:solidFill>
                <a:latin typeface="Consolas" pitchFamily="49" charset="0"/>
              </a:rPr>
              <a:t>int</a:t>
            </a:r>
            <a:r>
              <a:rPr lang="es-ES" sz="1800" dirty="0" smtClean="0">
                <a:latin typeface="Consolas" pitchFamily="49" charset="0"/>
              </a:rPr>
              <a:t> x, </a:t>
            </a:r>
            <a:r>
              <a:rPr lang="es-ES" sz="1800" dirty="0" smtClean="0">
                <a:solidFill>
                  <a:srgbClr val="FFC000"/>
                </a:solidFill>
                <a:latin typeface="Consolas" pitchFamily="49" charset="0"/>
              </a:rPr>
              <a:t>int </a:t>
            </a:r>
            <a:r>
              <a:rPr lang="es-ES" sz="1800" dirty="0" smtClean="0">
                <a:latin typeface="Consolas" pitchFamily="49" charset="0"/>
              </a:rPr>
              <a:t>y);</a:t>
            </a:r>
          </a:p>
          <a:p>
            <a:pPr marL="180975" lvl="2" indent="0">
              <a:lnSpc>
                <a:spcPts val="2000"/>
              </a:lnSpc>
              <a:spcBef>
                <a:spcPts val="0"/>
              </a:spcBef>
              <a:buNone/>
            </a:pPr>
            <a:endParaRPr lang="es-ES" sz="1800" dirty="0" smtClean="0">
              <a:latin typeface="Consolas" pitchFamily="49" charset="0"/>
            </a:endParaRPr>
          </a:p>
          <a:p>
            <a:pPr marL="180975" lvl="2" indent="0">
              <a:lnSpc>
                <a:spcPts val="2000"/>
              </a:lnSpc>
              <a:spcBef>
                <a:spcPts val="0"/>
              </a:spcBef>
              <a:buNone/>
            </a:pPr>
            <a:r>
              <a:rPr lang="es-ES" sz="1800" dirty="0" smtClean="0">
                <a:solidFill>
                  <a:srgbClr val="FFC000"/>
                </a:solidFill>
                <a:latin typeface="Consolas" pitchFamily="49" charset="0"/>
              </a:rPr>
              <a:t>int</a:t>
            </a:r>
            <a:r>
              <a:rPr lang="es-ES" sz="1800" dirty="0" smtClean="0">
                <a:latin typeface="Consolas" pitchFamily="49" charset="0"/>
              </a:rPr>
              <a:t> main() {</a:t>
            </a:r>
          </a:p>
          <a:p>
            <a:pPr marL="180975" lvl="2" indent="0">
              <a:lnSpc>
                <a:spcPts val="2000"/>
              </a:lnSpc>
              <a:spcBef>
                <a:spcPts val="0"/>
              </a:spcBef>
              <a:buNone/>
            </a:pPr>
            <a:r>
              <a:rPr lang="es-ES" sz="1800" dirty="0" smtClean="0">
                <a:latin typeface="Consolas" pitchFamily="49" charset="0"/>
              </a:rPr>
              <a:t>   </a:t>
            </a:r>
            <a:r>
              <a:rPr lang="es-ES" sz="1800" dirty="0" smtClean="0">
                <a:solidFill>
                  <a:srgbClr val="FFC000"/>
                </a:solidFill>
                <a:latin typeface="Consolas" pitchFamily="49" charset="0"/>
              </a:rPr>
              <a:t>int </a:t>
            </a:r>
            <a:r>
              <a:rPr lang="es-ES" sz="1800" dirty="0" smtClean="0">
                <a:latin typeface="Consolas" pitchFamily="49" charset="0"/>
              </a:rPr>
              <a:t>numero, </a:t>
            </a:r>
            <a:r>
              <a:rPr lang="es-ES" sz="1800" dirty="0" err="1" smtClean="0">
                <a:latin typeface="Consolas" pitchFamily="49" charset="0"/>
              </a:rPr>
              <a:t>sum</a:t>
            </a:r>
            <a:r>
              <a:rPr lang="es-ES" sz="1800" dirty="0" smtClean="0">
                <a:latin typeface="Consolas" pitchFamily="49" charset="0"/>
              </a:rPr>
              <a:t>, x, y;</a:t>
            </a:r>
          </a:p>
          <a:p>
            <a:pPr marL="180975" lvl="2" indent="0">
              <a:lnSpc>
                <a:spcPts val="2000"/>
              </a:lnSpc>
              <a:spcBef>
                <a:spcPts val="0"/>
              </a:spcBef>
              <a:buNone/>
            </a:pPr>
            <a:r>
              <a:rPr lang="es-ES" sz="1800" dirty="0" smtClean="0">
                <a:latin typeface="Consolas" pitchFamily="49" charset="0"/>
              </a:rPr>
              <a:t>   </a:t>
            </a:r>
            <a:r>
              <a:rPr lang="es-ES" sz="1800" dirty="0" smtClean="0">
                <a:solidFill>
                  <a:srgbClr val="FFC000"/>
                </a:solidFill>
                <a:latin typeface="Consolas" pitchFamily="49" charset="0"/>
              </a:rPr>
              <a:t>char</a:t>
            </a:r>
            <a:r>
              <a:rPr lang="es-ES" sz="1800" dirty="0" smtClean="0">
                <a:latin typeface="Consolas" pitchFamily="49" charset="0"/>
              </a:rPr>
              <a:t> </a:t>
            </a:r>
            <a:r>
              <a:rPr lang="es-ES" sz="1800" dirty="0" err="1" smtClean="0">
                <a:latin typeface="Consolas" pitchFamily="49" charset="0"/>
              </a:rPr>
              <a:t>caracter</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r>
              <a:rPr lang="es-ES" sz="1800" dirty="0" smtClean="0">
                <a:solidFill>
                  <a:srgbClr val="FFC000"/>
                </a:solidFill>
                <a:latin typeface="Consolas" pitchFamily="49" charset="0"/>
              </a:rPr>
              <a:t>double</a:t>
            </a:r>
            <a:r>
              <a:rPr lang="es-ES" sz="1800" dirty="0" smtClean="0">
                <a:latin typeface="Consolas" pitchFamily="49" charset="0"/>
              </a:rPr>
              <a:t> f;</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"Entero: "</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cin &gt;&gt; numero;</a:t>
            </a: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if</a:t>
            </a:r>
            <a:r>
              <a:rPr lang="es-ES" sz="1800" dirty="0" smtClean="0">
                <a:latin typeface="Consolas" pitchFamily="49" charset="0"/>
              </a:rPr>
              <a:t> (par(numero)) {</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"Par"</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206</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1000"/>
                                        <p:tgtEl>
                                          <p:spTgt spid="3">
                                            <p:txEl>
                                              <p:pRg st="5" end="5"/>
                                            </p:txEl>
                                          </p:spTgt>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1000"/>
                                        <p:tgtEl>
                                          <p:spTgt spid="3">
                                            <p:txEl>
                                              <p:pRg st="6" end="6"/>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1000"/>
                                        <p:tgtEl>
                                          <p:spTgt spid="3">
                                            <p:txEl>
                                              <p:pRg st="7" end="7"/>
                                            </p:txEl>
                                          </p:spTgt>
                                        </p:tgtEl>
                                      </p:cBhvr>
                                    </p:animEffect>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1000"/>
                                        <p:tgtEl>
                                          <p:spTgt spid="3">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left)">
                                      <p:cBhvr>
                                        <p:cTn id="41" dur="1000"/>
                                        <p:tgtEl>
                                          <p:spTgt spid="3">
                                            <p:txEl>
                                              <p:pRg st="10" end="10"/>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wipe(left)">
                                      <p:cBhvr>
                                        <p:cTn id="45" dur="1000"/>
                                        <p:tgtEl>
                                          <p:spTgt spid="3">
                                            <p:txEl>
                                              <p:pRg st="11" end="11"/>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left)">
                                      <p:cBhvr>
                                        <p:cTn id="49" dur="1000"/>
                                        <p:tgtEl>
                                          <p:spTgt spid="3">
                                            <p:txEl>
                                              <p:pRg st="12" end="12"/>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Effect transition="in" filter="wipe(left)">
                                      <p:cBhvr>
                                        <p:cTn id="53" dur="1000"/>
                                        <p:tgtEl>
                                          <p:spTgt spid="3">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wipe(left)">
                                      <p:cBhvr>
                                        <p:cTn id="58" dur="1000"/>
                                        <p:tgtEl>
                                          <p:spTgt spid="3">
                                            <p:txEl>
                                              <p:pRg st="14" end="14"/>
                                            </p:txEl>
                                          </p:spTgt>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wipe(left)">
                                      <p:cBhvr>
                                        <p:cTn id="62" dur="1000"/>
                                        <p:tgtEl>
                                          <p:spTgt spid="3">
                                            <p:txEl>
                                              <p:pRg st="15" end="15"/>
                                            </p:txEl>
                                          </p:spTgt>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3">
                                            <p:txEl>
                                              <p:pRg st="16" end="16"/>
                                            </p:txEl>
                                          </p:spTgt>
                                        </p:tgtEl>
                                        <p:attrNameLst>
                                          <p:attrName>style.visibility</p:attrName>
                                        </p:attrNameLst>
                                      </p:cBhvr>
                                      <p:to>
                                        <p:strVal val="visible"/>
                                      </p:to>
                                    </p:set>
                                    <p:animEffect transition="in" filter="wipe(left)">
                                      <p:cBhvr>
                                        <p:cTn id="66" dur="1000"/>
                                        <p:tgtEl>
                                          <p:spTgt spid="3">
                                            <p:txEl>
                                              <p:pRg st="16" end="16"/>
                                            </p:txEl>
                                          </p:spTgt>
                                        </p:tgtEl>
                                      </p:cBhvr>
                                    </p:animEffect>
                                  </p:childTnLst>
                                </p:cTn>
                              </p:par>
                            </p:childTnLst>
                          </p:cTn>
                        </p:par>
                        <p:par>
                          <p:cTn id="67" fill="hold">
                            <p:stCondLst>
                              <p:cond delay="3000"/>
                            </p:stCondLst>
                            <p:childTnLst>
                              <p:par>
                                <p:cTn id="68" presetID="22" presetClass="entr" presetSubtype="8" fill="hold" nodeType="afterEffect">
                                  <p:stCondLst>
                                    <p:cond delay="0"/>
                                  </p:stCondLst>
                                  <p:childTnLst>
                                    <p:set>
                                      <p:cBhvr>
                                        <p:cTn id="69" dur="1" fill="hold">
                                          <p:stCondLst>
                                            <p:cond delay="0"/>
                                          </p:stCondLst>
                                        </p:cTn>
                                        <p:tgtEl>
                                          <p:spTgt spid="3">
                                            <p:txEl>
                                              <p:pRg st="17" end="17"/>
                                            </p:txEl>
                                          </p:spTgt>
                                        </p:tgtEl>
                                        <p:attrNameLst>
                                          <p:attrName>style.visibility</p:attrName>
                                        </p:attrNameLst>
                                      </p:cBhvr>
                                      <p:to>
                                        <p:strVal val="visible"/>
                                      </p:to>
                                    </p:set>
                                    <p:animEffect transition="in" filter="wipe(left)">
                                      <p:cBhvr>
                                        <p:cTn id="70" dur="1000"/>
                                        <p:tgtEl>
                                          <p:spTgt spid="3">
                                            <p:txEl>
                                              <p:pRg st="17" end="17"/>
                                            </p:txEl>
                                          </p:spTgt>
                                        </p:tgtEl>
                                      </p:cBhvr>
                                    </p:animEffect>
                                  </p:childTnLst>
                                </p:cTn>
                              </p:par>
                            </p:childTnLst>
                          </p:cTn>
                        </p:par>
                        <p:par>
                          <p:cTn id="71" fill="hold">
                            <p:stCondLst>
                              <p:cond delay="4000"/>
                            </p:stCondLst>
                            <p:childTnLst>
                              <p:par>
                                <p:cTn id="72" presetID="22" presetClass="entr" presetSubtype="8" fill="hold" nodeType="afterEffect">
                                  <p:stCondLst>
                                    <p:cond delay="0"/>
                                  </p:stCondLst>
                                  <p:childTnLst>
                                    <p:set>
                                      <p:cBhvr>
                                        <p:cTn id="73" dur="1" fill="hold">
                                          <p:stCondLst>
                                            <p:cond delay="0"/>
                                          </p:stCondLst>
                                        </p:cTn>
                                        <p:tgtEl>
                                          <p:spTgt spid="3">
                                            <p:txEl>
                                              <p:pRg st="18" end="18"/>
                                            </p:txEl>
                                          </p:spTgt>
                                        </p:tgtEl>
                                        <p:attrNameLst>
                                          <p:attrName>style.visibility</p:attrName>
                                        </p:attrNameLst>
                                      </p:cBhvr>
                                      <p:to>
                                        <p:strVal val="visible"/>
                                      </p:to>
                                    </p:set>
                                    <p:animEffect transition="in" filter="wipe(left)">
                                      <p:cBhvr>
                                        <p:cTn id="74" dur="1000"/>
                                        <p:tgtEl>
                                          <p:spTgt spid="3">
                                            <p:txEl>
                                              <p:pRg st="18" end="18"/>
                                            </p:txEl>
                                          </p:spTgt>
                                        </p:tgtEl>
                                      </p:cBhvr>
                                    </p:animEffect>
                                  </p:childTnLst>
                                </p:cTn>
                              </p:par>
                            </p:childTnLst>
                          </p:cTn>
                        </p:par>
                        <p:par>
                          <p:cTn id="75" fill="hold">
                            <p:stCondLst>
                              <p:cond delay="5000"/>
                            </p:stCondLst>
                            <p:childTnLst>
                              <p:par>
                                <p:cTn id="76" presetID="22" presetClass="entr" presetSubtype="8" fill="hold" nodeType="afterEffect">
                                  <p:stCondLst>
                                    <p:cond delay="0"/>
                                  </p:stCondLst>
                                  <p:childTnLst>
                                    <p:set>
                                      <p:cBhvr>
                                        <p:cTn id="77" dur="1" fill="hold">
                                          <p:stCondLst>
                                            <p:cond delay="0"/>
                                          </p:stCondLst>
                                        </p:cTn>
                                        <p:tgtEl>
                                          <p:spTgt spid="3">
                                            <p:txEl>
                                              <p:pRg st="19" end="19"/>
                                            </p:txEl>
                                          </p:spTgt>
                                        </p:tgtEl>
                                        <p:attrNameLst>
                                          <p:attrName>style.visibility</p:attrName>
                                        </p:attrNameLst>
                                      </p:cBhvr>
                                      <p:to>
                                        <p:strVal val="visible"/>
                                      </p:to>
                                    </p:set>
                                    <p:animEffect transition="in" filter="wipe(left)">
                                      <p:cBhvr>
                                        <p:cTn id="78" dur="1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La ejecución</a:t>
            </a:r>
          </a:p>
          <a:p>
            <a:pPr marL="361950" lvl="1" indent="1588">
              <a:spcBef>
                <a:spcPts val="0"/>
              </a:spcBef>
              <a:spcAft>
                <a:spcPts val="600"/>
              </a:spcAft>
              <a:buNone/>
            </a:pPr>
            <a:r>
              <a:rPr lang="es-ES" dirty="0" smtClean="0"/>
              <a:t>Se realiza lo que pide</a:t>
            </a:r>
            <a:br>
              <a:rPr lang="es-ES" dirty="0" smtClean="0"/>
            </a:br>
            <a:r>
              <a:rPr lang="es-ES" dirty="0" smtClean="0"/>
              <a:t>cada instrucción:</a:t>
            </a:r>
            <a:endParaRPr lang="es-ES" dirty="0" smtClean="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148064" y="1628800"/>
          <a:ext cx="3480048" cy="2966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5006"/>
                <a:gridCol w="435006"/>
                <a:gridCol w="435006"/>
                <a:gridCol w="435006"/>
                <a:gridCol w="435006"/>
                <a:gridCol w="435006"/>
                <a:gridCol w="435006"/>
                <a:gridCol w="435006"/>
              </a:tblGrid>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pic>
        <p:nvPicPr>
          <p:cNvPr id="102402" name="Picture 2"/>
          <p:cNvPicPr>
            <a:picLocks noChangeAspect="1" noChangeArrowheads="1"/>
          </p:cNvPicPr>
          <p:nvPr/>
        </p:nvPicPr>
        <p:blipFill>
          <a:blip r:embed="rId2" cstate="print"/>
          <a:srcRect/>
          <a:stretch>
            <a:fillRect/>
          </a:stretch>
        </p:blipFill>
        <p:spPr bwMode="auto">
          <a:xfrm>
            <a:off x="7418412" y="1672233"/>
            <a:ext cx="300038" cy="300038"/>
          </a:xfrm>
          <a:prstGeom prst="rect">
            <a:avLst/>
          </a:prstGeom>
          <a:noFill/>
          <a:ln w="9525">
            <a:noFill/>
            <a:miter lim="800000"/>
            <a:headEnd/>
            <a:tailEnd/>
          </a:ln>
        </p:spPr>
      </p:pic>
      <p:sp>
        <p:nvSpPr>
          <p:cNvPr id="11" name="10 CuadroTexto"/>
          <p:cNvSpPr txBox="1"/>
          <p:nvPr/>
        </p:nvSpPr>
        <p:spPr>
          <a:xfrm>
            <a:off x="8622727" y="930206"/>
            <a:ext cx="324128" cy="3385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1600" b="1" dirty="0" smtClean="0">
                <a:solidFill>
                  <a:schemeClr val="bg2">
                    <a:lumMod val="20000"/>
                    <a:lumOff val="80000"/>
                  </a:schemeClr>
                </a:solidFill>
                <a:effectLst>
                  <a:outerShdw blurRad="38100" dist="38100" dir="2700000" algn="tl">
                    <a:srgbClr val="000000">
                      <a:alpha val="43137"/>
                    </a:srgbClr>
                  </a:outerShdw>
                </a:effectLst>
                <a:latin typeface="Cambria" pitchFamily="18" charset="0"/>
              </a:rPr>
              <a:t>N</a:t>
            </a:r>
          </a:p>
        </p:txBody>
      </p:sp>
      <p:sp>
        <p:nvSpPr>
          <p:cNvPr id="15" name="14 Estrella de 8 puntas"/>
          <p:cNvSpPr/>
          <p:nvPr/>
        </p:nvSpPr>
        <p:spPr>
          <a:xfrm>
            <a:off x="8618165" y="1177702"/>
            <a:ext cx="321940" cy="379090"/>
          </a:xfrm>
          <a:prstGeom prst="star8">
            <a:avLst>
              <a:gd name="adj" fmla="val 1369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
        <p:nvSpPr>
          <p:cNvPr id="16" name="15 Rectángulo"/>
          <p:cNvSpPr/>
          <p:nvPr/>
        </p:nvSpPr>
        <p:spPr>
          <a:xfrm>
            <a:off x="1043608" y="2463279"/>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Start</a:t>
            </a:r>
            <a:r>
              <a:rPr lang="es-ES" sz="2400" dirty="0" smtClean="0">
                <a:latin typeface="Consolas" pitchFamily="49" charset="0"/>
                <a:cs typeface="Consolas" pitchFamily="49" charset="0"/>
              </a:rPr>
              <a:t>;</a:t>
            </a:r>
            <a:endParaRPr lang="es-ES" sz="2400" dirty="0"/>
          </a:p>
        </p:txBody>
      </p:sp>
      <p:pic>
        <p:nvPicPr>
          <p:cNvPr id="17"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85445" y="4268713"/>
            <a:ext cx="366126" cy="229880"/>
          </a:xfrm>
          <a:prstGeom prst="rect">
            <a:avLst/>
          </a:prstGeom>
          <a:noFill/>
        </p:spPr>
      </p:pic>
      <p:pic>
        <p:nvPicPr>
          <p:cNvPr id="18"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89637" y="3919200"/>
            <a:ext cx="366126" cy="229880"/>
          </a:xfrm>
          <a:prstGeom prst="rect">
            <a:avLst/>
          </a:prstGeom>
          <a:noFill/>
        </p:spPr>
      </p:pic>
      <p:sp>
        <p:nvSpPr>
          <p:cNvPr id="20" name="19 Rectángulo"/>
          <p:cNvSpPr/>
          <p:nvPr/>
        </p:nvSpPr>
        <p:spPr>
          <a:xfrm>
            <a:off x="1043608" y="2909729"/>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North 1 Blocks;</a:t>
            </a:r>
            <a:endParaRPr lang="es-ES" sz="2400" dirty="0"/>
          </a:p>
        </p:txBody>
      </p:sp>
      <p:sp>
        <p:nvSpPr>
          <p:cNvPr id="21" name="20 Rectángulo"/>
          <p:cNvSpPr/>
          <p:nvPr/>
        </p:nvSpPr>
        <p:spPr>
          <a:xfrm>
            <a:off x="1043608" y="3356179"/>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East 2 Blocks;</a:t>
            </a:r>
            <a:endParaRPr lang="es-ES" sz="2400" dirty="0"/>
          </a:p>
        </p:txBody>
      </p:sp>
      <p:sp>
        <p:nvSpPr>
          <p:cNvPr id="19" name="18 Rectángulo"/>
          <p:cNvSpPr/>
          <p:nvPr/>
        </p:nvSpPr>
        <p:spPr>
          <a:xfrm>
            <a:off x="1043608" y="3802629"/>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North 5 Blocks;</a:t>
            </a:r>
            <a:endParaRPr lang="es-ES" sz="2400" dirty="0"/>
          </a:p>
        </p:txBody>
      </p:sp>
      <p:sp>
        <p:nvSpPr>
          <p:cNvPr id="23" name="22 Rectángulo"/>
          <p:cNvSpPr/>
          <p:nvPr/>
        </p:nvSpPr>
        <p:spPr>
          <a:xfrm>
            <a:off x="1043608" y="4249079"/>
            <a:ext cx="3672408" cy="461665"/>
          </a:xfrm>
          <a:prstGeom prst="rect">
            <a:avLst/>
          </a:prstGeom>
        </p:spPr>
        <p:txBody>
          <a:bodyPr wrap="square">
            <a:spAutoFit/>
          </a:bodyPr>
          <a:lstStyle/>
          <a:p>
            <a:pPr marL="0"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East 2 Blocks;</a:t>
            </a:r>
            <a:endParaRPr lang="es-ES" sz="2400" dirty="0"/>
          </a:p>
        </p:txBody>
      </p:sp>
      <p:sp>
        <p:nvSpPr>
          <p:cNvPr id="24" name="23 Rectángulo"/>
          <p:cNvSpPr/>
          <p:nvPr/>
        </p:nvSpPr>
        <p:spPr>
          <a:xfrm>
            <a:off x="1043608" y="4695527"/>
            <a:ext cx="3672408" cy="461665"/>
          </a:xfrm>
          <a:prstGeom prst="rect">
            <a:avLst/>
          </a:prstGeom>
        </p:spPr>
        <p:txBody>
          <a:bodyPr wrap="square">
            <a:spAutoFit/>
          </a:bodyPr>
          <a:lstStyle/>
          <a:p>
            <a:pPr marL="0" lvl="1" indent="1588">
              <a:spcBef>
                <a:spcPts val="0"/>
              </a:spcBef>
              <a:spcAft>
                <a:spcPts val="300"/>
              </a:spcAft>
              <a:buNone/>
            </a:pPr>
            <a:r>
              <a:rPr lang="es-ES" sz="2400" dirty="0" smtClean="0">
                <a:latin typeface="Consolas" pitchFamily="49" charset="0"/>
                <a:cs typeface="Consolas" pitchFamily="49" charset="0"/>
              </a:rPr>
              <a:t>Stop;</a:t>
            </a:r>
            <a:endParaRPr lang="es-ES" sz="2400" dirty="0"/>
          </a:p>
        </p:txBody>
      </p:sp>
      <p:pic>
        <p:nvPicPr>
          <p:cNvPr id="25"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6448093" y="3857163"/>
            <a:ext cx="366126" cy="229880"/>
          </a:xfrm>
          <a:prstGeom prst="rect">
            <a:avLst/>
          </a:prstGeom>
          <a:noFill/>
        </p:spPr>
      </p:pic>
      <p:pic>
        <p:nvPicPr>
          <p:cNvPr id="26"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6516216" y="2060848"/>
            <a:ext cx="366126" cy="229880"/>
          </a:xfrm>
          <a:prstGeom prst="rect">
            <a:avLst/>
          </a:prstGeom>
          <a:noFill/>
        </p:spPr>
      </p:pic>
      <p:pic>
        <p:nvPicPr>
          <p:cNvPr id="27"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7374226" y="2060848"/>
            <a:ext cx="366126" cy="229880"/>
          </a:xfrm>
          <a:prstGeom prst="rect">
            <a:avLst/>
          </a:prstGeom>
          <a:noFill/>
        </p:spPr>
      </p:pic>
      <p:sp>
        <p:nvSpPr>
          <p:cNvPr id="28" name="27 CuadroTexto"/>
          <p:cNvSpPr txBox="1"/>
          <p:nvPr/>
        </p:nvSpPr>
        <p:spPr>
          <a:xfrm>
            <a:off x="7377498" y="1196752"/>
            <a:ext cx="506870" cy="58477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3200" dirty="0" smtClean="0">
                <a:solidFill>
                  <a:srgbClr val="FFC000"/>
                </a:solidFill>
                <a:effectLst>
                  <a:outerShdw blurRad="38100" dist="38100" dir="2700000" algn="tl">
                    <a:srgbClr val="000000">
                      <a:alpha val="43137"/>
                    </a:srgbClr>
                  </a:outerShdw>
                </a:effectLst>
                <a:cs typeface="Consolas" pitchFamily="49" charset="0"/>
                <a:sym typeface="Wingdings"/>
              </a:rPr>
              <a:t></a:t>
            </a:r>
            <a:endParaRPr lang="es-ES" sz="3200" dirty="0" smtClean="0">
              <a:solidFill>
                <a:srgbClr val="FFC000"/>
              </a:solidFill>
              <a:effectLst>
                <a:outerShdw blurRad="38100" dist="38100" dir="2700000" algn="tl">
                  <a:srgbClr val="000000">
                    <a:alpha val="43137"/>
                  </a:srgbClr>
                </a:outerShdw>
              </a:effectLst>
              <a:cs typeface="Consolas" pitchFamily="49" charset="0"/>
            </a:endParaRPr>
          </a:p>
        </p:txBody>
      </p:sp>
      <p:sp>
        <p:nvSpPr>
          <p:cNvPr id="29" name="28 Rectángulo"/>
          <p:cNvSpPr/>
          <p:nvPr/>
        </p:nvSpPr>
        <p:spPr>
          <a:xfrm>
            <a:off x="3167844" y="5301208"/>
            <a:ext cx="2808312" cy="584775"/>
          </a:xfrm>
          <a:prstGeom prst="rect">
            <a:avLst/>
          </a:prstGeom>
        </p:spPr>
        <p:txBody>
          <a:bodyPr wrap="square">
            <a:spAutoFit/>
          </a:bodyPr>
          <a:lstStyle/>
          <a:p>
            <a:pPr marL="0" lvl="1" indent="1588" algn="ctr">
              <a:spcAft>
                <a:spcPts val="600"/>
              </a:spcAft>
              <a:buClr>
                <a:srgbClr val="04617B">
                  <a:lumMod val="20000"/>
                  <a:lumOff val="80000"/>
                </a:srgbClr>
              </a:buClr>
              <a:buSzPct val="100000"/>
            </a:pPr>
            <a:r>
              <a:rPr lang="es-ES" sz="3200" i="1" dirty="0" smtClean="0">
                <a:solidFill>
                  <a:srgbClr val="FFC000"/>
                </a:solidFill>
                <a:effectLst>
                  <a:outerShdw blurRad="38100" dist="38100" dir="2700000" algn="tl">
                    <a:srgbClr val="000000">
                      <a:alpha val="43137"/>
                    </a:srgbClr>
                  </a:outerShdw>
                </a:effectLst>
                <a:latin typeface="Cambria" pitchFamily="18" charset="0"/>
              </a:rPr>
              <a:t>¡Conseguido!</a:t>
            </a:r>
            <a:endParaRPr lang="es-ES" sz="3200" i="1" dirty="0" smtClean="0">
              <a:solidFill>
                <a:prstClr val="white"/>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17"/>
                                        </p:tgtEl>
                                      </p:cBhvr>
                                    </p:animEffect>
                                    <p:animScale>
                                      <p:cBhvr>
                                        <p:cTn id="11" dur="250" autoRev="1" fill="hold"/>
                                        <p:tgtEl>
                                          <p:spTgt spid="17"/>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1000"/>
                                        <p:tgtEl>
                                          <p:spTgt spid="20"/>
                                        </p:tgtEl>
                                      </p:cBhvr>
                                    </p:animEffect>
                                  </p:childTnLst>
                                </p:cTn>
                              </p:par>
                            </p:childTnLst>
                          </p:cTn>
                        </p:par>
                        <p:par>
                          <p:cTn id="17" fill="hold">
                            <p:stCondLst>
                              <p:cond delay="1000"/>
                            </p:stCondLst>
                            <p:childTnLst>
                              <p:par>
                                <p:cTn id="18" presetID="1" presetClass="exit" presetSubtype="0" fill="hold" nodeType="afterEffect">
                                  <p:stCondLst>
                                    <p:cond delay="0"/>
                                  </p:stCondLst>
                                  <p:childTnLst>
                                    <p:set>
                                      <p:cBhvr>
                                        <p:cTn id="19" dur="1" fill="hold">
                                          <p:stCondLst>
                                            <p:cond delay="0"/>
                                          </p:stCondLst>
                                        </p:cTn>
                                        <p:tgtEl>
                                          <p:spTgt spid="17"/>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000"/>
                                        <p:tgtEl>
                                          <p:spTgt spid="21"/>
                                        </p:tgtEl>
                                      </p:cBhvr>
                                    </p:animEffec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1000"/>
                                        <p:tgtEl>
                                          <p:spTgt spid="19"/>
                                        </p:tgtEl>
                                      </p:cBhvr>
                                    </p:animEffect>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25"/>
                                        </p:tgtEl>
                                        <p:attrNameLst>
                                          <p:attrName>style.visibility</p:attrName>
                                        </p:attrNameLst>
                                      </p:cBhvr>
                                      <p:to>
                                        <p:strVal val="hidden"/>
                                      </p:to>
                                    </p:se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1000"/>
                                        <p:tgtEl>
                                          <p:spTgt spid="23"/>
                                        </p:tgtEl>
                                      </p:cBhvr>
                                    </p:animEffect>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6"/>
                                        </p:tgtEl>
                                        <p:attrNameLst>
                                          <p:attrName>style.visibility</p:attrName>
                                        </p:attrNameLst>
                                      </p:cBhvr>
                                      <p:to>
                                        <p:strVal val="hidden"/>
                                      </p:to>
                                    </p:set>
                                  </p:childTnLst>
                                </p:cTn>
                              </p:par>
                            </p:childTnLst>
                          </p:cTn>
                        </p:par>
                        <p:par>
                          <p:cTn id="53" fill="hold">
                            <p:stCondLst>
                              <p:cond delay="1000"/>
                            </p:stCondLst>
                            <p:childTnLst>
                              <p:par>
                                <p:cTn id="54" presetID="1"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1000"/>
                                        <p:tgtEl>
                                          <p:spTgt spid="24"/>
                                        </p:tgtEl>
                                      </p:cBhvr>
                                    </p:animEffect>
                                  </p:childTnLst>
                                </p:cTn>
                              </p:par>
                            </p:childTnLst>
                          </p:cTn>
                        </p:par>
                        <p:par>
                          <p:cTn id="61" fill="hold">
                            <p:stCondLst>
                              <p:cond delay="1000"/>
                            </p:stCondLst>
                            <p:childTnLst>
                              <p:par>
                                <p:cTn id="62" presetID="1"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par>
                          <p:cTn id="64" fill="hold">
                            <p:stCondLst>
                              <p:cond delay="10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19" grpId="0"/>
      <p:bldP spid="23" grpId="0"/>
      <p:bldP spid="24" grpId="0"/>
      <p:bldP spid="28" grpId="0"/>
      <p:bldP spid="29"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programa con funciones</a:t>
            </a:r>
            <a:endParaRPr lang="es-ES" dirty="0">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else </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"Impar"</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cout &lt;&lt; endl;</a:t>
            </a: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if</a:t>
            </a:r>
            <a:r>
              <a:rPr lang="es-ES" sz="1800" dirty="0" smtClean="0">
                <a:latin typeface="Consolas" pitchFamily="49" charset="0"/>
              </a:rPr>
              <a:t> (numero &gt; </a:t>
            </a:r>
            <a:r>
              <a:rPr lang="es-ES" sz="1800" dirty="0" smtClean="0">
                <a:solidFill>
                  <a:srgbClr val="FFFF00"/>
                </a:solidFill>
                <a:latin typeface="Consolas" pitchFamily="49" charset="0"/>
              </a:rPr>
              <a:t>1</a:t>
            </a: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"Sumatorio de 1 a "</a:t>
            </a:r>
            <a:r>
              <a:rPr lang="es-ES" sz="1800" dirty="0" smtClean="0">
                <a:latin typeface="Consolas" pitchFamily="49" charset="0"/>
              </a:rPr>
              <a:t> &lt;&lt; numero &lt;&lt; </a:t>
            </a:r>
            <a:r>
              <a:rPr lang="es-ES" sz="1800" dirty="0" smtClean="0">
                <a:solidFill>
                  <a:srgbClr val="FFFF00"/>
                </a:solidFill>
                <a:latin typeface="Consolas" pitchFamily="49" charset="0"/>
              </a:rPr>
              <a:t>": "</a:t>
            </a: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&lt;&lt; suma(numero) &lt;&lt; endl;</a:t>
            </a:r>
          </a:p>
          <a:p>
            <a:pPr marL="180975" lvl="2" indent="0">
              <a:lnSpc>
                <a:spcPts val="2000"/>
              </a:lnSpc>
              <a:spcBef>
                <a:spcPts val="0"/>
              </a:spcBef>
              <a:buNone/>
            </a:pP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"Carácter: "</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cin &gt;&gt; </a:t>
            </a:r>
            <a:r>
              <a:rPr lang="es-ES" sz="1800" dirty="0" err="1" smtClean="0">
                <a:latin typeface="Consolas" pitchFamily="49" charset="0"/>
              </a:rPr>
              <a:t>caracter</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if </a:t>
            </a:r>
            <a:r>
              <a:rPr lang="es-ES" sz="1800" dirty="0" smtClean="0">
                <a:latin typeface="Consolas" pitchFamily="49" charset="0"/>
              </a:rPr>
              <a:t>(!letra(</a:t>
            </a:r>
            <a:r>
              <a:rPr lang="es-ES" sz="1800" dirty="0" err="1" smtClean="0">
                <a:latin typeface="Consolas" pitchFamily="49" charset="0"/>
              </a:rPr>
              <a:t>caracter</a:t>
            </a: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"no "</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"es una letra"</a:t>
            </a:r>
            <a:r>
              <a:rPr lang="es-ES" sz="1800" dirty="0" smtClean="0">
                <a:latin typeface="Consolas" pitchFamily="49" charset="0"/>
              </a:rPr>
              <a:t> &lt;&lt; endl;</a:t>
            </a:r>
          </a:p>
          <a:p>
            <a:pPr marL="180975" lvl="2" indent="0">
              <a:lnSpc>
                <a:spcPts val="2000"/>
              </a:lnSpc>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"f(x, y) = "</a:t>
            </a:r>
            <a:r>
              <a:rPr lang="es-ES" sz="1800" dirty="0" smtClean="0">
                <a:latin typeface="Consolas" pitchFamily="49" charset="0"/>
              </a:rPr>
              <a:t> &lt;&lt; formula(x, y) &lt;&lt; endl;</a:t>
            </a:r>
          </a:p>
          <a:p>
            <a:pPr marL="180975" lvl="2" indent="0">
              <a:lnSpc>
                <a:spcPts val="2000"/>
              </a:lnSpc>
              <a:spcBef>
                <a:spcPts val="0"/>
              </a:spcBef>
              <a:buNone/>
            </a:pPr>
            <a:r>
              <a:rPr lang="es-ES" sz="1800" dirty="0" smtClean="0">
                <a:latin typeface="Consolas" pitchFamily="49" charset="0"/>
              </a:rPr>
              <a:t>   </a:t>
            </a:r>
            <a:r>
              <a:rPr lang="es-ES" sz="1800" spc="-40" dirty="0" smtClean="0">
                <a:solidFill>
                  <a:srgbClr val="92D050"/>
                </a:solidFill>
                <a:latin typeface="Consolas" pitchFamily="49" charset="0"/>
              </a:rPr>
              <a:t>// Los argumentos pueden llamarse igual o no que los parámetros</a:t>
            </a:r>
          </a:p>
          <a:p>
            <a:pPr marL="180975" lvl="2" indent="0">
              <a:lnSpc>
                <a:spcPts val="2000"/>
              </a:lnSpc>
              <a:spcBef>
                <a:spcPts val="0"/>
              </a:spcBef>
              <a:buNone/>
            </a:pPr>
            <a:endParaRPr lang="es-ES" sz="1800" dirty="0" smtClean="0">
              <a:latin typeface="Consolas" pitchFamily="49" charset="0"/>
            </a:endParaRP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return</a:t>
            </a:r>
            <a:r>
              <a:rPr lang="es-ES" sz="1800" dirty="0" smtClean="0">
                <a:latin typeface="Consolas" pitchFamily="49" charset="0"/>
              </a:rPr>
              <a:t> </a:t>
            </a:r>
            <a:r>
              <a:rPr lang="es-ES" sz="1800" dirty="0" smtClean="0">
                <a:solidFill>
                  <a:srgbClr val="FFFF00"/>
                </a:solidFill>
                <a:latin typeface="Consolas" pitchFamily="49" charset="0"/>
              </a:rPr>
              <a:t>0</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207</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10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1000"/>
                                        <p:tgtEl>
                                          <p:spTgt spid="3">
                                            <p:txEl>
                                              <p:pRg st="5" end="5"/>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10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1000"/>
                                        <p:tgtEl>
                                          <p:spTgt spid="3">
                                            <p:txEl>
                                              <p:pRg st="8" end="8"/>
                                            </p:txEl>
                                          </p:spTgt>
                                        </p:tgtEl>
                                      </p:cBhvr>
                                    </p:animEffect>
                                  </p:childTnLst>
                                </p:cTn>
                              </p:par>
                            </p:childTnLst>
                          </p:cTn>
                        </p:par>
                        <p:par>
                          <p:cTn id="42" fill="hold">
                            <p:stCondLst>
                              <p:cond delay="1000"/>
                            </p:stCondLst>
                            <p:childTnLst>
                              <p:par>
                                <p:cTn id="43" presetID="22" presetClass="entr" presetSubtype="8"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1000"/>
                                        <p:tgtEl>
                                          <p:spTgt spid="3">
                                            <p:txEl>
                                              <p:pRg st="9" end="9"/>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1000"/>
                                        <p:tgtEl>
                                          <p:spTgt spid="3">
                                            <p:txEl>
                                              <p:pRg st="10" end="10"/>
                                            </p:txEl>
                                          </p:spTgt>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left)">
                                      <p:cBhvr>
                                        <p:cTn id="53" dur="1000"/>
                                        <p:tgtEl>
                                          <p:spTgt spid="3">
                                            <p:txEl>
                                              <p:pRg st="11" end="11"/>
                                            </p:txEl>
                                          </p:spTgt>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wipe(left)">
                                      <p:cBhvr>
                                        <p:cTn id="57" dur="1000"/>
                                        <p:tgtEl>
                                          <p:spTgt spid="3">
                                            <p:txEl>
                                              <p:pRg st="12" end="12"/>
                                            </p:txEl>
                                          </p:spTgt>
                                        </p:tgtEl>
                                      </p:cBhvr>
                                    </p:animEffect>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Effect transition="in" filter="wipe(left)">
                                      <p:cBhvr>
                                        <p:cTn id="61" dur="1000"/>
                                        <p:tgtEl>
                                          <p:spTgt spid="3">
                                            <p:txEl>
                                              <p:pRg st="13" end="1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wipe(left)">
                                      <p:cBhvr>
                                        <p:cTn id="66" dur="1000"/>
                                        <p:tgtEl>
                                          <p:spTgt spid="3">
                                            <p:txEl>
                                              <p:pRg st="14" end="14"/>
                                            </p:txEl>
                                          </p:spTgt>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3">
                                            <p:txEl>
                                              <p:pRg st="15" end="15"/>
                                            </p:txEl>
                                          </p:spTgt>
                                        </p:tgtEl>
                                        <p:attrNameLst>
                                          <p:attrName>style.visibility</p:attrName>
                                        </p:attrNameLst>
                                      </p:cBhvr>
                                      <p:to>
                                        <p:strVal val="visible"/>
                                      </p:to>
                                    </p:set>
                                    <p:animEffect transition="in" filter="wipe(left)">
                                      <p:cBhvr>
                                        <p:cTn id="70" dur="1000"/>
                                        <p:tgtEl>
                                          <p:spTgt spid="3">
                                            <p:txEl>
                                              <p:pRg st="15" end="15"/>
                                            </p:txEl>
                                          </p:spTgt>
                                        </p:tgtEl>
                                      </p:cBhvr>
                                    </p:animEffect>
                                  </p:childTnLst>
                                </p:cTn>
                              </p:par>
                            </p:childTnLst>
                          </p:cTn>
                        </p:par>
                        <p:par>
                          <p:cTn id="71" fill="hold">
                            <p:stCondLst>
                              <p:cond delay="2000"/>
                            </p:stCondLst>
                            <p:childTnLst>
                              <p:par>
                                <p:cTn id="72" presetID="22" presetClass="entr" presetSubtype="8" fill="hold" nodeType="afterEffect">
                                  <p:stCondLst>
                                    <p:cond delay="0"/>
                                  </p:stCondLst>
                                  <p:childTnLst>
                                    <p:set>
                                      <p:cBhvr>
                                        <p:cTn id="73" dur="1" fill="hold">
                                          <p:stCondLst>
                                            <p:cond delay="0"/>
                                          </p:stCondLst>
                                        </p:cTn>
                                        <p:tgtEl>
                                          <p:spTgt spid="3">
                                            <p:txEl>
                                              <p:pRg st="17" end="17"/>
                                            </p:txEl>
                                          </p:spTgt>
                                        </p:tgtEl>
                                        <p:attrNameLst>
                                          <p:attrName>style.visibility</p:attrName>
                                        </p:attrNameLst>
                                      </p:cBhvr>
                                      <p:to>
                                        <p:strVal val="visible"/>
                                      </p:to>
                                    </p:set>
                                    <p:animEffect transition="in" filter="wipe(left)">
                                      <p:cBhvr>
                                        <p:cTn id="74" dur="1000"/>
                                        <p:tgtEl>
                                          <p:spTgt spid="3">
                                            <p:txEl>
                                              <p:pRg st="17" end="17"/>
                                            </p:txEl>
                                          </p:spTgt>
                                        </p:tgtEl>
                                      </p:cBhvr>
                                    </p:animEffect>
                                  </p:childTnLst>
                                </p:cTn>
                              </p:par>
                            </p:childTnLst>
                          </p:cTn>
                        </p:par>
                        <p:par>
                          <p:cTn id="75" fill="hold">
                            <p:stCondLst>
                              <p:cond delay="3000"/>
                            </p:stCondLst>
                            <p:childTnLst>
                              <p:par>
                                <p:cTn id="76" presetID="22" presetClass="entr" presetSubtype="8" fill="hold" nodeType="afterEffect">
                                  <p:stCondLst>
                                    <p:cond delay="0"/>
                                  </p:stCondLst>
                                  <p:childTnLst>
                                    <p:set>
                                      <p:cBhvr>
                                        <p:cTn id="77" dur="1" fill="hold">
                                          <p:stCondLst>
                                            <p:cond delay="0"/>
                                          </p:stCondLst>
                                        </p:cTn>
                                        <p:tgtEl>
                                          <p:spTgt spid="3">
                                            <p:txEl>
                                              <p:pRg st="18" end="18"/>
                                            </p:txEl>
                                          </p:spTgt>
                                        </p:tgtEl>
                                        <p:attrNameLst>
                                          <p:attrName>style.visibility</p:attrName>
                                        </p:attrNameLst>
                                      </p:cBhvr>
                                      <p:to>
                                        <p:strVal val="visible"/>
                                      </p:to>
                                    </p:set>
                                    <p:animEffect transition="in" filter="wipe(left)">
                                      <p:cBhvr>
                                        <p:cTn id="78" dur="1000"/>
                                        <p:tgtEl>
                                          <p:spTgt spid="3">
                                            <p:txEl>
                                              <p:pRg st="18" end="18"/>
                                            </p:txEl>
                                          </p:spTgt>
                                        </p:tgtEl>
                                      </p:cBhvr>
                                    </p:animEffect>
                                  </p:childTnLst>
                                </p:cTn>
                              </p:par>
                            </p:childTnLst>
                          </p:cTn>
                        </p:par>
                        <p:par>
                          <p:cTn id="79" fill="hold">
                            <p:stCondLst>
                              <p:cond delay="4000"/>
                            </p:stCondLst>
                            <p:childTnLst>
                              <p:par>
                                <p:cTn id="80" presetID="22" presetClass="entr" presetSubtype="8" fill="hold" nodeType="afterEffect">
                                  <p:stCondLst>
                                    <p:cond delay="0"/>
                                  </p:stCondLst>
                                  <p:childTnLst>
                                    <p:set>
                                      <p:cBhvr>
                                        <p:cTn id="81" dur="1" fill="hold">
                                          <p:stCondLst>
                                            <p:cond delay="0"/>
                                          </p:stCondLst>
                                        </p:cTn>
                                        <p:tgtEl>
                                          <p:spTgt spid="3">
                                            <p:txEl>
                                              <p:pRg st="19" end="19"/>
                                            </p:txEl>
                                          </p:spTgt>
                                        </p:tgtEl>
                                        <p:attrNameLst>
                                          <p:attrName>style.visibility</p:attrName>
                                        </p:attrNameLst>
                                      </p:cBhvr>
                                      <p:to>
                                        <p:strVal val="visible"/>
                                      </p:to>
                                    </p:set>
                                    <p:animEffect transition="in" filter="wipe(left)">
                                      <p:cBhvr>
                                        <p:cTn id="82" dur="1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programa con funciones</a:t>
            </a:r>
            <a:endParaRPr lang="es-ES" dirty="0">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marL="180975" lvl="2" indent="0">
              <a:spcBef>
                <a:spcPts val="0"/>
              </a:spcBef>
              <a:buNone/>
            </a:pPr>
            <a:r>
              <a:rPr lang="es-ES" dirty="0" smtClean="0">
                <a:solidFill>
                  <a:srgbClr val="92D050"/>
                </a:solidFill>
                <a:latin typeface="Consolas" pitchFamily="49" charset="0"/>
              </a:rPr>
              <a:t>// Implementación de las funciones propias</a:t>
            </a:r>
          </a:p>
          <a:p>
            <a:pPr marL="180975" lvl="2" indent="0">
              <a:spcBef>
                <a:spcPts val="0"/>
              </a:spcBef>
              <a:buNone/>
            </a:pPr>
            <a:endParaRPr lang="es-ES" dirty="0" smtClean="0">
              <a:solidFill>
                <a:srgbClr val="FFC000"/>
              </a:solidFill>
              <a:latin typeface="Consolas" pitchFamily="49" charset="0"/>
            </a:endParaRPr>
          </a:p>
          <a:p>
            <a:pPr marL="180975" lvl="2" indent="0">
              <a:spcBef>
                <a:spcPts val="0"/>
              </a:spcBef>
              <a:buNone/>
            </a:pPr>
            <a:r>
              <a:rPr lang="es-ES" dirty="0" smtClean="0">
                <a:solidFill>
                  <a:srgbClr val="FFC000"/>
                </a:solidFill>
                <a:latin typeface="Consolas" pitchFamily="49" charset="0"/>
              </a:rPr>
              <a:t>bool </a:t>
            </a:r>
            <a:r>
              <a:rPr lang="es-ES" dirty="0" smtClean="0">
                <a:latin typeface="Consolas" pitchFamily="49" charset="0"/>
              </a:rPr>
              <a:t>par(</a:t>
            </a:r>
            <a:r>
              <a:rPr lang="es-ES" dirty="0" smtClean="0">
                <a:solidFill>
                  <a:srgbClr val="FFC000"/>
                </a:solidFill>
                <a:latin typeface="Consolas" pitchFamily="49" charset="0"/>
              </a:rPr>
              <a:t>int</a:t>
            </a:r>
            <a:r>
              <a:rPr lang="es-ES" dirty="0" smtClean="0">
                <a:latin typeface="Consolas" pitchFamily="49" charset="0"/>
              </a:rPr>
              <a:t> num) {</a:t>
            </a:r>
          </a:p>
          <a:p>
            <a:pPr marL="180975" lvl="2" indent="0">
              <a:spcBef>
                <a:spcPts val="0"/>
              </a:spcBef>
              <a:buNone/>
            </a:pPr>
            <a:r>
              <a:rPr lang="es-ES" dirty="0" smtClean="0">
                <a:latin typeface="Consolas" pitchFamily="49" charset="0"/>
              </a:rPr>
              <a:t>   </a:t>
            </a:r>
            <a:r>
              <a:rPr lang="es-ES" dirty="0" smtClean="0">
                <a:solidFill>
                  <a:srgbClr val="FFC000"/>
                </a:solidFill>
                <a:latin typeface="Consolas" pitchFamily="49" charset="0"/>
              </a:rPr>
              <a:t>bool</a:t>
            </a:r>
            <a:r>
              <a:rPr lang="es-ES" dirty="0" smtClean="0">
                <a:latin typeface="Consolas" pitchFamily="49" charset="0"/>
              </a:rPr>
              <a:t> </a:t>
            </a:r>
            <a:r>
              <a:rPr lang="es-ES" dirty="0" err="1" smtClean="0">
                <a:latin typeface="Consolas" pitchFamily="49" charset="0"/>
              </a:rPr>
              <a:t>esPar</a:t>
            </a:r>
            <a:r>
              <a:rPr lang="es-ES" dirty="0" smtClean="0">
                <a:latin typeface="Consolas" pitchFamily="49" charset="0"/>
              </a:rPr>
              <a:t>;</a:t>
            </a:r>
          </a:p>
          <a:p>
            <a:pPr marL="180975" lvl="2" indent="0">
              <a:spcBef>
                <a:spcPts val="0"/>
              </a:spcBef>
              <a:buNone/>
            </a:pPr>
            <a:endParaRPr lang="es-ES" dirty="0" smtClean="0">
              <a:latin typeface="Consolas" pitchFamily="49" charset="0"/>
            </a:endParaRPr>
          </a:p>
          <a:p>
            <a:pPr marL="180975" lvl="2" indent="0">
              <a:spcBef>
                <a:spcPts val="0"/>
              </a:spcBef>
              <a:buNone/>
            </a:pPr>
            <a:r>
              <a:rPr lang="es-ES" dirty="0" smtClean="0">
                <a:latin typeface="Consolas" pitchFamily="49" charset="0"/>
              </a:rPr>
              <a:t>   </a:t>
            </a:r>
            <a:r>
              <a:rPr lang="es-ES" dirty="0" smtClean="0">
                <a:solidFill>
                  <a:schemeClr val="accent2">
                    <a:lumMod val="60000"/>
                    <a:lumOff val="40000"/>
                  </a:schemeClr>
                </a:solidFill>
                <a:latin typeface="Consolas" pitchFamily="49" charset="0"/>
              </a:rPr>
              <a:t>if</a:t>
            </a:r>
            <a:r>
              <a:rPr lang="es-ES" dirty="0" smtClean="0">
                <a:latin typeface="Consolas" pitchFamily="49" charset="0"/>
              </a:rPr>
              <a:t> (num % 2 == </a:t>
            </a:r>
            <a:r>
              <a:rPr lang="es-ES" dirty="0" smtClean="0">
                <a:solidFill>
                  <a:srgbClr val="FFFF00"/>
                </a:solidFill>
                <a:latin typeface="Consolas" pitchFamily="49" charset="0"/>
              </a:rPr>
              <a:t>0</a:t>
            </a:r>
            <a:r>
              <a:rPr lang="es-ES" dirty="0" smtClean="0">
                <a:latin typeface="Consolas" pitchFamily="49" charset="0"/>
              </a:rPr>
              <a:t>) {</a:t>
            </a:r>
          </a:p>
          <a:p>
            <a:pPr marL="180975" lvl="2" indent="0">
              <a:spcBef>
                <a:spcPts val="0"/>
              </a:spcBef>
              <a:buNone/>
            </a:pPr>
            <a:r>
              <a:rPr lang="es-ES" dirty="0" smtClean="0">
                <a:latin typeface="Consolas" pitchFamily="49" charset="0"/>
              </a:rPr>
              <a:t>      </a:t>
            </a:r>
            <a:r>
              <a:rPr lang="es-ES" dirty="0" err="1" smtClean="0">
                <a:latin typeface="Consolas" pitchFamily="49" charset="0"/>
              </a:rPr>
              <a:t>esPar</a:t>
            </a:r>
            <a:r>
              <a:rPr lang="es-ES" dirty="0" smtClean="0">
                <a:latin typeface="Consolas" pitchFamily="49" charset="0"/>
              </a:rPr>
              <a:t> = </a:t>
            </a:r>
            <a:r>
              <a:rPr lang="es-ES" dirty="0" smtClean="0">
                <a:solidFill>
                  <a:srgbClr val="FFFF00"/>
                </a:solidFill>
                <a:latin typeface="Consolas" pitchFamily="49" charset="0"/>
              </a:rPr>
              <a:t>true</a:t>
            </a:r>
            <a:r>
              <a:rPr lang="es-ES" dirty="0" smtClean="0">
                <a:latin typeface="Consolas" pitchFamily="49" charset="0"/>
              </a:rPr>
              <a:t>;</a:t>
            </a:r>
          </a:p>
          <a:p>
            <a:pPr marL="180975" lvl="2" indent="0">
              <a:spcBef>
                <a:spcPts val="0"/>
              </a:spcBef>
              <a:buNone/>
            </a:pPr>
            <a:r>
              <a:rPr lang="es-ES" dirty="0" smtClean="0">
                <a:latin typeface="Consolas" pitchFamily="49" charset="0"/>
              </a:rPr>
              <a:t>   }</a:t>
            </a:r>
          </a:p>
          <a:p>
            <a:pPr marL="180975" lvl="2" indent="0">
              <a:spcBef>
                <a:spcPts val="0"/>
              </a:spcBef>
              <a:buNone/>
            </a:pPr>
            <a:r>
              <a:rPr lang="es-ES" dirty="0" smtClean="0">
                <a:latin typeface="Consolas" pitchFamily="49" charset="0"/>
              </a:rPr>
              <a:t>   </a:t>
            </a:r>
            <a:r>
              <a:rPr lang="es-ES" dirty="0" smtClean="0">
                <a:solidFill>
                  <a:schemeClr val="accent2">
                    <a:lumMod val="60000"/>
                    <a:lumOff val="40000"/>
                  </a:schemeClr>
                </a:solidFill>
                <a:latin typeface="Consolas" pitchFamily="49" charset="0"/>
              </a:rPr>
              <a:t>else</a:t>
            </a:r>
            <a:r>
              <a:rPr lang="es-ES" dirty="0" smtClean="0">
                <a:latin typeface="Consolas" pitchFamily="49" charset="0"/>
              </a:rPr>
              <a:t> {</a:t>
            </a:r>
          </a:p>
          <a:p>
            <a:pPr marL="180975" lvl="2" indent="0">
              <a:spcBef>
                <a:spcPts val="0"/>
              </a:spcBef>
              <a:buNone/>
            </a:pPr>
            <a:r>
              <a:rPr lang="es-ES" dirty="0" smtClean="0">
                <a:latin typeface="Consolas" pitchFamily="49" charset="0"/>
              </a:rPr>
              <a:t>      </a:t>
            </a:r>
            <a:r>
              <a:rPr lang="es-ES" dirty="0" err="1" smtClean="0">
                <a:latin typeface="Consolas" pitchFamily="49" charset="0"/>
              </a:rPr>
              <a:t>esPar</a:t>
            </a:r>
            <a:r>
              <a:rPr lang="es-ES" dirty="0" smtClean="0">
                <a:latin typeface="Consolas" pitchFamily="49" charset="0"/>
              </a:rPr>
              <a:t> = </a:t>
            </a:r>
            <a:r>
              <a:rPr lang="es-ES" dirty="0" smtClean="0">
                <a:solidFill>
                  <a:srgbClr val="FFFF00"/>
                </a:solidFill>
                <a:latin typeface="Consolas" pitchFamily="49" charset="0"/>
              </a:rPr>
              <a:t>false</a:t>
            </a:r>
            <a:r>
              <a:rPr lang="es-ES" dirty="0" smtClean="0">
                <a:latin typeface="Consolas" pitchFamily="49" charset="0"/>
              </a:rPr>
              <a:t>;</a:t>
            </a:r>
          </a:p>
          <a:p>
            <a:pPr marL="180975" lvl="2" indent="0">
              <a:spcBef>
                <a:spcPts val="0"/>
              </a:spcBef>
              <a:buNone/>
            </a:pPr>
            <a:r>
              <a:rPr lang="es-ES" dirty="0" smtClean="0">
                <a:latin typeface="Consolas" pitchFamily="49" charset="0"/>
              </a:rPr>
              <a:t>   }</a:t>
            </a:r>
          </a:p>
          <a:p>
            <a:pPr marL="180975" lvl="2" indent="0">
              <a:spcBef>
                <a:spcPts val="0"/>
              </a:spcBef>
              <a:buNone/>
            </a:pPr>
            <a:endParaRPr lang="es-ES" dirty="0" smtClean="0">
              <a:latin typeface="Consolas" pitchFamily="49" charset="0"/>
            </a:endParaRPr>
          </a:p>
          <a:p>
            <a:pPr marL="180975" lvl="2" indent="0">
              <a:spcBef>
                <a:spcPts val="0"/>
              </a:spcBef>
              <a:buNone/>
            </a:pPr>
            <a:r>
              <a:rPr lang="es-ES" dirty="0" smtClean="0">
                <a:latin typeface="Consolas" pitchFamily="49" charset="0"/>
              </a:rPr>
              <a:t>   </a:t>
            </a:r>
            <a:r>
              <a:rPr lang="es-ES" dirty="0" smtClean="0">
                <a:solidFill>
                  <a:schemeClr val="accent2">
                    <a:lumMod val="60000"/>
                    <a:lumOff val="40000"/>
                  </a:schemeClr>
                </a:solidFill>
                <a:latin typeface="Consolas" pitchFamily="49" charset="0"/>
              </a:rPr>
              <a:t>return</a:t>
            </a:r>
            <a:r>
              <a:rPr lang="es-ES" dirty="0" smtClean="0">
                <a:latin typeface="Consolas" pitchFamily="49" charset="0"/>
              </a:rPr>
              <a:t> </a:t>
            </a:r>
            <a:r>
              <a:rPr lang="es-ES" dirty="0" err="1" smtClean="0">
                <a:latin typeface="Consolas" pitchFamily="49" charset="0"/>
              </a:rPr>
              <a:t>esPar</a:t>
            </a:r>
            <a:r>
              <a:rPr lang="es-ES" dirty="0" smtClean="0">
                <a:latin typeface="Consolas" pitchFamily="49" charset="0"/>
              </a:rPr>
              <a:t>;</a:t>
            </a:r>
          </a:p>
          <a:p>
            <a:pPr marL="180975" lvl="2" indent="0">
              <a:spcBef>
                <a:spcPts val="0"/>
              </a:spcBef>
              <a:buNone/>
            </a:pPr>
            <a:r>
              <a:rPr lang="es-ES" dirty="0" smtClean="0">
                <a:latin typeface="Consolas" pitchFamily="49" charset="0"/>
              </a:rPr>
              <a:t>}</a:t>
            </a:r>
          </a:p>
          <a:p>
            <a:pPr marL="180975" lvl="2" indent="0">
              <a:spcBef>
                <a:spcPts val="0"/>
              </a:spcBef>
              <a:buNone/>
            </a:pPr>
            <a:r>
              <a:rPr lang="es-ES" dirty="0" smtClean="0">
                <a:latin typeface="Consolas" pitchFamily="49" charset="0"/>
              </a:rPr>
              <a:t>...</a:t>
            </a:r>
            <a:endParaRPr lang="es-ES" sz="1800" dirty="0" smtClean="0">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208</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wipe(left)">
                                      <p:cBhvr>
                                        <p:cTn id="15" dur="1000"/>
                                        <p:tgtEl>
                                          <p:spTgt spid="3">
                                            <p:txEl>
                                              <p:pRg st="13" end="1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1000"/>
                                        <p:tgtEl>
                                          <p:spTgt spid="3">
                                            <p:txEl>
                                              <p:pRg st="6" end="6"/>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1000"/>
                                        <p:tgtEl>
                                          <p:spTgt spid="3">
                                            <p:txEl>
                                              <p:pRg st="7" end="7"/>
                                            </p:txEl>
                                          </p:spTgt>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1000"/>
                                        <p:tgtEl>
                                          <p:spTgt spid="3">
                                            <p:txEl>
                                              <p:pRg st="8" end="8"/>
                                            </p:txEl>
                                          </p:spTgt>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wipe(left)">
                                      <p:cBhvr>
                                        <p:cTn id="41" dur="1000"/>
                                        <p:tgtEl>
                                          <p:spTgt spid="3">
                                            <p:txEl>
                                              <p:pRg st="9" end="9"/>
                                            </p:txEl>
                                          </p:spTgt>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wipe(left)">
                                      <p:cBhvr>
                                        <p:cTn id="45" dur="1000"/>
                                        <p:tgtEl>
                                          <p:spTgt spid="3">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wipe(left)">
                                      <p:cBhvr>
                                        <p:cTn id="50" dur="1000"/>
                                        <p:tgtEl>
                                          <p:spTgt spid="3">
                                            <p:txEl>
                                              <p:pRg st="12" end="12"/>
                                            </p:txEl>
                                          </p:spTgt>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wipe(left)">
                                      <p:cBhvr>
                                        <p:cTn id="54"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programa con funciones</a:t>
            </a:r>
            <a:endParaRPr lang="es-ES" dirty="0">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marL="180975" lvl="2" indent="0">
              <a:lnSpc>
                <a:spcPts val="2000"/>
              </a:lnSpc>
              <a:spcBef>
                <a:spcPts val="0"/>
              </a:spcBef>
              <a:buNone/>
            </a:pPr>
            <a:r>
              <a:rPr lang="es-ES" sz="1800" dirty="0" smtClean="0">
                <a:solidFill>
                  <a:srgbClr val="FFC000"/>
                </a:solidFill>
                <a:latin typeface="Consolas" pitchFamily="49" charset="0"/>
              </a:rPr>
              <a:t>bool</a:t>
            </a:r>
            <a:r>
              <a:rPr lang="es-ES" sz="1800" dirty="0" smtClean="0">
                <a:latin typeface="Consolas" pitchFamily="49" charset="0"/>
              </a:rPr>
              <a:t> letra(</a:t>
            </a:r>
            <a:r>
              <a:rPr lang="es-ES" sz="1800" dirty="0" smtClean="0">
                <a:solidFill>
                  <a:srgbClr val="FFC000"/>
                </a:solidFill>
                <a:latin typeface="Consolas" pitchFamily="49" charset="0"/>
              </a:rPr>
              <a:t>char</a:t>
            </a:r>
            <a:r>
              <a:rPr lang="es-ES" sz="1800" dirty="0" smtClean="0">
                <a:latin typeface="Consolas" pitchFamily="49" charset="0"/>
              </a:rPr>
              <a:t> car) {</a:t>
            </a:r>
          </a:p>
          <a:p>
            <a:pPr marL="180975" lvl="2" indent="0">
              <a:lnSpc>
                <a:spcPts val="2000"/>
              </a:lnSpc>
              <a:spcBef>
                <a:spcPts val="0"/>
              </a:spcBef>
              <a:buNone/>
            </a:pPr>
            <a:r>
              <a:rPr lang="es-ES" sz="1800" dirty="0" smtClean="0">
                <a:latin typeface="Consolas" pitchFamily="49" charset="0"/>
              </a:rPr>
              <a:t>   </a:t>
            </a:r>
            <a:r>
              <a:rPr lang="es-ES" sz="1800" dirty="0" smtClean="0">
                <a:solidFill>
                  <a:srgbClr val="FFC000"/>
                </a:solidFill>
                <a:latin typeface="Consolas" pitchFamily="49" charset="0"/>
              </a:rPr>
              <a:t>bool</a:t>
            </a:r>
            <a:r>
              <a:rPr lang="es-ES" sz="1800" dirty="0" smtClean="0">
                <a:latin typeface="Consolas" pitchFamily="49" charset="0"/>
              </a:rPr>
              <a:t> </a:t>
            </a:r>
            <a:r>
              <a:rPr lang="es-ES" sz="1800" dirty="0" err="1" smtClean="0">
                <a:latin typeface="Consolas" pitchFamily="49" charset="0"/>
              </a:rPr>
              <a:t>esLetra</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r>
              <a:rPr lang="es-ES" sz="1800" spc="-100" dirty="0" smtClean="0">
                <a:solidFill>
                  <a:schemeClr val="accent2">
                    <a:lumMod val="60000"/>
                    <a:lumOff val="40000"/>
                  </a:schemeClr>
                </a:solidFill>
                <a:latin typeface="Consolas" pitchFamily="49" charset="0"/>
              </a:rPr>
              <a:t>if</a:t>
            </a:r>
            <a:r>
              <a:rPr lang="es-ES" sz="1800" spc="-100" dirty="0" smtClean="0">
                <a:latin typeface="Consolas" pitchFamily="49" charset="0"/>
              </a:rPr>
              <a:t> ((car &gt;= </a:t>
            </a:r>
            <a:r>
              <a:rPr lang="es-ES" sz="1800" spc="-100" dirty="0" smtClean="0">
                <a:solidFill>
                  <a:srgbClr val="FFFF00"/>
                </a:solidFill>
                <a:latin typeface="Consolas" pitchFamily="49" charset="0"/>
              </a:rPr>
              <a:t>'a'</a:t>
            </a:r>
            <a:r>
              <a:rPr lang="es-ES" sz="1800" spc="-100" dirty="0" smtClean="0">
                <a:latin typeface="Consolas" pitchFamily="49" charset="0"/>
              </a:rPr>
              <a:t>) &amp;&amp; (car &lt;= </a:t>
            </a:r>
            <a:r>
              <a:rPr lang="es-ES" sz="1800" spc="-100" dirty="0" smtClean="0">
                <a:solidFill>
                  <a:srgbClr val="FFFF00"/>
                </a:solidFill>
                <a:latin typeface="Consolas" pitchFamily="49" charset="0"/>
              </a:rPr>
              <a:t>'z'</a:t>
            </a:r>
            <a:r>
              <a:rPr lang="es-ES" sz="1800" spc="-100" dirty="0" smtClean="0">
                <a:latin typeface="Consolas" pitchFamily="49" charset="0"/>
              </a:rPr>
              <a:t>) || (car &gt;= </a:t>
            </a:r>
            <a:r>
              <a:rPr lang="es-ES" sz="1800" spc="-100" dirty="0" smtClean="0">
                <a:solidFill>
                  <a:srgbClr val="FFFF00"/>
                </a:solidFill>
                <a:latin typeface="Consolas" pitchFamily="49" charset="0"/>
              </a:rPr>
              <a:t>'A'</a:t>
            </a:r>
            <a:r>
              <a:rPr lang="es-ES" sz="1800" spc="-100" dirty="0" smtClean="0">
                <a:latin typeface="Consolas" pitchFamily="49" charset="0"/>
              </a:rPr>
              <a:t>) &amp;&amp; (car &lt;= </a:t>
            </a:r>
            <a:r>
              <a:rPr lang="es-ES" sz="1800" spc="-100" dirty="0" smtClean="0">
                <a:solidFill>
                  <a:srgbClr val="FFFF00"/>
                </a:solidFill>
                <a:latin typeface="Consolas" pitchFamily="49" charset="0"/>
              </a:rPr>
              <a:t>'Z'</a:t>
            </a:r>
            <a:r>
              <a:rPr lang="es-ES" sz="1800" spc="-1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a:t>
            </a:r>
            <a:r>
              <a:rPr lang="es-ES" sz="1800" dirty="0" err="1" smtClean="0">
                <a:latin typeface="Consolas" pitchFamily="49" charset="0"/>
              </a:rPr>
              <a:t>esLetra</a:t>
            </a:r>
            <a:r>
              <a:rPr lang="es-ES" sz="1800" dirty="0" smtClean="0">
                <a:latin typeface="Consolas" pitchFamily="49" charset="0"/>
              </a:rPr>
              <a:t> = </a:t>
            </a:r>
            <a:r>
              <a:rPr lang="es-ES" sz="1800" dirty="0" smtClean="0">
                <a:solidFill>
                  <a:srgbClr val="FFFF00"/>
                </a:solidFill>
                <a:latin typeface="Consolas" pitchFamily="49" charset="0"/>
              </a:rPr>
              <a:t>true</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else</a:t>
            </a: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a:t>
            </a:r>
            <a:r>
              <a:rPr lang="es-ES" sz="1800" dirty="0" err="1" smtClean="0">
                <a:latin typeface="Consolas" pitchFamily="49" charset="0"/>
              </a:rPr>
              <a:t>esLetra</a:t>
            </a:r>
            <a:r>
              <a:rPr lang="es-ES" sz="1800" dirty="0" smtClean="0">
                <a:latin typeface="Consolas" pitchFamily="49" charset="0"/>
              </a:rPr>
              <a:t> = </a:t>
            </a:r>
            <a:r>
              <a:rPr lang="es-ES" sz="1800" dirty="0" smtClean="0">
                <a:solidFill>
                  <a:srgbClr val="FFFF00"/>
                </a:solidFill>
                <a:latin typeface="Consolas" pitchFamily="49" charset="0"/>
              </a:rPr>
              <a:t>false</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return</a:t>
            </a:r>
            <a:r>
              <a:rPr lang="es-ES" sz="1800" dirty="0" smtClean="0">
                <a:latin typeface="Consolas" pitchFamily="49" charset="0"/>
              </a:rPr>
              <a:t> </a:t>
            </a:r>
            <a:r>
              <a:rPr lang="es-ES" sz="1800" dirty="0" err="1" smtClean="0">
                <a:latin typeface="Consolas" pitchFamily="49" charset="0"/>
              </a:rPr>
              <a:t>esLetra</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a:t>
            </a:r>
          </a:p>
          <a:p>
            <a:pPr marL="180975" lvl="2" indent="0">
              <a:lnSpc>
                <a:spcPts val="2000"/>
              </a:lnSpc>
              <a:spcBef>
                <a:spcPts val="0"/>
              </a:spcBef>
              <a:buNone/>
            </a:pPr>
            <a:endParaRPr lang="es-ES" sz="1800" dirty="0" smtClean="0">
              <a:latin typeface="Consolas" pitchFamily="49" charset="0"/>
            </a:endParaRPr>
          </a:p>
          <a:p>
            <a:pPr marL="180975" lvl="2" indent="0">
              <a:lnSpc>
                <a:spcPts val="2000"/>
              </a:lnSpc>
              <a:spcBef>
                <a:spcPts val="0"/>
              </a:spcBef>
              <a:buNone/>
            </a:pPr>
            <a:r>
              <a:rPr lang="es-ES" sz="1800" dirty="0" smtClean="0">
                <a:solidFill>
                  <a:srgbClr val="FFC000"/>
                </a:solidFill>
                <a:latin typeface="Consolas" pitchFamily="49" charset="0"/>
              </a:rPr>
              <a:t>int</a:t>
            </a:r>
            <a:r>
              <a:rPr lang="es-ES" sz="1800" dirty="0" smtClean="0">
                <a:latin typeface="Consolas" pitchFamily="49" charset="0"/>
              </a:rPr>
              <a:t> suma(</a:t>
            </a:r>
            <a:r>
              <a:rPr lang="es-ES" sz="1800" dirty="0" smtClean="0">
                <a:solidFill>
                  <a:srgbClr val="FFC000"/>
                </a:solidFill>
                <a:latin typeface="Consolas" pitchFamily="49" charset="0"/>
              </a:rPr>
              <a:t>int</a:t>
            </a:r>
            <a:r>
              <a:rPr lang="es-ES" sz="1800" dirty="0" smtClean="0">
                <a:latin typeface="Consolas" pitchFamily="49" charset="0"/>
              </a:rPr>
              <a:t> num) {</a:t>
            </a:r>
          </a:p>
          <a:p>
            <a:pPr marL="180975" lvl="2" indent="0">
              <a:lnSpc>
                <a:spcPts val="2000"/>
              </a:lnSpc>
              <a:spcBef>
                <a:spcPts val="0"/>
              </a:spcBef>
              <a:buNone/>
            </a:pPr>
            <a:r>
              <a:rPr lang="es-ES" sz="1800" dirty="0" smtClean="0">
                <a:latin typeface="Consolas" pitchFamily="49" charset="0"/>
              </a:rPr>
              <a:t>   </a:t>
            </a:r>
            <a:r>
              <a:rPr lang="es-ES" sz="1800" dirty="0" smtClean="0">
                <a:solidFill>
                  <a:srgbClr val="FFC000"/>
                </a:solidFill>
                <a:latin typeface="Consolas" pitchFamily="49" charset="0"/>
              </a:rPr>
              <a:t>int</a:t>
            </a:r>
            <a:r>
              <a:rPr lang="es-ES" sz="1800" dirty="0" smtClean="0">
                <a:latin typeface="Consolas" pitchFamily="49" charset="0"/>
              </a:rPr>
              <a:t> </a:t>
            </a:r>
            <a:r>
              <a:rPr lang="es-ES" sz="1800" dirty="0" err="1" smtClean="0">
                <a:latin typeface="Consolas" pitchFamily="49" charset="0"/>
              </a:rPr>
              <a:t>sum</a:t>
            </a:r>
            <a:r>
              <a:rPr lang="es-ES" sz="1800" dirty="0" smtClean="0">
                <a:latin typeface="Consolas" pitchFamily="49" charset="0"/>
              </a:rPr>
              <a:t> = </a:t>
            </a:r>
            <a:r>
              <a:rPr lang="es-ES" sz="1800" dirty="0" smtClean="0">
                <a:solidFill>
                  <a:srgbClr val="FFFF00"/>
                </a:solidFill>
                <a:latin typeface="Consolas" pitchFamily="49" charset="0"/>
              </a:rPr>
              <a:t>0</a:t>
            </a:r>
            <a:r>
              <a:rPr lang="es-ES" sz="1800" dirty="0" smtClean="0">
                <a:latin typeface="Consolas" pitchFamily="49" charset="0"/>
              </a:rPr>
              <a:t>, i = </a:t>
            </a:r>
            <a:r>
              <a:rPr lang="es-ES" sz="1800" dirty="0" smtClean="0">
                <a:solidFill>
                  <a:srgbClr val="FFFF00"/>
                </a:solidFill>
                <a:latin typeface="Consolas" pitchFamily="49" charset="0"/>
              </a:rPr>
              <a:t>1</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while</a:t>
            </a:r>
            <a:r>
              <a:rPr lang="es-ES" sz="1800" dirty="0" smtClean="0">
                <a:latin typeface="Consolas" pitchFamily="49" charset="0"/>
              </a:rPr>
              <a:t> (i &lt; num) {</a:t>
            </a:r>
          </a:p>
          <a:p>
            <a:pPr marL="180975" lvl="2" indent="0">
              <a:lnSpc>
                <a:spcPts val="2000"/>
              </a:lnSpc>
              <a:spcBef>
                <a:spcPts val="0"/>
              </a:spcBef>
              <a:buNone/>
            </a:pPr>
            <a:r>
              <a:rPr lang="es-ES" sz="1800" dirty="0" smtClean="0">
                <a:latin typeface="Consolas" pitchFamily="49" charset="0"/>
              </a:rPr>
              <a:t>      </a:t>
            </a:r>
            <a:r>
              <a:rPr lang="es-ES" sz="1800" dirty="0" err="1" smtClean="0">
                <a:latin typeface="Consolas" pitchFamily="49" charset="0"/>
              </a:rPr>
              <a:t>sum</a:t>
            </a:r>
            <a:r>
              <a:rPr lang="es-ES" sz="1800" dirty="0" smtClean="0">
                <a:latin typeface="Consolas" pitchFamily="49" charset="0"/>
              </a:rPr>
              <a:t> = </a:t>
            </a:r>
            <a:r>
              <a:rPr lang="es-ES" sz="1800" dirty="0" err="1" smtClean="0">
                <a:latin typeface="Consolas" pitchFamily="49" charset="0"/>
              </a:rPr>
              <a:t>sum</a:t>
            </a:r>
            <a:r>
              <a:rPr lang="es-ES" sz="1800" dirty="0" smtClean="0">
                <a:latin typeface="Consolas" pitchFamily="49" charset="0"/>
              </a:rPr>
              <a:t> + i;</a:t>
            </a:r>
          </a:p>
          <a:p>
            <a:pPr marL="180975" lvl="2" indent="0">
              <a:lnSpc>
                <a:spcPts val="2000"/>
              </a:lnSpc>
              <a:spcBef>
                <a:spcPts val="0"/>
              </a:spcBef>
              <a:buNone/>
            </a:pPr>
            <a:r>
              <a:rPr lang="es-ES" sz="1800" dirty="0" smtClean="0">
                <a:latin typeface="Consolas" pitchFamily="49" charset="0"/>
              </a:rPr>
              <a:t>      i++;</a:t>
            </a:r>
          </a:p>
          <a:p>
            <a:pPr marL="180975" lvl="2" indent="0">
              <a:lnSpc>
                <a:spcPts val="2000"/>
              </a:lnSpc>
              <a:spcBef>
                <a:spcPts val="0"/>
              </a:spcBef>
              <a:buNone/>
            </a:pPr>
            <a:r>
              <a:rPr lang="es-ES" sz="1800" dirty="0" smtClean="0">
                <a:latin typeface="Consolas" pitchFamily="49" charset="0"/>
              </a:rPr>
              <a:t>   }</a:t>
            </a:r>
          </a:p>
          <a:p>
            <a:pPr marL="180975" lvl="2" indent="0">
              <a:lnSpc>
                <a:spcPts val="2000"/>
              </a:lnSpc>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return</a:t>
            </a:r>
            <a:r>
              <a:rPr lang="es-ES" sz="1800" dirty="0" smtClean="0">
                <a:latin typeface="Consolas" pitchFamily="49" charset="0"/>
              </a:rPr>
              <a:t> </a:t>
            </a:r>
            <a:r>
              <a:rPr lang="es-ES" sz="1800" dirty="0" err="1" smtClean="0">
                <a:latin typeface="Consolas" pitchFamily="49" charset="0"/>
              </a:rPr>
              <a:t>sum</a:t>
            </a: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a:t>
            </a:r>
          </a:p>
          <a:p>
            <a:pPr marL="180975" lvl="2" indent="0">
              <a:lnSpc>
                <a:spcPts val="2000"/>
              </a:lnSpc>
              <a:spcBef>
                <a:spcPts val="0"/>
              </a:spcBef>
              <a:buNone/>
            </a:pPr>
            <a:r>
              <a:rPr lang="es-ES" sz="18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209</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1000"/>
                                        <p:tgtEl>
                                          <p:spTgt spid="3">
                                            <p:txEl>
                                              <p:pRg st="8" end="8"/>
                                            </p:txEl>
                                          </p:spTgt>
                                        </p:tgtEl>
                                      </p:cBhvr>
                                    </p:animEffect>
                                  </p:childTnLst>
                                </p:cTn>
                              </p:par>
                            </p:childTnLst>
                          </p:cTn>
                        </p:par>
                        <p:par>
                          <p:cTn id="40" fill="hold">
                            <p:stCondLst>
                              <p:cond delay="90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10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wipe(left)">
                                      <p:cBhvr>
                                        <p:cTn id="48" dur="1000"/>
                                        <p:tgtEl>
                                          <p:spTgt spid="3">
                                            <p:txEl>
                                              <p:pRg st="11" end="11"/>
                                            </p:txEl>
                                          </p:spTgt>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wipe(left)">
                                      <p:cBhvr>
                                        <p:cTn id="52" dur="1000"/>
                                        <p:tgtEl>
                                          <p:spTgt spid="3">
                                            <p:txEl>
                                              <p:pRg st="12" end="12"/>
                                            </p:txEl>
                                          </p:spTgt>
                                        </p:tgtEl>
                                      </p:cBhvr>
                                    </p:animEffect>
                                  </p:childTnLst>
                                </p:cTn>
                              </p:par>
                            </p:childTnLst>
                          </p:cTn>
                        </p:par>
                        <p:par>
                          <p:cTn id="53" fill="hold">
                            <p:stCondLst>
                              <p:cond delay="2000"/>
                            </p:stCondLst>
                            <p:childTnLst>
                              <p:par>
                                <p:cTn id="54" presetID="22" presetClass="entr" presetSubtype="8" fill="hold" nodeType="afterEffect">
                                  <p:stCondLst>
                                    <p:cond delay="0"/>
                                  </p:stCondLst>
                                  <p:childTnLst>
                                    <p:set>
                                      <p:cBhvr>
                                        <p:cTn id="55" dur="1" fill="hold">
                                          <p:stCondLst>
                                            <p:cond delay="0"/>
                                          </p:stCondLst>
                                        </p:cTn>
                                        <p:tgtEl>
                                          <p:spTgt spid="3">
                                            <p:txEl>
                                              <p:pRg st="13" end="13"/>
                                            </p:txEl>
                                          </p:spTgt>
                                        </p:tgtEl>
                                        <p:attrNameLst>
                                          <p:attrName>style.visibility</p:attrName>
                                        </p:attrNameLst>
                                      </p:cBhvr>
                                      <p:to>
                                        <p:strVal val="visible"/>
                                      </p:to>
                                    </p:set>
                                    <p:animEffect transition="in" filter="wipe(left)">
                                      <p:cBhvr>
                                        <p:cTn id="56" dur="1000"/>
                                        <p:tgtEl>
                                          <p:spTgt spid="3">
                                            <p:txEl>
                                              <p:pRg st="13" end="13"/>
                                            </p:txEl>
                                          </p:spTgt>
                                        </p:tgtEl>
                                      </p:cBhvr>
                                    </p:animEffec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3">
                                            <p:txEl>
                                              <p:pRg st="14" end="14"/>
                                            </p:txEl>
                                          </p:spTgt>
                                        </p:tgtEl>
                                        <p:attrNameLst>
                                          <p:attrName>style.visibility</p:attrName>
                                        </p:attrNameLst>
                                      </p:cBhvr>
                                      <p:to>
                                        <p:strVal val="visible"/>
                                      </p:to>
                                    </p:set>
                                    <p:animEffect transition="in" filter="wipe(left)">
                                      <p:cBhvr>
                                        <p:cTn id="60" dur="1000"/>
                                        <p:tgtEl>
                                          <p:spTgt spid="3">
                                            <p:txEl>
                                              <p:pRg st="14" end="14"/>
                                            </p:txEl>
                                          </p:spTgt>
                                        </p:tgtEl>
                                      </p:cBhvr>
                                    </p:animEffect>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3">
                                            <p:txEl>
                                              <p:pRg st="15" end="15"/>
                                            </p:txEl>
                                          </p:spTgt>
                                        </p:tgtEl>
                                        <p:attrNameLst>
                                          <p:attrName>style.visibility</p:attrName>
                                        </p:attrNameLst>
                                      </p:cBhvr>
                                      <p:to>
                                        <p:strVal val="visible"/>
                                      </p:to>
                                    </p:set>
                                    <p:animEffect transition="in" filter="wipe(left)">
                                      <p:cBhvr>
                                        <p:cTn id="64" dur="1000"/>
                                        <p:tgtEl>
                                          <p:spTgt spid="3">
                                            <p:txEl>
                                              <p:pRg st="15" end="15"/>
                                            </p:txEl>
                                          </p:spTgt>
                                        </p:tgtEl>
                                      </p:cBhvr>
                                    </p:animEffect>
                                  </p:childTnLst>
                                </p:cTn>
                              </p:par>
                            </p:childTnLst>
                          </p:cTn>
                        </p:par>
                        <p:par>
                          <p:cTn id="65" fill="hold">
                            <p:stCondLst>
                              <p:cond delay="5000"/>
                            </p:stCondLst>
                            <p:childTnLst>
                              <p:par>
                                <p:cTn id="66" presetID="22" presetClass="entr" presetSubtype="8" fill="hold" nodeType="afterEffect">
                                  <p:stCondLst>
                                    <p:cond delay="0"/>
                                  </p:stCondLst>
                                  <p:childTnLst>
                                    <p:set>
                                      <p:cBhvr>
                                        <p:cTn id="67" dur="1" fill="hold">
                                          <p:stCondLst>
                                            <p:cond delay="0"/>
                                          </p:stCondLst>
                                        </p:cTn>
                                        <p:tgtEl>
                                          <p:spTgt spid="3">
                                            <p:txEl>
                                              <p:pRg st="16" end="16"/>
                                            </p:txEl>
                                          </p:spTgt>
                                        </p:tgtEl>
                                        <p:attrNameLst>
                                          <p:attrName>style.visibility</p:attrName>
                                        </p:attrNameLst>
                                      </p:cBhvr>
                                      <p:to>
                                        <p:strVal val="visible"/>
                                      </p:to>
                                    </p:set>
                                    <p:animEffect transition="in" filter="wipe(left)">
                                      <p:cBhvr>
                                        <p:cTn id="68" dur="1000"/>
                                        <p:tgtEl>
                                          <p:spTgt spid="3">
                                            <p:txEl>
                                              <p:pRg st="16" end="16"/>
                                            </p:txEl>
                                          </p:spTgt>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3">
                                            <p:txEl>
                                              <p:pRg st="17" end="17"/>
                                            </p:txEl>
                                          </p:spTgt>
                                        </p:tgtEl>
                                        <p:attrNameLst>
                                          <p:attrName>style.visibility</p:attrName>
                                        </p:attrNameLst>
                                      </p:cBhvr>
                                      <p:to>
                                        <p:strVal val="visible"/>
                                      </p:to>
                                    </p:set>
                                    <p:animEffect transition="in" filter="wipe(left)">
                                      <p:cBhvr>
                                        <p:cTn id="72" dur="1000"/>
                                        <p:tgtEl>
                                          <p:spTgt spid="3">
                                            <p:txEl>
                                              <p:pRg st="17" end="17"/>
                                            </p:txEl>
                                          </p:spTgt>
                                        </p:tgtEl>
                                      </p:cBhvr>
                                    </p:animEffect>
                                  </p:childTnLst>
                                </p:cTn>
                              </p:par>
                            </p:childTnLst>
                          </p:cTn>
                        </p:par>
                        <p:par>
                          <p:cTn id="73" fill="hold">
                            <p:stCondLst>
                              <p:cond delay="7000"/>
                            </p:stCondLst>
                            <p:childTnLst>
                              <p:par>
                                <p:cTn id="74" presetID="22" presetClass="entr" presetSubtype="8" fill="hold" nodeType="afterEffect">
                                  <p:stCondLst>
                                    <p:cond delay="0"/>
                                  </p:stCondLst>
                                  <p:childTnLst>
                                    <p:set>
                                      <p:cBhvr>
                                        <p:cTn id="75" dur="1" fill="hold">
                                          <p:stCondLst>
                                            <p:cond delay="0"/>
                                          </p:stCondLst>
                                        </p:cTn>
                                        <p:tgtEl>
                                          <p:spTgt spid="3">
                                            <p:txEl>
                                              <p:pRg st="18" end="18"/>
                                            </p:txEl>
                                          </p:spTgt>
                                        </p:tgtEl>
                                        <p:attrNameLst>
                                          <p:attrName>style.visibility</p:attrName>
                                        </p:attrNameLst>
                                      </p:cBhvr>
                                      <p:to>
                                        <p:strVal val="visible"/>
                                      </p:to>
                                    </p:set>
                                    <p:animEffect transition="in" filter="wipe(left)">
                                      <p:cBhvr>
                                        <p:cTn id="76" dur="1000"/>
                                        <p:tgtEl>
                                          <p:spTgt spid="3">
                                            <p:txEl>
                                              <p:pRg st="18" end="18"/>
                                            </p:txEl>
                                          </p:spTgt>
                                        </p:tgtEl>
                                      </p:cBhvr>
                                    </p:animEffect>
                                  </p:childTnLst>
                                </p:cTn>
                              </p:par>
                            </p:childTnLst>
                          </p:cTn>
                        </p:par>
                        <p:par>
                          <p:cTn id="77" fill="hold">
                            <p:stCondLst>
                              <p:cond delay="8000"/>
                            </p:stCondLst>
                            <p:childTnLst>
                              <p:par>
                                <p:cTn id="78" presetID="22" presetClass="entr" presetSubtype="8" fill="hold" nodeType="afterEffect">
                                  <p:stCondLst>
                                    <p:cond delay="0"/>
                                  </p:stCondLst>
                                  <p:childTnLst>
                                    <p:set>
                                      <p:cBhvr>
                                        <p:cTn id="79" dur="1" fill="hold">
                                          <p:stCondLst>
                                            <p:cond delay="0"/>
                                          </p:stCondLst>
                                        </p:cTn>
                                        <p:tgtEl>
                                          <p:spTgt spid="3">
                                            <p:txEl>
                                              <p:pRg st="19" end="19"/>
                                            </p:txEl>
                                          </p:spTgt>
                                        </p:tgtEl>
                                        <p:attrNameLst>
                                          <p:attrName>style.visibility</p:attrName>
                                        </p:attrNameLst>
                                      </p:cBhvr>
                                      <p:to>
                                        <p:strVal val="visible"/>
                                      </p:to>
                                    </p:set>
                                    <p:animEffect transition="in" filter="wipe(left)">
                                      <p:cBhvr>
                                        <p:cTn id="80" dur="10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programa con funciones</a:t>
            </a:r>
            <a:endParaRPr lang="es-ES" dirty="0">
              <a:latin typeface="Consolas" pitchFamily="49" charset="0"/>
            </a:endParaRPr>
          </a:p>
        </p:txBody>
      </p:sp>
      <p:sp>
        <p:nvSpPr>
          <p:cNvPr id="3" name="2 Marcador de contenido"/>
          <p:cNvSpPr>
            <a:spLocks noGrp="1"/>
          </p:cNvSpPr>
          <p:nvPr>
            <p:ph idx="1"/>
          </p:nvPr>
        </p:nvSpPr>
        <p:spPr>
          <a:xfrm>
            <a:off x="457200" y="980728"/>
            <a:ext cx="8363272" cy="5110178"/>
          </a:xfrm>
        </p:spPr>
        <p:txBody>
          <a:bodyPr>
            <a:normAutofit/>
          </a:bodyPr>
          <a:lstStyle/>
          <a:p>
            <a:pPr marL="180975" lvl="2" indent="0">
              <a:spcBef>
                <a:spcPts val="0"/>
              </a:spcBef>
              <a:buNone/>
            </a:pPr>
            <a:r>
              <a:rPr lang="es-ES" dirty="0" smtClean="0">
                <a:solidFill>
                  <a:srgbClr val="FFC000"/>
                </a:solidFill>
                <a:latin typeface="Consolas" pitchFamily="49" charset="0"/>
              </a:rPr>
              <a:t>double</a:t>
            </a:r>
            <a:r>
              <a:rPr lang="es-ES" dirty="0" smtClean="0">
                <a:latin typeface="Consolas" pitchFamily="49" charset="0"/>
              </a:rPr>
              <a:t> formula(</a:t>
            </a:r>
            <a:r>
              <a:rPr lang="es-ES" dirty="0" smtClean="0">
                <a:solidFill>
                  <a:srgbClr val="FFC000"/>
                </a:solidFill>
                <a:latin typeface="Consolas" pitchFamily="49" charset="0"/>
              </a:rPr>
              <a:t>int</a:t>
            </a:r>
            <a:r>
              <a:rPr lang="es-ES" dirty="0" smtClean="0">
                <a:latin typeface="Consolas" pitchFamily="49" charset="0"/>
              </a:rPr>
              <a:t> x, </a:t>
            </a:r>
            <a:r>
              <a:rPr lang="es-ES" dirty="0" smtClean="0">
                <a:solidFill>
                  <a:srgbClr val="FFC000"/>
                </a:solidFill>
                <a:latin typeface="Consolas" pitchFamily="49" charset="0"/>
              </a:rPr>
              <a:t>int </a:t>
            </a:r>
            <a:r>
              <a:rPr lang="es-ES" dirty="0" smtClean="0">
                <a:latin typeface="Consolas" pitchFamily="49" charset="0"/>
              </a:rPr>
              <a:t>y) {</a:t>
            </a:r>
          </a:p>
          <a:p>
            <a:pPr marL="180975" lvl="2" indent="0">
              <a:spcBef>
                <a:spcPts val="0"/>
              </a:spcBef>
              <a:buNone/>
            </a:pPr>
            <a:r>
              <a:rPr lang="es-ES" dirty="0" smtClean="0">
                <a:latin typeface="Consolas" pitchFamily="49" charset="0"/>
              </a:rPr>
              <a:t>   </a:t>
            </a:r>
            <a:r>
              <a:rPr lang="es-ES" dirty="0" smtClean="0">
                <a:solidFill>
                  <a:srgbClr val="FFC000"/>
                </a:solidFill>
                <a:latin typeface="Consolas" pitchFamily="49" charset="0"/>
              </a:rPr>
              <a:t>double</a:t>
            </a:r>
            <a:r>
              <a:rPr lang="es-ES" dirty="0" smtClean="0">
                <a:latin typeface="Consolas" pitchFamily="49" charset="0"/>
              </a:rPr>
              <a:t> f;</a:t>
            </a:r>
          </a:p>
          <a:p>
            <a:pPr marL="180975" lvl="2" indent="0">
              <a:spcBef>
                <a:spcPts val="0"/>
              </a:spcBef>
              <a:buNone/>
            </a:pPr>
            <a:endParaRPr lang="es-ES" dirty="0" smtClean="0">
              <a:latin typeface="Consolas" pitchFamily="49" charset="0"/>
            </a:endParaRPr>
          </a:p>
          <a:p>
            <a:pPr marL="180975" lvl="2" indent="0">
              <a:spcBef>
                <a:spcPts val="0"/>
              </a:spcBef>
              <a:buNone/>
            </a:pPr>
            <a:r>
              <a:rPr lang="es-ES" dirty="0" smtClean="0">
                <a:latin typeface="Consolas" pitchFamily="49" charset="0"/>
              </a:rPr>
              <a:t>   f = </a:t>
            </a:r>
            <a:r>
              <a:rPr lang="es-ES" dirty="0" smtClean="0">
                <a:solidFill>
                  <a:srgbClr val="FFFF00"/>
                </a:solidFill>
                <a:latin typeface="Consolas" pitchFamily="49" charset="0"/>
              </a:rPr>
              <a:t>2</a:t>
            </a:r>
            <a:r>
              <a:rPr lang="es-ES" dirty="0" smtClean="0">
                <a:latin typeface="Consolas" pitchFamily="49" charset="0"/>
              </a:rPr>
              <a:t> * </a:t>
            </a:r>
            <a:r>
              <a:rPr lang="es-ES" dirty="0" err="1" smtClean="0">
                <a:latin typeface="Consolas" pitchFamily="49" charset="0"/>
              </a:rPr>
              <a:t>pow</a:t>
            </a:r>
            <a:r>
              <a:rPr lang="es-ES" dirty="0" smtClean="0">
                <a:latin typeface="Consolas" pitchFamily="49" charset="0"/>
              </a:rPr>
              <a:t>(x, </a:t>
            </a:r>
            <a:r>
              <a:rPr lang="es-ES" dirty="0" smtClean="0">
                <a:solidFill>
                  <a:srgbClr val="FFFF00"/>
                </a:solidFill>
                <a:latin typeface="Consolas" pitchFamily="49" charset="0"/>
              </a:rPr>
              <a:t>5</a:t>
            </a:r>
            <a:r>
              <a:rPr lang="es-ES" dirty="0" smtClean="0">
                <a:latin typeface="Consolas" pitchFamily="49" charset="0"/>
              </a:rPr>
              <a:t>) + </a:t>
            </a:r>
            <a:r>
              <a:rPr lang="es-ES" dirty="0" err="1" smtClean="0">
                <a:latin typeface="Consolas" pitchFamily="49" charset="0"/>
              </a:rPr>
              <a:t>sqrt</a:t>
            </a:r>
            <a:r>
              <a:rPr lang="es-ES" dirty="0" smtClean="0">
                <a:latin typeface="Consolas" pitchFamily="49" charset="0"/>
              </a:rPr>
              <a:t>(</a:t>
            </a:r>
            <a:r>
              <a:rPr lang="es-ES" dirty="0" err="1" smtClean="0">
                <a:latin typeface="Consolas" pitchFamily="49" charset="0"/>
              </a:rPr>
              <a:t>pow</a:t>
            </a:r>
            <a:r>
              <a:rPr lang="es-ES" dirty="0" smtClean="0">
                <a:latin typeface="Consolas" pitchFamily="49" charset="0"/>
              </a:rPr>
              <a:t>(x, </a:t>
            </a:r>
            <a:r>
              <a:rPr lang="es-ES" dirty="0" smtClean="0">
                <a:solidFill>
                  <a:srgbClr val="FFFF00"/>
                </a:solidFill>
                <a:latin typeface="Consolas" pitchFamily="49" charset="0"/>
              </a:rPr>
              <a:t>3</a:t>
            </a:r>
            <a:r>
              <a:rPr lang="es-ES" dirty="0" smtClean="0">
                <a:latin typeface="Consolas" pitchFamily="49" charset="0"/>
              </a:rPr>
              <a:t>) / </a:t>
            </a:r>
            <a:r>
              <a:rPr lang="es-ES" dirty="0" err="1" smtClean="0">
                <a:latin typeface="Consolas" pitchFamily="49" charset="0"/>
              </a:rPr>
              <a:t>pow</a:t>
            </a:r>
            <a:r>
              <a:rPr lang="es-ES" dirty="0" smtClean="0">
                <a:latin typeface="Consolas" pitchFamily="49" charset="0"/>
              </a:rPr>
              <a:t>(y, </a:t>
            </a:r>
            <a:r>
              <a:rPr lang="es-ES" dirty="0" smtClean="0">
                <a:solidFill>
                  <a:srgbClr val="FFFF00"/>
                </a:solidFill>
                <a:latin typeface="Consolas" pitchFamily="49" charset="0"/>
              </a:rPr>
              <a:t>2</a:t>
            </a:r>
            <a:r>
              <a:rPr lang="es-ES" dirty="0" smtClean="0">
                <a:latin typeface="Consolas" pitchFamily="49" charset="0"/>
              </a:rPr>
              <a:t>)) </a:t>
            </a:r>
          </a:p>
          <a:p>
            <a:pPr marL="180975" lvl="2" indent="0">
              <a:spcBef>
                <a:spcPts val="0"/>
              </a:spcBef>
              <a:buNone/>
            </a:pPr>
            <a:r>
              <a:rPr lang="es-ES" dirty="0" smtClean="0">
                <a:latin typeface="Consolas" pitchFamily="49" charset="0"/>
              </a:rPr>
              <a:t>         / </a:t>
            </a:r>
            <a:r>
              <a:rPr lang="es-ES" dirty="0" err="1" smtClean="0">
                <a:latin typeface="Consolas" pitchFamily="49" charset="0"/>
              </a:rPr>
              <a:t>abs</a:t>
            </a:r>
            <a:r>
              <a:rPr lang="es-ES" dirty="0" smtClean="0">
                <a:latin typeface="Consolas" pitchFamily="49" charset="0"/>
              </a:rPr>
              <a:t>(x * y) - cos(y);</a:t>
            </a:r>
          </a:p>
          <a:p>
            <a:pPr marL="180975" lvl="2" indent="0">
              <a:spcBef>
                <a:spcPts val="0"/>
              </a:spcBef>
              <a:buNone/>
            </a:pPr>
            <a:endParaRPr lang="es-ES" dirty="0" smtClean="0">
              <a:latin typeface="Consolas" pitchFamily="49" charset="0"/>
            </a:endParaRPr>
          </a:p>
          <a:p>
            <a:pPr marL="180975" lvl="2" indent="0">
              <a:spcBef>
                <a:spcPts val="0"/>
              </a:spcBef>
              <a:buNone/>
            </a:pPr>
            <a:r>
              <a:rPr lang="es-ES" dirty="0" smtClean="0">
                <a:latin typeface="Consolas" pitchFamily="49" charset="0"/>
              </a:rPr>
              <a:t>   </a:t>
            </a:r>
            <a:r>
              <a:rPr lang="es-ES" dirty="0" smtClean="0">
                <a:solidFill>
                  <a:schemeClr val="accent2">
                    <a:lumMod val="60000"/>
                    <a:lumOff val="40000"/>
                  </a:schemeClr>
                </a:solidFill>
                <a:latin typeface="Consolas" pitchFamily="49" charset="0"/>
              </a:rPr>
              <a:t>return</a:t>
            </a:r>
            <a:r>
              <a:rPr lang="es-ES" dirty="0" smtClean="0">
                <a:latin typeface="Consolas" pitchFamily="49" charset="0"/>
              </a:rPr>
              <a:t> f;</a:t>
            </a:r>
          </a:p>
          <a:p>
            <a:pPr marL="180975" lvl="2" indent="0">
              <a:spcBef>
                <a:spcPts val="0"/>
              </a:spcBef>
              <a:buNone/>
            </a:pPr>
            <a:r>
              <a:rPr lang="es-ES" dirty="0" smtClean="0">
                <a:latin typeface="Consolas" pitchFamily="49" charset="0"/>
              </a:rPr>
              <a:t>}</a:t>
            </a:r>
          </a:p>
          <a:p>
            <a:pPr marL="180975" lvl="2" indent="0">
              <a:spcBef>
                <a:spcPts val="0"/>
              </a:spcBef>
              <a:buNone/>
            </a:pPr>
            <a:endParaRPr lang="es-ES" dirty="0" smtClean="0">
              <a:latin typeface="Consolas" pitchFamily="49"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210</a:t>
            </a:fld>
            <a:endParaRPr lang="en-US"/>
          </a:p>
        </p:txBody>
      </p:sp>
      <p:sp>
        <p:nvSpPr>
          <p:cNvPr id="5" name="4 Marcador de pie de página"/>
          <p:cNvSpPr>
            <a:spLocks noGrp="1"/>
          </p:cNvSpPr>
          <p:nvPr>
            <p:ph type="ftr" sz="quarter" idx="11"/>
          </p:nvPr>
        </p:nvSpPr>
        <p:spPr/>
        <p:txBody>
          <a:bodyPr/>
          <a:lstStyle/>
          <a:p>
            <a:r>
              <a:rPr lang="es-ES" dirty="0" smtClean="0"/>
              <a:t>Fundamentos de programación: Tipos e instrucciones I</a:t>
            </a:r>
            <a:endParaRPr lang="es-ES" dirty="0"/>
          </a:p>
        </p:txBody>
      </p:sp>
      <p:sp>
        <p:nvSpPr>
          <p:cNvPr id="6" name="5 CuadroTexto"/>
          <p:cNvSpPr txBox="1"/>
          <p:nvPr/>
        </p:nvSpPr>
        <p:spPr>
          <a:xfrm>
            <a:off x="6859636" y="423714"/>
            <a:ext cx="1830950"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funciones.cpp</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000"/>
                                        <p:tgtEl>
                                          <p:spTgt spid="3">
                                            <p:txEl>
                                              <p:pRg st="6" end="6"/>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0736"/>
            <a:ext cx="8229600" cy="500066"/>
          </a:xfrm>
        </p:spPr>
        <p:txBody>
          <a:bodyPr/>
          <a:lstStyle/>
          <a:p>
            <a:r>
              <a:rPr lang="es-ES" dirty="0" smtClean="0"/>
              <a:t>Acerca de </a:t>
            </a:r>
            <a:r>
              <a:rPr lang="es-ES" i="1" dirty="0" err="1" smtClean="0"/>
              <a:t>Creative</a:t>
            </a:r>
            <a:r>
              <a:rPr lang="es-ES" i="1" dirty="0" smtClean="0"/>
              <a:t> </a:t>
            </a:r>
            <a:r>
              <a:rPr lang="es-ES" i="1" dirty="0" err="1" smtClean="0"/>
              <a:t>Commons</a:t>
            </a:r>
            <a:endParaRPr lang="es-ES" dirty="0"/>
          </a:p>
        </p:txBody>
      </p:sp>
      <p:sp>
        <p:nvSpPr>
          <p:cNvPr id="3" name="2 Marcador de contenido"/>
          <p:cNvSpPr>
            <a:spLocks noGrp="1"/>
          </p:cNvSpPr>
          <p:nvPr>
            <p:ph idx="1"/>
          </p:nvPr>
        </p:nvSpPr>
        <p:spPr>
          <a:xfrm>
            <a:off x="457200" y="1052736"/>
            <a:ext cx="8229600" cy="5128988"/>
          </a:xfrm>
        </p:spPr>
        <p:txBody>
          <a:bodyPr>
            <a:normAutofit/>
          </a:bodyPr>
          <a:lstStyle/>
          <a:p>
            <a:pPr>
              <a:spcBef>
                <a:spcPts val="0"/>
              </a:spcBef>
              <a:spcAft>
                <a:spcPts val="600"/>
              </a:spcAft>
            </a:pPr>
            <a:r>
              <a:rPr lang="es-ES" dirty="0" smtClean="0"/>
              <a:t>Licencia CC (</a:t>
            </a:r>
            <a:r>
              <a:rPr lang="es-ES" dirty="0" err="1" smtClean="0">
                <a:hlinkClick r:id="rId2"/>
              </a:rPr>
              <a:t>Creative</a:t>
            </a:r>
            <a:r>
              <a:rPr lang="es-ES" dirty="0" smtClean="0">
                <a:hlinkClick r:id="rId2"/>
              </a:rPr>
              <a:t> </a:t>
            </a:r>
            <a:r>
              <a:rPr lang="es-ES" dirty="0" err="1" smtClean="0">
                <a:hlinkClick r:id="rId2"/>
              </a:rPr>
              <a:t>Commons</a:t>
            </a:r>
            <a:r>
              <a:rPr lang="es-ES" dirty="0" smtClean="0"/>
              <a:t>)</a:t>
            </a:r>
            <a:endParaRPr lang="es-ES" i="0" dirty="0" smtClean="0"/>
          </a:p>
          <a:p>
            <a:pPr marL="361950" lvl="1" indent="0">
              <a:spcBef>
                <a:spcPts val="0"/>
              </a:spcBef>
              <a:spcAft>
                <a:spcPts val="600"/>
              </a:spcAft>
              <a:buNone/>
            </a:pPr>
            <a:r>
              <a:rPr lang="es-ES" sz="2000" dirty="0" smtClean="0"/>
              <a:t>Este tipo de licencias ofrecen algunos derechos a terceras personas bajo ciertas condiciones.</a:t>
            </a:r>
          </a:p>
          <a:p>
            <a:pPr marL="361950" lvl="1" indent="0">
              <a:spcBef>
                <a:spcPts val="0"/>
              </a:spcBef>
              <a:spcAft>
                <a:spcPts val="600"/>
              </a:spcAft>
              <a:buNone/>
            </a:pPr>
            <a:r>
              <a:rPr lang="es-ES" sz="2000" dirty="0" smtClean="0"/>
              <a:t>Este documento tiene establecidas las siguientes:</a:t>
            </a:r>
          </a:p>
          <a:p>
            <a:pPr marL="361950" lvl="1" indent="0">
              <a:spcBef>
                <a:spcPts val="0"/>
              </a:spcBef>
              <a:spcAft>
                <a:spcPts val="600"/>
              </a:spcAft>
              <a:buNone/>
            </a:pPr>
            <a:endParaRPr lang="es-ES" sz="2000" dirty="0" smtClean="0"/>
          </a:p>
          <a:p>
            <a:pPr marL="361950" lvl="1" indent="0">
              <a:spcBef>
                <a:spcPts val="0"/>
              </a:spcBef>
              <a:spcAft>
                <a:spcPts val="600"/>
              </a:spcAft>
              <a:buNone/>
            </a:pPr>
            <a:endParaRPr lang="es-ES" sz="2000" dirty="0" smtClean="0"/>
          </a:p>
          <a:p>
            <a:pPr marL="361950" lvl="1" indent="0">
              <a:spcBef>
                <a:spcPts val="0"/>
              </a:spcBef>
              <a:spcAft>
                <a:spcPts val="600"/>
              </a:spcAft>
              <a:buNone/>
            </a:pPr>
            <a:endParaRPr lang="es-ES" sz="2000" dirty="0" smtClean="0"/>
          </a:p>
          <a:p>
            <a:pPr marL="361950" lvl="1" indent="0">
              <a:spcBef>
                <a:spcPts val="0"/>
              </a:spcBef>
              <a:spcAft>
                <a:spcPts val="600"/>
              </a:spcAft>
              <a:buNone/>
            </a:pPr>
            <a:endParaRPr lang="es-ES" sz="2000" dirty="0" smtClean="0"/>
          </a:p>
          <a:p>
            <a:pPr marL="361950" lvl="1" indent="0">
              <a:spcBef>
                <a:spcPts val="0"/>
              </a:spcBef>
              <a:spcAft>
                <a:spcPts val="600"/>
              </a:spcAft>
              <a:buNone/>
            </a:pPr>
            <a:endParaRPr lang="es-ES" sz="2000" dirty="0" smtClean="0"/>
          </a:p>
          <a:p>
            <a:pPr marL="361950" lvl="1" indent="0">
              <a:spcBef>
                <a:spcPts val="0"/>
              </a:spcBef>
              <a:spcAft>
                <a:spcPts val="600"/>
              </a:spcAft>
              <a:buNone/>
            </a:pPr>
            <a:endParaRPr lang="es-ES" sz="2000" dirty="0" smtClean="0"/>
          </a:p>
          <a:p>
            <a:pPr marL="361950" lvl="1" indent="0">
              <a:spcBef>
                <a:spcPts val="0"/>
              </a:spcBef>
              <a:spcAft>
                <a:spcPts val="600"/>
              </a:spcAft>
              <a:buNone/>
            </a:pPr>
            <a:endParaRPr lang="es-ES" sz="2000" dirty="0" smtClean="0"/>
          </a:p>
          <a:p>
            <a:pPr marL="361950" lvl="1" indent="0">
              <a:spcBef>
                <a:spcPts val="0"/>
              </a:spcBef>
              <a:spcAft>
                <a:spcPts val="600"/>
              </a:spcAft>
              <a:buNone/>
            </a:pPr>
            <a:endParaRPr lang="es-ES" sz="2000" dirty="0" smtClean="0"/>
          </a:p>
          <a:p>
            <a:pPr marL="361950" lvl="1" indent="0">
              <a:spcBef>
                <a:spcPts val="0"/>
              </a:spcBef>
              <a:spcAft>
                <a:spcPts val="600"/>
              </a:spcAft>
              <a:buNone/>
            </a:pPr>
            <a:r>
              <a:rPr lang="es-ES" sz="2000" dirty="0" smtClean="0"/>
              <a:t>Pulsa en la imagen de arriba a la derecha para saber más.</a:t>
            </a:r>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211</a:t>
            </a:fld>
            <a:endParaRPr lang="en-US" dirty="0"/>
          </a:p>
        </p:txBody>
      </p:sp>
      <p:sp>
        <p:nvSpPr>
          <p:cNvPr id="45064" name="Rectangle 8"/>
          <p:cNvSpPr>
            <a:spLocks noChangeArrowheads="1"/>
          </p:cNvSpPr>
          <p:nvPr/>
        </p:nvSpPr>
        <p:spPr bwMode="auto">
          <a:xfrm>
            <a:off x="1547664" y="2757115"/>
            <a:ext cx="6543458" cy="2616101"/>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ts val="1200"/>
              </a:spcAft>
              <a:buClrTx/>
              <a:buSzTx/>
              <a:buFontTx/>
              <a:buNone/>
              <a:tabLst/>
            </a:pPr>
            <a:r>
              <a:rPr kumimoji="0" lang="es-ES" i="0" u="none" strike="noStrike" cap="none" normalizeH="0" baseline="0" dirty="0" smtClean="0">
                <a:ln>
                  <a:noFill/>
                </a:ln>
                <a:solidFill>
                  <a:schemeClr val="tx1"/>
                </a:solidFill>
                <a:effectLst/>
                <a:latin typeface="Cambria" pitchFamily="18" charset="0"/>
              </a:rPr>
              <a:t>Reconocimiento (</a:t>
            </a:r>
            <a:r>
              <a:rPr kumimoji="0" lang="es-ES" i="1" u="none" strike="noStrike" cap="none" normalizeH="0" baseline="0" dirty="0" err="1" smtClean="0">
                <a:ln>
                  <a:noFill/>
                </a:ln>
                <a:solidFill>
                  <a:schemeClr val="tx1"/>
                </a:solidFill>
                <a:effectLst/>
                <a:latin typeface="Cambria" pitchFamily="18" charset="0"/>
              </a:rPr>
              <a:t>Attribution</a:t>
            </a:r>
            <a:r>
              <a:rPr kumimoji="0" lang="es-ES" i="0" u="none" strike="noStrike" cap="none" normalizeH="0" baseline="0" dirty="0" smtClean="0">
                <a:ln>
                  <a:noFill/>
                </a:ln>
                <a:solidFill>
                  <a:schemeClr val="tx1"/>
                </a:solidFill>
                <a:effectLst/>
                <a:latin typeface="Cambria" pitchFamily="18" charset="0"/>
              </a:rPr>
              <a:t>): </a:t>
            </a:r>
            <a:br>
              <a:rPr kumimoji="0" lang="es-ES" i="0" u="none" strike="noStrike" cap="none" normalizeH="0" baseline="0" dirty="0" smtClean="0">
                <a:ln>
                  <a:noFill/>
                </a:ln>
                <a:solidFill>
                  <a:schemeClr val="tx1"/>
                </a:solidFill>
                <a:effectLst/>
                <a:latin typeface="Cambria" pitchFamily="18" charset="0"/>
              </a:rPr>
            </a:br>
            <a:r>
              <a:rPr kumimoji="0" lang="es-ES" i="0" u="none" strike="noStrike" cap="none" normalizeH="0" baseline="0" dirty="0" smtClean="0">
                <a:ln>
                  <a:noFill/>
                </a:ln>
                <a:solidFill>
                  <a:schemeClr val="tx1"/>
                </a:solidFill>
                <a:effectLst/>
                <a:latin typeface="Cambria" pitchFamily="18" charset="0"/>
              </a:rPr>
              <a:t>En cualquier explotación de la obra autorizada por la licencia</a:t>
            </a:r>
            <a:br>
              <a:rPr kumimoji="0" lang="es-ES" i="0" u="none" strike="noStrike" cap="none" normalizeH="0" baseline="0" dirty="0" smtClean="0">
                <a:ln>
                  <a:noFill/>
                </a:ln>
                <a:solidFill>
                  <a:schemeClr val="tx1"/>
                </a:solidFill>
                <a:effectLst/>
                <a:latin typeface="Cambria" pitchFamily="18" charset="0"/>
              </a:rPr>
            </a:br>
            <a:r>
              <a:rPr kumimoji="0" lang="es-ES" i="0" u="none" strike="noStrike" cap="none" normalizeH="0" baseline="0" dirty="0" smtClean="0">
                <a:ln>
                  <a:noFill/>
                </a:ln>
                <a:solidFill>
                  <a:schemeClr val="tx1"/>
                </a:solidFill>
                <a:effectLst/>
                <a:latin typeface="Cambria" pitchFamily="18" charset="0"/>
              </a:rPr>
              <a:t>hará falta reconocer la autoría. </a:t>
            </a:r>
          </a:p>
          <a:p>
            <a:pPr marL="0" marR="0" lvl="0" indent="0" defTabSz="914400" rtl="0" eaLnBrk="0" fontAlgn="base" latinLnBrk="0" hangingPunct="0">
              <a:lnSpc>
                <a:spcPct val="100000"/>
              </a:lnSpc>
              <a:spcBef>
                <a:spcPct val="0"/>
              </a:spcBef>
              <a:spcAft>
                <a:spcPts val="1200"/>
              </a:spcAft>
              <a:buClrTx/>
              <a:buSzTx/>
              <a:buFontTx/>
              <a:buNone/>
              <a:tabLst/>
            </a:pPr>
            <a:r>
              <a:rPr kumimoji="0" lang="es-ES" i="0" u="none" strike="noStrike" cap="none" normalizeH="0" baseline="0" dirty="0" smtClean="0">
                <a:ln>
                  <a:noFill/>
                </a:ln>
                <a:solidFill>
                  <a:schemeClr val="tx1"/>
                </a:solidFill>
                <a:effectLst/>
                <a:latin typeface="Cambria" pitchFamily="18" charset="0"/>
              </a:rPr>
              <a:t>No comercial (</a:t>
            </a:r>
            <a:r>
              <a:rPr kumimoji="0" lang="es-ES" i="1" u="none" strike="noStrike" cap="none" normalizeH="0" baseline="0" dirty="0" smtClean="0">
                <a:ln>
                  <a:noFill/>
                </a:ln>
                <a:solidFill>
                  <a:schemeClr val="tx1"/>
                </a:solidFill>
                <a:effectLst/>
                <a:latin typeface="Cambria" pitchFamily="18" charset="0"/>
              </a:rPr>
              <a:t>Non </a:t>
            </a:r>
            <a:r>
              <a:rPr kumimoji="0" lang="es-ES" i="1" u="none" strike="noStrike" cap="none" normalizeH="0" baseline="0" dirty="0" err="1" smtClean="0">
                <a:ln>
                  <a:noFill/>
                </a:ln>
                <a:solidFill>
                  <a:schemeClr val="tx1"/>
                </a:solidFill>
                <a:effectLst/>
                <a:latin typeface="Cambria" pitchFamily="18" charset="0"/>
              </a:rPr>
              <a:t>commercial</a:t>
            </a:r>
            <a:r>
              <a:rPr kumimoji="0" lang="es-ES" i="0" u="none" strike="noStrike" cap="none" normalizeH="0" baseline="0" dirty="0" smtClean="0">
                <a:ln>
                  <a:noFill/>
                </a:ln>
                <a:solidFill>
                  <a:schemeClr val="tx1"/>
                </a:solidFill>
                <a:effectLst/>
                <a:latin typeface="Cambria" pitchFamily="18" charset="0"/>
              </a:rPr>
              <a:t>): </a:t>
            </a:r>
            <a:br>
              <a:rPr kumimoji="0" lang="es-ES" i="0" u="none" strike="noStrike" cap="none" normalizeH="0" baseline="0" dirty="0" smtClean="0">
                <a:ln>
                  <a:noFill/>
                </a:ln>
                <a:solidFill>
                  <a:schemeClr val="tx1"/>
                </a:solidFill>
                <a:effectLst/>
                <a:latin typeface="Cambria" pitchFamily="18" charset="0"/>
              </a:rPr>
            </a:br>
            <a:r>
              <a:rPr kumimoji="0" lang="es-ES" i="0" u="none" strike="noStrike" cap="none" normalizeH="0" baseline="0" dirty="0" smtClean="0">
                <a:ln>
                  <a:noFill/>
                </a:ln>
                <a:solidFill>
                  <a:schemeClr val="tx1"/>
                </a:solidFill>
                <a:effectLst/>
                <a:latin typeface="Cambria" pitchFamily="18" charset="0"/>
              </a:rPr>
              <a:t>La explotación de la obra queda limitada a usos no comerciales.</a:t>
            </a:r>
          </a:p>
          <a:p>
            <a:pPr marL="0" marR="0" lvl="0" indent="0" defTabSz="914400" rtl="0" eaLnBrk="0" fontAlgn="base" latinLnBrk="0" hangingPunct="0">
              <a:lnSpc>
                <a:spcPct val="100000"/>
              </a:lnSpc>
              <a:spcBef>
                <a:spcPct val="0"/>
              </a:spcBef>
              <a:spcAft>
                <a:spcPts val="600"/>
              </a:spcAft>
              <a:buClrTx/>
              <a:buSzTx/>
              <a:buFontTx/>
              <a:buNone/>
              <a:tabLst/>
            </a:pPr>
            <a:r>
              <a:rPr kumimoji="0" lang="es-ES" i="0" u="none" strike="noStrike" cap="none" normalizeH="0" baseline="0" dirty="0" smtClean="0">
                <a:ln>
                  <a:noFill/>
                </a:ln>
                <a:solidFill>
                  <a:schemeClr val="tx1"/>
                </a:solidFill>
                <a:effectLst/>
                <a:latin typeface="Cambria" pitchFamily="18" charset="0"/>
              </a:rPr>
              <a:t>Compartir igual (</a:t>
            </a:r>
            <a:r>
              <a:rPr kumimoji="0" lang="es-ES" i="1" u="none" strike="noStrike" cap="none" normalizeH="0" baseline="0" dirty="0" smtClean="0">
                <a:ln>
                  <a:noFill/>
                </a:ln>
                <a:solidFill>
                  <a:schemeClr val="tx1"/>
                </a:solidFill>
                <a:effectLst/>
                <a:latin typeface="Cambria" pitchFamily="18" charset="0"/>
              </a:rPr>
              <a:t>Share </a:t>
            </a:r>
            <a:r>
              <a:rPr kumimoji="0" lang="es-ES" i="1" u="none" strike="noStrike" cap="none" normalizeH="0" baseline="0" dirty="0" err="1" smtClean="0">
                <a:ln>
                  <a:noFill/>
                </a:ln>
                <a:solidFill>
                  <a:schemeClr val="tx1"/>
                </a:solidFill>
                <a:effectLst/>
                <a:latin typeface="Cambria" pitchFamily="18" charset="0"/>
              </a:rPr>
              <a:t>alike</a:t>
            </a:r>
            <a:r>
              <a:rPr kumimoji="0" lang="es-ES" i="0" u="none" strike="noStrike" cap="none" normalizeH="0" baseline="0" dirty="0" smtClean="0">
                <a:ln>
                  <a:noFill/>
                </a:ln>
                <a:solidFill>
                  <a:schemeClr val="tx1"/>
                </a:solidFill>
                <a:effectLst/>
                <a:latin typeface="Cambria" pitchFamily="18" charset="0"/>
              </a:rPr>
              <a:t>):</a:t>
            </a:r>
            <a:br>
              <a:rPr kumimoji="0" lang="es-ES" i="0" u="none" strike="noStrike" cap="none" normalizeH="0" baseline="0" dirty="0" smtClean="0">
                <a:ln>
                  <a:noFill/>
                </a:ln>
                <a:solidFill>
                  <a:schemeClr val="tx1"/>
                </a:solidFill>
                <a:effectLst/>
                <a:latin typeface="Cambria" pitchFamily="18" charset="0"/>
              </a:rPr>
            </a:br>
            <a:r>
              <a:rPr kumimoji="0" lang="es-ES" i="0" u="none" strike="noStrike" cap="none" normalizeH="0" baseline="0" dirty="0" smtClean="0">
                <a:ln>
                  <a:noFill/>
                </a:ln>
                <a:solidFill>
                  <a:schemeClr val="tx1"/>
                </a:solidFill>
                <a:effectLst/>
                <a:latin typeface="Cambria" pitchFamily="18" charset="0"/>
              </a:rPr>
              <a:t>La explotación autorizada incluye la creación de obras derivadas </a:t>
            </a:r>
            <a:br>
              <a:rPr kumimoji="0" lang="es-ES" i="0" u="none" strike="noStrike" cap="none" normalizeH="0" baseline="0" dirty="0" smtClean="0">
                <a:ln>
                  <a:noFill/>
                </a:ln>
                <a:solidFill>
                  <a:schemeClr val="tx1"/>
                </a:solidFill>
                <a:effectLst/>
                <a:latin typeface="Cambria" pitchFamily="18" charset="0"/>
              </a:rPr>
            </a:br>
            <a:r>
              <a:rPr kumimoji="0" lang="es-ES" i="0" u="none" strike="noStrike" cap="none" normalizeH="0" baseline="0" dirty="0" smtClean="0">
                <a:ln>
                  <a:noFill/>
                </a:ln>
                <a:solidFill>
                  <a:schemeClr val="tx1"/>
                </a:solidFill>
                <a:effectLst/>
                <a:latin typeface="Cambria" pitchFamily="18" charset="0"/>
              </a:rPr>
              <a:t>siempre que mantengan la misma licencia al ser divulgadas.</a:t>
            </a:r>
          </a:p>
        </p:txBody>
      </p:sp>
      <p:pic>
        <p:nvPicPr>
          <p:cNvPr id="45065" name="Picture 9" descr="attribution"/>
          <p:cNvPicPr>
            <a:picLocks noChangeAspect="1" noChangeArrowheads="1"/>
          </p:cNvPicPr>
          <p:nvPr/>
        </p:nvPicPr>
        <p:blipFill>
          <a:blip r:embed="rId3" cstate="print">
            <a:lum bright="70000" contrast="-70000"/>
          </a:blip>
          <a:srcRect/>
          <a:stretch>
            <a:fillRect/>
          </a:stretch>
        </p:blipFill>
        <p:spPr bwMode="auto">
          <a:xfrm>
            <a:off x="1138089" y="2757115"/>
            <a:ext cx="409575" cy="409575"/>
          </a:xfrm>
          <a:prstGeom prst="rect">
            <a:avLst/>
          </a:prstGeom>
          <a:noFill/>
        </p:spPr>
      </p:pic>
      <p:pic>
        <p:nvPicPr>
          <p:cNvPr id="45066" name="Picture 10" descr="non commercial"/>
          <p:cNvPicPr>
            <a:picLocks noChangeAspect="1" noChangeArrowheads="1"/>
          </p:cNvPicPr>
          <p:nvPr/>
        </p:nvPicPr>
        <p:blipFill>
          <a:blip r:embed="rId4" cstate="print">
            <a:lum bright="70000" contrast="-70000"/>
          </a:blip>
          <a:srcRect/>
          <a:stretch>
            <a:fillRect/>
          </a:stretch>
        </p:blipFill>
        <p:spPr bwMode="auto">
          <a:xfrm>
            <a:off x="1138089" y="3746155"/>
            <a:ext cx="409575" cy="409575"/>
          </a:xfrm>
          <a:prstGeom prst="rect">
            <a:avLst/>
          </a:prstGeom>
          <a:noFill/>
        </p:spPr>
      </p:pic>
      <p:pic>
        <p:nvPicPr>
          <p:cNvPr id="45068" name="Picture 12" descr="share alike"/>
          <p:cNvPicPr>
            <a:picLocks noChangeAspect="1" noChangeArrowheads="1"/>
          </p:cNvPicPr>
          <p:nvPr/>
        </p:nvPicPr>
        <p:blipFill>
          <a:blip r:embed="rId5" cstate="print">
            <a:lum bright="70000" contrast="-70000"/>
          </a:blip>
          <a:srcRect/>
          <a:stretch>
            <a:fillRect/>
          </a:stretch>
        </p:blipFill>
        <p:spPr bwMode="auto">
          <a:xfrm>
            <a:off x="1138089" y="4416700"/>
            <a:ext cx="409575" cy="409575"/>
          </a:xfrm>
          <a:prstGeom prst="rect">
            <a:avLst/>
          </a:prstGeom>
          <a:noFill/>
        </p:spPr>
      </p:pic>
      <p:pic>
        <p:nvPicPr>
          <p:cNvPr id="18" name="17 Imagen" descr="CreativeCommons.png">
            <a:hlinkClick r:id="rId6"/>
          </p:cNvPr>
          <p:cNvPicPr>
            <a:picLocks noChangeAspect="1"/>
          </p:cNvPicPr>
          <p:nvPr/>
        </p:nvPicPr>
        <p:blipFill>
          <a:blip r:embed="rId7" cstate="print"/>
          <a:stretch>
            <a:fillRect/>
          </a:stretch>
        </p:blipFill>
        <p:spPr>
          <a:xfrm>
            <a:off x="6929454" y="381223"/>
            <a:ext cx="1919288" cy="671513"/>
          </a:xfrm>
          <a:prstGeom prst="rect">
            <a:avLst/>
          </a:prstGeom>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362408" y="3044280"/>
            <a:ext cx="6419193"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El primer programa en C++</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Hola Mundo!</a:t>
            </a:r>
          </a:p>
          <a:p>
            <a:pPr marL="361950" lvl="1" indent="1588">
              <a:spcBef>
                <a:spcPts val="0"/>
              </a:spcBef>
              <a:spcAft>
                <a:spcPts val="1800"/>
              </a:spcAft>
              <a:buNone/>
            </a:pPr>
            <a:r>
              <a:rPr lang="es-ES" dirty="0" smtClean="0"/>
              <a:t>De vuelta en el programa que muestra un saludo en la pantalla:</a:t>
            </a:r>
          </a:p>
          <a:p>
            <a:pPr lvl="1" indent="1588">
              <a:spcBef>
                <a:spcPts val="0"/>
              </a:spcBef>
              <a:spcAft>
                <a:spcPts val="600"/>
              </a:spcAft>
              <a:buNone/>
            </a:pPr>
            <a:r>
              <a:rPr lang="es-ES" sz="2000" dirty="0" smtClean="0">
                <a:solidFill>
                  <a:srgbClr val="FFCCFF"/>
                </a:solidFill>
                <a:latin typeface="Consolas" pitchFamily="49" charset="0"/>
              </a:rPr>
              <a:t>#include &lt;iostream&gt;</a:t>
            </a:r>
          </a:p>
          <a:p>
            <a:pPr lvl="1" indent="1588">
              <a:spcBef>
                <a:spcPts val="0"/>
              </a:spcBef>
              <a:spcAft>
                <a:spcPts val="600"/>
              </a:spcAft>
              <a:buNone/>
            </a:pPr>
            <a:r>
              <a:rPr lang="es-ES" sz="2000" dirty="0" smtClean="0">
                <a:solidFill>
                  <a:schemeClr val="accent2">
                    <a:lumMod val="60000"/>
                    <a:lumOff val="40000"/>
                  </a:schemeClr>
                </a:solidFill>
                <a:latin typeface="Consolas" pitchFamily="49" charset="0"/>
              </a:rPr>
              <a:t>using namespace </a:t>
            </a:r>
            <a:r>
              <a:rPr lang="es-ES" sz="2000" dirty="0" smtClean="0">
                <a:latin typeface="Consolas" pitchFamily="49" charset="0"/>
              </a:rPr>
              <a:t>std;</a:t>
            </a:r>
          </a:p>
          <a:p>
            <a:pPr lvl="1" indent="1588">
              <a:spcBef>
                <a:spcPts val="0"/>
              </a:spcBef>
              <a:spcAft>
                <a:spcPts val="600"/>
              </a:spcAft>
              <a:buNone/>
            </a:pPr>
            <a:endParaRPr lang="es-ES" sz="2000" dirty="0" smtClean="0">
              <a:solidFill>
                <a:srgbClr val="FFC000"/>
              </a:solidFill>
              <a:latin typeface="Consolas" pitchFamily="49" charset="0"/>
            </a:endParaRPr>
          </a:p>
          <a:p>
            <a:pPr lvl="1" indent="1588">
              <a:spcBef>
                <a:spcPts val="0"/>
              </a:spcBef>
              <a:spcAft>
                <a:spcPts val="600"/>
              </a:spcAft>
              <a:buNone/>
            </a:pPr>
            <a:r>
              <a:rPr lang="es-ES" sz="2000" dirty="0" smtClean="0">
                <a:solidFill>
                  <a:srgbClr val="FFC000"/>
                </a:solidFill>
                <a:latin typeface="Consolas" pitchFamily="49" charset="0"/>
              </a:rPr>
              <a:t>int</a:t>
            </a:r>
            <a:r>
              <a:rPr lang="es-ES" sz="2000" dirty="0" smtClean="0">
                <a:latin typeface="Consolas" pitchFamily="49" charset="0"/>
              </a:rPr>
              <a:t> main()</a:t>
            </a:r>
            <a:r>
              <a:rPr lang="es-ES" sz="2000" dirty="0" smtClean="0">
                <a:solidFill>
                  <a:schemeClr val="accent2">
                    <a:lumMod val="20000"/>
                    <a:lumOff val="80000"/>
                  </a:schemeClr>
                </a:solidFill>
                <a:latin typeface="Consolas" pitchFamily="49" charset="0"/>
              </a:rPr>
              <a:t> </a:t>
            </a:r>
            <a:r>
              <a:rPr lang="es-ES" sz="2000" dirty="0" smtClean="0">
                <a:solidFill>
                  <a:srgbClr val="92D050"/>
                </a:solidFill>
                <a:latin typeface="Consolas" pitchFamily="49" charset="0"/>
              </a:rPr>
              <a:t>// main() es donde empieza la ejecución</a:t>
            </a:r>
          </a:p>
          <a:p>
            <a:pPr lvl="1" indent="1588">
              <a:spcBef>
                <a:spcPts val="0"/>
              </a:spcBef>
              <a:spcAft>
                <a:spcPts val="600"/>
              </a:spcAft>
              <a:buNone/>
            </a:pPr>
            <a:r>
              <a:rPr lang="es-ES" sz="2000" dirty="0" smtClean="0">
                <a:latin typeface="Consolas" pitchFamily="49" charset="0"/>
              </a:rPr>
              <a:t>{</a:t>
            </a:r>
          </a:p>
          <a:p>
            <a:pPr lvl="1" indent="1588">
              <a:spcBef>
                <a:spcPts val="0"/>
              </a:spcBef>
              <a:spcAft>
                <a:spcPts val="600"/>
              </a:spcAft>
              <a:buNone/>
            </a:pPr>
            <a:r>
              <a:rPr lang="es-ES" sz="2000" dirty="0" smtClean="0">
                <a:latin typeface="Consolas" pitchFamily="49" charset="0"/>
              </a:rPr>
              <a:t>   cout &lt;&lt; </a:t>
            </a:r>
            <a:r>
              <a:rPr lang="es-ES" sz="2000" dirty="0" smtClean="0">
                <a:solidFill>
                  <a:srgbClr val="FFFF00"/>
                </a:solidFill>
                <a:latin typeface="Consolas" pitchFamily="49" charset="0"/>
              </a:rPr>
              <a:t>"Hola Mundo!" </a:t>
            </a:r>
            <a:r>
              <a:rPr lang="es-ES" sz="2000" dirty="0" smtClean="0">
                <a:latin typeface="Consolas" pitchFamily="49" charset="0"/>
              </a:rPr>
              <a:t>&lt;&lt; endl;</a:t>
            </a:r>
          </a:p>
          <a:p>
            <a:pPr lvl="1" indent="1588">
              <a:spcBef>
                <a:spcPts val="0"/>
              </a:spcBef>
              <a:spcAft>
                <a:spcPts val="600"/>
              </a:spcAft>
              <a:buNone/>
            </a:pPr>
            <a:r>
              <a:rPr lang="es-ES" sz="2000" dirty="0" smtClean="0">
                <a:solidFill>
                  <a:srgbClr val="92D050"/>
                </a:solidFill>
                <a:latin typeface="Consolas" pitchFamily="49" charset="0"/>
              </a:rPr>
              <a:t/>
            </a:r>
            <a:br>
              <a:rPr lang="es-ES" sz="2000" dirty="0" smtClean="0">
                <a:solidFill>
                  <a:srgbClr val="92D050"/>
                </a:solidFill>
                <a:latin typeface="Consolas" pitchFamily="49" charset="0"/>
              </a:rPr>
            </a:b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a:t>
            </a:r>
            <a:r>
              <a:rPr lang="es-ES" sz="2000" dirty="0" smtClean="0">
                <a:latin typeface="Consolas" pitchFamily="49" charset="0"/>
              </a:rPr>
              <a:t> </a:t>
            </a:r>
            <a:r>
              <a:rPr lang="es-ES" sz="2000" dirty="0" smtClean="0">
                <a:solidFill>
                  <a:srgbClr val="FFFF00"/>
                </a:solidFill>
                <a:latin typeface="Consolas" pitchFamily="49" charset="0"/>
              </a:rPr>
              <a:t>0</a:t>
            </a:r>
            <a:r>
              <a:rPr lang="es-ES" sz="2000" dirty="0" smtClean="0">
                <a:latin typeface="Consolas" pitchFamily="49" charset="0"/>
              </a:rPr>
              <a:t>;</a:t>
            </a:r>
            <a:endParaRPr lang="es-ES" sz="2000" dirty="0" smtClean="0">
              <a:solidFill>
                <a:srgbClr val="92D050"/>
              </a:solidFill>
              <a:latin typeface="Consolas" pitchFamily="49" charset="0"/>
            </a:endParaRPr>
          </a:p>
          <a:p>
            <a:pPr lvl="1" indent="1588">
              <a:spcBef>
                <a:spcPts val="0"/>
              </a:spcBef>
              <a:spcAft>
                <a:spcPts val="600"/>
              </a:spcAft>
              <a:buNone/>
            </a:pPr>
            <a:r>
              <a:rPr lang="es-ES" sz="20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65</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1000"/>
                                        <p:tgtEl>
                                          <p:spTgt spid="3">
                                            <p:txEl>
                                              <p:pRg st="3" end="3"/>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1000"/>
                                        <p:tgtEl>
                                          <p:spTgt spid="3">
                                            <p:txEl>
                                              <p:pRg st="5" end="5"/>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1000"/>
                                        <p:tgtEl>
                                          <p:spTgt spid="3">
                                            <p:txEl>
                                              <p:pRg st="7" end="7"/>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1000"/>
                                        <p:tgtEl>
                                          <p:spTgt spid="3">
                                            <p:txEl>
                                              <p:pRg st="8" end="8"/>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left)">
                                      <p:cBhvr>
                                        <p:cTn id="3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Hola Mundo!</a:t>
            </a:r>
          </a:p>
          <a:p>
            <a:pPr marL="361950" lvl="1" indent="1588">
              <a:spcBef>
                <a:spcPts val="0"/>
              </a:spcBef>
              <a:spcAft>
                <a:spcPts val="1800"/>
              </a:spcAft>
              <a:buNone/>
            </a:pPr>
            <a:r>
              <a:rPr lang="es-ES" dirty="0" smtClean="0"/>
              <a:t>La única instrucción que produce algo tangible:</a:t>
            </a:r>
          </a:p>
          <a:p>
            <a:pPr lvl="1" indent="1588">
              <a:spcBef>
                <a:spcPts val="0"/>
              </a:spcBef>
              <a:spcAft>
                <a:spcPts val="600"/>
              </a:spcAft>
              <a:buNone/>
            </a:pPr>
            <a:r>
              <a:rPr lang="es-ES" sz="2000" dirty="0" smtClean="0">
                <a:solidFill>
                  <a:schemeClr val="tx1">
                    <a:lumMod val="50000"/>
                  </a:schemeClr>
                </a:solidFill>
                <a:latin typeface="Consolas" pitchFamily="49" charset="0"/>
              </a:rPr>
              <a:t>#include &lt;iostream&gt;</a:t>
            </a:r>
          </a:p>
          <a:p>
            <a:pPr lvl="1" indent="1588">
              <a:spcBef>
                <a:spcPts val="0"/>
              </a:spcBef>
              <a:spcAft>
                <a:spcPts val="600"/>
              </a:spcAft>
              <a:buNone/>
            </a:pPr>
            <a:r>
              <a:rPr lang="es-ES" sz="2000" dirty="0" smtClean="0">
                <a:solidFill>
                  <a:schemeClr val="tx1">
                    <a:lumMod val="50000"/>
                  </a:schemeClr>
                </a:solidFill>
                <a:latin typeface="Consolas" pitchFamily="49" charset="0"/>
              </a:rPr>
              <a:t>using namespace std;</a:t>
            </a:r>
          </a:p>
          <a:p>
            <a:pPr lvl="1" indent="1588">
              <a:spcBef>
                <a:spcPts val="0"/>
              </a:spcBef>
              <a:spcAft>
                <a:spcPts val="600"/>
              </a:spcAft>
              <a:buNone/>
            </a:pPr>
            <a:endParaRPr lang="es-ES" sz="2000" dirty="0" smtClean="0">
              <a:solidFill>
                <a:schemeClr val="tx1">
                  <a:lumMod val="50000"/>
                </a:schemeClr>
              </a:solidFill>
              <a:latin typeface="Consolas" pitchFamily="49" charset="0"/>
            </a:endParaRPr>
          </a:p>
          <a:p>
            <a:pPr lvl="1" indent="1588">
              <a:spcBef>
                <a:spcPts val="0"/>
              </a:spcBef>
              <a:spcAft>
                <a:spcPts val="600"/>
              </a:spcAft>
              <a:buNone/>
            </a:pPr>
            <a:r>
              <a:rPr lang="es-ES" sz="2000" dirty="0" smtClean="0">
                <a:solidFill>
                  <a:schemeClr val="tx1">
                    <a:lumMod val="50000"/>
                  </a:schemeClr>
                </a:solidFill>
                <a:latin typeface="Consolas" pitchFamily="49" charset="0"/>
              </a:rPr>
              <a:t>int main() // main() es donde empieza la ejecución</a:t>
            </a:r>
          </a:p>
          <a:p>
            <a:pPr lvl="1" indent="1588">
              <a:spcBef>
                <a:spcPts val="0"/>
              </a:spcBef>
              <a:spcAft>
                <a:spcPts val="600"/>
              </a:spcAft>
              <a:buNone/>
            </a:pPr>
            <a:r>
              <a:rPr lang="es-ES" sz="2000" dirty="0" smtClean="0">
                <a:solidFill>
                  <a:schemeClr val="tx1">
                    <a:lumMod val="50000"/>
                  </a:schemeClr>
                </a:solidFill>
                <a:latin typeface="Consolas" pitchFamily="49" charset="0"/>
              </a:rPr>
              <a:t>{</a:t>
            </a:r>
          </a:p>
          <a:p>
            <a:pPr lvl="1" indent="1588">
              <a:spcBef>
                <a:spcPts val="0"/>
              </a:spcBef>
              <a:spcAft>
                <a:spcPts val="600"/>
              </a:spcAft>
              <a:buNone/>
            </a:pPr>
            <a:r>
              <a:rPr lang="es-ES" sz="2000" dirty="0" smtClean="0">
                <a:latin typeface="Consolas" pitchFamily="49" charset="0"/>
              </a:rPr>
              <a:t>   cout &lt;&lt; </a:t>
            </a:r>
            <a:r>
              <a:rPr lang="es-ES" sz="2000" dirty="0" smtClean="0">
                <a:solidFill>
                  <a:srgbClr val="FFFF00"/>
                </a:solidFill>
                <a:latin typeface="Consolas" pitchFamily="49" charset="0"/>
              </a:rPr>
              <a:t>"Hola Mundo!" </a:t>
            </a:r>
            <a:r>
              <a:rPr lang="es-ES" sz="2000" dirty="0" smtClean="0">
                <a:latin typeface="Consolas" pitchFamily="49" charset="0"/>
              </a:rPr>
              <a:t>&lt;&lt; endl;</a:t>
            </a:r>
          </a:p>
          <a:p>
            <a:pPr lvl="1" indent="1588">
              <a:spcBef>
                <a:spcPts val="0"/>
              </a:spcBef>
              <a:spcAft>
                <a:spcPts val="600"/>
              </a:spcAft>
              <a:buNone/>
            </a:pPr>
            <a:r>
              <a:rPr lang="es-ES" sz="2000" dirty="0" smtClean="0">
                <a:solidFill>
                  <a:srgbClr val="92D050"/>
                </a:solidFill>
                <a:latin typeface="Consolas" pitchFamily="49" charset="0"/>
              </a:rPr>
              <a:t/>
            </a:r>
            <a:br>
              <a:rPr lang="es-ES" sz="2000" dirty="0" smtClean="0">
                <a:solidFill>
                  <a:srgbClr val="92D050"/>
                </a:solidFill>
                <a:latin typeface="Consolas" pitchFamily="49" charset="0"/>
              </a:rPr>
            </a:br>
            <a:r>
              <a:rPr lang="es-ES" sz="2000" dirty="0" smtClean="0">
                <a:solidFill>
                  <a:schemeClr val="tx1">
                    <a:lumMod val="50000"/>
                  </a:schemeClr>
                </a:solidFill>
                <a:latin typeface="Consolas" pitchFamily="49" charset="0"/>
              </a:rPr>
              <a:t>   return 0;</a:t>
            </a:r>
          </a:p>
          <a:p>
            <a:pPr lvl="1" indent="1588">
              <a:spcBef>
                <a:spcPts val="0"/>
              </a:spcBef>
              <a:spcAft>
                <a:spcPts val="600"/>
              </a:spcAft>
              <a:buNone/>
            </a:pPr>
            <a:r>
              <a:rPr lang="es-ES" sz="2000" dirty="0" smtClean="0">
                <a:solidFill>
                  <a:schemeClr val="tx1">
                    <a:lumMod val="50000"/>
                  </a:schemeClr>
                </a:solidFill>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66</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Índice</a:t>
            </a:r>
            <a:endParaRPr lang="es-ES" dirty="0"/>
          </a:p>
        </p:txBody>
      </p:sp>
      <p:sp>
        <p:nvSpPr>
          <p:cNvPr id="3" name="2 Marcador de contenido"/>
          <p:cNvSpPr>
            <a:spLocks noGrp="1"/>
          </p:cNvSpPr>
          <p:nvPr>
            <p:ph idx="1"/>
          </p:nvPr>
        </p:nvSpPr>
        <p:spPr>
          <a:xfrm>
            <a:off x="683568" y="964308"/>
            <a:ext cx="8003232" cy="5200996"/>
          </a:xfrm>
        </p:spPr>
        <p:txBody>
          <a:bodyPr numCol="2" spcCol="360000">
            <a:normAutofit/>
          </a:bodyPr>
          <a:lstStyle/>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Un ejemplo de programación	50</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El primer programa en C++	64</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Las líneas de código del programa	80</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Cálculos en los programas	86</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Variables	92</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Expresiones	98</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Lectura de datos desde el teclado	108</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Resolución de problemas	119</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Los datos de los programas	127</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Identificadores	129</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Tipos de datos	133</a:t>
            </a:r>
          </a:p>
          <a:p>
            <a:pPr marL="0" lvl="1" indent="1588">
              <a:spcBef>
                <a:spcPts val="0"/>
              </a:spcBef>
              <a:buClr>
                <a:srgbClr val="0F6FC6">
                  <a:lumMod val="40000"/>
                  <a:lumOff val="60000"/>
                </a:srgbClr>
              </a:buClr>
              <a:buNone/>
              <a:tabLst>
                <a:tab pos="3675063" algn="r"/>
              </a:tabLst>
            </a:pPr>
            <a:r>
              <a:rPr lang="es-ES" sz="1800" dirty="0" smtClean="0">
                <a:solidFill>
                  <a:prstClr val="white"/>
                </a:solidFill>
                <a:latin typeface="Calibri"/>
              </a:rPr>
              <a:t>Declaración y uso de variables	142</a:t>
            </a:r>
          </a:p>
          <a:p>
            <a:pPr marL="0" lvl="1" indent="1588">
              <a:spcBef>
                <a:spcPts val="0"/>
              </a:spcBef>
              <a:buClr>
                <a:srgbClr val="0F6FC6">
                  <a:lumMod val="40000"/>
                  <a:lumOff val="60000"/>
                </a:srgbClr>
              </a:buClr>
              <a:buNone/>
              <a:tabLst>
                <a:tab pos="3675063" algn="r"/>
              </a:tabLst>
            </a:pPr>
            <a:r>
              <a:rPr lang="es-ES" sz="1800" dirty="0">
                <a:solidFill>
                  <a:prstClr val="white"/>
                </a:solidFill>
                <a:latin typeface="Calibri"/>
              </a:rPr>
              <a:t>Instrucciones de asignación	147</a:t>
            </a:r>
          </a:p>
          <a:p>
            <a:pPr marL="0" lvl="1" indent="1588">
              <a:spcBef>
                <a:spcPts val="0"/>
              </a:spcBef>
              <a:buClr>
                <a:srgbClr val="0F6FC6">
                  <a:lumMod val="40000"/>
                  <a:lumOff val="60000"/>
                </a:srgbClr>
              </a:buClr>
              <a:buNone/>
              <a:tabLst>
                <a:tab pos="3675063" algn="r"/>
              </a:tabLst>
            </a:pPr>
            <a:r>
              <a:rPr lang="es-ES" sz="1800" dirty="0">
                <a:solidFill>
                  <a:prstClr val="white"/>
                </a:solidFill>
                <a:latin typeface="Calibri"/>
              </a:rPr>
              <a:t>Operadores	152</a:t>
            </a:r>
          </a:p>
          <a:p>
            <a:pPr marL="0" lvl="1" indent="1588">
              <a:spcBef>
                <a:spcPts val="0"/>
              </a:spcBef>
              <a:buClr>
                <a:srgbClr val="0F6FC6">
                  <a:lumMod val="40000"/>
                  <a:lumOff val="60000"/>
                </a:srgbClr>
              </a:buClr>
              <a:buNone/>
              <a:tabLst>
                <a:tab pos="3675063" algn="r"/>
              </a:tabLst>
            </a:pPr>
            <a:r>
              <a:rPr lang="es-ES" sz="1800" dirty="0">
                <a:solidFill>
                  <a:prstClr val="white"/>
                </a:solidFill>
                <a:latin typeface="Calibri"/>
              </a:rPr>
              <a:t>Más sobre expresiones	160</a:t>
            </a:r>
          </a:p>
          <a:p>
            <a:pPr marL="0" lvl="1" indent="1588">
              <a:spcBef>
                <a:spcPts val="0"/>
              </a:spcBef>
              <a:buClr>
                <a:srgbClr val="0F6FC6">
                  <a:lumMod val="40000"/>
                  <a:lumOff val="60000"/>
                </a:srgbClr>
              </a:buClr>
              <a:buNone/>
              <a:tabLst>
                <a:tab pos="3675063" algn="r"/>
              </a:tabLst>
              <a:defRPr/>
            </a:pPr>
            <a:r>
              <a:rPr lang="es-ES" sz="1800" dirty="0">
                <a:solidFill>
                  <a:prstClr val="white"/>
                </a:solidFill>
                <a:latin typeface="Calibri"/>
              </a:rPr>
              <a:t>Constantes	167</a:t>
            </a:r>
          </a:p>
          <a:p>
            <a:pPr marL="0" lvl="1" indent="1588">
              <a:spcBef>
                <a:spcPts val="0"/>
              </a:spcBef>
              <a:buClr>
                <a:srgbClr val="0F6FC6">
                  <a:lumMod val="40000"/>
                  <a:lumOff val="60000"/>
                </a:srgbClr>
              </a:buClr>
              <a:buNone/>
              <a:tabLst>
                <a:tab pos="3675063" algn="r"/>
              </a:tabLst>
              <a:defRPr/>
            </a:pPr>
            <a:r>
              <a:rPr lang="es-ES" sz="1800" dirty="0">
                <a:solidFill>
                  <a:prstClr val="white"/>
                </a:solidFill>
                <a:latin typeface="Calibri"/>
              </a:rPr>
              <a:t>La biblioteca </a:t>
            </a:r>
            <a:r>
              <a:rPr lang="es-ES" sz="1800" dirty="0">
                <a:solidFill>
                  <a:prstClr val="white"/>
                </a:solidFill>
                <a:latin typeface="Consolas" pitchFamily="49" charset="0"/>
                <a:cs typeface="Consolas" pitchFamily="49" charset="0"/>
              </a:rPr>
              <a:t>cmath</a:t>
            </a:r>
            <a:r>
              <a:rPr lang="es-ES" sz="1800" dirty="0">
                <a:solidFill>
                  <a:prstClr val="white"/>
                </a:solidFill>
                <a:latin typeface="Calibri"/>
              </a:rPr>
              <a:t>	171</a:t>
            </a:r>
          </a:p>
          <a:p>
            <a:pPr marL="0" lvl="1" indent="1588">
              <a:spcBef>
                <a:spcPts val="0"/>
              </a:spcBef>
              <a:buClr>
                <a:srgbClr val="0F6FC6">
                  <a:lumMod val="40000"/>
                  <a:lumOff val="60000"/>
                </a:srgbClr>
              </a:buClr>
              <a:buNone/>
              <a:tabLst>
                <a:tab pos="3675063" algn="r"/>
              </a:tabLst>
              <a:defRPr/>
            </a:pPr>
            <a:r>
              <a:rPr lang="es-ES" sz="1800" dirty="0">
                <a:solidFill>
                  <a:prstClr val="white"/>
                </a:solidFill>
                <a:latin typeface="Calibri"/>
              </a:rPr>
              <a:t>Operaciones con caracteres	174</a:t>
            </a:r>
          </a:p>
          <a:p>
            <a:pPr marL="0" lvl="1" indent="1588">
              <a:spcBef>
                <a:spcPts val="0"/>
              </a:spcBef>
              <a:buClr>
                <a:srgbClr val="0F6FC6">
                  <a:lumMod val="40000"/>
                  <a:lumOff val="60000"/>
                </a:srgbClr>
              </a:buClr>
              <a:buNone/>
              <a:tabLst>
                <a:tab pos="3420000" algn="r"/>
              </a:tabLst>
              <a:defRPr/>
            </a:pPr>
            <a:r>
              <a:rPr lang="es-ES" sz="1800" dirty="0">
                <a:solidFill>
                  <a:prstClr val="white"/>
                </a:solidFill>
                <a:latin typeface="Calibri"/>
              </a:rPr>
              <a:t>Operadores relacionales	177</a:t>
            </a:r>
          </a:p>
          <a:p>
            <a:pPr marL="0" lvl="1" indent="1588">
              <a:spcBef>
                <a:spcPts val="0"/>
              </a:spcBef>
              <a:buClr>
                <a:srgbClr val="0F6FC6">
                  <a:lumMod val="40000"/>
                  <a:lumOff val="60000"/>
                </a:srgbClr>
              </a:buClr>
              <a:buNone/>
              <a:tabLst>
                <a:tab pos="3420000" algn="r"/>
              </a:tabLst>
              <a:defRPr/>
            </a:pPr>
            <a:r>
              <a:rPr lang="es-ES" sz="1800" dirty="0">
                <a:solidFill>
                  <a:prstClr val="white"/>
                </a:solidFill>
                <a:latin typeface="Calibri"/>
              </a:rPr>
              <a:t>Toma de decisiones (</a:t>
            </a:r>
            <a:r>
              <a:rPr lang="es-ES" sz="1800" dirty="0">
                <a:solidFill>
                  <a:prstClr val="white"/>
                </a:solidFill>
                <a:latin typeface="Consolas" pitchFamily="49" charset="0"/>
                <a:cs typeface="Consolas" pitchFamily="49" charset="0"/>
              </a:rPr>
              <a:t>if</a:t>
            </a:r>
            <a:r>
              <a:rPr lang="es-ES" sz="1800" dirty="0">
                <a:solidFill>
                  <a:prstClr val="white"/>
                </a:solidFill>
                <a:latin typeface="Calibri"/>
              </a:rPr>
              <a:t>)	180</a:t>
            </a:r>
          </a:p>
          <a:p>
            <a:pPr marL="0" lvl="1" indent="1588">
              <a:spcBef>
                <a:spcPts val="0"/>
              </a:spcBef>
              <a:buClr>
                <a:srgbClr val="0F6FC6">
                  <a:lumMod val="40000"/>
                  <a:lumOff val="60000"/>
                </a:srgbClr>
              </a:buClr>
              <a:buNone/>
              <a:tabLst>
                <a:tab pos="3420000" algn="r"/>
              </a:tabLst>
              <a:defRPr/>
            </a:pPr>
            <a:r>
              <a:rPr lang="es-ES" sz="1800" dirty="0">
                <a:solidFill>
                  <a:prstClr val="white"/>
                </a:solidFill>
                <a:latin typeface="Calibri"/>
              </a:rPr>
              <a:t>Bloques de código	183</a:t>
            </a:r>
          </a:p>
          <a:p>
            <a:pPr marL="0" lvl="1" indent="1588">
              <a:spcBef>
                <a:spcPts val="0"/>
              </a:spcBef>
              <a:buClr>
                <a:srgbClr val="0F6FC6">
                  <a:lumMod val="40000"/>
                  <a:lumOff val="60000"/>
                </a:srgbClr>
              </a:buClr>
              <a:buNone/>
              <a:tabLst>
                <a:tab pos="3420000" algn="r"/>
              </a:tabLst>
              <a:defRPr/>
            </a:pPr>
            <a:r>
              <a:rPr lang="es-ES" sz="1800" dirty="0">
                <a:solidFill>
                  <a:prstClr val="white"/>
                </a:solidFill>
                <a:latin typeface="Calibri"/>
              </a:rPr>
              <a:t>Bucles (while)	186</a:t>
            </a:r>
          </a:p>
          <a:p>
            <a:pPr marL="0" lvl="1" indent="1588">
              <a:spcBef>
                <a:spcPts val="0"/>
              </a:spcBef>
              <a:buClr>
                <a:srgbClr val="0F6FC6">
                  <a:lumMod val="40000"/>
                  <a:lumOff val="60000"/>
                </a:srgbClr>
              </a:buClr>
              <a:buNone/>
              <a:tabLst>
                <a:tab pos="3420000" algn="r"/>
              </a:tabLst>
              <a:defRPr/>
            </a:pPr>
            <a:r>
              <a:rPr lang="es-ES" sz="1800" dirty="0">
                <a:solidFill>
                  <a:prstClr val="white"/>
                </a:solidFill>
                <a:latin typeface="Calibri"/>
              </a:rPr>
              <a:t>Entrada/salida por consola	190</a:t>
            </a:r>
          </a:p>
          <a:p>
            <a:pPr lvl="1" indent="-358775">
              <a:spcBef>
                <a:spcPts val="0"/>
              </a:spcBef>
              <a:buClr>
                <a:srgbClr val="0F6FC6">
                  <a:lumMod val="40000"/>
                  <a:lumOff val="60000"/>
                </a:srgbClr>
              </a:buClr>
              <a:buNone/>
              <a:tabLst>
                <a:tab pos="3420000" algn="r"/>
              </a:tabLst>
              <a:defRPr/>
            </a:pPr>
            <a:r>
              <a:rPr lang="es-ES" sz="1800" dirty="0">
                <a:solidFill>
                  <a:prstClr val="white"/>
                </a:solidFill>
                <a:latin typeface="Calibri"/>
              </a:rPr>
              <a:t>Funciones </a:t>
            </a:r>
            <a:r>
              <a:rPr lang="es-ES" sz="1800" dirty="0" smtClean="0">
                <a:solidFill>
                  <a:prstClr val="white"/>
                </a:solidFill>
                <a:latin typeface="Calibri"/>
              </a:rPr>
              <a:t>definidas</a:t>
            </a:r>
            <a:br>
              <a:rPr lang="es-ES" sz="1800" dirty="0" smtClean="0">
                <a:solidFill>
                  <a:prstClr val="white"/>
                </a:solidFill>
                <a:latin typeface="Calibri"/>
              </a:rPr>
            </a:br>
            <a:r>
              <a:rPr lang="es-ES" sz="1800" dirty="0" smtClean="0">
                <a:solidFill>
                  <a:prstClr val="white"/>
                </a:solidFill>
                <a:latin typeface="Calibri"/>
              </a:rPr>
              <a:t>por </a:t>
            </a:r>
            <a:r>
              <a:rPr lang="es-ES" sz="1800" dirty="0">
                <a:solidFill>
                  <a:prstClr val="white"/>
                </a:solidFill>
                <a:latin typeface="Calibri"/>
              </a:rPr>
              <a:t>el programador	199</a:t>
            </a:r>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i="0" dirty="0" smtClean="0">
                <a:solidFill>
                  <a:schemeClr val="bg2">
                    <a:lumMod val="20000"/>
                    <a:lumOff val="80000"/>
                  </a:schemeClr>
                </a:solidFill>
                <a:latin typeface="Consolas" pitchFamily="49" charset="0"/>
                <a:cs typeface="Consolas" pitchFamily="49" charset="0"/>
              </a:rPr>
              <a:t>cout</a:t>
            </a:r>
            <a:r>
              <a:rPr lang="es-ES" sz="2800" i="0" dirty="0" smtClean="0">
                <a:solidFill>
                  <a:schemeClr val="bg2">
                    <a:lumMod val="20000"/>
                    <a:lumOff val="80000"/>
                  </a:schemeClr>
                </a:solidFill>
                <a:cs typeface="Consolas" pitchFamily="49" charset="0"/>
              </a:rPr>
              <a:t> (</a:t>
            </a:r>
            <a:r>
              <a:rPr lang="es-ES" sz="2800" i="0" dirty="0" smtClean="0">
                <a:solidFill>
                  <a:srgbClr val="FFCCFF"/>
                </a:solidFill>
                <a:latin typeface="Consolas" pitchFamily="49" charset="0"/>
                <a:cs typeface="Consolas" pitchFamily="49" charset="0"/>
              </a:rPr>
              <a:t>iostream</a:t>
            </a:r>
            <a:r>
              <a:rPr lang="es-ES" sz="2800" i="0" dirty="0" smtClean="0">
                <a:solidFill>
                  <a:schemeClr val="bg2">
                    <a:lumMod val="20000"/>
                    <a:lumOff val="80000"/>
                  </a:schemeClr>
                </a:solidFill>
                <a:cs typeface="Consolas" pitchFamily="49" charset="0"/>
              </a:rPr>
              <a:t>)</a:t>
            </a:r>
            <a:endParaRPr lang="es-ES" i="0" dirty="0" smtClean="0">
              <a:solidFill>
                <a:schemeClr val="bg2">
                  <a:lumMod val="20000"/>
                  <a:lumOff val="80000"/>
                </a:schemeClr>
              </a:solidFill>
              <a:cs typeface="Consolas" pitchFamily="49" charset="0"/>
            </a:endParaRPr>
          </a:p>
          <a:p>
            <a:pPr marL="361950" lvl="1" indent="1588">
              <a:spcBef>
                <a:spcPts val="0"/>
              </a:spcBef>
              <a:spcAft>
                <a:spcPts val="600"/>
              </a:spcAft>
              <a:buNone/>
            </a:pPr>
            <a:r>
              <a:rPr lang="es-ES" dirty="0" smtClean="0"/>
              <a:t>Visualización en la pantalla: operador </a:t>
            </a:r>
            <a:r>
              <a:rPr lang="es-ES" dirty="0" smtClean="0">
                <a:latin typeface="Consolas" pitchFamily="49" charset="0"/>
                <a:cs typeface="Consolas" pitchFamily="49" charset="0"/>
              </a:rPr>
              <a:t>&lt;&lt;</a:t>
            </a:r>
            <a:r>
              <a:rPr lang="es-ES" dirty="0" smtClean="0"/>
              <a:t> (</a:t>
            </a:r>
            <a:r>
              <a:rPr lang="es-ES" i="1" dirty="0" smtClean="0"/>
              <a:t>insertor</a:t>
            </a:r>
            <a:r>
              <a:rPr lang="es-ES" dirty="0" smtClean="0"/>
              <a:t>)</a:t>
            </a:r>
          </a:p>
          <a:p>
            <a:pPr lvl="1" indent="1588">
              <a:buNone/>
            </a:pPr>
            <a:endParaRPr lang="es-ES" sz="2000" dirty="0" smtClean="0">
              <a:solidFill>
                <a:schemeClr val="tx1">
                  <a:lumMod val="50000"/>
                </a:schemeClr>
              </a:solidFill>
              <a:latin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115616" y="2196153"/>
            <a:ext cx="7191392" cy="584775"/>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S" sz="3200" dirty="0" smtClean="0">
                <a:effectLst>
                  <a:outerShdw blurRad="38100" dist="38100" dir="2700000" algn="tl">
                    <a:srgbClr val="000000">
                      <a:alpha val="43137"/>
                    </a:srgbClr>
                  </a:outerShdw>
                </a:effectLst>
                <a:latin typeface="Consolas" pitchFamily="49" charset="0"/>
              </a:rPr>
              <a:t>cout &lt;&lt; </a:t>
            </a:r>
            <a:r>
              <a:rPr lang="es-ES" sz="3200" dirty="0" smtClean="0">
                <a:solidFill>
                  <a:srgbClr val="FFFF00"/>
                </a:solidFill>
                <a:effectLst>
                  <a:outerShdw blurRad="38100" dist="38100" dir="2700000" algn="tl">
                    <a:srgbClr val="000000">
                      <a:alpha val="43137"/>
                    </a:srgbClr>
                  </a:outerShdw>
                </a:effectLst>
                <a:latin typeface="Consolas" pitchFamily="49" charset="0"/>
              </a:rPr>
              <a:t>"Hola Mundo!" </a:t>
            </a:r>
            <a:r>
              <a:rPr lang="es-ES" sz="3200" dirty="0" smtClean="0">
                <a:effectLst>
                  <a:outerShdw blurRad="38100" dist="38100" dir="2700000" algn="tl">
                    <a:srgbClr val="000000">
                      <a:alpha val="43137"/>
                    </a:srgbClr>
                  </a:outerShdw>
                </a:effectLst>
                <a:latin typeface="Consolas" pitchFamily="49" charset="0"/>
              </a:rPr>
              <a:t>&lt;&lt; endl; </a:t>
            </a:r>
            <a:endParaRPr lang="es-ES" sz="3200" dirty="0">
              <a:effectLst>
                <a:outerShdw blurRad="38100" dist="38100" dir="2700000" algn="tl">
                  <a:srgbClr val="000000">
                    <a:alpha val="43137"/>
                  </a:srgbClr>
                </a:outerShdw>
              </a:effectLst>
            </a:endParaRPr>
          </a:p>
        </p:txBody>
      </p:sp>
      <p:grpSp>
        <p:nvGrpSpPr>
          <p:cNvPr id="5" name="17 Grupo"/>
          <p:cNvGrpSpPr/>
          <p:nvPr/>
        </p:nvGrpSpPr>
        <p:grpSpPr>
          <a:xfrm>
            <a:off x="1547664" y="3068960"/>
            <a:ext cx="1142857" cy="1142857"/>
            <a:chOff x="1547664" y="3068960"/>
            <a:chExt cx="1142857" cy="1142857"/>
          </a:xfrm>
        </p:grpSpPr>
        <p:pic>
          <p:nvPicPr>
            <p:cNvPr id="7" name="Picture 2" descr="C:\Documents and Settings\Luis\Configuración local\Archivos temporales de Internet\Content.IE5\35LX0A5P\MC900434843[1].png"/>
            <p:cNvPicPr>
              <a:picLocks noChangeAspect="1" noChangeArrowheads="1"/>
            </p:cNvPicPr>
            <p:nvPr/>
          </p:nvPicPr>
          <p:blipFill>
            <a:blip r:embed="rId2" cstate="print"/>
            <a:srcRect/>
            <a:stretch>
              <a:fillRect/>
            </a:stretch>
          </p:blipFill>
          <p:spPr bwMode="auto">
            <a:xfrm>
              <a:off x="1547664" y="3068960"/>
              <a:ext cx="1142857" cy="1142857"/>
            </a:xfrm>
            <a:prstGeom prst="rect">
              <a:avLst/>
            </a:prstGeom>
            <a:noFill/>
          </p:spPr>
        </p:pic>
        <p:sp>
          <p:nvSpPr>
            <p:cNvPr id="9" name="8 Rectángulo"/>
            <p:cNvSpPr/>
            <p:nvPr/>
          </p:nvSpPr>
          <p:spPr>
            <a:xfrm>
              <a:off x="1744638" y="3256409"/>
              <a:ext cx="864339" cy="461665"/>
            </a:xfrm>
            <a:prstGeom prst="rect">
              <a:avLst/>
            </a:prstGeom>
          </p:spPr>
          <p:txBody>
            <a:bodyPr wrap="none">
              <a:spAutoFit/>
            </a:bodyPr>
            <a:lstStyle/>
            <a:p>
              <a:r>
                <a:rPr lang="es-ES" sz="2400" dirty="0" smtClean="0">
                  <a:effectLst>
                    <a:outerShdw blurRad="38100" dist="38100" dir="2700000" algn="tl">
                      <a:srgbClr val="000000">
                        <a:alpha val="43137"/>
                      </a:srgbClr>
                    </a:outerShdw>
                  </a:effectLst>
                  <a:latin typeface="Consolas" pitchFamily="49" charset="0"/>
                </a:rPr>
                <a:t>cout</a:t>
              </a:r>
              <a:endParaRPr lang="es-ES" sz="2400" dirty="0">
                <a:effectLst>
                  <a:outerShdw blurRad="38100" dist="38100" dir="2700000" algn="tl">
                    <a:srgbClr val="000000">
                      <a:alpha val="43137"/>
                    </a:srgbClr>
                  </a:outerShdw>
                </a:effectLst>
              </a:endParaRPr>
            </a:p>
          </p:txBody>
        </p:sp>
      </p:grpSp>
      <p:sp>
        <p:nvSpPr>
          <p:cNvPr id="11" name="10 CuadroTexto"/>
          <p:cNvSpPr txBox="1"/>
          <p:nvPr/>
        </p:nvSpPr>
        <p:spPr>
          <a:xfrm>
            <a:off x="4572000" y="4149080"/>
            <a:ext cx="3214710" cy="1947876"/>
          </a:xfrm>
          <a:prstGeom prst="rect">
            <a:avLst/>
          </a:prstGeom>
          <a:solidFill>
            <a:schemeClr val="dk1"/>
          </a:solidFill>
          <a:ln w="63500" cap="rnd">
            <a:solidFill>
              <a:schemeClr val="tx1">
                <a:lumMod val="85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endParaRPr lang="es-ES" sz="1600" dirty="0" smtClean="0">
              <a:latin typeface="Consolas" pitchFamily="49" charset="0"/>
            </a:endParaRPr>
          </a:p>
        </p:txBody>
      </p:sp>
      <p:sp>
        <p:nvSpPr>
          <p:cNvPr id="12" name="11 CuadroTexto"/>
          <p:cNvSpPr txBox="1"/>
          <p:nvPr/>
        </p:nvSpPr>
        <p:spPr>
          <a:xfrm>
            <a:off x="4643438" y="4398877"/>
            <a:ext cx="311304" cy="369332"/>
          </a:xfrm>
          <a:prstGeom prst="rect">
            <a:avLst/>
          </a:prstGeom>
          <a:noFill/>
        </p:spPr>
        <p:txBody>
          <a:bodyPr wrap="none" rtlCol="0">
            <a:spAutoFit/>
          </a:bodyPr>
          <a:lstStyle/>
          <a:p>
            <a:r>
              <a:rPr lang="es-ES" dirty="0" smtClean="0">
                <a:latin typeface="Consolas" pitchFamily="49" charset="0"/>
              </a:rPr>
              <a:t>_</a:t>
            </a:r>
            <a:endParaRPr lang="es-ES" dirty="0"/>
          </a:p>
        </p:txBody>
      </p:sp>
      <p:sp>
        <p:nvSpPr>
          <p:cNvPr id="13" name="12 CuadroTexto"/>
          <p:cNvSpPr txBox="1"/>
          <p:nvPr/>
        </p:nvSpPr>
        <p:spPr>
          <a:xfrm>
            <a:off x="4643438" y="4184563"/>
            <a:ext cx="1428760" cy="428628"/>
          </a:xfrm>
          <a:prstGeom prst="rect">
            <a:avLst/>
          </a:prstGeom>
          <a:noFill/>
          <a:ln w="63500" cap="rnd">
            <a:noFill/>
          </a:ln>
          <a:effectLst>
            <a:outerShdw blurRad="50800" dist="38100" dir="2700000" algn="tl" rotWithShape="0">
              <a:schemeClr val="bg1">
                <a:alpha val="40000"/>
              </a:scheme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600" dirty="0" smtClean="0">
                <a:latin typeface="Consolas" pitchFamily="49" charset="0"/>
              </a:rPr>
              <a:t>Hola Mundo!</a:t>
            </a:r>
          </a:p>
        </p:txBody>
      </p:sp>
      <p:sp>
        <p:nvSpPr>
          <p:cNvPr id="15" name="14 CuadroTexto"/>
          <p:cNvSpPr txBox="1"/>
          <p:nvPr/>
        </p:nvSpPr>
        <p:spPr>
          <a:xfrm>
            <a:off x="4643438" y="4172421"/>
            <a:ext cx="311304" cy="369332"/>
          </a:xfrm>
          <a:prstGeom prst="rect">
            <a:avLst/>
          </a:prstGeom>
          <a:noFill/>
        </p:spPr>
        <p:txBody>
          <a:bodyPr wrap="none" rtlCol="0">
            <a:spAutoFit/>
          </a:bodyPr>
          <a:lstStyle/>
          <a:p>
            <a:r>
              <a:rPr lang="es-ES" dirty="0" smtClean="0">
                <a:latin typeface="Consolas" pitchFamily="49" charset="0"/>
              </a:rPr>
              <a:t>_</a:t>
            </a:r>
            <a:endParaRPr lang="es-ES" dirty="0"/>
          </a:p>
        </p:txBody>
      </p:sp>
      <p:sp>
        <p:nvSpPr>
          <p:cNvPr id="16" name="15 Rectángulo"/>
          <p:cNvSpPr/>
          <p:nvPr/>
        </p:nvSpPr>
        <p:spPr>
          <a:xfrm>
            <a:off x="4714876" y="4451265"/>
            <a:ext cx="285752"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2627784" y="3256409"/>
            <a:ext cx="2903359" cy="461665"/>
          </a:xfrm>
          <a:prstGeom prst="rect">
            <a:avLst/>
          </a:prstGeom>
        </p:spPr>
        <p:txBody>
          <a:bodyPr wrap="none">
            <a:spAutoFit/>
          </a:bodyPr>
          <a:lstStyle/>
          <a:p>
            <a:r>
              <a:rPr lang="es-ES" sz="2400" dirty="0" smtClean="0">
                <a:effectLst>
                  <a:outerShdw blurRad="38100" dist="38100" dir="2700000" algn="tl">
                    <a:srgbClr val="000000">
                      <a:alpha val="43137"/>
                    </a:srgbClr>
                  </a:outerShdw>
                </a:effectLst>
                <a:latin typeface="Consolas" pitchFamily="49" charset="0"/>
              </a:rPr>
              <a:t>&lt;&lt; </a:t>
            </a:r>
            <a:r>
              <a:rPr lang="es-ES" sz="2400" dirty="0" smtClean="0">
                <a:solidFill>
                  <a:srgbClr val="FFFF00"/>
                </a:solidFill>
                <a:effectLst>
                  <a:outerShdw blurRad="38100" dist="38100" dir="2700000" algn="tl">
                    <a:srgbClr val="000000">
                      <a:alpha val="43137"/>
                    </a:srgbClr>
                  </a:outerShdw>
                </a:effectLst>
                <a:latin typeface="Consolas" pitchFamily="49" charset="0"/>
              </a:rPr>
              <a:t>"Hola Mundo!"</a:t>
            </a:r>
            <a:endParaRPr lang="es-ES" sz="2400" dirty="0">
              <a:effectLst>
                <a:outerShdw blurRad="38100" dist="38100" dir="2700000" algn="tl">
                  <a:srgbClr val="000000">
                    <a:alpha val="43137"/>
                  </a:srgbClr>
                </a:outerShdw>
              </a:effectLst>
            </a:endParaRPr>
          </a:p>
        </p:txBody>
      </p:sp>
      <p:sp>
        <p:nvSpPr>
          <p:cNvPr id="19" name="18 Rectángulo"/>
          <p:cNvSpPr/>
          <p:nvPr/>
        </p:nvSpPr>
        <p:spPr>
          <a:xfrm>
            <a:off x="5508104" y="3256409"/>
            <a:ext cx="1544012" cy="461665"/>
          </a:xfrm>
          <a:prstGeom prst="rect">
            <a:avLst/>
          </a:prstGeom>
        </p:spPr>
        <p:txBody>
          <a:bodyPr wrap="none">
            <a:spAutoFit/>
          </a:bodyPr>
          <a:lstStyle/>
          <a:p>
            <a:r>
              <a:rPr lang="es-ES" sz="2400" dirty="0" smtClean="0">
                <a:effectLst>
                  <a:outerShdw blurRad="38100" dist="38100" dir="2700000" algn="tl">
                    <a:srgbClr val="000000">
                      <a:alpha val="43137"/>
                    </a:srgbClr>
                  </a:outerShdw>
                </a:effectLst>
                <a:latin typeface="Consolas" pitchFamily="49" charset="0"/>
              </a:rPr>
              <a:t>&lt;&lt; endl;</a:t>
            </a:r>
            <a:endParaRPr lang="es-ES" sz="2400" dirty="0">
              <a:effectLst>
                <a:outerShdw blurRad="38100" dist="38100" dir="2700000" algn="tl">
                  <a:srgbClr val="000000">
                    <a:alpha val="43137"/>
                  </a:srgbClr>
                </a:outerShdw>
              </a:effectLst>
            </a:endParaRPr>
          </a:p>
        </p:txBody>
      </p:sp>
      <p:sp>
        <p:nvSpPr>
          <p:cNvPr id="20" name="19 CuadroTexto"/>
          <p:cNvSpPr txBox="1"/>
          <p:nvPr/>
        </p:nvSpPr>
        <p:spPr>
          <a:xfrm>
            <a:off x="5868144" y="4168130"/>
            <a:ext cx="311304" cy="369332"/>
          </a:xfrm>
          <a:prstGeom prst="rect">
            <a:avLst/>
          </a:prstGeom>
          <a:noFill/>
        </p:spPr>
        <p:txBody>
          <a:bodyPr wrap="none" rtlCol="0">
            <a:spAutoFit/>
          </a:bodyPr>
          <a:lstStyle/>
          <a:p>
            <a:r>
              <a:rPr lang="es-ES" dirty="0" smtClean="0">
                <a:latin typeface="Consolas" pitchFamily="49" charset="0"/>
              </a:rPr>
              <a:t>_</a:t>
            </a:r>
            <a:endParaRPr lang="es-ES" dirty="0"/>
          </a:p>
        </p:txBody>
      </p:sp>
      <p:sp>
        <p:nvSpPr>
          <p:cNvPr id="21" name="20 CuadroTexto"/>
          <p:cNvSpPr txBox="1"/>
          <p:nvPr/>
        </p:nvSpPr>
        <p:spPr>
          <a:xfrm>
            <a:off x="1547664" y="4941168"/>
            <a:ext cx="2307043"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effectLst>
                  <a:outerShdw blurRad="38100" dist="38100" dir="2700000" algn="tl">
                    <a:srgbClr val="000000">
                      <a:alpha val="43137"/>
                    </a:srgbClr>
                  </a:outerShdw>
                </a:effectLst>
                <a:latin typeface="Consolas" pitchFamily="49" charset="0"/>
                <a:cs typeface="Consolas" pitchFamily="49" charset="0"/>
              </a:rPr>
              <a:t>endl</a:t>
            </a:r>
            <a:r>
              <a:rPr lang="es-ES" sz="2400" dirty="0" smtClean="0">
                <a:effectLst>
                  <a:outerShdw blurRad="38100" dist="38100" dir="2700000" algn="tl">
                    <a:srgbClr val="000000">
                      <a:alpha val="43137"/>
                    </a:srgbClr>
                  </a:outerShdw>
                </a:effectLst>
                <a:latin typeface="Cambria" pitchFamily="18" charset="0"/>
              </a:rPr>
              <a:t> </a:t>
            </a:r>
            <a:r>
              <a:rPr lang="es-ES" sz="2400" dirty="0" smtClean="0">
                <a:effectLst>
                  <a:outerShdw blurRad="38100" dist="38100" dir="2700000" algn="tl">
                    <a:srgbClr val="000000">
                      <a:alpha val="43137"/>
                    </a:srgbClr>
                  </a:outerShdw>
                </a:effectLst>
                <a:latin typeface="Cambria" pitchFamily="18" charset="0"/>
                <a:sym typeface="Wingdings" pitchFamily="2" charset="2"/>
              </a:rPr>
              <a:t> </a:t>
            </a:r>
            <a:r>
              <a:rPr lang="es-ES" sz="2400" i="1" dirty="0" err="1" smtClean="0">
                <a:effectLst>
                  <a:outerShdw blurRad="38100" dist="38100" dir="2700000" algn="tl">
                    <a:srgbClr val="000000">
                      <a:alpha val="43137"/>
                    </a:srgbClr>
                  </a:outerShdw>
                </a:effectLst>
                <a:latin typeface="Cambria" pitchFamily="18" charset="0"/>
                <a:sym typeface="Wingdings" pitchFamily="2" charset="2"/>
              </a:rPr>
              <a:t>end</a:t>
            </a:r>
            <a:r>
              <a:rPr lang="es-ES" sz="2400" i="1" dirty="0" smtClean="0">
                <a:effectLst>
                  <a:outerShdw blurRad="38100" dist="38100" dir="2700000" algn="tl">
                    <a:srgbClr val="000000">
                      <a:alpha val="43137"/>
                    </a:srgbClr>
                  </a:outerShdw>
                </a:effectLst>
                <a:latin typeface="Cambria" pitchFamily="18" charset="0"/>
                <a:sym typeface="Wingdings" pitchFamily="2" charset="2"/>
              </a:rPr>
              <a:t> line</a:t>
            </a:r>
            <a:endParaRPr lang="es-ES" sz="2400" i="1" dirty="0" smtClean="0">
              <a:effectLst>
                <a:outerShdw blurRad="38100" dist="38100" dir="2700000" algn="tl">
                  <a:srgbClr val="000000">
                    <a:alpha val="43137"/>
                  </a:srgbClr>
                </a:outerShdw>
              </a:effectLst>
              <a:latin typeface="Cambria" pitchFamily="18" charset="0"/>
            </a:endParaRPr>
          </a:p>
        </p:txBody>
      </p:sp>
      <p:sp>
        <p:nvSpPr>
          <p:cNvPr id="22" name="21 Rectángulo"/>
          <p:cNvSpPr/>
          <p:nvPr/>
        </p:nvSpPr>
        <p:spPr>
          <a:xfrm>
            <a:off x="5940152" y="4293096"/>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22 CuadroTexto"/>
          <p:cNvSpPr txBox="1"/>
          <p:nvPr/>
        </p:nvSpPr>
        <p:spPr>
          <a:xfrm>
            <a:off x="5220597" y="1052736"/>
            <a:ext cx="3437031"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sz="2400" dirty="0" err="1" smtClean="0">
                <a:solidFill>
                  <a:srgbClr val="FFC000"/>
                </a:solidFill>
                <a:effectLst>
                  <a:outerShdw blurRad="38100" dist="38100" dir="2700000" algn="tl">
                    <a:srgbClr val="000000">
                      <a:alpha val="43137"/>
                    </a:srgbClr>
                  </a:outerShdw>
                </a:effectLst>
                <a:latin typeface="Consolas" pitchFamily="49" charset="0"/>
                <a:cs typeface="Consolas" pitchFamily="49" charset="0"/>
              </a:rPr>
              <a:t>c</a:t>
            </a:r>
            <a:r>
              <a:rPr lang="es-ES" sz="2400" i="1" dirty="0" err="1" smtClean="0">
                <a:effectLst>
                  <a:outerShdw blurRad="38100" dist="38100" dir="2700000" algn="tl">
                    <a:srgbClr val="000000">
                      <a:alpha val="43137"/>
                    </a:srgbClr>
                  </a:outerShdw>
                </a:effectLst>
                <a:latin typeface="Cambria" pitchFamily="18" charset="0"/>
              </a:rPr>
              <a:t>haracter</a:t>
            </a:r>
            <a:r>
              <a:rPr lang="es-ES" sz="2400" i="1" dirty="0" smtClean="0">
                <a:effectLst>
                  <a:outerShdw blurRad="38100" dist="38100" dir="2700000" algn="tl">
                    <a:srgbClr val="000000">
                      <a:alpha val="43137"/>
                    </a:srgbClr>
                  </a:outerShdw>
                </a:effectLst>
                <a:latin typeface="Cambria" pitchFamily="18" charset="0"/>
              </a:rPr>
              <a:t>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out</a:t>
            </a:r>
            <a:r>
              <a:rPr lang="es-ES" sz="2400" i="1" dirty="0" smtClean="0">
                <a:effectLst>
                  <a:outerShdw blurRad="38100" dist="38100" dir="2700000" algn="tl">
                    <a:srgbClr val="000000">
                      <a:alpha val="43137"/>
                    </a:srgbClr>
                  </a:outerShdw>
                </a:effectLst>
                <a:latin typeface="Cambria" pitchFamily="18" charset="0"/>
              </a:rPr>
              <a:t>put </a:t>
            </a:r>
            <a:r>
              <a:rPr lang="es-ES" sz="2400" i="1" dirty="0" err="1" smtClean="0">
                <a:effectLst>
                  <a:outerShdw blurRad="38100" dist="38100" dir="2700000" algn="tl">
                    <a:srgbClr val="000000">
                      <a:alpha val="43137"/>
                    </a:srgbClr>
                  </a:outerShdw>
                </a:effectLst>
                <a:latin typeface="Cambria" pitchFamily="18" charset="0"/>
              </a:rPr>
              <a:t>stream</a:t>
            </a:r>
            <a:endParaRPr lang="es-ES" sz="2400" i="1" dirty="0" smtClean="0">
              <a:effectLst>
                <a:outerShdw blurRad="38100" dist="38100" dir="2700000" algn="tl">
                  <a:srgbClr val="000000">
                    <a:alpha val="43137"/>
                  </a:srgbClr>
                </a:outerShdw>
              </a:effectLst>
              <a:latin typeface="Cambria"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1"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2"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grpId="0" nodeType="clickEffect">
                                  <p:stCondLst>
                                    <p:cond delay="0"/>
                                  </p:stCondLst>
                                  <p:childTnLst>
                                    <p:anim calcmode="lin" valueType="num">
                                      <p:cBhvr>
                                        <p:cTn id="18" dur="1000"/>
                                        <p:tgtEl>
                                          <p:spTgt spid="17"/>
                                        </p:tgtEl>
                                        <p:attrNameLst>
                                          <p:attrName>ppt_x</p:attrName>
                                        </p:attrNameLst>
                                      </p:cBhvr>
                                      <p:tavLst>
                                        <p:tav tm="0">
                                          <p:val>
                                            <p:strVal val="ppt_x"/>
                                          </p:val>
                                        </p:tav>
                                        <p:tav tm="100000">
                                          <p:val>
                                            <p:strVal val="ppt_x-.2"/>
                                          </p:val>
                                        </p:tav>
                                      </p:tavLst>
                                    </p:anim>
                                    <p:anim calcmode="lin" valueType="num">
                                      <p:cBhvr>
                                        <p:cTn id="19" dur="1000"/>
                                        <p:tgtEl>
                                          <p:spTgt spid="17"/>
                                        </p:tgtEl>
                                        <p:attrNameLst>
                                          <p:attrName>ppt_y</p:attrName>
                                        </p:attrNameLst>
                                      </p:cBhvr>
                                      <p:tavLst>
                                        <p:tav tm="0">
                                          <p:val>
                                            <p:strVal val="ppt_y"/>
                                          </p:val>
                                        </p:tav>
                                        <p:tav tm="100000">
                                          <p:val>
                                            <p:strVal val="ppt_y"/>
                                          </p:val>
                                        </p:tav>
                                      </p:tavLst>
                                    </p:anim>
                                    <p:animEffect transition="out" filter="fad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childTnLst>
                          </p:cTn>
                        </p:par>
                        <p:par>
                          <p:cTn id="22" fill="hold">
                            <p:stCondLst>
                              <p:cond delay="1000"/>
                            </p:stCondLst>
                            <p:childTnLst>
                              <p:par>
                                <p:cTn id="23" presetID="1" presetClass="exit" presetSubtype="0" fill="hold" grpId="1" nodeType="after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par>
                          <p:cTn id="31" fill="hold">
                            <p:stCondLst>
                              <p:cond delay="1901"/>
                            </p:stCondLst>
                            <p:childTnLst>
                              <p:par>
                                <p:cTn id="32" presetID="1"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par>
                          <p:cTn id="34" fill="hold">
                            <p:stCondLst>
                              <p:cond delay="1901"/>
                            </p:stCondLst>
                            <p:childTnLst>
                              <p:par>
                                <p:cTn id="35" presetID="35" presetClass="path" presetSubtype="0" accel="50000" decel="50000" fill="hold" grpId="0" nodeType="afterEffect">
                                  <p:stCondLst>
                                    <p:cond delay="0"/>
                                  </p:stCondLst>
                                  <p:childTnLst>
                                    <p:animMotion origin="layout" path="M 4.44444E-6 -3.33333E-6 L -0.31285 -3.33333E-6 " pathEditMode="relative" rAng="0" ptsTypes="AA">
                                      <p:cBhvr>
                                        <p:cTn id="36" dur="2000" fill="hold"/>
                                        <p:tgtEl>
                                          <p:spTgt spid="19"/>
                                        </p:tgtEl>
                                        <p:attrNameLst>
                                          <p:attrName>ppt_x</p:attrName>
                                          <p:attrName>ppt_y</p:attrName>
                                        </p:attrNameLst>
                                      </p:cBhvr>
                                      <p:rCtr x="-156" y="0"/>
                                    </p:animMotion>
                                  </p:childTnLst>
                                </p:cTn>
                              </p:par>
                            </p:childTnLst>
                          </p:cTn>
                        </p:par>
                        <p:par>
                          <p:cTn id="37" fill="hold">
                            <p:stCondLst>
                              <p:cond delay="3901"/>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1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xit" presetSubtype="0" fill="hold" grpId="1" nodeType="clickEffect">
                                  <p:stCondLst>
                                    <p:cond delay="0"/>
                                  </p:stCondLst>
                                  <p:childTnLst>
                                    <p:anim calcmode="lin" valueType="num">
                                      <p:cBhvr>
                                        <p:cTn id="44" dur="1000"/>
                                        <p:tgtEl>
                                          <p:spTgt spid="19"/>
                                        </p:tgtEl>
                                        <p:attrNameLst>
                                          <p:attrName>ppt_x</p:attrName>
                                        </p:attrNameLst>
                                      </p:cBhvr>
                                      <p:tavLst>
                                        <p:tav tm="0">
                                          <p:val>
                                            <p:strVal val="ppt_x"/>
                                          </p:val>
                                        </p:tav>
                                        <p:tav tm="100000">
                                          <p:val>
                                            <p:strVal val="ppt_x-.2"/>
                                          </p:val>
                                        </p:tav>
                                      </p:tavLst>
                                    </p:anim>
                                    <p:anim calcmode="lin" valueType="num">
                                      <p:cBhvr>
                                        <p:cTn id="45" dur="1000"/>
                                        <p:tgtEl>
                                          <p:spTgt spid="19"/>
                                        </p:tgtEl>
                                        <p:attrNameLst>
                                          <p:attrName>ppt_y</p:attrName>
                                        </p:attrNameLst>
                                      </p:cBhvr>
                                      <p:tavLst>
                                        <p:tav tm="0">
                                          <p:val>
                                            <p:strVal val="ppt_y"/>
                                          </p:val>
                                        </p:tav>
                                        <p:tav tm="100000">
                                          <p:val>
                                            <p:strVal val="ppt_y"/>
                                          </p:val>
                                        </p:tav>
                                      </p:tavLst>
                                    </p:anim>
                                    <p:animEffect transition="out" filter="fade">
                                      <p:cBhvr>
                                        <p:cTn id="46" dur="1000"/>
                                        <p:tgtEl>
                                          <p:spTgt spid="19"/>
                                        </p:tgtEl>
                                      </p:cBhvr>
                                    </p:animEffect>
                                    <p:set>
                                      <p:cBhvr>
                                        <p:cTn id="47" dur="1" fill="hold">
                                          <p:stCondLst>
                                            <p:cond delay="999"/>
                                          </p:stCondLst>
                                        </p:cTn>
                                        <p:tgtEl>
                                          <p:spTgt spid="19"/>
                                        </p:tgtEl>
                                        <p:attrNameLst>
                                          <p:attrName>style.visibility</p:attrName>
                                        </p:attrNameLst>
                                      </p:cBhvr>
                                      <p:to>
                                        <p:strVal val="hidden"/>
                                      </p:to>
                                    </p:set>
                                  </p:childTnLst>
                                </p:cTn>
                              </p:par>
                            </p:childTnLst>
                          </p:cTn>
                        </p:par>
                        <p:par>
                          <p:cTn id="48" fill="hold">
                            <p:stCondLst>
                              <p:cond delay="100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par>
                          <p:cTn id="51" fill="hold">
                            <p:stCondLst>
                              <p:cond delay="1000"/>
                            </p:stCondLst>
                            <p:childTnLst>
                              <p:par>
                                <p:cTn id="52" presetID="1" presetClass="exit" presetSubtype="0" fill="hold" grpId="1" nodeType="afterEffect">
                                  <p:stCondLst>
                                    <p:cond delay="0"/>
                                  </p:stCondLst>
                                  <p:childTnLst>
                                    <p:set>
                                      <p:cBhvr>
                                        <p:cTn id="53" dur="1" fill="hold">
                                          <p:stCondLst>
                                            <p:cond delay="0"/>
                                          </p:stCondLst>
                                        </p:cTn>
                                        <p:tgtEl>
                                          <p:spTgt spid="20"/>
                                        </p:tgtEl>
                                        <p:attrNameLst>
                                          <p:attrName>style.visibility</p:attrName>
                                        </p:attrNameLst>
                                      </p:cBhvr>
                                      <p:to>
                                        <p:strVal val="hidden"/>
                                      </p:to>
                                    </p:set>
                                  </p:childTnLst>
                                </p:cTn>
                              </p:par>
                            </p:childTnLst>
                          </p:cTn>
                        </p:par>
                        <p:par>
                          <p:cTn id="54" fill="hold">
                            <p:stCondLst>
                              <p:cond delay="1000"/>
                            </p:stCondLst>
                            <p:childTnLst>
                              <p:par>
                                <p:cTn id="55" presetID="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par>
                          <p:cTn id="57" fill="hold">
                            <p:stCondLst>
                              <p:cond delay="1000"/>
                            </p:stCondLst>
                            <p:childTnLst>
                              <p:par>
                                <p:cTn id="58" presetID="1"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uild="p"/>
      <p:bldP spid="15" grpId="0"/>
      <p:bldP spid="15" grpId="1"/>
      <p:bldP spid="16" grpId="0" animBg="1"/>
      <p:bldP spid="17" grpId="0"/>
      <p:bldP spid="17" grpId="1"/>
      <p:bldP spid="19" grpId="0"/>
      <p:bldP spid="19" grpId="1"/>
      <p:bldP spid="19" grpId="2"/>
      <p:bldP spid="20" grpId="0"/>
      <p:bldP spid="20" grpId="1"/>
      <p:bldP spid="21"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dispositivo de salida</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Pantalla en modo texto</a:t>
            </a:r>
          </a:p>
          <a:p>
            <a:pPr marL="361950" lvl="1" indent="1588">
              <a:spcBef>
                <a:spcPts val="0"/>
              </a:spcBef>
              <a:spcAft>
                <a:spcPts val="600"/>
              </a:spcAft>
              <a:buNone/>
            </a:pPr>
            <a:r>
              <a:rPr lang="es-ES" dirty="0" smtClean="0">
                <a:solidFill>
                  <a:srgbClr val="FFC000"/>
                </a:solidFill>
                <a:sym typeface="Wingdings" pitchFamily="2" charset="2"/>
              </a:rPr>
              <a:t></a:t>
            </a:r>
            <a:r>
              <a:rPr lang="es-ES" dirty="0" smtClean="0"/>
              <a:t> Líneas de 80 caracteres (textos)</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68</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16" name="15 Grupo"/>
          <p:cNvGrpSpPr/>
          <p:nvPr/>
        </p:nvGrpSpPr>
        <p:grpSpPr>
          <a:xfrm>
            <a:off x="773905" y="2293629"/>
            <a:ext cx="7596191" cy="3727659"/>
            <a:chOff x="773905" y="2293629"/>
            <a:chExt cx="7596191" cy="3727659"/>
          </a:xfrm>
        </p:grpSpPr>
        <p:pic>
          <p:nvPicPr>
            <p:cNvPr id="117763" name="Picture 3"/>
            <p:cNvPicPr>
              <a:picLocks noChangeAspect="1" noChangeArrowheads="1"/>
            </p:cNvPicPr>
            <p:nvPr/>
          </p:nvPicPr>
          <p:blipFill>
            <a:blip r:embed="rId2" cstate="print"/>
            <a:srcRect/>
            <a:stretch>
              <a:fillRect/>
            </a:stretch>
          </p:blipFill>
          <p:spPr bwMode="auto">
            <a:xfrm>
              <a:off x="773905" y="2653669"/>
              <a:ext cx="7596191" cy="3367619"/>
            </a:xfrm>
            <a:prstGeom prst="rect">
              <a:avLst/>
            </a:prstGeom>
            <a:noFill/>
            <a:ln w="9525">
              <a:noFill/>
              <a:miter lim="800000"/>
              <a:headEnd/>
              <a:tailEnd/>
            </a:ln>
          </p:spPr>
        </p:pic>
        <p:sp>
          <p:nvSpPr>
            <p:cNvPr id="10" name="9 CuadroTexto"/>
            <p:cNvSpPr txBox="1"/>
            <p:nvPr/>
          </p:nvSpPr>
          <p:spPr>
            <a:xfrm>
              <a:off x="2996100" y="2293629"/>
              <a:ext cx="2574937"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mj-lt"/>
                </a:rPr>
                <a:t>Aplicación en modo texto</a:t>
              </a:r>
            </a:p>
          </p:txBody>
        </p:sp>
      </p:grpSp>
      <p:grpSp>
        <p:nvGrpSpPr>
          <p:cNvPr id="17" name="16 Grupo"/>
          <p:cNvGrpSpPr/>
          <p:nvPr/>
        </p:nvGrpSpPr>
        <p:grpSpPr>
          <a:xfrm>
            <a:off x="899592" y="4427820"/>
            <a:ext cx="7200800" cy="400110"/>
            <a:chOff x="899592" y="4427820"/>
            <a:chExt cx="7200800" cy="400110"/>
          </a:xfrm>
        </p:grpSpPr>
        <p:cxnSp>
          <p:nvCxnSpPr>
            <p:cNvPr id="12" name="11 Conector recto de flecha"/>
            <p:cNvCxnSpPr/>
            <p:nvPr/>
          </p:nvCxnSpPr>
          <p:spPr>
            <a:xfrm>
              <a:off x="899592" y="4427820"/>
              <a:ext cx="7200800" cy="0"/>
            </a:xfrm>
            <a:prstGeom prst="straightConnector1">
              <a:avLst/>
            </a:prstGeom>
            <a:ln w="28575">
              <a:solidFill>
                <a:srgbClr val="FFC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426352" y="4427820"/>
              <a:ext cx="1576971"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mj-lt"/>
                </a:rPr>
                <a:t>80 caracteres</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4000"/>
                            </p:stCondLst>
                            <p:childTnLst>
                              <p:par>
                                <p:cTn id="9" presetID="55" presetClass="entr" presetSubtype="0" fill="hold" nodeType="afterEffect">
                                  <p:stCondLst>
                                    <p:cond delay="30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strVal val="#ppt_w*0.70"/>
                                          </p:val>
                                        </p:tav>
                                        <p:tav tm="100000">
                                          <p:val>
                                            <p:strVal val="#ppt_w"/>
                                          </p:val>
                                        </p:tav>
                                      </p:tavLst>
                                    </p:anim>
                                    <p:anim calcmode="lin" valueType="num">
                                      <p:cBhvr>
                                        <p:cTn id="12" dur="1000" fill="hold"/>
                                        <p:tgtEl>
                                          <p:spTgt spid="17"/>
                                        </p:tgtEl>
                                        <p:attrNameLst>
                                          <p:attrName>ppt_h</p:attrName>
                                        </p:attrNameLst>
                                      </p:cBhvr>
                                      <p:tavLst>
                                        <p:tav tm="0">
                                          <p:val>
                                            <p:strVal val="#ppt_h"/>
                                          </p:val>
                                        </p:tav>
                                        <p:tav tm="100000">
                                          <p:val>
                                            <p:strVal val="#ppt_h"/>
                                          </p:val>
                                        </p:tav>
                                      </p:tavLst>
                                    </p:anim>
                                    <p:animEffect transition="in" filter="fade">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p:cNvPicPr>
            <a:picLocks noChangeAspect="1" noChangeArrowheads="1"/>
          </p:cNvPicPr>
          <p:nvPr/>
        </p:nvPicPr>
        <p:blipFill>
          <a:blip r:embed="rId2" cstate="print"/>
          <a:srcRect r="19336" b="37629"/>
          <a:stretch>
            <a:fillRect/>
          </a:stretch>
        </p:blipFill>
        <p:spPr bwMode="auto">
          <a:xfrm>
            <a:off x="1311139" y="3140968"/>
            <a:ext cx="6127300" cy="2100402"/>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El dispositivo de salida</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Ventanas de consola o terminal</a:t>
            </a:r>
          </a:p>
          <a:p>
            <a:pPr marL="361950" lvl="1" indent="1588">
              <a:spcBef>
                <a:spcPts val="0"/>
              </a:spcBef>
              <a:spcAft>
                <a:spcPts val="600"/>
              </a:spcAft>
              <a:buNone/>
            </a:pPr>
            <a:r>
              <a:rPr lang="es-ES" dirty="0" smtClean="0"/>
              <a:t>Las aplicaciones en modo texto se ejecutan dentro de ventanas:</a:t>
            </a:r>
          </a:p>
          <a:p>
            <a:pPr marL="714375" lvl="1" indent="-350838">
              <a:spcBef>
                <a:spcPts val="0"/>
              </a:spcBef>
              <a:spcAft>
                <a:spcPts val="600"/>
              </a:spcAft>
            </a:pPr>
            <a:r>
              <a:rPr lang="es-ES" dirty="0" smtClean="0"/>
              <a:t>Windows: ventanas de consola (</a:t>
            </a:r>
            <a:r>
              <a:rPr lang="es-ES" i="1" dirty="0" smtClean="0"/>
              <a:t>Símbolo del sistema</a:t>
            </a:r>
            <a:r>
              <a:rPr lang="es-ES" dirty="0" smtClean="0"/>
              <a:t>)</a:t>
            </a:r>
          </a:p>
          <a:p>
            <a:pPr marL="714375" lvl="1" indent="-350838">
              <a:spcBef>
                <a:spcPts val="0"/>
              </a:spcBef>
              <a:spcAft>
                <a:spcPts val="600"/>
              </a:spcAft>
            </a:pPr>
            <a:r>
              <a:rPr lang="es-ES" dirty="0" smtClean="0"/>
              <a:t>Linux: ventanas de terminal</a:t>
            </a:r>
          </a:p>
          <a:p>
            <a:pPr marL="361950" lvl="1" indent="1588">
              <a:spcBef>
                <a:spcPts val="0"/>
              </a:spcBef>
              <a:spcAft>
                <a:spcPts val="600"/>
              </a:spcAft>
              <a:buNone/>
            </a:pPr>
            <a:endParaRPr lang="es-ES"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69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12" name="11 Tabla"/>
          <p:cNvGraphicFramePr>
            <a:graphicFrameLocks noGrp="1"/>
          </p:cNvGraphicFramePr>
          <p:nvPr/>
        </p:nvGraphicFramePr>
        <p:xfrm>
          <a:off x="1383147" y="3380234"/>
          <a:ext cx="6048672" cy="1854200"/>
        </p:xfrm>
        <a:graphic>
          <a:graphicData uri="http://schemas.openxmlformats.org/drawingml/2006/table">
            <a:tbl>
              <a:tblPr firstRow="1" bandRow="1">
                <a:tableStyleId>{5C22544A-7EE6-4342-B048-85BDC9FD1C3A}</a:tableStyleId>
              </a:tblPr>
              <a:tblGrid>
                <a:gridCol w="288032"/>
                <a:gridCol w="288032"/>
                <a:gridCol w="288032"/>
                <a:gridCol w="288032"/>
                <a:gridCol w="288032"/>
                <a:gridCol w="288032"/>
                <a:gridCol w="288032"/>
                <a:gridCol w="288032"/>
                <a:gridCol w="288032"/>
                <a:gridCol w="288032"/>
                <a:gridCol w="288032"/>
                <a:gridCol w="288032"/>
                <a:gridCol w="288032"/>
                <a:gridCol w="288032"/>
                <a:gridCol w="288032"/>
                <a:gridCol w="288032"/>
                <a:gridCol w="288032"/>
                <a:gridCol w="288032"/>
                <a:gridCol w="288032"/>
                <a:gridCol w="288032"/>
                <a:gridCol w="288032"/>
              </a:tblGrid>
              <a:tr h="370840">
                <a:tc>
                  <a:txBody>
                    <a:bodyPr/>
                    <a:lstStyle/>
                    <a:p>
                      <a:pPr algn="ctr"/>
                      <a:r>
                        <a:rPr lang="es-ES" sz="1800" dirty="0" smtClean="0">
                          <a:solidFill>
                            <a:schemeClr val="tx1"/>
                          </a:solidFill>
                          <a:latin typeface="Consolas" pitchFamily="49" charset="0"/>
                          <a:cs typeface="Consolas" pitchFamily="49" charset="0"/>
                        </a:rPr>
                        <a:t>H</a:t>
                      </a:r>
                      <a:endParaRPr lang="es-ES" sz="1800" dirty="0">
                        <a:solidFill>
                          <a:schemeClr val="tx1"/>
                        </a:solidFill>
                        <a:latin typeface="Consolas" pitchFamily="49" charset="0"/>
                        <a:cs typeface="Consolas" pitchFamily="49" charset="0"/>
                      </a:endParaRPr>
                    </a:p>
                  </a:txBody>
                  <a:tcPr anchor="ctr">
                    <a:lnL w="381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o</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l</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a</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M</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u</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n</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d</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o</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800" dirty="0" smtClean="0">
                          <a:solidFill>
                            <a:schemeClr val="tx1"/>
                          </a:solidFill>
                          <a:latin typeface="Consolas" pitchFamily="49" charset="0"/>
                          <a:cs typeface="Consolas" pitchFamily="49" charset="0"/>
                        </a:rPr>
                        <a:t>!</a:t>
                      </a:r>
                      <a:endParaRPr lang="es-ES" sz="18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pPr algn="ctr"/>
                      <a:endParaRPr lang="es-ES" sz="1400" b="1" dirty="0">
                        <a:solidFill>
                          <a:schemeClr val="tx1"/>
                        </a:solidFill>
                        <a:latin typeface="Consolas" pitchFamily="49" charset="0"/>
                        <a:cs typeface="Consolas" pitchFamily="49" charset="0"/>
                      </a:endParaRPr>
                    </a:p>
                  </a:txBody>
                  <a:tcPr anchor="ctr">
                    <a:lnL w="381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pPr algn="ctr"/>
                      <a:endParaRPr lang="es-ES" sz="1400" dirty="0">
                        <a:solidFill>
                          <a:schemeClr val="tx1"/>
                        </a:solidFill>
                        <a:latin typeface="Consolas" pitchFamily="49" charset="0"/>
                        <a:cs typeface="Consolas" pitchFamily="49" charset="0"/>
                      </a:endParaRPr>
                    </a:p>
                  </a:txBody>
                  <a:tcPr anchor="ctr">
                    <a:lnL w="381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pPr algn="ctr"/>
                      <a:endParaRPr lang="es-ES" sz="1400" dirty="0">
                        <a:solidFill>
                          <a:schemeClr val="tx1"/>
                        </a:solidFill>
                        <a:latin typeface="Consolas" pitchFamily="49" charset="0"/>
                        <a:cs typeface="Consolas" pitchFamily="49" charset="0"/>
                      </a:endParaRPr>
                    </a:p>
                  </a:txBody>
                  <a:tcPr anchor="ctr">
                    <a:lnL w="381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370840">
                <a:tc>
                  <a:txBody>
                    <a:bodyPr/>
                    <a:lstStyle/>
                    <a:p>
                      <a:pPr algn="ctr"/>
                      <a:endParaRPr lang="es-ES" sz="1400" dirty="0">
                        <a:solidFill>
                          <a:schemeClr val="tx1"/>
                        </a:solidFill>
                        <a:latin typeface="Consolas" pitchFamily="49" charset="0"/>
                        <a:cs typeface="Consolas" pitchFamily="49" charset="0"/>
                      </a:endParaRPr>
                    </a:p>
                  </a:txBody>
                  <a:tcPr anchor="ctr">
                    <a:lnL w="38100" cap="flat" cmpd="sng" algn="ctr">
                      <a:no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sz="1400" dirty="0">
                        <a:solidFill>
                          <a:schemeClr val="tx1"/>
                        </a:solidFill>
                        <a:latin typeface="Consolas" pitchFamily="49" charset="0"/>
                        <a:cs typeface="Consolas" pitchFamily="49" charset="0"/>
                      </a:endParaRPr>
                    </a:p>
                  </a:txBody>
                  <a:tcPr anchor="ctr">
                    <a:lnL w="12700" cap="flat" cmpd="sng" algn="ctr">
                      <a:solidFill>
                        <a:schemeClr val="tx1"/>
                      </a:solid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5" name="21 Grupo"/>
          <p:cNvGrpSpPr/>
          <p:nvPr/>
        </p:nvGrpSpPr>
        <p:grpSpPr>
          <a:xfrm>
            <a:off x="1339714" y="3831332"/>
            <a:ext cx="6794586" cy="2192774"/>
            <a:chOff x="1648247" y="3952106"/>
            <a:chExt cx="6794586" cy="2192774"/>
          </a:xfrm>
        </p:grpSpPr>
        <p:sp>
          <p:nvSpPr>
            <p:cNvPr id="13" name="12 Elipse"/>
            <p:cNvSpPr/>
            <p:nvPr/>
          </p:nvSpPr>
          <p:spPr>
            <a:xfrm>
              <a:off x="1648247" y="3952106"/>
              <a:ext cx="360040"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14 Conector recto"/>
            <p:cNvCxnSpPr>
              <a:stCxn id="13" idx="4"/>
            </p:cNvCxnSpPr>
            <p:nvPr/>
          </p:nvCxnSpPr>
          <p:spPr>
            <a:xfrm>
              <a:off x="1828267" y="4312146"/>
              <a:ext cx="0" cy="165600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826171" y="5956369"/>
              <a:ext cx="504056"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339752" y="5775548"/>
              <a:ext cx="6103081"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dirty="0" smtClean="0">
                  <a:effectLst>
                    <a:outerShdw blurRad="38100" dist="38100" dir="2700000" algn="tl">
                      <a:srgbClr val="000000">
                        <a:alpha val="43137"/>
                      </a:srgbClr>
                    </a:outerShdw>
                  </a:effectLst>
                  <a:latin typeface="Cambria" pitchFamily="18" charset="0"/>
                </a:rPr>
                <a:t>Cursor parpadeante: Donde se colocará el siguiente carácter.</a:t>
              </a:r>
            </a:p>
          </p:txBody>
        </p:sp>
      </p:grpSp>
      <p:cxnSp>
        <p:nvCxnSpPr>
          <p:cNvPr id="21" name="20 Conector recto"/>
          <p:cNvCxnSpPr/>
          <p:nvPr/>
        </p:nvCxnSpPr>
        <p:spPr>
          <a:xfrm>
            <a:off x="1455155" y="4028306"/>
            <a:ext cx="144000" cy="0"/>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346094" y="4097878"/>
            <a:ext cx="564578"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onsolas" pitchFamily="49" charset="0"/>
                <a:cs typeface="Consolas" pitchFamily="49" charset="0"/>
              </a:rPr>
              <a:t>...</a:t>
            </a:r>
          </a:p>
        </p:txBody>
      </p:sp>
      <p:sp>
        <p:nvSpPr>
          <p:cNvPr id="17" name="16 CuadroTexto"/>
          <p:cNvSpPr txBox="1"/>
          <p:nvPr/>
        </p:nvSpPr>
        <p:spPr>
          <a:xfrm>
            <a:off x="4222364" y="5194951"/>
            <a:ext cx="461665" cy="47224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none" rtlCol="0">
            <a:spAutoFit/>
          </a:bodyPr>
          <a:lstStyle/>
          <a:p>
            <a:pPr algn="ctr">
              <a:spcAft>
                <a:spcPts val="600"/>
              </a:spcAft>
            </a:pPr>
            <a:r>
              <a:rPr lang="es-ES" dirty="0" smtClean="0">
                <a:effectLst>
                  <a:outerShdw blurRad="38100" dist="38100" dir="2700000" algn="tl">
                    <a:srgbClr val="000000">
                      <a:alpha val="43137"/>
                    </a:srgbClr>
                  </a:outerShdw>
                </a:effectLst>
                <a:latin typeface="Consolas" pitchFamily="49" charset="0"/>
                <a:cs typeface="Consolas" pitchFamily="49"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35" presetClass="emph" presetSubtype="0" repeatCount="indefinite" fill="hold" nodeType="withEffect">
                                  <p:stCondLst>
                                    <p:cond delay="0"/>
                                  </p:stCondLst>
                                  <p:childTnLst>
                                    <p:anim calcmode="discrete" valueType="str">
                                      <p:cBhvr>
                                        <p:cTn id="16"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Visualización de datos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cs typeface="Consolas" pitchFamily="49" charset="0"/>
              </a:rPr>
              <a:t>El insertor </a:t>
            </a:r>
            <a:r>
              <a:rPr lang="es-ES" sz="2800" i="0" dirty="0" smtClean="0">
                <a:solidFill>
                  <a:schemeClr val="bg2">
                    <a:lumMod val="20000"/>
                    <a:lumOff val="80000"/>
                  </a:schemeClr>
                </a:solidFill>
                <a:latin typeface="Consolas" pitchFamily="49" charset="0"/>
                <a:cs typeface="Consolas" pitchFamily="49" charset="0"/>
              </a:rPr>
              <a:t>&lt;&lt;</a:t>
            </a:r>
          </a:p>
          <a:p>
            <a:pPr marL="361950" lvl="1" indent="0">
              <a:spcBef>
                <a:spcPts val="0"/>
              </a:spcBef>
              <a:spcAft>
                <a:spcPts val="1200"/>
              </a:spcAft>
              <a:buNone/>
            </a:pPr>
            <a:r>
              <a:rPr lang="es-ES" i="1" dirty="0" smtClean="0">
                <a:sym typeface="Wingdings" pitchFamily="2" charset="2"/>
              </a:rPr>
              <a:t>Inserta textos en la pantalla de modo texto</a:t>
            </a:r>
          </a:p>
          <a:p>
            <a:pPr marL="361950" lvl="1" indent="0">
              <a:spcBef>
                <a:spcPts val="0"/>
              </a:spcBef>
              <a:spcAft>
                <a:spcPts val="1200"/>
              </a:spcAft>
              <a:buNone/>
            </a:pPr>
            <a:r>
              <a:rPr lang="es-ES" dirty="0" smtClean="0">
                <a:sym typeface="Wingdings" pitchFamily="2" charset="2"/>
              </a:rPr>
              <a:t>Representación textual de los datos</a:t>
            </a:r>
          </a:p>
          <a:p>
            <a:pPr marL="361950" lvl="1" indent="0">
              <a:spcBef>
                <a:spcPts val="0"/>
              </a:spcBef>
              <a:spcAft>
                <a:spcPts val="1200"/>
              </a:spcAft>
              <a:buNone/>
            </a:pPr>
            <a:r>
              <a:rPr lang="es-ES" dirty="0" smtClean="0">
                <a:sym typeface="Wingdings" pitchFamily="2" charset="2"/>
              </a:rPr>
              <a:t>A partir de la posición del cursor</a:t>
            </a:r>
          </a:p>
          <a:p>
            <a:pPr marL="361950" lvl="1" indent="0">
              <a:spcBef>
                <a:spcPts val="0"/>
              </a:spcBef>
              <a:spcAft>
                <a:spcPts val="1200"/>
              </a:spcAft>
              <a:buNone/>
            </a:pPr>
            <a:r>
              <a:rPr lang="es-ES" i="1" dirty="0" smtClean="0">
                <a:sym typeface="Wingdings" pitchFamily="2" charset="2"/>
              </a:rPr>
              <a:t>Line </a:t>
            </a:r>
            <a:r>
              <a:rPr lang="es-ES" i="1" dirty="0" err="1" smtClean="0">
                <a:sym typeface="Wingdings" pitchFamily="2" charset="2"/>
              </a:rPr>
              <a:t>wrap</a:t>
            </a:r>
            <a:r>
              <a:rPr lang="es-ES" dirty="0" smtClean="0">
                <a:sym typeface="Wingdings" pitchFamily="2" charset="2"/>
              </a:rPr>
              <a:t> (continúa en la siguiente línea si no cabe)</a:t>
            </a:r>
            <a:endParaRPr lang="es-ES" i="1" dirty="0" smtClean="0">
              <a:sym typeface="Wingdings" pitchFamily="2" charset="2"/>
            </a:endParaRPr>
          </a:p>
          <a:p>
            <a:pPr marL="361950" lvl="1" indent="1588">
              <a:spcBef>
                <a:spcPts val="0"/>
              </a:spcBef>
              <a:spcAft>
                <a:spcPts val="1200"/>
              </a:spcAft>
              <a:buNone/>
            </a:pPr>
            <a:r>
              <a:rPr lang="es-ES" dirty="0" smtClean="0">
                <a:sym typeface="Wingdings" pitchFamily="2" charset="2"/>
              </a:rPr>
              <a:t>Se pueden encadenar:</a:t>
            </a:r>
          </a:p>
          <a:p>
            <a:pPr marL="361950" lvl="1" indent="1588">
              <a:spcBef>
                <a:spcPts val="0"/>
              </a:spcBef>
              <a:spcAft>
                <a:spcPts val="1200"/>
              </a:spcAft>
              <a:buNone/>
            </a:pPr>
            <a:r>
              <a:rPr lang="es-ES" dirty="0" smtClean="0">
                <a:latin typeface="Consolas" pitchFamily="49" charset="0"/>
                <a:cs typeface="Consolas" pitchFamily="49" charset="0"/>
                <a:sym typeface="Wingdings" pitchFamily="2" charset="2"/>
              </a:rPr>
              <a:t>cout &lt;&lt; ... &lt;&lt; ... &lt;&lt; ...;</a:t>
            </a:r>
          </a:p>
          <a:p>
            <a:pPr marL="361950" lvl="1" indent="1588">
              <a:spcBef>
                <a:spcPts val="0"/>
              </a:spcBef>
              <a:spcAft>
                <a:spcPts val="1200"/>
              </a:spcAft>
              <a:buNone/>
            </a:pPr>
            <a:endParaRPr lang="es-ES"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5911773" y="967011"/>
            <a:ext cx="2747867" cy="52322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r"/>
            <a:r>
              <a:rPr lang="es-ES" sz="2800" dirty="0" smtClean="0">
                <a:effectLst>
                  <a:outerShdw blurRad="38100" dist="38100" dir="2700000" algn="tl">
                    <a:srgbClr val="000000">
                      <a:alpha val="43137"/>
                    </a:srgbClr>
                  </a:outerShdw>
                </a:effectLst>
                <a:latin typeface="Consolas" pitchFamily="49" charset="0"/>
              </a:rPr>
              <a:t>cout &lt;&lt; </a:t>
            </a:r>
            <a:r>
              <a:rPr lang="es-ES" sz="2800" dirty="0" smtClean="0">
                <a:solidFill>
                  <a:schemeClr val="tx1"/>
                </a:solidFill>
                <a:effectLst>
                  <a:outerShdw blurRad="38100" dist="38100" dir="2700000" algn="tl">
                    <a:srgbClr val="000000">
                      <a:alpha val="43137"/>
                    </a:srgbClr>
                  </a:outerShdw>
                </a:effectLst>
                <a:latin typeface="Consolas" pitchFamily="49" charset="0"/>
              </a:rPr>
              <a:t>...</a:t>
            </a:r>
            <a:r>
              <a:rPr lang="es-ES" sz="2800" dirty="0" smtClean="0">
                <a:effectLst>
                  <a:outerShdw blurRad="38100" dist="38100" dir="2700000" algn="tl">
                    <a:srgbClr val="000000">
                      <a:alpha val="43137"/>
                    </a:srgbClr>
                  </a:outerShdw>
                </a:effectLst>
                <a:latin typeface="Consolas" pitchFamily="49" charset="0"/>
              </a:rPr>
              <a:t>; </a:t>
            </a:r>
            <a:endParaRPr lang="es-ES" sz="2800" dirty="0">
              <a:effectLst>
                <a:outerShdw blurRad="38100" dist="38100" dir="2700000" algn="tl">
                  <a:srgbClr val="000000">
                    <a:alpha val="43137"/>
                  </a:srgbClr>
                </a:outerShdw>
              </a:effectLst>
            </a:endParaRPr>
          </a:p>
        </p:txBody>
      </p:sp>
      <p:grpSp>
        <p:nvGrpSpPr>
          <p:cNvPr id="12" name="11 Grupo"/>
          <p:cNvGrpSpPr/>
          <p:nvPr/>
        </p:nvGrpSpPr>
        <p:grpSpPr>
          <a:xfrm>
            <a:off x="2330227" y="4063355"/>
            <a:ext cx="4965911" cy="1199753"/>
            <a:chOff x="2711958" y="4090789"/>
            <a:chExt cx="4965911" cy="1199753"/>
          </a:xfrm>
        </p:grpSpPr>
        <p:sp>
          <p:nvSpPr>
            <p:cNvPr id="7" name="6 Rectángulo"/>
            <p:cNvSpPr/>
            <p:nvPr/>
          </p:nvSpPr>
          <p:spPr>
            <a:xfrm>
              <a:off x="2711958" y="4859655"/>
              <a:ext cx="4965911" cy="430887"/>
            </a:xfrm>
            <a:prstGeom prst="rect">
              <a:avLst/>
            </a:prstGeom>
          </p:spPr>
          <p:txBody>
            <a:bodyPr wrap="none">
              <a:spAutoFit/>
            </a:bodyPr>
            <a:lstStyle/>
            <a:p>
              <a:r>
                <a:rPr lang="es-ES" sz="2200" dirty="0" smtClean="0">
                  <a:solidFill>
                    <a:srgbClr val="FFC000"/>
                  </a:solidFill>
                  <a:effectLst>
                    <a:outerShdw blurRad="38100" dist="38100" dir="2700000" algn="tl">
                      <a:srgbClr val="000000">
                        <a:alpha val="43137"/>
                      </a:srgbClr>
                    </a:outerShdw>
                  </a:effectLst>
                  <a:latin typeface="+mj-lt"/>
                  <a:cs typeface="Consolas" pitchFamily="49" charset="0"/>
                </a:rPr>
                <a:t>Recuerda: las instrucciones terminan en </a:t>
              </a:r>
              <a:r>
                <a:rPr lang="es-ES" sz="22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a:t>
              </a:r>
              <a:endParaRPr lang="es-ES" sz="2200" dirty="0">
                <a:solidFill>
                  <a:srgbClr val="FFC000"/>
                </a:solidFill>
              </a:endParaRPr>
            </a:p>
          </p:txBody>
        </p:sp>
        <p:sp>
          <p:nvSpPr>
            <p:cNvPr id="9" name="8 Elipse"/>
            <p:cNvSpPr/>
            <p:nvPr/>
          </p:nvSpPr>
          <p:spPr>
            <a:xfrm>
              <a:off x="5018906" y="4090789"/>
              <a:ext cx="360040"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p:cNvCxnSpPr>
              <a:stCxn id="9" idx="4"/>
            </p:cNvCxnSpPr>
            <p:nvPr/>
          </p:nvCxnSpPr>
          <p:spPr>
            <a:xfrm flipH="1">
              <a:off x="5194138" y="4450829"/>
              <a:ext cx="4788" cy="407665"/>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Visualización de datos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cs typeface="Consolas" pitchFamily="49" charset="0"/>
              </a:rPr>
              <a:t>Con el insertor </a:t>
            </a:r>
            <a:r>
              <a:rPr lang="es-ES" sz="2800" i="0" dirty="0" smtClean="0">
                <a:solidFill>
                  <a:schemeClr val="bg2">
                    <a:lumMod val="20000"/>
                    <a:lumOff val="80000"/>
                  </a:schemeClr>
                </a:solidFill>
                <a:latin typeface="Consolas" pitchFamily="49" charset="0"/>
                <a:cs typeface="Consolas" pitchFamily="49" charset="0"/>
              </a:rPr>
              <a:t>&lt;&lt;</a:t>
            </a:r>
            <a:r>
              <a:rPr lang="es-ES" sz="2800" dirty="0" smtClean="0">
                <a:solidFill>
                  <a:schemeClr val="bg2">
                    <a:lumMod val="20000"/>
                    <a:lumOff val="80000"/>
                  </a:schemeClr>
                </a:solidFill>
                <a:cs typeface="Consolas" pitchFamily="49" charset="0"/>
              </a:rPr>
              <a:t> podemos mostrar...</a:t>
            </a:r>
          </a:p>
          <a:p>
            <a:pPr marL="714375" lvl="1" indent="-352425">
              <a:spcBef>
                <a:spcPts val="0"/>
              </a:spcBef>
              <a:spcAft>
                <a:spcPts val="600"/>
              </a:spcAft>
            </a:pPr>
            <a:r>
              <a:rPr lang="es-ES" dirty="0" smtClean="0">
                <a:sym typeface="Wingdings" pitchFamily="2" charset="2"/>
              </a:rPr>
              <a:t>Cadenas de caracteres literales</a:t>
            </a:r>
          </a:p>
          <a:p>
            <a:pPr marL="714375" lvl="1" indent="0">
              <a:spcBef>
                <a:spcPts val="0"/>
              </a:spcBef>
              <a:spcAft>
                <a:spcPts val="600"/>
              </a:spcAft>
              <a:buNone/>
            </a:pPr>
            <a:r>
              <a:rPr lang="es-ES" dirty="0" smtClean="0">
                <a:sym typeface="Wingdings" pitchFamily="2" charset="2"/>
              </a:rPr>
              <a:t>Textos encerrados entre comillas dobles: </a:t>
            </a:r>
            <a:r>
              <a:rPr lang="es-ES" dirty="0" smtClean="0">
                <a:solidFill>
                  <a:srgbClr val="FFFF00"/>
                </a:solidFill>
                <a:latin typeface="Consolas" pitchFamily="49" charset="0"/>
                <a:cs typeface="Consolas" pitchFamily="49" charset="0"/>
                <a:sym typeface="Wingdings" pitchFamily="2" charset="2"/>
              </a:rPr>
              <a:t>"..."</a:t>
            </a:r>
          </a:p>
          <a:p>
            <a:pPr marL="714375" lvl="1" indent="1588">
              <a:spcBef>
                <a:spcPts val="0"/>
              </a:spcBef>
              <a:spcAft>
                <a:spcPts val="600"/>
              </a:spcAft>
              <a:buClr>
                <a:srgbClr val="04617B">
                  <a:lumMod val="20000"/>
                  <a:lumOff val="80000"/>
                </a:srgbClr>
              </a:buClr>
              <a:buNone/>
            </a:pPr>
            <a:r>
              <a:rPr lang="es-ES" dirty="0" smtClean="0">
                <a:solidFill>
                  <a:prstClr val="white"/>
                </a:solidFill>
                <a:latin typeface="Consolas" pitchFamily="49" charset="0"/>
                <a:cs typeface="Consolas" pitchFamily="49" charset="0"/>
                <a:sym typeface="Wingdings" pitchFamily="2" charset="2"/>
              </a:rPr>
              <a:t>cout &lt;&lt; </a:t>
            </a:r>
            <a:r>
              <a:rPr lang="es-ES" dirty="0" smtClean="0">
                <a:solidFill>
                  <a:srgbClr val="FFFF00"/>
                </a:solidFill>
                <a:latin typeface="Consolas" pitchFamily="49" charset="0"/>
                <a:cs typeface="Consolas" pitchFamily="49" charset="0"/>
                <a:sym typeface="Wingdings" pitchFamily="2" charset="2"/>
              </a:rPr>
              <a:t>"Hola Mundo!"</a:t>
            </a:r>
            <a:r>
              <a:rPr lang="es-ES" dirty="0" smtClean="0">
                <a:solidFill>
                  <a:prstClr val="white"/>
                </a:solidFill>
                <a:latin typeface="Consolas" pitchFamily="49" charset="0"/>
                <a:cs typeface="Consolas" pitchFamily="49" charset="0"/>
                <a:sym typeface="Wingdings" pitchFamily="2" charset="2"/>
              </a:rPr>
              <a:t>;</a:t>
            </a:r>
          </a:p>
          <a:p>
            <a:pPr marL="714375" lvl="1" indent="-352425">
              <a:spcBef>
                <a:spcPts val="3000"/>
              </a:spcBef>
              <a:spcAft>
                <a:spcPts val="600"/>
              </a:spcAft>
            </a:pPr>
            <a:r>
              <a:rPr lang="es-ES" dirty="0" smtClean="0">
                <a:sym typeface="Wingdings" pitchFamily="2" charset="2"/>
              </a:rPr>
              <a:t>Números literales</a:t>
            </a:r>
          </a:p>
          <a:p>
            <a:pPr marL="714375" lvl="1" indent="0">
              <a:spcBef>
                <a:spcPts val="0"/>
              </a:spcBef>
              <a:spcAft>
                <a:spcPts val="600"/>
              </a:spcAft>
              <a:buNone/>
            </a:pPr>
            <a:r>
              <a:rPr lang="es-ES" dirty="0" smtClean="0">
                <a:sym typeface="Wingdings" pitchFamily="2" charset="2"/>
              </a:rPr>
              <a:t>Con o sin decimales, con signo o no: </a:t>
            </a:r>
            <a:r>
              <a:rPr lang="es-ES" dirty="0" smtClean="0">
                <a:solidFill>
                  <a:srgbClr val="FFFF00"/>
                </a:solidFill>
                <a:latin typeface="Consolas" pitchFamily="49" charset="0"/>
                <a:cs typeface="Consolas" pitchFamily="49" charset="0"/>
                <a:sym typeface="Wingdings" pitchFamily="2" charset="2"/>
              </a:rPr>
              <a:t>123</a:t>
            </a:r>
            <a:r>
              <a:rPr lang="es-ES" dirty="0" smtClean="0">
                <a:sym typeface="Wingdings" pitchFamily="2" charset="2"/>
              </a:rPr>
              <a:t>, </a:t>
            </a:r>
            <a:r>
              <a:rPr lang="es-ES" dirty="0" smtClean="0">
                <a:solidFill>
                  <a:srgbClr val="FFFF00"/>
                </a:solidFill>
                <a:latin typeface="Consolas" pitchFamily="49" charset="0"/>
                <a:cs typeface="Consolas" pitchFamily="49" charset="0"/>
                <a:sym typeface="Wingdings" pitchFamily="2" charset="2"/>
              </a:rPr>
              <a:t>-37</a:t>
            </a:r>
            <a:r>
              <a:rPr lang="es-ES" dirty="0" smtClean="0">
                <a:sym typeface="Wingdings" pitchFamily="2" charset="2"/>
              </a:rPr>
              <a:t>, </a:t>
            </a:r>
            <a:r>
              <a:rPr lang="es-ES" dirty="0" smtClean="0">
                <a:solidFill>
                  <a:srgbClr val="FFFF00"/>
                </a:solidFill>
                <a:latin typeface="Consolas" pitchFamily="49" charset="0"/>
                <a:cs typeface="Consolas" pitchFamily="49" charset="0"/>
                <a:sym typeface="Wingdings" pitchFamily="2" charset="2"/>
              </a:rPr>
              <a:t>3.1416</a:t>
            </a:r>
            <a:r>
              <a:rPr lang="es-ES" dirty="0" smtClean="0">
                <a:sym typeface="Wingdings" pitchFamily="2" charset="2"/>
              </a:rPr>
              <a:t>, ...</a:t>
            </a:r>
            <a:endParaRPr lang="es-ES" dirty="0" smtClean="0">
              <a:solidFill>
                <a:srgbClr val="FFFF00"/>
              </a:solidFill>
              <a:latin typeface="Consolas" pitchFamily="49" charset="0"/>
              <a:cs typeface="Consolas" pitchFamily="49" charset="0"/>
              <a:sym typeface="Wingdings" pitchFamily="2" charset="2"/>
            </a:endParaRPr>
          </a:p>
          <a:p>
            <a:pPr marL="714375" lvl="1" indent="1588">
              <a:spcBef>
                <a:spcPts val="0"/>
              </a:spcBef>
              <a:spcAft>
                <a:spcPts val="600"/>
              </a:spcAft>
              <a:buClr>
                <a:srgbClr val="04617B">
                  <a:lumMod val="20000"/>
                  <a:lumOff val="80000"/>
                </a:srgbClr>
              </a:buClr>
              <a:buNone/>
            </a:pPr>
            <a:r>
              <a:rPr lang="es-ES" dirty="0" smtClean="0">
                <a:solidFill>
                  <a:prstClr val="white"/>
                </a:solidFill>
                <a:latin typeface="Consolas" pitchFamily="49" charset="0"/>
                <a:cs typeface="Consolas" pitchFamily="49" charset="0"/>
                <a:sym typeface="Wingdings" pitchFamily="2" charset="2"/>
              </a:rPr>
              <a:t>cout &lt;&lt; </a:t>
            </a:r>
            <a:r>
              <a:rPr lang="es-ES" dirty="0" smtClean="0">
                <a:solidFill>
                  <a:srgbClr val="FFFF00"/>
                </a:solidFill>
                <a:latin typeface="Consolas" pitchFamily="49" charset="0"/>
                <a:cs typeface="Consolas" pitchFamily="49" charset="0"/>
                <a:sym typeface="Wingdings" pitchFamily="2" charset="2"/>
              </a:rPr>
              <a:t>"Pi = "</a:t>
            </a:r>
            <a:r>
              <a:rPr lang="es-ES" dirty="0" smtClean="0">
                <a:solidFill>
                  <a:prstClr val="white"/>
                </a:solidFill>
                <a:latin typeface="Consolas" pitchFamily="49" charset="0"/>
                <a:cs typeface="Consolas" pitchFamily="49" charset="0"/>
                <a:sym typeface="Wingdings" pitchFamily="2" charset="2"/>
              </a:rPr>
              <a:t> &lt;&lt; </a:t>
            </a:r>
            <a:r>
              <a:rPr lang="es-ES" dirty="0" smtClean="0">
                <a:solidFill>
                  <a:srgbClr val="FFFF00"/>
                </a:solidFill>
                <a:latin typeface="Consolas" pitchFamily="49" charset="0"/>
                <a:cs typeface="Consolas" pitchFamily="49" charset="0"/>
                <a:sym typeface="Wingdings" pitchFamily="2" charset="2"/>
              </a:rPr>
              <a:t>3.1416</a:t>
            </a:r>
            <a:r>
              <a:rPr lang="es-ES" dirty="0" smtClean="0">
                <a:solidFill>
                  <a:prstClr val="white"/>
                </a:solidFill>
                <a:latin typeface="Consolas" pitchFamily="49" charset="0"/>
                <a:cs typeface="Consolas" pitchFamily="49" charset="0"/>
                <a:sym typeface="Wingdings" pitchFamily="2" charset="2"/>
              </a:rPr>
              <a:t>;</a:t>
            </a:r>
          </a:p>
          <a:p>
            <a:pPr marL="714375" lvl="1" indent="0">
              <a:spcBef>
                <a:spcPts val="0"/>
              </a:spcBef>
              <a:spcAft>
                <a:spcPts val="600"/>
              </a:spcAft>
              <a:buClr>
                <a:srgbClr val="04617B">
                  <a:lumMod val="20000"/>
                  <a:lumOff val="80000"/>
                </a:srgbClr>
              </a:buClr>
              <a:buNone/>
            </a:pPr>
            <a:r>
              <a:rPr lang="es-ES" dirty="0" smtClean="0">
                <a:solidFill>
                  <a:prstClr val="white"/>
                </a:solidFill>
                <a:sym typeface="Wingdings" pitchFamily="2" charset="2"/>
              </a:rPr>
              <a:t>Se muestran los caracteres que representan el número</a:t>
            </a:r>
            <a:endParaRPr lang="es-ES" dirty="0" smtClean="0">
              <a:solidFill>
                <a:srgbClr val="FFFF00"/>
              </a:solidFill>
              <a:latin typeface="Consolas" pitchFamily="49" charset="0"/>
              <a:cs typeface="Consolas" pitchFamily="49" charset="0"/>
              <a:sym typeface="Wingdings" pitchFamily="2" charset="2"/>
            </a:endParaRPr>
          </a:p>
          <a:p>
            <a:pPr marL="714375" lvl="1" indent="-352425">
              <a:spcBef>
                <a:spcPts val="3000"/>
              </a:spcBef>
              <a:spcAft>
                <a:spcPts val="600"/>
              </a:spcAft>
            </a:pPr>
            <a:r>
              <a:rPr lang="es-ES" dirty="0" smtClean="0">
                <a:latin typeface="Consolas" pitchFamily="49" charset="0"/>
                <a:cs typeface="Consolas" pitchFamily="49" charset="0"/>
                <a:sym typeface="Wingdings" pitchFamily="2" charset="2"/>
              </a:rPr>
              <a:t>endl</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5004048" y="2895327"/>
            <a:ext cx="3867149" cy="461665"/>
          </a:xfrm>
          <a:prstGeom prst="rect">
            <a:avLst/>
          </a:prstGeom>
        </p:spPr>
        <p:txBody>
          <a:bodyPr wrap="none">
            <a:spAutoFit/>
          </a:bodyPr>
          <a:lstStyle/>
          <a:p>
            <a:r>
              <a:rPr lang="es-ES" sz="2400" i="1" dirty="0" smtClean="0">
                <a:solidFill>
                  <a:srgbClr val="FFC000"/>
                </a:solidFill>
                <a:effectLst>
                  <a:outerShdw blurRad="38100" dist="38100" dir="2700000" algn="tl">
                    <a:srgbClr val="000000">
                      <a:alpha val="43137"/>
                    </a:srgbClr>
                  </a:outerShdw>
                </a:effectLst>
                <a:latin typeface="+mj-lt"/>
                <a:cs typeface="Consolas" pitchFamily="49" charset="0"/>
              </a:rPr>
              <a:t>¡Las comillas no se muestran!</a:t>
            </a:r>
            <a:endParaRPr lang="es-ES" sz="2400" i="1" dirty="0">
              <a:solidFill>
                <a:srgbClr val="FFC000"/>
              </a:solidFill>
            </a:endParaRPr>
          </a:p>
        </p:txBody>
      </p:sp>
      <p:sp>
        <p:nvSpPr>
          <p:cNvPr id="7" name="6 Rectángulo"/>
          <p:cNvSpPr/>
          <p:nvPr/>
        </p:nvSpPr>
        <p:spPr>
          <a:xfrm>
            <a:off x="5354202" y="5127575"/>
            <a:ext cx="3466270" cy="461665"/>
          </a:xfrm>
          <a:prstGeom prst="rect">
            <a:avLst/>
          </a:prstGeom>
        </p:spPr>
        <p:txBody>
          <a:bodyPr wrap="none">
            <a:spAutoFit/>
          </a:bodyPr>
          <a:lstStyle/>
          <a:p>
            <a:r>
              <a:rPr lang="es-ES" sz="2400" i="1" dirty="0" smtClean="0">
                <a:solidFill>
                  <a:srgbClr val="FFC000"/>
                </a:solidFill>
                <a:effectLst>
                  <a:outerShdw blurRad="38100" dist="38100" dir="2700000" algn="tl">
                    <a:srgbClr val="000000">
                      <a:alpha val="43137"/>
                    </a:srgbClr>
                  </a:outerShdw>
                </a:effectLst>
                <a:latin typeface="+mj-lt"/>
                <a:cs typeface="Consolas" pitchFamily="49" charset="0"/>
              </a:rPr>
              <a:t>¡Punto decimal, NO coma!</a:t>
            </a:r>
            <a:endParaRPr lang="es-ES" sz="2400" i="1" dirty="0">
              <a:solidFill>
                <a:srgbClr val="FFC000"/>
              </a:solidFill>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1000"/>
                                        <p:tgtEl>
                                          <p:spTgt spid="3">
                                            <p:txEl>
                                              <p:pRg st="2" end="2"/>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up)">
                                      <p:cBhvr>
                                        <p:cTn id="25" dur="1000"/>
                                        <p:tgtEl>
                                          <p:spTgt spid="3">
                                            <p:txEl>
                                              <p:pRg st="4" end="4"/>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1000"/>
                                        <p:tgtEl>
                                          <p:spTgt spid="3">
                                            <p:txEl>
                                              <p:pRg st="5" end="5"/>
                                            </p:txEl>
                                          </p:spTgt>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1000"/>
                                        <p:tgtEl>
                                          <p:spTgt spid="3">
                                            <p:txEl>
                                              <p:pRg st="6" end="6"/>
                                            </p:txEl>
                                          </p:spTgt>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up)">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El programa principal</a:t>
            </a:r>
          </a:p>
          <a:p>
            <a:pPr marL="361950" lvl="1" indent="1588">
              <a:spcBef>
                <a:spcPts val="0"/>
              </a:spcBef>
              <a:spcAft>
                <a:spcPts val="1800"/>
              </a:spcAft>
              <a:buNone/>
            </a:pPr>
            <a:r>
              <a:rPr lang="es-ES" dirty="0" smtClean="0"/>
              <a:t>La función </a:t>
            </a:r>
            <a:r>
              <a:rPr lang="es-ES" dirty="0" smtClean="0">
                <a:latin typeface="Consolas" pitchFamily="49" charset="0"/>
                <a:cs typeface="Consolas" pitchFamily="49" charset="0"/>
              </a:rPr>
              <a:t>main()</a:t>
            </a:r>
            <a:r>
              <a:rPr lang="es-ES" dirty="0" smtClean="0"/>
              <a:t>: </a:t>
            </a:r>
            <a:r>
              <a:rPr lang="es-ES" i="1" dirty="0" smtClean="0"/>
              <a:t>donde comienza la ejecución...</a:t>
            </a:r>
          </a:p>
          <a:p>
            <a:pPr lvl="1" indent="1588">
              <a:spcBef>
                <a:spcPts val="0"/>
              </a:spcBef>
              <a:spcAft>
                <a:spcPts val="600"/>
              </a:spcAft>
              <a:buNone/>
            </a:pPr>
            <a:r>
              <a:rPr lang="es-ES" sz="2000" dirty="0" smtClean="0">
                <a:solidFill>
                  <a:schemeClr val="tx1">
                    <a:lumMod val="50000"/>
                  </a:schemeClr>
                </a:solidFill>
                <a:latin typeface="Consolas" pitchFamily="49" charset="0"/>
              </a:rPr>
              <a:t>#include &lt;iostream&gt;</a:t>
            </a:r>
          </a:p>
          <a:p>
            <a:pPr lvl="1" indent="1588">
              <a:spcBef>
                <a:spcPts val="0"/>
              </a:spcBef>
              <a:spcAft>
                <a:spcPts val="600"/>
              </a:spcAft>
              <a:buNone/>
            </a:pPr>
            <a:r>
              <a:rPr lang="es-ES" sz="2000" dirty="0" smtClean="0">
                <a:solidFill>
                  <a:schemeClr val="tx1">
                    <a:lumMod val="50000"/>
                  </a:schemeClr>
                </a:solidFill>
                <a:latin typeface="Consolas" pitchFamily="49" charset="0"/>
              </a:rPr>
              <a:t>using namespace std;</a:t>
            </a:r>
          </a:p>
          <a:p>
            <a:pPr lvl="1" indent="1588">
              <a:spcBef>
                <a:spcPts val="0"/>
              </a:spcBef>
              <a:spcAft>
                <a:spcPts val="600"/>
              </a:spcAft>
              <a:buNone/>
            </a:pPr>
            <a:endParaRPr lang="es-ES" sz="2000" dirty="0" smtClean="0">
              <a:solidFill>
                <a:srgbClr val="FFC000"/>
              </a:solidFill>
              <a:latin typeface="Consolas" pitchFamily="49" charset="0"/>
            </a:endParaRPr>
          </a:p>
          <a:p>
            <a:pPr lvl="1" indent="1588">
              <a:spcBef>
                <a:spcPts val="0"/>
              </a:spcBef>
              <a:spcAft>
                <a:spcPts val="600"/>
              </a:spcAft>
              <a:buNone/>
            </a:pPr>
            <a:r>
              <a:rPr lang="es-ES" sz="2000" dirty="0" smtClean="0">
                <a:solidFill>
                  <a:srgbClr val="FFC000"/>
                </a:solidFill>
                <a:latin typeface="Consolas" pitchFamily="49" charset="0"/>
              </a:rPr>
              <a:t>int</a:t>
            </a:r>
            <a:r>
              <a:rPr lang="es-ES" sz="2000" dirty="0" smtClean="0">
                <a:latin typeface="Consolas" pitchFamily="49" charset="0"/>
              </a:rPr>
              <a:t> main()</a:t>
            </a:r>
            <a:r>
              <a:rPr lang="es-ES" sz="2000" dirty="0" smtClean="0">
                <a:solidFill>
                  <a:schemeClr val="accent2">
                    <a:lumMod val="20000"/>
                    <a:lumOff val="80000"/>
                  </a:schemeClr>
                </a:solidFill>
                <a:latin typeface="Consolas" pitchFamily="49" charset="0"/>
              </a:rPr>
              <a:t>   </a:t>
            </a:r>
            <a:r>
              <a:rPr lang="es-ES" sz="2000" dirty="0" smtClean="0">
                <a:solidFill>
                  <a:schemeClr val="tx1">
                    <a:lumMod val="50000"/>
                  </a:schemeClr>
                </a:solidFill>
                <a:latin typeface="Consolas" pitchFamily="49" charset="0"/>
              </a:rPr>
              <a:t>// main() es donde empieza la ejecución</a:t>
            </a:r>
          </a:p>
          <a:p>
            <a:pPr lvl="1" indent="1588">
              <a:spcBef>
                <a:spcPts val="0"/>
              </a:spcBef>
              <a:spcAft>
                <a:spcPts val="600"/>
              </a:spcAft>
              <a:buNone/>
            </a:pPr>
            <a:r>
              <a:rPr lang="es-ES" sz="2000" dirty="0" smtClean="0">
                <a:latin typeface="Consolas" pitchFamily="49" charset="0"/>
              </a:rPr>
              <a:t>{</a:t>
            </a:r>
          </a:p>
          <a:p>
            <a:pPr lvl="1" indent="1588">
              <a:spcBef>
                <a:spcPts val="0"/>
              </a:spcBef>
              <a:spcAft>
                <a:spcPts val="600"/>
              </a:spcAft>
              <a:buNone/>
            </a:pPr>
            <a:r>
              <a:rPr lang="es-ES" sz="2000" dirty="0" smtClean="0">
                <a:solidFill>
                  <a:schemeClr val="tx1">
                    <a:lumMod val="50000"/>
                  </a:schemeClr>
                </a:solidFill>
                <a:latin typeface="Consolas" pitchFamily="49" charset="0"/>
              </a:rPr>
              <a:t>   cout &lt;&lt; "Hola Mundo!" &lt;&lt; endl;</a:t>
            </a:r>
            <a:r>
              <a:rPr lang="es-ES" sz="2000" dirty="0" smtClean="0">
                <a:solidFill>
                  <a:srgbClr val="92D050"/>
                </a:solidFill>
                <a:latin typeface="Consolas" pitchFamily="49" charset="0"/>
              </a:rPr>
              <a:t/>
            </a:r>
            <a:br>
              <a:rPr lang="es-ES" sz="2000" dirty="0" smtClean="0">
                <a:solidFill>
                  <a:srgbClr val="92D050"/>
                </a:solidFill>
                <a:latin typeface="Consolas" pitchFamily="49" charset="0"/>
              </a:rPr>
            </a:b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a:t>
            </a:r>
            <a:r>
              <a:rPr lang="es-ES" sz="2000" dirty="0" smtClean="0">
                <a:latin typeface="Consolas" pitchFamily="49" charset="0"/>
              </a:rPr>
              <a:t> </a:t>
            </a:r>
            <a:r>
              <a:rPr lang="es-ES" sz="2000" dirty="0" smtClean="0">
                <a:solidFill>
                  <a:srgbClr val="FFFF00"/>
                </a:solidFill>
                <a:latin typeface="Consolas" pitchFamily="49" charset="0"/>
              </a:rPr>
              <a:t>0</a:t>
            </a:r>
            <a:r>
              <a:rPr lang="es-ES" sz="2000" dirty="0" smtClean="0">
                <a:latin typeface="Consolas" pitchFamily="49" charset="0"/>
              </a:rPr>
              <a:t>;</a:t>
            </a:r>
            <a:endParaRPr lang="es-ES" sz="2000" dirty="0" smtClean="0">
              <a:solidFill>
                <a:srgbClr val="92D050"/>
              </a:solidFill>
              <a:latin typeface="Consolas" pitchFamily="49" charset="0"/>
            </a:endParaRPr>
          </a:p>
          <a:p>
            <a:pPr lvl="1" indent="1588">
              <a:spcBef>
                <a:spcPts val="0"/>
              </a:spcBef>
              <a:spcAft>
                <a:spcPts val="1800"/>
              </a:spcAft>
              <a:buNone/>
            </a:pPr>
            <a:r>
              <a:rPr lang="es-ES" sz="2000" dirty="0" smtClean="0">
                <a:latin typeface="Consolas" pitchFamily="49" charset="0"/>
              </a:rPr>
              <a:t>}</a:t>
            </a:r>
          </a:p>
          <a:p>
            <a:pPr marL="361950" lvl="1" indent="0">
              <a:spcBef>
                <a:spcPts val="0"/>
              </a:spcBef>
              <a:spcAft>
                <a:spcPts val="600"/>
              </a:spcAft>
              <a:buNone/>
            </a:pPr>
            <a:r>
              <a:rPr lang="es-ES" dirty="0" smtClean="0">
                <a:sym typeface="Wingdings" pitchFamily="2" charset="2"/>
              </a:rPr>
              <a:t>Contiene las instrucciones que hay que ejecutar</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El programa principal</a:t>
            </a:r>
          </a:p>
          <a:p>
            <a:pPr marL="361950" lvl="1" indent="1588">
              <a:spcBef>
                <a:spcPts val="0"/>
              </a:spcBef>
              <a:spcAft>
                <a:spcPts val="1500"/>
              </a:spcAft>
              <a:buNone/>
            </a:pPr>
            <a:r>
              <a:rPr lang="es-ES" dirty="0" smtClean="0"/>
              <a:t>La función </a:t>
            </a:r>
            <a:r>
              <a:rPr lang="es-ES" dirty="0" smtClean="0">
                <a:latin typeface="Consolas" pitchFamily="49" charset="0"/>
                <a:cs typeface="Consolas" pitchFamily="49" charset="0"/>
              </a:rPr>
              <a:t>main()</a:t>
            </a:r>
            <a:r>
              <a:rPr lang="es-ES" dirty="0" smtClean="0"/>
              <a:t>:</a:t>
            </a:r>
          </a:p>
          <a:p>
            <a:pPr lvl="1" indent="1588">
              <a:spcBef>
                <a:spcPts val="0"/>
              </a:spcBef>
              <a:spcAft>
                <a:spcPts val="600"/>
              </a:spcAft>
              <a:buNone/>
            </a:pPr>
            <a:endParaRPr lang="es-ES" sz="2000" dirty="0" smtClean="0">
              <a:solidFill>
                <a:schemeClr val="tx1">
                  <a:lumMod val="50000"/>
                </a:schemeClr>
              </a:solidFill>
              <a:latin typeface="Consolas" pitchFamily="49" charset="0"/>
            </a:endParaRPr>
          </a:p>
          <a:p>
            <a:pPr lvl="1" indent="1588">
              <a:spcBef>
                <a:spcPts val="0"/>
              </a:spcBef>
              <a:spcAft>
                <a:spcPts val="600"/>
              </a:spcAft>
              <a:buNone/>
            </a:pPr>
            <a:endParaRPr lang="es-ES" sz="2000" dirty="0" smtClean="0">
              <a:solidFill>
                <a:schemeClr val="tx1">
                  <a:lumMod val="50000"/>
                </a:schemeClr>
              </a:solidFill>
              <a:latin typeface="Consolas" pitchFamily="49" charset="0"/>
            </a:endParaRPr>
          </a:p>
          <a:p>
            <a:pPr lvl="1" indent="1588">
              <a:spcBef>
                <a:spcPts val="0"/>
              </a:spcBef>
              <a:spcAft>
                <a:spcPts val="600"/>
              </a:spcAft>
              <a:buNone/>
            </a:pPr>
            <a:endParaRPr lang="es-ES" sz="2000" dirty="0" smtClean="0">
              <a:solidFill>
                <a:srgbClr val="FFC000"/>
              </a:solidFill>
              <a:latin typeface="Consolas" pitchFamily="49" charset="0"/>
            </a:endParaRPr>
          </a:p>
          <a:p>
            <a:pPr lvl="1" indent="1588">
              <a:spcBef>
                <a:spcPts val="0"/>
              </a:spcBef>
              <a:spcAft>
                <a:spcPts val="600"/>
              </a:spcAft>
              <a:buNone/>
            </a:pPr>
            <a:r>
              <a:rPr lang="es-ES" sz="2000" dirty="0" smtClean="0">
                <a:solidFill>
                  <a:srgbClr val="FFC000"/>
                </a:solidFill>
                <a:latin typeface="Consolas" pitchFamily="49" charset="0"/>
              </a:rPr>
              <a:t>int</a:t>
            </a:r>
            <a:r>
              <a:rPr lang="es-ES" sz="2000" dirty="0" smtClean="0">
                <a:latin typeface="Consolas" pitchFamily="49" charset="0"/>
              </a:rPr>
              <a:t> main()</a:t>
            </a:r>
            <a:endParaRPr lang="es-ES" sz="2000" dirty="0" smtClean="0">
              <a:solidFill>
                <a:schemeClr val="tx1">
                  <a:lumMod val="50000"/>
                </a:schemeClr>
              </a:solidFill>
              <a:latin typeface="Consolas" pitchFamily="49" charset="0"/>
            </a:endParaRPr>
          </a:p>
          <a:p>
            <a:pPr lvl="1" indent="1588">
              <a:spcBef>
                <a:spcPts val="0"/>
              </a:spcBef>
              <a:spcAft>
                <a:spcPts val="600"/>
              </a:spcAft>
              <a:buNone/>
            </a:pPr>
            <a:r>
              <a:rPr lang="es-ES" sz="2000" dirty="0" smtClean="0">
                <a:latin typeface="Consolas" pitchFamily="49" charset="0"/>
              </a:rPr>
              <a:t>{</a:t>
            </a:r>
          </a:p>
          <a:p>
            <a:pPr lvl="1" indent="1588">
              <a:spcBef>
                <a:spcPts val="0"/>
              </a:spcBef>
              <a:spcAft>
                <a:spcPts val="600"/>
              </a:spcAft>
              <a:buNone/>
            </a:pPr>
            <a:r>
              <a:rPr lang="es-ES" sz="2000" dirty="0" smtClean="0">
                <a:latin typeface="Consolas" pitchFamily="49" charset="0"/>
              </a:rPr>
              <a:t>   ...</a:t>
            </a:r>
            <a:r>
              <a:rPr lang="es-ES" sz="2000" dirty="0" smtClean="0">
                <a:solidFill>
                  <a:srgbClr val="92D050"/>
                </a:solidFill>
                <a:latin typeface="Consolas" pitchFamily="49" charset="0"/>
              </a:rPr>
              <a:t/>
            </a:r>
            <a:br>
              <a:rPr lang="es-ES" sz="2000" dirty="0" smtClean="0">
                <a:solidFill>
                  <a:srgbClr val="92D050"/>
                </a:solidFill>
                <a:latin typeface="Consolas" pitchFamily="49" charset="0"/>
              </a:rPr>
            </a:b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a:t>
            </a:r>
            <a:r>
              <a:rPr lang="es-ES" sz="2000" dirty="0" smtClean="0">
                <a:latin typeface="Consolas" pitchFamily="49" charset="0"/>
              </a:rPr>
              <a:t> </a:t>
            </a:r>
            <a:r>
              <a:rPr lang="es-ES" sz="2000" dirty="0" smtClean="0">
                <a:solidFill>
                  <a:srgbClr val="FFFF00"/>
                </a:solidFill>
                <a:latin typeface="Consolas" pitchFamily="49" charset="0"/>
              </a:rPr>
              <a:t>0</a:t>
            </a:r>
            <a:r>
              <a:rPr lang="es-ES" sz="2000" dirty="0" smtClean="0">
                <a:latin typeface="Consolas" pitchFamily="49" charset="0"/>
              </a:rPr>
              <a:t>;</a:t>
            </a:r>
            <a:endParaRPr lang="es-ES" sz="2000" dirty="0" smtClean="0">
              <a:solidFill>
                <a:srgbClr val="92D050"/>
              </a:solidFill>
              <a:latin typeface="Consolas" pitchFamily="49" charset="0"/>
            </a:endParaRPr>
          </a:p>
          <a:p>
            <a:pPr lvl="1" indent="1588">
              <a:spcBef>
                <a:spcPts val="0"/>
              </a:spcBef>
              <a:spcAft>
                <a:spcPts val="600"/>
              </a:spcAft>
              <a:buNone/>
            </a:pPr>
            <a:r>
              <a:rPr lang="es-ES" sz="20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5" name="33 Grupo"/>
          <p:cNvGrpSpPr/>
          <p:nvPr/>
        </p:nvGrpSpPr>
        <p:grpSpPr>
          <a:xfrm>
            <a:off x="837109" y="2271539"/>
            <a:ext cx="7651902" cy="1339577"/>
            <a:chOff x="837109" y="2108473"/>
            <a:chExt cx="7651902" cy="1339577"/>
          </a:xfrm>
        </p:grpSpPr>
        <p:sp>
          <p:nvSpPr>
            <p:cNvPr id="7" name="6 Elipse"/>
            <p:cNvSpPr/>
            <p:nvPr/>
          </p:nvSpPr>
          <p:spPr>
            <a:xfrm>
              <a:off x="837109" y="3088010"/>
              <a:ext cx="576064"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p:cNvCxnSpPr/>
            <p:nvPr/>
          </p:nvCxnSpPr>
          <p:spPr>
            <a:xfrm>
              <a:off x="1115616" y="2295922"/>
              <a:ext cx="7429" cy="782563"/>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1106091" y="2305447"/>
              <a:ext cx="504056"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591097" y="2108473"/>
              <a:ext cx="6897914"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Tipo de la función (</a:t>
              </a:r>
              <a:r>
                <a:rPr lang="es-ES" sz="20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sz="2000" dirty="0" smtClean="0">
                  <a:effectLst>
                    <a:outerShdw blurRad="38100" dist="38100" dir="2700000" algn="tl">
                      <a:srgbClr val="000000">
                        <a:alpha val="43137"/>
                      </a:srgbClr>
                    </a:outerShdw>
                  </a:effectLst>
                  <a:latin typeface="Cambria" pitchFamily="18" charset="0"/>
                </a:rPr>
                <a:t> = entero): Tipo de valor que devuelve</a:t>
              </a:r>
            </a:p>
          </p:txBody>
        </p:sp>
      </p:grpSp>
      <p:grpSp>
        <p:nvGrpSpPr>
          <p:cNvPr id="6" name="34 Grupo"/>
          <p:cNvGrpSpPr/>
          <p:nvPr/>
        </p:nvGrpSpPr>
        <p:grpSpPr>
          <a:xfrm>
            <a:off x="1782738" y="2728010"/>
            <a:ext cx="3068790" cy="547449"/>
            <a:chOff x="1782738" y="2564944"/>
            <a:chExt cx="3068790" cy="547449"/>
          </a:xfrm>
        </p:grpSpPr>
        <p:cxnSp>
          <p:nvCxnSpPr>
            <p:cNvPr id="13" name="12 Conector recto"/>
            <p:cNvCxnSpPr/>
            <p:nvPr/>
          </p:nvCxnSpPr>
          <p:spPr>
            <a:xfrm>
              <a:off x="1792263" y="2752393"/>
              <a:ext cx="0" cy="36000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782738" y="2761918"/>
              <a:ext cx="504056"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2267744" y="2564944"/>
              <a:ext cx="2583784"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Nombre de la función</a:t>
              </a:r>
            </a:p>
          </p:txBody>
        </p:sp>
      </p:grpSp>
      <p:grpSp>
        <p:nvGrpSpPr>
          <p:cNvPr id="12" name="36 Grupo"/>
          <p:cNvGrpSpPr/>
          <p:nvPr/>
        </p:nvGrpSpPr>
        <p:grpSpPr>
          <a:xfrm>
            <a:off x="1115616" y="3808090"/>
            <a:ext cx="7917767" cy="1080120"/>
            <a:chOff x="1115616" y="3645024"/>
            <a:chExt cx="7917767" cy="1080120"/>
          </a:xfrm>
        </p:grpSpPr>
        <p:cxnSp>
          <p:nvCxnSpPr>
            <p:cNvPr id="17" name="16 Conector recto"/>
            <p:cNvCxnSpPr/>
            <p:nvPr/>
          </p:nvCxnSpPr>
          <p:spPr>
            <a:xfrm>
              <a:off x="1115616" y="3645024"/>
              <a:ext cx="3096344"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115616" y="4725144"/>
              <a:ext cx="3096344"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4202435" y="3645024"/>
              <a:ext cx="0" cy="108012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211960" y="4202038"/>
              <a:ext cx="235074"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4437509" y="4005064"/>
              <a:ext cx="4595874"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Cuerpo de la función (bloque de código)</a:t>
              </a:r>
            </a:p>
          </p:txBody>
        </p:sp>
      </p:grpSp>
      <p:grpSp>
        <p:nvGrpSpPr>
          <p:cNvPr id="16" name="37 Grupo"/>
          <p:cNvGrpSpPr/>
          <p:nvPr/>
        </p:nvGrpSpPr>
        <p:grpSpPr>
          <a:xfrm>
            <a:off x="1619672" y="5445224"/>
            <a:ext cx="6518868" cy="523220"/>
            <a:chOff x="1835696" y="5301208"/>
            <a:chExt cx="6518868" cy="523220"/>
          </a:xfrm>
        </p:grpSpPr>
        <p:sp>
          <p:nvSpPr>
            <p:cNvPr id="29" name="28 Rectángulo"/>
            <p:cNvSpPr/>
            <p:nvPr/>
          </p:nvSpPr>
          <p:spPr>
            <a:xfrm>
              <a:off x="1835696" y="5301208"/>
              <a:ext cx="1959191" cy="52322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S" sz="28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rPr>
                <a:t>return</a:t>
              </a:r>
              <a:r>
                <a:rPr lang="es-ES" sz="2800" dirty="0" smtClean="0">
                  <a:effectLst>
                    <a:outerShdw blurRad="38100" dist="38100" dir="2700000" algn="tl">
                      <a:srgbClr val="000000">
                        <a:alpha val="43137"/>
                      </a:srgbClr>
                    </a:outerShdw>
                  </a:effectLst>
                  <a:latin typeface="Consolas" pitchFamily="49" charset="0"/>
                </a:rPr>
                <a:t> </a:t>
              </a:r>
              <a:r>
                <a:rPr lang="es-ES" sz="2800" dirty="0" smtClean="0">
                  <a:solidFill>
                    <a:srgbClr val="FFFF00"/>
                  </a:solidFill>
                  <a:effectLst>
                    <a:outerShdw blurRad="38100" dist="38100" dir="2700000" algn="tl">
                      <a:srgbClr val="000000">
                        <a:alpha val="43137"/>
                      </a:srgbClr>
                    </a:outerShdw>
                  </a:effectLst>
                  <a:latin typeface="Consolas" pitchFamily="49" charset="0"/>
                </a:rPr>
                <a:t>0</a:t>
              </a:r>
              <a:r>
                <a:rPr lang="es-ES" sz="2800" dirty="0" smtClean="0">
                  <a:effectLst>
                    <a:outerShdw blurRad="38100" dist="38100" dir="2700000" algn="tl">
                      <a:srgbClr val="000000">
                        <a:alpha val="43137"/>
                      </a:srgbClr>
                    </a:outerShdw>
                  </a:effectLst>
                  <a:latin typeface="Consolas" pitchFamily="49" charset="0"/>
                </a:rPr>
                <a:t>;</a:t>
              </a:r>
              <a:endParaRPr lang="es-ES" sz="2800" dirty="0">
                <a:effectLst>
                  <a:outerShdw blurRad="38100" dist="38100" dir="2700000" algn="tl">
                    <a:srgbClr val="000000">
                      <a:alpha val="43137"/>
                    </a:srgbClr>
                  </a:outerShdw>
                </a:effectLst>
              </a:endParaRPr>
            </a:p>
          </p:txBody>
        </p:sp>
        <p:sp>
          <p:nvSpPr>
            <p:cNvPr id="30" name="29 CuadroTexto"/>
            <p:cNvSpPr txBox="1"/>
            <p:nvPr/>
          </p:nvSpPr>
          <p:spPr>
            <a:xfrm>
              <a:off x="3923928" y="5373216"/>
              <a:ext cx="4430636"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Devuelve el resultado (</a:t>
              </a:r>
              <a:r>
                <a:rPr lang="es-ES" sz="2000"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sz="2000" dirty="0" smtClean="0">
                  <a:effectLst>
                    <a:outerShdw blurRad="38100" dist="38100" dir="2700000" algn="tl">
                      <a:srgbClr val="000000">
                        <a:alpha val="43137"/>
                      </a:srgbClr>
                    </a:outerShdw>
                  </a:effectLst>
                  <a:latin typeface="Cambria" pitchFamily="18" charset="0"/>
                </a:rPr>
                <a:t>) de la función</a:t>
              </a:r>
            </a:p>
          </p:txBody>
        </p:sp>
      </p:grpSp>
      <p:grpSp>
        <p:nvGrpSpPr>
          <p:cNvPr id="18" name="35 Grupo"/>
          <p:cNvGrpSpPr/>
          <p:nvPr/>
        </p:nvGrpSpPr>
        <p:grpSpPr>
          <a:xfrm>
            <a:off x="1994570" y="3232026"/>
            <a:ext cx="2733180" cy="400110"/>
            <a:chOff x="1994570" y="3068960"/>
            <a:chExt cx="2733180" cy="400110"/>
          </a:xfrm>
        </p:grpSpPr>
        <p:sp>
          <p:nvSpPr>
            <p:cNvPr id="31" name="30 Elipse"/>
            <p:cNvSpPr/>
            <p:nvPr/>
          </p:nvSpPr>
          <p:spPr>
            <a:xfrm>
              <a:off x="1994570" y="3088010"/>
              <a:ext cx="360040" cy="36004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31 Conector recto"/>
            <p:cNvCxnSpPr/>
            <p:nvPr/>
          </p:nvCxnSpPr>
          <p:spPr>
            <a:xfrm>
              <a:off x="2349277" y="3265934"/>
              <a:ext cx="504056" cy="0"/>
            </a:xfrm>
            <a:prstGeom prst="line">
              <a:avLst/>
            </a:prstGeom>
            <a:ln w="28575">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2834283" y="3068960"/>
              <a:ext cx="1893467"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i="1" dirty="0" smtClean="0">
                  <a:effectLst>
                    <a:outerShdw blurRad="38100" dist="38100" dir="2700000" algn="tl">
                      <a:srgbClr val="000000">
                        <a:alpha val="43137"/>
                      </a:srgbClr>
                    </a:outerShdw>
                  </a:effectLst>
                  <a:latin typeface="Cambria" pitchFamily="18" charset="0"/>
                </a:rPr>
                <a:t>¡Es una función!</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Documentando el código...</a:t>
            </a:r>
          </a:p>
          <a:p>
            <a:pPr marL="361950" lvl="1" indent="1588">
              <a:spcBef>
                <a:spcPts val="0"/>
              </a:spcBef>
              <a:spcAft>
                <a:spcPts val="1800"/>
              </a:spcAft>
              <a:buNone/>
            </a:pPr>
            <a:r>
              <a:rPr lang="es-ES" sz="2400" dirty="0" smtClean="0"/>
              <a:t>Comentarios (</a:t>
            </a:r>
            <a:r>
              <a:rPr lang="es-ES" sz="2400" dirty="0" smtClean="0">
                <a:sym typeface="Wingdings" pitchFamily="2" charset="2"/>
              </a:rPr>
              <a:t>se ignoran</a:t>
            </a:r>
            <a:r>
              <a:rPr lang="es-ES" sz="2400" dirty="0" smtClean="0"/>
              <a:t>):</a:t>
            </a:r>
          </a:p>
          <a:p>
            <a:pPr lvl="1" indent="1588">
              <a:spcBef>
                <a:spcPts val="0"/>
              </a:spcBef>
              <a:spcAft>
                <a:spcPts val="600"/>
              </a:spcAft>
              <a:buNone/>
            </a:pPr>
            <a:r>
              <a:rPr lang="es-ES" sz="2000" dirty="0" smtClean="0">
                <a:solidFill>
                  <a:schemeClr val="tx1">
                    <a:lumMod val="50000"/>
                  </a:schemeClr>
                </a:solidFill>
                <a:latin typeface="Consolas" pitchFamily="49" charset="0"/>
              </a:rPr>
              <a:t>#include &lt;iostream&gt;</a:t>
            </a:r>
          </a:p>
          <a:p>
            <a:pPr lvl="1" indent="1588">
              <a:spcBef>
                <a:spcPts val="0"/>
              </a:spcBef>
              <a:spcAft>
                <a:spcPts val="600"/>
              </a:spcAft>
              <a:buNone/>
            </a:pPr>
            <a:r>
              <a:rPr lang="es-ES" sz="2000" dirty="0" smtClean="0">
                <a:solidFill>
                  <a:schemeClr val="tx1">
                    <a:lumMod val="50000"/>
                  </a:schemeClr>
                </a:solidFill>
                <a:latin typeface="Consolas" pitchFamily="49" charset="0"/>
              </a:rPr>
              <a:t>using namespace std;</a:t>
            </a:r>
          </a:p>
          <a:p>
            <a:pPr lvl="1" indent="1588">
              <a:spcBef>
                <a:spcPts val="0"/>
              </a:spcBef>
              <a:spcAft>
                <a:spcPts val="600"/>
              </a:spcAft>
              <a:buNone/>
            </a:pPr>
            <a:endParaRPr lang="es-ES" sz="2000" dirty="0" smtClean="0">
              <a:solidFill>
                <a:srgbClr val="FFC000"/>
              </a:solidFill>
              <a:latin typeface="Consolas" pitchFamily="49" charset="0"/>
            </a:endParaRPr>
          </a:p>
          <a:p>
            <a:pPr lvl="1" indent="1588">
              <a:spcBef>
                <a:spcPts val="0"/>
              </a:spcBef>
              <a:spcAft>
                <a:spcPts val="600"/>
              </a:spcAft>
              <a:buNone/>
            </a:pPr>
            <a:r>
              <a:rPr lang="es-ES" sz="2000" dirty="0" smtClean="0">
                <a:solidFill>
                  <a:schemeClr val="tx1">
                    <a:lumMod val="50000"/>
                  </a:schemeClr>
                </a:solidFill>
                <a:latin typeface="Consolas" pitchFamily="49" charset="0"/>
              </a:rPr>
              <a:t>int main()   </a:t>
            </a:r>
            <a:r>
              <a:rPr lang="es-ES" sz="1800" dirty="0" smtClean="0">
                <a:solidFill>
                  <a:srgbClr val="92D050"/>
                </a:solidFill>
                <a:latin typeface="Consolas" pitchFamily="49" charset="0"/>
              </a:rPr>
              <a:t>// main() es donde empieza la ejecución</a:t>
            </a:r>
            <a:endParaRPr lang="es-ES" sz="2000" dirty="0" smtClean="0">
              <a:solidFill>
                <a:srgbClr val="92D050"/>
              </a:solidFill>
              <a:latin typeface="Consolas" pitchFamily="49" charset="0"/>
            </a:endParaRPr>
          </a:p>
          <a:p>
            <a:pPr lvl="1" indent="1588">
              <a:spcBef>
                <a:spcPts val="0"/>
              </a:spcBef>
              <a:spcAft>
                <a:spcPts val="600"/>
              </a:spcAft>
              <a:buNone/>
            </a:pPr>
            <a:r>
              <a:rPr lang="es-ES" sz="2000" dirty="0" smtClean="0">
                <a:solidFill>
                  <a:schemeClr val="tx1">
                    <a:lumMod val="50000"/>
                  </a:schemeClr>
                </a:solidFill>
                <a:latin typeface="Consolas" pitchFamily="49" charset="0"/>
              </a:rPr>
              <a:t>{</a:t>
            </a:r>
          </a:p>
          <a:p>
            <a:pPr lvl="1" indent="1588">
              <a:spcBef>
                <a:spcPts val="0"/>
              </a:spcBef>
              <a:spcAft>
                <a:spcPts val="600"/>
              </a:spcAft>
              <a:buNone/>
            </a:pPr>
            <a:r>
              <a:rPr lang="es-ES" sz="2000" dirty="0" smtClean="0">
                <a:solidFill>
                  <a:schemeClr val="tx1">
                    <a:lumMod val="50000"/>
                  </a:schemeClr>
                </a:solidFill>
                <a:latin typeface="Consolas" pitchFamily="49" charset="0"/>
              </a:rPr>
              <a:t>   cout &lt;&lt; "Hola Mundo!" &lt;&lt; endl;</a:t>
            </a:r>
          </a:p>
          <a:p>
            <a:pPr lvl="1" indent="1588">
              <a:spcBef>
                <a:spcPts val="0"/>
              </a:spcBef>
              <a:spcAft>
                <a:spcPts val="600"/>
              </a:spcAft>
              <a:buNone/>
            </a:pPr>
            <a:r>
              <a:rPr lang="es-ES" sz="2000" dirty="0" smtClean="0">
                <a:solidFill>
                  <a:schemeClr val="tx1">
                    <a:lumMod val="50000"/>
                  </a:schemeClr>
                </a:solidFill>
                <a:latin typeface="Consolas" pitchFamily="49" charset="0"/>
              </a:rPr>
              <a:t>   ...</a:t>
            </a:r>
          </a:p>
          <a:p>
            <a:pPr marL="361950" lvl="1" indent="0">
              <a:spcBef>
                <a:spcPts val="0"/>
              </a:spcBef>
              <a:spcAft>
                <a:spcPts val="600"/>
              </a:spcAft>
              <a:buNone/>
            </a:pPr>
            <a:r>
              <a:rPr lang="es-ES" dirty="0" smtClean="0">
                <a:cs typeface="Consolas" pitchFamily="49" charset="0"/>
                <a:sym typeface="Wingdings" pitchFamily="2" charset="2"/>
              </a:rPr>
              <a:t>Hasta el final de la línea: 	</a:t>
            </a:r>
            <a:r>
              <a:rPr lang="es-ES" dirty="0" smtClean="0">
                <a:solidFill>
                  <a:srgbClr val="FFC000"/>
                </a:solidFill>
                <a:latin typeface="Consolas" pitchFamily="49" charset="0"/>
                <a:cs typeface="Consolas" pitchFamily="49" charset="0"/>
                <a:sym typeface="Wingdings" pitchFamily="2" charset="2"/>
              </a:rPr>
              <a:t>//</a:t>
            </a:r>
            <a:r>
              <a:rPr lang="es-ES" dirty="0" smtClean="0">
                <a:solidFill>
                  <a:srgbClr val="92D050"/>
                </a:solidFill>
                <a:latin typeface="Consolas" pitchFamily="49" charset="0"/>
                <a:cs typeface="Consolas" pitchFamily="49" charset="0"/>
                <a:sym typeface="Wingdings" pitchFamily="2" charset="2"/>
              </a:rPr>
              <a:t> Comentario de una línea</a:t>
            </a:r>
          </a:p>
          <a:p>
            <a:pPr marL="361950" lvl="1" indent="0">
              <a:spcBef>
                <a:spcPts val="0"/>
              </a:spcBef>
              <a:spcAft>
                <a:spcPts val="600"/>
              </a:spcAft>
              <a:buNone/>
            </a:pPr>
            <a:r>
              <a:rPr lang="es-ES" dirty="0" smtClean="0">
                <a:cs typeface="Consolas" pitchFamily="49" charset="0"/>
                <a:sym typeface="Wingdings" pitchFamily="2" charset="2"/>
              </a:rPr>
              <a:t>De varias líneas: 		</a:t>
            </a:r>
            <a:r>
              <a:rPr lang="es-ES" dirty="0" smtClean="0">
                <a:solidFill>
                  <a:srgbClr val="FFC000"/>
                </a:solidFill>
                <a:latin typeface="Consolas" pitchFamily="49" charset="0"/>
                <a:cs typeface="Consolas" pitchFamily="49" charset="0"/>
                <a:sym typeface="Wingdings" pitchFamily="2" charset="2"/>
              </a:rPr>
              <a:t>/*</a:t>
            </a:r>
            <a:r>
              <a:rPr lang="es-ES" dirty="0" smtClean="0">
                <a:solidFill>
                  <a:srgbClr val="92D050"/>
                </a:solidFill>
                <a:latin typeface="Consolas" pitchFamily="49" charset="0"/>
                <a:cs typeface="Consolas" pitchFamily="49" charset="0"/>
                <a:sym typeface="Wingdings" pitchFamily="2" charset="2"/>
              </a:rPr>
              <a:t> Comentario de varias</a:t>
            </a:r>
            <a:br>
              <a:rPr lang="es-ES" dirty="0" smtClean="0">
                <a:solidFill>
                  <a:srgbClr val="92D050"/>
                </a:solidFill>
                <a:latin typeface="Consolas" pitchFamily="49" charset="0"/>
                <a:cs typeface="Consolas" pitchFamily="49" charset="0"/>
                <a:sym typeface="Wingdings" pitchFamily="2" charset="2"/>
              </a:rPr>
            </a:br>
            <a:r>
              <a:rPr lang="es-ES" dirty="0" smtClean="0">
                <a:solidFill>
                  <a:srgbClr val="92D050"/>
                </a:solidFill>
                <a:latin typeface="Consolas" pitchFamily="49" charset="0"/>
                <a:cs typeface="Consolas" pitchFamily="49" charset="0"/>
                <a:sym typeface="Wingdings" pitchFamily="2" charset="2"/>
              </a:rPr>
              <a:t>                     líneas seguidas </a:t>
            </a:r>
            <a:r>
              <a:rPr lang="es-ES" dirty="0" smtClean="0">
                <a:solidFill>
                  <a:srgbClr val="FFC000"/>
                </a:solidFill>
                <a:latin typeface="Consolas" pitchFamily="49" charset="0"/>
                <a:cs typeface="Consolas" pitchFamily="49" charset="0"/>
                <a:sym typeface="Wingdings" pitchFamily="2" charset="2"/>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wipe(left)">
                                      <p:cBhvr>
                                        <p:cTn id="31" dur="1000"/>
                                        <p:tgtEl>
                                          <p:spTgt spid="3">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wipe(left)">
                                      <p:cBhvr>
                                        <p:cTn id="36"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La infraestructura</a:t>
            </a:r>
          </a:p>
          <a:p>
            <a:pPr marL="361950" lvl="1" indent="1588">
              <a:spcBef>
                <a:spcPts val="0"/>
              </a:spcBef>
              <a:spcAft>
                <a:spcPts val="1800"/>
              </a:spcAft>
              <a:buNone/>
            </a:pPr>
            <a:r>
              <a:rPr lang="es-ES" dirty="0" smtClean="0"/>
              <a:t>Código para reutilizar:</a:t>
            </a:r>
          </a:p>
          <a:p>
            <a:pPr lvl="1" indent="1588">
              <a:spcBef>
                <a:spcPts val="0"/>
              </a:spcBef>
              <a:spcAft>
                <a:spcPts val="600"/>
              </a:spcAft>
              <a:buNone/>
            </a:pPr>
            <a:r>
              <a:rPr lang="es-ES" sz="2000" dirty="0" smtClean="0">
                <a:solidFill>
                  <a:srgbClr val="FFCCFF"/>
                </a:solidFill>
                <a:latin typeface="Consolas" pitchFamily="49" charset="0"/>
              </a:rPr>
              <a:t>#include &lt;iostream&gt;</a:t>
            </a:r>
          </a:p>
          <a:p>
            <a:pPr lvl="1" indent="1588">
              <a:spcBef>
                <a:spcPts val="0"/>
              </a:spcBef>
              <a:spcAft>
                <a:spcPts val="600"/>
              </a:spcAft>
              <a:buNone/>
            </a:pPr>
            <a:r>
              <a:rPr lang="es-ES" sz="2000" dirty="0" smtClean="0">
                <a:solidFill>
                  <a:schemeClr val="tx1">
                    <a:lumMod val="50000"/>
                  </a:schemeClr>
                </a:solidFill>
                <a:latin typeface="Consolas" pitchFamily="49" charset="0"/>
              </a:rPr>
              <a:t>using namespace std;</a:t>
            </a:r>
          </a:p>
          <a:p>
            <a:pPr lvl="1" indent="1588">
              <a:spcBef>
                <a:spcPts val="0"/>
              </a:spcBef>
              <a:spcAft>
                <a:spcPts val="600"/>
              </a:spcAft>
              <a:buNone/>
            </a:pPr>
            <a:endParaRPr lang="es-ES" sz="2000" dirty="0" smtClean="0">
              <a:solidFill>
                <a:srgbClr val="FFC000"/>
              </a:solidFill>
              <a:latin typeface="Consolas" pitchFamily="49" charset="0"/>
            </a:endParaRPr>
          </a:p>
          <a:p>
            <a:pPr lvl="1" indent="1588">
              <a:spcBef>
                <a:spcPts val="0"/>
              </a:spcBef>
              <a:spcAft>
                <a:spcPts val="600"/>
              </a:spcAft>
              <a:buNone/>
            </a:pPr>
            <a:r>
              <a:rPr lang="es-ES" sz="2000" dirty="0" smtClean="0">
                <a:solidFill>
                  <a:schemeClr val="tx1">
                    <a:lumMod val="50000"/>
                  </a:schemeClr>
                </a:solidFill>
                <a:latin typeface="Consolas" pitchFamily="49" charset="0"/>
              </a:rPr>
              <a:t>int main()   </a:t>
            </a:r>
            <a:r>
              <a:rPr lang="es-ES" sz="1800" dirty="0" smtClean="0">
                <a:solidFill>
                  <a:schemeClr val="tx1">
                    <a:lumMod val="50000"/>
                  </a:schemeClr>
                </a:solidFill>
                <a:latin typeface="Consolas" pitchFamily="49" charset="0"/>
              </a:rPr>
              <a:t>// main() es donde empieza la ejecución</a:t>
            </a:r>
            <a:endParaRPr lang="es-ES" sz="2000" dirty="0" smtClean="0">
              <a:solidFill>
                <a:schemeClr val="tx1">
                  <a:lumMod val="50000"/>
                </a:schemeClr>
              </a:solidFill>
              <a:latin typeface="Consolas" pitchFamily="49" charset="0"/>
            </a:endParaRPr>
          </a:p>
          <a:p>
            <a:pPr lvl="1" indent="1588">
              <a:spcBef>
                <a:spcPts val="0"/>
              </a:spcBef>
              <a:spcAft>
                <a:spcPts val="600"/>
              </a:spcAft>
              <a:buNone/>
            </a:pPr>
            <a:r>
              <a:rPr lang="es-ES" sz="2000" dirty="0" smtClean="0">
                <a:solidFill>
                  <a:schemeClr val="tx1">
                    <a:lumMod val="50000"/>
                  </a:schemeClr>
                </a:solidFill>
                <a:latin typeface="Consolas" pitchFamily="49" charset="0"/>
              </a:rPr>
              <a:t>{</a:t>
            </a:r>
          </a:p>
          <a:p>
            <a:pPr lvl="1" indent="1588">
              <a:spcBef>
                <a:spcPts val="0"/>
              </a:spcBef>
              <a:spcAft>
                <a:spcPts val="600"/>
              </a:spcAft>
              <a:buNone/>
            </a:pPr>
            <a:r>
              <a:rPr lang="es-ES" sz="2000" dirty="0" smtClean="0">
                <a:solidFill>
                  <a:schemeClr val="tx1">
                    <a:lumMod val="50000"/>
                  </a:schemeClr>
                </a:solidFill>
                <a:latin typeface="Consolas" pitchFamily="49" charset="0"/>
              </a:rPr>
              <a:t>   cout &lt;&lt; "Hola Mundo!" &lt;&lt; endl; </a:t>
            </a:r>
            <a:br>
              <a:rPr lang="es-ES" sz="2000" dirty="0" smtClean="0">
                <a:solidFill>
                  <a:schemeClr val="tx1">
                    <a:lumMod val="50000"/>
                  </a:schemeClr>
                </a:solidFill>
                <a:latin typeface="Consolas" pitchFamily="49" charset="0"/>
              </a:rPr>
            </a:br>
            <a:r>
              <a:rPr lang="es-ES" sz="2000" dirty="0" smtClean="0">
                <a:solidFill>
                  <a:schemeClr val="tx1">
                    <a:lumMod val="50000"/>
                  </a:schemeClr>
                </a:solidFill>
                <a:latin typeface="Consolas" pitchFamily="49" charset="0"/>
              </a:rPr>
              <a:t>   return 0;</a:t>
            </a:r>
          </a:p>
          <a:p>
            <a:pPr lvl="1" indent="1588">
              <a:spcBef>
                <a:spcPts val="0"/>
              </a:spcBef>
              <a:spcAft>
                <a:spcPts val="1800"/>
              </a:spcAft>
              <a:buNone/>
            </a:pPr>
            <a:r>
              <a:rPr lang="es-ES" sz="2000" dirty="0" smtClean="0">
                <a:solidFill>
                  <a:schemeClr val="tx1">
                    <a:lumMod val="50000"/>
                  </a:schemeClr>
                </a:solidFill>
                <a:latin typeface="Consolas" pitchFamily="49" charset="0"/>
              </a:rPr>
              <a:t>}</a:t>
            </a:r>
          </a:p>
          <a:p>
            <a:pPr marL="361950" lvl="1" indent="1588">
              <a:spcBef>
                <a:spcPts val="0"/>
              </a:spcBef>
              <a:spcAft>
                <a:spcPts val="600"/>
              </a:spcAft>
              <a:buClr>
                <a:srgbClr val="04617B">
                  <a:lumMod val="20000"/>
                  <a:lumOff val="80000"/>
                </a:srgbClr>
              </a:buClr>
              <a:buNone/>
            </a:pPr>
            <a:r>
              <a:rPr lang="es-ES" dirty="0" smtClean="0">
                <a:solidFill>
                  <a:prstClr val="white"/>
                </a:solidFill>
              </a:rPr>
              <a:t>Bibliotecas de funciones a nuestra disposición</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75</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9" name="8 Grupo"/>
          <p:cNvGrpSpPr/>
          <p:nvPr/>
        </p:nvGrpSpPr>
        <p:grpSpPr>
          <a:xfrm>
            <a:off x="3790578" y="2113806"/>
            <a:ext cx="4423403" cy="430887"/>
            <a:chOff x="3790578" y="2073736"/>
            <a:chExt cx="4423403" cy="430887"/>
          </a:xfrm>
        </p:grpSpPr>
        <p:sp>
          <p:nvSpPr>
            <p:cNvPr id="6" name="5 CuadroTexto"/>
            <p:cNvSpPr txBox="1"/>
            <p:nvPr/>
          </p:nvSpPr>
          <p:spPr>
            <a:xfrm>
              <a:off x="4582666" y="2073736"/>
              <a:ext cx="3631315" cy="43088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200" dirty="0" smtClean="0">
                  <a:solidFill>
                    <a:srgbClr val="FFC000"/>
                  </a:solidFill>
                  <a:effectLst>
                    <a:outerShdw blurRad="38100" dist="38100" dir="2700000" algn="tl">
                      <a:srgbClr val="000000">
                        <a:alpha val="43137"/>
                      </a:srgbClr>
                    </a:outerShdw>
                  </a:effectLst>
                  <a:latin typeface="Cambria" pitchFamily="18" charset="0"/>
                </a:rPr>
                <a:t>Una directiva: empieza por </a:t>
              </a:r>
              <a:r>
                <a:rPr lang="es-ES" sz="2200"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rPr>
                <a:t>#</a:t>
              </a:r>
            </a:p>
          </p:txBody>
        </p:sp>
        <p:cxnSp>
          <p:nvCxnSpPr>
            <p:cNvPr id="7" name="6 Conector recto de flecha"/>
            <p:cNvCxnSpPr/>
            <p:nvPr/>
          </p:nvCxnSpPr>
          <p:spPr>
            <a:xfrm flipH="1">
              <a:off x="3790578" y="2289760"/>
              <a:ext cx="792088" cy="0"/>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67544" y="954543"/>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Bibliotecas</a:t>
            </a:r>
          </a:p>
          <a:p>
            <a:pPr marL="361950" lvl="1" indent="1588">
              <a:spcBef>
                <a:spcPts val="0"/>
              </a:spcBef>
              <a:spcAft>
                <a:spcPts val="600"/>
              </a:spcAft>
              <a:buNone/>
            </a:pPr>
            <a:r>
              <a:rPr lang="es-ES" dirty="0" smtClean="0"/>
              <a:t>Se incluyen con la </a:t>
            </a:r>
            <a:r>
              <a:rPr lang="es-ES" i="1" dirty="0" smtClean="0"/>
              <a:t>directiva</a:t>
            </a:r>
            <a:r>
              <a:rPr lang="es-ES" dirty="0" smtClean="0"/>
              <a:t> </a:t>
            </a:r>
            <a:r>
              <a:rPr lang="es-ES" dirty="0" smtClean="0">
                <a:solidFill>
                  <a:srgbClr val="FFCCFF"/>
                </a:solidFill>
                <a:latin typeface="Consolas" pitchFamily="49" charset="0"/>
                <a:cs typeface="Consolas" pitchFamily="49" charset="0"/>
              </a:rPr>
              <a:t>#include</a:t>
            </a:r>
            <a:r>
              <a:rPr lang="es-ES" dirty="0" smtClean="0"/>
              <a:t>:</a:t>
            </a:r>
          </a:p>
          <a:p>
            <a:pPr lvl="1" indent="1588">
              <a:spcBef>
                <a:spcPts val="0"/>
              </a:spcBef>
              <a:spcAft>
                <a:spcPts val="600"/>
              </a:spcAft>
              <a:buNone/>
            </a:pPr>
            <a:r>
              <a:rPr lang="es-ES" dirty="0" smtClean="0">
                <a:solidFill>
                  <a:srgbClr val="FFCCFF"/>
                </a:solidFill>
                <a:latin typeface="Consolas" pitchFamily="49" charset="0"/>
              </a:rPr>
              <a:t>#include &lt;iostream&gt;</a:t>
            </a:r>
            <a:endParaRPr lang="es-ES" dirty="0" smtClean="0">
              <a:solidFill>
                <a:schemeClr val="tx1">
                  <a:lumMod val="50000"/>
                </a:schemeClr>
              </a:solidFill>
              <a:latin typeface="Consolas" pitchFamily="49" charset="0"/>
            </a:endParaRPr>
          </a:p>
          <a:p>
            <a:pPr marL="361950" lvl="1" indent="1588">
              <a:spcBef>
                <a:spcPts val="0"/>
              </a:spcBef>
              <a:spcAft>
                <a:spcPts val="600"/>
              </a:spcAft>
              <a:buClr>
                <a:srgbClr val="04617B">
                  <a:lumMod val="20000"/>
                  <a:lumOff val="80000"/>
                </a:srgbClr>
              </a:buClr>
              <a:buNone/>
            </a:pPr>
            <a:r>
              <a:rPr lang="es-ES" dirty="0" smtClean="0">
                <a:solidFill>
                  <a:prstClr val="white"/>
                </a:solidFill>
              </a:rPr>
              <a:t>(Utilidades de entrada/salida por consola)</a:t>
            </a:r>
          </a:p>
          <a:p>
            <a:pPr marL="361950" lvl="1" indent="1588">
              <a:spcBef>
                <a:spcPts val="0"/>
              </a:spcBef>
              <a:spcAft>
                <a:spcPts val="600"/>
              </a:spcAft>
              <a:buClr>
                <a:srgbClr val="04617B">
                  <a:lumMod val="20000"/>
                  <a:lumOff val="80000"/>
                </a:srgbClr>
              </a:buClr>
              <a:buNone/>
            </a:pPr>
            <a:r>
              <a:rPr lang="es-ES" dirty="0" smtClean="0">
                <a:solidFill>
                  <a:prstClr val="white"/>
                </a:solidFill>
              </a:rPr>
              <a:t>Para mostrar o leer datos hay que incluir la biblioteca </a:t>
            </a:r>
            <a:r>
              <a:rPr lang="es-ES" dirty="0" smtClean="0">
                <a:solidFill>
                  <a:prstClr val="white"/>
                </a:solidFill>
                <a:latin typeface="Consolas" pitchFamily="49" charset="0"/>
                <a:cs typeface="Consolas" pitchFamily="49" charset="0"/>
              </a:rPr>
              <a:t>iostream</a:t>
            </a:r>
            <a:endParaRPr lang="es-ES" dirty="0" smtClean="0">
              <a:solidFill>
                <a:prstClr val="white"/>
              </a:solidFill>
            </a:endParaRPr>
          </a:p>
          <a:p>
            <a:pPr>
              <a:spcBef>
                <a:spcPts val="1200"/>
              </a:spcBef>
              <a:spcAft>
                <a:spcPts val="1200"/>
              </a:spcAft>
            </a:pPr>
            <a:r>
              <a:rPr lang="es-ES" sz="2800" dirty="0" smtClean="0">
                <a:solidFill>
                  <a:schemeClr val="bg2">
                    <a:lumMod val="20000"/>
                    <a:lumOff val="80000"/>
                  </a:schemeClr>
                </a:solidFill>
              </a:rPr>
              <a:t>Espacios de nombres</a:t>
            </a:r>
          </a:p>
          <a:p>
            <a:pPr marL="361950" lvl="1" indent="1588">
              <a:spcBef>
                <a:spcPts val="0"/>
              </a:spcBef>
              <a:spcAft>
                <a:spcPts val="600"/>
              </a:spcAft>
              <a:buNone/>
            </a:pPr>
            <a:r>
              <a:rPr lang="es-ES" dirty="0" smtClean="0"/>
              <a:t>En </a:t>
            </a:r>
            <a:r>
              <a:rPr lang="es-ES" dirty="0" smtClean="0">
                <a:latin typeface="Consolas" pitchFamily="49" charset="0"/>
                <a:cs typeface="Consolas" pitchFamily="49" charset="0"/>
              </a:rPr>
              <a:t>iostream</a:t>
            </a:r>
            <a:r>
              <a:rPr lang="es-ES" dirty="0" smtClean="0"/>
              <a:t>  hay espacios de nombres; ¿cuál queremos?</a:t>
            </a:r>
          </a:p>
          <a:p>
            <a:pPr lvl="1" indent="1588">
              <a:spcBef>
                <a:spcPts val="0"/>
              </a:spcBef>
              <a:buNone/>
            </a:pPr>
            <a:r>
              <a:rPr lang="es-ES" sz="2000" dirty="0" smtClean="0">
                <a:solidFill>
                  <a:schemeClr val="tx1">
                    <a:lumMod val="50000"/>
                  </a:schemeClr>
                </a:solidFill>
                <a:latin typeface="Consolas" pitchFamily="49" charset="0"/>
              </a:rPr>
              <a:t>#include &lt;iostream&gt;</a:t>
            </a:r>
          </a:p>
          <a:p>
            <a:pPr lvl="1" indent="1588">
              <a:spcBef>
                <a:spcPts val="0"/>
              </a:spcBef>
              <a:spcAft>
                <a:spcPts val="600"/>
              </a:spcAft>
              <a:buNone/>
            </a:pPr>
            <a:r>
              <a:rPr lang="es-ES" sz="2000" dirty="0" smtClean="0">
                <a:solidFill>
                  <a:schemeClr val="accent2">
                    <a:lumMod val="60000"/>
                    <a:lumOff val="40000"/>
                  </a:schemeClr>
                </a:solidFill>
                <a:latin typeface="Consolas" pitchFamily="49" charset="0"/>
              </a:rPr>
              <a:t>using namespace </a:t>
            </a:r>
            <a:r>
              <a:rPr lang="es-ES" sz="2000" dirty="0" smtClean="0">
                <a:latin typeface="Consolas" pitchFamily="49" charset="0"/>
              </a:rPr>
              <a:t>std;</a:t>
            </a:r>
          </a:p>
          <a:p>
            <a:pPr marL="361950" lvl="1" indent="1588">
              <a:spcBef>
                <a:spcPts val="600"/>
              </a:spcBef>
              <a:spcAft>
                <a:spcPts val="600"/>
              </a:spcAft>
              <a:buClr>
                <a:srgbClr val="04617B">
                  <a:lumMod val="20000"/>
                  <a:lumOff val="80000"/>
                </a:srgbClr>
              </a:buClr>
              <a:buNone/>
            </a:pPr>
            <a:r>
              <a:rPr lang="es-ES" dirty="0" smtClean="0">
                <a:solidFill>
                  <a:prstClr val="white"/>
                </a:solidFill>
              </a:rPr>
              <a:t>Siempre usaremos el espacio de nombres estándar (</a:t>
            </a:r>
            <a:r>
              <a:rPr lang="es-ES" dirty="0" smtClean="0">
                <a:solidFill>
                  <a:prstClr val="white"/>
                </a:solidFill>
                <a:latin typeface="Consolas" pitchFamily="49" charset="0"/>
                <a:cs typeface="Consolas" pitchFamily="49" charset="0"/>
              </a:rPr>
              <a:t>std</a:t>
            </a:r>
            <a:r>
              <a:rPr lang="es-ES" dirty="0" smtClean="0">
                <a:solidFill>
                  <a:prstClr val="white"/>
                </a:solidFill>
              </a:rPr>
              <a:t>)</a:t>
            </a:r>
          </a:p>
          <a:p>
            <a:pPr marL="361950" lvl="1" indent="1588">
              <a:spcBef>
                <a:spcPts val="0"/>
              </a:spcBef>
              <a:spcAft>
                <a:spcPts val="600"/>
              </a:spcAft>
              <a:buClr>
                <a:srgbClr val="04617B">
                  <a:lumMod val="20000"/>
                  <a:lumOff val="80000"/>
                </a:srgbClr>
              </a:buClr>
              <a:buNone/>
            </a:pPr>
            <a:r>
              <a:rPr lang="es-ES" dirty="0" smtClean="0">
                <a:solidFill>
                  <a:prstClr val="white"/>
                </a:solidFill>
              </a:rPr>
              <a:t>Muchas bibliotecas no tienen espacios de nombres</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76</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6" name="5 Grupo"/>
          <p:cNvGrpSpPr/>
          <p:nvPr/>
        </p:nvGrpSpPr>
        <p:grpSpPr>
          <a:xfrm>
            <a:off x="3876303" y="4624561"/>
            <a:ext cx="4501117" cy="400110"/>
            <a:chOff x="3876303" y="2452826"/>
            <a:chExt cx="4501117" cy="400110"/>
          </a:xfrm>
        </p:grpSpPr>
        <p:sp>
          <p:nvSpPr>
            <p:cNvPr id="7" name="6 CuadroTexto"/>
            <p:cNvSpPr txBox="1"/>
            <p:nvPr/>
          </p:nvSpPr>
          <p:spPr>
            <a:xfrm>
              <a:off x="4668391" y="2452826"/>
              <a:ext cx="3709029"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Es una instrucción: termina en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cxnSp>
          <p:nvCxnSpPr>
            <p:cNvPr id="9" name="8 Conector recto de flecha"/>
            <p:cNvCxnSpPr/>
            <p:nvPr/>
          </p:nvCxnSpPr>
          <p:spPr>
            <a:xfrm flipH="1">
              <a:off x="3876303" y="2668850"/>
              <a:ext cx="792088" cy="0"/>
            </a:xfrm>
            <a:prstGeom prst="straightConnector1">
              <a:avLst/>
            </a:prstGeom>
            <a:ln w="2857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1000"/>
                                        <p:tgtEl>
                                          <p:spTgt spid="3">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1000"/>
                                        <p:tgtEl>
                                          <p:spTgt spid="3">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left)">
                                      <p:cBhvr>
                                        <p:cTn id="32" dur="1000"/>
                                        <p:tgtEl>
                                          <p:spTgt spid="3">
                                            <p:txEl>
                                              <p:pRg st="7" end="7"/>
                                            </p:txEl>
                                          </p:spTgt>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1000"/>
                                        <p:tgtEl>
                                          <p:spTgt spid="3">
                                            <p:txEl>
                                              <p:pRg st="8" end="8"/>
                                            </p:txEl>
                                          </p:spTgt>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1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1000"/>
                                        <p:tgtEl>
                                          <p:spTgt spid="3">
                                            <p:txEl>
                                              <p:pRg st="9" end="9"/>
                                            </p:txEl>
                                          </p:spTgt>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075691" y="3044280"/>
            <a:ext cx="6992620"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Un ejemplo de programación</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Autofit/>
          </a:bodyPr>
          <a:lstStyle/>
          <a:p>
            <a:pPr>
              <a:spcBef>
                <a:spcPts val="0"/>
              </a:spcBef>
              <a:spcAft>
                <a:spcPts val="1200"/>
              </a:spcAft>
            </a:pPr>
            <a:r>
              <a:rPr lang="es-ES" sz="2800" dirty="0" smtClean="0">
                <a:solidFill>
                  <a:schemeClr val="bg2">
                    <a:lumMod val="20000"/>
                    <a:lumOff val="80000"/>
                  </a:schemeClr>
                </a:solidFill>
              </a:rPr>
              <a:t>Compilación y enlace</a:t>
            </a:r>
          </a:p>
          <a:p>
            <a:pPr marL="266700">
              <a:spcBef>
                <a:spcPts val="0"/>
              </a:spcBef>
              <a:spcAft>
                <a:spcPts val="600"/>
              </a:spcAft>
              <a:defRPr/>
            </a:pPr>
            <a:endParaRPr lang="es-ES" sz="2000" i="0"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77</a:t>
            </a:fld>
            <a:endParaRPr lang="en-US" dirty="0"/>
          </a:p>
        </p:txBody>
      </p:sp>
      <p:sp>
        <p:nvSpPr>
          <p:cNvPr id="7" name="Text Box 5"/>
          <p:cNvSpPr txBox="1">
            <a:spLocks noChangeArrowheads="1"/>
          </p:cNvSpPr>
          <p:nvPr/>
        </p:nvSpPr>
        <p:spPr bwMode="auto">
          <a:xfrm>
            <a:off x="755576" y="1949931"/>
            <a:ext cx="2087752" cy="830997"/>
          </a:xfrm>
          <a:prstGeom prst="rect">
            <a:avLst/>
          </a:prstGeom>
          <a:noFill/>
          <a:ln w="9525">
            <a:noFill/>
            <a:miter lim="800000"/>
            <a:headEnd/>
            <a:tailEnd/>
          </a:ln>
        </p:spPr>
        <p:txBody>
          <a:bodyPr wrap="none">
            <a:spAutoFit/>
          </a:bodyPr>
          <a:lstStyle/>
          <a:p>
            <a:pPr algn="ctr" eaLnBrk="1" hangingPunct="1"/>
            <a:r>
              <a:rPr lang="es-ES" sz="2400" dirty="0" smtClean="0">
                <a:effectLst>
                  <a:outerShdw blurRad="38100" dist="38100" dir="2700000" algn="tl">
                    <a:srgbClr val="000000">
                      <a:alpha val="43137"/>
                    </a:srgbClr>
                  </a:outerShdw>
                </a:effectLst>
                <a:latin typeface="Consolas" pitchFamily="49" charset="0"/>
              </a:rPr>
              <a:t>hola.cpp</a:t>
            </a:r>
            <a:br>
              <a:rPr lang="es-ES" sz="2400" dirty="0" smtClean="0">
                <a:effectLst>
                  <a:outerShdw blurRad="38100" dist="38100" dir="2700000" algn="tl">
                    <a:srgbClr val="000000">
                      <a:alpha val="43137"/>
                    </a:srgbClr>
                  </a:outerShdw>
                </a:effectLst>
                <a:latin typeface="Consolas" pitchFamily="49" charset="0"/>
              </a:rPr>
            </a:br>
            <a:r>
              <a:rPr lang="es-ES" sz="2400" dirty="0" smtClean="0">
                <a:solidFill>
                  <a:srgbClr val="FFC000"/>
                </a:solidFill>
                <a:effectLst>
                  <a:outerShdw blurRad="38100" dist="38100" dir="2700000" algn="tl">
                    <a:srgbClr val="000000">
                      <a:alpha val="43137"/>
                    </a:srgbClr>
                  </a:outerShdw>
                </a:effectLst>
                <a:latin typeface="+mj-lt"/>
              </a:rPr>
              <a:t>(código fuente)</a:t>
            </a:r>
            <a:endParaRPr lang="es-ES" sz="2400" dirty="0">
              <a:solidFill>
                <a:srgbClr val="FFC000"/>
              </a:solidFill>
              <a:effectLst>
                <a:outerShdw blurRad="38100" dist="38100" dir="2700000" algn="tl">
                  <a:srgbClr val="000000">
                    <a:alpha val="43137"/>
                  </a:srgbClr>
                </a:outerShdw>
              </a:effectLst>
              <a:latin typeface="Consolas" pitchFamily="49" charset="0"/>
            </a:endParaRPr>
          </a:p>
        </p:txBody>
      </p:sp>
      <p:grpSp>
        <p:nvGrpSpPr>
          <p:cNvPr id="5" name="21 Grupo"/>
          <p:cNvGrpSpPr/>
          <p:nvPr/>
        </p:nvGrpSpPr>
        <p:grpSpPr>
          <a:xfrm>
            <a:off x="2576943" y="1857364"/>
            <a:ext cx="5470491" cy="923564"/>
            <a:chOff x="2312609" y="1857364"/>
            <a:chExt cx="5470491" cy="923564"/>
          </a:xfrm>
        </p:grpSpPr>
        <p:cxnSp>
          <p:nvCxnSpPr>
            <p:cNvPr id="10" name="AutoShape 7"/>
            <p:cNvCxnSpPr>
              <a:cxnSpLocks noChangeShapeType="1"/>
            </p:cNvCxnSpPr>
            <p:nvPr/>
          </p:nvCxnSpPr>
          <p:spPr bwMode="auto">
            <a:xfrm>
              <a:off x="2312609" y="2214554"/>
              <a:ext cx="928694" cy="2"/>
            </a:xfrm>
            <a:prstGeom prst="straightConnector1">
              <a:avLst/>
            </a:prstGeom>
            <a:noFill/>
            <a:ln w="53975">
              <a:solidFill>
                <a:srgbClr val="FFC000"/>
              </a:solidFill>
              <a:round/>
              <a:headEnd/>
              <a:tailEnd type="stealth" w="lg" len="lg"/>
            </a:ln>
            <a:effectLst>
              <a:outerShdw blurRad="50800" dist="38100" dir="2700000" algn="tl" rotWithShape="0">
                <a:prstClr val="black">
                  <a:alpha val="40000"/>
                </a:prstClr>
              </a:outerShdw>
            </a:effectLst>
          </p:spPr>
        </p:cxnSp>
        <p:sp>
          <p:nvSpPr>
            <p:cNvPr id="12" name="Text Box 6"/>
            <p:cNvSpPr txBox="1">
              <a:spLocks noChangeArrowheads="1"/>
            </p:cNvSpPr>
            <p:nvPr/>
          </p:nvSpPr>
          <p:spPr bwMode="auto">
            <a:xfrm>
              <a:off x="5706634" y="1949931"/>
              <a:ext cx="2076466" cy="830997"/>
            </a:xfrm>
            <a:prstGeom prst="rect">
              <a:avLst/>
            </a:prstGeom>
            <a:noFill/>
            <a:ln w="9525">
              <a:noFill/>
              <a:miter lim="800000"/>
              <a:headEnd/>
              <a:tailEnd/>
            </a:ln>
          </p:spPr>
          <p:txBody>
            <a:bodyPr wrap="none">
              <a:spAutoFit/>
            </a:bodyPr>
            <a:lstStyle/>
            <a:p>
              <a:pPr algn="ctr" eaLnBrk="1" hangingPunct="1"/>
              <a:r>
                <a:rPr lang="es-ES" sz="2400" dirty="0" smtClean="0">
                  <a:effectLst>
                    <a:outerShdw blurRad="38100" dist="38100" dir="2700000" algn="tl">
                      <a:srgbClr val="000000">
                        <a:alpha val="43137"/>
                      </a:srgbClr>
                    </a:outerShdw>
                  </a:effectLst>
                  <a:latin typeface="Consolas" pitchFamily="49" charset="0"/>
                </a:rPr>
                <a:t>hola.obj</a:t>
              </a:r>
              <a:br>
                <a:rPr lang="es-ES" sz="2400" dirty="0" smtClean="0">
                  <a:effectLst>
                    <a:outerShdw blurRad="38100" dist="38100" dir="2700000" algn="tl">
                      <a:srgbClr val="000000">
                        <a:alpha val="43137"/>
                      </a:srgbClr>
                    </a:outerShdw>
                  </a:effectLst>
                  <a:latin typeface="Consolas" pitchFamily="49" charset="0"/>
                </a:rPr>
              </a:br>
              <a:r>
                <a:rPr lang="es-ES" sz="2400" dirty="0" smtClean="0">
                  <a:solidFill>
                    <a:srgbClr val="FFC000"/>
                  </a:solidFill>
                  <a:effectLst>
                    <a:outerShdw blurRad="38100" dist="38100" dir="2700000" algn="tl">
                      <a:srgbClr val="000000">
                        <a:alpha val="43137"/>
                      </a:srgbClr>
                    </a:outerShdw>
                  </a:effectLst>
                  <a:latin typeface="+mj-lt"/>
                </a:rPr>
                <a:t>(código objeto)</a:t>
              </a:r>
              <a:endParaRPr lang="es-ES" sz="2400" dirty="0">
                <a:solidFill>
                  <a:srgbClr val="FFC000"/>
                </a:solidFill>
                <a:effectLst>
                  <a:outerShdw blurRad="38100" dist="38100" dir="2700000" algn="tl">
                    <a:srgbClr val="000000">
                      <a:alpha val="43137"/>
                    </a:srgbClr>
                  </a:outerShdw>
                </a:effectLst>
                <a:latin typeface="Consolas" pitchFamily="49" charset="0"/>
              </a:endParaRPr>
            </a:p>
          </p:txBody>
        </p:sp>
        <p:cxnSp>
          <p:nvCxnSpPr>
            <p:cNvPr id="25" name="AutoShape 7"/>
            <p:cNvCxnSpPr>
              <a:cxnSpLocks noChangeShapeType="1"/>
            </p:cNvCxnSpPr>
            <p:nvPr/>
          </p:nvCxnSpPr>
          <p:spPr bwMode="auto">
            <a:xfrm>
              <a:off x="4884377" y="2214554"/>
              <a:ext cx="928694" cy="2"/>
            </a:xfrm>
            <a:prstGeom prst="straightConnector1">
              <a:avLst/>
            </a:prstGeom>
            <a:noFill/>
            <a:ln w="53975">
              <a:solidFill>
                <a:srgbClr val="FFC000"/>
              </a:solidFill>
              <a:round/>
              <a:headEnd/>
              <a:tailEnd type="stealth" w="lg" len="lg"/>
            </a:ln>
            <a:effectLst>
              <a:outerShdw blurRad="50800" dist="38100" dir="2700000" algn="tl" rotWithShape="0">
                <a:prstClr val="black">
                  <a:alpha val="40000"/>
                </a:prstClr>
              </a:outerShdw>
            </a:effectLst>
          </p:spPr>
        </p:cxnSp>
        <p:sp>
          <p:nvSpPr>
            <p:cNvPr id="9" name="AutoShape 4"/>
            <p:cNvSpPr>
              <a:spLocks noChangeArrowheads="1"/>
            </p:cNvSpPr>
            <p:nvPr/>
          </p:nvSpPr>
          <p:spPr bwMode="auto">
            <a:xfrm>
              <a:off x="3286116" y="1857364"/>
              <a:ext cx="1741630" cy="720000"/>
            </a:xfrm>
            <a:prstGeom prst="roundRect">
              <a:avLst>
                <a:gd name="adj" fmla="val 16667"/>
              </a:avLst>
            </a:prstGeom>
            <a:solidFill>
              <a:schemeClr val="accent1">
                <a:tint val="98000"/>
                <a:shade val="25000"/>
                <a:satMod val="250000"/>
              </a:schemeClr>
            </a:solidFill>
            <a:ln>
              <a:headEnd/>
              <a:tailEn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p>
              <a:pPr algn="ctr" eaLnBrk="1" hangingPunct="1"/>
              <a:r>
                <a:rPr lang="es-ES" sz="2400" dirty="0" smtClean="0">
                  <a:effectLst>
                    <a:outerShdw blurRad="38100" dist="38100" dir="2700000" algn="tl">
                      <a:srgbClr val="000000">
                        <a:alpha val="43137"/>
                      </a:srgbClr>
                    </a:outerShdw>
                  </a:effectLst>
                  <a:latin typeface="Cambria" pitchFamily="18" charset="0"/>
                </a:rPr>
                <a:t>Compilador</a:t>
              </a:r>
              <a:endParaRPr lang="es-ES" sz="2400" dirty="0">
                <a:effectLst>
                  <a:outerShdw blurRad="38100" dist="38100" dir="2700000" algn="tl">
                    <a:srgbClr val="000000">
                      <a:alpha val="43137"/>
                    </a:srgbClr>
                  </a:outerShdw>
                </a:effectLst>
                <a:latin typeface="Cambria" pitchFamily="18" charset="0"/>
              </a:endParaRPr>
            </a:p>
          </p:txBody>
        </p:sp>
      </p:grpSp>
      <p:grpSp>
        <p:nvGrpSpPr>
          <p:cNvPr id="28" name="27 Grupo"/>
          <p:cNvGrpSpPr/>
          <p:nvPr/>
        </p:nvGrpSpPr>
        <p:grpSpPr>
          <a:xfrm>
            <a:off x="1763689" y="3371850"/>
            <a:ext cx="4464495" cy="830997"/>
            <a:chOff x="1619672" y="3371850"/>
            <a:chExt cx="4464495" cy="830997"/>
          </a:xfrm>
        </p:grpSpPr>
        <p:sp>
          <p:nvSpPr>
            <p:cNvPr id="21" name="Text Box 6"/>
            <p:cNvSpPr txBox="1">
              <a:spLocks noChangeArrowheads="1"/>
            </p:cNvSpPr>
            <p:nvPr/>
          </p:nvSpPr>
          <p:spPr bwMode="auto">
            <a:xfrm>
              <a:off x="1619672" y="3371850"/>
              <a:ext cx="3457601" cy="830997"/>
            </a:xfrm>
            <a:prstGeom prst="rect">
              <a:avLst/>
            </a:prstGeom>
            <a:noFill/>
            <a:ln w="9525">
              <a:noFill/>
              <a:miter lim="800000"/>
              <a:headEnd/>
              <a:tailEnd/>
            </a:ln>
          </p:spPr>
          <p:txBody>
            <a:bodyPr wrap="square">
              <a:spAutoFit/>
            </a:bodyPr>
            <a:lstStyle/>
            <a:p>
              <a:pPr algn="r" eaLnBrk="1" hangingPunct="1"/>
              <a:r>
                <a:rPr lang="es-ES" sz="2400" dirty="0" smtClean="0">
                  <a:effectLst>
                    <a:outerShdw blurRad="38100" dist="38100" dir="2700000" algn="tl">
                      <a:srgbClr val="000000">
                        <a:alpha val="43137"/>
                      </a:srgbClr>
                    </a:outerShdw>
                  </a:effectLst>
                  <a:latin typeface="Cambria" pitchFamily="18" charset="0"/>
                </a:rPr>
                <a:t>Código objeto de</a:t>
              </a:r>
              <a:br>
                <a:rPr lang="es-ES" sz="2400" dirty="0" smtClean="0">
                  <a:effectLst>
                    <a:outerShdw blurRad="38100" dist="38100" dir="2700000" algn="tl">
                      <a:srgbClr val="000000">
                        <a:alpha val="43137"/>
                      </a:srgbClr>
                    </a:outerShdw>
                  </a:effectLst>
                  <a:latin typeface="Cambria" pitchFamily="18" charset="0"/>
                </a:rPr>
              </a:br>
              <a:r>
                <a:rPr lang="es-ES" sz="2400" dirty="0" smtClean="0">
                  <a:effectLst>
                    <a:outerShdw blurRad="38100" dist="38100" dir="2700000" algn="tl">
                      <a:srgbClr val="000000">
                        <a:alpha val="43137"/>
                      </a:srgbClr>
                    </a:outerShdw>
                  </a:effectLst>
                  <a:latin typeface="Cambria" pitchFamily="18" charset="0"/>
                </a:rPr>
                <a:t>la biblioteca </a:t>
              </a:r>
              <a:r>
                <a:rPr lang="es-ES" sz="2400" dirty="0" smtClean="0">
                  <a:effectLst>
                    <a:outerShdw blurRad="38100" dist="38100" dir="2700000" algn="tl">
                      <a:srgbClr val="000000">
                        <a:alpha val="43137"/>
                      </a:srgbClr>
                    </a:outerShdw>
                  </a:effectLst>
                  <a:latin typeface="Consolas" pitchFamily="49" charset="0"/>
                </a:rPr>
                <a:t>iostream</a:t>
              </a:r>
              <a:endParaRPr lang="es-ES" sz="2400" dirty="0">
                <a:effectLst>
                  <a:outerShdw blurRad="38100" dist="38100" dir="2700000" algn="tl">
                    <a:srgbClr val="000000">
                      <a:alpha val="43137"/>
                    </a:srgbClr>
                  </a:outerShdw>
                </a:effectLst>
                <a:latin typeface="Consolas" pitchFamily="49" charset="0"/>
              </a:endParaRPr>
            </a:p>
          </p:txBody>
        </p:sp>
        <p:cxnSp>
          <p:nvCxnSpPr>
            <p:cNvPr id="26" name="AutoShape 7"/>
            <p:cNvCxnSpPr>
              <a:cxnSpLocks noChangeShapeType="1"/>
            </p:cNvCxnSpPr>
            <p:nvPr/>
          </p:nvCxnSpPr>
          <p:spPr bwMode="auto">
            <a:xfrm>
              <a:off x="5155473" y="3786190"/>
              <a:ext cx="928694" cy="2"/>
            </a:xfrm>
            <a:prstGeom prst="straightConnector1">
              <a:avLst/>
            </a:prstGeom>
            <a:noFill/>
            <a:ln w="53975">
              <a:solidFill>
                <a:srgbClr val="FFC000"/>
              </a:solidFill>
              <a:round/>
              <a:headEnd/>
              <a:tailEnd type="stealth" w="lg" len="lg"/>
            </a:ln>
            <a:effectLst>
              <a:outerShdw blurRad="50800" dist="38100" dir="2700000" algn="tl" rotWithShape="0">
                <a:prstClr val="black">
                  <a:alpha val="40000"/>
                </a:prstClr>
              </a:outerShdw>
            </a:effectLst>
          </p:spPr>
        </p:cxnSp>
      </p:grpSp>
      <p:grpSp>
        <p:nvGrpSpPr>
          <p:cNvPr id="38" name="37 Grupo"/>
          <p:cNvGrpSpPr/>
          <p:nvPr/>
        </p:nvGrpSpPr>
        <p:grpSpPr>
          <a:xfrm>
            <a:off x="5867350" y="4149080"/>
            <a:ext cx="2286000" cy="1695093"/>
            <a:chOff x="5867350" y="4149080"/>
            <a:chExt cx="2286000" cy="1695093"/>
          </a:xfrm>
        </p:grpSpPr>
        <p:sp>
          <p:nvSpPr>
            <p:cNvPr id="18" name="Text Box 11"/>
            <p:cNvSpPr txBox="1">
              <a:spLocks noChangeArrowheads="1"/>
            </p:cNvSpPr>
            <p:nvPr/>
          </p:nvSpPr>
          <p:spPr bwMode="auto">
            <a:xfrm>
              <a:off x="5867350" y="5013176"/>
              <a:ext cx="2286000" cy="830997"/>
            </a:xfrm>
            <a:prstGeom prst="rect">
              <a:avLst/>
            </a:prstGeom>
            <a:noFill/>
            <a:ln w="9525">
              <a:noFill/>
              <a:miter lim="800000"/>
              <a:headEnd/>
              <a:tailEnd/>
            </a:ln>
          </p:spPr>
          <p:txBody>
            <a:bodyPr>
              <a:spAutoFit/>
            </a:bodyPr>
            <a:lstStyle/>
            <a:p>
              <a:pPr algn="ctr" eaLnBrk="1" hangingPunct="1">
                <a:spcBef>
                  <a:spcPct val="50000"/>
                </a:spcBef>
              </a:pPr>
              <a:r>
                <a:rPr lang="es-ES" sz="2400" dirty="0" smtClean="0">
                  <a:effectLst>
                    <a:outerShdw blurRad="38100" dist="38100" dir="2700000" algn="tl">
                      <a:srgbClr val="000000">
                        <a:alpha val="43137"/>
                      </a:srgbClr>
                    </a:outerShdw>
                  </a:effectLst>
                  <a:latin typeface="Consolas" pitchFamily="49" charset="0"/>
                </a:rPr>
                <a:t>hola.exe</a:t>
              </a:r>
              <a:r>
                <a:rPr lang="es-ES" sz="2400" dirty="0" smtClean="0">
                  <a:solidFill>
                    <a:srgbClr val="FFC000"/>
                  </a:solidFill>
                  <a:effectLst>
                    <a:outerShdw blurRad="38100" dist="38100" dir="2700000" algn="tl">
                      <a:srgbClr val="000000">
                        <a:alpha val="43137"/>
                      </a:srgbClr>
                    </a:outerShdw>
                  </a:effectLst>
                  <a:latin typeface="Consolas" pitchFamily="49" charset="0"/>
                </a:rPr>
                <a:t/>
              </a:r>
              <a:br>
                <a:rPr lang="es-ES" sz="2400" dirty="0" smtClean="0">
                  <a:solidFill>
                    <a:srgbClr val="FFC000"/>
                  </a:solidFill>
                  <a:effectLst>
                    <a:outerShdw blurRad="38100" dist="38100" dir="2700000" algn="tl">
                      <a:srgbClr val="000000">
                        <a:alpha val="43137"/>
                      </a:srgbClr>
                    </a:outerShdw>
                  </a:effectLst>
                  <a:latin typeface="Consolas" pitchFamily="49" charset="0"/>
                </a:rPr>
              </a:br>
              <a:r>
                <a:rPr lang="es-ES" sz="2400" dirty="0" smtClean="0">
                  <a:solidFill>
                    <a:srgbClr val="FFC000"/>
                  </a:solidFill>
                  <a:effectLst>
                    <a:outerShdw blurRad="38100" dist="38100" dir="2700000" algn="tl">
                      <a:srgbClr val="000000">
                        <a:alpha val="43137"/>
                      </a:srgbClr>
                    </a:outerShdw>
                  </a:effectLst>
                  <a:latin typeface="+mj-lt"/>
                </a:rPr>
                <a:t>(ejecutable)</a:t>
              </a:r>
              <a:endParaRPr lang="es-ES" sz="2400" dirty="0">
                <a:solidFill>
                  <a:srgbClr val="FFC000"/>
                </a:solidFill>
                <a:effectLst>
                  <a:outerShdw blurRad="38100" dist="38100" dir="2700000" algn="tl">
                    <a:srgbClr val="000000">
                      <a:alpha val="43137"/>
                    </a:srgbClr>
                  </a:outerShdw>
                </a:effectLst>
                <a:latin typeface="Consolas" pitchFamily="49" charset="0"/>
              </a:endParaRPr>
            </a:p>
          </p:txBody>
        </p:sp>
        <p:cxnSp>
          <p:nvCxnSpPr>
            <p:cNvPr id="30" name="AutoShape 7"/>
            <p:cNvCxnSpPr>
              <a:cxnSpLocks noChangeShapeType="1"/>
            </p:cNvCxnSpPr>
            <p:nvPr/>
          </p:nvCxnSpPr>
          <p:spPr bwMode="auto">
            <a:xfrm>
              <a:off x="7011542" y="4149080"/>
              <a:ext cx="0" cy="792088"/>
            </a:xfrm>
            <a:prstGeom prst="straightConnector1">
              <a:avLst/>
            </a:prstGeom>
            <a:noFill/>
            <a:ln w="53975">
              <a:solidFill>
                <a:srgbClr val="FFC000"/>
              </a:solidFill>
              <a:round/>
              <a:headEnd/>
              <a:tailEnd type="stealth" w="lg" len="lg"/>
            </a:ln>
            <a:effectLst>
              <a:outerShdw blurRad="50800" dist="38100" dir="2700000" algn="tl" rotWithShape="0">
                <a:prstClr val="black">
                  <a:alpha val="40000"/>
                </a:prstClr>
              </a:outerShdw>
            </a:effectLst>
          </p:spPr>
        </p:cxnSp>
      </p:grpSp>
      <p:grpSp>
        <p:nvGrpSpPr>
          <p:cNvPr id="32" name="31 Grupo"/>
          <p:cNvGrpSpPr/>
          <p:nvPr/>
        </p:nvGrpSpPr>
        <p:grpSpPr>
          <a:xfrm>
            <a:off x="6228185" y="2785264"/>
            <a:ext cx="1584175" cy="1364498"/>
            <a:chOff x="6084168" y="2785264"/>
            <a:chExt cx="1584175" cy="1364498"/>
          </a:xfrm>
        </p:grpSpPr>
        <p:sp>
          <p:nvSpPr>
            <p:cNvPr id="15" name="AutoShape 9"/>
            <p:cNvSpPr>
              <a:spLocks noChangeArrowheads="1"/>
            </p:cNvSpPr>
            <p:nvPr/>
          </p:nvSpPr>
          <p:spPr bwMode="auto">
            <a:xfrm>
              <a:off x="6084168" y="3429762"/>
              <a:ext cx="1584175" cy="720000"/>
            </a:xfrm>
            <a:prstGeom prst="roundRect">
              <a:avLst>
                <a:gd name="adj" fmla="val 16667"/>
              </a:avLst>
            </a:prstGeom>
            <a:solidFill>
              <a:schemeClr val="accent5">
                <a:tint val="98000"/>
                <a:shade val="25000"/>
                <a:satMod val="250000"/>
              </a:schemeClr>
            </a:solidFill>
            <a:ln>
              <a:headEnd/>
              <a:tailEn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s-ES" sz="2400" dirty="0" smtClean="0">
                  <a:effectLst>
                    <a:outerShdw blurRad="38100" dist="38100" dir="2700000" algn="tl">
                      <a:srgbClr val="000000">
                        <a:alpha val="43137"/>
                      </a:srgbClr>
                    </a:outerShdw>
                  </a:effectLst>
                  <a:latin typeface="Cambria" pitchFamily="18" charset="0"/>
                </a:rPr>
                <a:t>Enlazador</a:t>
              </a:r>
              <a:endParaRPr lang="es-ES" sz="2400" dirty="0">
                <a:effectLst>
                  <a:outerShdw blurRad="38100" dist="38100" dir="2700000" algn="tl">
                    <a:srgbClr val="000000">
                      <a:alpha val="43137"/>
                    </a:srgbClr>
                  </a:outerShdw>
                </a:effectLst>
                <a:latin typeface="Cambria" pitchFamily="18" charset="0"/>
              </a:endParaRPr>
            </a:p>
          </p:txBody>
        </p:sp>
        <p:cxnSp>
          <p:nvCxnSpPr>
            <p:cNvPr id="27" name="AutoShape 7"/>
            <p:cNvCxnSpPr>
              <a:cxnSpLocks noChangeShapeType="1"/>
            </p:cNvCxnSpPr>
            <p:nvPr/>
          </p:nvCxnSpPr>
          <p:spPr bwMode="auto">
            <a:xfrm rot="5400000">
              <a:off x="6541363" y="3106735"/>
              <a:ext cx="643736" cy="794"/>
            </a:xfrm>
            <a:prstGeom prst="straightConnector1">
              <a:avLst/>
            </a:prstGeom>
            <a:noFill/>
            <a:ln w="53975">
              <a:solidFill>
                <a:srgbClr val="FFC000"/>
              </a:solidFill>
              <a:round/>
              <a:headEnd/>
              <a:tailEnd type="stealth" w="lg" len="lg"/>
            </a:ln>
            <a:effectLst>
              <a:outerShdw blurRad="50800" dist="38100" dir="2700000" algn="tl" rotWithShape="0">
                <a:prstClr val="black">
                  <a:alpha val="40000"/>
                </a:prstClr>
              </a:outerShdw>
            </a:effectLst>
          </p:spPr>
        </p:cxnSp>
      </p:grpSp>
      <p:sp>
        <p:nvSpPr>
          <p:cNvPr id="19"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40" name="39 Grupo"/>
          <p:cNvGrpSpPr/>
          <p:nvPr/>
        </p:nvGrpSpPr>
        <p:grpSpPr>
          <a:xfrm>
            <a:off x="971600" y="4714884"/>
            <a:ext cx="5256584" cy="1071570"/>
            <a:chOff x="971600" y="4714884"/>
            <a:chExt cx="5256584" cy="1071570"/>
          </a:xfrm>
        </p:grpSpPr>
        <p:cxnSp>
          <p:nvCxnSpPr>
            <p:cNvPr id="29" name="28 Conector recto de flecha"/>
            <p:cNvCxnSpPr/>
            <p:nvPr/>
          </p:nvCxnSpPr>
          <p:spPr>
            <a:xfrm flipH="1">
              <a:off x="5479276" y="5286388"/>
              <a:ext cx="748908" cy="0"/>
            </a:xfrm>
            <a:prstGeom prst="straightConnector1">
              <a:avLst/>
            </a:prstGeom>
            <a:ln w="5715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38 Grupo"/>
            <p:cNvGrpSpPr/>
            <p:nvPr/>
          </p:nvGrpSpPr>
          <p:grpSpPr>
            <a:xfrm>
              <a:off x="971600" y="4714884"/>
              <a:ext cx="4488879" cy="1071570"/>
              <a:chOff x="971600" y="4714884"/>
              <a:chExt cx="4488879" cy="1071570"/>
            </a:xfrm>
          </p:grpSpPr>
          <p:sp>
            <p:nvSpPr>
              <p:cNvPr id="20" name="19 CuadroTexto"/>
              <p:cNvSpPr txBox="1"/>
              <p:nvPr/>
            </p:nvSpPr>
            <p:spPr>
              <a:xfrm>
                <a:off x="971600" y="4714884"/>
                <a:ext cx="2007346" cy="1071570"/>
              </a:xfrm>
              <a:prstGeom prst="rect">
                <a:avLst/>
              </a:prstGeom>
              <a:solidFill>
                <a:schemeClr val="dk1"/>
              </a:solidFill>
              <a:ln w="63500" cap="rnd">
                <a:solidFill>
                  <a:schemeClr val="tx1">
                    <a:lumMod val="85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400" dirty="0" smtClean="0">
                    <a:latin typeface="Consolas" pitchFamily="49" charset="0"/>
                  </a:rPr>
                  <a:t>Hola Mundo!</a:t>
                </a:r>
                <a:endParaRPr lang="es-ES" sz="1400" dirty="0">
                  <a:latin typeface="Consolas" pitchFamily="49" charset="0"/>
                </a:endParaRPr>
              </a:p>
            </p:txBody>
          </p:sp>
          <p:cxnSp>
            <p:nvCxnSpPr>
              <p:cNvPr id="36" name="35 Conector recto de flecha"/>
              <p:cNvCxnSpPr/>
              <p:nvPr/>
            </p:nvCxnSpPr>
            <p:spPr>
              <a:xfrm rot="10800000">
                <a:off x="3121822" y="5286388"/>
                <a:ext cx="857256" cy="1588"/>
              </a:xfrm>
              <a:prstGeom prst="straightConnector1">
                <a:avLst/>
              </a:prstGeom>
              <a:ln w="5715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AutoShape 9"/>
              <p:cNvSpPr>
                <a:spLocks noChangeArrowheads="1"/>
              </p:cNvSpPr>
              <p:nvPr/>
            </p:nvSpPr>
            <p:spPr bwMode="auto">
              <a:xfrm>
                <a:off x="3948311" y="4923578"/>
                <a:ext cx="1512168" cy="720000"/>
              </a:xfrm>
              <a:prstGeom prst="roundRect">
                <a:avLst>
                  <a:gd name="adj" fmla="val 16667"/>
                </a:avLst>
              </a:prstGeom>
              <a:solidFill>
                <a:schemeClr val="bg1">
                  <a:lumMod val="65000"/>
                  <a:lumOff val="35000"/>
                </a:schemeClr>
              </a:solidFill>
              <a:ln>
                <a:noFill/>
                <a:headEnd/>
                <a:tailEnd/>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1" hangingPunct="1"/>
                <a:r>
                  <a:rPr lang="es-ES" sz="2400" dirty="0" smtClean="0">
                    <a:effectLst>
                      <a:outerShdw blurRad="38100" dist="38100" dir="2700000" algn="tl">
                        <a:srgbClr val="000000">
                          <a:alpha val="43137"/>
                        </a:srgbClr>
                      </a:outerShdw>
                    </a:effectLst>
                    <a:latin typeface="Cambria" pitchFamily="18" charset="0"/>
                  </a:rPr>
                  <a:t>Cargador</a:t>
                </a:r>
                <a:endParaRPr lang="es-ES" sz="2400" dirty="0">
                  <a:effectLst>
                    <a:outerShdw blurRad="38100" dist="38100" dir="2700000" algn="tl">
                      <a:srgbClr val="000000">
                        <a:alpha val="43137"/>
                      </a:srgbClr>
                    </a:outerShdw>
                  </a:effectLst>
                  <a:latin typeface="Cambria" pitchFamily="18" charset="0"/>
                </a:endParaRPr>
              </a:p>
            </p:txBody>
          </p:sp>
        </p:grpSp>
      </p:grpSp>
      <p:grpSp>
        <p:nvGrpSpPr>
          <p:cNvPr id="46" name="45 Grupo"/>
          <p:cNvGrpSpPr/>
          <p:nvPr/>
        </p:nvGrpSpPr>
        <p:grpSpPr>
          <a:xfrm>
            <a:off x="1907704" y="1268760"/>
            <a:ext cx="6192688" cy="3096344"/>
            <a:chOff x="1907704" y="1268760"/>
            <a:chExt cx="6192688" cy="3096344"/>
          </a:xfrm>
        </p:grpSpPr>
        <p:grpSp>
          <p:nvGrpSpPr>
            <p:cNvPr id="44" name="43 Grupo"/>
            <p:cNvGrpSpPr/>
            <p:nvPr/>
          </p:nvGrpSpPr>
          <p:grpSpPr>
            <a:xfrm>
              <a:off x="1907704" y="1700808"/>
              <a:ext cx="6192688" cy="2664296"/>
              <a:chOff x="1907704" y="1700808"/>
              <a:chExt cx="6192688" cy="2664296"/>
            </a:xfrm>
          </p:grpSpPr>
          <p:sp>
            <p:nvSpPr>
              <p:cNvPr id="42" name="41 Rectángulo"/>
              <p:cNvSpPr/>
              <p:nvPr/>
            </p:nvSpPr>
            <p:spPr>
              <a:xfrm>
                <a:off x="3419872" y="1700808"/>
                <a:ext cx="4680520" cy="2664296"/>
              </a:xfrm>
              <a:prstGeom prst="rect">
                <a:avLst/>
              </a:prstGeom>
              <a:solidFill>
                <a:srgbClr val="CC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42 Rectángulo"/>
              <p:cNvSpPr/>
              <p:nvPr/>
            </p:nvSpPr>
            <p:spPr>
              <a:xfrm>
                <a:off x="1907704" y="3212976"/>
                <a:ext cx="1512168" cy="1152128"/>
              </a:xfrm>
              <a:prstGeom prst="rect">
                <a:avLst/>
              </a:prstGeom>
              <a:solidFill>
                <a:srgbClr val="CC99FF">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5" name="44 CuadroTexto"/>
            <p:cNvSpPr txBox="1"/>
            <p:nvPr/>
          </p:nvSpPr>
          <p:spPr>
            <a:xfrm>
              <a:off x="5145147" y="1268760"/>
              <a:ext cx="2916183"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sz="2400" dirty="0" smtClean="0">
                  <a:effectLst>
                    <a:outerShdw blurRad="38100" dist="38100" dir="2700000" algn="tl">
                      <a:srgbClr val="000000">
                        <a:alpha val="43137"/>
                      </a:srgbClr>
                    </a:outerShdw>
                  </a:effectLst>
                  <a:latin typeface="+mj-lt"/>
                </a:rPr>
                <a:t>A menudo en un paso</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1000"/>
                                        <p:tgtEl>
                                          <p:spTgt spid="32"/>
                                        </p:tgtEl>
                                      </p:cBhvr>
                                    </p:animEffect>
                                  </p:childTnLst>
                                </p:cTn>
                              </p:par>
                              <p:par>
                                <p:cTn id="18" presetID="22" presetClass="entr" presetSubtype="8"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1000"/>
                                        <p:tgtEl>
                                          <p:spTgt spid="28"/>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10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right)">
                                      <p:cBhvr>
                                        <p:cTn id="29" dur="10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wipe(up)">
                                      <p:cBhvr>
                                        <p:cTn id="3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900"/>
              </a:spcAft>
            </a:pPr>
            <a:r>
              <a:rPr lang="es-ES" sz="2800" dirty="0" smtClean="0">
                <a:solidFill>
                  <a:schemeClr val="bg2">
                    <a:lumMod val="20000"/>
                    <a:lumOff val="80000"/>
                  </a:schemeClr>
                </a:solidFill>
              </a:rPr>
              <a:t>Elementos del programa</a:t>
            </a:r>
          </a:p>
          <a:p>
            <a:pPr marL="361950" lvl="1" indent="-276225">
              <a:spcBef>
                <a:spcPts val="0"/>
              </a:spcBef>
              <a:spcAft>
                <a:spcPts val="600"/>
              </a:spcAft>
            </a:pPr>
            <a:endParaRPr lang="es-ES" sz="2000" dirty="0" smtClean="0"/>
          </a:p>
          <a:p>
            <a:pPr marL="1619250" lvl="1" indent="0">
              <a:spcBef>
                <a:spcPts val="0"/>
              </a:spcBef>
              <a:spcAft>
                <a:spcPts val="600"/>
              </a:spcAft>
              <a:buNone/>
            </a:pPr>
            <a:r>
              <a:rPr lang="es-ES" sz="2000" dirty="0" smtClean="0">
                <a:solidFill>
                  <a:srgbClr val="FFCCFF"/>
                </a:solidFill>
                <a:latin typeface="Consolas" pitchFamily="49" charset="0"/>
              </a:rPr>
              <a:t>#include &lt;iostream&gt;</a:t>
            </a:r>
            <a:endParaRPr lang="es-ES" sz="2000" i="1" dirty="0" smtClean="0">
              <a:solidFill>
                <a:srgbClr val="FFCCFF"/>
              </a:solidFill>
              <a:latin typeface="Consolas" pitchFamily="49" charset="0"/>
            </a:endParaRPr>
          </a:p>
          <a:p>
            <a:pPr marL="1619250" lvl="1" indent="0">
              <a:spcBef>
                <a:spcPts val="0"/>
              </a:spcBef>
              <a:spcAft>
                <a:spcPts val="600"/>
              </a:spcAft>
              <a:buNone/>
            </a:pPr>
            <a:r>
              <a:rPr lang="es-ES" sz="2000" dirty="0" smtClean="0">
                <a:solidFill>
                  <a:schemeClr val="accent2">
                    <a:lumMod val="60000"/>
                    <a:lumOff val="40000"/>
                  </a:schemeClr>
                </a:solidFill>
                <a:latin typeface="Consolas" pitchFamily="49" charset="0"/>
              </a:rPr>
              <a:t>using namespace </a:t>
            </a:r>
            <a:r>
              <a:rPr lang="es-ES" sz="2000" dirty="0" smtClean="0">
                <a:latin typeface="Consolas" pitchFamily="49" charset="0"/>
              </a:rPr>
              <a:t>std;</a:t>
            </a:r>
            <a:endParaRPr lang="es-ES" sz="2000" i="1" dirty="0" smtClean="0">
              <a:latin typeface="Consolas" pitchFamily="49" charset="0"/>
            </a:endParaRPr>
          </a:p>
          <a:p>
            <a:pPr marL="1619250" lvl="1" indent="0">
              <a:spcBef>
                <a:spcPts val="0"/>
              </a:spcBef>
              <a:spcAft>
                <a:spcPts val="600"/>
              </a:spcAft>
              <a:buNone/>
            </a:pPr>
            <a:endParaRPr lang="es-ES" sz="2000" dirty="0" smtClean="0">
              <a:latin typeface="Consolas" pitchFamily="49" charset="0"/>
            </a:endParaRPr>
          </a:p>
          <a:p>
            <a:pPr marL="1619250" lvl="1" indent="0">
              <a:spcBef>
                <a:spcPts val="0"/>
              </a:spcBef>
              <a:spcAft>
                <a:spcPts val="600"/>
              </a:spcAft>
              <a:buNone/>
            </a:pPr>
            <a:endParaRPr lang="es-ES" sz="2000" dirty="0" smtClean="0">
              <a:latin typeface="Consolas" pitchFamily="49" charset="0"/>
            </a:endParaRPr>
          </a:p>
          <a:p>
            <a:pPr marL="1619250" lvl="1" indent="0">
              <a:spcBef>
                <a:spcPts val="0"/>
              </a:spcBef>
              <a:spcAft>
                <a:spcPts val="600"/>
              </a:spcAft>
              <a:buNone/>
            </a:pPr>
            <a:r>
              <a:rPr lang="es-ES" sz="2000" dirty="0" smtClean="0">
                <a:solidFill>
                  <a:srgbClr val="FFC000"/>
                </a:solidFill>
                <a:latin typeface="Consolas" pitchFamily="49" charset="0"/>
              </a:rPr>
              <a:t>int</a:t>
            </a:r>
            <a:r>
              <a:rPr lang="es-ES" sz="2000" dirty="0" smtClean="0">
                <a:latin typeface="Consolas" pitchFamily="49" charset="0"/>
              </a:rPr>
              <a:t> main()</a:t>
            </a:r>
            <a:endParaRPr lang="es-ES" sz="2000" i="1" dirty="0" smtClean="0">
              <a:solidFill>
                <a:schemeClr val="accent5">
                  <a:lumMod val="60000"/>
                  <a:lumOff val="40000"/>
                </a:schemeClr>
              </a:solidFill>
              <a:latin typeface="Consolas" pitchFamily="49" charset="0"/>
            </a:endParaRPr>
          </a:p>
          <a:p>
            <a:pPr marL="1619250" lvl="1" indent="0">
              <a:spcBef>
                <a:spcPts val="0"/>
              </a:spcBef>
              <a:spcAft>
                <a:spcPts val="600"/>
              </a:spcAft>
              <a:buNone/>
            </a:pPr>
            <a:r>
              <a:rPr lang="es-ES" sz="2000" dirty="0" smtClean="0">
                <a:latin typeface="Consolas" pitchFamily="49" charset="0"/>
              </a:rPr>
              <a:t>{</a:t>
            </a:r>
            <a:endParaRPr lang="es-ES" sz="2000" i="1" dirty="0" smtClean="0">
              <a:latin typeface="Consolas" pitchFamily="49" charset="0"/>
            </a:endParaRPr>
          </a:p>
          <a:p>
            <a:pPr marL="1619250" lvl="1" indent="0">
              <a:spcBef>
                <a:spcPts val="0"/>
              </a:spcBef>
              <a:spcAft>
                <a:spcPts val="600"/>
              </a:spcAft>
              <a:buNone/>
            </a:pPr>
            <a:r>
              <a:rPr lang="es-ES" sz="2000" dirty="0" smtClean="0">
                <a:latin typeface="Consolas" pitchFamily="49" charset="0"/>
              </a:rPr>
              <a:t>   cout &lt;&lt; </a:t>
            </a:r>
            <a:r>
              <a:rPr lang="es-ES" sz="2000" dirty="0" smtClean="0">
                <a:solidFill>
                  <a:srgbClr val="FFFF00"/>
                </a:solidFill>
                <a:latin typeface="Consolas" pitchFamily="49" charset="0"/>
              </a:rPr>
              <a:t>"Hola Mundo!"</a:t>
            </a:r>
            <a:r>
              <a:rPr lang="es-ES" sz="2000" dirty="0" smtClean="0">
                <a:solidFill>
                  <a:schemeClr val="tx1">
                    <a:lumMod val="75000"/>
                  </a:schemeClr>
                </a:solidFill>
                <a:latin typeface="Consolas" pitchFamily="49" charset="0"/>
              </a:rPr>
              <a:t> </a:t>
            </a:r>
            <a:r>
              <a:rPr lang="es-ES" sz="2000" dirty="0" smtClean="0">
                <a:latin typeface="Consolas" pitchFamily="49" charset="0"/>
              </a:rPr>
              <a:t>&lt;&lt; endl;</a:t>
            </a:r>
          </a:p>
          <a:p>
            <a:pPr marL="1619250" lvl="1" indent="0">
              <a:spcBef>
                <a:spcPts val="0"/>
              </a:spcBef>
              <a:spcAft>
                <a:spcPts val="600"/>
              </a:spcAft>
              <a:buNone/>
            </a:pPr>
            <a:endParaRPr lang="es-ES" sz="2000" i="1" dirty="0" smtClean="0">
              <a:latin typeface="Consolas" pitchFamily="49" charset="0"/>
            </a:endParaRPr>
          </a:p>
          <a:p>
            <a:pPr marL="1619250" lvl="1" indent="0">
              <a:spcBef>
                <a:spcPts val="0"/>
              </a:spcBef>
              <a:spcAft>
                <a:spcPts val="600"/>
              </a:spcAft>
              <a:buNone/>
            </a:pP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 </a:t>
            </a:r>
            <a:r>
              <a:rPr lang="es-ES" sz="2000" dirty="0" smtClean="0">
                <a:solidFill>
                  <a:srgbClr val="FFFF00"/>
                </a:solidFill>
                <a:latin typeface="Consolas" pitchFamily="49" charset="0"/>
              </a:rPr>
              <a:t>0</a:t>
            </a:r>
            <a:r>
              <a:rPr lang="es-ES" sz="2000" dirty="0" smtClean="0">
                <a:latin typeface="Consolas" pitchFamily="49" charset="0"/>
              </a:rPr>
              <a:t>;</a:t>
            </a:r>
          </a:p>
          <a:p>
            <a:pPr marL="1619250" lvl="1" indent="0">
              <a:spcBef>
                <a:spcPts val="0"/>
              </a:spcBef>
              <a:spcAft>
                <a:spcPts val="600"/>
              </a:spcAft>
              <a:buNone/>
            </a:pPr>
            <a:r>
              <a:rPr lang="es-ES" sz="20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78</a:t>
            </a:fld>
            <a:endParaRPr lang="en-US" dirty="0"/>
          </a:p>
        </p:txBody>
      </p:sp>
      <p:sp>
        <p:nvSpPr>
          <p:cNvPr id="18" name="17 CuadroTexto"/>
          <p:cNvSpPr txBox="1"/>
          <p:nvPr/>
        </p:nvSpPr>
        <p:spPr>
          <a:xfrm>
            <a:off x="2926189" y="5877272"/>
            <a:ext cx="315797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s-ES" dirty="0" smtClean="0">
                <a:solidFill>
                  <a:srgbClr val="FFC000"/>
                </a:solidFill>
                <a:effectLst>
                  <a:outerShdw blurRad="38100" dist="38100" dir="2700000" algn="tl">
                    <a:srgbClr val="000000">
                      <a:alpha val="43137"/>
                    </a:srgbClr>
                  </a:outerShdw>
                </a:effectLst>
                <a:latin typeface="+mj-lt"/>
              </a:rPr>
              <a:t>Las instrucciones terminan en </a:t>
            </a:r>
            <a:r>
              <a:rPr lang="es-ES" dirty="0" smtClean="0">
                <a:solidFill>
                  <a:srgbClr val="FFC000"/>
                </a:solidFill>
                <a:effectLst>
                  <a:outerShdw blurRad="38100" dist="38100" dir="2700000" algn="tl">
                    <a:srgbClr val="000000">
                      <a:alpha val="43137"/>
                    </a:srgbClr>
                  </a:outerShdw>
                </a:effectLst>
                <a:latin typeface="Consolas" pitchFamily="49" charset="0"/>
              </a:rPr>
              <a:t>;</a:t>
            </a:r>
            <a:endParaRPr lang="es-ES" dirty="0">
              <a:solidFill>
                <a:srgbClr val="FFC000"/>
              </a:solidFill>
              <a:effectLst>
                <a:outerShdw blurRad="38100" dist="38100" dir="2700000" algn="tl">
                  <a:srgbClr val="000000">
                    <a:alpha val="43137"/>
                  </a:srgbClr>
                </a:outerShdw>
              </a:effectLst>
              <a:latin typeface="Consolas" pitchFamily="49" charset="0"/>
            </a:endParaRPr>
          </a:p>
        </p:txBody>
      </p:sp>
      <p:sp>
        <p:nvSpPr>
          <p:cNvPr id="12"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13" name="12 CuadroTexto"/>
          <p:cNvSpPr txBox="1"/>
          <p:nvPr/>
        </p:nvSpPr>
        <p:spPr>
          <a:xfrm>
            <a:off x="899592" y="1916832"/>
            <a:ext cx="1159868" cy="3439403"/>
          </a:xfrm>
          <a:prstGeom prst="rect">
            <a:avLst/>
          </a:prstGeom>
          <a:noFill/>
        </p:spPr>
        <p:txBody>
          <a:bodyPr wrap="none" rtlCol="0">
            <a:spAutoFit/>
          </a:bodyPr>
          <a:lstStyle/>
          <a:p>
            <a:pPr algn="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mj-lt"/>
              </a:rPr>
              <a:t>Directiva</a:t>
            </a:r>
          </a:p>
          <a:p>
            <a:pPr algn="r">
              <a:spcAft>
                <a:spcPts val="7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mj-lt"/>
              </a:rPr>
              <a:t>Instrucción</a:t>
            </a:r>
          </a:p>
          <a:p>
            <a:pPr algn="r">
              <a:spcAft>
                <a:spcPts val="39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mj-lt"/>
              </a:rPr>
              <a:t>Declaración</a:t>
            </a:r>
          </a:p>
          <a:p>
            <a:pPr algn="r">
              <a:spcAft>
                <a:spcPts val="4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mj-lt"/>
              </a:rPr>
              <a:t>Instrucción</a:t>
            </a:r>
          </a:p>
          <a:p>
            <a:pPr algn="r"/>
            <a:r>
              <a:rPr lang="es-ES" sz="1600" dirty="0" smtClean="0">
                <a:solidFill>
                  <a:schemeClr val="accent5">
                    <a:lumMod val="60000"/>
                    <a:lumOff val="40000"/>
                  </a:schemeClr>
                </a:solidFill>
                <a:effectLst>
                  <a:outerShdw blurRad="38100" dist="38100" dir="2700000" algn="tl">
                    <a:srgbClr val="000000">
                      <a:alpha val="43137"/>
                    </a:srgbClr>
                  </a:outerShdw>
                </a:effectLst>
                <a:latin typeface="+mj-lt"/>
              </a:rPr>
              <a:t>Instrucción</a:t>
            </a:r>
          </a:p>
        </p:txBody>
      </p:sp>
      <p:grpSp>
        <p:nvGrpSpPr>
          <p:cNvPr id="5" name="35 Grupo"/>
          <p:cNvGrpSpPr/>
          <p:nvPr/>
        </p:nvGrpSpPr>
        <p:grpSpPr>
          <a:xfrm>
            <a:off x="4509517" y="1484784"/>
            <a:ext cx="1527026" cy="531753"/>
            <a:chOff x="4509517" y="1484784"/>
            <a:chExt cx="1527026" cy="531753"/>
          </a:xfrm>
        </p:grpSpPr>
        <p:sp>
          <p:nvSpPr>
            <p:cNvPr id="20" name="19 Rectángulo"/>
            <p:cNvSpPr/>
            <p:nvPr/>
          </p:nvSpPr>
          <p:spPr>
            <a:xfrm>
              <a:off x="5031844" y="1484784"/>
              <a:ext cx="1004699"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Biblioteca</a:t>
              </a:r>
            </a:p>
          </p:txBody>
        </p:sp>
        <p:cxnSp>
          <p:nvCxnSpPr>
            <p:cNvPr id="22" name="21 Conector recto"/>
            <p:cNvCxnSpPr/>
            <p:nvPr/>
          </p:nvCxnSpPr>
          <p:spPr>
            <a:xfrm flipV="1">
              <a:off x="4509517" y="1681758"/>
              <a:ext cx="576064" cy="334779"/>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 name="37 Grupo"/>
          <p:cNvGrpSpPr/>
          <p:nvPr/>
        </p:nvGrpSpPr>
        <p:grpSpPr>
          <a:xfrm>
            <a:off x="4788024" y="1878732"/>
            <a:ext cx="2359565" cy="469271"/>
            <a:chOff x="4788024" y="1878732"/>
            <a:chExt cx="2359565" cy="469271"/>
          </a:xfrm>
        </p:grpSpPr>
        <p:sp>
          <p:nvSpPr>
            <p:cNvPr id="23" name="22 Rectángulo"/>
            <p:cNvSpPr/>
            <p:nvPr/>
          </p:nvSpPr>
          <p:spPr>
            <a:xfrm>
              <a:off x="5292080" y="1878732"/>
              <a:ext cx="1855509"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Espacio de nombres</a:t>
              </a:r>
            </a:p>
          </p:txBody>
        </p:sp>
        <p:cxnSp>
          <p:nvCxnSpPr>
            <p:cNvPr id="24" name="23 Conector recto"/>
            <p:cNvCxnSpPr/>
            <p:nvPr/>
          </p:nvCxnSpPr>
          <p:spPr>
            <a:xfrm flipV="1">
              <a:off x="4788024" y="2085231"/>
              <a:ext cx="576064" cy="262772"/>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 name="40 Grupo"/>
          <p:cNvGrpSpPr/>
          <p:nvPr/>
        </p:nvGrpSpPr>
        <p:grpSpPr>
          <a:xfrm>
            <a:off x="2459385" y="2617862"/>
            <a:ext cx="2011024" cy="2395315"/>
            <a:chOff x="2459385" y="2617862"/>
            <a:chExt cx="2011024" cy="2395315"/>
          </a:xfrm>
        </p:grpSpPr>
        <p:cxnSp>
          <p:nvCxnSpPr>
            <p:cNvPr id="37" name="36 Conector recto"/>
            <p:cNvCxnSpPr/>
            <p:nvPr/>
          </p:nvCxnSpPr>
          <p:spPr>
            <a:xfrm rot="5400000" flipH="1" flipV="1">
              <a:off x="2365661" y="4064882"/>
              <a:ext cx="1872207" cy="24383"/>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2640676" y="2852936"/>
              <a:ext cx="1829733"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Palabras reservadas</a:t>
              </a:r>
            </a:p>
          </p:txBody>
        </p:sp>
        <p:cxnSp>
          <p:nvCxnSpPr>
            <p:cNvPr id="27" name="26 Conector recto"/>
            <p:cNvCxnSpPr/>
            <p:nvPr/>
          </p:nvCxnSpPr>
          <p:spPr>
            <a:xfrm rot="10800000">
              <a:off x="2627784" y="2617862"/>
              <a:ext cx="504056" cy="288032"/>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flipH="1" flipV="1">
              <a:off x="3383868" y="2672916"/>
              <a:ext cx="288032" cy="216024"/>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V="1">
              <a:off x="2459385" y="3140968"/>
              <a:ext cx="384423" cy="331465"/>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43 Grupo"/>
          <p:cNvGrpSpPr/>
          <p:nvPr/>
        </p:nvGrpSpPr>
        <p:grpSpPr>
          <a:xfrm>
            <a:off x="1835696" y="2852936"/>
            <a:ext cx="546946" cy="648072"/>
            <a:chOff x="1835696" y="2852936"/>
            <a:chExt cx="546946" cy="648072"/>
          </a:xfrm>
        </p:grpSpPr>
        <p:sp>
          <p:nvSpPr>
            <p:cNvPr id="39" name="38 Rectángulo"/>
            <p:cNvSpPr/>
            <p:nvPr/>
          </p:nvSpPr>
          <p:spPr>
            <a:xfrm>
              <a:off x="1835696" y="2852936"/>
              <a:ext cx="546946"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Tipo</a:t>
              </a:r>
            </a:p>
          </p:txBody>
        </p:sp>
        <p:cxnSp>
          <p:nvCxnSpPr>
            <p:cNvPr id="40" name="39 Conector recto"/>
            <p:cNvCxnSpPr/>
            <p:nvPr/>
          </p:nvCxnSpPr>
          <p:spPr>
            <a:xfrm rot="16200000" flipV="1">
              <a:off x="2051720" y="3212976"/>
              <a:ext cx="360040" cy="216024"/>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9" name="54 Grupo"/>
          <p:cNvGrpSpPr/>
          <p:nvPr/>
        </p:nvGrpSpPr>
        <p:grpSpPr>
          <a:xfrm>
            <a:off x="3726954" y="4509120"/>
            <a:ext cx="1707967" cy="557015"/>
            <a:chOff x="3726954" y="4509120"/>
            <a:chExt cx="1707967" cy="557015"/>
          </a:xfrm>
        </p:grpSpPr>
        <p:sp>
          <p:nvSpPr>
            <p:cNvPr id="42" name="41 Rectángulo"/>
            <p:cNvSpPr/>
            <p:nvPr/>
          </p:nvSpPr>
          <p:spPr>
            <a:xfrm>
              <a:off x="4067944" y="4725144"/>
              <a:ext cx="1366977"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Datos literales</a:t>
              </a:r>
            </a:p>
          </p:txBody>
        </p:sp>
        <p:cxnSp>
          <p:nvCxnSpPr>
            <p:cNvPr id="43" name="42 Conector recto"/>
            <p:cNvCxnSpPr/>
            <p:nvPr/>
          </p:nvCxnSpPr>
          <p:spPr>
            <a:xfrm rot="5400000" flipH="1" flipV="1">
              <a:off x="4499992" y="4653136"/>
              <a:ext cx="288032" cy="0"/>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flipV="1">
              <a:off x="3726954" y="4941168"/>
              <a:ext cx="412998" cy="124967"/>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0" name="51 Grupo"/>
          <p:cNvGrpSpPr/>
          <p:nvPr/>
        </p:nvGrpSpPr>
        <p:grpSpPr>
          <a:xfrm>
            <a:off x="2123728" y="3808090"/>
            <a:ext cx="5081055" cy="1956638"/>
            <a:chOff x="2123728" y="3808090"/>
            <a:chExt cx="5081055" cy="1956638"/>
          </a:xfrm>
        </p:grpSpPr>
        <p:sp>
          <p:nvSpPr>
            <p:cNvPr id="47" name="46 Rectángulo"/>
            <p:cNvSpPr/>
            <p:nvPr/>
          </p:nvSpPr>
          <p:spPr>
            <a:xfrm>
              <a:off x="2123728" y="3808090"/>
              <a:ext cx="5040560" cy="1944216"/>
            </a:xfrm>
            <a:prstGeom prst="rect">
              <a:avLst/>
            </a:prstGeom>
            <a:ln w="12700">
              <a:solidFill>
                <a:schemeClr val="accent4">
                  <a:lumMod val="60000"/>
                  <a:lumOff val="40000"/>
                </a:schemeClr>
              </a:solidFill>
            </a:ln>
          </p:spPr>
          <p:txBody>
            <a:bodyPr rtlCol="0" anchor="ctr">
              <a:spAutoFit/>
            </a:bodyPr>
            <a:lstStyle/>
            <a:p>
              <a:pPr marL="0" indent="1588" algn="ctr">
                <a:lnSpc>
                  <a:spcPct val="90000"/>
                </a:lnSpc>
                <a:buNone/>
              </a:pPr>
              <a:endParaRPr lang="es-ES" dirty="0" smtClean="0">
                <a:latin typeface="Cambria" pitchFamily="18" charset="0"/>
              </a:endParaRPr>
            </a:p>
          </p:txBody>
        </p:sp>
        <p:sp>
          <p:nvSpPr>
            <p:cNvPr id="49" name="48 Rectángulo"/>
            <p:cNvSpPr/>
            <p:nvPr/>
          </p:nvSpPr>
          <p:spPr>
            <a:xfrm>
              <a:off x="5292080" y="5426174"/>
              <a:ext cx="1912703" cy="338554"/>
            </a:xfrm>
            <a:prstGeom prst="rect">
              <a:avLst/>
            </a:prstGeom>
          </p:spPr>
          <p:txBody>
            <a:bodyPr wrap="none">
              <a:spAutoFit/>
            </a:bodyPr>
            <a:lstStyle/>
            <a:p>
              <a:pPr lvl="0" algn="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Cuerpo de la función</a:t>
              </a:r>
            </a:p>
          </p:txBody>
        </p:sp>
      </p:grpSp>
      <p:grpSp>
        <p:nvGrpSpPr>
          <p:cNvPr id="11" name="45 Grupo"/>
          <p:cNvGrpSpPr/>
          <p:nvPr/>
        </p:nvGrpSpPr>
        <p:grpSpPr>
          <a:xfrm>
            <a:off x="2123728" y="3388003"/>
            <a:ext cx="5040560" cy="391833"/>
            <a:chOff x="2123728" y="3388003"/>
            <a:chExt cx="5040560" cy="391833"/>
          </a:xfrm>
        </p:grpSpPr>
        <p:sp>
          <p:nvSpPr>
            <p:cNvPr id="50" name="49 Rectángulo"/>
            <p:cNvSpPr/>
            <p:nvPr/>
          </p:nvSpPr>
          <p:spPr>
            <a:xfrm>
              <a:off x="5076056" y="3388003"/>
              <a:ext cx="2076787" cy="338554"/>
            </a:xfrm>
            <a:prstGeom prst="rect">
              <a:avLst/>
            </a:prstGeom>
          </p:spPr>
          <p:txBody>
            <a:bodyPr wrap="none">
              <a:spAutoFit/>
            </a:bodyPr>
            <a:lstStyle/>
            <a:p>
              <a:pPr lvl="0" algn="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Cabecera de la función</a:t>
              </a:r>
            </a:p>
          </p:txBody>
        </p:sp>
        <p:sp>
          <p:nvSpPr>
            <p:cNvPr id="51" name="50 Rectángulo"/>
            <p:cNvSpPr/>
            <p:nvPr/>
          </p:nvSpPr>
          <p:spPr>
            <a:xfrm>
              <a:off x="2123728" y="3438204"/>
              <a:ext cx="5040560" cy="341632"/>
            </a:xfrm>
            <a:prstGeom prst="rect">
              <a:avLst/>
            </a:prstGeom>
            <a:ln w="12700">
              <a:solidFill>
                <a:schemeClr val="accent4">
                  <a:lumMod val="60000"/>
                  <a:lumOff val="40000"/>
                </a:schemeClr>
              </a:solidFill>
            </a:ln>
          </p:spPr>
          <p:txBody>
            <a:bodyPr wrap="square" rtlCol="0" anchor="ctr">
              <a:spAutoFit/>
            </a:bodyPr>
            <a:lstStyle/>
            <a:p>
              <a:pPr marL="0" indent="1588" algn="ctr">
                <a:lnSpc>
                  <a:spcPct val="90000"/>
                </a:lnSpc>
                <a:buNone/>
              </a:pPr>
              <a:endParaRPr lang="es-ES" dirty="0" smtClean="0">
                <a:latin typeface="Cambria" pitchFamily="18" charset="0"/>
              </a:endParaRPr>
            </a:p>
          </p:txBody>
        </p:sp>
      </p:grpSp>
      <p:grpSp>
        <p:nvGrpSpPr>
          <p:cNvPr id="14" name="52 Grupo"/>
          <p:cNvGrpSpPr/>
          <p:nvPr/>
        </p:nvGrpSpPr>
        <p:grpSpPr>
          <a:xfrm>
            <a:off x="539552" y="4005064"/>
            <a:ext cx="1612751" cy="1531893"/>
            <a:chOff x="539552" y="4005064"/>
            <a:chExt cx="1612751" cy="1531893"/>
          </a:xfrm>
        </p:grpSpPr>
        <p:sp>
          <p:nvSpPr>
            <p:cNvPr id="48" name="47 Rectángulo"/>
            <p:cNvSpPr/>
            <p:nvPr/>
          </p:nvSpPr>
          <p:spPr>
            <a:xfrm>
              <a:off x="539552" y="4005064"/>
              <a:ext cx="430887" cy="1531893"/>
            </a:xfrm>
            <a:prstGeom prst="rect">
              <a:avLst/>
            </a:prstGeom>
          </p:spPr>
          <p:txBody>
            <a:bodyPr vert="vert270" wrap="none">
              <a:spAutoFit/>
            </a:bodyPr>
            <a:lstStyle/>
            <a:p>
              <a:pPr lvl="0" algn="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Bloque de código</a:t>
              </a:r>
            </a:p>
          </p:txBody>
        </p:sp>
        <p:cxnSp>
          <p:nvCxnSpPr>
            <p:cNvPr id="54" name="53 Conector recto"/>
            <p:cNvCxnSpPr/>
            <p:nvPr/>
          </p:nvCxnSpPr>
          <p:spPr>
            <a:xfrm rot="10800000">
              <a:off x="928167" y="4014589"/>
              <a:ext cx="1224136" cy="0"/>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rot="5400000">
              <a:off x="181608" y="4770673"/>
              <a:ext cx="1512168" cy="0"/>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rot="10800000">
              <a:off x="928167" y="5526757"/>
              <a:ext cx="1224136" cy="0"/>
            </a:xfrm>
            <a:prstGeom prst="line">
              <a:avLst/>
            </a:prstGeom>
            <a:ln w="19050">
              <a:solidFill>
                <a:srgbClr val="FF9966"/>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66" name="65 Rectángulo"/>
          <p:cNvSpPr/>
          <p:nvPr/>
        </p:nvSpPr>
        <p:spPr>
          <a:xfrm>
            <a:off x="3635896" y="3971156"/>
            <a:ext cx="1965987"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Cadena de caracteres</a:t>
            </a:r>
          </a:p>
        </p:txBody>
      </p:sp>
      <p:sp>
        <p:nvSpPr>
          <p:cNvPr id="67" name="66 Rectángulo"/>
          <p:cNvSpPr/>
          <p:nvPr/>
        </p:nvSpPr>
        <p:spPr>
          <a:xfrm>
            <a:off x="5868144" y="3976489"/>
            <a:ext cx="1026948"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Constante</a:t>
            </a:r>
          </a:p>
        </p:txBody>
      </p:sp>
      <p:sp>
        <p:nvSpPr>
          <p:cNvPr id="68" name="67 Rectángulo"/>
          <p:cNvSpPr/>
          <p:nvPr/>
        </p:nvSpPr>
        <p:spPr>
          <a:xfrm>
            <a:off x="5364088" y="4437112"/>
            <a:ext cx="985141"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Operador</a:t>
            </a:r>
          </a:p>
        </p:txBody>
      </p:sp>
      <p:sp>
        <p:nvSpPr>
          <p:cNvPr id="69" name="68 Rectángulo"/>
          <p:cNvSpPr/>
          <p:nvPr/>
        </p:nvSpPr>
        <p:spPr>
          <a:xfrm>
            <a:off x="2987824" y="4437112"/>
            <a:ext cx="985141"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Operador</a:t>
            </a:r>
          </a:p>
        </p:txBody>
      </p:sp>
      <p:sp>
        <p:nvSpPr>
          <p:cNvPr id="70" name="69 Rectángulo"/>
          <p:cNvSpPr/>
          <p:nvPr/>
        </p:nvSpPr>
        <p:spPr>
          <a:xfrm>
            <a:off x="2411760" y="4005064"/>
            <a:ext cx="860941"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Variable</a:t>
            </a:r>
          </a:p>
        </p:txBody>
      </p:sp>
      <p:sp>
        <p:nvSpPr>
          <p:cNvPr id="71" name="70 Rectángulo"/>
          <p:cNvSpPr/>
          <p:nvPr/>
        </p:nvSpPr>
        <p:spPr>
          <a:xfrm>
            <a:off x="3203848" y="5197728"/>
            <a:ext cx="869020" cy="338554"/>
          </a:xfrm>
          <a:prstGeom prst="rect">
            <a:avLst/>
          </a:prstGeom>
        </p:spPr>
        <p:txBody>
          <a:bodyPr wrap="none">
            <a:spAutoFit/>
          </a:bodyPr>
          <a:lstStyle/>
          <a:p>
            <a:pPr lvl="0" algn="ctr">
              <a:spcAft>
                <a:spcPts val="1200"/>
              </a:spcAft>
            </a:pPr>
            <a:r>
              <a:rPr lang="es-ES" sz="1600" dirty="0" smtClean="0">
                <a:solidFill>
                  <a:schemeClr val="accent5">
                    <a:lumMod val="60000"/>
                    <a:lumOff val="40000"/>
                  </a:schemeClr>
                </a:solidFill>
                <a:effectLst>
                  <a:outerShdw blurRad="38100" dist="38100" dir="2700000" algn="tl">
                    <a:srgbClr val="000000">
                      <a:alpha val="43137"/>
                    </a:srgbClr>
                  </a:outerShdw>
                </a:effectLst>
                <a:latin typeface="Calibri"/>
              </a:rPr>
              <a:t>Número</a:t>
            </a:r>
          </a:p>
        </p:txBody>
      </p:sp>
      <p:sp>
        <p:nvSpPr>
          <p:cNvPr id="52" name="51 CuadroTexto"/>
          <p:cNvSpPr txBox="1"/>
          <p:nvPr/>
        </p:nvSpPr>
        <p:spPr>
          <a:xfrm>
            <a:off x="5580112" y="2276872"/>
            <a:ext cx="3099764" cy="1008112"/>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square" rtlCol="0">
            <a:noAutofit/>
          </a:bodyPr>
          <a:lstStyle/>
          <a:p>
            <a:pPr marL="0" lvl="2"/>
            <a:r>
              <a:rPr lang="es-ES" sz="1600" dirty="0" smtClean="0">
                <a:effectLst>
                  <a:outerShdw blurRad="38100" dist="38100" dir="2700000" algn="tl">
                    <a:srgbClr val="000000">
                      <a:alpha val="43137"/>
                    </a:srgbClr>
                  </a:outerShdw>
                </a:effectLst>
              </a:rPr>
              <a:t>Coloreado sintáctico:</a:t>
            </a:r>
          </a:p>
          <a:p>
            <a:pPr marL="0" lvl="2"/>
            <a:r>
              <a:rPr lang="es-ES" sz="1400" dirty="0" smtClean="0">
                <a:solidFill>
                  <a:srgbClr val="FFCCFF"/>
                </a:solidFill>
                <a:effectLst>
                  <a:outerShdw blurRad="38100" dist="38100" dir="2700000" algn="tl">
                    <a:srgbClr val="000000">
                      <a:alpha val="43137"/>
                    </a:srgbClr>
                  </a:outerShdw>
                </a:effectLst>
                <a:latin typeface="Consolas" pitchFamily="49" charset="0"/>
              </a:rPr>
              <a:t>Directivas              </a:t>
            </a:r>
            <a:r>
              <a:rPr lang="es-ES" sz="1400" dirty="0" smtClean="0">
                <a:solidFill>
                  <a:srgbClr val="FFC000"/>
                </a:solidFill>
                <a:effectLst>
                  <a:outerShdw blurRad="38100" dist="38100" dir="2700000" algn="tl">
                    <a:srgbClr val="000000">
                      <a:alpha val="43137"/>
                    </a:srgbClr>
                  </a:outerShdw>
                </a:effectLst>
                <a:latin typeface="Consolas" pitchFamily="49" charset="0"/>
              </a:rPr>
              <a:t>Tipos</a:t>
            </a:r>
            <a:endParaRPr lang="es-ES" sz="1400" dirty="0" smtClean="0">
              <a:solidFill>
                <a:srgbClr val="FFCCFF"/>
              </a:solidFill>
              <a:effectLst>
                <a:outerShdw blurRad="38100" dist="38100" dir="2700000" algn="tl">
                  <a:srgbClr val="000000">
                    <a:alpha val="43137"/>
                  </a:srgbClr>
                </a:outerShdw>
              </a:effectLst>
              <a:latin typeface="Consolas" pitchFamily="49" charset="0"/>
            </a:endParaRPr>
          </a:p>
          <a:p>
            <a:pPr marL="0" lvl="2"/>
            <a:r>
              <a:rPr lang="es-ES" sz="1400"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rPr>
              <a:t>Palabras reservadas generales</a:t>
            </a:r>
          </a:p>
          <a:p>
            <a:pPr marL="0" lvl="2"/>
            <a:r>
              <a:rPr lang="es-ES" sz="1400" dirty="0" smtClean="0">
                <a:solidFill>
                  <a:srgbClr val="FFFF00"/>
                </a:solidFill>
                <a:effectLst>
                  <a:outerShdw blurRad="38100" dist="38100" dir="2700000" algn="tl">
                    <a:srgbClr val="000000">
                      <a:alpha val="43137"/>
                    </a:srgbClr>
                  </a:outerShdw>
                </a:effectLst>
                <a:latin typeface="Consolas" pitchFamily="49" charset="0"/>
              </a:rPr>
              <a:t>Datos literales   </a:t>
            </a:r>
            <a:r>
              <a:rPr lang="es-ES" sz="1400" dirty="0" smtClean="0">
                <a:solidFill>
                  <a:srgbClr val="92D050"/>
                </a:solidFill>
                <a:effectLst>
                  <a:outerShdw blurRad="38100" dist="38100" dir="2700000" algn="tl">
                    <a:srgbClr val="000000">
                      <a:alpha val="43137"/>
                    </a:srgbClr>
                  </a:outerShdw>
                </a:effectLst>
                <a:latin typeface="Consolas" pitchFamily="49" charset="0"/>
              </a:rPr>
              <a:t>Comentarios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childTnLst>
                          </p:cTn>
                        </p:par>
                        <p:par>
                          <p:cTn id="33" fill="hold">
                            <p:stCondLst>
                              <p:cond delay="0"/>
                            </p:stCondLst>
                            <p:childTnLst>
                              <p:par>
                                <p:cTn id="34" presetID="22" presetClass="entr" presetSubtype="1"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par>
                          <p:cTn id="41" fill="hold">
                            <p:stCondLst>
                              <p:cond delay="0"/>
                            </p:stCondLst>
                            <p:childTnLst>
                              <p:par>
                                <p:cTn id="42" presetID="2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1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1"/>
                                        </p:tgtEl>
                                        <p:attrNameLst>
                                          <p:attrName>style.visibility</p:attrName>
                                        </p:attrNameLst>
                                      </p:cBhvr>
                                      <p:to>
                                        <p:strVal val="hidden"/>
                                      </p:to>
                                    </p:set>
                                  </p:childTnLst>
                                </p:cTn>
                              </p:par>
                            </p:childTnLst>
                          </p:cTn>
                        </p:par>
                        <p:par>
                          <p:cTn id="49" fill="hold">
                            <p:stCondLst>
                              <p:cond delay="0"/>
                            </p:stCondLst>
                            <p:childTnLst>
                              <p:par>
                                <p:cTn id="50" presetID="22" presetClass="entr" presetSubtype="8"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1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0"/>
                                        </p:tgtEl>
                                        <p:attrNameLst>
                                          <p:attrName>style.visibility</p:attrName>
                                        </p:attrNameLst>
                                      </p:cBhvr>
                                      <p:to>
                                        <p:strVal val="hidden"/>
                                      </p:to>
                                    </p:set>
                                  </p:childTnLst>
                                </p:cTn>
                              </p:par>
                            </p:childTnLst>
                          </p:cTn>
                        </p:par>
                        <p:par>
                          <p:cTn id="57" fill="hold">
                            <p:stCondLst>
                              <p:cond delay="0"/>
                            </p:stCondLst>
                            <p:childTnLst>
                              <p:par>
                                <p:cTn id="58" presetID="22" presetClass="entr" presetSubtype="2"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right)">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childTnLst>
                          </p:cTn>
                        </p:par>
                        <p:par>
                          <p:cTn id="65" fill="hold">
                            <p:stCondLst>
                              <p:cond delay="0"/>
                            </p:stCondLst>
                            <p:childTnLst>
                              <p:par>
                                <p:cTn id="66" presetID="22" presetClass="entr" presetSubtype="4"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down)">
                                      <p:cBhvr>
                                        <p:cTn id="68" dur="1000"/>
                                        <p:tgtEl>
                                          <p:spTgt spid="7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70"/>
                                        </p:tgtEl>
                                        <p:attrNameLst>
                                          <p:attrName>style.visibility</p:attrName>
                                        </p:attrNameLst>
                                      </p:cBhvr>
                                      <p:to>
                                        <p:strVal val="hidden"/>
                                      </p:to>
                                    </p:set>
                                  </p:childTnLst>
                                </p:cTn>
                              </p:par>
                            </p:childTnLst>
                          </p:cTn>
                        </p:par>
                        <p:par>
                          <p:cTn id="73" fill="hold">
                            <p:stCondLst>
                              <p:cond delay="0"/>
                            </p:stCondLst>
                            <p:childTnLst>
                              <p:par>
                                <p:cTn id="74" presetID="22" presetClass="entr" presetSubtype="1"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up)">
                                      <p:cBhvr>
                                        <p:cTn id="76" dur="1000"/>
                                        <p:tgtEl>
                                          <p:spTgt spid="6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up)">
                                      <p:cBhvr>
                                        <p:cTn id="79" dur="10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69"/>
                                        </p:tgtEl>
                                        <p:attrNameLst>
                                          <p:attrName>style.visibility</p:attrName>
                                        </p:attrNameLst>
                                      </p:cBhvr>
                                      <p:to>
                                        <p:strVal val="hidden"/>
                                      </p:to>
                                    </p:set>
                                  </p:childTnLst>
                                </p:cTn>
                              </p:par>
                            </p:childTnLst>
                          </p:cTn>
                        </p:par>
                        <p:par>
                          <p:cTn id="84" fill="hold">
                            <p:stCondLst>
                              <p:cond delay="0"/>
                            </p:stCondLst>
                            <p:childTnLst>
                              <p:par>
                                <p:cTn id="85" presetID="1" presetClass="exit" presetSubtype="0" fill="hold" grpId="1" nodeType="afterEffect">
                                  <p:stCondLst>
                                    <p:cond delay="0"/>
                                  </p:stCondLst>
                                  <p:childTnLst>
                                    <p:set>
                                      <p:cBhvr>
                                        <p:cTn id="86" dur="1" fill="hold">
                                          <p:stCondLst>
                                            <p:cond delay="0"/>
                                          </p:stCondLst>
                                        </p:cTn>
                                        <p:tgtEl>
                                          <p:spTgt spid="68"/>
                                        </p:tgtEl>
                                        <p:attrNameLst>
                                          <p:attrName>style.visibility</p:attrName>
                                        </p:attrNameLst>
                                      </p:cBhvr>
                                      <p:to>
                                        <p:strVal val="hidden"/>
                                      </p:to>
                                    </p:set>
                                  </p:childTnLst>
                                </p:cTn>
                              </p:par>
                            </p:childTnLst>
                          </p:cTn>
                        </p:par>
                        <p:par>
                          <p:cTn id="87" fill="hold">
                            <p:stCondLst>
                              <p:cond delay="0"/>
                            </p:stCondLst>
                            <p:childTnLst>
                              <p:par>
                                <p:cTn id="88" presetID="22" presetClass="entr" presetSubtype="4" fill="hold" grpId="0" nodeType="afterEffect">
                                  <p:stCondLst>
                                    <p:cond delay="0"/>
                                  </p:stCondLst>
                                  <p:childTnLst>
                                    <p:set>
                                      <p:cBhvr>
                                        <p:cTn id="89" dur="1" fill="hold">
                                          <p:stCondLst>
                                            <p:cond delay="0"/>
                                          </p:stCondLst>
                                        </p:cTn>
                                        <p:tgtEl>
                                          <p:spTgt spid="66"/>
                                        </p:tgtEl>
                                        <p:attrNameLst>
                                          <p:attrName>style.visibility</p:attrName>
                                        </p:attrNameLst>
                                      </p:cBhvr>
                                      <p:to>
                                        <p:strVal val="visible"/>
                                      </p:to>
                                    </p:set>
                                    <p:animEffect transition="in" filter="wipe(down)">
                                      <p:cBhvr>
                                        <p:cTn id="90" dur="1000"/>
                                        <p:tgtEl>
                                          <p:spTgt spid="66"/>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66"/>
                                        </p:tgtEl>
                                        <p:attrNameLst>
                                          <p:attrName>style.visibility</p:attrName>
                                        </p:attrNameLst>
                                      </p:cBhvr>
                                      <p:to>
                                        <p:strVal val="hidden"/>
                                      </p:to>
                                    </p:set>
                                  </p:childTnLst>
                                </p:cTn>
                              </p:par>
                            </p:childTnLst>
                          </p:cTn>
                        </p:par>
                        <p:par>
                          <p:cTn id="95" fill="hold">
                            <p:stCondLst>
                              <p:cond delay="0"/>
                            </p:stCondLst>
                            <p:childTnLst>
                              <p:par>
                                <p:cTn id="96" presetID="22" presetClass="entr" presetSubtype="4"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down)">
                                      <p:cBhvr>
                                        <p:cTn id="98" dur="1000"/>
                                        <p:tgtEl>
                                          <p:spTgt spid="67"/>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67"/>
                                        </p:tgtEl>
                                        <p:attrNameLst>
                                          <p:attrName>style.visibility</p:attrName>
                                        </p:attrNameLst>
                                      </p:cBhvr>
                                      <p:to>
                                        <p:strVal val="hidden"/>
                                      </p:to>
                                    </p:set>
                                  </p:childTnLst>
                                </p:cTn>
                              </p:par>
                            </p:childTnLst>
                          </p:cTn>
                        </p:par>
                        <p:par>
                          <p:cTn id="103" fill="hold">
                            <p:stCondLst>
                              <p:cond delay="0"/>
                            </p:stCondLst>
                            <p:childTnLst>
                              <p:par>
                                <p:cTn id="104" presetID="22" presetClass="entr" presetSubtype="1"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wipe(up)">
                                      <p:cBhvr>
                                        <p:cTn id="106" dur="1000"/>
                                        <p:tgtEl>
                                          <p:spTgt spid="71"/>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71"/>
                                        </p:tgtEl>
                                        <p:attrNameLst>
                                          <p:attrName>style.visibility</p:attrName>
                                        </p:attrNameLst>
                                      </p:cBhvr>
                                      <p:to>
                                        <p:strVal val="hidden"/>
                                      </p:to>
                                    </p:set>
                                  </p:childTnLst>
                                </p:cTn>
                              </p:par>
                            </p:childTnLst>
                          </p:cTn>
                        </p:par>
                        <p:par>
                          <p:cTn id="111" fill="hold">
                            <p:stCondLst>
                              <p:cond delay="0"/>
                            </p:stCondLst>
                            <p:childTnLst>
                              <p:par>
                                <p:cTn id="112" presetID="22" presetClass="entr" presetSubtype="8" fill="hold" nodeType="after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wipe(left)">
                                      <p:cBhvr>
                                        <p:cTn id="114" dur="1000"/>
                                        <p:tgtEl>
                                          <p:spTgt spid="9"/>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9"/>
                                        </p:tgtEl>
                                        <p:attrNameLst>
                                          <p:attrName>style.visibility</p:attrName>
                                        </p:attrNameLst>
                                      </p:cBhvr>
                                      <p:to>
                                        <p:strVal val="hidden"/>
                                      </p:to>
                                    </p:set>
                                  </p:childTnLst>
                                </p:cTn>
                              </p:par>
                            </p:childTnLst>
                          </p:cTn>
                        </p:par>
                        <p:par>
                          <p:cTn id="119" fill="hold">
                            <p:stCondLst>
                              <p:cond delay="0"/>
                            </p:stCondLst>
                            <p:childTnLst>
                              <p:par>
                                <p:cTn id="120" presetID="22" presetClass="entr" presetSubtype="8"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wipe(left)">
                                      <p:cBhvr>
                                        <p:cTn id="122" dur="1000"/>
                                        <p:tgtEl>
                                          <p:spTgt spid="5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1"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wipe(up)">
                                      <p:cBhvr>
                                        <p:cTn id="1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66" grpId="0"/>
      <p:bldP spid="66" grpId="1"/>
      <p:bldP spid="67" grpId="0"/>
      <p:bldP spid="67" grpId="1"/>
      <p:bldP spid="68" grpId="0"/>
      <p:bldP spid="68" grpId="1"/>
      <p:bldP spid="69" grpId="0"/>
      <p:bldP spid="69" grpId="1"/>
      <p:bldP spid="70" grpId="0"/>
      <p:bldP spid="70" grpId="1"/>
      <p:bldP spid="71" grpId="0"/>
      <p:bldP spid="71" grpId="1"/>
      <p:bldP spid="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primer programa en C++</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Uso de espacio en blanco</a:t>
            </a:r>
          </a:p>
          <a:p>
            <a:pPr marL="266700" lvl="2" indent="1588">
              <a:lnSpc>
                <a:spcPct val="110000"/>
              </a:lnSpc>
              <a:spcBef>
                <a:spcPts val="0"/>
              </a:spcBef>
              <a:spcAft>
                <a:spcPts val="600"/>
              </a:spcAft>
              <a:buNone/>
            </a:pPr>
            <a:r>
              <a:rPr lang="es-ES" sz="2200" dirty="0" smtClean="0"/>
              <a:t>Separación de elementos por uno o más </a:t>
            </a:r>
            <a:r>
              <a:rPr lang="es-ES" sz="2200" i="1" dirty="0" smtClean="0"/>
              <a:t>espacios en blanco</a:t>
            </a:r>
            <a:r>
              <a:rPr lang="es-ES" sz="2200" dirty="0" smtClean="0"/>
              <a:t/>
            </a:r>
            <a:br>
              <a:rPr lang="es-ES" sz="2200" dirty="0" smtClean="0"/>
            </a:br>
            <a:r>
              <a:rPr lang="es-ES" sz="2200" dirty="0" smtClean="0"/>
              <a:t>(espacios, tabuladores y saltos de línea)</a:t>
            </a:r>
          </a:p>
          <a:p>
            <a:pPr marL="266700" lvl="2" indent="1588">
              <a:lnSpc>
                <a:spcPct val="110000"/>
              </a:lnSpc>
              <a:spcBef>
                <a:spcPts val="0"/>
              </a:spcBef>
              <a:spcAft>
                <a:spcPts val="600"/>
              </a:spcAft>
              <a:buNone/>
            </a:pPr>
            <a:r>
              <a:rPr lang="es-ES" sz="2200" dirty="0" smtClean="0"/>
              <a:t>El compilador los ignora</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79</a:t>
            </a:fld>
            <a:endParaRPr lang="en-US" dirty="0"/>
          </a:p>
        </p:txBody>
      </p:sp>
      <p:sp>
        <p:nvSpPr>
          <p:cNvPr id="8" name="7 CuadroTexto"/>
          <p:cNvSpPr txBox="1"/>
          <p:nvPr/>
        </p:nvSpPr>
        <p:spPr>
          <a:xfrm>
            <a:off x="857224" y="3639894"/>
            <a:ext cx="4424929" cy="225908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85725" lvl="1" indent="1588">
              <a:lnSpc>
                <a:spcPct val="110000"/>
              </a:lnSpc>
              <a:spcBef>
                <a:spcPts val="0"/>
              </a:spcBef>
              <a:buNone/>
            </a:pPr>
            <a:r>
              <a:rPr lang="es-ES" sz="1600" dirty="0" smtClean="0">
                <a:latin typeface="Consolas" pitchFamily="49" charset="0"/>
              </a:rPr>
              <a:t>#include &lt;iostream&gt;</a:t>
            </a:r>
            <a:endParaRPr lang="es-ES" sz="1600" i="1" dirty="0" smtClean="0">
              <a:latin typeface="Consolas" pitchFamily="49" charset="0"/>
            </a:endParaRPr>
          </a:p>
          <a:p>
            <a:pPr marL="85725" lvl="1" indent="1588">
              <a:lnSpc>
                <a:spcPct val="110000"/>
              </a:lnSpc>
              <a:spcBef>
                <a:spcPts val="0"/>
              </a:spcBef>
              <a:buNone/>
            </a:pPr>
            <a:r>
              <a:rPr lang="es-ES" sz="1600" dirty="0" smtClean="0">
                <a:latin typeface="Consolas" pitchFamily="49" charset="0"/>
              </a:rPr>
              <a:t>using namespace std;</a:t>
            </a:r>
            <a:endParaRPr lang="es-ES" sz="1600" i="1" dirty="0" smtClean="0">
              <a:latin typeface="Consolas" pitchFamily="49" charset="0"/>
            </a:endParaRPr>
          </a:p>
          <a:p>
            <a:pPr marL="85725" lvl="1" indent="1588">
              <a:lnSpc>
                <a:spcPct val="110000"/>
              </a:lnSpc>
              <a:spcBef>
                <a:spcPts val="0"/>
              </a:spcBef>
              <a:buNone/>
            </a:pPr>
            <a:endParaRPr lang="es-ES" sz="1600" dirty="0" smtClean="0">
              <a:latin typeface="Consolas" pitchFamily="49" charset="0"/>
            </a:endParaRPr>
          </a:p>
          <a:p>
            <a:pPr marL="85725" lvl="1" indent="1588">
              <a:lnSpc>
                <a:spcPct val="110000"/>
              </a:lnSpc>
              <a:spcBef>
                <a:spcPts val="0"/>
              </a:spcBef>
              <a:buNone/>
            </a:pPr>
            <a:r>
              <a:rPr lang="es-ES" sz="1600" dirty="0" smtClean="0">
                <a:latin typeface="Consolas" pitchFamily="49" charset="0"/>
              </a:rPr>
              <a:t>int main()</a:t>
            </a:r>
            <a:endParaRPr lang="es-ES" sz="1600" i="1" dirty="0" smtClean="0">
              <a:latin typeface="Consolas" pitchFamily="49" charset="0"/>
            </a:endParaRPr>
          </a:p>
          <a:p>
            <a:pPr marL="85725" lvl="1" indent="1588">
              <a:lnSpc>
                <a:spcPct val="110000"/>
              </a:lnSpc>
              <a:spcBef>
                <a:spcPts val="0"/>
              </a:spcBef>
              <a:buNone/>
            </a:pPr>
            <a:r>
              <a:rPr lang="es-ES" sz="1600" dirty="0" smtClean="0">
                <a:latin typeface="Consolas" pitchFamily="49" charset="0"/>
              </a:rPr>
              <a:t>{  </a:t>
            </a:r>
            <a:endParaRPr lang="es-ES" sz="1600" i="1" dirty="0" smtClean="0">
              <a:latin typeface="Consolas" pitchFamily="49" charset="0"/>
            </a:endParaRPr>
          </a:p>
          <a:p>
            <a:pPr marL="85725" lvl="1" indent="1588">
              <a:lnSpc>
                <a:spcPct val="110000"/>
              </a:lnSpc>
              <a:spcBef>
                <a:spcPts val="0"/>
              </a:spcBef>
              <a:buNone/>
            </a:pPr>
            <a:r>
              <a:rPr lang="es-ES" sz="1600" dirty="0" smtClean="0">
                <a:latin typeface="Consolas" pitchFamily="49" charset="0"/>
              </a:rPr>
              <a:t>   cout &lt;&lt; "Hola Mundo!" &lt;&lt; endl;</a:t>
            </a:r>
          </a:p>
          <a:p>
            <a:pPr marL="85725" lvl="1" indent="1588">
              <a:lnSpc>
                <a:spcPct val="110000"/>
              </a:lnSpc>
              <a:spcBef>
                <a:spcPts val="0"/>
              </a:spcBef>
              <a:buNone/>
            </a:pPr>
            <a:r>
              <a:rPr lang="es-ES" sz="1600" dirty="0" smtClean="0">
                <a:latin typeface="Consolas" pitchFamily="49" charset="0"/>
              </a:rPr>
              <a:t>   return 0;</a:t>
            </a:r>
          </a:p>
          <a:p>
            <a:pPr marL="85725" lvl="1" indent="1588">
              <a:lnSpc>
                <a:spcPct val="110000"/>
              </a:lnSpc>
              <a:spcBef>
                <a:spcPts val="0"/>
              </a:spcBef>
              <a:buNone/>
            </a:pPr>
            <a:r>
              <a:rPr lang="es-ES" sz="1600" dirty="0" smtClean="0">
                <a:latin typeface="Consolas" pitchFamily="49" charset="0"/>
              </a:rPr>
              <a:t>}</a:t>
            </a:r>
          </a:p>
        </p:txBody>
      </p:sp>
      <p:sp>
        <p:nvSpPr>
          <p:cNvPr id="9" name="8 CuadroTexto"/>
          <p:cNvSpPr txBox="1"/>
          <p:nvPr/>
        </p:nvSpPr>
        <p:spPr>
          <a:xfrm>
            <a:off x="3714744" y="2996952"/>
            <a:ext cx="4857752" cy="904863"/>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marL="85725" lvl="1" indent="1588">
              <a:lnSpc>
                <a:spcPct val="110000"/>
              </a:lnSpc>
              <a:spcBef>
                <a:spcPts val="0"/>
              </a:spcBef>
              <a:buNone/>
            </a:pPr>
            <a:r>
              <a:rPr lang="es-ES" sz="1600" dirty="0" smtClean="0">
                <a:latin typeface="Consolas" pitchFamily="49" charset="0"/>
              </a:rPr>
              <a:t>#include &lt;iostream&gt; using namespace std;</a:t>
            </a:r>
            <a:endParaRPr lang="es-ES" sz="1600" i="1" dirty="0" smtClean="0">
              <a:latin typeface="Consolas" pitchFamily="49" charset="0"/>
            </a:endParaRPr>
          </a:p>
          <a:p>
            <a:pPr marL="85725" lvl="1" indent="1588">
              <a:lnSpc>
                <a:spcPct val="110000"/>
              </a:lnSpc>
              <a:spcBef>
                <a:spcPts val="0"/>
              </a:spcBef>
              <a:buNone/>
            </a:pPr>
            <a:r>
              <a:rPr lang="es-ES" sz="1600" dirty="0" smtClean="0">
                <a:latin typeface="Consolas" pitchFamily="49" charset="0"/>
              </a:rPr>
              <a:t>int main(){cout&lt;&lt;"Hola Mundo!"&lt;&lt;endl; return 0;}</a:t>
            </a:r>
          </a:p>
        </p:txBody>
      </p:sp>
      <p:sp>
        <p:nvSpPr>
          <p:cNvPr id="10" name="9 CuadroTexto"/>
          <p:cNvSpPr txBox="1"/>
          <p:nvPr/>
        </p:nvSpPr>
        <p:spPr>
          <a:xfrm>
            <a:off x="5643570" y="4678427"/>
            <a:ext cx="2683363" cy="461665"/>
          </a:xfrm>
          <a:prstGeom prst="rect">
            <a:avLst/>
          </a:prstGeom>
          <a:noFill/>
        </p:spPr>
        <p:txBody>
          <a:bodyPr wrap="none" rtlCol="0">
            <a:spAutoFit/>
          </a:bodyPr>
          <a:lstStyle/>
          <a:p>
            <a:r>
              <a:rPr lang="es-ES" sz="2400" dirty="0" smtClean="0">
                <a:solidFill>
                  <a:srgbClr val="FFC000"/>
                </a:solidFill>
                <a:effectLst>
                  <a:outerShdw blurRad="38100" dist="38100" dir="2700000" algn="tl">
                    <a:srgbClr val="000000">
                      <a:alpha val="43137"/>
                    </a:srgbClr>
                  </a:outerShdw>
                </a:effectLst>
                <a:latin typeface="Cambria" pitchFamily="18" charset="0"/>
              </a:rPr>
              <a:t>¿Cuál se lee mejor?</a:t>
            </a:r>
            <a:endParaRPr lang="es-ES" sz="2400" dirty="0">
              <a:solidFill>
                <a:srgbClr val="FFC000"/>
              </a:solidFill>
              <a:effectLst>
                <a:outerShdw blurRad="38100" dist="38100" dir="2700000" algn="tl">
                  <a:srgbClr val="000000">
                    <a:alpha val="43137"/>
                  </a:srgbClr>
                </a:outerShdw>
              </a:effectLst>
              <a:latin typeface="Cambria" pitchFamily="18" charset="0"/>
            </a:endParaRPr>
          </a:p>
        </p:txBody>
      </p:sp>
      <p:sp>
        <p:nvSpPr>
          <p:cNvPr id="11"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1" fill="hold" grpId="0"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1000"/>
                            </p:stCondLst>
                            <p:childTnLst>
                              <p:par>
                                <p:cTn id="18" presetID="22" presetClass="entr" presetSubtype="1" fill="hold" grpId="0" nodeType="afterEffect">
                                  <p:stCondLst>
                                    <p:cond delay="500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par>
                          <p:cTn id="21" fill="hold">
                            <p:stCondLst>
                              <p:cond delay="7000"/>
                            </p:stCondLst>
                            <p:childTnLst>
                              <p:par>
                                <p:cTn id="22" presetID="22" presetClass="entr" presetSubtype="8" fill="hold" grpId="0" nodeType="afterEffect">
                                  <p:stCondLst>
                                    <p:cond delay="3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8" grpId="0" animBg="1"/>
      <p:bldP spid="9" grpId="0" animBg="1"/>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542832" y="3044280"/>
            <a:ext cx="8058361"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Las líneas de código del programa</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Programa mínimo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Programa con E/S por consola</a:t>
            </a:r>
          </a:p>
          <a:p>
            <a:pPr marL="361950" lvl="1" indent="1588">
              <a:spcBef>
                <a:spcPts val="0"/>
              </a:spcBef>
              <a:spcAft>
                <a:spcPts val="1800"/>
              </a:spcAft>
              <a:buNone/>
            </a:pPr>
            <a:r>
              <a:rPr lang="es-ES" dirty="0" smtClean="0"/>
              <a:t>Una plantilla para empezar:</a:t>
            </a:r>
          </a:p>
          <a:p>
            <a:pPr lvl="1" indent="1588">
              <a:spcBef>
                <a:spcPts val="0"/>
              </a:spcBef>
              <a:spcAft>
                <a:spcPts val="600"/>
              </a:spcAft>
              <a:buNone/>
            </a:pPr>
            <a:r>
              <a:rPr lang="es-ES" sz="1800" dirty="0" smtClean="0">
                <a:solidFill>
                  <a:srgbClr val="FFCCFF"/>
                </a:solidFill>
                <a:latin typeface="Consolas" pitchFamily="49" charset="0"/>
              </a:rPr>
              <a:t>#include &lt;iostream&gt;</a:t>
            </a:r>
          </a:p>
          <a:p>
            <a:pPr lvl="1" indent="1588">
              <a:spcBef>
                <a:spcPts val="0"/>
              </a:spcBef>
              <a:spcAft>
                <a:spcPts val="600"/>
              </a:spcAft>
              <a:buNone/>
            </a:pPr>
            <a:r>
              <a:rPr lang="es-ES" sz="1800" dirty="0" smtClean="0">
                <a:solidFill>
                  <a:schemeClr val="accent2">
                    <a:lumMod val="60000"/>
                    <a:lumOff val="40000"/>
                  </a:schemeClr>
                </a:solidFill>
                <a:latin typeface="Consolas" pitchFamily="49" charset="0"/>
              </a:rPr>
              <a:t>using namespace </a:t>
            </a:r>
            <a:r>
              <a:rPr lang="es-ES" sz="1800" dirty="0" smtClean="0">
                <a:latin typeface="Consolas" pitchFamily="49" charset="0"/>
              </a:rPr>
              <a:t>std;</a:t>
            </a:r>
          </a:p>
          <a:p>
            <a:pPr lvl="1" indent="1588">
              <a:spcBef>
                <a:spcPts val="0"/>
              </a:spcBef>
              <a:spcAft>
                <a:spcPts val="600"/>
              </a:spcAft>
              <a:buNone/>
            </a:pPr>
            <a:endParaRPr lang="es-ES" sz="1800" dirty="0" smtClean="0">
              <a:solidFill>
                <a:srgbClr val="FFC000"/>
              </a:solidFill>
              <a:latin typeface="Consolas" pitchFamily="49" charset="0"/>
            </a:endParaRPr>
          </a:p>
          <a:p>
            <a:pPr lvl="1" indent="1588">
              <a:spcBef>
                <a:spcPts val="0"/>
              </a:spcBef>
              <a:spcAft>
                <a:spcPts val="600"/>
              </a:spcAft>
              <a:buNone/>
            </a:pPr>
            <a:r>
              <a:rPr lang="es-ES" sz="1800" dirty="0" smtClean="0">
                <a:solidFill>
                  <a:srgbClr val="FFC000"/>
                </a:solidFill>
                <a:latin typeface="Consolas" pitchFamily="49" charset="0"/>
              </a:rPr>
              <a:t>int</a:t>
            </a:r>
            <a:r>
              <a:rPr lang="es-ES" sz="1800" dirty="0" smtClean="0">
                <a:latin typeface="Consolas" pitchFamily="49" charset="0"/>
              </a:rPr>
              <a:t> main()</a:t>
            </a:r>
            <a:endParaRPr lang="es-ES" sz="1800" dirty="0" smtClean="0">
              <a:solidFill>
                <a:srgbClr val="92D050"/>
              </a:solidFill>
              <a:latin typeface="Consolas" pitchFamily="49" charset="0"/>
            </a:endParaRPr>
          </a:p>
          <a:p>
            <a:pPr lvl="1" indent="1588">
              <a:spcBef>
                <a:spcPts val="0"/>
              </a:spcBef>
              <a:spcAft>
                <a:spcPts val="600"/>
              </a:spcAft>
              <a:buNone/>
            </a:pPr>
            <a:r>
              <a:rPr lang="es-ES" sz="1800" dirty="0" smtClean="0">
                <a:latin typeface="Consolas" pitchFamily="49" charset="0"/>
              </a:rPr>
              <a:t>{</a:t>
            </a:r>
          </a:p>
          <a:p>
            <a:pPr lvl="1" indent="1588">
              <a:spcBef>
                <a:spcPts val="0"/>
              </a:spcBef>
              <a:spcAft>
                <a:spcPts val="600"/>
              </a:spcAft>
              <a:buNone/>
            </a:pPr>
            <a:endParaRPr lang="es-ES" sz="1800" dirty="0" smtClean="0">
              <a:solidFill>
                <a:srgbClr val="92D050"/>
              </a:solidFill>
              <a:latin typeface="Consolas" pitchFamily="49" charset="0"/>
            </a:endParaRPr>
          </a:p>
          <a:p>
            <a:pPr lvl="1" indent="1588">
              <a:spcBef>
                <a:spcPts val="0"/>
              </a:spcBef>
              <a:spcAft>
                <a:spcPts val="600"/>
              </a:spcAft>
              <a:buNone/>
            </a:pPr>
            <a:endParaRPr lang="es-ES" sz="1800" dirty="0" smtClean="0">
              <a:solidFill>
                <a:srgbClr val="92D050"/>
              </a:solidFill>
              <a:latin typeface="Consolas" pitchFamily="49" charset="0"/>
            </a:endParaRPr>
          </a:p>
          <a:p>
            <a:pPr lvl="1" indent="1588">
              <a:spcBef>
                <a:spcPts val="0"/>
              </a:spcBef>
              <a:spcAft>
                <a:spcPts val="600"/>
              </a:spcAft>
              <a:buNone/>
            </a:pPr>
            <a:endParaRPr lang="es-ES" sz="1800" dirty="0" smtClean="0">
              <a:solidFill>
                <a:srgbClr val="92D050"/>
              </a:solidFill>
              <a:latin typeface="Consolas" pitchFamily="49" charset="0"/>
            </a:endParaRPr>
          </a:p>
          <a:p>
            <a:pPr lvl="1" indent="1588">
              <a:spcBef>
                <a:spcPts val="0"/>
              </a:spcBef>
              <a:spcAft>
                <a:spcPts val="600"/>
              </a:spcAft>
              <a:buNone/>
            </a:pPr>
            <a:r>
              <a:rPr lang="es-ES" sz="1800" dirty="0" smtClean="0">
                <a:solidFill>
                  <a:srgbClr val="92D050"/>
                </a:solidFill>
                <a:latin typeface="Consolas" pitchFamily="49" charset="0"/>
              </a:rPr>
              <a:t/>
            </a:r>
            <a:br>
              <a:rPr lang="es-ES" sz="1800" dirty="0" smtClean="0">
                <a:solidFill>
                  <a:srgbClr val="92D050"/>
                </a:solidFill>
                <a:latin typeface="Consolas" pitchFamily="49" charset="0"/>
              </a:rPr>
            </a:b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return</a:t>
            </a:r>
            <a:r>
              <a:rPr lang="es-ES" sz="1800" dirty="0" smtClean="0">
                <a:latin typeface="Consolas" pitchFamily="49" charset="0"/>
              </a:rPr>
              <a:t> </a:t>
            </a:r>
            <a:r>
              <a:rPr lang="es-ES" sz="1800" dirty="0" smtClean="0">
                <a:solidFill>
                  <a:srgbClr val="FFFF00"/>
                </a:solidFill>
                <a:latin typeface="Consolas" pitchFamily="49" charset="0"/>
              </a:rPr>
              <a:t>0</a:t>
            </a:r>
            <a:r>
              <a:rPr lang="es-ES" sz="1800" dirty="0" smtClean="0">
                <a:latin typeface="Consolas" pitchFamily="49" charset="0"/>
              </a:rPr>
              <a:t>;</a:t>
            </a:r>
            <a:endParaRPr lang="es-ES" sz="1800" dirty="0" smtClean="0">
              <a:solidFill>
                <a:srgbClr val="92D050"/>
              </a:solidFill>
              <a:latin typeface="Consolas" pitchFamily="49" charset="0"/>
            </a:endParaRPr>
          </a:p>
          <a:p>
            <a:pPr lvl="1" indent="1588">
              <a:spcBef>
                <a:spcPts val="0"/>
              </a:spcBef>
              <a:spcAft>
                <a:spcPts val="600"/>
              </a:spcAft>
              <a:buNone/>
            </a:pPr>
            <a:r>
              <a:rPr lang="es-ES" sz="18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9" name="8 Grupo"/>
          <p:cNvGrpSpPr/>
          <p:nvPr/>
        </p:nvGrpSpPr>
        <p:grpSpPr>
          <a:xfrm>
            <a:off x="1259632" y="4024114"/>
            <a:ext cx="7181532" cy="1152128"/>
            <a:chOff x="1259632" y="3933056"/>
            <a:chExt cx="7181532" cy="1152128"/>
          </a:xfrm>
        </p:grpSpPr>
        <p:sp>
          <p:nvSpPr>
            <p:cNvPr id="6" name="5 Rectángulo"/>
            <p:cNvSpPr/>
            <p:nvPr/>
          </p:nvSpPr>
          <p:spPr>
            <a:xfrm>
              <a:off x="1259632" y="3933056"/>
              <a:ext cx="4392488" cy="1152128"/>
            </a:xfrm>
            <a:prstGeom prst="rect">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de flecha"/>
            <p:cNvCxnSpPr/>
            <p:nvPr/>
          </p:nvCxnSpPr>
          <p:spPr>
            <a:xfrm flipH="1">
              <a:off x="3635896" y="4581128"/>
              <a:ext cx="2664296" cy="0"/>
            </a:xfrm>
            <a:prstGeom prst="straightConnector1">
              <a:avLst/>
            </a:prstGeom>
            <a:ln w="5715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6372200" y="4365104"/>
              <a:ext cx="2068964" cy="43088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200" i="1" dirty="0" smtClean="0">
                  <a:solidFill>
                    <a:srgbClr val="FFC000"/>
                  </a:solidFill>
                  <a:effectLst>
                    <a:outerShdw blurRad="38100" dist="38100" dir="2700000" algn="tl">
                      <a:srgbClr val="000000">
                        <a:alpha val="43137"/>
                      </a:srgbClr>
                    </a:outerShdw>
                  </a:effectLst>
                  <a:latin typeface="Cambria" pitchFamily="18" charset="0"/>
                </a:rPr>
                <a:t>¡Tu código aquí!</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2"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2" end="2"/>
                                            </p:txEl>
                                          </p:spTgt>
                                        </p:tgtEl>
                                        <p:attrNameLst>
                                          <p:attrName>fill.type</p:attrName>
                                        </p:attrNameLst>
                                      </p:cBhvr>
                                      <p:to>
                                        <p:strVal val="solid"/>
                                      </p:to>
                                    </p:set>
                                  </p:childTnLst>
                                </p:cTn>
                              </p:par>
                            </p:childTnLst>
                          </p:cTn>
                        </p:par>
                        <p:par>
                          <p:cTn id="15" fill="hold">
                            <p:stCondLst>
                              <p:cond delay="76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1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0" dur="80"/>
                                        <p:tgtEl>
                                          <p:spTgt spid="3">
                                            <p:txEl>
                                              <p:pRg st="3" end="3"/>
                                            </p:txEl>
                                          </p:spTgt>
                                        </p:tgtEl>
                                        <p:attrNameLst>
                                          <p:attrName>fill.type</p:attrName>
                                        </p:attrNameLst>
                                      </p:cBhvr>
                                      <p:to>
                                        <p:strVal val="solid"/>
                                      </p:to>
                                    </p:set>
                                  </p:childTnLst>
                                </p:cTn>
                              </p:par>
                            </p:childTnLst>
                          </p:cTn>
                        </p:par>
                        <p:par>
                          <p:cTn id="21" fill="hold">
                            <p:stCondLst>
                              <p:cond delay="152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4"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5" end="5"/>
                                            </p:txEl>
                                          </p:spTgt>
                                        </p:tgtEl>
                                        <p:attrNameLst>
                                          <p:attrName>fill.type</p:attrName>
                                        </p:attrNameLst>
                                      </p:cBhvr>
                                      <p:to>
                                        <p:strVal val="solid"/>
                                      </p:to>
                                    </p:set>
                                  </p:childTnLst>
                                </p:cTn>
                              </p:par>
                            </p:childTnLst>
                          </p:cTn>
                        </p:par>
                        <p:par>
                          <p:cTn id="27" fill="hold">
                            <p:stCondLst>
                              <p:cond delay="192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30"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32" dur="80"/>
                                        <p:tgtEl>
                                          <p:spTgt spid="3">
                                            <p:txEl>
                                              <p:pRg st="6" end="6"/>
                                            </p:txEl>
                                          </p:spTgt>
                                        </p:tgtEl>
                                        <p:attrNameLst>
                                          <p:attrName>fill.type</p:attrName>
                                        </p:attrNameLst>
                                      </p:cBhvr>
                                      <p:to>
                                        <p:strVal val="solid"/>
                                      </p:to>
                                    </p:set>
                                  </p:childTnLst>
                                </p:cTn>
                              </p:par>
                            </p:childTnLst>
                          </p:cTn>
                        </p:par>
                        <p:par>
                          <p:cTn id="33" fill="hold">
                            <p:stCondLst>
                              <p:cond delay="2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3">
                                            <p:txEl>
                                              <p:pRg st="10" end="10"/>
                                            </p:txEl>
                                          </p:spTgt>
                                        </p:tgtEl>
                                        <p:attrNameLst>
                                          <p:attrName>style.visibility</p:attrName>
                                        </p:attrNameLst>
                                      </p:cBhvr>
                                      <p:to>
                                        <p:strVal val="visible"/>
                                      </p:to>
                                    </p:set>
                                    <p:anim calcmode="discrete" valueType="clr">
                                      <p:cBhvr override="childStyle">
                                        <p:cTn id="36" dur="80"/>
                                        <p:tgtEl>
                                          <p:spTgt spid="3">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
                                            <p:txEl>
                                              <p:pRg st="10" end="10"/>
                                            </p:txEl>
                                          </p:spTgt>
                                        </p:tgtEl>
                                        <p:attrNameLst>
                                          <p:attrName>fillcolor</p:attrName>
                                        </p:attrNameLst>
                                      </p:cBhvr>
                                      <p:tavLst>
                                        <p:tav tm="0">
                                          <p:val>
                                            <p:clrVal>
                                              <a:schemeClr val="accent2"/>
                                            </p:clrVal>
                                          </p:val>
                                        </p:tav>
                                        <p:tav tm="50000">
                                          <p:val>
                                            <p:clrVal>
                                              <a:schemeClr val="hlink"/>
                                            </p:clrVal>
                                          </p:val>
                                        </p:tav>
                                      </p:tavLst>
                                    </p:anim>
                                    <p:set>
                                      <p:cBhvr>
                                        <p:cTn id="38" dur="80"/>
                                        <p:tgtEl>
                                          <p:spTgt spid="3">
                                            <p:txEl>
                                              <p:pRg st="10" end="10"/>
                                            </p:txEl>
                                          </p:spTgt>
                                        </p:tgtEl>
                                        <p:attrNameLst>
                                          <p:attrName>fill.type</p:attrName>
                                        </p:attrNameLst>
                                      </p:cBhvr>
                                      <p:to>
                                        <p:strVal val="solid"/>
                                      </p:to>
                                    </p:set>
                                  </p:childTnLst>
                                </p:cTn>
                              </p:par>
                            </p:childTnLst>
                          </p:cTn>
                        </p:par>
                        <p:par>
                          <p:cTn id="39" fill="hold">
                            <p:stCondLst>
                              <p:cond delay="236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3">
                                            <p:txEl>
                                              <p:pRg st="11" end="11"/>
                                            </p:txEl>
                                          </p:spTgt>
                                        </p:tgtEl>
                                        <p:attrNameLst>
                                          <p:attrName>style.visibility</p:attrName>
                                        </p:attrNameLst>
                                      </p:cBhvr>
                                      <p:to>
                                        <p:strVal val="visible"/>
                                      </p:to>
                                    </p:set>
                                    <p:anim calcmode="discrete" valueType="clr">
                                      <p:cBhvr override="childStyle">
                                        <p:cTn id="42" dur="80"/>
                                        <p:tgtEl>
                                          <p:spTgt spid="3">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11" end="11"/>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11" end="11"/>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smtClean="0"/>
              <a:t>El Quijote...</a:t>
            </a:r>
            <a:endParaRPr lang="es-ES" i="1" dirty="0"/>
          </a:p>
        </p:txBody>
      </p:sp>
      <p:sp>
        <p:nvSpPr>
          <p:cNvPr id="3" name="2 Marcador de contenido"/>
          <p:cNvSpPr>
            <a:spLocks noGrp="1"/>
          </p:cNvSpPr>
          <p:nvPr>
            <p:ph idx="1"/>
          </p:nvPr>
        </p:nvSpPr>
        <p:spPr>
          <a:xfrm>
            <a:off x="457200" y="980728"/>
            <a:ext cx="8435280" cy="5110178"/>
          </a:xfrm>
        </p:spPr>
        <p:txBody>
          <a:bodyPr>
            <a:normAutofit/>
          </a:bodyPr>
          <a:lstStyle/>
          <a:p>
            <a:pPr>
              <a:spcBef>
                <a:spcPts val="0"/>
              </a:spcBef>
              <a:spcAft>
                <a:spcPts val="1200"/>
              </a:spcAft>
            </a:pPr>
            <a:r>
              <a:rPr lang="es-ES" sz="2800" dirty="0" smtClean="0">
                <a:solidFill>
                  <a:schemeClr val="bg2">
                    <a:lumMod val="20000"/>
                    <a:lumOff val="80000"/>
                  </a:schemeClr>
                </a:solidFill>
              </a:rPr>
              <a:t>... recitado en la consola</a:t>
            </a:r>
          </a:p>
          <a:p>
            <a:pPr marL="361950" lvl="1" indent="1588">
              <a:spcBef>
                <a:spcPts val="0"/>
              </a:spcBef>
              <a:spcAft>
                <a:spcPts val="1200"/>
              </a:spcAft>
              <a:buNone/>
            </a:pPr>
            <a:r>
              <a:rPr lang="es-ES" dirty="0" smtClean="0"/>
              <a:t>Mostrar los textos con </a:t>
            </a:r>
            <a:r>
              <a:rPr lang="es-ES" dirty="0" smtClean="0">
                <a:latin typeface="Consolas" pitchFamily="49" charset="0"/>
                <a:cs typeface="Consolas" pitchFamily="49" charset="0"/>
              </a:rPr>
              <a:t>cout &lt;&lt;</a:t>
            </a:r>
            <a:r>
              <a:rPr lang="es-ES" dirty="0" smtClean="0"/>
              <a:t>:</a:t>
            </a:r>
          </a:p>
          <a:p>
            <a:pPr lvl="1" indent="1588">
              <a:spcBef>
                <a:spcPts val="0"/>
              </a:spcBef>
              <a:spcAft>
                <a:spcPts val="600"/>
              </a:spcAft>
              <a:buNone/>
            </a:pPr>
            <a:r>
              <a:rPr lang="es-ES" sz="1800" dirty="0" smtClean="0">
                <a:solidFill>
                  <a:srgbClr val="FFCCFF"/>
                </a:solidFill>
                <a:latin typeface="Consolas" pitchFamily="49" charset="0"/>
              </a:rPr>
              <a:t>#include &lt;iostream&gt;</a:t>
            </a:r>
          </a:p>
          <a:p>
            <a:pPr lvl="1" indent="1588">
              <a:spcBef>
                <a:spcPts val="0"/>
              </a:spcBef>
              <a:spcAft>
                <a:spcPts val="600"/>
              </a:spcAft>
              <a:buNone/>
            </a:pPr>
            <a:r>
              <a:rPr lang="es-ES" sz="1800" dirty="0" smtClean="0">
                <a:solidFill>
                  <a:schemeClr val="accent2">
                    <a:lumMod val="60000"/>
                    <a:lumOff val="40000"/>
                  </a:schemeClr>
                </a:solidFill>
                <a:latin typeface="Consolas" pitchFamily="49" charset="0"/>
              </a:rPr>
              <a:t>using namespace </a:t>
            </a:r>
            <a:r>
              <a:rPr lang="es-ES" sz="1800" dirty="0" smtClean="0">
                <a:latin typeface="Consolas" pitchFamily="49" charset="0"/>
              </a:rPr>
              <a:t>std;</a:t>
            </a:r>
          </a:p>
          <a:p>
            <a:pPr lvl="1" indent="1588">
              <a:spcBef>
                <a:spcPts val="0"/>
              </a:spcBef>
              <a:spcAft>
                <a:spcPts val="600"/>
              </a:spcAft>
              <a:buNone/>
            </a:pPr>
            <a:endParaRPr lang="es-ES" sz="1800" dirty="0" smtClean="0">
              <a:solidFill>
                <a:srgbClr val="FFC000"/>
              </a:solidFill>
              <a:latin typeface="Consolas" pitchFamily="49" charset="0"/>
            </a:endParaRPr>
          </a:p>
          <a:p>
            <a:pPr lvl="1" indent="1588">
              <a:spcBef>
                <a:spcPts val="0"/>
              </a:spcBef>
              <a:spcAft>
                <a:spcPts val="600"/>
              </a:spcAft>
              <a:buNone/>
            </a:pPr>
            <a:r>
              <a:rPr lang="es-ES" sz="1800" dirty="0" smtClean="0">
                <a:solidFill>
                  <a:srgbClr val="FFC000"/>
                </a:solidFill>
                <a:latin typeface="Consolas" pitchFamily="49" charset="0"/>
              </a:rPr>
              <a:t>int</a:t>
            </a:r>
            <a:r>
              <a:rPr lang="es-ES" sz="1800" dirty="0" smtClean="0">
                <a:latin typeface="Consolas" pitchFamily="49" charset="0"/>
              </a:rPr>
              <a:t> main()</a:t>
            </a:r>
            <a:endParaRPr lang="es-ES" sz="1800" dirty="0" smtClean="0">
              <a:solidFill>
                <a:srgbClr val="92D050"/>
              </a:solidFill>
              <a:latin typeface="Consolas" pitchFamily="49" charset="0"/>
            </a:endParaRPr>
          </a:p>
          <a:p>
            <a:pPr lvl="1" indent="1588">
              <a:spcBef>
                <a:spcPts val="0"/>
              </a:spcBef>
              <a:spcAft>
                <a:spcPts val="600"/>
              </a:spcAft>
              <a:buNone/>
            </a:pPr>
            <a:r>
              <a:rPr lang="es-ES" sz="1800" dirty="0" smtClean="0">
                <a:latin typeface="Consolas" pitchFamily="49" charset="0"/>
              </a:rPr>
              <a:t>{</a:t>
            </a:r>
          </a:p>
          <a:p>
            <a:pPr lvl="1" indent="1588">
              <a:spcBef>
                <a:spcPts val="0"/>
              </a:spcBef>
              <a:spcAft>
                <a:spcPts val="600"/>
              </a:spcAft>
              <a:buNone/>
            </a:pPr>
            <a:r>
              <a:rPr lang="es-ES" sz="1800" dirty="0" smtClean="0">
                <a:latin typeface="Consolas" pitchFamily="49" charset="0"/>
              </a:rPr>
              <a:t>   cout &lt;&lt; </a:t>
            </a:r>
            <a:r>
              <a:rPr lang="es-ES" sz="1800" dirty="0" smtClean="0">
                <a:solidFill>
                  <a:srgbClr val="FFFF00"/>
                </a:solidFill>
                <a:latin typeface="Consolas" pitchFamily="49" charset="0"/>
              </a:rPr>
              <a:t>"En un lugar de la Mancha,"</a:t>
            </a:r>
            <a:r>
              <a:rPr lang="es-ES" sz="1800" dirty="0" smtClean="0">
                <a:latin typeface="Consolas" pitchFamily="49" charset="0"/>
              </a:rPr>
              <a:t> &lt;&lt; endl;</a:t>
            </a:r>
          </a:p>
          <a:p>
            <a:pPr lvl="1" indent="1588">
              <a:spcBef>
                <a:spcPts val="0"/>
              </a:spcBef>
              <a:spcAft>
                <a:spcPts val="600"/>
              </a:spcAft>
              <a:buNone/>
            </a:pPr>
            <a:r>
              <a:rPr lang="es-ES" sz="1800" dirty="0" smtClean="0">
                <a:latin typeface="Consolas" pitchFamily="49" charset="0"/>
              </a:rPr>
              <a:t>   cout &lt;&lt; </a:t>
            </a:r>
            <a:r>
              <a:rPr lang="es-ES" sz="1800" dirty="0" smtClean="0">
                <a:solidFill>
                  <a:srgbClr val="FFFF00"/>
                </a:solidFill>
                <a:latin typeface="Consolas" pitchFamily="49" charset="0"/>
              </a:rPr>
              <a:t>"de cuyo nombre no quiero acordarme,"</a:t>
            </a:r>
            <a:r>
              <a:rPr lang="es-ES" sz="1800" dirty="0" smtClean="0">
                <a:latin typeface="Consolas" pitchFamily="49" charset="0"/>
              </a:rPr>
              <a:t> &lt;&lt; endl;</a:t>
            </a:r>
          </a:p>
          <a:p>
            <a:pPr lvl="1" indent="1588">
              <a:spcBef>
                <a:spcPts val="0"/>
              </a:spcBef>
              <a:spcAft>
                <a:spcPts val="600"/>
              </a:spcAft>
              <a:buNone/>
            </a:pPr>
            <a:r>
              <a:rPr lang="es-ES" sz="1800" dirty="0" smtClean="0">
                <a:latin typeface="Consolas" pitchFamily="49" charset="0"/>
              </a:rPr>
              <a:t>   cout &lt;&lt; </a:t>
            </a:r>
            <a:r>
              <a:rPr lang="es-ES" sz="1800" dirty="0" smtClean="0">
                <a:solidFill>
                  <a:srgbClr val="FFFF00"/>
                </a:solidFill>
                <a:latin typeface="Consolas" pitchFamily="49" charset="0"/>
              </a:rPr>
              <a:t>"no ha mucho tiempo que vivía un hidalgo de los de lanza en astillero, ..."</a:t>
            </a:r>
            <a:r>
              <a:rPr lang="es-ES" sz="1800" dirty="0" smtClean="0">
                <a:latin typeface="Consolas" pitchFamily="49" charset="0"/>
              </a:rPr>
              <a:t> &lt;&lt; endl;</a:t>
            </a:r>
          </a:p>
          <a:p>
            <a:pPr lvl="1" indent="1588">
              <a:spcBef>
                <a:spcPts val="0"/>
              </a:spcBef>
              <a:spcAft>
                <a:spcPts val="600"/>
              </a:spcAft>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return</a:t>
            </a:r>
            <a:r>
              <a:rPr lang="es-ES" sz="1800" dirty="0" smtClean="0">
                <a:latin typeface="Consolas" pitchFamily="49" charset="0"/>
              </a:rPr>
              <a:t> </a:t>
            </a:r>
            <a:r>
              <a:rPr lang="es-ES" sz="1800" dirty="0" smtClean="0">
                <a:solidFill>
                  <a:srgbClr val="FFFF00"/>
                </a:solidFill>
                <a:latin typeface="Consolas" pitchFamily="49" charset="0"/>
              </a:rPr>
              <a:t>0</a:t>
            </a:r>
            <a:r>
              <a:rPr lang="es-ES" sz="1800" dirty="0" smtClean="0">
                <a:latin typeface="Consolas" pitchFamily="49" charset="0"/>
              </a:rPr>
              <a:t>;</a:t>
            </a:r>
            <a:endParaRPr lang="es-ES" sz="1800" dirty="0" smtClean="0">
              <a:solidFill>
                <a:srgbClr val="92D050"/>
              </a:solidFill>
              <a:latin typeface="Consolas" pitchFamily="49" charset="0"/>
            </a:endParaRPr>
          </a:p>
          <a:p>
            <a:pPr lvl="1" indent="1588">
              <a:spcBef>
                <a:spcPts val="0"/>
              </a:spcBef>
              <a:spcAft>
                <a:spcPts val="600"/>
              </a:spcAft>
              <a:buNone/>
            </a:pPr>
            <a:r>
              <a:rPr lang="es-ES" sz="18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pic>
        <p:nvPicPr>
          <p:cNvPr id="118786" name="Picture 2" descr="C:\Users\Luis\AppData\Local\Microsoft\Windows\Temporary Internet Files\Content.IE5\MLSBJ22P\MC900413074[1].wmf"/>
          <p:cNvPicPr>
            <a:picLocks noChangeAspect="1" noChangeArrowheads="1"/>
          </p:cNvPicPr>
          <p:nvPr/>
        </p:nvPicPr>
        <p:blipFill>
          <a:blip r:embed="rId2" cstate="print"/>
          <a:srcRect/>
          <a:stretch>
            <a:fillRect/>
          </a:stretch>
        </p:blipFill>
        <p:spPr bwMode="auto">
          <a:xfrm>
            <a:off x="7525407" y="104432"/>
            <a:ext cx="1367073" cy="1380352"/>
          </a:xfrm>
          <a:prstGeom prst="rect">
            <a:avLst/>
          </a:prstGeom>
          <a:noFill/>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par>
                          <p:cTn id="20" fill="hold">
                            <p:stCondLst>
                              <p:cond delay="5000"/>
                            </p:stCondLst>
                            <p:childTnLst>
                              <p:par>
                                <p:cTn id="21" presetID="22" presetClass="entr" presetSubtype="8"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1000"/>
                                        <p:tgtEl>
                                          <p:spTgt spid="3">
                                            <p:txEl>
                                              <p:pRg st="6" end="6"/>
                                            </p:txEl>
                                          </p:spTgt>
                                        </p:tgtEl>
                                      </p:cBhvr>
                                    </p:animEffect>
                                  </p:childTnLst>
                                </p:cTn>
                              </p:par>
                            </p:childTnLst>
                          </p:cTn>
                        </p:par>
                        <p:par>
                          <p:cTn id="24" fill="hold">
                            <p:stCondLst>
                              <p:cond delay="6000"/>
                            </p:stCondLst>
                            <p:childTnLst>
                              <p:par>
                                <p:cTn id="25" presetID="22" presetClass="entr" presetSubtype="8"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1000"/>
                                        <p:tgtEl>
                                          <p:spTgt spid="3">
                                            <p:txEl>
                                              <p:pRg st="7" end="7"/>
                                            </p:txEl>
                                          </p:spTgt>
                                        </p:tgtEl>
                                      </p:cBhvr>
                                    </p:animEffect>
                                  </p:childTnLst>
                                </p:cTn>
                              </p:par>
                            </p:childTnLst>
                          </p:cTn>
                        </p:par>
                        <p:par>
                          <p:cTn id="28" fill="hold">
                            <p:stCondLst>
                              <p:cond delay="7000"/>
                            </p:stCondLst>
                            <p:childTnLst>
                              <p:par>
                                <p:cTn id="29" presetID="22" presetClass="entr" presetSubtype="8"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1000"/>
                                        <p:tgtEl>
                                          <p:spTgt spid="3">
                                            <p:txEl>
                                              <p:pRg st="8" end="8"/>
                                            </p:txEl>
                                          </p:spTgt>
                                        </p:tgtEl>
                                      </p:cBhvr>
                                    </p:animEffec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1000"/>
                                        <p:tgtEl>
                                          <p:spTgt spid="3">
                                            <p:txEl>
                                              <p:pRg st="9" end="9"/>
                                            </p:txEl>
                                          </p:spTgt>
                                        </p:tgtEl>
                                      </p:cBhvr>
                                    </p:animEffect>
                                  </p:childTnLst>
                                </p:cTn>
                              </p:par>
                            </p:childTnLst>
                          </p:cTn>
                        </p:par>
                        <p:par>
                          <p:cTn id="36" fill="hold">
                            <p:stCondLst>
                              <p:cond delay="9000"/>
                            </p:stCondLst>
                            <p:childTnLst>
                              <p:par>
                                <p:cTn id="37" presetID="22" presetClass="entr" presetSubtype="8"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left)">
                                      <p:cBhvr>
                                        <p:cTn id="39" dur="1000"/>
                                        <p:tgtEl>
                                          <p:spTgt spid="3">
                                            <p:txEl>
                                              <p:pRg st="10" end="10"/>
                                            </p:txEl>
                                          </p:spTgt>
                                        </p:tgtEl>
                                      </p:cBhvr>
                                    </p:animEffect>
                                  </p:childTnLst>
                                </p:cTn>
                              </p:par>
                            </p:childTnLst>
                          </p:cTn>
                        </p:par>
                        <p:par>
                          <p:cTn id="40" fill="hold">
                            <p:stCondLst>
                              <p:cond delay="10000"/>
                            </p:stCondLst>
                            <p:childTnLst>
                              <p:par>
                                <p:cTn id="41" presetID="22" presetClass="entr" presetSubtype="8" fill="hold" grpId="0" nodeType="after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left)">
                                      <p:cBhvr>
                                        <p:cTn id="43"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Líneas de código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Introducción del código del programa</a:t>
            </a:r>
          </a:p>
          <a:p>
            <a:pPr marL="361950" lvl="1" indent="1588">
              <a:spcBef>
                <a:spcPts val="0"/>
              </a:spcBef>
              <a:spcAft>
                <a:spcPts val="1200"/>
              </a:spcAft>
              <a:buNone/>
            </a:pPr>
            <a:r>
              <a:rPr lang="es-ES" dirty="0" smtClean="0"/>
              <a:t>Terminamos cada línea de código con un salto de línea (</a:t>
            </a:r>
            <a:r>
              <a:rPr lang="es-ES" dirty="0" smtClean="0">
                <a:solidFill>
                  <a:srgbClr val="FFC000"/>
                </a:solidFill>
              </a:rPr>
              <a:t>↲</a:t>
            </a:r>
            <a:r>
              <a:rPr lang="es-ES" dirty="0" smtClean="0"/>
              <a:t>):</a:t>
            </a:r>
          </a:p>
          <a:p>
            <a:pPr lvl="1" indent="1588">
              <a:spcBef>
                <a:spcPts val="0"/>
              </a:spcBef>
              <a:spcAft>
                <a:spcPts val="600"/>
              </a:spcAft>
              <a:buClr>
                <a:srgbClr val="04617B">
                  <a:lumMod val="20000"/>
                  <a:lumOff val="80000"/>
                </a:srgbClr>
              </a:buClr>
              <a:buNone/>
            </a:pPr>
            <a:r>
              <a:rPr lang="es-ES" sz="1800" dirty="0" smtClean="0">
                <a:solidFill>
                  <a:srgbClr val="FFCCFF"/>
                </a:solidFill>
                <a:latin typeface="Consolas" pitchFamily="49" charset="0"/>
              </a:rPr>
              <a:t>#include &lt;iostream&gt;</a:t>
            </a:r>
            <a:r>
              <a:rPr lang="es-ES" sz="1800" dirty="0" smtClean="0">
                <a:solidFill>
                  <a:srgbClr val="FFC000"/>
                </a:solidFill>
              </a:rPr>
              <a:t> ↲</a:t>
            </a:r>
            <a:endParaRPr lang="es-ES" sz="1800" dirty="0" smtClean="0">
              <a:solidFill>
                <a:srgbClr val="FFCCFF"/>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srgbClr val="009DD9">
                    <a:lumMod val="60000"/>
                    <a:lumOff val="40000"/>
                  </a:srgbClr>
                </a:solidFill>
                <a:latin typeface="Consolas" pitchFamily="49" charset="0"/>
              </a:rPr>
              <a:t>using namespace </a:t>
            </a:r>
            <a:r>
              <a:rPr lang="es-ES" sz="1800" dirty="0" smtClean="0">
                <a:solidFill>
                  <a:prstClr val="white"/>
                </a:solidFill>
                <a:latin typeface="Consolas" pitchFamily="49" charset="0"/>
              </a:rPr>
              <a:t>std;</a:t>
            </a:r>
            <a:r>
              <a:rPr lang="es-ES" sz="1800" dirty="0" smtClean="0">
                <a:solidFill>
                  <a:srgbClr val="FFC000"/>
                </a:solidFill>
              </a:rPr>
              <a:t> ↲</a:t>
            </a:r>
            <a:endParaRPr lang="es-ES" sz="1800" dirty="0" smtClean="0">
              <a:solidFill>
                <a:prstClr val="white"/>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srgbClr val="FFC000"/>
                </a:solidFill>
              </a:rPr>
              <a:t>↲</a:t>
            </a:r>
            <a:endParaRPr lang="es-ES" sz="1800" dirty="0" smtClean="0">
              <a:solidFill>
                <a:srgbClr val="FFC000"/>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srgbClr val="FFC000"/>
                </a:solidFill>
                <a:latin typeface="Consolas" pitchFamily="49" charset="0"/>
              </a:rPr>
              <a:t>int</a:t>
            </a:r>
            <a:r>
              <a:rPr lang="es-ES" sz="1800" dirty="0" smtClean="0">
                <a:solidFill>
                  <a:prstClr val="white"/>
                </a:solidFill>
                <a:latin typeface="Consolas" pitchFamily="49" charset="0"/>
              </a:rPr>
              <a:t> main()</a:t>
            </a:r>
            <a:r>
              <a:rPr lang="es-ES" sz="1800" dirty="0" smtClean="0">
                <a:solidFill>
                  <a:srgbClr val="FFC000"/>
                </a:solidFill>
              </a:rPr>
              <a:t> ↲</a:t>
            </a:r>
            <a:endParaRPr lang="es-ES" sz="1800" dirty="0" smtClean="0">
              <a:solidFill>
                <a:srgbClr val="92D050"/>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prstClr val="white"/>
                </a:solidFill>
                <a:latin typeface="Consolas" pitchFamily="49" charset="0"/>
              </a:rPr>
              <a:t>{</a:t>
            </a:r>
            <a:r>
              <a:rPr lang="es-ES" sz="1800" dirty="0" smtClean="0">
                <a:solidFill>
                  <a:prstClr val="white"/>
                </a:solidFill>
              </a:rPr>
              <a:t> </a:t>
            </a:r>
            <a:r>
              <a:rPr lang="es-ES" sz="1800" dirty="0" smtClean="0">
                <a:solidFill>
                  <a:srgbClr val="FFC000"/>
                </a:solidFill>
              </a:rPr>
              <a:t>↲</a:t>
            </a:r>
            <a:endParaRPr lang="es-ES" sz="1800" dirty="0" smtClean="0">
              <a:solidFill>
                <a:prstClr val="white"/>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prstClr val="white"/>
                </a:solidFill>
                <a:latin typeface="Consolas" pitchFamily="49" charset="0"/>
              </a:rPr>
              <a:t>   cout &lt;&lt; </a:t>
            </a:r>
            <a:r>
              <a:rPr lang="es-ES" sz="1800" dirty="0" smtClean="0">
                <a:solidFill>
                  <a:srgbClr val="FFFF00"/>
                </a:solidFill>
                <a:latin typeface="Consolas" pitchFamily="49" charset="0"/>
              </a:rPr>
              <a:t>"En un lugar de la Mancha,"</a:t>
            </a:r>
            <a:r>
              <a:rPr lang="es-ES" sz="1800" dirty="0" smtClean="0">
                <a:solidFill>
                  <a:prstClr val="white"/>
                </a:solidFill>
                <a:latin typeface="Consolas" pitchFamily="49" charset="0"/>
              </a:rPr>
              <a:t> &lt;&lt; endl;</a:t>
            </a:r>
            <a:r>
              <a:rPr lang="es-ES" sz="1800" dirty="0" smtClean="0">
                <a:solidFill>
                  <a:srgbClr val="FFC000"/>
                </a:solidFill>
              </a:rPr>
              <a:t> ↲</a:t>
            </a:r>
            <a:endParaRPr lang="es-ES" sz="1800" dirty="0" smtClean="0">
              <a:solidFill>
                <a:prstClr val="white"/>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prstClr val="white"/>
                </a:solidFill>
                <a:latin typeface="Consolas" pitchFamily="49" charset="0"/>
              </a:rPr>
              <a:t>   cout &lt;&lt; </a:t>
            </a:r>
            <a:r>
              <a:rPr lang="es-ES" sz="1800" dirty="0" smtClean="0">
                <a:solidFill>
                  <a:srgbClr val="FFFF00"/>
                </a:solidFill>
                <a:latin typeface="Consolas" pitchFamily="49" charset="0"/>
              </a:rPr>
              <a:t>"de cuyo nombre no quiero acordarme,"</a:t>
            </a:r>
            <a:r>
              <a:rPr lang="es-ES" sz="1800" dirty="0" smtClean="0">
                <a:solidFill>
                  <a:prstClr val="white"/>
                </a:solidFill>
                <a:latin typeface="Consolas" pitchFamily="49" charset="0"/>
              </a:rPr>
              <a:t> &lt;&lt; endl;</a:t>
            </a:r>
            <a:r>
              <a:rPr lang="es-ES" sz="1800" dirty="0" smtClean="0">
                <a:solidFill>
                  <a:srgbClr val="FFC000"/>
                </a:solidFill>
              </a:rPr>
              <a:t> ↲</a:t>
            </a:r>
            <a:endParaRPr lang="es-ES" sz="1800" dirty="0" smtClean="0">
              <a:solidFill>
                <a:prstClr val="white"/>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prstClr val="white"/>
                </a:solidFill>
                <a:latin typeface="Consolas" pitchFamily="49" charset="0"/>
              </a:rPr>
              <a:t>   cout &lt;&lt; </a:t>
            </a:r>
            <a:r>
              <a:rPr lang="es-ES" sz="1800" dirty="0" smtClean="0">
                <a:solidFill>
                  <a:srgbClr val="FFFF00"/>
                </a:solidFill>
                <a:latin typeface="Consolas" pitchFamily="49" charset="0"/>
              </a:rPr>
              <a:t>"no ha mucho tiempo que vivía un hidalgo de los de lanza en astillero, ..."</a:t>
            </a:r>
            <a:r>
              <a:rPr lang="es-ES" sz="1800" dirty="0" smtClean="0">
                <a:solidFill>
                  <a:prstClr val="white"/>
                </a:solidFill>
                <a:latin typeface="Consolas" pitchFamily="49" charset="0"/>
              </a:rPr>
              <a:t> &lt;&lt; endl;</a:t>
            </a:r>
            <a:r>
              <a:rPr lang="es-ES" sz="1800" dirty="0" smtClean="0">
                <a:solidFill>
                  <a:srgbClr val="FFC000"/>
                </a:solidFill>
              </a:rPr>
              <a:t> ↲</a:t>
            </a:r>
            <a:endParaRPr lang="es-ES" sz="1800" dirty="0" smtClean="0">
              <a:solidFill>
                <a:prstClr val="white"/>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prstClr val="white"/>
                </a:solidFill>
                <a:latin typeface="Consolas" pitchFamily="49" charset="0"/>
              </a:rPr>
              <a:t>   </a:t>
            </a:r>
            <a:r>
              <a:rPr lang="es-ES" sz="1800" dirty="0" smtClean="0">
                <a:solidFill>
                  <a:srgbClr val="009DD9">
                    <a:lumMod val="60000"/>
                    <a:lumOff val="40000"/>
                  </a:srgbClr>
                </a:solidFill>
                <a:latin typeface="Consolas" pitchFamily="49" charset="0"/>
              </a:rPr>
              <a:t>return</a:t>
            </a:r>
            <a:r>
              <a:rPr lang="es-ES" sz="1800" dirty="0" smtClean="0">
                <a:solidFill>
                  <a:prstClr val="white"/>
                </a:solidFill>
                <a:latin typeface="Consolas" pitchFamily="49" charset="0"/>
              </a:rPr>
              <a:t> </a:t>
            </a:r>
            <a:r>
              <a:rPr lang="es-ES" sz="1800" dirty="0" smtClean="0">
                <a:solidFill>
                  <a:srgbClr val="FFFF00"/>
                </a:solidFill>
                <a:latin typeface="Consolas" pitchFamily="49" charset="0"/>
              </a:rPr>
              <a:t>0</a:t>
            </a:r>
            <a:r>
              <a:rPr lang="es-ES" sz="1800" dirty="0" smtClean="0">
                <a:solidFill>
                  <a:prstClr val="white"/>
                </a:solidFill>
                <a:latin typeface="Consolas" pitchFamily="49" charset="0"/>
              </a:rPr>
              <a:t>;</a:t>
            </a:r>
            <a:r>
              <a:rPr lang="es-ES" sz="1800" dirty="0" smtClean="0">
                <a:solidFill>
                  <a:srgbClr val="FFC000"/>
                </a:solidFill>
              </a:rPr>
              <a:t> ↲</a:t>
            </a:r>
            <a:endParaRPr lang="es-ES" sz="1800" dirty="0" smtClean="0">
              <a:solidFill>
                <a:srgbClr val="92D050"/>
              </a:solidFill>
              <a:latin typeface="Consolas" pitchFamily="49" charset="0"/>
            </a:endParaRPr>
          </a:p>
          <a:p>
            <a:pPr lvl="1" indent="1588">
              <a:spcBef>
                <a:spcPts val="0"/>
              </a:spcBef>
              <a:spcAft>
                <a:spcPts val="600"/>
              </a:spcAft>
              <a:buClr>
                <a:srgbClr val="04617B">
                  <a:lumMod val="20000"/>
                  <a:lumOff val="80000"/>
                </a:srgbClr>
              </a:buClr>
              <a:buNone/>
            </a:pPr>
            <a:r>
              <a:rPr lang="es-ES" sz="1800" dirty="0" smtClean="0">
                <a:solidFill>
                  <a:prstClr val="white"/>
                </a:solidFill>
                <a:latin typeface="Consolas" pitchFamily="49" charset="0"/>
              </a:rPr>
              <a:t>}</a:t>
            </a:r>
            <a:r>
              <a:rPr lang="es-ES" sz="1800" dirty="0" smtClean="0">
                <a:solidFill>
                  <a:srgbClr val="FFC000"/>
                </a:solidFill>
              </a:rPr>
              <a:t> ↲</a:t>
            </a:r>
            <a:endParaRPr lang="es-ES" sz="1800" dirty="0" smtClean="0">
              <a:solidFill>
                <a:prstClr val="white"/>
              </a:solidFill>
              <a:latin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Líneas de código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Introducción del código del programa</a:t>
            </a:r>
          </a:p>
          <a:p>
            <a:pPr marL="361950" lvl="1" indent="1588">
              <a:spcBef>
                <a:spcPts val="0"/>
              </a:spcBef>
              <a:spcAft>
                <a:spcPts val="1800"/>
              </a:spcAft>
              <a:buNone/>
            </a:pPr>
            <a:r>
              <a:rPr lang="es-ES" dirty="0" smtClean="0"/>
              <a:t>No hay que partir una cadena literal entre dos líneas:</a:t>
            </a:r>
          </a:p>
          <a:p>
            <a:pPr lvl="1" indent="1588">
              <a:spcBef>
                <a:spcPts val="0"/>
              </a:spcBef>
              <a:spcAft>
                <a:spcPts val="1200"/>
              </a:spcAft>
              <a:buClr>
                <a:srgbClr val="04617B">
                  <a:lumMod val="20000"/>
                  <a:lumOff val="80000"/>
                </a:srgbClr>
              </a:buClr>
              <a:buNone/>
            </a:pPr>
            <a:r>
              <a:rPr lang="es-ES" sz="2000" dirty="0" smtClean="0">
                <a:solidFill>
                  <a:prstClr val="white"/>
                </a:solidFill>
                <a:latin typeface="Consolas" pitchFamily="49" charset="0"/>
              </a:rPr>
              <a:t>cout &lt;&lt; </a:t>
            </a:r>
            <a:r>
              <a:rPr lang="es-ES" sz="2000" dirty="0" smtClean="0">
                <a:solidFill>
                  <a:srgbClr val="FFFF00"/>
                </a:solidFill>
                <a:latin typeface="Consolas" pitchFamily="49" charset="0"/>
              </a:rPr>
              <a:t>"no ha mucho tiempo que vivía un hidalgo de </a:t>
            </a:r>
            <a:r>
              <a:rPr lang="es-ES" sz="2000" dirty="0" smtClean="0">
                <a:solidFill>
                  <a:srgbClr val="FFC000"/>
                </a:solidFill>
              </a:rPr>
              <a:t>↲</a:t>
            </a:r>
            <a:endParaRPr lang="es-ES" sz="2000" dirty="0" smtClean="0">
              <a:solidFill>
                <a:srgbClr val="FFFF00"/>
              </a:solidFill>
              <a:latin typeface="Consolas" pitchFamily="49" charset="0"/>
            </a:endParaRPr>
          </a:p>
          <a:p>
            <a:pPr lvl="1" indent="1588">
              <a:spcBef>
                <a:spcPts val="0"/>
              </a:spcBef>
              <a:spcAft>
                <a:spcPts val="600"/>
              </a:spcAft>
              <a:buClr>
                <a:srgbClr val="04617B">
                  <a:lumMod val="20000"/>
                  <a:lumOff val="80000"/>
                </a:srgbClr>
              </a:buClr>
              <a:buNone/>
            </a:pPr>
            <a:r>
              <a:rPr lang="es-ES" sz="2000" dirty="0" smtClean="0">
                <a:solidFill>
                  <a:srgbClr val="FFFF00"/>
                </a:solidFill>
                <a:latin typeface="Consolas" pitchFamily="49" charset="0"/>
              </a:rPr>
              <a:t>los de</a:t>
            </a:r>
            <a:r>
              <a:rPr lang="es-ES" sz="2000" dirty="0" smtClean="0">
                <a:solidFill>
                  <a:srgbClr val="FFC000"/>
                </a:solidFill>
              </a:rPr>
              <a:t>  </a:t>
            </a:r>
            <a:r>
              <a:rPr lang="es-ES" sz="2000" dirty="0" smtClean="0">
                <a:solidFill>
                  <a:srgbClr val="FFFF00"/>
                </a:solidFill>
                <a:latin typeface="Consolas" pitchFamily="49" charset="0"/>
              </a:rPr>
              <a:t>lanza en astillero, ..."</a:t>
            </a:r>
            <a:r>
              <a:rPr lang="es-ES" sz="2000" dirty="0" smtClean="0">
                <a:solidFill>
                  <a:prstClr val="white"/>
                </a:solidFill>
                <a:latin typeface="Consolas" pitchFamily="49" charset="0"/>
              </a:rPr>
              <a:t> &lt;&lt; endl;</a:t>
            </a:r>
            <a:r>
              <a:rPr lang="es-ES" sz="2000" dirty="0" smtClean="0">
                <a:solidFill>
                  <a:srgbClr val="FFC000"/>
                </a:solidFill>
              </a:rPr>
              <a:t> ↲</a:t>
            </a:r>
          </a:p>
          <a:p>
            <a:pPr lvl="1" indent="1588">
              <a:spcBef>
                <a:spcPts val="0"/>
              </a:spcBef>
              <a:spcAft>
                <a:spcPts val="600"/>
              </a:spcAft>
              <a:buClr>
                <a:srgbClr val="04617B">
                  <a:lumMod val="20000"/>
                  <a:lumOff val="80000"/>
                </a:srgbClr>
              </a:buClr>
              <a:buNone/>
            </a:pPr>
            <a:endParaRPr lang="es-ES" sz="2000" dirty="0" smtClean="0">
              <a:solidFill>
                <a:srgbClr val="FFC000"/>
              </a:solidFill>
            </a:endParaRPr>
          </a:p>
          <a:p>
            <a:pPr marL="361950" lvl="1" indent="1588" algn="ctr">
              <a:spcBef>
                <a:spcPts val="1200"/>
              </a:spcBef>
              <a:spcAft>
                <a:spcPts val="600"/>
              </a:spcAft>
              <a:buClr>
                <a:srgbClr val="04617B">
                  <a:lumMod val="20000"/>
                  <a:lumOff val="80000"/>
                </a:srgbClr>
              </a:buClr>
              <a:buNone/>
            </a:pPr>
            <a:r>
              <a:rPr lang="es-ES" i="1" dirty="0" smtClean="0">
                <a:solidFill>
                  <a:prstClr val="white"/>
                </a:solidFill>
              </a:rPr>
              <a:t>¡La cadena no termina (1ª línea)!</a:t>
            </a:r>
          </a:p>
          <a:p>
            <a:pPr marL="361950" lvl="1" indent="1588" algn="ctr">
              <a:spcBef>
                <a:spcPts val="1200"/>
              </a:spcBef>
              <a:spcAft>
                <a:spcPts val="600"/>
              </a:spcAft>
              <a:buClr>
                <a:srgbClr val="04617B">
                  <a:lumMod val="20000"/>
                  <a:lumOff val="80000"/>
                </a:srgbClr>
              </a:buClr>
              <a:buNone/>
            </a:pPr>
            <a:r>
              <a:rPr lang="es-ES" i="1" dirty="0" smtClean="0">
                <a:solidFill>
                  <a:prstClr val="white"/>
                </a:solidFill>
              </a:rPr>
              <a:t>¡No se entiende </a:t>
            </a:r>
            <a:r>
              <a:rPr lang="es-ES" dirty="0" smtClean="0">
                <a:solidFill>
                  <a:srgbClr val="FFFF00"/>
                </a:solidFill>
                <a:latin typeface="Consolas" pitchFamily="49" charset="0"/>
                <a:cs typeface="Consolas" pitchFamily="49" charset="0"/>
              </a:rPr>
              <a:t>los</a:t>
            </a:r>
            <a:r>
              <a:rPr lang="es-ES" i="1" dirty="0" smtClean="0">
                <a:solidFill>
                  <a:prstClr val="white"/>
                </a:solidFill>
              </a:rPr>
              <a:t> (2ª línea)!</a:t>
            </a:r>
          </a:p>
          <a:p>
            <a:pPr marL="361950" lvl="1" indent="1588" algn="ctr">
              <a:spcBef>
                <a:spcPts val="1200"/>
              </a:spcBef>
              <a:spcAft>
                <a:spcPts val="600"/>
              </a:spcAft>
              <a:buClr>
                <a:srgbClr val="04617B">
                  <a:lumMod val="20000"/>
                  <a:lumOff val="80000"/>
                </a:srgbClr>
              </a:buClr>
              <a:buNone/>
            </a:pPr>
            <a:endParaRPr lang="es-ES" dirty="0" smtClean="0">
              <a:solidFill>
                <a:prstClr val="white"/>
              </a:solidFill>
            </a:endParaRPr>
          </a:p>
          <a:p>
            <a:pPr marL="361950" lvl="1" indent="1588" algn="ctr">
              <a:spcBef>
                <a:spcPts val="1200"/>
              </a:spcBef>
              <a:spcAft>
                <a:spcPts val="600"/>
              </a:spcAft>
              <a:buClr>
                <a:srgbClr val="04617B">
                  <a:lumMod val="20000"/>
                  <a:lumOff val="80000"/>
                </a:srgbClr>
              </a:buClr>
              <a:buNone/>
            </a:pPr>
            <a:r>
              <a:rPr lang="es-ES" i="1" dirty="0" smtClean="0">
                <a:solidFill>
                  <a:srgbClr val="FFC000"/>
                </a:solidFill>
              </a:rPr>
              <a:t>Veamos cómo nos muestra los errores el compilador...</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7" name="6 Elipse"/>
          <p:cNvSpPr/>
          <p:nvPr/>
        </p:nvSpPr>
        <p:spPr>
          <a:xfrm>
            <a:off x="8081342" y="2166764"/>
            <a:ext cx="360040" cy="36004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2000"/>
                            </p:stCondLst>
                            <p:childTnLst>
                              <p:par>
                                <p:cTn id="21" presetID="35" presetClass="emph" presetSubtype="0" repeatCount="indefinite" fill="hold" grpId="1" nodeType="afterEffect">
                                  <p:stCondLst>
                                    <p:cond delay="0"/>
                                  </p:stCondLst>
                                  <p:endCondLst>
                                    <p:cond evt="onNext" delay="0">
                                      <p:tgtEl>
                                        <p:sldTgt/>
                                      </p:tgtEl>
                                    </p:cond>
                                  </p:endCondLst>
                                  <p:childTnLst>
                                    <p:anim calcmode="discrete" valueType="str">
                                      <p:cBhvr>
                                        <p:cTn id="22"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animBg="1"/>
      <p:bldP spid="7"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Programar pensando en posibles cambios</a:t>
            </a:r>
            <a:endParaRPr lang="es-ES" dirty="0"/>
          </a:p>
        </p:txBody>
      </p:sp>
      <p:sp>
        <p:nvSpPr>
          <p:cNvPr id="3" name="2 Marcador de contenido"/>
          <p:cNvSpPr>
            <a:spLocks noGrp="1"/>
          </p:cNvSpPr>
          <p:nvPr>
            <p:ph idx="1"/>
          </p:nvPr>
        </p:nvSpPr>
        <p:spPr>
          <a:xfrm>
            <a:off x="457200" y="980728"/>
            <a:ext cx="8229600" cy="5110178"/>
          </a:xfrm>
        </p:spPr>
        <p:txBody>
          <a:bodyPr>
            <a:noAutofit/>
          </a:bodyPr>
          <a:lstStyle/>
          <a:p>
            <a:pPr>
              <a:spcBef>
                <a:spcPts val="0"/>
              </a:spcBef>
              <a:spcAft>
                <a:spcPts val="1200"/>
              </a:spcAft>
            </a:pPr>
            <a:r>
              <a:rPr lang="es-ES" sz="2800" dirty="0" smtClean="0">
                <a:solidFill>
                  <a:schemeClr val="bg2">
                    <a:lumMod val="20000"/>
                    <a:lumOff val="80000"/>
                  </a:schemeClr>
                </a:solidFill>
              </a:rPr>
              <a:t>Mantenimiento y reusabilidad</a:t>
            </a:r>
          </a:p>
          <a:p>
            <a:pPr marL="714375" indent="-352425">
              <a:spcBef>
                <a:spcPts val="0"/>
              </a:spcBef>
              <a:spcAft>
                <a:spcPts val="600"/>
              </a:spcAft>
              <a:buClr>
                <a:schemeClr val="bg2">
                  <a:lumMod val="20000"/>
                  <a:lumOff val="80000"/>
                </a:schemeClr>
              </a:buClr>
              <a:buSzPct val="100000"/>
              <a:buFont typeface="Wingdings" pitchFamily="2" charset="2"/>
              <a:buChar char="ü"/>
              <a:defRPr/>
            </a:pPr>
            <a:r>
              <a:rPr lang="es-ES" sz="2200" i="0" dirty="0" smtClean="0"/>
              <a:t>Usa espacio en blanco para separar los elementos:</a:t>
            </a:r>
          </a:p>
          <a:p>
            <a:pPr marL="714375">
              <a:spcBef>
                <a:spcPts val="0"/>
              </a:spcBef>
              <a:spcAft>
                <a:spcPts val="600"/>
              </a:spcAft>
              <a:buClr>
                <a:schemeClr val="bg2">
                  <a:lumMod val="20000"/>
                  <a:lumOff val="80000"/>
                </a:schemeClr>
              </a:buClr>
              <a:buSzPct val="100000"/>
              <a:defRPr/>
            </a:pPr>
            <a:r>
              <a:rPr lang="es-ES" sz="2200" i="0" dirty="0" smtClean="0">
                <a:solidFill>
                  <a:prstClr val="white"/>
                </a:solidFill>
                <a:latin typeface="Consolas" pitchFamily="49" charset="0"/>
              </a:rPr>
              <a:t>cout &lt;&lt; </a:t>
            </a:r>
            <a:r>
              <a:rPr lang="es-ES" sz="2200" i="0" dirty="0" smtClean="0">
                <a:solidFill>
                  <a:srgbClr val="FFFF00"/>
                </a:solidFill>
                <a:latin typeface="Consolas" pitchFamily="49" charset="0"/>
              </a:rPr>
              <a:t>"En un lugar de la Mancha,"</a:t>
            </a:r>
            <a:r>
              <a:rPr lang="es-ES" sz="2200" i="0" dirty="0" smtClean="0">
                <a:solidFill>
                  <a:prstClr val="white"/>
                </a:solidFill>
                <a:latin typeface="Consolas" pitchFamily="49" charset="0"/>
              </a:rPr>
              <a:t> &lt;&lt; endl;</a:t>
            </a:r>
            <a:r>
              <a:rPr lang="es-ES" sz="2200" i="0" dirty="0" smtClean="0">
                <a:solidFill>
                  <a:srgbClr val="FFC000"/>
                </a:solidFill>
              </a:rPr>
              <a:t> </a:t>
            </a:r>
            <a:endParaRPr lang="es-ES" sz="2200" i="0" dirty="0" smtClean="0"/>
          </a:p>
          <a:p>
            <a:pPr marL="714375">
              <a:spcBef>
                <a:spcPts val="1200"/>
              </a:spcBef>
              <a:spcAft>
                <a:spcPts val="600"/>
              </a:spcAft>
              <a:buClr>
                <a:schemeClr val="bg2">
                  <a:lumMod val="20000"/>
                  <a:lumOff val="80000"/>
                </a:schemeClr>
              </a:buClr>
              <a:buSzPct val="100000"/>
              <a:defRPr/>
            </a:pPr>
            <a:r>
              <a:rPr lang="es-ES" sz="2200" i="0" dirty="0" smtClean="0"/>
              <a:t>mejor que</a:t>
            </a:r>
          </a:p>
          <a:p>
            <a:pPr marL="714375">
              <a:spcBef>
                <a:spcPts val="0"/>
              </a:spcBef>
              <a:spcAft>
                <a:spcPts val="600"/>
              </a:spcAft>
              <a:buClr>
                <a:schemeClr val="bg2">
                  <a:lumMod val="20000"/>
                  <a:lumOff val="80000"/>
                </a:schemeClr>
              </a:buClr>
              <a:buSzPct val="100000"/>
              <a:defRPr/>
            </a:pPr>
            <a:r>
              <a:rPr lang="es-ES" sz="2200" i="0" dirty="0" smtClean="0">
                <a:solidFill>
                  <a:prstClr val="white"/>
                </a:solidFill>
                <a:latin typeface="Consolas" pitchFamily="49" charset="0"/>
              </a:rPr>
              <a:t>cout&lt;&lt;</a:t>
            </a:r>
            <a:r>
              <a:rPr lang="es-ES" sz="2200" i="0" dirty="0" smtClean="0">
                <a:solidFill>
                  <a:srgbClr val="FFFF00"/>
                </a:solidFill>
                <a:latin typeface="Consolas" pitchFamily="49" charset="0"/>
              </a:rPr>
              <a:t>"En un lugar de la Mancha,"</a:t>
            </a:r>
            <a:r>
              <a:rPr lang="es-ES" sz="2200" i="0" dirty="0" smtClean="0">
                <a:solidFill>
                  <a:prstClr val="white"/>
                </a:solidFill>
                <a:latin typeface="Consolas" pitchFamily="49" charset="0"/>
              </a:rPr>
              <a:t>&lt;&lt;endl;</a:t>
            </a:r>
            <a:endParaRPr lang="es-ES" sz="2200" i="0" dirty="0" smtClean="0"/>
          </a:p>
          <a:p>
            <a:pPr marL="714375" indent="-352425">
              <a:spcBef>
                <a:spcPts val="1200"/>
              </a:spcBef>
              <a:spcAft>
                <a:spcPts val="600"/>
              </a:spcAft>
              <a:buClr>
                <a:schemeClr val="bg2">
                  <a:lumMod val="20000"/>
                  <a:lumOff val="80000"/>
                </a:schemeClr>
              </a:buClr>
              <a:buSzPct val="100000"/>
              <a:buFont typeface="Wingdings" pitchFamily="2" charset="2"/>
              <a:buChar char="ü"/>
              <a:defRPr/>
            </a:pPr>
            <a:r>
              <a:rPr lang="es-ES" sz="2200" i="0" dirty="0" smtClean="0"/>
              <a:t>Usa sangría (indentación) para el código de un bloque:</a:t>
            </a:r>
          </a:p>
          <a:p>
            <a:pPr marL="712788" lvl="1" indent="1588">
              <a:spcBef>
                <a:spcPts val="0"/>
              </a:spcBef>
              <a:buNone/>
            </a:pPr>
            <a:r>
              <a:rPr lang="es-ES" dirty="0" smtClean="0">
                <a:latin typeface="Consolas" pitchFamily="49" charset="0"/>
              </a:rPr>
              <a:t>{</a:t>
            </a:r>
          </a:p>
          <a:p>
            <a:pPr marL="712788" lvl="1" indent="1588">
              <a:spcBef>
                <a:spcPts val="0"/>
              </a:spcBef>
              <a:buNone/>
            </a:pPr>
            <a:r>
              <a:rPr lang="es-ES" dirty="0" smtClean="0">
                <a:latin typeface="Consolas" pitchFamily="49" charset="0"/>
              </a:rPr>
              <a:t>   cout &lt;&lt; </a:t>
            </a:r>
            <a:r>
              <a:rPr lang="es-ES" dirty="0" smtClean="0">
                <a:solidFill>
                  <a:srgbClr val="FFFF00"/>
                </a:solidFill>
                <a:latin typeface="Consolas" pitchFamily="49" charset="0"/>
              </a:rPr>
              <a:t>"En un lugar de la Mancha,"</a:t>
            </a:r>
            <a:r>
              <a:rPr lang="es-ES" dirty="0" smtClean="0">
                <a:latin typeface="Consolas" pitchFamily="49" charset="0"/>
              </a:rPr>
              <a:t> &lt;&lt; endl;</a:t>
            </a:r>
          </a:p>
          <a:p>
            <a:pPr marL="712788" lvl="1" indent="1588">
              <a:spcBef>
                <a:spcPts val="0"/>
              </a:spcBef>
              <a:buNone/>
            </a:pPr>
            <a:r>
              <a:rPr lang="es-ES" dirty="0" smtClean="0">
                <a:latin typeface="Consolas" pitchFamily="49" charset="0"/>
              </a:rPr>
              <a:t>   ...</a:t>
            </a:r>
          </a:p>
          <a:p>
            <a:pPr marL="712788" lvl="1" indent="1588">
              <a:spcBef>
                <a:spcPts val="0"/>
              </a:spcBef>
              <a:buNone/>
            </a:pPr>
            <a:r>
              <a:rPr lang="es-ES" dirty="0" smtClean="0">
                <a:solidFill>
                  <a:schemeClr val="accent2">
                    <a:lumMod val="60000"/>
                    <a:lumOff val="40000"/>
                  </a:schemeClr>
                </a:solidFill>
                <a:latin typeface="Consolas" pitchFamily="49" charset="0"/>
              </a:rPr>
              <a:t>   return</a:t>
            </a:r>
            <a:r>
              <a:rPr lang="es-ES" dirty="0" smtClean="0">
                <a:latin typeface="Consolas" pitchFamily="49" charset="0"/>
              </a:rPr>
              <a:t> </a:t>
            </a:r>
            <a:r>
              <a:rPr lang="es-ES" dirty="0" smtClean="0">
                <a:solidFill>
                  <a:srgbClr val="FFFF00"/>
                </a:solidFill>
                <a:latin typeface="Consolas" pitchFamily="49" charset="0"/>
              </a:rPr>
              <a:t>0</a:t>
            </a:r>
            <a:r>
              <a:rPr lang="es-ES" dirty="0" smtClean="0">
                <a:latin typeface="Consolas" pitchFamily="49" charset="0"/>
              </a:rPr>
              <a:t>;</a:t>
            </a:r>
            <a:endParaRPr lang="es-ES" dirty="0" smtClean="0">
              <a:solidFill>
                <a:srgbClr val="92D050"/>
              </a:solidFill>
              <a:latin typeface="Consolas" pitchFamily="49" charset="0"/>
            </a:endParaRPr>
          </a:p>
          <a:p>
            <a:pPr marL="712788" lvl="1" indent="1588">
              <a:spcBef>
                <a:spcPts val="0"/>
              </a:spcBef>
              <a:buNone/>
            </a:pPr>
            <a:r>
              <a:rPr lang="es-ES" dirty="0" smtClean="0">
                <a:latin typeface="Consolas" pitchFamily="49" charset="0"/>
              </a:rPr>
              <a:t>}</a:t>
            </a:r>
            <a:endParaRPr lang="es-ES" i="0" dirty="0" smtClean="0"/>
          </a:p>
          <a:p>
            <a:pPr marL="0" lvl="1" indent="0" algn="ctr">
              <a:spcBef>
                <a:spcPts val="0"/>
              </a:spcBef>
              <a:spcAft>
                <a:spcPts val="600"/>
              </a:spcAft>
              <a:buNone/>
              <a:defRPr/>
            </a:pPr>
            <a:r>
              <a:rPr lang="es-ES" sz="3200" i="1" dirty="0" smtClean="0">
                <a:solidFill>
                  <a:srgbClr val="FFC000"/>
                </a:solidFill>
              </a:rPr>
              <a:t>¡El estilo importa!</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85</a:t>
            </a:fld>
            <a:endParaRPr lang="en-US" dirty="0"/>
          </a:p>
        </p:txBody>
      </p:sp>
      <p:sp>
        <p:nvSpPr>
          <p:cNvPr id="7"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15" name="14 Grupo"/>
          <p:cNvGrpSpPr/>
          <p:nvPr/>
        </p:nvGrpSpPr>
        <p:grpSpPr>
          <a:xfrm>
            <a:off x="617329" y="4229472"/>
            <a:ext cx="1088068" cy="1015663"/>
            <a:chOff x="531604" y="4077072"/>
            <a:chExt cx="1088068" cy="1015663"/>
          </a:xfrm>
        </p:grpSpPr>
        <p:cxnSp>
          <p:nvCxnSpPr>
            <p:cNvPr id="8" name="7 Conector recto"/>
            <p:cNvCxnSpPr/>
            <p:nvPr/>
          </p:nvCxnSpPr>
          <p:spPr>
            <a:xfrm>
              <a:off x="1614339" y="4240138"/>
              <a:ext cx="0" cy="792088"/>
            </a:xfrm>
            <a:prstGeom prst="line">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1331640" y="4428728"/>
              <a:ext cx="288032" cy="0"/>
            </a:xfrm>
            <a:prstGeom prst="straightConnector1">
              <a:avLst/>
            </a:prstGeom>
            <a:ln w="22225">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31604" y="4077072"/>
              <a:ext cx="814647" cy="101566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Tab </a:t>
              </a:r>
              <a:br>
                <a:rPr lang="es-ES" sz="2000" dirty="0" smtClean="0">
                  <a:solidFill>
                    <a:srgbClr val="FFC000"/>
                  </a:solidFill>
                  <a:effectLst>
                    <a:outerShdw blurRad="38100" dist="38100" dir="2700000" algn="tl">
                      <a:srgbClr val="000000">
                        <a:alpha val="43137"/>
                      </a:srgbClr>
                    </a:outerShdw>
                  </a:effectLst>
                  <a:latin typeface="Cambria" pitchFamily="18" charset="0"/>
                </a:rPr>
              </a:br>
              <a:r>
                <a:rPr lang="es-ES" sz="2000" dirty="0" smtClean="0">
                  <a:solidFill>
                    <a:srgbClr val="FFC000"/>
                  </a:solidFill>
                  <a:effectLst>
                    <a:outerShdw blurRad="38100" dist="38100" dir="2700000" algn="tl">
                      <a:srgbClr val="000000">
                        <a:alpha val="43137"/>
                      </a:srgbClr>
                    </a:outerShdw>
                  </a:effectLst>
                  <a:latin typeface="Cambria" pitchFamily="18" charset="0"/>
                </a:rPr>
                <a:t>ó </a:t>
              </a:r>
              <a:br>
                <a:rPr lang="es-ES" sz="2000" dirty="0" smtClean="0">
                  <a:solidFill>
                    <a:srgbClr val="FFC000"/>
                  </a:solidFill>
                  <a:effectLst>
                    <a:outerShdw blurRad="38100" dist="38100" dir="2700000" algn="tl">
                      <a:srgbClr val="000000">
                        <a:alpha val="43137"/>
                      </a:srgbClr>
                    </a:outerShdw>
                  </a:effectLst>
                  <a:latin typeface="Cambria" pitchFamily="18" charset="0"/>
                </a:rPr>
              </a:br>
              <a:r>
                <a:rPr lang="es-ES" sz="2000" dirty="0" smtClean="0">
                  <a:solidFill>
                    <a:srgbClr val="FFC000"/>
                  </a:solidFill>
                  <a:effectLst>
                    <a:outerShdw blurRad="38100" dist="38100" dir="2700000" algn="tl">
                      <a:srgbClr val="000000">
                        <a:alpha val="43137"/>
                      </a:srgbClr>
                    </a:outerShdw>
                  </a:effectLst>
                  <a:latin typeface="Cambria" pitchFamily="18" charset="0"/>
                </a:rPr>
                <a:t>3 </a:t>
              </a:r>
              <a:r>
                <a:rPr lang="es-ES" sz="2000" dirty="0" err="1" smtClean="0">
                  <a:solidFill>
                    <a:srgbClr val="FFC000"/>
                  </a:solidFill>
                  <a:effectLst>
                    <a:outerShdw blurRad="38100" dist="38100" dir="2700000" algn="tl">
                      <a:srgbClr val="000000">
                        <a:alpha val="43137"/>
                      </a:srgbClr>
                    </a:outerShdw>
                  </a:effectLst>
                  <a:latin typeface="Cambria" pitchFamily="18" charset="0"/>
                </a:rPr>
                <a:t>esp</a:t>
              </a:r>
              <a:r>
                <a:rPr lang="es-ES" sz="2000" dirty="0" smtClean="0">
                  <a:solidFill>
                    <a:srgbClr val="FFC000"/>
                  </a:solidFill>
                  <a:effectLst>
                    <a:outerShdw blurRad="38100" dist="38100" dir="2700000" algn="tl">
                      <a:srgbClr val="000000">
                        <a:alpha val="43137"/>
                      </a:srgbClr>
                    </a:outerShdw>
                  </a:effectLst>
                  <a:latin typeface="Cambria" pitchFamily="18" charset="0"/>
                </a:rPr>
                <a:t>.</a:t>
              </a:r>
            </a:p>
          </p:txBody>
        </p:sp>
      </p:grpSp>
      <p:grpSp>
        <p:nvGrpSpPr>
          <p:cNvPr id="16" name="15 Grupo"/>
          <p:cNvGrpSpPr/>
          <p:nvPr/>
        </p:nvGrpSpPr>
        <p:grpSpPr>
          <a:xfrm>
            <a:off x="1845221" y="2314972"/>
            <a:ext cx="5444033" cy="216024"/>
            <a:chOff x="1845221" y="2276872"/>
            <a:chExt cx="5444033" cy="216024"/>
          </a:xfrm>
        </p:grpSpPr>
        <p:sp>
          <p:nvSpPr>
            <p:cNvPr id="9" name="8 Triángulo isósceles"/>
            <p:cNvSpPr/>
            <p:nvPr/>
          </p:nvSpPr>
          <p:spPr>
            <a:xfrm>
              <a:off x="1845221" y="2276872"/>
              <a:ext cx="216024" cy="216024"/>
            </a:xfrm>
            <a:prstGeom prst="triangl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Triángulo isósceles"/>
            <p:cNvSpPr/>
            <p:nvPr/>
          </p:nvSpPr>
          <p:spPr>
            <a:xfrm>
              <a:off x="2296319" y="2276872"/>
              <a:ext cx="216024" cy="216024"/>
            </a:xfrm>
            <a:prstGeom prst="triangl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Triángulo isósceles"/>
            <p:cNvSpPr/>
            <p:nvPr/>
          </p:nvSpPr>
          <p:spPr>
            <a:xfrm>
              <a:off x="6588224" y="2276872"/>
              <a:ext cx="216024" cy="216024"/>
            </a:xfrm>
            <a:prstGeom prst="triangl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Triángulo isósceles"/>
            <p:cNvSpPr/>
            <p:nvPr/>
          </p:nvSpPr>
          <p:spPr>
            <a:xfrm>
              <a:off x="7073230" y="2276872"/>
              <a:ext cx="216024" cy="216024"/>
            </a:xfrm>
            <a:prstGeom prst="triangl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1000"/>
                                        <p:tgtEl>
                                          <p:spTgt spid="3">
                                            <p:txEl>
                                              <p:pRg st="2" end="2"/>
                                            </p:txEl>
                                          </p:spTgt>
                                        </p:tgtEl>
                                      </p:cBhvr>
                                    </p:animEffec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2000"/>
                            </p:stCondLst>
                            <p:childTnLst>
                              <p:par>
                                <p:cTn id="21" presetID="35" presetClass="emph" presetSubtype="0" repeatCount="indefinite" fill="hold" nodeType="afterEffect">
                                  <p:stCondLst>
                                    <p:cond delay="0"/>
                                  </p:stCondLst>
                                  <p:endCondLst>
                                    <p:cond evt="onNext" delay="0">
                                      <p:tgtEl>
                                        <p:sldTgt/>
                                      </p:tgtEl>
                                    </p:cond>
                                  </p:endCondLst>
                                  <p:childTnLst>
                                    <p:anim calcmode="discrete" valueType="str">
                                      <p:cBhvr>
                                        <p:cTn id="22" dur="1000" fill="hold"/>
                                        <p:tgtEl>
                                          <p:spTgt spid="16"/>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1000"/>
                                        <p:tgtEl>
                                          <p:spTgt spid="3">
                                            <p:txEl>
                                              <p:pRg st="3" end="3"/>
                                            </p:txEl>
                                          </p:spTgt>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up)">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up)">
                                      <p:cBhvr>
                                        <p:cTn id="36" dur="1000"/>
                                        <p:tgtEl>
                                          <p:spTgt spid="3">
                                            <p:txEl>
                                              <p:pRg st="5" end="5"/>
                                            </p:tx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up)">
                                      <p:cBhvr>
                                        <p:cTn id="40" dur="1000"/>
                                        <p:tgtEl>
                                          <p:spTgt spid="3">
                                            <p:txEl>
                                              <p:pRg st="6" end="6"/>
                                            </p:txEl>
                                          </p:spTgt>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1000"/>
                                        <p:tgtEl>
                                          <p:spTgt spid="15"/>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up)">
                                      <p:cBhvr>
                                        <p:cTn id="48" dur="1000"/>
                                        <p:tgtEl>
                                          <p:spTgt spid="3">
                                            <p:txEl>
                                              <p:pRg st="7" end="7"/>
                                            </p:txEl>
                                          </p:spTgt>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up)">
                                      <p:cBhvr>
                                        <p:cTn id="52" dur="1000"/>
                                        <p:tgtEl>
                                          <p:spTgt spid="3">
                                            <p:txEl>
                                              <p:pRg st="8" end="8"/>
                                            </p:txEl>
                                          </p:spTgt>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up)">
                                      <p:cBhvr>
                                        <p:cTn id="56" dur="1000"/>
                                        <p:tgtEl>
                                          <p:spTgt spid="3">
                                            <p:txEl>
                                              <p:pRg st="9" end="9"/>
                                            </p:txEl>
                                          </p:spTgt>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wipe(up)">
                                      <p:cBhvr>
                                        <p:cTn id="60" dur="1000"/>
                                        <p:tgtEl>
                                          <p:spTgt spid="3">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wipe(up)">
                                      <p:cBhvr>
                                        <p:cTn id="6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86</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454014" y="3044280"/>
            <a:ext cx="6236003"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Cálculos en los programas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Una computadora de un coche</a:t>
            </a:r>
          </a:p>
          <a:p>
            <a:pPr marL="361950" lvl="1" indent="1588">
              <a:spcBef>
                <a:spcPts val="0"/>
              </a:spcBef>
              <a:spcAft>
                <a:spcPts val="600"/>
              </a:spcAft>
              <a:buNone/>
            </a:pPr>
            <a:r>
              <a:rPr lang="es-ES" dirty="0" smtClean="0"/>
              <a:t>Instrucciones que entiende:</a:t>
            </a:r>
          </a:p>
          <a:p>
            <a:pPr marL="714375" lvl="1" indent="0">
              <a:spcBef>
                <a:spcPts val="0"/>
              </a:spcBef>
              <a:spcAft>
                <a:spcPts val="600"/>
              </a:spcAft>
              <a:buNone/>
            </a:pPr>
            <a:r>
              <a:rPr lang="es-ES" sz="2400" dirty="0" smtClean="0"/>
              <a:t>&lt;instrucción&gt; ::= &lt;</a:t>
            </a:r>
            <a:r>
              <a:rPr lang="es-ES" sz="2400" dirty="0" err="1" smtClean="0"/>
              <a:t>inst</a:t>
            </a:r>
            <a:r>
              <a:rPr lang="es-ES" sz="2400" dirty="0" smtClean="0"/>
              <a:t>&gt; </a:t>
            </a:r>
            <a:r>
              <a:rPr lang="es-ES" sz="2400" dirty="0" smtClean="0">
                <a:solidFill>
                  <a:schemeClr val="bg2">
                    <a:lumMod val="20000"/>
                    <a:lumOff val="80000"/>
                  </a:schemeClr>
                </a:solidFill>
                <a:latin typeface="Consolas" pitchFamily="49" charset="0"/>
                <a:cs typeface="Consolas" pitchFamily="49" charset="0"/>
              </a:rPr>
              <a:t>;</a:t>
            </a:r>
          </a:p>
          <a:p>
            <a:pPr marL="714375" lvl="1" indent="0">
              <a:spcBef>
                <a:spcPts val="0"/>
              </a:spcBef>
              <a:spcAft>
                <a:spcPts val="600"/>
              </a:spcAft>
              <a:buNone/>
            </a:pPr>
            <a:r>
              <a:rPr lang="es-ES" sz="2400" dirty="0" smtClean="0"/>
              <a:t>&lt;</a:t>
            </a:r>
            <a:r>
              <a:rPr lang="es-ES" sz="2400" dirty="0" err="1" smtClean="0"/>
              <a:t>inst</a:t>
            </a:r>
            <a:r>
              <a:rPr lang="es-ES" sz="2400" dirty="0" smtClean="0"/>
              <a:t>&gt; ::= </a:t>
            </a:r>
            <a:r>
              <a:rPr lang="es-ES" sz="2400" dirty="0" err="1" smtClean="0">
                <a:solidFill>
                  <a:schemeClr val="bg2">
                    <a:lumMod val="20000"/>
                    <a:lumOff val="80000"/>
                  </a:schemeClr>
                </a:solidFill>
                <a:latin typeface="Consolas" pitchFamily="49" charset="0"/>
                <a:cs typeface="Consolas" pitchFamily="49" charset="0"/>
              </a:rPr>
              <a:t>Start</a:t>
            </a:r>
            <a:r>
              <a:rPr lang="es-ES" sz="2400" dirty="0" smtClean="0"/>
              <a:t> | </a:t>
            </a:r>
            <a:r>
              <a:rPr lang="es-ES" sz="2400" dirty="0" smtClean="0">
                <a:solidFill>
                  <a:schemeClr val="bg2">
                    <a:lumMod val="20000"/>
                    <a:lumOff val="80000"/>
                  </a:schemeClr>
                </a:solidFill>
                <a:latin typeface="Consolas" pitchFamily="49" charset="0"/>
                <a:cs typeface="Consolas" pitchFamily="49" charset="0"/>
              </a:rPr>
              <a:t>Stop</a:t>
            </a:r>
            <a:r>
              <a:rPr lang="es-ES" sz="2400" dirty="0" smtClean="0"/>
              <a:t> | &lt;avanzar&gt;</a:t>
            </a:r>
          </a:p>
          <a:p>
            <a:pPr marL="714375" lvl="1" indent="0">
              <a:spcBef>
                <a:spcPts val="0"/>
              </a:spcBef>
              <a:spcAft>
                <a:spcPts val="600"/>
              </a:spcAft>
              <a:buNone/>
            </a:pPr>
            <a:r>
              <a:rPr lang="es-ES" sz="2400" dirty="0" smtClean="0"/>
              <a:t>&lt;avanzar&gt; ::= </a:t>
            </a:r>
            <a:r>
              <a:rPr lang="es-ES" sz="2400" dirty="0" err="1" smtClean="0">
                <a:solidFill>
                  <a:schemeClr val="bg2">
                    <a:lumMod val="20000"/>
                    <a:lumOff val="80000"/>
                  </a:schemeClr>
                </a:solidFill>
                <a:latin typeface="Consolas" pitchFamily="49" charset="0"/>
                <a:cs typeface="Consolas" pitchFamily="49" charset="0"/>
              </a:rPr>
              <a:t>Go</a:t>
            </a:r>
            <a:r>
              <a:rPr lang="es-ES" sz="2400" dirty="0" smtClean="0"/>
              <a:t> &lt;dirección&gt; &lt;num&gt; </a:t>
            </a:r>
            <a:r>
              <a:rPr lang="es-ES" sz="2400" dirty="0" smtClean="0">
                <a:solidFill>
                  <a:schemeClr val="bg2">
                    <a:lumMod val="20000"/>
                    <a:lumOff val="80000"/>
                  </a:schemeClr>
                </a:solidFill>
                <a:latin typeface="Consolas" pitchFamily="49" charset="0"/>
                <a:cs typeface="Consolas" pitchFamily="49" charset="0"/>
              </a:rPr>
              <a:t>Blocks</a:t>
            </a:r>
          </a:p>
          <a:p>
            <a:pPr marL="714375" lvl="1" indent="0">
              <a:spcBef>
                <a:spcPts val="0"/>
              </a:spcBef>
              <a:spcAft>
                <a:spcPts val="600"/>
              </a:spcAft>
              <a:buNone/>
            </a:pPr>
            <a:r>
              <a:rPr lang="es-ES" sz="2400" dirty="0" smtClean="0"/>
              <a:t>&lt;dirección&gt; ::= </a:t>
            </a:r>
            <a:r>
              <a:rPr lang="es-ES" sz="2400" dirty="0" smtClean="0">
                <a:solidFill>
                  <a:schemeClr val="bg2">
                    <a:lumMod val="20000"/>
                    <a:lumOff val="80000"/>
                  </a:schemeClr>
                </a:solidFill>
                <a:latin typeface="Consolas" pitchFamily="49" charset="0"/>
                <a:cs typeface="Consolas" pitchFamily="49" charset="0"/>
              </a:rPr>
              <a:t>North</a:t>
            </a:r>
            <a:r>
              <a:rPr lang="es-ES" sz="2400" dirty="0" smtClean="0"/>
              <a:t> | </a:t>
            </a:r>
            <a:r>
              <a:rPr lang="es-ES" sz="2400" dirty="0" smtClean="0">
                <a:solidFill>
                  <a:schemeClr val="bg2">
                    <a:lumMod val="20000"/>
                    <a:lumOff val="80000"/>
                  </a:schemeClr>
                </a:solidFill>
                <a:latin typeface="Consolas" pitchFamily="49" charset="0"/>
                <a:cs typeface="Consolas" pitchFamily="49" charset="0"/>
              </a:rPr>
              <a:t>East</a:t>
            </a:r>
            <a:r>
              <a:rPr lang="es-ES" sz="2400" dirty="0" smtClean="0"/>
              <a:t> | </a:t>
            </a:r>
            <a:r>
              <a:rPr lang="es-ES" sz="2400" dirty="0" smtClean="0">
                <a:solidFill>
                  <a:schemeClr val="bg2">
                    <a:lumMod val="20000"/>
                    <a:lumOff val="80000"/>
                  </a:schemeClr>
                </a:solidFill>
                <a:latin typeface="Consolas" pitchFamily="49" charset="0"/>
                <a:cs typeface="Consolas" pitchFamily="49" charset="0"/>
              </a:rPr>
              <a:t>South</a:t>
            </a:r>
            <a:r>
              <a:rPr lang="es-ES" sz="2400" dirty="0" smtClean="0"/>
              <a:t> | </a:t>
            </a:r>
            <a:r>
              <a:rPr lang="es-ES" sz="2400" dirty="0" smtClean="0">
                <a:solidFill>
                  <a:schemeClr val="bg2">
                    <a:lumMod val="20000"/>
                    <a:lumOff val="80000"/>
                  </a:schemeClr>
                </a:solidFill>
                <a:latin typeface="Consolas" pitchFamily="49" charset="0"/>
                <a:cs typeface="Consolas" pitchFamily="49" charset="0"/>
              </a:rPr>
              <a:t>West</a:t>
            </a:r>
          </a:p>
          <a:p>
            <a:pPr marL="714375" lvl="1" indent="0">
              <a:spcBef>
                <a:spcPts val="0"/>
              </a:spcBef>
              <a:spcAft>
                <a:spcPts val="600"/>
              </a:spcAft>
              <a:buNone/>
            </a:pPr>
            <a:r>
              <a:rPr lang="es-ES" sz="2400" dirty="0" smtClean="0"/>
              <a:t>&lt;num&gt; ::= </a:t>
            </a:r>
            <a:r>
              <a:rPr lang="es-ES_tradnl" sz="2400" dirty="0" smtClean="0">
                <a:solidFill>
                  <a:schemeClr val="bg2">
                    <a:lumMod val="20000"/>
                    <a:lumOff val="80000"/>
                  </a:schemeClr>
                </a:solidFill>
                <a:latin typeface="Consolas" pitchFamily="49" charset="0"/>
                <a:cs typeface="Consolas" pitchFamily="49" charset="0"/>
              </a:rPr>
              <a:t>1</a:t>
            </a:r>
            <a:r>
              <a:rPr lang="es-ES_tradnl" sz="2400" dirty="0" smtClean="0"/>
              <a:t> | </a:t>
            </a:r>
            <a:r>
              <a:rPr lang="es-ES_tradnl" sz="2400" dirty="0" smtClean="0">
                <a:solidFill>
                  <a:schemeClr val="bg2">
                    <a:lumMod val="20000"/>
                    <a:lumOff val="80000"/>
                  </a:schemeClr>
                </a:solidFill>
                <a:latin typeface="Consolas" pitchFamily="49" charset="0"/>
                <a:cs typeface="Consolas" pitchFamily="49" charset="0"/>
              </a:rPr>
              <a:t>2</a:t>
            </a:r>
            <a:r>
              <a:rPr lang="es-ES_tradnl" sz="2400" dirty="0" smtClean="0"/>
              <a:t> | </a:t>
            </a:r>
            <a:r>
              <a:rPr lang="es-ES_tradnl" sz="2400" dirty="0" smtClean="0">
                <a:solidFill>
                  <a:schemeClr val="bg2">
                    <a:lumMod val="20000"/>
                    <a:lumOff val="80000"/>
                  </a:schemeClr>
                </a:solidFill>
                <a:latin typeface="Consolas" pitchFamily="49" charset="0"/>
                <a:cs typeface="Consolas" pitchFamily="49" charset="0"/>
              </a:rPr>
              <a:t>3</a:t>
            </a:r>
            <a:r>
              <a:rPr lang="es-ES_tradnl" sz="2400" dirty="0" smtClean="0"/>
              <a:t> | </a:t>
            </a:r>
            <a:r>
              <a:rPr lang="es-ES_tradnl" sz="2400" dirty="0" smtClean="0">
                <a:solidFill>
                  <a:schemeClr val="bg2">
                    <a:lumMod val="20000"/>
                    <a:lumOff val="80000"/>
                  </a:schemeClr>
                </a:solidFill>
                <a:latin typeface="Consolas" pitchFamily="49" charset="0"/>
                <a:cs typeface="Consolas" pitchFamily="49" charset="0"/>
              </a:rPr>
              <a:t>4</a:t>
            </a:r>
            <a:r>
              <a:rPr lang="es-ES_tradnl" sz="2400" dirty="0" smtClean="0"/>
              <a:t> | </a:t>
            </a:r>
            <a:r>
              <a:rPr lang="es-ES_tradnl" sz="2400" dirty="0" smtClean="0">
                <a:solidFill>
                  <a:schemeClr val="bg2">
                    <a:lumMod val="20000"/>
                    <a:lumOff val="80000"/>
                  </a:schemeClr>
                </a:solidFill>
                <a:latin typeface="Consolas" pitchFamily="49" charset="0"/>
                <a:cs typeface="Consolas" pitchFamily="49" charset="0"/>
              </a:rPr>
              <a:t>5</a:t>
            </a:r>
          </a:p>
          <a:p>
            <a:pPr marL="361950" lvl="1" indent="1588">
              <a:spcBef>
                <a:spcPts val="0"/>
              </a:spcBef>
              <a:spcAft>
                <a:spcPts val="600"/>
              </a:spcAft>
              <a:buNone/>
            </a:pPr>
            <a:r>
              <a:rPr lang="es-ES" dirty="0" smtClean="0"/>
              <a:t>Ejemplos:</a:t>
            </a:r>
          </a:p>
          <a:p>
            <a:pPr marL="714375" lvl="1" indent="1588">
              <a:spcBef>
                <a:spcPts val="0"/>
              </a:spcBef>
              <a:spcAft>
                <a:spcPts val="600"/>
              </a:spcAft>
              <a:buNone/>
            </a:pPr>
            <a:r>
              <a:rPr lang="es-ES" sz="2400" dirty="0" err="1" smtClean="0">
                <a:solidFill>
                  <a:schemeClr val="bg2">
                    <a:lumMod val="20000"/>
                    <a:lumOff val="80000"/>
                  </a:schemeClr>
                </a:solidFill>
                <a:latin typeface="Consolas" pitchFamily="49" charset="0"/>
                <a:cs typeface="Consolas" pitchFamily="49" charset="0"/>
              </a:rPr>
              <a:t>Start</a:t>
            </a:r>
            <a:r>
              <a:rPr lang="es-ES" sz="2400" dirty="0" smtClean="0">
                <a:solidFill>
                  <a:schemeClr val="bg2">
                    <a:lumMod val="20000"/>
                    <a:lumOff val="80000"/>
                  </a:schemeClr>
                </a:solidFill>
                <a:latin typeface="Consolas" pitchFamily="49" charset="0"/>
                <a:cs typeface="Consolas" pitchFamily="49" charset="0"/>
              </a:rPr>
              <a:t>;</a:t>
            </a:r>
          </a:p>
          <a:p>
            <a:pPr marL="714375" lvl="1" indent="1588">
              <a:spcBef>
                <a:spcPts val="0"/>
              </a:spcBef>
              <a:spcAft>
                <a:spcPts val="600"/>
              </a:spcAft>
              <a:buNone/>
            </a:pPr>
            <a:r>
              <a:rPr lang="es-ES" sz="2400" dirty="0" err="1" smtClean="0">
                <a:solidFill>
                  <a:schemeClr val="bg2">
                    <a:lumMod val="20000"/>
                    <a:lumOff val="80000"/>
                  </a:schemeClr>
                </a:solidFill>
                <a:latin typeface="Consolas" pitchFamily="49" charset="0"/>
                <a:cs typeface="Consolas" pitchFamily="49" charset="0"/>
              </a:rPr>
              <a:t>Go</a:t>
            </a:r>
            <a:r>
              <a:rPr lang="es-ES" sz="2400" dirty="0" smtClean="0">
                <a:solidFill>
                  <a:schemeClr val="bg2">
                    <a:lumMod val="20000"/>
                    <a:lumOff val="80000"/>
                  </a:schemeClr>
                </a:solidFill>
                <a:latin typeface="Consolas" pitchFamily="49" charset="0"/>
                <a:cs typeface="Consolas" pitchFamily="49" charset="0"/>
              </a:rPr>
              <a:t> North 3 Blocks;</a:t>
            </a:r>
          </a:p>
          <a:p>
            <a:pPr marL="714375" lvl="1" indent="1588">
              <a:spcBef>
                <a:spcPts val="0"/>
              </a:spcBef>
              <a:spcAft>
                <a:spcPts val="600"/>
              </a:spcAft>
              <a:buNone/>
            </a:pPr>
            <a:r>
              <a:rPr lang="es-ES" sz="2400" dirty="0" smtClean="0">
                <a:solidFill>
                  <a:schemeClr val="bg2">
                    <a:lumMod val="20000"/>
                    <a:lumOff val="80000"/>
                  </a:schemeClr>
                </a:solidFill>
                <a:latin typeface="Consolas" pitchFamily="49" charset="0"/>
                <a:cs typeface="Consolas" pitchFamily="49" charset="0"/>
              </a:rPr>
              <a:t>Stop;</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pic>
        <p:nvPicPr>
          <p:cNvPr id="6" name="Picture 2" descr="D:\Docencia\Fundamentos de programación\CV\crystal_project\intl\round-icons\flag-gb.png"/>
          <p:cNvPicPr>
            <a:picLocks noChangeAspect="1" noChangeArrowheads="1"/>
          </p:cNvPicPr>
          <p:nvPr/>
        </p:nvPicPr>
        <p:blipFill>
          <a:blip r:embed="rId2" cstate="print"/>
          <a:srcRect/>
          <a:stretch>
            <a:fillRect/>
          </a:stretch>
        </p:blipFill>
        <p:spPr bwMode="auto">
          <a:xfrm>
            <a:off x="7884368" y="2924944"/>
            <a:ext cx="504056" cy="504056"/>
          </a:xfrm>
          <a:prstGeom prst="rect">
            <a:avLst/>
          </a:prstGeom>
          <a:noFill/>
          <a:effectLst>
            <a:outerShdw blurRad="50800" dist="38100" dir="2700000" algn="tl" rotWithShape="0">
              <a:prstClr val="black">
                <a:alpha val="40000"/>
              </a:prst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1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left)">
                                      <p:cBhvr>
                                        <p:cTn id="45" dur="1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1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ipe(left)">
                                      <p:cBhvr>
                                        <p:cTn id="55"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Cálculos en los programas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Operadores aritméticos</a:t>
            </a:r>
          </a:p>
          <a:p>
            <a:pPr marL="361950" lvl="1" indent="1588" defTabSz="714375">
              <a:spcBef>
                <a:spcPts val="0"/>
              </a:spcBef>
              <a:buNone/>
              <a:tabLst>
                <a:tab pos="895350" algn="l"/>
              </a:tabLst>
            </a:pPr>
            <a:r>
              <a:rPr lang="es-ES" dirty="0" smtClean="0">
                <a:latin typeface="Consolas" pitchFamily="49" charset="0"/>
                <a:cs typeface="Consolas" pitchFamily="49" charset="0"/>
              </a:rPr>
              <a:t>+</a:t>
            </a:r>
            <a:r>
              <a:rPr lang="es-ES" dirty="0" smtClean="0"/>
              <a:t>	Suma</a:t>
            </a:r>
          </a:p>
          <a:p>
            <a:pPr marL="361950" lvl="1" indent="1588" defTabSz="714375">
              <a:spcBef>
                <a:spcPts val="0"/>
              </a:spcBef>
              <a:buNone/>
              <a:tabLst>
                <a:tab pos="895350" algn="l"/>
              </a:tabLst>
            </a:pPr>
            <a:r>
              <a:rPr lang="es-ES" dirty="0" smtClean="0">
                <a:latin typeface="Consolas" pitchFamily="49" charset="0"/>
                <a:cs typeface="Consolas" pitchFamily="49" charset="0"/>
              </a:rPr>
              <a:t>-</a:t>
            </a:r>
            <a:r>
              <a:rPr lang="es-ES" dirty="0" smtClean="0"/>
              <a:t>	Resta</a:t>
            </a:r>
          </a:p>
          <a:p>
            <a:pPr marL="361950" lvl="1" indent="1588" defTabSz="714375">
              <a:spcBef>
                <a:spcPts val="0"/>
              </a:spcBef>
              <a:buNone/>
              <a:tabLst>
                <a:tab pos="895350" algn="l"/>
              </a:tabLst>
            </a:pPr>
            <a:r>
              <a:rPr lang="es-ES" dirty="0" smtClean="0">
                <a:latin typeface="Consolas" pitchFamily="49" charset="0"/>
                <a:cs typeface="Consolas" pitchFamily="49" charset="0"/>
              </a:rPr>
              <a:t>*</a:t>
            </a:r>
            <a:r>
              <a:rPr lang="es-ES" dirty="0" smtClean="0"/>
              <a:t>	Multiplicación</a:t>
            </a:r>
          </a:p>
          <a:p>
            <a:pPr marL="361950" lvl="1" indent="1588" defTabSz="714375">
              <a:spcBef>
                <a:spcPts val="0"/>
              </a:spcBef>
              <a:spcAft>
                <a:spcPts val="600"/>
              </a:spcAft>
              <a:buNone/>
              <a:tabLst>
                <a:tab pos="895350" algn="l"/>
              </a:tabLst>
            </a:pPr>
            <a:r>
              <a:rPr lang="es-ES" dirty="0" smtClean="0">
                <a:latin typeface="Consolas" pitchFamily="49" charset="0"/>
                <a:cs typeface="Consolas" pitchFamily="49" charset="0"/>
              </a:rPr>
              <a:t>/</a:t>
            </a:r>
            <a:r>
              <a:rPr lang="es-ES" dirty="0" smtClean="0"/>
              <a:t>	División</a:t>
            </a:r>
          </a:p>
          <a:p>
            <a:pPr marL="361950" lvl="1" indent="1588">
              <a:spcBef>
                <a:spcPts val="600"/>
              </a:spcBef>
              <a:spcAft>
                <a:spcPts val="600"/>
              </a:spcAft>
              <a:buNone/>
            </a:pPr>
            <a:r>
              <a:rPr lang="es-ES" dirty="0" smtClean="0">
                <a:solidFill>
                  <a:srgbClr val="FFC000"/>
                </a:solidFill>
              </a:rPr>
              <a:t>Operadores binarios</a:t>
            </a:r>
            <a:endParaRPr lang="es-ES" dirty="0" smtClean="0"/>
          </a:p>
          <a:p>
            <a:pPr marL="361950" lvl="1" indent="1588">
              <a:spcBef>
                <a:spcPts val="0"/>
              </a:spcBef>
              <a:spcAft>
                <a:spcPts val="1800"/>
              </a:spcAft>
              <a:buNone/>
            </a:pPr>
            <a:r>
              <a:rPr lang="es-ES" i="1" dirty="0" err="1" smtClean="0">
                <a:latin typeface="Consolas" pitchFamily="49" charset="0"/>
                <a:cs typeface="Consolas" pitchFamily="49" charset="0"/>
              </a:rPr>
              <a:t>operando_izquierdo</a:t>
            </a:r>
            <a:r>
              <a:rPr lang="es-ES" i="1" dirty="0" smtClean="0">
                <a:latin typeface="Consolas" pitchFamily="49" charset="0"/>
                <a:cs typeface="Consolas" pitchFamily="49" charset="0"/>
              </a:rPr>
              <a:t>   operador   </a:t>
            </a:r>
            <a:r>
              <a:rPr lang="es-ES" i="1" dirty="0" err="1" smtClean="0">
                <a:latin typeface="Consolas" pitchFamily="49" charset="0"/>
                <a:cs typeface="Consolas" pitchFamily="49" charset="0"/>
              </a:rPr>
              <a:t>operando_derecho</a:t>
            </a:r>
            <a:endParaRPr lang="es-ES" i="1" dirty="0" smtClean="0">
              <a:latin typeface="Consolas" pitchFamily="49" charset="0"/>
              <a:cs typeface="Consolas" pitchFamily="49" charset="0"/>
            </a:endParaRPr>
          </a:p>
          <a:p>
            <a:pPr marL="1074738" lvl="1" indent="1588">
              <a:spcBef>
                <a:spcPts val="0"/>
              </a:spcBef>
              <a:spcAft>
                <a:spcPts val="600"/>
              </a:spcAft>
              <a:buNone/>
              <a:tabLst>
                <a:tab pos="3228975" algn="l"/>
              </a:tabLst>
            </a:pPr>
            <a:r>
              <a:rPr lang="es-ES" dirty="0" smtClean="0">
                <a:cs typeface="Consolas" pitchFamily="49" charset="0"/>
              </a:rPr>
              <a:t>Operación	Resultado</a:t>
            </a:r>
          </a:p>
          <a:p>
            <a:pPr marL="1074738" lvl="1" indent="1588">
              <a:spcBef>
                <a:spcPts val="0"/>
              </a:spcBef>
              <a:spcAft>
                <a:spcPts val="300"/>
              </a:spcAft>
              <a:buNone/>
              <a:tabLst>
                <a:tab pos="3228975" algn="l"/>
              </a:tabLst>
            </a:pPr>
            <a:r>
              <a:rPr lang="es-ES" dirty="0" smtClean="0">
                <a:solidFill>
                  <a:srgbClr val="FFFF00"/>
                </a:solidFill>
                <a:latin typeface="Consolas" pitchFamily="49" charset="0"/>
              </a:rPr>
              <a:t>3</a:t>
            </a:r>
            <a:r>
              <a:rPr lang="es-ES" dirty="0" smtClean="0">
                <a:latin typeface="Consolas" pitchFamily="49" charset="0"/>
              </a:rPr>
              <a:t> + </a:t>
            </a:r>
            <a:r>
              <a:rPr lang="es-ES" dirty="0" smtClean="0">
                <a:solidFill>
                  <a:srgbClr val="FFFF00"/>
                </a:solidFill>
                <a:latin typeface="Consolas" pitchFamily="49" charset="0"/>
              </a:rPr>
              <a:t>4</a:t>
            </a:r>
            <a:r>
              <a:rPr lang="es-ES" dirty="0" smtClean="0">
                <a:latin typeface="Consolas" pitchFamily="49" charset="0"/>
              </a:rPr>
              <a:t>	</a:t>
            </a:r>
            <a:r>
              <a:rPr lang="es-ES" dirty="0" smtClean="0">
                <a:latin typeface="Consolas" pitchFamily="49" charset="0"/>
                <a:cs typeface="Consolas" pitchFamily="49" charset="0"/>
              </a:rPr>
              <a:t>7</a:t>
            </a:r>
          </a:p>
          <a:p>
            <a:pPr marL="1074738" lvl="1" indent="1588">
              <a:spcBef>
                <a:spcPts val="0"/>
              </a:spcBef>
              <a:spcAft>
                <a:spcPts val="300"/>
              </a:spcAft>
              <a:buNone/>
              <a:tabLst>
                <a:tab pos="3228975" algn="l"/>
              </a:tabLst>
            </a:pPr>
            <a:r>
              <a:rPr lang="es-ES" dirty="0" smtClean="0">
                <a:solidFill>
                  <a:srgbClr val="FFFF00"/>
                </a:solidFill>
                <a:latin typeface="Consolas" pitchFamily="49" charset="0"/>
              </a:rPr>
              <a:t>2.56</a:t>
            </a:r>
            <a:r>
              <a:rPr lang="es-ES" dirty="0" smtClean="0">
                <a:latin typeface="Consolas" pitchFamily="49" charset="0"/>
              </a:rPr>
              <a:t> - </a:t>
            </a:r>
            <a:r>
              <a:rPr lang="es-ES" dirty="0" smtClean="0">
                <a:solidFill>
                  <a:srgbClr val="FFFF00"/>
                </a:solidFill>
                <a:latin typeface="Consolas" pitchFamily="49" charset="0"/>
              </a:rPr>
              <a:t>3	</a:t>
            </a:r>
            <a:r>
              <a:rPr lang="es-ES" dirty="0" smtClean="0">
                <a:latin typeface="Consolas" pitchFamily="49" charset="0"/>
                <a:cs typeface="Consolas" pitchFamily="49" charset="0"/>
              </a:rPr>
              <a:t>-0.44</a:t>
            </a:r>
          </a:p>
          <a:p>
            <a:pPr marL="1074738" lvl="1" indent="1588">
              <a:spcBef>
                <a:spcPts val="0"/>
              </a:spcBef>
              <a:spcAft>
                <a:spcPts val="300"/>
              </a:spcAft>
              <a:buNone/>
              <a:tabLst>
                <a:tab pos="3228975" algn="l"/>
              </a:tabLst>
            </a:pPr>
            <a:r>
              <a:rPr lang="es-ES" dirty="0" smtClean="0">
                <a:solidFill>
                  <a:srgbClr val="FFFF00"/>
                </a:solidFill>
                <a:latin typeface="Consolas" pitchFamily="49" charset="0"/>
              </a:rPr>
              <a:t>143</a:t>
            </a:r>
            <a:r>
              <a:rPr lang="es-ES" dirty="0" smtClean="0">
                <a:latin typeface="Consolas" pitchFamily="49" charset="0"/>
              </a:rPr>
              <a:t> * </a:t>
            </a:r>
            <a:r>
              <a:rPr lang="es-ES" dirty="0" smtClean="0">
                <a:solidFill>
                  <a:srgbClr val="FFFF00"/>
                </a:solidFill>
                <a:latin typeface="Consolas" pitchFamily="49" charset="0"/>
              </a:rPr>
              <a:t>2	</a:t>
            </a:r>
            <a:r>
              <a:rPr lang="es-ES" dirty="0" smtClean="0">
                <a:latin typeface="Consolas" pitchFamily="49" charset="0"/>
                <a:cs typeface="Consolas" pitchFamily="49" charset="0"/>
              </a:rPr>
              <a:t>286</a:t>
            </a:r>
          </a:p>
          <a:p>
            <a:pPr marL="1074738" lvl="1" indent="1588">
              <a:spcBef>
                <a:spcPts val="0"/>
              </a:spcBef>
              <a:spcAft>
                <a:spcPts val="300"/>
              </a:spcAft>
              <a:buNone/>
              <a:tabLst>
                <a:tab pos="3228975" algn="l"/>
              </a:tabLst>
            </a:pPr>
            <a:r>
              <a:rPr lang="es-ES" dirty="0" smtClean="0">
                <a:solidFill>
                  <a:srgbClr val="FFFF00"/>
                </a:solidFill>
                <a:latin typeface="Consolas" pitchFamily="49" charset="0"/>
              </a:rPr>
              <a:t>45.45</a:t>
            </a:r>
            <a:r>
              <a:rPr lang="es-ES" dirty="0" smtClean="0">
                <a:latin typeface="Consolas" pitchFamily="49" charset="0"/>
              </a:rPr>
              <a:t> / </a:t>
            </a:r>
            <a:r>
              <a:rPr lang="es-ES" dirty="0" smtClean="0">
                <a:solidFill>
                  <a:srgbClr val="FFFF00"/>
                </a:solidFill>
                <a:latin typeface="Consolas" pitchFamily="49" charset="0"/>
              </a:rPr>
              <a:t>3	</a:t>
            </a:r>
            <a:r>
              <a:rPr lang="es-ES" dirty="0" smtClean="0">
                <a:latin typeface="Consolas" pitchFamily="49" charset="0"/>
                <a:cs typeface="Consolas" pitchFamily="49" charset="0"/>
              </a:rPr>
              <a:t>15.15</a:t>
            </a:r>
            <a:endParaRPr lang="es-ES" dirty="0" smtClean="0">
              <a:solidFill>
                <a:srgbClr val="FFFF00"/>
              </a:solidFill>
              <a:latin typeface="Consolas" pitchFamily="49" charset="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1000"/>
                                        <p:tgtEl>
                                          <p:spTgt spid="3">
                                            <p:txEl>
                                              <p:pRg st="5" end="5"/>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1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1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wipe(left)">
                                      <p:cBhvr>
                                        <p:cTn id="38" dur="10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10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left)">
                                      <p:cBhvr>
                                        <p:cTn id="48" dur="10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ipe(left)">
                                      <p:cBhvr>
                                        <p:cTn id="53"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Cálculos en los programas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Números literales (concretos)</a:t>
            </a:r>
          </a:p>
          <a:p>
            <a:pPr marL="714375" lvl="1" indent="-350838">
              <a:spcBef>
                <a:spcPts val="0"/>
              </a:spcBef>
              <a:spcAft>
                <a:spcPts val="600"/>
              </a:spcAft>
            </a:pPr>
            <a:r>
              <a:rPr lang="es-ES" dirty="0" smtClean="0"/>
              <a:t>Enteros: sin parte decimal</a:t>
            </a:r>
          </a:p>
          <a:p>
            <a:pPr marL="714375" lvl="1" indent="0">
              <a:spcBef>
                <a:spcPts val="0"/>
              </a:spcBef>
              <a:spcAft>
                <a:spcPts val="600"/>
              </a:spcAft>
              <a:buNone/>
            </a:pPr>
            <a:r>
              <a:rPr lang="es-ES" dirty="0" smtClean="0"/>
              <a:t>Signo negativo (opcional) + secuencia de dígitos</a:t>
            </a:r>
          </a:p>
          <a:p>
            <a:pPr marL="714375" lvl="1" indent="0">
              <a:spcBef>
                <a:spcPts val="0"/>
              </a:spcBef>
              <a:spcAft>
                <a:spcPts val="600"/>
              </a:spcAft>
              <a:buNone/>
            </a:pPr>
            <a:r>
              <a:rPr lang="es-ES" dirty="0" smtClean="0">
                <a:solidFill>
                  <a:srgbClr val="FFFF00"/>
                </a:solidFill>
                <a:latin typeface="Consolas" pitchFamily="49" charset="0"/>
              </a:rPr>
              <a:t>3   143   -12   67321   -1234</a:t>
            </a:r>
            <a:endParaRPr lang="es-ES" dirty="0" smtClean="0"/>
          </a:p>
          <a:p>
            <a:pPr marL="714375" lvl="1" indent="0">
              <a:spcBef>
                <a:spcPts val="0"/>
              </a:spcBef>
              <a:spcAft>
                <a:spcPts val="600"/>
              </a:spcAft>
              <a:buNone/>
            </a:pPr>
            <a:endParaRPr lang="es-ES" dirty="0" smtClean="0"/>
          </a:p>
          <a:p>
            <a:pPr marL="714375" lvl="1" indent="0">
              <a:spcBef>
                <a:spcPts val="0"/>
              </a:spcBef>
              <a:buNone/>
            </a:pPr>
            <a:endParaRPr lang="es-ES" dirty="0" smtClean="0"/>
          </a:p>
          <a:p>
            <a:pPr marL="714375" lvl="1" indent="-350838">
              <a:spcBef>
                <a:spcPts val="0"/>
              </a:spcBef>
              <a:spcAft>
                <a:spcPts val="600"/>
              </a:spcAft>
            </a:pPr>
            <a:r>
              <a:rPr lang="es-ES" dirty="0" smtClean="0"/>
              <a:t>Reales: con parte decimal</a:t>
            </a:r>
          </a:p>
          <a:p>
            <a:pPr marL="714375" lvl="1" indent="1588">
              <a:spcBef>
                <a:spcPts val="0"/>
              </a:spcBef>
              <a:spcAft>
                <a:spcPts val="600"/>
              </a:spcAft>
              <a:buNone/>
            </a:pPr>
            <a:r>
              <a:rPr lang="es-ES" dirty="0" smtClean="0"/>
              <a:t>Signo negativo (opcional) + secuencia de dígitos </a:t>
            </a:r>
            <a:br>
              <a:rPr lang="es-ES" dirty="0" smtClean="0"/>
            </a:br>
            <a:r>
              <a:rPr lang="es-ES" dirty="0" smtClean="0"/>
              <a:t>+ punto decimal + secuencia de dígitos</a:t>
            </a:r>
          </a:p>
          <a:p>
            <a:pPr marL="714375" lvl="1" indent="0">
              <a:spcBef>
                <a:spcPts val="0"/>
              </a:spcBef>
              <a:spcAft>
                <a:spcPts val="600"/>
              </a:spcAft>
              <a:buNone/>
            </a:pPr>
            <a:r>
              <a:rPr lang="es-ES" dirty="0" smtClean="0">
                <a:solidFill>
                  <a:srgbClr val="FFFF00"/>
                </a:solidFill>
                <a:latin typeface="Consolas" pitchFamily="49" charset="0"/>
              </a:rPr>
              <a:t>3.1416  357.0  -1.333  2345.6789  -404.1</a:t>
            </a:r>
          </a:p>
          <a:p>
            <a:pPr marL="361950" lvl="1" indent="1588">
              <a:spcBef>
                <a:spcPts val="0"/>
              </a:spcBef>
              <a:spcAft>
                <a:spcPts val="600"/>
              </a:spcAft>
              <a:buNone/>
            </a:pPr>
            <a:endParaRPr lang="es-ES"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88</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22" name="21 Grupo"/>
          <p:cNvGrpSpPr/>
          <p:nvPr/>
        </p:nvGrpSpPr>
        <p:grpSpPr>
          <a:xfrm>
            <a:off x="1331640" y="5589240"/>
            <a:ext cx="6383356" cy="461665"/>
            <a:chOff x="1331640" y="5589240"/>
            <a:chExt cx="6383356" cy="461665"/>
          </a:xfrm>
        </p:grpSpPr>
        <p:sp>
          <p:nvSpPr>
            <p:cNvPr id="6" name="5 CuadroTexto"/>
            <p:cNvSpPr txBox="1"/>
            <p:nvPr/>
          </p:nvSpPr>
          <p:spPr>
            <a:xfrm>
              <a:off x="1691680" y="5589240"/>
              <a:ext cx="6023316" cy="461665"/>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solidFill>
                    <a:srgbClr val="FFC000"/>
                  </a:solidFill>
                  <a:effectLst>
                    <a:outerShdw blurRad="38100" dist="38100" dir="2700000" algn="tl">
                      <a:srgbClr val="000000">
                        <a:alpha val="43137"/>
                      </a:srgbClr>
                    </a:outerShdw>
                  </a:effectLst>
                  <a:latin typeface="Cambria" pitchFamily="18" charset="0"/>
                </a:rPr>
                <a:t>Punto decimal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3</a:t>
              </a:r>
              <a:r>
                <a:rPr lang="es-ES" sz="2400" dirty="0" smtClean="0">
                  <a:solidFill>
                    <a:srgbClr val="C00000"/>
                  </a:solidFill>
                  <a:effectLst>
                    <a:outerShdw blurRad="38100" dist="38100" dir="2700000" algn="tl">
                      <a:srgbClr val="000000">
                        <a:alpha val="43137"/>
                      </a:srgbClr>
                    </a:outerShdw>
                  </a:effectLst>
                  <a:latin typeface="Consolas" pitchFamily="49" charset="0"/>
                  <a:cs typeface="Consolas" pitchFamily="49" charset="0"/>
                </a:rPr>
                <a:t>.</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1416</a:t>
              </a:r>
              <a:r>
                <a:rPr lang="es-ES" sz="2400" dirty="0" smtClean="0">
                  <a:solidFill>
                    <a:srgbClr val="FFC000"/>
                  </a:solidFill>
                  <a:effectLst>
                    <a:outerShdw blurRad="38100" dist="38100" dir="2700000" algn="tl">
                      <a:srgbClr val="000000">
                        <a:alpha val="43137"/>
                      </a:srgbClr>
                    </a:outerShdw>
                  </a:effectLst>
                  <a:latin typeface="Cambria" pitchFamily="18" charset="0"/>
                </a:rPr>
                <a:t>), NO coma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3,1416</a:t>
              </a:r>
              <a:r>
                <a:rPr lang="es-ES" sz="2400" dirty="0" smtClean="0">
                  <a:solidFill>
                    <a:srgbClr val="FFC000"/>
                  </a:solidFill>
                  <a:effectLst>
                    <a:outerShdw blurRad="38100" dist="38100" dir="2700000" algn="tl">
                      <a:srgbClr val="000000">
                        <a:alpha val="43137"/>
                      </a:srgbClr>
                    </a:outerShdw>
                  </a:effectLst>
                  <a:latin typeface="Cambria" pitchFamily="18" charset="0"/>
                </a:rPr>
                <a:t>)</a:t>
              </a:r>
            </a:p>
          </p:txBody>
        </p:sp>
        <p:pic>
          <p:nvPicPr>
            <p:cNvPr id="7" name="Picture 2" descr="D:\Docencia\Fundamentos de programación\CV\crystal_project\intl\round-icons\flag-gb.png"/>
            <p:cNvPicPr>
              <a:picLocks noChangeAspect="1" noChangeArrowheads="1"/>
            </p:cNvPicPr>
            <p:nvPr/>
          </p:nvPicPr>
          <p:blipFill>
            <a:blip r:embed="rId2" cstate="print"/>
            <a:srcRect/>
            <a:stretch>
              <a:fillRect/>
            </a:stretch>
          </p:blipFill>
          <p:spPr bwMode="auto">
            <a:xfrm>
              <a:off x="1331640" y="5661248"/>
              <a:ext cx="292100" cy="292100"/>
            </a:xfrm>
            <a:prstGeom prst="rect">
              <a:avLst/>
            </a:prstGeom>
            <a:noFill/>
            <a:effectLst>
              <a:outerShdw blurRad="50800" dist="38100" dir="2700000" algn="tl" rotWithShape="0">
                <a:prstClr val="black">
                  <a:alpha val="40000"/>
                </a:prstClr>
              </a:outerShdw>
            </a:effectLst>
          </p:spPr>
        </p:pic>
      </p:grpSp>
      <p:sp>
        <p:nvSpPr>
          <p:cNvPr id="10" name="9 CuadroTexto"/>
          <p:cNvSpPr txBox="1"/>
          <p:nvPr/>
        </p:nvSpPr>
        <p:spPr>
          <a:xfrm>
            <a:off x="4499992" y="2924944"/>
            <a:ext cx="4101637" cy="461665"/>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solidFill>
                  <a:srgbClr val="FFC000"/>
                </a:solidFill>
                <a:effectLst>
                  <a:outerShdw blurRad="38100" dist="38100" dir="2700000" algn="tl">
                    <a:srgbClr val="000000">
                      <a:alpha val="43137"/>
                    </a:srgbClr>
                  </a:outerShdw>
                </a:effectLst>
                <a:latin typeface="Cambria" pitchFamily="18" charset="0"/>
              </a:rPr>
              <a:t>No se usan puntos de millares</a:t>
            </a:r>
          </a:p>
        </p:txBody>
      </p:sp>
      <p:grpSp>
        <p:nvGrpSpPr>
          <p:cNvPr id="21" name="20 Grupo"/>
          <p:cNvGrpSpPr/>
          <p:nvPr/>
        </p:nvGrpSpPr>
        <p:grpSpPr>
          <a:xfrm>
            <a:off x="6441045" y="5680298"/>
            <a:ext cx="1152128" cy="360040"/>
            <a:chOff x="7092280" y="5301208"/>
            <a:chExt cx="1152128" cy="360040"/>
          </a:xfrm>
        </p:grpSpPr>
        <p:cxnSp>
          <p:nvCxnSpPr>
            <p:cNvPr id="12" name="11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1000"/>
                                        <p:tgtEl>
                                          <p:spTgt spid="3">
                                            <p:txEl>
                                              <p:pRg st="6" end="6"/>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left)">
                                      <p:cBhvr>
                                        <p:cTn id="30" dur="1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left)">
                                      <p:cBhvr>
                                        <p:cTn id="35" dur="1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1000"/>
                                        <p:tgtEl>
                                          <p:spTgt spid="22"/>
                                        </p:tgtEl>
                                      </p:cBhvr>
                                    </p:animEffect>
                                  </p:childTnLst>
                                </p:cTn>
                              </p:par>
                            </p:childTnLst>
                          </p:cTn>
                        </p:par>
                        <p:par>
                          <p:cTn id="41" fill="hold">
                            <p:stCondLst>
                              <p:cond delay="1000"/>
                            </p:stCondLst>
                            <p:childTnLst>
                              <p:par>
                                <p:cTn id="42" presetID="1"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par>
                          <p:cTn id="44" fill="hold">
                            <p:stCondLst>
                              <p:cond delay="1000"/>
                            </p:stCondLst>
                            <p:childTnLst>
                              <p:par>
                                <p:cTn id="45" presetID="35" presetClass="emph" presetSubtype="0" repeatCount="indefinite" fill="hold" nodeType="afterEffect">
                                  <p:stCondLst>
                                    <p:cond delay="0"/>
                                  </p:stCondLst>
                                  <p:endCondLst>
                                    <p:cond evt="onNext" delay="0">
                                      <p:tgtEl>
                                        <p:sldTgt/>
                                      </p:tgtEl>
                                    </p:cond>
                                  </p:endCondLst>
                                  <p:childTnLst>
                                    <p:anim calcmode="discrete" valueType="str">
                                      <p:cBhvr>
                                        <p:cTn id="46"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Cálculos en los programas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a:t>
            </a:r>
          </a:p>
          <a:p>
            <a:pPr lvl="1" indent="1588">
              <a:spcBef>
                <a:spcPts val="0"/>
              </a:spcBef>
              <a:spcAft>
                <a:spcPts val="300"/>
              </a:spcAft>
              <a:buClr>
                <a:srgbClr val="04617B">
                  <a:lumMod val="20000"/>
                  <a:lumOff val="80000"/>
                </a:srgbClr>
              </a:buClr>
              <a:buNone/>
            </a:pPr>
            <a:r>
              <a:rPr lang="es-ES" sz="1800" dirty="0" smtClean="0">
                <a:solidFill>
                  <a:srgbClr val="FFCCFF"/>
                </a:solidFill>
                <a:latin typeface="Consolas" pitchFamily="49" charset="0"/>
              </a:rPr>
              <a:t>#include &lt;iostream&gt;</a:t>
            </a:r>
          </a:p>
          <a:p>
            <a:pPr lvl="1" indent="1588">
              <a:spcBef>
                <a:spcPts val="0"/>
              </a:spcBef>
              <a:spcAft>
                <a:spcPts val="300"/>
              </a:spcAft>
              <a:buClr>
                <a:srgbClr val="04617B">
                  <a:lumMod val="20000"/>
                  <a:lumOff val="80000"/>
                </a:srgbClr>
              </a:buClr>
              <a:buNone/>
            </a:pPr>
            <a:r>
              <a:rPr lang="es-ES" sz="1800" dirty="0" smtClean="0">
                <a:solidFill>
                  <a:srgbClr val="009DD9">
                    <a:lumMod val="60000"/>
                    <a:lumOff val="40000"/>
                  </a:srgbClr>
                </a:solidFill>
                <a:latin typeface="Consolas" pitchFamily="49" charset="0"/>
              </a:rPr>
              <a:t>using namespace </a:t>
            </a:r>
            <a:r>
              <a:rPr lang="es-ES" sz="1800" dirty="0" smtClean="0">
                <a:solidFill>
                  <a:prstClr val="white"/>
                </a:solidFill>
                <a:latin typeface="Consolas" pitchFamily="49" charset="0"/>
              </a:rPr>
              <a:t>std;</a:t>
            </a:r>
          </a:p>
          <a:p>
            <a:pPr lvl="1" indent="1588">
              <a:spcBef>
                <a:spcPts val="0"/>
              </a:spcBef>
              <a:spcAft>
                <a:spcPts val="300"/>
              </a:spcAft>
              <a:buClr>
                <a:srgbClr val="04617B">
                  <a:lumMod val="20000"/>
                  <a:lumOff val="80000"/>
                </a:srgbClr>
              </a:buClr>
              <a:buNone/>
            </a:pPr>
            <a:endParaRPr lang="es-ES" sz="1800" dirty="0" smtClean="0">
              <a:solidFill>
                <a:srgbClr val="FFC000"/>
              </a:solidFill>
              <a:latin typeface="Consolas" pitchFamily="49" charset="0"/>
            </a:endParaRPr>
          </a:p>
          <a:p>
            <a:pPr lvl="1" indent="1588">
              <a:spcBef>
                <a:spcPts val="0"/>
              </a:spcBef>
              <a:spcAft>
                <a:spcPts val="300"/>
              </a:spcAft>
              <a:buClr>
                <a:srgbClr val="04617B">
                  <a:lumMod val="20000"/>
                  <a:lumOff val="80000"/>
                </a:srgbClr>
              </a:buClr>
              <a:buNone/>
            </a:pPr>
            <a:r>
              <a:rPr lang="es-ES" sz="1800" dirty="0" smtClean="0">
                <a:solidFill>
                  <a:srgbClr val="FFC000"/>
                </a:solidFill>
                <a:latin typeface="Consolas" pitchFamily="49" charset="0"/>
              </a:rPr>
              <a:t>int</a:t>
            </a:r>
            <a:r>
              <a:rPr lang="es-ES" sz="1800" dirty="0" smtClean="0">
                <a:solidFill>
                  <a:prstClr val="white"/>
                </a:solidFill>
                <a:latin typeface="Consolas" pitchFamily="49" charset="0"/>
              </a:rPr>
              <a:t> main()</a:t>
            </a:r>
            <a:endParaRPr lang="es-ES" sz="1800" dirty="0" smtClean="0">
              <a:solidFill>
                <a:srgbClr val="92D050"/>
              </a:solidFill>
              <a:latin typeface="Consolas" pitchFamily="49" charset="0"/>
            </a:endParaRPr>
          </a:p>
          <a:p>
            <a:pPr lvl="1" indent="1588">
              <a:spcBef>
                <a:spcPts val="0"/>
              </a:spcBef>
              <a:spcAft>
                <a:spcPts val="300"/>
              </a:spcAft>
              <a:buClr>
                <a:srgbClr val="04617B">
                  <a:lumMod val="20000"/>
                  <a:lumOff val="80000"/>
                </a:srgbClr>
              </a:buClr>
              <a:buNone/>
            </a:pPr>
            <a:r>
              <a:rPr lang="es-ES" sz="1800" dirty="0" smtClean="0">
                <a:solidFill>
                  <a:prstClr val="white"/>
                </a:solidFill>
                <a:latin typeface="Consolas" pitchFamily="49" charset="0"/>
              </a:rPr>
              <a:t>{</a:t>
            </a:r>
          </a:p>
          <a:p>
            <a:pPr lvl="1" indent="1588">
              <a:spcBef>
                <a:spcPts val="0"/>
              </a:spcBef>
              <a:spcAft>
                <a:spcPts val="300"/>
              </a:spcAft>
              <a:buClr>
                <a:srgbClr val="04617B">
                  <a:lumMod val="20000"/>
                  <a:lumOff val="80000"/>
                </a:srgbClr>
              </a:buClr>
              <a:buNone/>
            </a:pPr>
            <a:r>
              <a:rPr lang="es-ES" sz="1800" dirty="0" smtClean="0">
                <a:latin typeface="Consolas" pitchFamily="49" charset="0"/>
              </a:rPr>
              <a:t>   cout &lt;&lt; </a:t>
            </a:r>
            <a:r>
              <a:rPr lang="es-ES" sz="1800" dirty="0" smtClean="0">
                <a:solidFill>
                  <a:srgbClr val="FFFF00"/>
                </a:solidFill>
                <a:latin typeface="Consolas" pitchFamily="49" charset="0"/>
              </a:rPr>
              <a:t>"133 + 1234 = "</a:t>
            </a:r>
            <a:r>
              <a:rPr lang="es-ES" sz="1800" dirty="0" smtClean="0">
                <a:latin typeface="Consolas" pitchFamily="49" charset="0"/>
              </a:rPr>
              <a:t> &lt;&lt; </a:t>
            </a:r>
            <a:r>
              <a:rPr lang="es-ES" sz="1800" dirty="0" smtClean="0">
                <a:solidFill>
                  <a:srgbClr val="FFFF00"/>
                </a:solidFill>
                <a:latin typeface="Consolas" pitchFamily="49" charset="0"/>
              </a:rPr>
              <a:t>133</a:t>
            </a:r>
            <a:r>
              <a:rPr lang="es-ES" sz="1800" dirty="0" smtClean="0">
                <a:latin typeface="Consolas" pitchFamily="49" charset="0"/>
              </a:rPr>
              <a:t> + </a:t>
            </a:r>
            <a:r>
              <a:rPr lang="es-ES" sz="1800" dirty="0" smtClean="0">
                <a:solidFill>
                  <a:srgbClr val="FFFF00"/>
                </a:solidFill>
                <a:latin typeface="Consolas" pitchFamily="49" charset="0"/>
              </a:rPr>
              <a:t>1234</a:t>
            </a:r>
            <a:r>
              <a:rPr lang="es-ES" sz="1800" dirty="0" smtClean="0">
                <a:latin typeface="Consolas" pitchFamily="49" charset="0"/>
              </a:rPr>
              <a:t> &lt;&lt; endl;</a:t>
            </a:r>
          </a:p>
          <a:p>
            <a:pPr lvl="1" indent="1588">
              <a:spcBef>
                <a:spcPts val="0"/>
              </a:spcBef>
              <a:spcAft>
                <a:spcPts val="300"/>
              </a:spcAft>
              <a:buClr>
                <a:srgbClr val="04617B">
                  <a:lumMod val="20000"/>
                  <a:lumOff val="80000"/>
                </a:srgbClr>
              </a:buClr>
              <a:buNone/>
            </a:pPr>
            <a:r>
              <a:rPr lang="es-ES" sz="1800" dirty="0" smtClean="0">
                <a:latin typeface="Consolas" pitchFamily="49" charset="0"/>
              </a:rPr>
              <a:t>   cout &lt;&lt; </a:t>
            </a:r>
            <a:r>
              <a:rPr lang="es-ES" sz="1800" dirty="0" smtClean="0">
                <a:solidFill>
                  <a:srgbClr val="FFFF00"/>
                </a:solidFill>
                <a:latin typeface="Consolas" pitchFamily="49" charset="0"/>
              </a:rPr>
              <a:t>"1234 - 111.5 = "</a:t>
            </a:r>
            <a:r>
              <a:rPr lang="es-ES" sz="1800" dirty="0" smtClean="0">
                <a:latin typeface="Consolas" pitchFamily="49" charset="0"/>
              </a:rPr>
              <a:t> &lt;&lt; </a:t>
            </a:r>
            <a:r>
              <a:rPr lang="es-ES" sz="1800" dirty="0" smtClean="0">
                <a:solidFill>
                  <a:srgbClr val="FFFF00"/>
                </a:solidFill>
                <a:latin typeface="Consolas" pitchFamily="49" charset="0"/>
              </a:rPr>
              <a:t>1234</a:t>
            </a:r>
            <a:r>
              <a:rPr lang="es-ES" sz="1800" dirty="0" smtClean="0">
                <a:latin typeface="Consolas" pitchFamily="49" charset="0"/>
              </a:rPr>
              <a:t> - </a:t>
            </a:r>
            <a:r>
              <a:rPr lang="es-ES" sz="1800" dirty="0" smtClean="0">
                <a:solidFill>
                  <a:srgbClr val="FFFF00"/>
                </a:solidFill>
                <a:latin typeface="Consolas" pitchFamily="49" charset="0"/>
              </a:rPr>
              <a:t>111.5</a:t>
            </a:r>
            <a:r>
              <a:rPr lang="es-ES" sz="1800" dirty="0" smtClean="0">
                <a:latin typeface="Consolas" pitchFamily="49" charset="0"/>
              </a:rPr>
              <a:t> &lt;&lt; endl;</a:t>
            </a:r>
          </a:p>
          <a:p>
            <a:pPr lvl="1" indent="1588">
              <a:spcBef>
                <a:spcPts val="0"/>
              </a:spcBef>
              <a:spcAft>
                <a:spcPts val="300"/>
              </a:spcAft>
              <a:buClr>
                <a:srgbClr val="04617B">
                  <a:lumMod val="20000"/>
                  <a:lumOff val="80000"/>
                </a:srgbClr>
              </a:buClr>
              <a:buNone/>
            </a:pPr>
            <a:r>
              <a:rPr lang="es-ES" sz="1800" dirty="0" smtClean="0">
                <a:latin typeface="Consolas" pitchFamily="49" charset="0"/>
              </a:rPr>
              <a:t>   cout &lt;&lt; </a:t>
            </a:r>
            <a:r>
              <a:rPr lang="es-ES" sz="1800" dirty="0" smtClean="0">
                <a:solidFill>
                  <a:srgbClr val="FFFF00"/>
                </a:solidFill>
                <a:latin typeface="Consolas" pitchFamily="49" charset="0"/>
              </a:rPr>
              <a:t>"34 * 59 = "</a:t>
            </a:r>
            <a:r>
              <a:rPr lang="es-ES" sz="1800" dirty="0" smtClean="0">
                <a:latin typeface="Consolas" pitchFamily="49" charset="0"/>
              </a:rPr>
              <a:t> &lt;&lt; </a:t>
            </a:r>
            <a:r>
              <a:rPr lang="es-ES" sz="1800" dirty="0" smtClean="0">
                <a:solidFill>
                  <a:srgbClr val="FFFF00"/>
                </a:solidFill>
                <a:latin typeface="Consolas" pitchFamily="49" charset="0"/>
              </a:rPr>
              <a:t>34</a:t>
            </a:r>
            <a:r>
              <a:rPr lang="es-ES" sz="1800" dirty="0" smtClean="0">
                <a:latin typeface="Consolas" pitchFamily="49" charset="0"/>
              </a:rPr>
              <a:t> * </a:t>
            </a:r>
            <a:r>
              <a:rPr lang="es-ES" sz="1800" dirty="0" smtClean="0">
                <a:solidFill>
                  <a:srgbClr val="FFFF00"/>
                </a:solidFill>
                <a:latin typeface="Consolas" pitchFamily="49" charset="0"/>
              </a:rPr>
              <a:t>59</a:t>
            </a:r>
            <a:r>
              <a:rPr lang="es-ES" sz="1800" dirty="0" smtClean="0">
                <a:latin typeface="Consolas" pitchFamily="49" charset="0"/>
              </a:rPr>
              <a:t> &lt;&lt; endl;</a:t>
            </a:r>
          </a:p>
          <a:p>
            <a:pPr lvl="1" indent="1588">
              <a:spcBef>
                <a:spcPts val="0"/>
              </a:spcBef>
              <a:spcAft>
                <a:spcPts val="300"/>
              </a:spcAft>
              <a:buClr>
                <a:srgbClr val="04617B">
                  <a:lumMod val="20000"/>
                  <a:lumOff val="80000"/>
                </a:srgbClr>
              </a:buClr>
              <a:buNone/>
            </a:pPr>
            <a:r>
              <a:rPr lang="es-ES" sz="1800" dirty="0" smtClean="0">
                <a:latin typeface="Consolas" pitchFamily="49" charset="0"/>
              </a:rPr>
              <a:t>   cout &lt;&lt; </a:t>
            </a:r>
            <a:r>
              <a:rPr lang="es-ES" sz="1800" dirty="0" smtClean="0">
                <a:solidFill>
                  <a:srgbClr val="FFFF00"/>
                </a:solidFill>
                <a:latin typeface="Consolas" pitchFamily="49" charset="0"/>
              </a:rPr>
              <a:t>"3.4 * 5.93 = "</a:t>
            </a:r>
            <a:r>
              <a:rPr lang="es-ES" sz="1800" dirty="0" smtClean="0">
                <a:latin typeface="Consolas" pitchFamily="49" charset="0"/>
              </a:rPr>
              <a:t> &lt;&lt; </a:t>
            </a:r>
            <a:r>
              <a:rPr lang="es-ES" sz="1800" dirty="0" smtClean="0">
                <a:solidFill>
                  <a:srgbClr val="FFFF00"/>
                </a:solidFill>
                <a:latin typeface="Consolas" pitchFamily="49" charset="0"/>
              </a:rPr>
              <a:t>3.4</a:t>
            </a:r>
            <a:r>
              <a:rPr lang="es-ES" sz="1800" dirty="0" smtClean="0">
                <a:latin typeface="Consolas" pitchFamily="49" charset="0"/>
              </a:rPr>
              <a:t> * </a:t>
            </a:r>
            <a:r>
              <a:rPr lang="es-ES" sz="1800" dirty="0" smtClean="0">
                <a:solidFill>
                  <a:srgbClr val="FFFF00"/>
                </a:solidFill>
                <a:latin typeface="Consolas" pitchFamily="49" charset="0"/>
              </a:rPr>
              <a:t>5.93</a:t>
            </a:r>
            <a:r>
              <a:rPr lang="es-ES" sz="1800" dirty="0" smtClean="0">
                <a:latin typeface="Consolas" pitchFamily="49" charset="0"/>
              </a:rPr>
              <a:t> &lt;&lt; endl;</a:t>
            </a:r>
          </a:p>
          <a:p>
            <a:pPr lvl="1" indent="1588">
              <a:spcBef>
                <a:spcPts val="0"/>
              </a:spcBef>
              <a:spcAft>
                <a:spcPts val="300"/>
              </a:spcAft>
              <a:buClr>
                <a:srgbClr val="04617B">
                  <a:lumMod val="20000"/>
                  <a:lumOff val="80000"/>
                </a:srgbClr>
              </a:buClr>
              <a:buNone/>
            </a:pPr>
            <a:r>
              <a:rPr lang="es-ES" sz="1800" dirty="0" smtClean="0">
                <a:latin typeface="Consolas" pitchFamily="49" charset="0"/>
              </a:rPr>
              <a:t>   cout &lt;&lt; </a:t>
            </a:r>
            <a:r>
              <a:rPr lang="es-ES" sz="1800" dirty="0" smtClean="0">
                <a:solidFill>
                  <a:srgbClr val="FFFF00"/>
                </a:solidFill>
                <a:latin typeface="Consolas" pitchFamily="49" charset="0"/>
              </a:rPr>
              <a:t>"500 / 3 = "</a:t>
            </a:r>
            <a:r>
              <a:rPr lang="es-ES" sz="1800" dirty="0" smtClean="0">
                <a:latin typeface="Consolas" pitchFamily="49" charset="0"/>
              </a:rPr>
              <a:t> &lt;&lt; </a:t>
            </a:r>
            <a:r>
              <a:rPr lang="es-ES" sz="1800" dirty="0" smtClean="0">
                <a:solidFill>
                  <a:srgbClr val="FFFF00"/>
                </a:solidFill>
                <a:latin typeface="Consolas" pitchFamily="49" charset="0"/>
              </a:rPr>
              <a:t>500</a:t>
            </a:r>
            <a:r>
              <a:rPr lang="es-ES" sz="1800" dirty="0" smtClean="0">
                <a:latin typeface="Consolas" pitchFamily="49" charset="0"/>
              </a:rPr>
              <a:t> / </a:t>
            </a:r>
            <a:r>
              <a:rPr lang="es-ES" sz="1800" dirty="0" smtClean="0">
                <a:solidFill>
                  <a:srgbClr val="FFFF00"/>
                </a:solidFill>
                <a:latin typeface="Consolas" pitchFamily="49" charset="0"/>
              </a:rPr>
              <a:t>3</a:t>
            </a:r>
            <a:r>
              <a:rPr lang="es-ES" sz="1800" dirty="0" smtClean="0">
                <a:latin typeface="Consolas" pitchFamily="49" charset="0"/>
              </a:rPr>
              <a:t> &lt;&lt; endl; </a:t>
            </a:r>
            <a:r>
              <a:rPr lang="es-ES" sz="1800" dirty="0" smtClean="0">
                <a:solidFill>
                  <a:srgbClr val="92D050"/>
                </a:solidFill>
                <a:latin typeface="Consolas" pitchFamily="49" charset="0"/>
              </a:rPr>
              <a:t>// </a:t>
            </a:r>
            <a:r>
              <a:rPr lang="es-ES" sz="1800" dirty="0" err="1" smtClean="0">
                <a:solidFill>
                  <a:srgbClr val="92D050"/>
                </a:solidFill>
                <a:latin typeface="Consolas" pitchFamily="49" charset="0"/>
              </a:rPr>
              <a:t>Div</a:t>
            </a:r>
            <a:r>
              <a:rPr lang="es-ES" sz="1800" dirty="0" smtClean="0">
                <a:solidFill>
                  <a:srgbClr val="92D050"/>
                </a:solidFill>
                <a:latin typeface="Consolas" pitchFamily="49" charset="0"/>
              </a:rPr>
              <a:t>. entera</a:t>
            </a:r>
          </a:p>
          <a:p>
            <a:pPr lvl="1" indent="1588">
              <a:spcBef>
                <a:spcPts val="0"/>
              </a:spcBef>
              <a:spcAft>
                <a:spcPts val="300"/>
              </a:spcAft>
              <a:buClr>
                <a:srgbClr val="04617B">
                  <a:lumMod val="20000"/>
                  <a:lumOff val="80000"/>
                </a:srgbClr>
              </a:buClr>
              <a:buNone/>
            </a:pPr>
            <a:r>
              <a:rPr lang="es-ES" sz="1800" dirty="0" smtClean="0">
                <a:latin typeface="Consolas" pitchFamily="49" charset="0"/>
              </a:rPr>
              <a:t>   cout &lt;&lt; </a:t>
            </a:r>
            <a:r>
              <a:rPr lang="es-ES" sz="1800" dirty="0" smtClean="0">
                <a:solidFill>
                  <a:srgbClr val="FFFF00"/>
                </a:solidFill>
                <a:latin typeface="Consolas" pitchFamily="49" charset="0"/>
              </a:rPr>
              <a:t>"500.0 / 3 = "</a:t>
            </a:r>
            <a:r>
              <a:rPr lang="es-ES" sz="1800" dirty="0" smtClean="0">
                <a:latin typeface="Consolas" pitchFamily="49" charset="0"/>
              </a:rPr>
              <a:t> &lt;&lt; </a:t>
            </a:r>
            <a:r>
              <a:rPr lang="es-ES" sz="1800" dirty="0" smtClean="0">
                <a:solidFill>
                  <a:srgbClr val="FFFF00"/>
                </a:solidFill>
                <a:latin typeface="Consolas" pitchFamily="49" charset="0"/>
              </a:rPr>
              <a:t>500.0</a:t>
            </a:r>
            <a:r>
              <a:rPr lang="es-ES" sz="1800" dirty="0" smtClean="0">
                <a:latin typeface="Consolas" pitchFamily="49" charset="0"/>
              </a:rPr>
              <a:t> / </a:t>
            </a:r>
            <a:r>
              <a:rPr lang="es-ES" sz="1800" dirty="0" smtClean="0">
                <a:solidFill>
                  <a:srgbClr val="FFFF00"/>
                </a:solidFill>
                <a:latin typeface="Consolas" pitchFamily="49" charset="0"/>
              </a:rPr>
              <a:t>3</a:t>
            </a:r>
            <a:r>
              <a:rPr lang="es-ES" sz="1800" dirty="0" smtClean="0">
                <a:latin typeface="Consolas" pitchFamily="49" charset="0"/>
              </a:rPr>
              <a:t> &lt;&lt; endl; </a:t>
            </a:r>
            <a:r>
              <a:rPr lang="es-ES" sz="1800" dirty="0" smtClean="0">
                <a:solidFill>
                  <a:srgbClr val="92D050"/>
                </a:solidFill>
                <a:latin typeface="Consolas" pitchFamily="49" charset="0"/>
              </a:rPr>
              <a:t>// </a:t>
            </a:r>
            <a:r>
              <a:rPr lang="es-ES" sz="1800" dirty="0" err="1" smtClean="0">
                <a:solidFill>
                  <a:srgbClr val="92D050"/>
                </a:solidFill>
                <a:latin typeface="Consolas" pitchFamily="49" charset="0"/>
              </a:rPr>
              <a:t>Div</a:t>
            </a:r>
            <a:r>
              <a:rPr lang="es-ES" sz="1800" dirty="0" smtClean="0">
                <a:solidFill>
                  <a:srgbClr val="92D050"/>
                </a:solidFill>
                <a:latin typeface="Consolas" pitchFamily="49" charset="0"/>
              </a:rPr>
              <a:t>. real</a:t>
            </a:r>
          </a:p>
          <a:p>
            <a:pPr lvl="1" indent="1588">
              <a:spcBef>
                <a:spcPts val="0"/>
              </a:spcBef>
              <a:spcAft>
                <a:spcPts val="300"/>
              </a:spcAft>
              <a:buClr>
                <a:srgbClr val="04617B">
                  <a:lumMod val="20000"/>
                  <a:lumOff val="80000"/>
                </a:srgbClr>
              </a:buClr>
              <a:buNone/>
            </a:pPr>
            <a:endParaRPr lang="es-ES" sz="1800" dirty="0" smtClean="0">
              <a:solidFill>
                <a:srgbClr val="92D050"/>
              </a:solidFill>
              <a:latin typeface="Consolas" pitchFamily="49" charset="0"/>
            </a:endParaRPr>
          </a:p>
          <a:p>
            <a:pPr lvl="1" indent="1588">
              <a:spcBef>
                <a:spcPts val="0"/>
              </a:spcBef>
              <a:spcAft>
                <a:spcPts val="300"/>
              </a:spcAft>
              <a:buClr>
                <a:srgbClr val="04617B">
                  <a:lumMod val="20000"/>
                  <a:lumOff val="80000"/>
                </a:srgbClr>
              </a:buClr>
              <a:buNone/>
            </a:pPr>
            <a:r>
              <a:rPr lang="es-ES" sz="1800" dirty="0" smtClean="0">
                <a:solidFill>
                  <a:prstClr val="white"/>
                </a:solidFill>
                <a:latin typeface="Consolas" pitchFamily="49" charset="0"/>
              </a:rPr>
              <a:t>   </a:t>
            </a:r>
            <a:r>
              <a:rPr lang="es-ES" sz="1800" dirty="0" smtClean="0">
                <a:solidFill>
                  <a:srgbClr val="009DD9">
                    <a:lumMod val="60000"/>
                    <a:lumOff val="40000"/>
                  </a:srgbClr>
                </a:solidFill>
                <a:latin typeface="Consolas" pitchFamily="49" charset="0"/>
              </a:rPr>
              <a:t>return</a:t>
            </a:r>
            <a:r>
              <a:rPr lang="es-ES" sz="1800" dirty="0" smtClean="0">
                <a:solidFill>
                  <a:prstClr val="white"/>
                </a:solidFill>
                <a:latin typeface="Consolas" pitchFamily="49" charset="0"/>
              </a:rPr>
              <a:t> </a:t>
            </a:r>
            <a:r>
              <a:rPr lang="es-ES" sz="1800" dirty="0" smtClean="0">
                <a:solidFill>
                  <a:srgbClr val="FFFF00"/>
                </a:solidFill>
                <a:latin typeface="Consolas" pitchFamily="49" charset="0"/>
              </a:rPr>
              <a:t>0</a:t>
            </a:r>
            <a:r>
              <a:rPr lang="es-ES" sz="1800" dirty="0" smtClean="0">
                <a:solidFill>
                  <a:prstClr val="white"/>
                </a:solidFill>
                <a:latin typeface="Consolas" pitchFamily="49" charset="0"/>
              </a:rPr>
              <a:t>;</a:t>
            </a:r>
            <a:endParaRPr lang="es-ES" sz="1800" dirty="0" smtClean="0">
              <a:solidFill>
                <a:srgbClr val="92D050"/>
              </a:solidFill>
              <a:latin typeface="Consolas" pitchFamily="49" charset="0"/>
            </a:endParaRPr>
          </a:p>
          <a:p>
            <a:pPr lvl="1" indent="1588">
              <a:spcBef>
                <a:spcPts val="0"/>
              </a:spcBef>
              <a:spcAft>
                <a:spcPts val="300"/>
              </a:spcAft>
              <a:buClr>
                <a:srgbClr val="04617B">
                  <a:lumMod val="20000"/>
                  <a:lumOff val="80000"/>
                </a:srgbClr>
              </a:buClr>
              <a:buNone/>
            </a:pPr>
            <a:r>
              <a:rPr lang="es-ES" sz="1800" dirty="0" smtClean="0">
                <a:solidFill>
                  <a:prstClr val="white"/>
                </a:solidFill>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89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CuadroTexto"/>
          <p:cNvSpPr txBox="1"/>
          <p:nvPr/>
        </p:nvSpPr>
        <p:spPr>
          <a:xfrm>
            <a:off x="6948264" y="332656"/>
            <a:ext cx="1704313"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cálculos.cpp</a:t>
            </a:r>
          </a:p>
        </p:txBody>
      </p:sp>
      <p:grpSp>
        <p:nvGrpSpPr>
          <p:cNvPr id="15" name="14 Grupo"/>
          <p:cNvGrpSpPr/>
          <p:nvPr/>
        </p:nvGrpSpPr>
        <p:grpSpPr>
          <a:xfrm>
            <a:off x="2421285" y="2598812"/>
            <a:ext cx="1584176" cy="854571"/>
            <a:chOff x="2421285" y="2684537"/>
            <a:chExt cx="1584176" cy="854571"/>
          </a:xfrm>
        </p:grpSpPr>
        <p:sp>
          <p:nvSpPr>
            <p:cNvPr id="7" name="6 Rectángulo"/>
            <p:cNvSpPr/>
            <p:nvPr/>
          </p:nvSpPr>
          <p:spPr>
            <a:xfrm>
              <a:off x="2421285" y="3251076"/>
              <a:ext cx="1584176" cy="288032"/>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10" name="9 Conector recto"/>
            <p:cNvCxnSpPr/>
            <p:nvPr/>
          </p:nvCxnSpPr>
          <p:spPr>
            <a:xfrm flipV="1">
              <a:off x="3213373" y="3025527"/>
              <a:ext cx="0" cy="216024"/>
            </a:xfrm>
            <a:prstGeom prst="line">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2654459" y="2684537"/>
              <a:ext cx="1100494"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Un texto</a:t>
              </a:r>
            </a:p>
          </p:txBody>
        </p:sp>
      </p:grpSp>
      <p:grpSp>
        <p:nvGrpSpPr>
          <p:cNvPr id="16" name="15 Grupo"/>
          <p:cNvGrpSpPr/>
          <p:nvPr/>
        </p:nvGrpSpPr>
        <p:grpSpPr>
          <a:xfrm>
            <a:off x="4581525" y="2598812"/>
            <a:ext cx="1440160" cy="854571"/>
            <a:chOff x="2493293" y="2684537"/>
            <a:chExt cx="1440160" cy="854571"/>
          </a:xfrm>
        </p:grpSpPr>
        <p:sp>
          <p:nvSpPr>
            <p:cNvPr id="17" name="16 Rectángulo"/>
            <p:cNvSpPr/>
            <p:nvPr/>
          </p:nvSpPr>
          <p:spPr>
            <a:xfrm>
              <a:off x="2493293" y="3251076"/>
              <a:ext cx="1440160" cy="288032"/>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18" name="17 Conector recto"/>
            <p:cNvCxnSpPr/>
            <p:nvPr/>
          </p:nvCxnSpPr>
          <p:spPr>
            <a:xfrm flipV="1">
              <a:off x="3213373" y="3025527"/>
              <a:ext cx="0" cy="216024"/>
            </a:xfrm>
            <a:prstGeom prst="line">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499513" y="2684537"/>
              <a:ext cx="1410386"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solidFill>
                    <a:srgbClr val="FFC000"/>
                  </a:solidFill>
                  <a:effectLst>
                    <a:outerShdw blurRad="38100" dist="38100" dir="2700000" algn="tl">
                      <a:srgbClr val="000000">
                        <a:alpha val="43137"/>
                      </a:srgbClr>
                    </a:outerShdw>
                  </a:effectLst>
                  <a:latin typeface="Cambria" pitchFamily="18" charset="0"/>
                </a:rPr>
                <a:t>Un número</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1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5"/>
                                        </p:tgtEl>
                                        <p:attrNameLst>
                                          <p:attrName>style.visibility</p:attrName>
                                        </p:attrNameLst>
                                      </p:cBhvr>
                                      <p:to>
                                        <p:strVal val="hidden"/>
                                      </p:to>
                                    </p:set>
                                  </p:childTnLst>
                                </p:cTn>
                              </p:par>
                            </p:childTnLst>
                          </p:cTn>
                        </p:par>
                        <p:par>
                          <p:cTn id="42" fill="hold">
                            <p:stCondLst>
                              <p:cond delay="0"/>
                            </p:stCondLst>
                            <p:childTnLst>
                              <p:par>
                                <p:cTn id="43" presetID="1" presetClass="exit" presetSubtype="0" fill="hold" nodeType="afterEffect">
                                  <p:stCondLst>
                                    <p:cond delay="0"/>
                                  </p:stCondLst>
                                  <p:childTnLst>
                                    <p:set>
                                      <p:cBhvr>
                                        <p:cTn id="44" dur="1" fill="hold">
                                          <p:stCondLst>
                                            <p:cond delay="0"/>
                                          </p:stCondLst>
                                        </p:cTn>
                                        <p:tgtEl>
                                          <p:spTgt spid="16"/>
                                        </p:tgtEl>
                                        <p:attrNameLst>
                                          <p:attrName>style.visibility</p:attrName>
                                        </p:attrNameLst>
                                      </p:cBhvr>
                                      <p:to>
                                        <p:strVal val="hidden"/>
                                      </p:to>
                                    </p:set>
                                  </p:childTnLst>
                                </p:cTn>
                              </p:par>
                            </p:childTnLst>
                          </p:cTn>
                        </p:par>
                        <p:par>
                          <p:cTn id="45" fill="hold">
                            <p:stCondLst>
                              <p:cond delay="0"/>
                            </p:stCondLst>
                            <p:childTnLst>
                              <p:par>
                                <p:cTn id="46" presetID="22" presetClass="entr" presetSubtype="8"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wipe(left)">
                                      <p:cBhvr>
                                        <p:cTn id="48" dur="1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left)">
                                      <p:cBhvr>
                                        <p:cTn id="53" dur="10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wipe(left)">
                                      <p:cBhvr>
                                        <p:cTn id="58" dur="1000"/>
                                        <p:tgtEl>
                                          <p:spTgt spid="3">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wipe(left)">
                                      <p:cBhvr>
                                        <p:cTn id="63" dur="1000"/>
                                        <p:tgtEl>
                                          <p:spTgt spid="3">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wipe(left)">
                                      <p:cBhvr>
                                        <p:cTn id="68" dur="10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wipe(left)">
                                      <p:cBhvr>
                                        <p:cTn id="73" dur="1000"/>
                                        <p:tgtEl>
                                          <p:spTgt spid="3">
                                            <p:txEl>
                                              <p:pRg st="13" end="1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animEffect transition="in" filter="wipe(left)">
                                      <p:cBhvr>
                                        <p:cTn id="78" dur="1000"/>
                                        <p:tgtEl>
                                          <p:spTgt spid="3">
                                            <p:txEl>
                                              <p:pRg st="14" end="14"/>
                                            </p:txEl>
                                          </p:spTgt>
                                        </p:tgtEl>
                                      </p:cBhvr>
                                    </p:animEffect>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up)">
                                      <p:cBhvr>
                                        <p:cTn id="8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Cálculos en los programas</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24" name="23 Grupo"/>
          <p:cNvGrpSpPr/>
          <p:nvPr/>
        </p:nvGrpSpPr>
        <p:grpSpPr>
          <a:xfrm>
            <a:off x="900665" y="4158605"/>
            <a:ext cx="2375860" cy="1440160"/>
            <a:chOff x="467544" y="4293096"/>
            <a:chExt cx="2375860" cy="1440160"/>
          </a:xfrm>
        </p:grpSpPr>
        <p:cxnSp>
          <p:nvCxnSpPr>
            <p:cNvPr id="10" name="9 Conector recto"/>
            <p:cNvCxnSpPr/>
            <p:nvPr/>
          </p:nvCxnSpPr>
          <p:spPr>
            <a:xfrm flipV="1">
              <a:off x="2555372" y="5113759"/>
              <a:ext cx="288032"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20658" y="5333146"/>
              <a:ext cx="1557542"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División real</a:t>
              </a:r>
            </a:p>
          </p:txBody>
        </p:sp>
        <p:sp>
          <p:nvSpPr>
            <p:cNvPr id="16" name="15 CuadroTexto"/>
            <p:cNvSpPr txBox="1"/>
            <p:nvPr/>
          </p:nvSpPr>
          <p:spPr>
            <a:xfrm>
              <a:off x="467544" y="4293096"/>
              <a:ext cx="1840056"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rPr>
                <a:t>División entera</a:t>
              </a:r>
            </a:p>
          </p:txBody>
        </p:sp>
        <p:cxnSp>
          <p:nvCxnSpPr>
            <p:cNvPr id="17" name="16 Conector recto"/>
            <p:cNvCxnSpPr/>
            <p:nvPr/>
          </p:nvCxnSpPr>
          <p:spPr>
            <a:xfrm flipV="1">
              <a:off x="2555372" y="5354166"/>
              <a:ext cx="288032"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267744" y="4605511"/>
              <a:ext cx="288032" cy="504056"/>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2278200" y="5354166"/>
              <a:ext cx="277576" cy="159985"/>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77825" name="Picture 1"/>
          <p:cNvPicPr>
            <a:picLocks noChangeAspect="1" noChangeArrowheads="1"/>
          </p:cNvPicPr>
          <p:nvPr/>
        </p:nvPicPr>
        <p:blipFill>
          <a:blip r:embed="rId2" cstate="print"/>
          <a:srcRect/>
          <a:stretch>
            <a:fillRect/>
          </a:stretch>
        </p:blipFill>
        <p:spPr bwMode="auto">
          <a:xfrm>
            <a:off x="3291787" y="1340768"/>
            <a:ext cx="5096637" cy="411718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Cálculos en los programas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¿División entera o división real?</a:t>
            </a:r>
          </a:p>
          <a:p>
            <a:pPr marL="361950" lvl="1" indent="1588">
              <a:spcBef>
                <a:spcPts val="0"/>
              </a:spcBef>
              <a:spcAft>
                <a:spcPts val="600"/>
              </a:spcAft>
              <a:buNone/>
            </a:pPr>
            <a:r>
              <a:rPr lang="es-ES" dirty="0" smtClean="0"/>
              <a:t>Ambos operandos enteros  </a:t>
            </a:r>
            <a:r>
              <a:rPr lang="es-ES" dirty="0" smtClean="0">
                <a:sym typeface="Wingdings" pitchFamily="2" charset="2"/>
              </a:rPr>
              <a:t> División entera</a:t>
            </a:r>
          </a:p>
          <a:p>
            <a:pPr marL="361950" lvl="1" indent="1588">
              <a:spcBef>
                <a:spcPts val="0"/>
              </a:spcBef>
              <a:spcAft>
                <a:spcPts val="1800"/>
              </a:spcAft>
              <a:buNone/>
            </a:pPr>
            <a:r>
              <a:rPr lang="es-ES" dirty="0" smtClean="0">
                <a:sym typeface="Wingdings" pitchFamily="2" charset="2"/>
              </a:rPr>
              <a:t>Algún operando real  División real</a:t>
            </a:r>
            <a:endParaRPr lang="es-ES" dirty="0" smtClean="0"/>
          </a:p>
          <a:p>
            <a:pPr marL="1076325" lvl="1" indent="1588">
              <a:spcBef>
                <a:spcPts val="0"/>
              </a:spcBef>
              <a:spcAft>
                <a:spcPts val="600"/>
              </a:spcAft>
              <a:buNone/>
              <a:tabLst>
                <a:tab pos="3590925" algn="l"/>
              </a:tabLst>
            </a:pPr>
            <a:r>
              <a:rPr lang="es-ES" dirty="0" smtClean="0"/>
              <a:t>División	Resultado</a:t>
            </a:r>
          </a:p>
          <a:p>
            <a:pPr marL="1076325" lvl="1" indent="1588">
              <a:spcBef>
                <a:spcPts val="0"/>
              </a:spcBef>
              <a:spcAft>
                <a:spcPts val="600"/>
              </a:spcAft>
              <a:buNone/>
              <a:tabLst>
                <a:tab pos="3590925" algn="l"/>
              </a:tabLst>
            </a:pPr>
            <a:r>
              <a:rPr lang="es-ES" dirty="0" smtClean="0">
                <a:solidFill>
                  <a:srgbClr val="FFFF00"/>
                </a:solidFill>
                <a:latin typeface="Consolas" pitchFamily="49" charset="0"/>
              </a:rPr>
              <a:t>500</a:t>
            </a:r>
            <a:r>
              <a:rPr lang="es-ES" dirty="0" smtClean="0">
                <a:solidFill>
                  <a:prstClr val="white"/>
                </a:solidFill>
                <a:latin typeface="Consolas" pitchFamily="49" charset="0"/>
              </a:rPr>
              <a:t> / </a:t>
            </a:r>
            <a:r>
              <a:rPr lang="es-ES" dirty="0" smtClean="0">
                <a:solidFill>
                  <a:srgbClr val="FFFF00"/>
                </a:solidFill>
                <a:latin typeface="Consolas" pitchFamily="49" charset="0"/>
              </a:rPr>
              <a:t>3</a:t>
            </a:r>
            <a:r>
              <a:rPr lang="es-ES" dirty="0" smtClean="0">
                <a:solidFill>
                  <a:prstClr val="white"/>
                </a:solidFill>
                <a:latin typeface="Consolas" pitchFamily="49" charset="0"/>
              </a:rPr>
              <a:t>	</a:t>
            </a:r>
            <a:r>
              <a:rPr lang="es-ES" dirty="0" smtClean="0">
                <a:solidFill>
                  <a:prstClr val="white"/>
                </a:solidFill>
                <a:latin typeface="Consolas" pitchFamily="49" charset="0"/>
                <a:cs typeface="Consolas" pitchFamily="49" charset="0"/>
              </a:rPr>
              <a:t>166</a:t>
            </a:r>
          </a:p>
          <a:p>
            <a:pPr marL="1076325" lvl="1" indent="1588">
              <a:spcBef>
                <a:spcPts val="0"/>
              </a:spcBef>
              <a:spcAft>
                <a:spcPts val="600"/>
              </a:spcAft>
              <a:buNone/>
              <a:tabLst>
                <a:tab pos="3590925" algn="l"/>
              </a:tabLst>
            </a:pPr>
            <a:r>
              <a:rPr lang="es-ES" dirty="0" smtClean="0">
                <a:solidFill>
                  <a:srgbClr val="FFFF00"/>
                </a:solidFill>
                <a:latin typeface="Consolas" pitchFamily="49" charset="0"/>
              </a:rPr>
              <a:t>500.0</a:t>
            </a:r>
            <a:r>
              <a:rPr lang="es-ES" dirty="0" smtClean="0">
                <a:solidFill>
                  <a:prstClr val="white"/>
                </a:solidFill>
                <a:latin typeface="Consolas" pitchFamily="49" charset="0"/>
              </a:rPr>
              <a:t> / </a:t>
            </a:r>
            <a:r>
              <a:rPr lang="es-ES" dirty="0" smtClean="0">
                <a:solidFill>
                  <a:srgbClr val="FFFF00"/>
                </a:solidFill>
                <a:latin typeface="Consolas" pitchFamily="49" charset="0"/>
              </a:rPr>
              <a:t>3	</a:t>
            </a:r>
            <a:r>
              <a:rPr lang="es-ES" dirty="0" smtClean="0">
                <a:solidFill>
                  <a:prstClr val="white"/>
                </a:solidFill>
                <a:latin typeface="Consolas" pitchFamily="49" charset="0"/>
                <a:cs typeface="Consolas" pitchFamily="49" charset="0"/>
              </a:rPr>
              <a:t>166.667</a:t>
            </a:r>
          </a:p>
          <a:p>
            <a:pPr marL="1076325" lvl="1" indent="1588">
              <a:spcBef>
                <a:spcPts val="0"/>
              </a:spcBef>
              <a:spcAft>
                <a:spcPts val="600"/>
              </a:spcAft>
              <a:buNone/>
              <a:tabLst>
                <a:tab pos="3590925" algn="l"/>
              </a:tabLst>
            </a:pPr>
            <a:r>
              <a:rPr lang="es-ES" dirty="0" smtClean="0">
                <a:solidFill>
                  <a:srgbClr val="FFFF00"/>
                </a:solidFill>
                <a:latin typeface="Consolas" pitchFamily="49" charset="0"/>
              </a:rPr>
              <a:t>500</a:t>
            </a:r>
            <a:r>
              <a:rPr lang="es-ES" dirty="0" smtClean="0">
                <a:solidFill>
                  <a:prstClr val="white"/>
                </a:solidFill>
                <a:latin typeface="Consolas" pitchFamily="49" charset="0"/>
              </a:rPr>
              <a:t> / </a:t>
            </a:r>
            <a:r>
              <a:rPr lang="es-ES" dirty="0" smtClean="0">
                <a:solidFill>
                  <a:srgbClr val="FFFF00"/>
                </a:solidFill>
                <a:latin typeface="Consolas" pitchFamily="49" charset="0"/>
              </a:rPr>
              <a:t>3.0	</a:t>
            </a:r>
            <a:r>
              <a:rPr lang="es-ES" dirty="0" smtClean="0">
                <a:solidFill>
                  <a:prstClr val="white"/>
                </a:solidFill>
                <a:latin typeface="Consolas" pitchFamily="49" charset="0"/>
                <a:cs typeface="Consolas" pitchFamily="49" charset="0"/>
              </a:rPr>
              <a:t>166.667</a:t>
            </a:r>
          </a:p>
          <a:p>
            <a:pPr marL="1076325" lvl="1" indent="1588">
              <a:spcBef>
                <a:spcPts val="0"/>
              </a:spcBef>
              <a:spcAft>
                <a:spcPts val="600"/>
              </a:spcAft>
              <a:buNone/>
              <a:tabLst>
                <a:tab pos="3590925" algn="l"/>
              </a:tabLst>
            </a:pPr>
            <a:r>
              <a:rPr lang="es-ES" dirty="0" smtClean="0">
                <a:solidFill>
                  <a:srgbClr val="FFFF00"/>
                </a:solidFill>
                <a:latin typeface="Consolas" pitchFamily="49" charset="0"/>
              </a:rPr>
              <a:t>500.0</a:t>
            </a:r>
            <a:r>
              <a:rPr lang="es-ES" dirty="0" smtClean="0">
                <a:solidFill>
                  <a:prstClr val="white"/>
                </a:solidFill>
                <a:latin typeface="Consolas" pitchFamily="49" charset="0"/>
              </a:rPr>
              <a:t> / </a:t>
            </a:r>
            <a:r>
              <a:rPr lang="es-ES" dirty="0" smtClean="0">
                <a:solidFill>
                  <a:srgbClr val="FFFF00"/>
                </a:solidFill>
                <a:latin typeface="Consolas" pitchFamily="49" charset="0"/>
              </a:rPr>
              <a:t>3.0	</a:t>
            </a:r>
            <a:r>
              <a:rPr lang="es-ES" dirty="0" smtClean="0">
                <a:solidFill>
                  <a:prstClr val="white"/>
                </a:solidFill>
                <a:latin typeface="Consolas" pitchFamily="49" charset="0"/>
                <a:cs typeface="Consolas" pitchFamily="49" charset="0"/>
              </a:rPr>
              <a:t>166.667</a:t>
            </a:r>
            <a:endParaRPr lang="es-ES"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CuadroTexto"/>
          <p:cNvSpPr txBox="1"/>
          <p:nvPr/>
        </p:nvSpPr>
        <p:spPr>
          <a:xfrm>
            <a:off x="843795" y="5013176"/>
            <a:ext cx="7544629" cy="430887"/>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200" dirty="0" smtClean="0">
                <a:solidFill>
                  <a:srgbClr val="FFC000"/>
                </a:solidFill>
                <a:effectLst>
                  <a:outerShdw blurRad="38100" dist="38100" dir="2700000" algn="tl">
                    <a:srgbClr val="000000">
                      <a:alpha val="43137"/>
                    </a:srgbClr>
                  </a:outerShdw>
                </a:effectLst>
                <a:latin typeface="Cambria" pitchFamily="18" charset="0"/>
              </a:rPr>
              <a:t>Comprueba siempre que el tipo de división sea el que quieres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3406024" y="3044280"/>
            <a:ext cx="2331985"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Variables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Datos que se mantienen en memoria</a:t>
            </a:r>
          </a:p>
          <a:p>
            <a:pPr marL="361950" lvl="1" indent="1588">
              <a:spcBef>
                <a:spcPts val="0"/>
              </a:spcBef>
              <a:spcAft>
                <a:spcPts val="1200"/>
              </a:spcAft>
              <a:buNone/>
            </a:pPr>
            <a:r>
              <a:rPr lang="es-ES" dirty="0" smtClean="0"/>
              <a:t>Variable: dato que se accede por medio de un nombre</a:t>
            </a:r>
          </a:p>
          <a:p>
            <a:pPr marL="361950" lvl="1" indent="1588">
              <a:spcBef>
                <a:spcPts val="0"/>
              </a:spcBef>
              <a:spcAft>
                <a:spcPts val="600"/>
              </a:spcAft>
              <a:buNone/>
            </a:pPr>
            <a:r>
              <a:rPr lang="es-ES" dirty="0" smtClean="0"/>
              <a:t>Dato literal: un valor concreto</a:t>
            </a:r>
          </a:p>
          <a:p>
            <a:pPr marL="361950" lvl="1" indent="1588">
              <a:spcBef>
                <a:spcPts val="0"/>
              </a:spcBef>
              <a:spcAft>
                <a:spcPts val="1200"/>
              </a:spcAft>
              <a:buNone/>
            </a:pPr>
            <a:r>
              <a:rPr lang="es-ES" dirty="0" smtClean="0"/>
              <a:t>Variable: puede cambiar de valor (</a:t>
            </a:r>
            <a:r>
              <a:rPr lang="es-ES" i="1" dirty="0" smtClean="0"/>
              <a:t>variar</a:t>
            </a:r>
            <a:r>
              <a:rPr lang="es-ES" dirty="0" smtClean="0"/>
              <a:t>)</a:t>
            </a:r>
          </a:p>
          <a:p>
            <a:pPr marL="361950" lvl="1" indent="1588">
              <a:spcBef>
                <a:spcPts val="0"/>
              </a:spcBef>
              <a:spcAft>
                <a:spcPts val="600"/>
              </a:spcAft>
              <a:buNone/>
            </a:pPr>
            <a:r>
              <a:rPr lang="es-ES" dirty="0" smtClean="0">
                <a:solidFill>
                  <a:prstClr val="white"/>
                </a:solidFill>
                <a:latin typeface="Consolas" pitchFamily="49" charset="0"/>
              </a:rPr>
              <a:t>edad = </a:t>
            </a:r>
            <a:r>
              <a:rPr lang="es-ES" dirty="0" smtClean="0">
                <a:solidFill>
                  <a:srgbClr val="FFFF00"/>
                </a:solidFill>
                <a:latin typeface="Consolas" pitchFamily="49" charset="0"/>
              </a:rPr>
              <a:t>19</a:t>
            </a:r>
            <a:r>
              <a:rPr lang="es-ES" dirty="0" smtClean="0">
                <a:latin typeface="Consolas" pitchFamily="49" charset="0"/>
              </a:rPr>
              <a:t>; </a:t>
            </a:r>
            <a:r>
              <a:rPr lang="es-ES" dirty="0" smtClean="0">
                <a:solidFill>
                  <a:srgbClr val="92D050"/>
                </a:solidFill>
                <a:latin typeface="Consolas" pitchFamily="49" charset="0"/>
              </a:rPr>
              <a:t>// variable edad y literal 19</a:t>
            </a:r>
            <a:endParaRPr lang="es-ES" dirty="0" smtClean="0">
              <a:solidFill>
                <a:srgbClr val="92D050"/>
              </a:solidFill>
            </a:endParaRPr>
          </a:p>
          <a:p>
            <a:pPr marL="361950" lvl="1" indent="1588">
              <a:spcBef>
                <a:spcPts val="1800"/>
              </a:spcBef>
              <a:spcAft>
                <a:spcPts val="600"/>
              </a:spcAft>
              <a:buNone/>
            </a:pPr>
            <a:r>
              <a:rPr lang="es-ES" dirty="0" smtClean="0">
                <a:solidFill>
                  <a:srgbClr val="FFC000"/>
                </a:solidFill>
              </a:rPr>
              <a:t>Las variables deben ser declaradas</a:t>
            </a:r>
          </a:p>
          <a:p>
            <a:pPr marL="361950" lvl="1" indent="1588">
              <a:spcBef>
                <a:spcPts val="0"/>
              </a:spcBef>
              <a:spcAft>
                <a:spcPts val="600"/>
              </a:spcAft>
              <a:buNone/>
            </a:pPr>
            <a:r>
              <a:rPr lang="es-ES" dirty="0" smtClean="0"/>
              <a:t>¿Qué tipo de dato queremos mantener?</a:t>
            </a:r>
          </a:p>
          <a:p>
            <a:pPr marL="714375" lvl="1" indent="-350838">
              <a:spcBef>
                <a:spcPts val="0"/>
              </a:spcBef>
              <a:spcAft>
                <a:spcPts val="600"/>
              </a:spcAft>
            </a:pPr>
            <a:r>
              <a:rPr lang="es-ES" dirty="0" smtClean="0"/>
              <a:t>Valor numérico sin decimales (entero): tipo </a:t>
            </a:r>
            <a:r>
              <a:rPr lang="es-ES" dirty="0" smtClean="0">
                <a:solidFill>
                  <a:srgbClr val="FFC000"/>
                </a:solidFill>
                <a:latin typeface="Consolas" pitchFamily="49" charset="0"/>
                <a:cs typeface="Consolas" pitchFamily="49" charset="0"/>
              </a:rPr>
              <a:t>int</a:t>
            </a:r>
          </a:p>
          <a:p>
            <a:pPr marL="714375" lvl="1" indent="-350838">
              <a:spcBef>
                <a:spcPts val="0"/>
              </a:spcBef>
              <a:spcAft>
                <a:spcPts val="600"/>
              </a:spcAft>
            </a:pPr>
            <a:r>
              <a:rPr lang="es-ES" dirty="0" smtClean="0"/>
              <a:t>Valor numérico con decimales (real): tipo </a:t>
            </a:r>
            <a:r>
              <a:rPr lang="es-ES" dirty="0" smtClean="0">
                <a:solidFill>
                  <a:srgbClr val="FFC000"/>
                </a:solidFill>
                <a:latin typeface="Consolas" pitchFamily="49" charset="0"/>
                <a:cs typeface="Consolas" pitchFamily="49" charset="0"/>
              </a:rPr>
              <a:t>double</a:t>
            </a:r>
          </a:p>
          <a:p>
            <a:pPr marL="361950" lvl="1" indent="1588">
              <a:spcBef>
                <a:spcPts val="1200"/>
              </a:spcBef>
              <a:spcAft>
                <a:spcPts val="600"/>
              </a:spcAft>
              <a:buNone/>
            </a:pPr>
            <a:r>
              <a:rPr lang="es-ES" dirty="0" smtClean="0"/>
              <a:t>Declaración: </a:t>
            </a:r>
            <a:r>
              <a:rPr lang="es-ES" i="1" dirty="0" smtClean="0">
                <a:solidFill>
                  <a:srgbClr val="FFC000"/>
                </a:solidFill>
                <a:latin typeface="Consolas" pitchFamily="49" charset="0"/>
                <a:cs typeface="Consolas" pitchFamily="49" charset="0"/>
              </a:rPr>
              <a:t>tipo</a:t>
            </a:r>
            <a:r>
              <a:rPr lang="es-ES" dirty="0" smtClean="0">
                <a:latin typeface="Consolas" pitchFamily="49" charset="0"/>
                <a:cs typeface="Consolas" pitchFamily="49" charset="0"/>
              </a:rPr>
              <a:t> </a:t>
            </a:r>
            <a:r>
              <a:rPr lang="es-ES" i="1" dirty="0" smtClean="0">
                <a:latin typeface="Consolas" pitchFamily="49" charset="0"/>
                <a:cs typeface="Consolas" pitchFamily="49" charset="0"/>
              </a:rPr>
              <a:t>nombre</a:t>
            </a:r>
            <a:r>
              <a:rPr lang="es-ES" dirty="0" smtClean="0">
                <a:latin typeface="Consolas" pitchFamily="49" charset="0"/>
                <a:cs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1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Declaración de variables</a:t>
            </a:r>
          </a:p>
          <a:p>
            <a:pPr lvl="1" indent="1588">
              <a:spcBef>
                <a:spcPts val="0"/>
              </a:spcBef>
              <a:spcAft>
                <a:spcPts val="600"/>
              </a:spcAft>
              <a:buClr>
                <a:srgbClr val="04617B">
                  <a:lumMod val="20000"/>
                  <a:lumOff val="80000"/>
                </a:srgbClr>
              </a:buClr>
              <a:buNone/>
              <a:tabLst>
                <a:tab pos="2514600" algn="l"/>
              </a:tabLst>
            </a:pPr>
            <a:r>
              <a:rPr lang="es-ES" dirty="0" smtClean="0">
                <a:solidFill>
                  <a:srgbClr val="FFC000"/>
                </a:solidFill>
                <a:latin typeface="Consolas" pitchFamily="49" charset="0"/>
              </a:rPr>
              <a:t>int</a:t>
            </a:r>
            <a:r>
              <a:rPr lang="es-ES" dirty="0" smtClean="0">
                <a:solidFill>
                  <a:prstClr val="white"/>
                </a:solidFill>
                <a:latin typeface="Consolas" pitchFamily="49" charset="0"/>
              </a:rPr>
              <a:t> cantidad;</a:t>
            </a:r>
          </a:p>
          <a:p>
            <a:pPr lvl="1" indent="1588">
              <a:spcBef>
                <a:spcPts val="0"/>
              </a:spcBef>
              <a:spcAft>
                <a:spcPts val="600"/>
              </a:spcAft>
              <a:buClr>
                <a:srgbClr val="04617B">
                  <a:lumMod val="20000"/>
                  <a:lumOff val="80000"/>
                </a:srgbClr>
              </a:buClr>
              <a:buNone/>
              <a:tabLst>
                <a:tab pos="2514600" algn="l"/>
              </a:tabLst>
            </a:pPr>
            <a:r>
              <a:rPr lang="es-ES" dirty="0" smtClean="0">
                <a:solidFill>
                  <a:srgbClr val="FFC000"/>
                </a:solidFill>
                <a:latin typeface="Consolas" pitchFamily="49" charset="0"/>
              </a:rPr>
              <a:t>double</a:t>
            </a:r>
            <a:r>
              <a:rPr lang="es-ES" dirty="0" smtClean="0">
                <a:solidFill>
                  <a:prstClr val="white"/>
                </a:solidFill>
                <a:latin typeface="Consolas" pitchFamily="49" charset="0"/>
              </a:rPr>
              <a:t> precio;</a:t>
            </a:r>
            <a:endParaRPr lang="es-ES" dirty="0" smtClean="0">
              <a:solidFill>
                <a:srgbClr val="FFFF00"/>
              </a:solidFill>
              <a:latin typeface="Consolas" pitchFamily="49" charset="0"/>
              <a:cs typeface="Consolas" pitchFamily="49" charset="0"/>
            </a:endParaRPr>
          </a:p>
          <a:p>
            <a:pPr marL="361950" lvl="1" indent="1588">
              <a:spcBef>
                <a:spcPts val="1200"/>
              </a:spcBef>
              <a:spcAft>
                <a:spcPts val="6000"/>
              </a:spcAft>
              <a:buNone/>
            </a:pPr>
            <a:r>
              <a:rPr lang="es-ES" dirty="0" smtClean="0"/>
              <a:t>Se reserva espacio suficiente</a:t>
            </a:r>
          </a:p>
          <a:p>
            <a:pPr marL="361950" lvl="1" indent="1588">
              <a:spcBef>
                <a:spcPts val="0"/>
              </a:spcBef>
              <a:spcAft>
                <a:spcPts val="600"/>
              </a:spcAft>
              <a:buNone/>
            </a:pPr>
            <a:r>
              <a:rPr lang="es-ES" dirty="0" smtClean="0">
                <a:solidFill>
                  <a:srgbClr val="FFC000"/>
                </a:solidFill>
              </a:rPr>
              <a:t>LAS VARIABLES NO SE INICIALIZAN</a:t>
            </a:r>
          </a:p>
          <a:p>
            <a:pPr marL="361950" lvl="1" indent="1588">
              <a:spcBef>
                <a:spcPts val="0"/>
              </a:spcBef>
              <a:spcAft>
                <a:spcPts val="600"/>
              </a:spcAft>
              <a:buNone/>
            </a:pPr>
            <a:r>
              <a:rPr lang="es-ES" dirty="0" smtClean="0"/>
              <a:t>No se deben usar hasta que se les haya dado algún valor</a:t>
            </a:r>
          </a:p>
          <a:p>
            <a:pPr marL="361950" lvl="1" indent="1588">
              <a:spcBef>
                <a:spcPts val="1200"/>
              </a:spcBef>
              <a:spcAft>
                <a:spcPts val="600"/>
              </a:spcAft>
              <a:buNone/>
            </a:pPr>
            <a:r>
              <a:rPr lang="es-ES" i="1" dirty="0" smtClean="0"/>
              <a:t>¿Dónde colocamos las declaraciones?</a:t>
            </a:r>
          </a:p>
          <a:p>
            <a:pPr marL="361950" lvl="1" indent="1588">
              <a:spcBef>
                <a:spcPts val="0"/>
              </a:spcBef>
              <a:spcAft>
                <a:spcPts val="600"/>
              </a:spcAft>
              <a:buNone/>
            </a:pPr>
            <a:r>
              <a:rPr lang="es-ES" dirty="0" smtClean="0"/>
              <a:t>Siempre, antes del primer uso</a:t>
            </a:r>
            <a:br>
              <a:rPr lang="es-ES" dirty="0" smtClean="0"/>
            </a:br>
            <a:r>
              <a:rPr lang="es-ES" dirty="0" smtClean="0"/>
              <a:t>Habitualmente al principio de la función</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508104" y="1736616"/>
          <a:ext cx="3096344" cy="1908408"/>
        </p:xfrm>
        <a:graphic>
          <a:graphicData uri="http://schemas.openxmlformats.org/drawingml/2006/table">
            <a:tbl>
              <a:tblPr firstRow="1" bandRow="1">
                <a:noFill/>
                <a:tableStyleId>{D113A9D2-9D6B-4929-AA2D-F23B5EE8CBE7}</a:tableStyleId>
              </a:tblPr>
              <a:tblGrid>
                <a:gridCol w="1601557"/>
                <a:gridCol w="1494787"/>
              </a:tblGrid>
              <a:tr h="225000">
                <a:tc>
                  <a:txBody>
                    <a:bodyPr/>
                    <a:lstStyle/>
                    <a:p>
                      <a:pPr algn="l"/>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r>
                        <a:rPr lang="es-ES" sz="2000" b="0" dirty="0" smtClean="0">
                          <a:solidFill>
                            <a:schemeClr val="tx2"/>
                          </a:solidFill>
                          <a:latin typeface="+mj-lt"/>
                        </a:rPr>
                        <a:t>Memoria</a:t>
                      </a: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5000">
                <a:tc>
                  <a:txBody>
                    <a:bodyPr/>
                    <a:lstStyle/>
                    <a:p>
                      <a:pPr algn="l"/>
                      <a:r>
                        <a:rPr lang="es-ES" sz="2000" b="0" dirty="0" smtClean="0">
                          <a:effectLst>
                            <a:outerShdw blurRad="38100" dist="38100" dir="2700000" algn="tl">
                              <a:srgbClr val="000000">
                                <a:alpha val="43137"/>
                              </a:srgbClr>
                            </a:outerShdw>
                          </a:effectLst>
                          <a:latin typeface="Consolas" pitchFamily="49" charset="0"/>
                        </a:rPr>
                        <a:t>cantidad</a:t>
                      </a:r>
                      <a:endParaRPr lang="es-ES" sz="20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2000" b="1" dirty="0" smtClean="0">
                          <a:solidFill>
                            <a:srgbClr val="C00000"/>
                          </a:solidFill>
                          <a:effectLst>
                            <a:outerShdw blurRad="38100" dist="38100" dir="2700000" algn="tl">
                              <a:srgbClr val="000000">
                                <a:alpha val="43137"/>
                              </a:srgbClr>
                            </a:outerShdw>
                          </a:effectLst>
                          <a:latin typeface="Consolas" pitchFamily="49" charset="0"/>
                        </a:rPr>
                        <a:t>?</a:t>
                      </a:r>
                      <a:endParaRPr lang="es-ES" sz="20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9688">
                <a:tc>
                  <a:txBody>
                    <a:bodyPr/>
                    <a:lstStyle/>
                    <a:p>
                      <a:pPr algn="l"/>
                      <a:r>
                        <a:rPr lang="es-ES" sz="2000" dirty="0" smtClean="0">
                          <a:effectLst>
                            <a:outerShdw blurRad="38100" dist="38100" dir="2700000" algn="tl">
                              <a:srgbClr val="000000">
                                <a:alpha val="43137"/>
                              </a:srgbClr>
                            </a:outerShdw>
                          </a:effectLst>
                          <a:latin typeface="Consolas" pitchFamily="49" charset="0"/>
                        </a:rPr>
                        <a:t>precio</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2000" b="1" dirty="0" smtClean="0">
                          <a:solidFill>
                            <a:srgbClr val="C00000"/>
                          </a:solidFill>
                          <a:effectLst>
                            <a:outerShdw blurRad="38100" dist="38100" dir="2700000" algn="tl">
                              <a:srgbClr val="000000">
                                <a:alpha val="43137"/>
                              </a:srgbClr>
                            </a:outerShdw>
                          </a:effectLst>
                          <a:latin typeface="Consolas" pitchFamily="49" charset="0"/>
                        </a:rPr>
                        <a:t>?</a:t>
                      </a:r>
                      <a:endParaRPr lang="es-ES" sz="20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endParaRPr lang="es-ES" sz="2000" dirty="0">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r>
                        <a:rPr lang="es-ES" sz="2000" b="1" dirty="0" smtClean="0">
                          <a:effectLst>
                            <a:outerShdw blurRad="38100" dist="38100" dir="2700000" algn="tl">
                              <a:srgbClr val="000000">
                                <a:alpha val="43137"/>
                              </a:srgbClr>
                            </a:outerShdw>
                          </a:effectLst>
                          <a:latin typeface="Consolas" pitchFamily="49" charset="0"/>
                        </a:rPr>
                        <a:t>...</a:t>
                      </a:r>
                      <a:endParaRPr lang="es-ES" sz="2000" b="1" dirty="0">
                        <a:effectLst>
                          <a:outerShdw blurRad="38100" dist="38100" dir="2700000" algn="tl">
                            <a:srgbClr val="000000">
                              <a:alpha val="43137"/>
                            </a:srgbClr>
                          </a:outerShdw>
                        </a:effectLst>
                        <a:latin typeface="Consolas" pitchFamily="49"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6 Rectángulo"/>
          <p:cNvSpPr/>
          <p:nvPr/>
        </p:nvSpPr>
        <p:spPr>
          <a:xfrm>
            <a:off x="6444208" y="980728"/>
            <a:ext cx="2223686" cy="461665"/>
          </a:xfrm>
          <a:prstGeom prst="rect">
            <a:avLst/>
          </a:prstGeom>
        </p:spPr>
        <p:txBody>
          <a:bodyPr wrap="none">
            <a:spAutoFit/>
          </a:bodyPr>
          <a:lstStyle/>
          <a:p>
            <a:r>
              <a:rPr lang="es-ES" sz="2400" i="1" dirty="0" smtClean="0">
                <a:solidFill>
                  <a:srgbClr val="FFC000"/>
                </a:solidFill>
                <a:latin typeface="Consolas" pitchFamily="49" charset="0"/>
                <a:cs typeface="Consolas" pitchFamily="49" charset="0"/>
              </a:rPr>
              <a:t>tipo</a:t>
            </a:r>
            <a:r>
              <a:rPr lang="es-ES" sz="2400" dirty="0" smtClean="0">
                <a:latin typeface="Consolas" pitchFamily="49" charset="0"/>
                <a:cs typeface="Consolas" pitchFamily="49" charset="0"/>
              </a:rPr>
              <a:t> </a:t>
            </a:r>
            <a:r>
              <a:rPr lang="es-ES" sz="2400" i="1" dirty="0" smtClean="0">
                <a:latin typeface="Consolas" pitchFamily="49" charset="0"/>
                <a:cs typeface="Consolas" pitchFamily="49" charset="0"/>
              </a:rPr>
              <a:t>nombre</a:t>
            </a:r>
            <a:r>
              <a:rPr lang="es-ES" sz="2400" dirty="0" smtClean="0">
                <a:latin typeface="Consolas" pitchFamily="49" charset="0"/>
                <a:cs typeface="Consolas" pitchFamily="49" charset="0"/>
              </a:rPr>
              <a:t>;</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left)">
                                      <p:cBhvr>
                                        <p:cTn id="40" dur="1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left)">
                                      <p:cBhvr>
                                        <p:cTn id="4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Declaración de variables</a:t>
            </a:r>
            <a:endParaRPr lang="es-ES" dirty="0" smtClean="0">
              <a:solidFill>
                <a:schemeClr val="bg2">
                  <a:lumMod val="20000"/>
                  <a:lumOff val="80000"/>
                </a:schemeClr>
              </a:solidFill>
            </a:endParaRPr>
          </a:p>
          <a:p>
            <a:pPr lvl="1" indent="1588">
              <a:spcBef>
                <a:spcPts val="0"/>
              </a:spcBef>
              <a:spcAft>
                <a:spcPts val="600"/>
              </a:spcAft>
              <a:buClr>
                <a:srgbClr val="04617B">
                  <a:lumMod val="20000"/>
                  <a:lumOff val="80000"/>
                </a:srgbClr>
              </a:buClr>
              <a:buNone/>
            </a:pPr>
            <a:r>
              <a:rPr lang="es-ES" sz="2000" dirty="0" smtClean="0">
                <a:solidFill>
                  <a:srgbClr val="FFCCFF"/>
                </a:solidFill>
                <a:latin typeface="Consolas" pitchFamily="49" charset="0"/>
              </a:rPr>
              <a:t>#include &lt;iostream&gt;</a:t>
            </a:r>
          </a:p>
          <a:p>
            <a:pPr lvl="1" indent="1588">
              <a:spcBef>
                <a:spcPts val="0"/>
              </a:spcBef>
              <a:spcAft>
                <a:spcPts val="600"/>
              </a:spcAft>
              <a:buClr>
                <a:srgbClr val="04617B">
                  <a:lumMod val="20000"/>
                  <a:lumOff val="80000"/>
                </a:srgbClr>
              </a:buClr>
              <a:buNone/>
            </a:pPr>
            <a:r>
              <a:rPr lang="es-ES" sz="2000" dirty="0" smtClean="0">
                <a:solidFill>
                  <a:srgbClr val="009DD9">
                    <a:lumMod val="60000"/>
                    <a:lumOff val="40000"/>
                  </a:srgbClr>
                </a:solidFill>
                <a:latin typeface="Consolas" pitchFamily="49" charset="0"/>
              </a:rPr>
              <a:t>using namespace </a:t>
            </a:r>
            <a:r>
              <a:rPr lang="es-ES" sz="2000" dirty="0" smtClean="0">
                <a:solidFill>
                  <a:prstClr val="white"/>
                </a:solidFill>
                <a:latin typeface="Consolas" pitchFamily="49" charset="0"/>
              </a:rPr>
              <a:t>std;</a:t>
            </a:r>
          </a:p>
          <a:p>
            <a:pPr lvl="1" indent="1588">
              <a:spcBef>
                <a:spcPts val="0"/>
              </a:spcBef>
              <a:spcAft>
                <a:spcPts val="600"/>
              </a:spcAft>
              <a:buClr>
                <a:srgbClr val="04617B">
                  <a:lumMod val="20000"/>
                  <a:lumOff val="80000"/>
                </a:srgbClr>
              </a:buClr>
              <a:buNone/>
            </a:pPr>
            <a:endParaRPr lang="es-ES" sz="2000" dirty="0" smtClean="0">
              <a:solidFill>
                <a:srgbClr val="FFC000"/>
              </a:solidFill>
              <a:latin typeface="Consolas" pitchFamily="49" charset="0"/>
            </a:endParaRPr>
          </a:p>
          <a:p>
            <a:pPr lvl="1" indent="1588">
              <a:spcBef>
                <a:spcPts val="0"/>
              </a:spcBef>
              <a:spcAft>
                <a:spcPts val="600"/>
              </a:spcAft>
              <a:buClr>
                <a:srgbClr val="04617B">
                  <a:lumMod val="20000"/>
                  <a:lumOff val="80000"/>
                </a:srgbClr>
              </a:buClr>
              <a:buNone/>
            </a:pPr>
            <a:r>
              <a:rPr lang="es-ES" sz="2000" dirty="0" smtClean="0">
                <a:solidFill>
                  <a:srgbClr val="FFC000"/>
                </a:solidFill>
                <a:latin typeface="Consolas" pitchFamily="49" charset="0"/>
              </a:rPr>
              <a:t>int</a:t>
            </a:r>
            <a:r>
              <a:rPr lang="es-ES" sz="2000" dirty="0" smtClean="0">
                <a:solidFill>
                  <a:prstClr val="white"/>
                </a:solidFill>
                <a:latin typeface="Consolas" pitchFamily="49" charset="0"/>
              </a:rPr>
              <a:t> main()</a:t>
            </a:r>
            <a:endParaRPr lang="es-ES" sz="2000" dirty="0" smtClean="0">
              <a:solidFill>
                <a:srgbClr val="92D050"/>
              </a:solidFill>
              <a:latin typeface="Consolas" pitchFamily="49" charset="0"/>
            </a:endParaRPr>
          </a:p>
          <a:p>
            <a:pPr lvl="1" indent="1588">
              <a:spcBef>
                <a:spcPts val="0"/>
              </a:spcBef>
              <a:spcAft>
                <a:spcPts val="600"/>
              </a:spcAft>
              <a:buClr>
                <a:srgbClr val="04617B">
                  <a:lumMod val="20000"/>
                  <a:lumOff val="80000"/>
                </a:srgbClr>
              </a:buClr>
              <a:buNone/>
            </a:pPr>
            <a:r>
              <a:rPr lang="es-ES" sz="2000" dirty="0" smtClean="0">
                <a:solidFill>
                  <a:prstClr val="white"/>
                </a:solidFill>
                <a:latin typeface="Consolas" pitchFamily="49" charset="0"/>
              </a:rPr>
              <a:t>{</a:t>
            </a:r>
          </a:p>
          <a:p>
            <a:pPr lvl="1" indent="1588">
              <a:spcBef>
                <a:spcPts val="0"/>
              </a:spcBef>
              <a:spcAft>
                <a:spcPts val="600"/>
              </a:spcAft>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FFC000"/>
                </a:solidFill>
                <a:latin typeface="Consolas" pitchFamily="49" charset="0"/>
              </a:rPr>
              <a:t>int</a:t>
            </a:r>
            <a:r>
              <a:rPr lang="es-ES" sz="2000" dirty="0" smtClean="0">
                <a:solidFill>
                  <a:prstClr val="white"/>
                </a:solidFill>
                <a:latin typeface="Consolas" pitchFamily="49" charset="0"/>
              </a:rPr>
              <a:t> cantidad;</a:t>
            </a:r>
          </a:p>
          <a:p>
            <a:pPr lvl="1" indent="1588">
              <a:spcBef>
                <a:spcPts val="0"/>
              </a:spcBef>
              <a:spcAft>
                <a:spcPts val="600"/>
              </a:spcAft>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precio, total;</a:t>
            </a:r>
          </a:p>
          <a:p>
            <a:pPr lvl="1" indent="1588">
              <a:spcBef>
                <a:spcPts val="0"/>
              </a:spcBef>
              <a:spcAft>
                <a:spcPts val="600"/>
              </a:spcAft>
              <a:buClr>
                <a:srgbClr val="04617B">
                  <a:lumMod val="20000"/>
                  <a:lumOff val="80000"/>
                </a:srgbClr>
              </a:buClr>
              <a:buNone/>
            </a:pPr>
            <a:endParaRPr lang="es-ES" sz="2000" dirty="0" smtClean="0">
              <a:solidFill>
                <a:srgbClr val="92D050"/>
              </a:solidFill>
              <a:latin typeface="Consolas" pitchFamily="49" charset="0"/>
            </a:endParaRPr>
          </a:p>
          <a:p>
            <a:pPr lvl="1" indent="1588">
              <a:spcBef>
                <a:spcPts val="0"/>
              </a:spcBef>
              <a:spcAft>
                <a:spcPts val="600"/>
              </a:spcAft>
              <a:buClr>
                <a:srgbClr val="04617B">
                  <a:lumMod val="20000"/>
                  <a:lumOff val="80000"/>
                </a:srgbClr>
              </a:buClr>
              <a:buNone/>
            </a:pPr>
            <a:endParaRPr lang="es-ES" sz="2000" dirty="0" smtClean="0">
              <a:solidFill>
                <a:srgbClr val="92D050"/>
              </a:solidFill>
              <a:latin typeface="Consolas" pitchFamily="49" charset="0"/>
            </a:endParaRPr>
          </a:p>
          <a:p>
            <a:pPr lvl="1" indent="1588">
              <a:spcBef>
                <a:spcPts val="0"/>
              </a:spcBef>
              <a:spcAft>
                <a:spcPts val="600"/>
              </a:spcAft>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009DD9">
                    <a:lumMod val="60000"/>
                    <a:lumOff val="40000"/>
                  </a:srgbClr>
                </a:solidFill>
                <a:latin typeface="Consolas" pitchFamily="49" charset="0"/>
              </a:rPr>
              <a:t>return</a:t>
            </a:r>
            <a:r>
              <a:rPr lang="es-ES" sz="2000" dirty="0" smtClean="0">
                <a:solidFill>
                  <a:prstClr val="white"/>
                </a:solidFill>
                <a:latin typeface="Consolas" pitchFamily="49" charset="0"/>
              </a:rPr>
              <a:t> </a:t>
            </a:r>
            <a:r>
              <a:rPr lang="es-ES" sz="2000" dirty="0" smtClean="0">
                <a:solidFill>
                  <a:srgbClr val="FFFF00"/>
                </a:solidFill>
                <a:latin typeface="Consolas" pitchFamily="49" charset="0"/>
              </a:rPr>
              <a:t>0</a:t>
            </a:r>
            <a:r>
              <a:rPr lang="es-ES" sz="2000" dirty="0" smtClean="0">
                <a:solidFill>
                  <a:prstClr val="white"/>
                </a:solidFill>
                <a:latin typeface="Consolas" pitchFamily="49" charset="0"/>
              </a:rPr>
              <a:t>;</a:t>
            </a:r>
            <a:endParaRPr lang="es-ES" sz="2000" dirty="0" smtClean="0">
              <a:solidFill>
                <a:srgbClr val="92D050"/>
              </a:solidFill>
              <a:latin typeface="Consolas" pitchFamily="49" charset="0"/>
            </a:endParaRPr>
          </a:p>
          <a:p>
            <a:pPr lvl="1" indent="1588">
              <a:spcBef>
                <a:spcPts val="0"/>
              </a:spcBef>
              <a:spcAft>
                <a:spcPts val="600"/>
              </a:spcAft>
              <a:buClr>
                <a:srgbClr val="04617B">
                  <a:lumMod val="20000"/>
                  <a:lumOff val="80000"/>
                </a:srgbClr>
              </a:buClr>
              <a:buNone/>
            </a:pPr>
            <a:r>
              <a:rPr lang="es-ES" sz="2000" dirty="0" smtClean="0">
                <a:solidFill>
                  <a:prstClr val="white"/>
                </a:solidFill>
                <a:latin typeface="Consolas" pitchFamily="49" charset="0"/>
              </a:rPr>
              <a:t>}</a:t>
            </a:r>
          </a:p>
          <a:p>
            <a:pPr marL="361950" lvl="1" indent="1588">
              <a:spcBef>
                <a:spcPts val="0"/>
              </a:spcBef>
              <a:spcAft>
                <a:spcPts val="600"/>
              </a:spcAft>
              <a:buNone/>
            </a:pPr>
            <a:endParaRPr lang="es-ES"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95</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724128" y="1052736"/>
          <a:ext cx="2952328" cy="2808312"/>
        </p:xfrm>
        <a:graphic>
          <a:graphicData uri="http://schemas.openxmlformats.org/drawingml/2006/table">
            <a:tbl>
              <a:tblPr firstRow="1" bandRow="1">
                <a:noFill/>
                <a:tableStyleId>{D113A9D2-9D6B-4929-AA2D-F23B5EE8CBE7}</a:tableStyleId>
              </a:tblPr>
              <a:tblGrid>
                <a:gridCol w="1527066"/>
                <a:gridCol w="1425262"/>
              </a:tblGrid>
              <a:tr h="456304">
                <a:tc>
                  <a:txBody>
                    <a:bodyPr/>
                    <a:lstStyle/>
                    <a:p>
                      <a:pPr algn="l"/>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r>
                        <a:rPr lang="es-ES" sz="2000" b="0" dirty="0" smtClean="0">
                          <a:solidFill>
                            <a:schemeClr val="tx2"/>
                          </a:solidFill>
                          <a:latin typeface="+mj-lt"/>
                        </a:rPr>
                        <a:t>Memoria</a:t>
                      </a: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6304">
                <a:tc>
                  <a:txBody>
                    <a:bodyPr/>
                    <a:lstStyle/>
                    <a:p>
                      <a:pPr algn="l"/>
                      <a:r>
                        <a:rPr lang="es-ES" sz="2000" b="0" dirty="0" smtClean="0">
                          <a:effectLst>
                            <a:outerShdw blurRad="38100" dist="38100" dir="2700000" algn="tl">
                              <a:srgbClr val="000000">
                                <a:alpha val="43137"/>
                              </a:srgbClr>
                            </a:outerShdw>
                          </a:effectLst>
                          <a:latin typeface="Consolas" pitchFamily="49" charset="0"/>
                        </a:rPr>
                        <a:t>cantidad</a:t>
                      </a:r>
                      <a:endParaRPr lang="es-ES" sz="20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2000" b="1" dirty="0" smtClean="0">
                          <a:solidFill>
                            <a:srgbClr val="C00000"/>
                          </a:solidFill>
                          <a:effectLst>
                            <a:outerShdw blurRad="38100" dist="38100" dir="2700000" algn="tl">
                              <a:srgbClr val="000000">
                                <a:alpha val="43137"/>
                              </a:srgbClr>
                            </a:outerShdw>
                          </a:effectLst>
                          <a:latin typeface="Consolas" pitchFamily="49" charset="0"/>
                        </a:rPr>
                        <a:t>?</a:t>
                      </a:r>
                      <a:endParaRPr lang="es-ES" sz="20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9700">
                <a:tc>
                  <a:txBody>
                    <a:bodyPr/>
                    <a:lstStyle/>
                    <a:p>
                      <a:pPr algn="l"/>
                      <a:r>
                        <a:rPr lang="es-ES" sz="2000" dirty="0" smtClean="0">
                          <a:effectLst>
                            <a:outerShdw blurRad="38100" dist="38100" dir="2700000" algn="tl">
                              <a:srgbClr val="000000">
                                <a:alpha val="43137"/>
                              </a:srgbClr>
                            </a:outerShdw>
                          </a:effectLst>
                          <a:latin typeface="Consolas" pitchFamily="49" charset="0"/>
                        </a:rPr>
                        <a:t>precio</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2000" b="1" dirty="0" smtClean="0">
                          <a:solidFill>
                            <a:srgbClr val="C00000"/>
                          </a:solidFill>
                          <a:effectLst>
                            <a:outerShdw blurRad="38100" dist="38100" dir="2700000" algn="tl">
                              <a:srgbClr val="000000">
                                <a:alpha val="43137"/>
                              </a:srgbClr>
                            </a:outerShdw>
                          </a:effectLst>
                          <a:latin typeface="Consolas" pitchFamily="49" charset="0"/>
                        </a:rPr>
                        <a:t>?</a:t>
                      </a:r>
                      <a:endParaRPr lang="es-ES" sz="20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19700">
                <a:tc>
                  <a:txBody>
                    <a:bodyPr/>
                    <a:lstStyle/>
                    <a:p>
                      <a:pPr algn="l"/>
                      <a:r>
                        <a:rPr lang="es-ES" sz="2000" dirty="0" smtClean="0">
                          <a:effectLst>
                            <a:outerShdw blurRad="38100" dist="38100" dir="2700000" algn="tl">
                              <a:srgbClr val="000000">
                                <a:alpha val="43137"/>
                              </a:srgbClr>
                            </a:outerShdw>
                          </a:effectLst>
                          <a:latin typeface="Consolas" pitchFamily="49" charset="0"/>
                        </a:rPr>
                        <a:t>total</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algn="ctr" rtl="0" eaLnBrk="1" latinLnBrk="0" hangingPunct="1"/>
                      <a:r>
                        <a:rPr kumimoji="0" lang="es-ES" sz="2000" b="1" kern="1200" dirty="0" smtClean="0">
                          <a:solidFill>
                            <a:srgbClr val="C00000"/>
                          </a:solidFill>
                          <a:effectLst>
                            <a:outerShdw blurRad="38100" dist="38100" dir="2700000" algn="tl">
                              <a:srgbClr val="000000">
                                <a:alpha val="43137"/>
                              </a:srgbClr>
                            </a:outerShdw>
                          </a:effectLst>
                          <a:latin typeface="Consolas" pitchFamily="49" charset="0"/>
                          <a:ea typeface="+mn-ea"/>
                          <a:cs typeface="+mn-cs"/>
                        </a:rPr>
                        <a:t>?</a:t>
                      </a:r>
                      <a:endParaRPr kumimoji="0" lang="es-ES" sz="2000" b="1" kern="1200" dirty="0">
                        <a:solidFill>
                          <a:srgbClr val="C00000"/>
                        </a:solidFill>
                        <a:effectLst>
                          <a:outerShdw blurRad="38100" dist="38100" dir="2700000" algn="tl">
                            <a:srgbClr val="000000">
                              <a:alpha val="43137"/>
                            </a:srgbClr>
                          </a:outerShdw>
                        </a:effectLst>
                        <a:latin typeface="Consolas" pitchFamily="49"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6304">
                <a:tc>
                  <a:txBody>
                    <a:bodyPr/>
                    <a:lstStyle/>
                    <a:p>
                      <a:pPr algn="l"/>
                      <a:endParaRPr lang="es-ES" sz="2000" dirty="0">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effectLst>
                            <a:outerShdw blurRad="38100" dist="38100" dir="2700000" algn="tl">
                              <a:srgbClr val="000000">
                                <a:alpha val="43137"/>
                              </a:srgbClr>
                            </a:outerShdw>
                          </a:effectLst>
                          <a:latin typeface="Consolas" pitchFamily="49" charset="0"/>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4" name="13 Grupo"/>
          <p:cNvGrpSpPr/>
          <p:nvPr/>
        </p:nvGrpSpPr>
        <p:grpSpPr>
          <a:xfrm>
            <a:off x="3260998" y="4293096"/>
            <a:ext cx="5517347" cy="1129481"/>
            <a:chOff x="3203848" y="4293096"/>
            <a:chExt cx="5517347" cy="1129481"/>
          </a:xfrm>
        </p:grpSpPr>
        <p:cxnSp>
          <p:nvCxnSpPr>
            <p:cNvPr id="10" name="9 Conector recto de flecha"/>
            <p:cNvCxnSpPr/>
            <p:nvPr/>
          </p:nvCxnSpPr>
          <p:spPr>
            <a:xfrm flipH="1" flipV="1">
              <a:off x="3203848" y="4293096"/>
              <a:ext cx="216024" cy="360040"/>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3419872" y="4653136"/>
              <a:ext cx="5301323" cy="769441"/>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200" dirty="0" smtClean="0">
                  <a:effectLst>
                    <a:outerShdw blurRad="38100" dist="38100" dir="2700000" algn="tl">
                      <a:srgbClr val="000000">
                        <a:alpha val="43137"/>
                      </a:srgbClr>
                    </a:outerShdw>
                  </a:effectLst>
                  <a:latin typeface="Cambria" pitchFamily="18" charset="0"/>
                </a:rPr>
                <a:t>Podemos declarar varias de un mismo tipo</a:t>
              </a:r>
              <a:br>
                <a:rPr lang="es-ES" sz="2200" dirty="0" smtClean="0">
                  <a:effectLst>
                    <a:outerShdw blurRad="38100" dist="38100" dir="2700000" algn="tl">
                      <a:srgbClr val="000000">
                        <a:alpha val="43137"/>
                      </a:srgbClr>
                    </a:outerShdw>
                  </a:effectLst>
                  <a:latin typeface="Cambria" pitchFamily="18" charset="0"/>
                </a:rPr>
              </a:br>
              <a:r>
                <a:rPr lang="es-ES" sz="2200" dirty="0" smtClean="0">
                  <a:effectLst>
                    <a:outerShdw blurRad="38100" dist="38100" dir="2700000" algn="tl">
                      <a:srgbClr val="000000">
                        <a:alpha val="43137"/>
                      </a:srgbClr>
                    </a:outerShdw>
                  </a:effectLst>
                  <a:latin typeface="Cambria" pitchFamily="18" charset="0"/>
                </a:rPr>
                <a:t>separando los nombres con comas</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1000"/>
                                        <p:tgtEl>
                                          <p:spTgt spid="3">
                                            <p:txEl>
                                              <p:pRg st="6" end="6"/>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1000"/>
                                        <p:tgtEl>
                                          <p:spTgt spid="3">
                                            <p:txEl>
                                              <p:pRg st="7" end="7"/>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wipe(left)">
                                      <p:cBhvr>
                                        <p:cTn id="31" dur="1000"/>
                                        <p:tgtEl>
                                          <p:spTgt spid="3">
                                            <p:txEl>
                                              <p:pRg st="10" end="10"/>
                                            </p:txEl>
                                          </p:spTgt>
                                        </p:tgtEl>
                                      </p:cBhvr>
                                    </p:animEffect>
                                  </p:childTnLst>
                                </p:cTn>
                              </p:par>
                            </p:childTnLst>
                          </p:cTn>
                        </p:par>
                        <p:par>
                          <p:cTn id="32" fill="hold">
                            <p:stCondLst>
                              <p:cond delay="7000"/>
                            </p:stCondLst>
                            <p:childTnLst>
                              <p:par>
                                <p:cTn id="33" presetID="22" presetClass="entr" presetSubtype="8" fill="hold" grpId="0" nodeType="after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left)">
                                      <p:cBhvr>
                                        <p:cTn id="35" dur="1000"/>
                                        <p:tgtEl>
                                          <p:spTgt spid="3">
                                            <p:txEl>
                                              <p:pRg st="11" end="11"/>
                                            </p:txEl>
                                          </p:spTgt>
                                        </p:tgtEl>
                                      </p:cBhvr>
                                    </p:animEffect>
                                  </p:childTnLst>
                                </p:cTn>
                              </p:par>
                            </p:childTnLst>
                          </p:cTn>
                        </p:par>
                        <p:par>
                          <p:cTn id="36" fill="hold">
                            <p:stCondLst>
                              <p:cond delay="8000"/>
                            </p:stCondLst>
                            <p:childTnLst>
                              <p:par>
                                <p:cTn id="37" presetID="22" presetClass="entr" presetSubtype="1" fill="hold" nodeType="afterEffect">
                                  <p:stCondLst>
                                    <p:cond delay="200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1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Capacidad de las variables</a:t>
            </a:r>
          </a:p>
          <a:p>
            <a:pPr marL="361950" lvl="1" indent="1588">
              <a:spcBef>
                <a:spcPts val="0"/>
              </a:spcBef>
              <a:spcAft>
                <a:spcPts val="600"/>
              </a:spcAft>
              <a:buNone/>
            </a:pPr>
            <a:r>
              <a:rPr lang="es-ES" dirty="0" smtClean="0">
                <a:solidFill>
                  <a:srgbClr val="FFC000"/>
                </a:solidFill>
                <a:latin typeface="Consolas" pitchFamily="49" charset="0"/>
              </a:rPr>
              <a:t>int</a:t>
            </a:r>
          </a:p>
          <a:p>
            <a:pPr marL="361950" lvl="1" indent="1588">
              <a:spcBef>
                <a:spcPts val="0"/>
              </a:spcBef>
              <a:spcAft>
                <a:spcPts val="600"/>
              </a:spcAft>
              <a:buNone/>
            </a:pPr>
            <a:r>
              <a:rPr lang="es-ES" dirty="0" smtClean="0">
                <a:cs typeface="Courier New" pitchFamily="49" charset="0"/>
              </a:rPr>
              <a:t>-2.147.483.648</a:t>
            </a:r>
            <a:r>
              <a:rPr lang="es-ES" dirty="0" smtClean="0"/>
              <a:t> ... </a:t>
            </a:r>
            <a:r>
              <a:rPr lang="es-ES" dirty="0" smtClean="0">
                <a:cs typeface="Courier New" pitchFamily="49" charset="0"/>
              </a:rPr>
              <a:t>2.147.483.647</a:t>
            </a:r>
            <a:endParaRPr lang="es-ES" dirty="0" smtClean="0"/>
          </a:p>
          <a:p>
            <a:pPr marL="361950" lvl="1" indent="1588">
              <a:spcBef>
                <a:spcPts val="0"/>
              </a:spcBef>
              <a:spcAft>
                <a:spcPts val="600"/>
              </a:spcAft>
              <a:buNone/>
            </a:pPr>
            <a:r>
              <a:rPr lang="es-ES" dirty="0" smtClean="0">
                <a:solidFill>
                  <a:srgbClr val="FFFF00"/>
                </a:solidFill>
                <a:latin typeface="Consolas" pitchFamily="49" charset="0"/>
                <a:cs typeface="Courier New" pitchFamily="49" charset="0"/>
              </a:rPr>
              <a:t>-2147483648</a:t>
            </a:r>
            <a:r>
              <a:rPr lang="es-ES" dirty="0" smtClean="0">
                <a:solidFill>
                  <a:prstClr val="white"/>
                </a:solidFill>
              </a:rPr>
              <a:t> </a:t>
            </a:r>
            <a:r>
              <a:rPr lang="es-ES" dirty="0" smtClean="0"/>
              <a:t>.. </a:t>
            </a:r>
            <a:r>
              <a:rPr lang="es-ES" dirty="0" smtClean="0">
                <a:solidFill>
                  <a:srgbClr val="FFFF00"/>
                </a:solidFill>
                <a:latin typeface="Consolas" pitchFamily="49" charset="0"/>
                <a:cs typeface="Courier New" pitchFamily="49" charset="0"/>
              </a:rPr>
              <a:t>2147483647</a:t>
            </a:r>
            <a:endParaRPr lang="es-ES" dirty="0" smtClean="0"/>
          </a:p>
          <a:p>
            <a:pPr lvl="1" indent="1588">
              <a:spcBef>
                <a:spcPts val="3000"/>
              </a:spcBef>
              <a:spcAft>
                <a:spcPts val="600"/>
              </a:spcAft>
              <a:buClr>
                <a:srgbClr val="04617B">
                  <a:lumMod val="20000"/>
                  <a:lumOff val="80000"/>
                </a:srgbClr>
              </a:buClr>
              <a:buNone/>
              <a:tabLst>
                <a:tab pos="2514600" algn="l"/>
              </a:tabLst>
            </a:pPr>
            <a:r>
              <a:rPr lang="es-ES" dirty="0" smtClean="0">
                <a:solidFill>
                  <a:srgbClr val="FFC000"/>
                </a:solidFill>
                <a:latin typeface="Consolas" pitchFamily="49" charset="0"/>
              </a:rPr>
              <a:t>double</a:t>
            </a:r>
          </a:p>
          <a:p>
            <a:pPr lvl="1" indent="1588">
              <a:spcBef>
                <a:spcPts val="0"/>
              </a:spcBef>
              <a:spcAft>
                <a:spcPts val="3000"/>
              </a:spcAft>
              <a:buClr>
                <a:srgbClr val="04617B">
                  <a:lumMod val="20000"/>
                  <a:lumOff val="80000"/>
                </a:srgbClr>
              </a:buClr>
              <a:buNone/>
              <a:tabLst>
                <a:tab pos="2514600" algn="l"/>
              </a:tabLst>
            </a:pPr>
            <a:r>
              <a:rPr lang="es-ES" dirty="0" smtClean="0">
                <a:cs typeface="Courier New" pitchFamily="49" charset="0"/>
              </a:rPr>
              <a:t>2,23 </a:t>
            </a:r>
            <a:r>
              <a:rPr lang="es-ES" dirty="0" smtClean="0">
                <a:latin typeface="+mj-lt"/>
                <a:cs typeface="Courier New" pitchFamily="49" charset="0"/>
              </a:rPr>
              <a:t>x </a:t>
            </a:r>
            <a:r>
              <a:rPr lang="es-ES" dirty="0" smtClean="0">
                <a:cs typeface="Courier New" pitchFamily="49" charset="0"/>
              </a:rPr>
              <a:t>10</a:t>
            </a:r>
            <a:r>
              <a:rPr lang="es-ES" baseline="30000" dirty="0" smtClean="0">
                <a:cs typeface="Courier New" pitchFamily="49" charset="0"/>
              </a:rPr>
              <a:t>-308</a:t>
            </a:r>
            <a:r>
              <a:rPr lang="es-ES" dirty="0" smtClean="0"/>
              <a:t> ... </a:t>
            </a:r>
            <a:r>
              <a:rPr lang="es-ES" dirty="0" smtClean="0">
                <a:cs typeface="Courier New" pitchFamily="49" charset="0"/>
              </a:rPr>
              <a:t>1,79 </a:t>
            </a:r>
            <a:r>
              <a:rPr lang="es-ES" dirty="0" smtClean="0">
                <a:latin typeface="+mj-lt"/>
                <a:cs typeface="Courier New" pitchFamily="49" charset="0"/>
              </a:rPr>
              <a:t>x</a:t>
            </a:r>
            <a:r>
              <a:rPr lang="es-ES" dirty="0" smtClean="0">
                <a:cs typeface="Courier New" pitchFamily="49" charset="0"/>
              </a:rPr>
              <a:t> 10</a:t>
            </a:r>
            <a:r>
              <a:rPr lang="es-ES" baseline="30000" dirty="0" smtClean="0">
                <a:cs typeface="Courier New" pitchFamily="49" charset="0"/>
              </a:rPr>
              <a:t>+308</a:t>
            </a:r>
            <a:r>
              <a:rPr lang="es-ES" dirty="0" smtClean="0"/>
              <a:t> y sus negativos</a:t>
            </a:r>
          </a:p>
          <a:p>
            <a:pPr lvl="1" indent="1588">
              <a:spcBef>
                <a:spcPts val="0"/>
              </a:spcBef>
              <a:spcAft>
                <a:spcPts val="600"/>
              </a:spcAft>
              <a:buClr>
                <a:srgbClr val="04617B">
                  <a:lumMod val="20000"/>
                  <a:lumOff val="80000"/>
                </a:srgbClr>
              </a:buClr>
              <a:buNone/>
              <a:tabLst>
                <a:tab pos="2514600" algn="l"/>
              </a:tabLst>
            </a:pPr>
            <a:r>
              <a:rPr lang="es-ES" dirty="0" smtClean="0">
                <a:latin typeface="Consolas" pitchFamily="49" charset="0"/>
                <a:cs typeface="Courier New" pitchFamily="49" charset="0"/>
              </a:rPr>
              <a:t>[</a:t>
            </a:r>
            <a:r>
              <a:rPr lang="es-ES" dirty="0" smtClean="0">
                <a:solidFill>
                  <a:srgbClr val="FFFF00"/>
                </a:solidFill>
                <a:latin typeface="Consolas" pitchFamily="49" charset="0"/>
                <a:cs typeface="Courier New" pitchFamily="49" charset="0"/>
              </a:rPr>
              <a:t>+</a:t>
            </a:r>
            <a:r>
              <a:rPr lang="es-ES" dirty="0" smtClean="0"/>
              <a:t>|</a:t>
            </a:r>
            <a:r>
              <a:rPr lang="es-ES" dirty="0" smtClean="0">
                <a:solidFill>
                  <a:srgbClr val="FFFF00"/>
                </a:solidFill>
                <a:latin typeface="Consolas" pitchFamily="49" charset="0"/>
                <a:cs typeface="Courier New" pitchFamily="49" charset="0"/>
              </a:rPr>
              <a:t>-</a:t>
            </a:r>
            <a:r>
              <a:rPr lang="es-ES" dirty="0" smtClean="0">
                <a:latin typeface="Consolas" pitchFamily="49" charset="0"/>
                <a:cs typeface="Courier New" pitchFamily="49" charset="0"/>
              </a:rPr>
              <a:t>]</a:t>
            </a:r>
            <a:r>
              <a:rPr lang="es-ES" dirty="0" smtClean="0">
                <a:latin typeface="Consolas" pitchFamily="49" charset="0"/>
              </a:rPr>
              <a:t> </a:t>
            </a:r>
            <a:r>
              <a:rPr lang="es-ES" dirty="0" smtClean="0">
                <a:solidFill>
                  <a:srgbClr val="FFFF00"/>
                </a:solidFill>
                <a:latin typeface="Consolas" pitchFamily="49" charset="0"/>
                <a:cs typeface="Courier New" pitchFamily="49" charset="0"/>
              </a:rPr>
              <a:t>2.23e-308</a:t>
            </a:r>
            <a:r>
              <a:rPr lang="es-ES" dirty="0" smtClean="0"/>
              <a:t> .. </a:t>
            </a:r>
            <a:r>
              <a:rPr lang="es-ES" dirty="0" smtClean="0">
                <a:solidFill>
                  <a:srgbClr val="FFFF00"/>
                </a:solidFill>
                <a:latin typeface="Consolas" pitchFamily="49" charset="0"/>
                <a:cs typeface="Courier New" pitchFamily="49" charset="0"/>
              </a:rPr>
              <a:t>1.79e+308</a:t>
            </a:r>
            <a:endParaRPr lang="es-ES" dirty="0" smtClean="0"/>
          </a:p>
          <a:p>
            <a:pPr marL="361950" lvl="1" indent="1588">
              <a:spcBef>
                <a:spcPts val="3000"/>
              </a:spcBef>
              <a:spcAft>
                <a:spcPts val="600"/>
              </a:spcAft>
              <a:buNone/>
            </a:pPr>
            <a:r>
              <a:rPr lang="es-ES" dirty="0" smtClean="0"/>
              <a:t>Problemas de precisión</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96</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11" name="10 Grupo"/>
          <p:cNvGrpSpPr/>
          <p:nvPr/>
        </p:nvGrpSpPr>
        <p:grpSpPr>
          <a:xfrm>
            <a:off x="5004048" y="4335487"/>
            <a:ext cx="3013473" cy="430887"/>
            <a:chOff x="5364088" y="4499828"/>
            <a:chExt cx="3013473" cy="430887"/>
          </a:xfrm>
        </p:grpSpPr>
        <p:cxnSp>
          <p:nvCxnSpPr>
            <p:cNvPr id="7" name="6 Conector recto de flecha"/>
            <p:cNvCxnSpPr/>
            <p:nvPr/>
          </p:nvCxnSpPr>
          <p:spPr>
            <a:xfrm flipH="1">
              <a:off x="5364088" y="4720044"/>
              <a:ext cx="581397" cy="0"/>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945485" y="4499828"/>
              <a:ext cx="2432076" cy="430887"/>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200" dirty="0" smtClean="0">
                  <a:effectLst>
                    <a:outerShdw blurRad="38100" dist="38100" dir="2700000" algn="tl">
                      <a:srgbClr val="000000">
                        <a:alpha val="43137"/>
                      </a:srgbClr>
                    </a:outerShdw>
                  </a:effectLst>
                  <a:latin typeface="Cambria" pitchFamily="18" charset="0"/>
                </a:rPr>
                <a:t>Notación científica</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1000"/>
                                        <p:tgtEl>
                                          <p:spTgt spid="3">
                                            <p:txEl>
                                              <p:pRg st="4" end="4"/>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1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Sintaxis del lenguaje de programación</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95" name="94 Grupo"/>
          <p:cNvGrpSpPr/>
          <p:nvPr/>
        </p:nvGrpSpPr>
        <p:grpSpPr>
          <a:xfrm>
            <a:off x="539552" y="3573016"/>
            <a:ext cx="7344816" cy="480399"/>
            <a:chOff x="539552" y="3573016"/>
            <a:chExt cx="7344816" cy="480399"/>
          </a:xfrm>
        </p:grpSpPr>
        <p:sp>
          <p:nvSpPr>
            <p:cNvPr id="66" name="65 CuadroTexto"/>
            <p:cNvSpPr txBox="1"/>
            <p:nvPr/>
          </p:nvSpPr>
          <p:spPr>
            <a:xfrm>
              <a:off x="539552" y="3628549"/>
              <a:ext cx="90293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mj-lt"/>
                </a:rPr>
                <a:t>avanzar</a:t>
              </a:r>
            </a:p>
          </p:txBody>
        </p:sp>
        <p:cxnSp>
          <p:nvCxnSpPr>
            <p:cNvPr id="67" name="66 Conector recto de flecha"/>
            <p:cNvCxnSpPr/>
            <p:nvPr/>
          </p:nvCxnSpPr>
          <p:spPr>
            <a:xfrm flipV="1">
              <a:off x="1547664" y="3813215"/>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6" name="75 Rectángulo"/>
            <p:cNvSpPr/>
            <p:nvPr/>
          </p:nvSpPr>
          <p:spPr>
            <a:xfrm>
              <a:off x="3131840" y="3642399"/>
              <a:ext cx="1440160" cy="3416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mj-lt"/>
                </a:rPr>
                <a:t>dirección</a:t>
              </a:r>
            </a:p>
          </p:txBody>
        </p:sp>
        <p:cxnSp>
          <p:nvCxnSpPr>
            <p:cNvPr id="78" name="77 Conector recto de flecha"/>
            <p:cNvCxnSpPr/>
            <p:nvPr/>
          </p:nvCxnSpPr>
          <p:spPr>
            <a:xfrm flipV="1">
              <a:off x="7524328" y="3813215"/>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9" name="78 Elipse"/>
            <p:cNvSpPr/>
            <p:nvPr/>
          </p:nvSpPr>
          <p:spPr>
            <a:xfrm>
              <a:off x="1907704" y="3573016"/>
              <a:ext cx="861710"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err="1" smtClean="0">
                  <a:effectLst>
                    <a:outerShdw blurRad="38100" dist="38100" dir="2700000" algn="tl">
                      <a:srgbClr val="000000">
                        <a:alpha val="43137"/>
                      </a:srgbClr>
                    </a:outerShdw>
                  </a:effectLst>
                  <a:latin typeface="Consolas" pitchFamily="49" charset="0"/>
                  <a:cs typeface="Consolas" pitchFamily="49" charset="0"/>
                </a:rPr>
                <a:t>Go</a:t>
              </a:r>
              <a:endParaRPr lang="es-ES" dirty="0" smtClean="0">
                <a:effectLst>
                  <a:outerShdw blurRad="38100" dist="38100" dir="2700000" algn="tl">
                    <a:srgbClr val="000000">
                      <a:alpha val="43137"/>
                    </a:srgbClr>
                  </a:outerShdw>
                </a:effectLst>
                <a:latin typeface="Consolas" pitchFamily="49" charset="0"/>
                <a:cs typeface="Consolas" pitchFamily="49" charset="0"/>
              </a:endParaRPr>
            </a:p>
          </p:txBody>
        </p:sp>
        <p:sp>
          <p:nvSpPr>
            <p:cNvPr id="80" name="79 Elipse"/>
            <p:cNvSpPr/>
            <p:nvPr/>
          </p:nvSpPr>
          <p:spPr>
            <a:xfrm>
              <a:off x="6156176" y="3573016"/>
              <a:ext cx="1368152"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Blocks</a:t>
              </a:r>
            </a:p>
          </p:txBody>
        </p:sp>
        <p:sp>
          <p:nvSpPr>
            <p:cNvPr id="81" name="80 Rectángulo"/>
            <p:cNvSpPr/>
            <p:nvPr/>
          </p:nvSpPr>
          <p:spPr>
            <a:xfrm>
              <a:off x="4932040" y="3642399"/>
              <a:ext cx="864096" cy="3416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mj-lt"/>
                </a:rPr>
                <a:t>num</a:t>
              </a:r>
            </a:p>
          </p:txBody>
        </p:sp>
        <p:cxnSp>
          <p:nvCxnSpPr>
            <p:cNvPr id="82" name="81 Conector recto de flecha"/>
            <p:cNvCxnSpPr/>
            <p:nvPr/>
          </p:nvCxnSpPr>
          <p:spPr>
            <a:xfrm flipV="1">
              <a:off x="2771800" y="3813215"/>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p:nvPr/>
          </p:nvCxnSpPr>
          <p:spPr>
            <a:xfrm flipV="1">
              <a:off x="4572000" y="3813215"/>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4" name="83 Conector recto de flecha"/>
            <p:cNvCxnSpPr/>
            <p:nvPr/>
          </p:nvCxnSpPr>
          <p:spPr>
            <a:xfrm flipV="1">
              <a:off x="5796136" y="3813215"/>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07" name="106 Grupo"/>
          <p:cNvGrpSpPr/>
          <p:nvPr/>
        </p:nvGrpSpPr>
        <p:grpSpPr>
          <a:xfrm>
            <a:off x="6372200" y="1487409"/>
            <a:ext cx="2304256" cy="480399"/>
            <a:chOff x="6372200" y="1487409"/>
            <a:chExt cx="2304256" cy="480399"/>
          </a:xfrm>
        </p:grpSpPr>
        <p:sp>
          <p:nvSpPr>
            <p:cNvPr id="138" name="137 Elipse"/>
            <p:cNvSpPr/>
            <p:nvPr/>
          </p:nvSpPr>
          <p:spPr>
            <a:xfrm>
              <a:off x="6372200" y="1487409"/>
              <a:ext cx="1077734"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endParaRPr lang="es-ES" dirty="0" smtClean="0">
                <a:effectLst>
                  <a:outerShdw blurRad="38100" dist="38100" dir="2700000" algn="tl">
                    <a:srgbClr val="000000">
                      <a:alpha val="43137"/>
                    </a:srgbClr>
                  </a:outerShdw>
                </a:effectLst>
                <a:latin typeface="Consolas" pitchFamily="49" charset="0"/>
                <a:cs typeface="Consolas" pitchFamily="49" charset="0"/>
              </a:endParaRPr>
            </a:p>
          </p:txBody>
        </p:sp>
        <p:sp>
          <p:nvSpPr>
            <p:cNvPr id="139" name="138 CuadroTexto"/>
            <p:cNvSpPr txBox="1"/>
            <p:nvPr/>
          </p:nvSpPr>
          <p:spPr>
            <a:xfrm>
              <a:off x="7457468" y="1537742"/>
              <a:ext cx="1218988"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 Literales</a:t>
              </a:r>
            </a:p>
          </p:txBody>
        </p:sp>
      </p:grpSp>
      <p:grpSp>
        <p:nvGrpSpPr>
          <p:cNvPr id="100" name="99 Grupo"/>
          <p:cNvGrpSpPr/>
          <p:nvPr/>
        </p:nvGrpSpPr>
        <p:grpSpPr>
          <a:xfrm>
            <a:off x="539552" y="4340410"/>
            <a:ext cx="3455920" cy="1776543"/>
            <a:chOff x="539552" y="4340410"/>
            <a:chExt cx="3455920" cy="1776543"/>
          </a:xfrm>
        </p:grpSpPr>
        <p:cxnSp>
          <p:nvCxnSpPr>
            <p:cNvPr id="25" name="24 Conector recto de flecha"/>
            <p:cNvCxnSpPr/>
            <p:nvPr/>
          </p:nvCxnSpPr>
          <p:spPr>
            <a:xfrm flipV="1">
              <a:off x="1617286" y="5237999"/>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986851" y="4572859"/>
              <a:ext cx="0" cy="68927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1977326" y="5014432"/>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3275856" y="5014477"/>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V="1">
              <a:off x="3623521" y="4597242"/>
              <a:ext cx="0" cy="648000"/>
            </a:xfrm>
            <a:prstGeom prst="line">
              <a:avLst/>
            </a:prstGeom>
            <a:ln w="28575">
              <a:solidFill>
                <a:srgbClr val="FFC00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1977326" y="5481206"/>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3275856" y="5481206"/>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1986851" y="5271654"/>
              <a:ext cx="0" cy="612000"/>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V="1">
              <a:off x="3618758" y="5243079"/>
              <a:ext cx="0" cy="648000"/>
            </a:xfrm>
            <a:prstGeom prst="line">
              <a:avLst/>
            </a:prstGeom>
            <a:ln w="28575">
              <a:solidFill>
                <a:srgbClr val="FFC000"/>
              </a:solidFill>
              <a:headEnd type="none"/>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5" name="84 CuadroTexto"/>
            <p:cNvSpPr txBox="1"/>
            <p:nvPr/>
          </p:nvSpPr>
          <p:spPr>
            <a:xfrm>
              <a:off x="539552" y="5057865"/>
              <a:ext cx="1044068"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mj-lt"/>
                </a:rPr>
                <a:t>dirección</a:t>
              </a:r>
            </a:p>
          </p:txBody>
        </p:sp>
        <p:cxnSp>
          <p:nvCxnSpPr>
            <p:cNvPr id="88" name="87 Conector recto"/>
            <p:cNvCxnSpPr/>
            <p:nvPr/>
          </p:nvCxnSpPr>
          <p:spPr>
            <a:xfrm>
              <a:off x="1977326" y="4578192"/>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a:off x="1977326" y="5878528"/>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0" name="89 Conector recto"/>
            <p:cNvCxnSpPr/>
            <p:nvPr/>
          </p:nvCxnSpPr>
          <p:spPr>
            <a:xfrm>
              <a:off x="3275856" y="4587717"/>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3275856" y="5883861"/>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6" name="85 Elipse"/>
            <p:cNvSpPr/>
            <p:nvPr/>
          </p:nvSpPr>
          <p:spPr>
            <a:xfrm>
              <a:off x="2342138" y="4340410"/>
              <a:ext cx="1080120"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North</a:t>
              </a:r>
            </a:p>
          </p:txBody>
        </p:sp>
        <p:cxnSp>
          <p:nvCxnSpPr>
            <p:cNvPr id="97" name="96 Conector recto de flecha"/>
            <p:cNvCxnSpPr/>
            <p:nvPr/>
          </p:nvCxnSpPr>
          <p:spPr>
            <a:xfrm flipV="1">
              <a:off x="3635432" y="5237999"/>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37 Elipse"/>
            <p:cNvSpPr/>
            <p:nvPr/>
          </p:nvSpPr>
          <p:spPr>
            <a:xfrm>
              <a:off x="2339752" y="4786175"/>
              <a:ext cx="1080120"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East</a:t>
              </a:r>
            </a:p>
          </p:txBody>
        </p:sp>
        <p:sp>
          <p:nvSpPr>
            <p:cNvPr id="39" name="38 Elipse"/>
            <p:cNvSpPr/>
            <p:nvPr/>
          </p:nvSpPr>
          <p:spPr>
            <a:xfrm>
              <a:off x="2339752" y="5233081"/>
              <a:ext cx="1080120"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South</a:t>
              </a:r>
            </a:p>
          </p:txBody>
        </p:sp>
        <p:sp>
          <p:nvSpPr>
            <p:cNvPr id="87" name="86 Elipse"/>
            <p:cNvSpPr/>
            <p:nvPr/>
          </p:nvSpPr>
          <p:spPr>
            <a:xfrm>
              <a:off x="2339752" y="5636554"/>
              <a:ext cx="1080120"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West</a:t>
              </a:r>
            </a:p>
          </p:txBody>
        </p:sp>
      </p:grpSp>
      <p:grpSp>
        <p:nvGrpSpPr>
          <p:cNvPr id="77" name="76 Grupo"/>
          <p:cNvGrpSpPr/>
          <p:nvPr/>
        </p:nvGrpSpPr>
        <p:grpSpPr>
          <a:xfrm>
            <a:off x="539552" y="1719216"/>
            <a:ext cx="4680520" cy="1493760"/>
            <a:chOff x="539552" y="1719216"/>
            <a:chExt cx="4680520" cy="1493760"/>
          </a:xfrm>
        </p:grpSpPr>
        <p:sp>
          <p:nvSpPr>
            <p:cNvPr id="40" name="39 CuadroTexto"/>
            <p:cNvSpPr txBox="1"/>
            <p:nvPr/>
          </p:nvSpPr>
          <p:spPr>
            <a:xfrm>
              <a:off x="539552" y="2328546"/>
              <a:ext cx="1217641"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mj-lt"/>
                </a:rPr>
                <a:t>instrucción</a:t>
              </a:r>
            </a:p>
          </p:txBody>
        </p:sp>
        <p:cxnSp>
          <p:nvCxnSpPr>
            <p:cNvPr id="54" name="53 Conector recto de flecha"/>
            <p:cNvCxnSpPr/>
            <p:nvPr/>
          </p:nvCxnSpPr>
          <p:spPr>
            <a:xfrm flipV="1">
              <a:off x="1761302" y="2537255"/>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54 Conector recto"/>
            <p:cNvCxnSpPr/>
            <p:nvPr/>
          </p:nvCxnSpPr>
          <p:spPr>
            <a:xfrm flipH="1" flipV="1">
              <a:off x="2123728" y="1954290"/>
              <a:ext cx="7139" cy="57600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2121342" y="1963815"/>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a:off x="3638746" y="1963815"/>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flipV="1">
              <a:off x="3976886" y="1969148"/>
              <a:ext cx="9525" cy="535087"/>
            </a:xfrm>
            <a:prstGeom prst="line">
              <a:avLst/>
            </a:prstGeom>
            <a:ln w="28575">
              <a:solidFill>
                <a:srgbClr val="FFC000"/>
              </a:solidFill>
              <a:headEnd type="arrow"/>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2121342" y="3043935"/>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3638746" y="3043935"/>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flipV="1">
              <a:off x="2123728" y="2542335"/>
              <a:ext cx="7139" cy="504000"/>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flipH="1" flipV="1">
              <a:off x="3981648" y="2542335"/>
              <a:ext cx="14288" cy="504000"/>
            </a:xfrm>
            <a:prstGeom prst="line">
              <a:avLst/>
            </a:prstGeom>
            <a:ln w="28575">
              <a:solidFill>
                <a:srgbClr val="FFC000"/>
              </a:solidFill>
              <a:headEnd type="none"/>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3" name="62 Elipse"/>
            <p:cNvSpPr/>
            <p:nvPr/>
          </p:nvSpPr>
          <p:spPr>
            <a:xfrm>
              <a:off x="2483768" y="1719216"/>
              <a:ext cx="122413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err="1" smtClean="0">
                  <a:effectLst>
                    <a:outerShdw blurRad="38100" dist="38100" dir="2700000" algn="tl">
                      <a:srgbClr val="000000">
                        <a:alpha val="43137"/>
                      </a:srgbClr>
                    </a:outerShdw>
                  </a:effectLst>
                  <a:latin typeface="Consolas" pitchFamily="49" charset="0"/>
                  <a:cs typeface="Consolas" pitchFamily="49" charset="0"/>
                </a:rPr>
                <a:t>Start</a:t>
              </a:r>
              <a:endParaRPr lang="es-ES" dirty="0" smtClean="0">
                <a:effectLst>
                  <a:outerShdw blurRad="38100" dist="38100" dir="2700000" algn="tl">
                    <a:srgbClr val="000000">
                      <a:alpha val="43137"/>
                    </a:srgbClr>
                  </a:outerShdw>
                </a:effectLst>
                <a:latin typeface="Consolas" pitchFamily="49" charset="0"/>
                <a:cs typeface="Consolas" pitchFamily="49" charset="0"/>
              </a:endParaRPr>
            </a:p>
          </p:txBody>
        </p:sp>
        <p:sp>
          <p:nvSpPr>
            <p:cNvPr id="64" name="63 Rectángulo"/>
            <p:cNvSpPr/>
            <p:nvPr/>
          </p:nvSpPr>
          <p:spPr>
            <a:xfrm>
              <a:off x="2483768" y="2871344"/>
              <a:ext cx="1224136" cy="341632"/>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mj-lt"/>
                </a:rPr>
                <a:t>avanzar</a:t>
              </a:r>
            </a:p>
          </p:txBody>
        </p:sp>
        <p:cxnSp>
          <p:nvCxnSpPr>
            <p:cNvPr id="65" name="64 Conector recto de flecha"/>
            <p:cNvCxnSpPr/>
            <p:nvPr/>
          </p:nvCxnSpPr>
          <p:spPr>
            <a:xfrm>
              <a:off x="2123728" y="2537255"/>
              <a:ext cx="2232248"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0" name="139 Elipse"/>
            <p:cNvSpPr/>
            <p:nvPr/>
          </p:nvSpPr>
          <p:spPr>
            <a:xfrm>
              <a:off x="2483768" y="2295280"/>
              <a:ext cx="122413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Stop</a:t>
              </a:r>
            </a:p>
          </p:txBody>
        </p:sp>
        <p:sp>
          <p:nvSpPr>
            <p:cNvPr id="146" name="145 Elipse"/>
            <p:cNvSpPr/>
            <p:nvPr/>
          </p:nvSpPr>
          <p:spPr>
            <a:xfrm>
              <a:off x="4355976" y="2276872"/>
              <a:ext cx="50405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a:t>
              </a:r>
            </a:p>
          </p:txBody>
        </p:sp>
        <p:cxnSp>
          <p:nvCxnSpPr>
            <p:cNvPr id="147" name="146 Conector recto de flecha"/>
            <p:cNvCxnSpPr/>
            <p:nvPr/>
          </p:nvCxnSpPr>
          <p:spPr>
            <a:xfrm flipV="1">
              <a:off x="4860032" y="2514239"/>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06" name="105 Grupo"/>
          <p:cNvGrpSpPr/>
          <p:nvPr/>
        </p:nvGrpSpPr>
        <p:grpSpPr>
          <a:xfrm>
            <a:off x="4437663" y="4316753"/>
            <a:ext cx="2510601" cy="1920559"/>
            <a:chOff x="4437663" y="4316753"/>
            <a:chExt cx="2510601" cy="1920559"/>
          </a:xfrm>
        </p:grpSpPr>
        <p:cxnSp>
          <p:nvCxnSpPr>
            <p:cNvPr id="75" name="74 Conector recto"/>
            <p:cNvCxnSpPr/>
            <p:nvPr/>
          </p:nvCxnSpPr>
          <p:spPr>
            <a:xfrm>
              <a:off x="6231034" y="4938277"/>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3" name="92 Conector recto"/>
            <p:cNvCxnSpPr/>
            <p:nvPr/>
          </p:nvCxnSpPr>
          <p:spPr>
            <a:xfrm>
              <a:off x="6231034" y="5643131"/>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3" name="102 Conector recto"/>
            <p:cNvCxnSpPr/>
            <p:nvPr/>
          </p:nvCxnSpPr>
          <p:spPr>
            <a:xfrm>
              <a:off x="6231034" y="4530567"/>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4" name="103 Conector recto"/>
            <p:cNvCxnSpPr/>
            <p:nvPr/>
          </p:nvCxnSpPr>
          <p:spPr>
            <a:xfrm>
              <a:off x="6231034" y="6007686"/>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107 Conector recto"/>
            <p:cNvCxnSpPr/>
            <p:nvPr/>
          </p:nvCxnSpPr>
          <p:spPr>
            <a:xfrm>
              <a:off x="6231034" y="5262382"/>
              <a:ext cx="35719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8" name="97 CuadroTexto"/>
            <p:cNvSpPr txBox="1"/>
            <p:nvPr/>
          </p:nvSpPr>
          <p:spPr>
            <a:xfrm>
              <a:off x="4437663" y="5044014"/>
              <a:ext cx="612668"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mj-lt"/>
                </a:rPr>
                <a:t>num</a:t>
              </a:r>
            </a:p>
          </p:txBody>
        </p:sp>
        <p:cxnSp>
          <p:nvCxnSpPr>
            <p:cNvPr id="101" name="100 Conector recto de flecha"/>
            <p:cNvCxnSpPr/>
            <p:nvPr/>
          </p:nvCxnSpPr>
          <p:spPr>
            <a:xfrm flipV="1">
              <a:off x="6588224" y="5262382"/>
              <a:ext cx="360040" cy="1"/>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9" name="98 Conector recto de flecha"/>
            <p:cNvCxnSpPr/>
            <p:nvPr/>
          </p:nvCxnSpPr>
          <p:spPr>
            <a:xfrm flipV="1">
              <a:off x="5069381" y="5257255"/>
              <a:ext cx="360040" cy="1"/>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67 Elipse"/>
            <p:cNvSpPr/>
            <p:nvPr/>
          </p:nvSpPr>
          <p:spPr>
            <a:xfrm>
              <a:off x="5796136" y="4316753"/>
              <a:ext cx="50405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1</a:t>
              </a:r>
            </a:p>
          </p:txBody>
        </p:sp>
        <p:sp>
          <p:nvSpPr>
            <p:cNvPr id="69" name="68 Elipse"/>
            <p:cNvSpPr/>
            <p:nvPr/>
          </p:nvSpPr>
          <p:spPr>
            <a:xfrm>
              <a:off x="5796136" y="4676793"/>
              <a:ext cx="50405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2</a:t>
              </a:r>
            </a:p>
          </p:txBody>
        </p:sp>
        <p:sp>
          <p:nvSpPr>
            <p:cNvPr id="70" name="69 Elipse"/>
            <p:cNvSpPr/>
            <p:nvPr/>
          </p:nvSpPr>
          <p:spPr>
            <a:xfrm>
              <a:off x="5796136" y="5036833"/>
              <a:ext cx="50405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3</a:t>
              </a:r>
            </a:p>
          </p:txBody>
        </p:sp>
        <p:sp>
          <p:nvSpPr>
            <p:cNvPr id="71" name="70 Elipse"/>
            <p:cNvSpPr/>
            <p:nvPr/>
          </p:nvSpPr>
          <p:spPr>
            <a:xfrm>
              <a:off x="5796136" y="5396873"/>
              <a:ext cx="50405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4</a:t>
              </a:r>
            </a:p>
          </p:txBody>
        </p:sp>
        <p:sp>
          <p:nvSpPr>
            <p:cNvPr id="72" name="71 Elipse"/>
            <p:cNvSpPr/>
            <p:nvPr/>
          </p:nvSpPr>
          <p:spPr>
            <a:xfrm>
              <a:off x="5796136" y="5756913"/>
              <a:ext cx="504056" cy="480399"/>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Ins="36000" rtlCol="0" anchor="ctr">
              <a:spAutoFit/>
            </a:bodyPr>
            <a:lstStyle/>
            <a:p>
              <a:pPr marL="0" indent="1588" algn="ctr">
                <a:lnSpc>
                  <a:spcPct val="90000"/>
                </a:lnSpc>
                <a:buNone/>
              </a:pPr>
              <a:r>
                <a:rPr lang="es-ES" dirty="0" smtClean="0">
                  <a:effectLst>
                    <a:outerShdw blurRad="38100" dist="38100" dir="2700000" algn="tl">
                      <a:srgbClr val="000000">
                        <a:alpha val="43137"/>
                      </a:srgbClr>
                    </a:outerShdw>
                  </a:effectLst>
                  <a:latin typeface="Consolas" pitchFamily="49" charset="0"/>
                  <a:cs typeface="Consolas" pitchFamily="49" charset="0"/>
                </a:rPr>
                <a:t>5</a:t>
              </a:r>
            </a:p>
          </p:txBody>
        </p:sp>
        <p:cxnSp>
          <p:nvCxnSpPr>
            <p:cNvPr id="73" name="72 Conector recto"/>
            <p:cNvCxnSpPr/>
            <p:nvPr/>
          </p:nvCxnSpPr>
          <p:spPr>
            <a:xfrm flipV="1">
              <a:off x="5434648" y="4532777"/>
              <a:ext cx="0" cy="691252"/>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a:off x="5425123" y="4928707"/>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2" name="91 Conector recto"/>
            <p:cNvCxnSpPr/>
            <p:nvPr/>
          </p:nvCxnSpPr>
          <p:spPr>
            <a:xfrm>
              <a:off x="5425123" y="5631947"/>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4" name="93 Conector recto"/>
            <p:cNvCxnSpPr/>
            <p:nvPr/>
          </p:nvCxnSpPr>
          <p:spPr>
            <a:xfrm flipV="1">
              <a:off x="5434648" y="5195455"/>
              <a:ext cx="0" cy="811390"/>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6" name="95 Conector recto"/>
            <p:cNvCxnSpPr/>
            <p:nvPr/>
          </p:nvCxnSpPr>
          <p:spPr>
            <a:xfrm>
              <a:off x="5425123" y="4521042"/>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a:off x="5425123" y="6011037"/>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5" name="104 Conector recto"/>
            <p:cNvCxnSpPr/>
            <p:nvPr/>
          </p:nvCxnSpPr>
          <p:spPr>
            <a:xfrm>
              <a:off x="5438946" y="5252857"/>
              <a:ext cx="35719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111 Conector recto"/>
            <p:cNvCxnSpPr/>
            <p:nvPr/>
          </p:nvCxnSpPr>
          <p:spPr>
            <a:xfrm flipV="1">
              <a:off x="6588224" y="4532777"/>
              <a:ext cx="0" cy="691252"/>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3" name="112 Conector recto"/>
            <p:cNvCxnSpPr/>
            <p:nvPr/>
          </p:nvCxnSpPr>
          <p:spPr>
            <a:xfrm flipV="1">
              <a:off x="6588224" y="5195455"/>
              <a:ext cx="0" cy="811390"/>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wipe(left)">
                                      <p:cBhvr>
                                        <p:cTn id="15" dur="10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wipe(left)">
                                      <p:cBhvr>
                                        <p:cTn id="20" dur="10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left)">
                                      <p:cBhvr>
                                        <p:cTn id="2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Asignación de valores a las variables (operador </a:t>
            </a:r>
            <a:r>
              <a:rPr lang="es-ES" sz="2800" i="0" dirty="0" smtClean="0">
                <a:solidFill>
                  <a:schemeClr val="bg2">
                    <a:lumMod val="20000"/>
                    <a:lumOff val="80000"/>
                  </a:schemeClr>
                </a:solidFill>
                <a:latin typeface="Consolas" pitchFamily="49" charset="0"/>
                <a:cs typeface="Consolas" pitchFamily="49" charset="0"/>
              </a:rPr>
              <a:t>=</a:t>
            </a:r>
            <a:r>
              <a:rPr lang="es-ES" sz="2800" dirty="0" smtClean="0">
                <a:solidFill>
                  <a:schemeClr val="bg2">
                    <a:lumMod val="20000"/>
                    <a:lumOff val="80000"/>
                  </a:schemeClr>
                </a:solidFill>
              </a:rPr>
              <a:t>)</a:t>
            </a:r>
          </a:p>
          <a:p>
            <a:pPr marL="361950" lvl="1" indent="1588">
              <a:spcBef>
                <a:spcPts val="1200"/>
              </a:spcBef>
              <a:spcAft>
                <a:spcPts val="6000"/>
              </a:spcAft>
              <a:buNone/>
            </a:pPr>
            <a:r>
              <a:rPr lang="es-ES" i="1" dirty="0" smtClean="0">
                <a:latin typeface="Consolas" pitchFamily="49" charset="0"/>
                <a:cs typeface="Consolas" pitchFamily="49" charset="0"/>
              </a:rPr>
              <a:t>variable</a:t>
            </a:r>
            <a:r>
              <a:rPr lang="es-ES" dirty="0" smtClean="0">
                <a:latin typeface="Consolas" pitchFamily="49" charset="0"/>
                <a:cs typeface="Consolas" pitchFamily="49" charset="0"/>
              </a:rPr>
              <a:t> =</a:t>
            </a:r>
            <a:r>
              <a:rPr lang="es-ES" i="1" dirty="0" smtClean="0">
                <a:latin typeface="Consolas" pitchFamily="49" charset="0"/>
                <a:cs typeface="Consolas" pitchFamily="49" charset="0"/>
              </a:rPr>
              <a:t> expresión</a:t>
            </a:r>
            <a:r>
              <a:rPr lang="es-ES" dirty="0" smtClean="0">
                <a:latin typeface="Consolas" pitchFamily="49" charset="0"/>
                <a:cs typeface="Consolas" pitchFamily="49" charset="0"/>
              </a:rPr>
              <a:t>;</a:t>
            </a:r>
            <a:endParaRPr lang="es-ES" i="1" dirty="0" smtClean="0">
              <a:latin typeface="Consolas" pitchFamily="49" charset="0"/>
              <a:cs typeface="Consolas" pitchFamily="49" charset="0"/>
            </a:endParaRPr>
          </a:p>
          <a:p>
            <a:pPr marL="361950" lvl="1" indent="1588">
              <a:spcBef>
                <a:spcPts val="0"/>
              </a:spcBef>
              <a:spcAft>
                <a:spcPts val="600"/>
              </a:spcAft>
              <a:buNone/>
            </a:pPr>
            <a:r>
              <a:rPr lang="es-ES" dirty="0" smtClean="0">
                <a:latin typeface="Consolas" pitchFamily="49" charset="0"/>
                <a:cs typeface="Consolas" pitchFamily="49" charset="0"/>
              </a:rPr>
              <a:t>cantidad = </a:t>
            </a:r>
            <a:r>
              <a:rPr lang="es-ES" dirty="0" smtClean="0">
                <a:solidFill>
                  <a:srgbClr val="FFFF00"/>
                </a:solidFill>
                <a:latin typeface="Consolas" pitchFamily="49" charset="0"/>
                <a:cs typeface="Consolas" pitchFamily="49" charset="0"/>
              </a:rPr>
              <a:t>12</a:t>
            </a:r>
            <a:r>
              <a:rPr lang="es-ES" dirty="0" smtClean="0">
                <a:latin typeface="Consolas" pitchFamily="49" charset="0"/>
                <a:cs typeface="Consolas" pitchFamily="49" charset="0"/>
              </a:rPr>
              <a:t>;</a:t>
            </a:r>
            <a:r>
              <a:rPr lang="es-ES" dirty="0" smtClean="0">
                <a:solidFill>
                  <a:srgbClr val="92D050"/>
                </a:solidFill>
                <a:latin typeface="Consolas" pitchFamily="49" charset="0"/>
                <a:cs typeface="Consolas" pitchFamily="49" charset="0"/>
              </a:rPr>
              <a:t> // int</a:t>
            </a:r>
            <a:endParaRPr lang="es-ES" dirty="0" smtClean="0">
              <a:latin typeface="Consolas" pitchFamily="49" charset="0"/>
              <a:cs typeface="Consolas" pitchFamily="49" charset="0"/>
            </a:endParaRPr>
          </a:p>
          <a:p>
            <a:pPr marL="361950" lvl="1" indent="1588">
              <a:spcBef>
                <a:spcPts val="0"/>
              </a:spcBef>
              <a:spcAft>
                <a:spcPts val="600"/>
              </a:spcAft>
              <a:buNone/>
            </a:pPr>
            <a:r>
              <a:rPr lang="es-ES" dirty="0" smtClean="0">
                <a:latin typeface="Consolas" pitchFamily="49" charset="0"/>
                <a:cs typeface="Consolas" pitchFamily="49" charset="0"/>
              </a:rPr>
              <a:t>precio = </a:t>
            </a:r>
            <a:r>
              <a:rPr lang="es-ES" dirty="0" smtClean="0">
                <a:solidFill>
                  <a:srgbClr val="FFFF00"/>
                </a:solidFill>
                <a:latin typeface="Consolas" pitchFamily="49" charset="0"/>
                <a:cs typeface="Consolas" pitchFamily="49" charset="0"/>
              </a:rPr>
              <a:t>39.95</a:t>
            </a:r>
            <a:r>
              <a:rPr lang="es-ES" dirty="0" smtClean="0">
                <a:latin typeface="Consolas" pitchFamily="49" charset="0"/>
                <a:cs typeface="Consolas" pitchFamily="49" charset="0"/>
              </a:rPr>
              <a:t>;</a:t>
            </a:r>
            <a:r>
              <a:rPr lang="es-ES" dirty="0" smtClean="0">
                <a:solidFill>
                  <a:srgbClr val="92D050"/>
                </a:solidFill>
                <a:latin typeface="Consolas" pitchFamily="49" charset="0"/>
                <a:cs typeface="Consolas" pitchFamily="49" charset="0"/>
              </a:rPr>
              <a:t> // double</a:t>
            </a:r>
            <a:endParaRPr lang="es-ES" dirty="0" smtClean="0">
              <a:latin typeface="Consolas" pitchFamily="49" charset="0"/>
              <a:cs typeface="Consolas" pitchFamily="49" charset="0"/>
            </a:endParaRPr>
          </a:p>
          <a:p>
            <a:pPr marL="361950" lvl="1" indent="1588">
              <a:spcBef>
                <a:spcPts val="0"/>
              </a:spcBef>
              <a:spcAft>
                <a:spcPts val="1800"/>
              </a:spcAft>
              <a:buNone/>
            </a:pPr>
            <a:r>
              <a:rPr lang="es-ES" dirty="0" smtClean="0">
                <a:latin typeface="Consolas" pitchFamily="49" charset="0"/>
                <a:cs typeface="Consolas" pitchFamily="49" charset="0"/>
              </a:rPr>
              <a:t>total = cantidad * precio; </a:t>
            </a:r>
            <a:r>
              <a:rPr lang="es-ES" dirty="0" smtClean="0">
                <a:solidFill>
                  <a:srgbClr val="92D050"/>
                </a:solidFill>
                <a:latin typeface="Consolas" pitchFamily="49" charset="0"/>
                <a:cs typeface="Consolas" pitchFamily="49" charset="0"/>
              </a:rPr>
              <a:t>// Asigna 479.4</a:t>
            </a:r>
          </a:p>
          <a:p>
            <a:pPr marL="361950" lvl="1" indent="1588" defTabSz="1181100">
              <a:spcBef>
                <a:spcPts val="1200"/>
              </a:spcBef>
              <a:spcAft>
                <a:spcPts val="600"/>
              </a:spcAft>
              <a:buNone/>
              <a:tabLst>
                <a:tab pos="4305300" algn="l"/>
              </a:tabLst>
            </a:pPr>
            <a:r>
              <a:rPr lang="es-ES" dirty="0" smtClean="0">
                <a:sym typeface="Wingdings" pitchFamily="2" charset="2"/>
              </a:rPr>
              <a:t>Concordancia de tipos:	</a:t>
            </a:r>
            <a:r>
              <a:rPr lang="es-ES" dirty="0" smtClean="0">
                <a:latin typeface="Consolas" pitchFamily="49" charset="0"/>
                <a:cs typeface="Consolas" pitchFamily="49" charset="0"/>
              </a:rPr>
              <a:t>cantidad = </a:t>
            </a:r>
            <a:r>
              <a:rPr lang="es-ES" dirty="0" smtClean="0">
                <a:solidFill>
                  <a:srgbClr val="FFFF00"/>
                </a:solidFill>
                <a:latin typeface="Consolas" pitchFamily="49" charset="0"/>
                <a:cs typeface="Consolas" pitchFamily="49" charset="0"/>
              </a:rPr>
              <a:t>12.5</a:t>
            </a:r>
            <a:r>
              <a:rPr lang="es-ES" dirty="0" smtClean="0">
                <a:latin typeface="Consolas" pitchFamily="49" charset="0"/>
                <a:cs typeface="Consolas" pitchFamily="49" charset="0"/>
              </a:rPr>
              <a:t>;</a:t>
            </a:r>
            <a:endParaRPr lang="es-ES" dirty="0" smtClean="0">
              <a:sym typeface="Wingdings" pitchFamily="2" charset="2"/>
            </a:endParaRPr>
          </a:p>
          <a:p>
            <a:pPr marL="361950" lvl="1" indent="1588" algn="ctr">
              <a:spcBef>
                <a:spcPts val="3000"/>
              </a:spcBef>
              <a:spcAft>
                <a:spcPts val="600"/>
              </a:spcAft>
              <a:buNone/>
            </a:pPr>
            <a:r>
              <a:rPr lang="es-ES" sz="2400" i="1" dirty="0" smtClean="0">
                <a:solidFill>
                  <a:srgbClr val="FFC000"/>
                </a:solidFill>
                <a:sym typeface="Wingdings" pitchFamily="2" charset="2"/>
              </a:rPr>
              <a:t>¡¡¡A la izquierda del = debe ir siempre una variable!!!</a:t>
            </a:r>
            <a:endParaRPr lang="es-ES" sz="2400" i="1" dirty="0" smtClean="0">
              <a:solidFill>
                <a:srgbClr val="FFC000"/>
              </a:solidFill>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10" name="9 Grupo"/>
          <p:cNvGrpSpPr/>
          <p:nvPr/>
        </p:nvGrpSpPr>
        <p:grpSpPr>
          <a:xfrm>
            <a:off x="4427984" y="1757129"/>
            <a:ext cx="3662873" cy="400110"/>
            <a:chOff x="4788024" y="1969790"/>
            <a:chExt cx="3662873" cy="400110"/>
          </a:xfrm>
        </p:grpSpPr>
        <p:cxnSp>
          <p:nvCxnSpPr>
            <p:cNvPr id="6" name="5 Conector recto de flecha"/>
            <p:cNvCxnSpPr/>
            <p:nvPr/>
          </p:nvCxnSpPr>
          <p:spPr>
            <a:xfrm flipH="1">
              <a:off x="4788024" y="2161431"/>
              <a:ext cx="720080" cy="0"/>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5508104" y="1969790"/>
              <a:ext cx="2942793" cy="400110"/>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ambria" pitchFamily="18" charset="0"/>
                </a:rPr>
                <a:t>Instrucción: termina en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grpSp>
      <p:sp>
        <p:nvSpPr>
          <p:cNvPr id="11" name="10 Rectángulo"/>
          <p:cNvSpPr/>
          <p:nvPr/>
        </p:nvSpPr>
        <p:spPr>
          <a:xfrm>
            <a:off x="5994627" y="2780928"/>
            <a:ext cx="2142253" cy="430887"/>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marL="0" lvl="1" indent="1588">
              <a:spcAft>
                <a:spcPts val="600"/>
              </a:spcAft>
              <a:buClr>
                <a:srgbClr val="04617B">
                  <a:lumMod val="20000"/>
                  <a:lumOff val="80000"/>
                </a:srgbClr>
              </a:buClr>
              <a:buSzPct val="100000"/>
            </a:pPr>
            <a:r>
              <a:rPr lang="es-ES" sz="22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sym typeface="Wingdings" pitchFamily="2" charset="2"/>
              </a:rPr>
              <a:t>cantidad</a:t>
            </a:r>
            <a:r>
              <a:rPr lang="es-ES" sz="2200" dirty="0" smtClean="0">
                <a:solidFill>
                  <a:prstClr val="white"/>
                </a:solidFill>
                <a:effectLst>
                  <a:outerShdw blurRad="38100" dist="38100" dir="2700000" algn="tl">
                    <a:srgbClr val="000000">
                      <a:alpha val="43137"/>
                    </a:srgbClr>
                  </a:outerShdw>
                </a:effectLst>
                <a:latin typeface="Cambria" pitchFamily="18" charset="0"/>
                <a:sym typeface="Wingdings" pitchFamily="2" charset="2"/>
              </a:rPr>
              <a:t>  </a:t>
            </a:r>
            <a:r>
              <a:rPr lang="es-ES" sz="2200" dirty="0" smtClean="0">
                <a:solidFill>
                  <a:prstClr val="white"/>
                </a:solidFill>
                <a:effectLst>
                  <a:outerShdw blurRad="38100" dist="38100" dir="2700000" algn="tl">
                    <a:srgbClr val="000000">
                      <a:alpha val="43137"/>
                    </a:srgbClr>
                  </a:outerShdw>
                </a:effectLst>
                <a:latin typeface="Consolas" pitchFamily="49" charset="0"/>
                <a:cs typeface="Consolas" pitchFamily="49" charset="0"/>
                <a:sym typeface="Wingdings" pitchFamily="2" charset="2"/>
              </a:rPr>
              <a:t>12</a:t>
            </a:r>
          </a:p>
        </p:txBody>
      </p:sp>
      <p:grpSp>
        <p:nvGrpSpPr>
          <p:cNvPr id="12" name="11 Grupo"/>
          <p:cNvGrpSpPr/>
          <p:nvPr/>
        </p:nvGrpSpPr>
        <p:grpSpPr>
          <a:xfrm>
            <a:off x="5738986" y="4399012"/>
            <a:ext cx="1152128" cy="360040"/>
            <a:chOff x="7092280" y="5301208"/>
            <a:chExt cx="1152128" cy="360040"/>
          </a:xfrm>
        </p:grpSpPr>
        <p:cxnSp>
          <p:nvCxnSpPr>
            <p:cNvPr id="13" name="12 Conector recto"/>
            <p:cNvCxnSpPr/>
            <p:nvPr/>
          </p:nvCxnSpPr>
          <p:spPr>
            <a:xfrm>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7092280" y="5301208"/>
              <a:ext cx="1152128" cy="360040"/>
            </a:xfrm>
            <a:prstGeom prst="line">
              <a:avLst/>
            </a:prstGeom>
            <a:ln w="28575">
              <a:solidFill>
                <a:srgbClr val="C00000"/>
              </a:solidFill>
              <a:tailEnd type="non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up)">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1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ipe(left)">
                                      <p:cBhvr>
                                        <p:cTn id="36" dur="1000"/>
                                        <p:tgtEl>
                                          <p:spTgt spid="3">
                                            <p:txEl>
                                              <p:pRg st="5" end="5"/>
                                            </p:txEl>
                                          </p:spTgt>
                                        </p:tgtEl>
                                      </p:cBhvr>
                                    </p:animEffec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par>
                          <p:cTn id="40" fill="hold">
                            <p:stCondLst>
                              <p:cond delay="1000"/>
                            </p:stCondLst>
                            <p:childTnLst>
                              <p:par>
                                <p:cTn id="41" presetID="35" presetClass="emph" presetSubtype="0" repeatCount="indefinite" fill="hold" nodeType="afterEffect">
                                  <p:stCondLst>
                                    <p:cond delay="0"/>
                                  </p:stCondLst>
                                  <p:endCondLst>
                                    <p:cond evt="onNext" delay="0">
                                      <p:tgtEl>
                                        <p:sldTgt/>
                                      </p:tgtEl>
                                    </p:cond>
                                  </p:endCondLst>
                                  <p:childTnLst>
                                    <p:anim calcmode="discrete" valueType="str">
                                      <p:cBhvr>
                                        <p:cTn id="42"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wipe(left)">
                                      <p:cBhvr>
                                        <p:cTn id="4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98</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3083437" y="3044280"/>
            <a:ext cx="2977162"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Expresiones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Expresiones</a:t>
            </a:r>
          </a:p>
          <a:p>
            <a:pPr marL="361950" lvl="1" indent="1588">
              <a:spcBef>
                <a:spcPts val="0"/>
              </a:spcBef>
              <a:spcAft>
                <a:spcPts val="600"/>
              </a:spcAft>
              <a:buNone/>
            </a:pPr>
            <a:r>
              <a:rPr lang="es-ES" dirty="0" smtClean="0"/>
              <a:t>Secuencias de operandos y operadores</a:t>
            </a:r>
          </a:p>
          <a:p>
            <a:pPr marL="361950" lvl="1" indent="1588">
              <a:spcBef>
                <a:spcPts val="0"/>
              </a:spcBef>
              <a:spcAft>
                <a:spcPts val="1200"/>
              </a:spcAft>
              <a:buNone/>
            </a:pPr>
            <a:r>
              <a:rPr lang="es-ES" i="1" dirty="0" smtClean="0">
                <a:latin typeface="Consolas" pitchFamily="49" charset="0"/>
                <a:cs typeface="Consolas" pitchFamily="49" charset="0"/>
              </a:rPr>
              <a:t>operando</a:t>
            </a:r>
            <a:r>
              <a:rPr lang="es-ES" dirty="0" smtClean="0">
                <a:latin typeface="Consolas" pitchFamily="49" charset="0"/>
                <a:cs typeface="Consolas" pitchFamily="49" charset="0"/>
              </a:rPr>
              <a:t> </a:t>
            </a:r>
            <a:r>
              <a:rPr lang="es-ES" i="1" dirty="0" smtClean="0">
                <a:solidFill>
                  <a:srgbClr val="FFC000"/>
                </a:solidFill>
                <a:latin typeface="Consolas" pitchFamily="49" charset="0"/>
                <a:cs typeface="Consolas" pitchFamily="49" charset="0"/>
              </a:rPr>
              <a:t>operador</a:t>
            </a:r>
            <a:r>
              <a:rPr lang="es-ES" i="1" dirty="0" smtClean="0">
                <a:latin typeface="Consolas" pitchFamily="49" charset="0"/>
                <a:cs typeface="Consolas" pitchFamily="49" charset="0"/>
              </a:rPr>
              <a:t> operando </a:t>
            </a:r>
            <a:r>
              <a:rPr lang="es-ES" i="1" dirty="0" smtClean="0">
                <a:solidFill>
                  <a:srgbClr val="FFC000"/>
                </a:solidFill>
                <a:latin typeface="Consolas" pitchFamily="49" charset="0"/>
                <a:cs typeface="Consolas" pitchFamily="49" charset="0"/>
              </a:rPr>
              <a:t>operador</a:t>
            </a:r>
            <a:r>
              <a:rPr lang="es-ES" i="1" dirty="0" smtClean="0">
                <a:latin typeface="Consolas" pitchFamily="49" charset="0"/>
                <a:cs typeface="Consolas" pitchFamily="49" charset="0"/>
              </a:rPr>
              <a:t> operando ...</a:t>
            </a:r>
          </a:p>
          <a:p>
            <a:pPr marL="361950" lvl="1" indent="1588">
              <a:spcBef>
                <a:spcPts val="0"/>
              </a:spcBef>
              <a:spcAft>
                <a:spcPts val="600"/>
              </a:spcAft>
              <a:buClr>
                <a:srgbClr val="04617B">
                  <a:lumMod val="20000"/>
                  <a:lumOff val="80000"/>
                </a:srgbClr>
              </a:buClr>
              <a:buNone/>
            </a:pPr>
            <a:r>
              <a:rPr lang="es-ES" dirty="0" smtClean="0">
                <a:solidFill>
                  <a:prstClr val="white"/>
                </a:solidFill>
                <a:latin typeface="Consolas" pitchFamily="49" charset="0"/>
                <a:cs typeface="Consolas" pitchFamily="49" charset="0"/>
              </a:rPr>
              <a:t>total = cantidad * precio * </a:t>
            </a:r>
            <a:r>
              <a:rPr lang="es-ES" dirty="0" smtClean="0">
                <a:solidFill>
                  <a:srgbClr val="FFFF00"/>
                </a:solidFill>
                <a:latin typeface="Consolas" pitchFamily="49" charset="0"/>
                <a:cs typeface="Consolas" pitchFamily="49" charset="0"/>
              </a:rPr>
              <a:t>1.18</a:t>
            </a:r>
            <a:r>
              <a:rPr lang="es-ES" dirty="0" smtClean="0">
                <a:solidFill>
                  <a:prstClr val="white"/>
                </a:solidFill>
                <a:latin typeface="Consolas" pitchFamily="49" charset="0"/>
                <a:cs typeface="Consolas" pitchFamily="49" charset="0"/>
              </a:rPr>
              <a:t>;</a:t>
            </a:r>
            <a:endParaRPr lang="es-ES" dirty="0" smtClean="0">
              <a:solidFill>
                <a:srgbClr val="92D050"/>
              </a:solidFill>
              <a:latin typeface="Consolas" pitchFamily="49" charset="0"/>
              <a:cs typeface="Consolas" pitchFamily="49" charset="0"/>
            </a:endParaRPr>
          </a:p>
          <a:p>
            <a:pPr marL="361950" lvl="1" indent="1588">
              <a:spcBef>
                <a:spcPts val="4800"/>
              </a:spcBef>
              <a:spcAft>
                <a:spcPts val="1800"/>
              </a:spcAft>
              <a:buNone/>
            </a:pPr>
            <a:r>
              <a:rPr lang="es-ES" dirty="0" smtClean="0"/>
              <a:t>A igual prioridad se evalúan de izquierda a derecha</a:t>
            </a:r>
          </a:p>
          <a:p>
            <a:pPr marL="361950" lvl="1" indent="1588">
              <a:spcBef>
                <a:spcPts val="0"/>
              </a:spcBef>
              <a:spcAft>
                <a:spcPts val="600"/>
              </a:spcAft>
              <a:buNone/>
            </a:pPr>
            <a:r>
              <a:rPr lang="es-ES" dirty="0" smtClean="0"/>
              <a:t>Paréntesis para forzar ciertas operaciones</a:t>
            </a:r>
          </a:p>
          <a:p>
            <a:pPr marL="361950" lvl="1" indent="1588">
              <a:spcBef>
                <a:spcPts val="0"/>
              </a:spcBef>
              <a:spcAft>
                <a:spcPts val="600"/>
              </a:spcAft>
              <a:buNone/>
            </a:pPr>
            <a:r>
              <a:rPr lang="es-ES" dirty="0" smtClean="0">
                <a:latin typeface="Consolas" pitchFamily="49" charset="0"/>
                <a:cs typeface="Consolas" pitchFamily="49" charset="0"/>
              </a:rPr>
              <a:t>total = cantidad1 + cantidad2 * precio;</a:t>
            </a:r>
            <a:endParaRPr lang="es-ES" dirty="0" smtClean="0">
              <a:solidFill>
                <a:srgbClr val="92D050"/>
              </a:solidFill>
              <a:latin typeface="Consolas" pitchFamily="49" charset="0"/>
              <a:cs typeface="Consolas" pitchFamily="49" charset="0"/>
            </a:endParaRPr>
          </a:p>
          <a:p>
            <a:pPr marL="361950" lvl="1" indent="1588">
              <a:spcBef>
                <a:spcPts val="0"/>
              </a:spcBef>
              <a:spcAft>
                <a:spcPts val="600"/>
              </a:spcAft>
              <a:buNone/>
            </a:pPr>
            <a:r>
              <a:rPr lang="es-ES" dirty="0" smtClean="0">
                <a:latin typeface="Consolas" pitchFamily="49" charset="0"/>
                <a:cs typeface="Consolas" pitchFamily="49" charset="0"/>
              </a:rPr>
              <a:t>total = (cantidad1 + cantidad2) * precio;</a:t>
            </a:r>
            <a:endParaRPr lang="es-ES" dirty="0" smtClean="0">
              <a:solidFill>
                <a:srgbClr val="92D050"/>
              </a:solidFill>
              <a:latin typeface="Consolas" pitchFamily="49" charset="0"/>
              <a:cs typeface="Consolas" pitchFamily="49" charset="0"/>
            </a:endParaRPr>
          </a:p>
          <a:p>
            <a:pPr marL="361950" lvl="1" indent="1588">
              <a:spcBef>
                <a:spcPts val="1800"/>
              </a:spcBef>
              <a:spcAft>
                <a:spcPts val="600"/>
              </a:spcAft>
              <a:buNone/>
            </a:pPr>
            <a:r>
              <a:rPr lang="es-ES" dirty="0" smtClean="0">
                <a:sym typeface="Wingdings" pitchFamily="2" charset="2"/>
              </a:rPr>
              <a:t>Unos operadores se evalúan antes que otros</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99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6" name="5 Grupo"/>
          <p:cNvGrpSpPr/>
          <p:nvPr/>
        </p:nvGrpSpPr>
        <p:grpSpPr>
          <a:xfrm>
            <a:off x="2051720" y="2507754"/>
            <a:ext cx="3816424" cy="946671"/>
            <a:chOff x="2377852" y="3207643"/>
            <a:chExt cx="3816424" cy="946671"/>
          </a:xfrm>
        </p:grpSpPr>
        <p:sp>
          <p:nvSpPr>
            <p:cNvPr id="7" name="6 Rectángulo"/>
            <p:cNvSpPr/>
            <p:nvPr/>
          </p:nvSpPr>
          <p:spPr>
            <a:xfrm>
              <a:off x="2377852" y="3207643"/>
              <a:ext cx="3816424" cy="36004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p:cNvCxnSpPr/>
            <p:nvPr/>
          </p:nvCxnSpPr>
          <p:spPr>
            <a:xfrm flipV="1">
              <a:off x="4437509" y="3567683"/>
              <a:ext cx="0" cy="216024"/>
            </a:xfrm>
            <a:prstGeom prst="line">
              <a:avLst/>
            </a:prstGeom>
            <a:ln w="1905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3686555" y="3692649"/>
              <a:ext cx="1507464"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solidFill>
                    <a:srgbClr val="FFC000"/>
                  </a:solidFill>
                  <a:effectLst>
                    <a:outerShdw blurRad="38100" dist="38100" dir="2700000" algn="tl">
                      <a:srgbClr val="000000">
                        <a:alpha val="43137"/>
                      </a:srgbClr>
                    </a:outerShdw>
                  </a:effectLst>
                  <a:latin typeface="Cambria" pitchFamily="18" charset="0"/>
                </a:rPr>
                <a:t>Expresión</a:t>
              </a:r>
            </a:p>
          </p:txBody>
        </p:sp>
      </p:grpSp>
      <p:sp>
        <p:nvSpPr>
          <p:cNvPr id="11" name="10 CuadroTexto"/>
          <p:cNvSpPr txBox="1"/>
          <p:nvPr/>
        </p:nvSpPr>
        <p:spPr>
          <a:xfrm>
            <a:off x="7966386" y="4531767"/>
            <a:ext cx="494046" cy="76944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4400" dirty="0" smtClean="0">
                <a:solidFill>
                  <a:srgbClr val="FFC000"/>
                </a:solidFill>
                <a:effectLst>
                  <a:outerShdw blurRad="38100" dist="38100" dir="2700000" algn="tl">
                    <a:srgbClr val="000000">
                      <a:alpha val="43137"/>
                    </a:srgbClr>
                  </a:outerShdw>
                </a:effectLst>
                <a:latin typeface="Cambria" pitchFamily="18" charset="0"/>
                <a:sym typeface="Symbol"/>
              </a:rPr>
              <a:t></a:t>
            </a:r>
            <a:endParaRPr lang="es-ES" sz="4400" dirty="0" smtClean="0">
              <a:solidFill>
                <a:srgbClr val="FFC000"/>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childTnLst>
                          </p:cTn>
                        </p:par>
                        <p:par>
                          <p:cTn id="26" fill="hold">
                            <p:stCondLst>
                              <p:cond delay="0"/>
                            </p:stCondLst>
                            <p:childTnLst>
                              <p:par>
                                <p:cTn id="27" presetID="22" presetClass="entr" presetSubtype="8"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left)">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1000"/>
                                        <p:tgtEl>
                                          <p:spTgt spid="3">
                                            <p:txEl>
                                              <p:pRg st="5" end="5"/>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1000"/>
                                        <p:tgtEl>
                                          <p:spTgt spid="3">
                                            <p:txEl>
                                              <p:pRg st="6" end="6"/>
                                            </p:txEl>
                                          </p:spTgt>
                                        </p:tgtEl>
                                      </p:cBhvr>
                                    </p:animEffect>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1000"/>
                                        <p:tgtEl>
                                          <p:spTgt spid="3">
                                            <p:txEl>
                                              <p:pRg st="7" end="7"/>
                                            </p:txEl>
                                          </p:spTgt>
                                        </p:tgtEl>
                                      </p:cBhvr>
                                    </p:animEffect>
                                  </p:child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childTnLst>
                                </p:cTn>
                              </p:par>
                            </p:childTnLst>
                          </p:cTn>
                        </p:par>
                        <p:par>
                          <p:cTn id="46" fill="hold">
                            <p:stCondLst>
                              <p:cond delay="3000"/>
                            </p:stCondLst>
                            <p:childTnLst>
                              <p:par>
                                <p:cTn id="47" presetID="35" presetClass="emph" presetSubtype="0" repeatCount="5000" fill="hold" grpId="1" nodeType="afterEffect">
                                  <p:stCondLst>
                                    <p:cond delay="0"/>
                                  </p:stCondLst>
                                  <p:childTnLst>
                                    <p:anim calcmode="discrete" valueType="str">
                                      <p:cBhvr>
                                        <p:cTn id="48"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wipe(left)">
                                      <p:cBhvr>
                                        <p:cTn id="5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P spid="11"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Precedencia de los operadores</a:t>
            </a:r>
          </a:p>
          <a:p>
            <a:pPr marL="361950" lvl="1" indent="1588">
              <a:spcBef>
                <a:spcPts val="0"/>
              </a:spcBef>
              <a:buNone/>
            </a:pPr>
            <a:r>
              <a:rPr lang="es-ES" dirty="0" smtClean="0">
                <a:latin typeface="Consolas" pitchFamily="49" charset="0"/>
                <a:cs typeface="Consolas" pitchFamily="49" charset="0"/>
              </a:rPr>
              <a:t>cantidad1 = </a:t>
            </a:r>
            <a:r>
              <a:rPr lang="es-ES" dirty="0" smtClean="0">
                <a:solidFill>
                  <a:srgbClr val="FFFF00"/>
                </a:solidFill>
                <a:latin typeface="Consolas" pitchFamily="49" charset="0"/>
                <a:cs typeface="Consolas" pitchFamily="49" charset="0"/>
              </a:rPr>
              <a:t>10</a:t>
            </a:r>
            <a:r>
              <a:rPr lang="es-ES" dirty="0" smtClean="0">
                <a:latin typeface="Consolas" pitchFamily="49" charset="0"/>
                <a:cs typeface="Consolas" pitchFamily="49" charset="0"/>
              </a:rPr>
              <a:t>;</a:t>
            </a:r>
          </a:p>
          <a:p>
            <a:pPr marL="361950" lvl="1" indent="1588">
              <a:spcBef>
                <a:spcPts val="0"/>
              </a:spcBef>
              <a:buNone/>
            </a:pPr>
            <a:r>
              <a:rPr lang="es-ES" dirty="0" smtClean="0">
                <a:latin typeface="Consolas" pitchFamily="49" charset="0"/>
                <a:cs typeface="Consolas" pitchFamily="49" charset="0"/>
              </a:rPr>
              <a:t>cantidad2 = </a:t>
            </a:r>
            <a:r>
              <a:rPr lang="es-ES" dirty="0" smtClean="0">
                <a:solidFill>
                  <a:srgbClr val="FFFF00"/>
                </a:solidFill>
                <a:latin typeface="Consolas" pitchFamily="49" charset="0"/>
                <a:cs typeface="Consolas" pitchFamily="49" charset="0"/>
              </a:rPr>
              <a:t>2</a:t>
            </a:r>
            <a:r>
              <a:rPr lang="es-ES" dirty="0" smtClean="0">
                <a:latin typeface="Consolas" pitchFamily="49" charset="0"/>
                <a:cs typeface="Consolas" pitchFamily="49" charset="0"/>
              </a:rPr>
              <a:t>;</a:t>
            </a:r>
          </a:p>
          <a:p>
            <a:pPr marL="361950" lvl="1" indent="1588">
              <a:spcBef>
                <a:spcPts val="0"/>
              </a:spcBef>
              <a:spcAft>
                <a:spcPts val="600"/>
              </a:spcAft>
              <a:buNone/>
            </a:pPr>
            <a:r>
              <a:rPr lang="es-ES" dirty="0" smtClean="0">
                <a:latin typeface="Consolas" pitchFamily="49" charset="0"/>
                <a:cs typeface="Consolas" pitchFamily="49" charset="0"/>
              </a:rPr>
              <a:t>precio = </a:t>
            </a:r>
            <a:r>
              <a:rPr lang="es-ES" dirty="0" smtClean="0">
                <a:solidFill>
                  <a:srgbClr val="FFFF00"/>
                </a:solidFill>
                <a:latin typeface="Consolas" pitchFamily="49" charset="0"/>
                <a:cs typeface="Consolas" pitchFamily="49" charset="0"/>
              </a:rPr>
              <a:t>40.0</a:t>
            </a:r>
            <a:r>
              <a:rPr lang="es-ES" dirty="0" smtClean="0">
                <a:latin typeface="Consolas" pitchFamily="49" charset="0"/>
                <a:cs typeface="Consolas" pitchFamily="49" charset="0"/>
              </a:rPr>
              <a:t>;</a:t>
            </a:r>
          </a:p>
          <a:p>
            <a:pPr marL="361950" lvl="1" indent="1588" defTabSz="1743075">
              <a:spcBef>
                <a:spcPts val="1800"/>
              </a:spcBef>
              <a:spcAft>
                <a:spcPts val="3000"/>
              </a:spcAft>
              <a:buNone/>
              <a:tabLst>
                <a:tab pos="1524000" algn="l"/>
                <a:tab pos="5019675" algn="l"/>
              </a:tabLst>
            </a:pPr>
            <a:r>
              <a:rPr lang="es-ES" dirty="0" smtClean="0">
                <a:solidFill>
                  <a:srgbClr val="FFC000"/>
                </a:solidFill>
                <a:latin typeface="Consolas" pitchFamily="49" charset="0"/>
                <a:cs typeface="Consolas" pitchFamily="49" charset="0"/>
                <a:sym typeface="Wingdings" pitchFamily="2" charset="2"/>
              </a:rPr>
              <a:t>*</a:t>
            </a:r>
            <a:r>
              <a:rPr lang="es-ES" dirty="0" smtClean="0">
                <a:sym typeface="Wingdings" pitchFamily="2" charset="2"/>
              </a:rPr>
              <a:t> y </a:t>
            </a:r>
            <a:r>
              <a:rPr lang="es-ES" dirty="0" smtClean="0">
                <a:solidFill>
                  <a:srgbClr val="FFC000"/>
                </a:solidFill>
                <a:latin typeface="Consolas" pitchFamily="49" charset="0"/>
                <a:cs typeface="Consolas" pitchFamily="49" charset="0"/>
                <a:sym typeface="Wingdings" pitchFamily="2" charset="2"/>
              </a:rPr>
              <a:t>/</a:t>
            </a:r>
            <a:r>
              <a:rPr lang="es-ES" dirty="0" smtClean="0">
                <a:latin typeface="Consolas" pitchFamily="49" charset="0"/>
                <a:cs typeface="Consolas" pitchFamily="49" charset="0"/>
                <a:sym typeface="Wingdings" pitchFamily="2" charset="2"/>
              </a:rPr>
              <a:t>	</a:t>
            </a:r>
            <a:r>
              <a:rPr lang="es-ES" dirty="0" smtClean="0">
                <a:sym typeface="Wingdings" pitchFamily="2" charset="2"/>
              </a:rPr>
              <a:t>se evalúan antes que	</a:t>
            </a:r>
            <a:r>
              <a:rPr lang="es-ES" dirty="0" smtClean="0">
                <a:solidFill>
                  <a:srgbClr val="FFC000"/>
                </a:solidFill>
                <a:latin typeface="Consolas" pitchFamily="49" charset="0"/>
                <a:cs typeface="Consolas" pitchFamily="49" charset="0"/>
                <a:sym typeface="Wingdings" pitchFamily="2" charset="2"/>
              </a:rPr>
              <a:t>+</a:t>
            </a:r>
            <a:r>
              <a:rPr lang="es-ES" dirty="0" smtClean="0">
                <a:sym typeface="Wingdings" pitchFamily="2" charset="2"/>
              </a:rPr>
              <a:t> y </a:t>
            </a:r>
            <a:r>
              <a:rPr lang="es-ES" dirty="0" smtClean="0">
                <a:solidFill>
                  <a:srgbClr val="FFC000"/>
                </a:solidFill>
                <a:latin typeface="Consolas" pitchFamily="49" charset="0"/>
                <a:cs typeface="Consolas" pitchFamily="49" charset="0"/>
                <a:sym typeface="Wingdings" pitchFamily="2" charset="2"/>
              </a:rPr>
              <a:t>-</a:t>
            </a:r>
            <a:endParaRPr lang="es-ES" dirty="0" smtClean="0">
              <a:solidFill>
                <a:srgbClr val="FFC000"/>
              </a:solidFill>
            </a:endParaRPr>
          </a:p>
          <a:p>
            <a:pPr marL="361950" lvl="1" indent="1588">
              <a:spcBef>
                <a:spcPts val="0"/>
              </a:spcBef>
              <a:spcAft>
                <a:spcPts val="600"/>
              </a:spcAft>
              <a:buNone/>
            </a:pPr>
            <a:r>
              <a:rPr lang="es-ES" dirty="0" smtClean="0">
                <a:latin typeface="Consolas" pitchFamily="49" charset="0"/>
                <a:cs typeface="Consolas" pitchFamily="49" charset="0"/>
              </a:rPr>
              <a:t>total = cantidad1 + cantidad2 * precio;</a:t>
            </a:r>
            <a:endParaRPr lang="es-ES" dirty="0" smtClean="0">
              <a:solidFill>
                <a:srgbClr val="92D050"/>
              </a:solidFill>
              <a:latin typeface="Consolas" pitchFamily="49" charset="0"/>
              <a:cs typeface="Consolas" pitchFamily="49" charset="0"/>
            </a:endParaRPr>
          </a:p>
          <a:p>
            <a:pPr marL="361950" lvl="1" indent="1588">
              <a:spcBef>
                <a:spcPts val="0"/>
              </a:spcBef>
              <a:spcAft>
                <a:spcPts val="600"/>
              </a:spcAft>
              <a:buNone/>
              <a:tabLst>
                <a:tab pos="2333625" algn="l"/>
                <a:tab pos="2867025" algn="l"/>
              </a:tabLst>
            </a:pPr>
            <a:r>
              <a:rPr lang="es-ES" dirty="0" smtClean="0">
                <a:latin typeface="Consolas" pitchFamily="49" charset="0"/>
                <a:cs typeface="Consolas" pitchFamily="49" charset="0"/>
              </a:rPr>
              <a:t>*</a:t>
            </a:r>
            <a:r>
              <a:rPr lang="es-ES" dirty="0" smtClean="0"/>
              <a:t> antes que </a:t>
            </a:r>
            <a:r>
              <a:rPr lang="es-ES" dirty="0" smtClean="0">
                <a:latin typeface="Consolas" pitchFamily="49" charset="0"/>
                <a:cs typeface="Consolas" pitchFamily="49" charset="0"/>
              </a:rPr>
              <a:t>+</a:t>
            </a:r>
            <a:r>
              <a:rPr lang="es-ES" dirty="0" smtClean="0"/>
              <a:t>	</a:t>
            </a:r>
            <a:r>
              <a:rPr lang="es-ES" dirty="0" smtClean="0">
                <a:sym typeface="Wingdings" pitchFamily="2" charset="2"/>
              </a:rPr>
              <a:t>	10 + 2 </a:t>
            </a:r>
            <a:r>
              <a:rPr lang="es-ES" dirty="0" smtClean="0">
                <a:solidFill>
                  <a:srgbClr val="FFC000"/>
                </a:solidFill>
                <a:sym typeface="Wingdings" pitchFamily="2" charset="2"/>
              </a:rPr>
              <a:t>*</a:t>
            </a:r>
            <a:r>
              <a:rPr lang="es-ES" dirty="0" smtClean="0">
                <a:sym typeface="Wingdings" pitchFamily="2" charset="2"/>
              </a:rPr>
              <a:t> 40,0  10 </a:t>
            </a:r>
            <a:r>
              <a:rPr lang="es-ES" dirty="0" smtClean="0">
                <a:solidFill>
                  <a:srgbClr val="FFC000"/>
                </a:solidFill>
                <a:sym typeface="Wingdings" pitchFamily="2" charset="2"/>
              </a:rPr>
              <a:t>+</a:t>
            </a:r>
            <a:r>
              <a:rPr lang="es-ES" dirty="0" smtClean="0">
                <a:sym typeface="Wingdings" pitchFamily="2" charset="2"/>
              </a:rPr>
              <a:t> 80,0  </a:t>
            </a:r>
            <a:r>
              <a:rPr lang="es-ES" dirty="0" smtClean="0">
                <a:solidFill>
                  <a:srgbClr val="FFC000"/>
                </a:solidFill>
                <a:sym typeface="Wingdings" pitchFamily="2" charset="2"/>
              </a:rPr>
              <a:t>90,0</a:t>
            </a:r>
            <a:endParaRPr lang="es-ES" dirty="0" smtClean="0">
              <a:solidFill>
                <a:srgbClr val="FFC000"/>
              </a:solidFill>
            </a:endParaRPr>
          </a:p>
          <a:p>
            <a:pPr marL="361950" lvl="1" indent="1588">
              <a:spcBef>
                <a:spcPts val="1800"/>
              </a:spcBef>
              <a:spcAft>
                <a:spcPts val="600"/>
              </a:spcAft>
              <a:buNone/>
            </a:pPr>
            <a:r>
              <a:rPr lang="es-ES" dirty="0" smtClean="0">
                <a:latin typeface="Consolas" pitchFamily="49" charset="0"/>
                <a:cs typeface="Consolas" pitchFamily="49" charset="0"/>
              </a:rPr>
              <a:t>total = (cantidad1 + cantidad2) * precio;</a:t>
            </a:r>
            <a:endParaRPr lang="es-ES" dirty="0" smtClean="0">
              <a:solidFill>
                <a:srgbClr val="92D050"/>
              </a:solidFill>
              <a:latin typeface="Consolas" pitchFamily="49" charset="0"/>
              <a:cs typeface="Consolas" pitchFamily="49" charset="0"/>
            </a:endParaRPr>
          </a:p>
          <a:p>
            <a:pPr marL="361950" lvl="1" indent="1588">
              <a:spcBef>
                <a:spcPts val="0"/>
              </a:spcBef>
              <a:spcAft>
                <a:spcPts val="600"/>
              </a:spcAft>
              <a:buNone/>
              <a:tabLst>
                <a:tab pos="2333625" algn="l"/>
                <a:tab pos="2867025" algn="l"/>
              </a:tabLst>
            </a:pPr>
            <a:r>
              <a:rPr lang="es-ES" dirty="0" smtClean="0">
                <a:latin typeface="Consolas" pitchFamily="49" charset="0"/>
                <a:cs typeface="Consolas" pitchFamily="49" charset="0"/>
              </a:rPr>
              <a:t>+</a:t>
            </a:r>
            <a:r>
              <a:rPr lang="es-ES" dirty="0" smtClean="0"/>
              <a:t> antes que </a:t>
            </a:r>
            <a:r>
              <a:rPr lang="es-ES" dirty="0" smtClean="0">
                <a:latin typeface="Consolas" pitchFamily="49" charset="0"/>
                <a:cs typeface="Consolas" pitchFamily="49" charset="0"/>
              </a:rPr>
              <a:t>*	</a:t>
            </a:r>
            <a:r>
              <a:rPr lang="es-ES" dirty="0" smtClean="0">
                <a:sym typeface="Wingdings" pitchFamily="2" charset="2"/>
              </a:rPr>
              <a:t>	(10 </a:t>
            </a:r>
            <a:r>
              <a:rPr lang="es-ES" dirty="0" smtClean="0">
                <a:solidFill>
                  <a:srgbClr val="FFC000"/>
                </a:solidFill>
                <a:sym typeface="Wingdings" pitchFamily="2" charset="2"/>
              </a:rPr>
              <a:t>+</a:t>
            </a:r>
            <a:r>
              <a:rPr lang="es-ES" dirty="0" smtClean="0">
                <a:sym typeface="Wingdings" pitchFamily="2" charset="2"/>
              </a:rPr>
              <a:t> 2) * 40,0  12 </a:t>
            </a:r>
            <a:r>
              <a:rPr lang="es-ES" dirty="0" smtClean="0">
                <a:solidFill>
                  <a:srgbClr val="FFC000"/>
                </a:solidFill>
                <a:sym typeface="Wingdings" pitchFamily="2" charset="2"/>
              </a:rPr>
              <a:t>*</a:t>
            </a:r>
            <a:r>
              <a:rPr lang="es-ES" dirty="0" smtClean="0">
                <a:sym typeface="Wingdings" pitchFamily="2" charset="2"/>
              </a:rPr>
              <a:t> 40,0  </a:t>
            </a:r>
            <a:r>
              <a:rPr lang="es-ES" dirty="0" smtClean="0">
                <a:solidFill>
                  <a:srgbClr val="FFC000"/>
                </a:solidFill>
                <a:sym typeface="Wingdings" pitchFamily="2" charset="2"/>
              </a:rPr>
              <a:t>480,0</a:t>
            </a:r>
            <a:endParaRPr lang="es-ES" dirty="0" smtClean="0">
              <a:solidFill>
                <a:srgbClr val="FFC000"/>
              </a:solidFill>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1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1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1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 y 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 de uso de variables y expresiones</a:t>
            </a:r>
          </a:p>
          <a:p>
            <a:pPr lvl="1" indent="1588">
              <a:spcBef>
                <a:spcPts val="0"/>
              </a:spcBef>
              <a:buClr>
                <a:srgbClr val="04617B">
                  <a:lumMod val="20000"/>
                  <a:lumOff val="80000"/>
                </a:srgbClr>
              </a:buClr>
              <a:buNone/>
            </a:pPr>
            <a:r>
              <a:rPr lang="es-ES" sz="2000" dirty="0" smtClean="0">
                <a:solidFill>
                  <a:srgbClr val="FFCCFF"/>
                </a:solidFill>
                <a:latin typeface="Consolas" pitchFamily="49" charset="0"/>
              </a:rPr>
              <a:t>#include &lt;iostream&gt;</a:t>
            </a:r>
          </a:p>
          <a:p>
            <a:pPr lvl="1" indent="1588">
              <a:spcBef>
                <a:spcPts val="0"/>
              </a:spcBef>
              <a:buClr>
                <a:srgbClr val="04617B">
                  <a:lumMod val="20000"/>
                  <a:lumOff val="80000"/>
                </a:srgbClr>
              </a:buClr>
              <a:buNone/>
            </a:pPr>
            <a:r>
              <a:rPr lang="es-ES" sz="2000" dirty="0" smtClean="0">
                <a:solidFill>
                  <a:srgbClr val="009DD9">
                    <a:lumMod val="60000"/>
                    <a:lumOff val="40000"/>
                  </a:srgbClr>
                </a:solidFill>
                <a:latin typeface="Consolas" pitchFamily="49" charset="0"/>
              </a:rPr>
              <a:t>using namespace </a:t>
            </a:r>
            <a:r>
              <a:rPr lang="es-ES" sz="2000" dirty="0" smtClean="0">
                <a:solidFill>
                  <a:prstClr val="white"/>
                </a:solidFill>
                <a:latin typeface="Consolas" pitchFamily="49" charset="0"/>
              </a:rPr>
              <a:t>std;</a:t>
            </a:r>
          </a:p>
          <a:p>
            <a:pPr lvl="1" indent="1588">
              <a:spcBef>
                <a:spcPts val="0"/>
              </a:spcBef>
              <a:buClr>
                <a:srgbClr val="04617B">
                  <a:lumMod val="20000"/>
                  <a:lumOff val="80000"/>
                </a:srgbClr>
              </a:buClr>
              <a:buNone/>
            </a:pPr>
            <a:endParaRPr lang="es-ES" sz="2000" dirty="0" smtClean="0">
              <a:solidFill>
                <a:srgbClr val="FFC000"/>
              </a:solidFill>
              <a:latin typeface="Consolas" pitchFamily="49" charset="0"/>
            </a:endParaRPr>
          </a:p>
          <a:p>
            <a:pPr lvl="1" indent="1588">
              <a:spcBef>
                <a:spcPts val="0"/>
              </a:spcBef>
              <a:buClr>
                <a:srgbClr val="04617B">
                  <a:lumMod val="20000"/>
                  <a:lumOff val="80000"/>
                </a:srgbClr>
              </a:buClr>
              <a:buNone/>
            </a:pPr>
            <a:r>
              <a:rPr lang="es-ES" sz="2000" dirty="0" smtClean="0">
                <a:solidFill>
                  <a:srgbClr val="FFC000"/>
                </a:solidFill>
                <a:latin typeface="Consolas" pitchFamily="49" charset="0"/>
              </a:rPr>
              <a:t>int</a:t>
            </a:r>
            <a:r>
              <a:rPr lang="es-ES" sz="2000" dirty="0" smtClean="0">
                <a:solidFill>
                  <a:prstClr val="white"/>
                </a:solidFill>
                <a:latin typeface="Consolas" pitchFamily="49" charset="0"/>
              </a:rPr>
              <a:t> main()</a:t>
            </a:r>
            <a:endParaRPr lang="es-ES" sz="2000" dirty="0" smtClean="0">
              <a:solidFill>
                <a:srgbClr val="92D050"/>
              </a:solidFill>
              <a:latin typeface="Consolas" pitchFamily="49" charset="0"/>
            </a:endParaRP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a:t>
            </a: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FFC000"/>
                </a:solidFill>
                <a:latin typeface="Consolas" pitchFamily="49" charset="0"/>
              </a:rPr>
              <a:t>int</a:t>
            </a:r>
            <a:r>
              <a:rPr lang="es-ES" sz="2000" dirty="0" smtClean="0">
                <a:solidFill>
                  <a:prstClr val="white"/>
                </a:solidFill>
                <a:latin typeface="Consolas" pitchFamily="49" charset="0"/>
              </a:rPr>
              <a:t> cantidad;</a:t>
            </a: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precio, total;</a:t>
            </a:r>
          </a:p>
          <a:p>
            <a:pPr lvl="1" indent="1588">
              <a:spcBef>
                <a:spcPts val="0"/>
              </a:spcBef>
              <a:buClr>
                <a:srgbClr val="04617B">
                  <a:lumMod val="20000"/>
                  <a:lumOff val="80000"/>
                </a:srgbClr>
              </a:buClr>
              <a:buNone/>
            </a:pPr>
            <a:r>
              <a:rPr lang="es-ES" sz="2000" dirty="0" smtClean="0">
                <a:latin typeface="Consolas" pitchFamily="49" charset="0"/>
              </a:rPr>
              <a:t>   cantidad = </a:t>
            </a:r>
            <a:r>
              <a:rPr lang="es-ES" sz="2000" dirty="0" smtClean="0">
                <a:solidFill>
                  <a:srgbClr val="FFFF00"/>
                </a:solidFill>
                <a:latin typeface="Consolas" pitchFamily="49" charset="0"/>
              </a:rPr>
              <a:t>12</a:t>
            </a:r>
            <a:r>
              <a:rPr lang="es-ES" sz="2000" dirty="0" smtClean="0">
                <a:latin typeface="Consolas" pitchFamily="49" charset="0"/>
              </a:rPr>
              <a:t>;</a:t>
            </a:r>
          </a:p>
          <a:p>
            <a:pPr lvl="1" indent="1588">
              <a:spcBef>
                <a:spcPts val="0"/>
              </a:spcBef>
              <a:buClr>
                <a:srgbClr val="04617B">
                  <a:lumMod val="20000"/>
                  <a:lumOff val="80000"/>
                </a:srgbClr>
              </a:buClr>
              <a:buNone/>
            </a:pPr>
            <a:r>
              <a:rPr lang="es-ES" sz="2000" dirty="0" smtClean="0">
                <a:latin typeface="Consolas" pitchFamily="49" charset="0"/>
              </a:rPr>
              <a:t>   precio = </a:t>
            </a:r>
            <a:r>
              <a:rPr lang="es-ES" sz="2000" dirty="0" smtClean="0">
                <a:solidFill>
                  <a:srgbClr val="FFFF00"/>
                </a:solidFill>
                <a:latin typeface="Consolas" pitchFamily="49" charset="0"/>
              </a:rPr>
              <a:t>39.95</a:t>
            </a:r>
            <a:r>
              <a:rPr lang="es-ES" sz="2000" dirty="0" smtClean="0">
                <a:latin typeface="Consolas" pitchFamily="49" charset="0"/>
              </a:rPr>
              <a:t>;</a:t>
            </a:r>
          </a:p>
          <a:p>
            <a:pPr lvl="1" indent="1588">
              <a:spcBef>
                <a:spcPts val="0"/>
              </a:spcBef>
              <a:buClr>
                <a:srgbClr val="04617B">
                  <a:lumMod val="20000"/>
                  <a:lumOff val="80000"/>
                </a:srgbClr>
              </a:buClr>
              <a:buNone/>
            </a:pPr>
            <a:r>
              <a:rPr lang="es-ES" sz="2000" dirty="0" smtClean="0">
                <a:latin typeface="Consolas" pitchFamily="49" charset="0"/>
              </a:rPr>
              <a:t>   total = cantidad * precio;</a:t>
            </a:r>
          </a:p>
          <a:p>
            <a:pPr lvl="1" indent="1588">
              <a:spcBef>
                <a:spcPts val="0"/>
              </a:spcBef>
              <a:buClr>
                <a:srgbClr val="04617B">
                  <a:lumMod val="20000"/>
                  <a:lumOff val="80000"/>
                </a:srgbClr>
              </a:buClr>
              <a:buNone/>
            </a:pPr>
            <a:r>
              <a:rPr lang="es-ES" sz="2000" dirty="0" smtClean="0">
                <a:latin typeface="Consolas" pitchFamily="49" charset="0"/>
              </a:rPr>
              <a:t>   cout &lt;&lt; cantidad &lt;&lt; </a:t>
            </a:r>
            <a:r>
              <a:rPr lang="es-ES" sz="2000" dirty="0" smtClean="0">
                <a:solidFill>
                  <a:srgbClr val="FFFF00"/>
                </a:solidFill>
                <a:latin typeface="Consolas" pitchFamily="49" charset="0"/>
              </a:rPr>
              <a:t>" x " </a:t>
            </a:r>
            <a:r>
              <a:rPr lang="es-ES" sz="2000" dirty="0" smtClean="0">
                <a:latin typeface="Consolas" pitchFamily="49" charset="0"/>
              </a:rPr>
              <a:t>&lt;&lt; precio &lt;&lt; </a:t>
            </a:r>
            <a:r>
              <a:rPr lang="es-ES" sz="2000" dirty="0" smtClean="0">
                <a:solidFill>
                  <a:srgbClr val="FFFF00"/>
                </a:solidFill>
                <a:latin typeface="Consolas" pitchFamily="49" charset="0"/>
              </a:rPr>
              <a:t>" = "</a:t>
            </a:r>
          </a:p>
          <a:p>
            <a:pPr lvl="1" indent="1588">
              <a:spcBef>
                <a:spcPts val="0"/>
              </a:spcBef>
              <a:buClr>
                <a:srgbClr val="04617B">
                  <a:lumMod val="20000"/>
                  <a:lumOff val="80000"/>
                </a:srgbClr>
              </a:buClr>
              <a:buNone/>
            </a:pPr>
            <a:r>
              <a:rPr lang="es-ES" sz="2000" dirty="0" smtClean="0">
                <a:latin typeface="Consolas" pitchFamily="49" charset="0"/>
              </a:rPr>
              <a:t>        &lt;&lt; total &lt;&lt; endl;</a:t>
            </a:r>
          </a:p>
          <a:p>
            <a:pPr lvl="1" indent="1588">
              <a:spcBef>
                <a:spcPts val="0"/>
              </a:spcBef>
              <a:buClr>
                <a:srgbClr val="04617B">
                  <a:lumMod val="20000"/>
                  <a:lumOff val="80000"/>
                </a:srgbClr>
              </a:buClr>
              <a:buNone/>
            </a:pPr>
            <a:endParaRPr lang="es-ES" sz="2000" dirty="0" smtClean="0">
              <a:latin typeface="Consolas" pitchFamily="49" charset="0"/>
            </a:endParaRP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009DD9">
                    <a:lumMod val="60000"/>
                    <a:lumOff val="40000"/>
                  </a:srgbClr>
                </a:solidFill>
                <a:latin typeface="Consolas" pitchFamily="49" charset="0"/>
              </a:rPr>
              <a:t>return</a:t>
            </a:r>
            <a:r>
              <a:rPr lang="es-ES" sz="2000" dirty="0" smtClean="0">
                <a:solidFill>
                  <a:prstClr val="white"/>
                </a:solidFill>
                <a:latin typeface="Consolas" pitchFamily="49" charset="0"/>
              </a:rPr>
              <a:t> </a:t>
            </a:r>
            <a:r>
              <a:rPr lang="es-ES" sz="2000" dirty="0" smtClean="0">
                <a:solidFill>
                  <a:srgbClr val="FFFF00"/>
                </a:solidFill>
                <a:latin typeface="Consolas" pitchFamily="49" charset="0"/>
              </a:rPr>
              <a:t>0</a:t>
            </a:r>
            <a:r>
              <a:rPr lang="es-ES" sz="2000" dirty="0" smtClean="0">
                <a:solidFill>
                  <a:prstClr val="white"/>
                </a:solidFill>
                <a:latin typeface="Consolas" pitchFamily="49" charset="0"/>
              </a:rPr>
              <a:t>;</a:t>
            </a:r>
            <a:endParaRPr lang="es-ES" sz="2000" dirty="0" smtClean="0">
              <a:solidFill>
                <a:srgbClr val="92D050"/>
              </a:solidFill>
              <a:latin typeface="Consolas" pitchFamily="49" charset="0"/>
            </a:endParaRP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a:t>
            </a:r>
            <a:endParaRPr lang="es-ES" sz="2400"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CuadroTexto"/>
          <p:cNvSpPr txBox="1"/>
          <p:nvPr/>
        </p:nvSpPr>
        <p:spPr>
          <a:xfrm>
            <a:off x="6804248" y="332656"/>
            <a:ext cx="1830950"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variables.cpp</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2000"/>
                                        <p:tgtEl>
                                          <p:spTgt spid="3">
                                            <p:txEl>
                                              <p:pRg st="2" end="2"/>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2000"/>
                                        <p:tgtEl>
                                          <p:spTgt spid="3">
                                            <p:txEl>
                                              <p:pRg st="4" end="4"/>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2000"/>
                                        <p:tgtEl>
                                          <p:spTgt spid="3">
                                            <p:txEl>
                                              <p:pRg st="5" end="5"/>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2000"/>
                                        <p:tgtEl>
                                          <p:spTgt spid="3">
                                            <p:txEl>
                                              <p:pRg st="6" end="6"/>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2000"/>
                                        <p:tgtEl>
                                          <p:spTgt spid="3">
                                            <p:txEl>
                                              <p:pRg st="7" end="7"/>
                                            </p:tx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2000"/>
                                        <p:tgtEl>
                                          <p:spTgt spid="3">
                                            <p:txEl>
                                              <p:pRg st="8" end="8"/>
                                            </p:txEl>
                                          </p:spTgt>
                                        </p:tgtEl>
                                      </p:cBhvr>
                                    </p:animEffect>
                                  </p:childTnLst>
                                </p:cTn>
                              </p:par>
                            </p:childTnLst>
                          </p:cTn>
                        </p:par>
                        <p:par>
                          <p:cTn id="32" fill="hold">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2000"/>
                                        <p:tgtEl>
                                          <p:spTgt spid="3">
                                            <p:txEl>
                                              <p:pRg st="9" end="9"/>
                                            </p:tx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left)">
                                      <p:cBhvr>
                                        <p:cTn id="39" dur="2000"/>
                                        <p:tgtEl>
                                          <p:spTgt spid="3">
                                            <p:txEl>
                                              <p:pRg st="10" end="10"/>
                                            </p:txEl>
                                          </p:spTgt>
                                        </p:tgtEl>
                                      </p:cBhvr>
                                    </p:animEffect>
                                  </p:childTnLst>
                                </p:cTn>
                              </p:par>
                            </p:childTnLst>
                          </p:cTn>
                        </p:par>
                        <p:par>
                          <p:cTn id="40" fill="hold">
                            <p:stCondLst>
                              <p:cond delay="18000"/>
                            </p:stCondLst>
                            <p:childTnLst>
                              <p:par>
                                <p:cTn id="41" presetID="22" presetClass="entr" presetSubtype="8" fill="hold" grpId="0" nodeType="after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left)">
                                      <p:cBhvr>
                                        <p:cTn id="43" dur="2000"/>
                                        <p:tgtEl>
                                          <p:spTgt spid="3">
                                            <p:txEl>
                                              <p:pRg st="11" end="11"/>
                                            </p:txEl>
                                          </p:spTgt>
                                        </p:tgtEl>
                                      </p:cBhvr>
                                    </p:animEffect>
                                  </p:childTnLst>
                                </p:cTn>
                              </p:par>
                            </p:childTnLst>
                          </p:cTn>
                        </p:par>
                        <p:par>
                          <p:cTn id="44" fill="hold">
                            <p:stCondLst>
                              <p:cond delay="20000"/>
                            </p:stCondLst>
                            <p:childTnLst>
                              <p:par>
                                <p:cTn id="45" presetID="22" presetClass="entr" presetSubtype="8" fill="hold" grpId="0" nodeType="after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left)">
                                      <p:cBhvr>
                                        <p:cTn id="47" dur="2000"/>
                                        <p:tgtEl>
                                          <p:spTgt spid="3">
                                            <p:txEl>
                                              <p:pRg st="12" end="12"/>
                                            </p:txEl>
                                          </p:spTgt>
                                        </p:tgtEl>
                                      </p:cBhvr>
                                    </p:animEffect>
                                  </p:childTnLst>
                                </p:cTn>
                              </p:par>
                            </p:childTnLst>
                          </p:cTn>
                        </p:par>
                        <p:par>
                          <p:cTn id="48" fill="hold">
                            <p:stCondLst>
                              <p:cond delay="22000"/>
                            </p:stCondLst>
                            <p:childTnLst>
                              <p:par>
                                <p:cTn id="49" presetID="22" presetClass="entr" presetSubtype="8" fill="hold" grpId="0" nodeType="after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wipe(left)">
                                      <p:cBhvr>
                                        <p:cTn id="51" dur="2000"/>
                                        <p:tgtEl>
                                          <p:spTgt spid="3">
                                            <p:txEl>
                                              <p:pRg st="14" end="14"/>
                                            </p:txEl>
                                          </p:spTgt>
                                        </p:tgtEl>
                                      </p:cBhvr>
                                    </p:animEffect>
                                  </p:childTnLst>
                                </p:cTn>
                              </p:par>
                            </p:childTnLst>
                          </p:cTn>
                        </p:par>
                        <p:par>
                          <p:cTn id="52" fill="hold">
                            <p:stCondLst>
                              <p:cond delay="24000"/>
                            </p:stCondLst>
                            <p:childTnLst>
                              <p:par>
                                <p:cTn id="53" presetID="22" presetClass="entr" presetSubtype="8" fill="hold" grpId="0" nodeType="afterEffect">
                                  <p:stCondLst>
                                    <p:cond delay="0"/>
                                  </p:stCondLst>
                                  <p:childTnLst>
                                    <p:set>
                                      <p:cBhvr>
                                        <p:cTn id="54" dur="1" fill="hold">
                                          <p:stCondLst>
                                            <p:cond delay="0"/>
                                          </p:stCondLst>
                                        </p:cTn>
                                        <p:tgtEl>
                                          <p:spTgt spid="3">
                                            <p:txEl>
                                              <p:pRg st="15" end="15"/>
                                            </p:txEl>
                                          </p:spTgt>
                                        </p:tgtEl>
                                        <p:attrNameLst>
                                          <p:attrName>style.visibility</p:attrName>
                                        </p:attrNameLst>
                                      </p:cBhvr>
                                      <p:to>
                                        <p:strVal val="visible"/>
                                      </p:to>
                                    </p:set>
                                    <p:animEffect transition="in" filter="wipe(left)">
                                      <p:cBhvr>
                                        <p:cTn id="55" dur="2000"/>
                                        <p:tgtEl>
                                          <p:spTgt spid="3">
                                            <p:txEl>
                                              <p:pRg st="15" end="15"/>
                                            </p:txEl>
                                          </p:spTgt>
                                        </p:tgtEl>
                                      </p:cBhvr>
                                    </p:animEffect>
                                  </p:childTnLst>
                                </p:cTn>
                              </p:par>
                            </p:childTnLst>
                          </p:cTn>
                        </p:par>
                        <p:par>
                          <p:cTn id="56" fill="hold">
                            <p:stCondLst>
                              <p:cond delay="26000"/>
                            </p:stCondLst>
                            <p:childTnLst>
                              <p:par>
                                <p:cTn id="57" presetID="22" presetClass="entr" presetSubtype="1"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up)">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nvGraphicFramePr>
        <p:xfrm>
          <a:off x="7245821" y="1052736"/>
          <a:ext cx="1425262" cy="3103480"/>
        </p:xfrm>
        <a:graphic>
          <a:graphicData uri="http://schemas.openxmlformats.org/drawingml/2006/table">
            <a:tbl>
              <a:tblPr firstRow="1" bandRow="1">
                <a:noFill/>
                <a:tableStyleId>{D113A9D2-9D6B-4929-AA2D-F23B5EE8CBE7}</a:tableStyleId>
              </a:tblPr>
              <a:tblGrid>
                <a:gridCol w="1425262"/>
              </a:tblGrid>
              <a:tr h="456304">
                <a:tc>
                  <a:txBody>
                    <a:bodyPr/>
                    <a:lstStyle/>
                    <a:p>
                      <a:pPr algn="ctr"/>
                      <a:r>
                        <a:rPr lang="es-ES" sz="2000" b="0" dirty="0" smtClean="0">
                          <a:solidFill>
                            <a:schemeClr val="tx2"/>
                          </a:solidFill>
                          <a:latin typeface="+mj-lt"/>
                        </a:rPr>
                        <a:t>Memoria</a:t>
                      </a: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9672">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6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outerShdw blurRad="38100" dist="38100" dir="2700000" algn="tl">
                              <a:srgbClr val="000000">
                                <a:alpha val="43137"/>
                              </a:srgbClr>
                            </a:outerShdw>
                          </a:effectLst>
                          <a:latin typeface="Consolas"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1 Título"/>
          <p:cNvSpPr>
            <a:spLocks noGrp="1"/>
          </p:cNvSpPr>
          <p:nvPr>
            <p:ph type="title"/>
          </p:nvPr>
        </p:nvSpPr>
        <p:spPr/>
        <p:txBody>
          <a:bodyPr/>
          <a:lstStyle/>
          <a:p>
            <a:r>
              <a:rPr lang="es-ES" dirty="0" smtClean="0"/>
              <a:t>Variables y 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 de uso de variables</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#include &lt;iostream&gt;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using namespace std;</a:t>
            </a:r>
          </a:p>
          <a:p>
            <a:pPr lvl="1" indent="1588">
              <a:spcBef>
                <a:spcPts val="0"/>
              </a:spcBef>
              <a:buClr>
                <a:srgbClr val="04617B">
                  <a:lumMod val="20000"/>
                  <a:lumOff val="80000"/>
                </a:srgbClr>
              </a:buClr>
              <a:buNone/>
            </a:pPr>
            <a:endParaRPr lang="es-ES" sz="2000" dirty="0" smtClean="0">
              <a:solidFill>
                <a:schemeClr val="tx1">
                  <a:lumMod val="50000"/>
                </a:schemeClr>
              </a:solidFill>
              <a:latin typeface="Consolas" pitchFamily="49" charset="0"/>
            </a:endParaRP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int main()</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a:t>
            </a: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FFC000"/>
                </a:solidFill>
                <a:latin typeface="Consolas" pitchFamily="49" charset="0"/>
              </a:rPr>
              <a:t>int</a:t>
            </a:r>
            <a:r>
              <a:rPr lang="es-ES" sz="2000" dirty="0" smtClean="0">
                <a:solidFill>
                  <a:prstClr val="white"/>
                </a:solidFill>
                <a:latin typeface="Consolas" pitchFamily="49" charset="0"/>
              </a:rPr>
              <a:t> cantidad;</a:t>
            </a: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FFC000"/>
                </a:solidFill>
                <a:latin typeface="Consolas" pitchFamily="49" charset="0"/>
              </a:rPr>
              <a:t>double</a:t>
            </a:r>
            <a:r>
              <a:rPr lang="es-ES" sz="2000" dirty="0" smtClean="0">
                <a:solidFill>
                  <a:prstClr val="white"/>
                </a:solidFill>
                <a:latin typeface="Consolas" pitchFamily="49" charset="0"/>
              </a:rPr>
              <a:t> precio, total;</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9" name="8 Tabla"/>
          <p:cNvGraphicFramePr>
            <a:graphicFrameLocks noGrp="1"/>
          </p:cNvGraphicFramePr>
          <p:nvPr/>
        </p:nvGraphicFramePr>
        <p:xfrm>
          <a:off x="5724128" y="1052736"/>
          <a:ext cx="2952328" cy="2904576"/>
        </p:xfrm>
        <a:graphic>
          <a:graphicData uri="http://schemas.openxmlformats.org/drawingml/2006/table">
            <a:tbl>
              <a:tblPr firstRow="1" bandRow="1">
                <a:noFill/>
                <a:tableStyleId>{D113A9D2-9D6B-4929-AA2D-F23B5EE8CBE7}</a:tableStyleId>
              </a:tblPr>
              <a:tblGrid>
                <a:gridCol w="1527066"/>
                <a:gridCol w="1425262"/>
              </a:tblGrid>
              <a:tr h="456304">
                <a:tc>
                  <a:txBody>
                    <a:bodyPr/>
                    <a:lstStyle/>
                    <a:p>
                      <a:pPr algn="l"/>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792">
                <a:tc>
                  <a:txBody>
                    <a:bodyPr/>
                    <a:lstStyle/>
                    <a:p>
                      <a:pPr algn="l"/>
                      <a:r>
                        <a:rPr lang="es-ES" sz="2000" b="0" dirty="0" smtClean="0">
                          <a:effectLst>
                            <a:outerShdw blurRad="38100" dist="38100" dir="2700000" algn="tl">
                              <a:srgbClr val="000000">
                                <a:alpha val="43137"/>
                              </a:srgbClr>
                            </a:outerShdw>
                          </a:effectLst>
                          <a:latin typeface="Consolas" pitchFamily="49" charset="0"/>
                        </a:rPr>
                        <a:t>cantidad</a:t>
                      </a:r>
                      <a:endParaRPr lang="es-ES" sz="20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800" b="1" dirty="0" smtClean="0">
                          <a:solidFill>
                            <a:srgbClr val="C00000"/>
                          </a:solidFill>
                          <a:effectLst>
                            <a:outerShdw blurRad="38100" dist="38100" dir="2700000" algn="tl">
                              <a:srgbClr val="000000">
                                <a:alpha val="43137"/>
                              </a:srgbClr>
                            </a:outerShdw>
                          </a:effectLst>
                          <a:latin typeface="Consolas" pitchFamily="49" charset="0"/>
                        </a:rPr>
                        <a:t>?</a:t>
                      </a:r>
                      <a:endParaRPr lang="es-ES" sz="18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precio</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800" b="1" dirty="0" smtClean="0">
                          <a:solidFill>
                            <a:srgbClr val="C00000"/>
                          </a:solidFill>
                          <a:effectLst>
                            <a:outerShdw blurRad="38100" dist="38100" dir="2700000" algn="tl">
                              <a:srgbClr val="000000">
                                <a:alpha val="43137"/>
                              </a:srgbClr>
                            </a:outerShdw>
                          </a:effectLst>
                          <a:latin typeface="Consolas" pitchFamily="49" charset="0"/>
                        </a:rPr>
                        <a:t>?</a:t>
                      </a:r>
                      <a:endParaRPr lang="es-ES" sz="18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total</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algn="ctr" rtl="0" eaLnBrk="1" latinLnBrk="0" hangingPunct="1"/>
                      <a:r>
                        <a:rPr kumimoji="0" lang="es-ES" sz="1800" b="1" kern="1200" dirty="0" smtClean="0">
                          <a:solidFill>
                            <a:srgbClr val="C00000"/>
                          </a:solidFill>
                          <a:effectLst>
                            <a:outerShdw blurRad="38100" dist="38100" dir="2700000" algn="tl">
                              <a:srgbClr val="000000">
                                <a:alpha val="43137"/>
                              </a:srgbClr>
                            </a:outerShdw>
                          </a:effectLst>
                          <a:latin typeface="Consolas" pitchFamily="49" charset="0"/>
                          <a:ea typeface="+mn-ea"/>
                          <a:cs typeface="+mn-cs"/>
                        </a:rPr>
                        <a:t>?</a:t>
                      </a:r>
                      <a:endParaRPr kumimoji="0" lang="es-ES" sz="1800" b="1" kern="1200" dirty="0">
                        <a:solidFill>
                          <a:srgbClr val="C00000"/>
                        </a:solidFill>
                        <a:effectLst>
                          <a:outerShdw blurRad="38100" dist="38100" dir="2700000" algn="tl">
                            <a:srgbClr val="000000">
                              <a:alpha val="43137"/>
                            </a:srgbClr>
                          </a:outerShdw>
                        </a:effectLst>
                        <a:latin typeface="Consolas" pitchFamily="49"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6304">
                <a:tc>
                  <a:txBody>
                    <a:bodyPr/>
                    <a:lstStyle/>
                    <a:p>
                      <a:pPr algn="l"/>
                      <a:endParaRPr lang="es-ES" sz="2000" dirty="0">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b="1" dirty="0" smtClean="0">
                        <a:effectLst>
                          <a:outerShdw blurRad="38100" dist="38100" dir="2700000" algn="tl">
                            <a:srgbClr val="000000">
                              <a:alpha val="43137"/>
                            </a:srgbClr>
                          </a:outerShdw>
                        </a:effectLst>
                        <a:latin typeface="Consolas"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1000"/>
                                        <p:tgtEl>
                                          <p:spTgt spid="3">
                                            <p:txEl>
                                              <p:pRg st="2" end="2"/>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up)">
                                      <p:cBhvr>
                                        <p:cTn id="15" dur="1000"/>
                                        <p:tgtEl>
                                          <p:spTgt spid="3">
                                            <p:txEl>
                                              <p:pRg st="4" end="4"/>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1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up)">
                                      <p:cBhvr>
                                        <p:cTn id="24" dur="1000"/>
                                        <p:tgtEl>
                                          <p:spTgt spid="3">
                                            <p:txEl>
                                              <p:pRg st="6" end="6"/>
                                            </p:txEl>
                                          </p:spTgt>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1000"/>
                                        <p:tgtEl>
                                          <p:spTgt spid="3">
                                            <p:txEl>
                                              <p:pRg st="7" end="7"/>
                                            </p:txEl>
                                          </p:spTgt>
                                        </p:tgtEl>
                                      </p:cBhvr>
                                    </p:animEffect>
                                  </p:childTnLst>
                                </p:cTn>
                              </p:par>
                            </p:childTnLst>
                          </p:cTn>
                        </p:par>
                        <p:par>
                          <p:cTn id="29" fill="hold">
                            <p:stCondLst>
                              <p:cond delay="200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 y 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 de uso de variables</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#include &lt;iostream&gt;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using namespace std;</a:t>
            </a:r>
          </a:p>
          <a:p>
            <a:pPr lvl="1" indent="1588">
              <a:spcBef>
                <a:spcPts val="0"/>
              </a:spcBef>
              <a:buClr>
                <a:srgbClr val="04617B">
                  <a:lumMod val="20000"/>
                  <a:lumOff val="80000"/>
                </a:srgbClr>
              </a:buClr>
              <a:buNone/>
            </a:pPr>
            <a:endParaRPr lang="es-ES" sz="2000" dirty="0" smtClean="0">
              <a:solidFill>
                <a:schemeClr val="tx1">
                  <a:lumMod val="50000"/>
                </a:schemeClr>
              </a:solidFill>
              <a:latin typeface="Consolas" pitchFamily="49" charset="0"/>
            </a:endParaRP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int main()</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int cantidad;</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double precio, total;</a:t>
            </a:r>
          </a:p>
          <a:p>
            <a:pPr lvl="1" indent="1588">
              <a:spcBef>
                <a:spcPts val="0"/>
              </a:spcBef>
              <a:buClr>
                <a:srgbClr val="04617B">
                  <a:lumMod val="20000"/>
                  <a:lumOff val="80000"/>
                </a:srgbClr>
              </a:buClr>
              <a:buNone/>
            </a:pPr>
            <a:r>
              <a:rPr lang="es-ES" sz="2000" dirty="0" smtClean="0">
                <a:latin typeface="Consolas" pitchFamily="49" charset="0"/>
              </a:rPr>
              <a:t>   cantidad = </a:t>
            </a:r>
            <a:r>
              <a:rPr lang="es-ES" sz="2000" dirty="0" smtClean="0">
                <a:solidFill>
                  <a:srgbClr val="FFFF00"/>
                </a:solidFill>
                <a:latin typeface="Consolas" pitchFamily="49" charset="0"/>
              </a:rPr>
              <a:t>12</a:t>
            </a:r>
            <a:r>
              <a:rPr lang="es-ES" sz="20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9" name="8 Tabla"/>
          <p:cNvGraphicFramePr>
            <a:graphicFrameLocks noGrp="1"/>
          </p:cNvGraphicFramePr>
          <p:nvPr/>
        </p:nvGraphicFramePr>
        <p:xfrm>
          <a:off x="7245821" y="1052736"/>
          <a:ext cx="1425262" cy="3103480"/>
        </p:xfrm>
        <a:graphic>
          <a:graphicData uri="http://schemas.openxmlformats.org/drawingml/2006/table">
            <a:tbl>
              <a:tblPr firstRow="1" bandRow="1">
                <a:noFill/>
                <a:tableStyleId>{D113A9D2-9D6B-4929-AA2D-F23B5EE8CBE7}</a:tableStyleId>
              </a:tblPr>
              <a:tblGrid>
                <a:gridCol w="1425262"/>
              </a:tblGrid>
              <a:tr h="456304">
                <a:tc>
                  <a:txBody>
                    <a:bodyPr/>
                    <a:lstStyle/>
                    <a:p>
                      <a:pPr algn="ctr"/>
                      <a:r>
                        <a:rPr lang="es-ES" sz="2000" b="0" dirty="0" smtClean="0">
                          <a:solidFill>
                            <a:schemeClr val="tx2"/>
                          </a:solidFill>
                          <a:latin typeface="+mj-lt"/>
                        </a:rPr>
                        <a:t>Memoria</a:t>
                      </a: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9672">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6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outerShdw blurRad="38100" dist="38100" dir="2700000" algn="tl">
                              <a:srgbClr val="000000">
                                <a:alpha val="43137"/>
                              </a:srgbClr>
                            </a:outerShdw>
                          </a:effectLst>
                          <a:latin typeface="Consolas"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9 Tabla"/>
          <p:cNvGraphicFramePr>
            <a:graphicFrameLocks noGrp="1"/>
          </p:cNvGraphicFramePr>
          <p:nvPr/>
        </p:nvGraphicFramePr>
        <p:xfrm>
          <a:off x="5724128" y="1052736"/>
          <a:ext cx="2952328" cy="2904576"/>
        </p:xfrm>
        <a:graphic>
          <a:graphicData uri="http://schemas.openxmlformats.org/drawingml/2006/table">
            <a:tbl>
              <a:tblPr firstRow="1" bandRow="1">
                <a:noFill/>
                <a:tableStyleId>{D113A9D2-9D6B-4929-AA2D-F23B5EE8CBE7}</a:tableStyleId>
              </a:tblPr>
              <a:tblGrid>
                <a:gridCol w="1527066"/>
                <a:gridCol w="1425262"/>
              </a:tblGrid>
              <a:tr h="456304">
                <a:tc>
                  <a:txBody>
                    <a:bodyPr/>
                    <a:lstStyle/>
                    <a:p>
                      <a:pPr algn="l"/>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792">
                <a:tc>
                  <a:txBody>
                    <a:bodyPr/>
                    <a:lstStyle/>
                    <a:p>
                      <a:pPr algn="l"/>
                      <a:r>
                        <a:rPr lang="es-ES" sz="2000" b="0" dirty="0" smtClean="0">
                          <a:effectLst>
                            <a:outerShdw blurRad="38100" dist="38100" dir="2700000" algn="tl">
                              <a:srgbClr val="000000">
                                <a:alpha val="43137"/>
                              </a:srgbClr>
                            </a:outerShdw>
                          </a:effectLst>
                          <a:latin typeface="Consolas" pitchFamily="49" charset="0"/>
                        </a:rPr>
                        <a:t>cantidad</a:t>
                      </a:r>
                      <a:endParaRPr lang="es-ES" sz="20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800" b="1" dirty="0" smtClean="0">
                          <a:solidFill>
                            <a:schemeClr val="bg2">
                              <a:lumMod val="75000"/>
                            </a:schemeClr>
                          </a:solidFill>
                          <a:effectLst>
                            <a:outerShdw blurRad="38100" dist="38100" dir="2700000" algn="tl">
                              <a:srgbClr val="000000">
                                <a:alpha val="43137"/>
                              </a:srgbClr>
                            </a:outerShdw>
                          </a:effectLst>
                          <a:latin typeface="Consolas" pitchFamily="49" charset="0"/>
                        </a:rPr>
                        <a:t>12</a:t>
                      </a:r>
                      <a:endParaRPr lang="es-ES" sz="1800" b="1" dirty="0">
                        <a:solidFill>
                          <a:schemeClr val="bg2">
                            <a:lumMod val="75000"/>
                          </a:schemeClr>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precio</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800" b="1" dirty="0" smtClean="0">
                          <a:solidFill>
                            <a:srgbClr val="C00000"/>
                          </a:solidFill>
                          <a:effectLst>
                            <a:outerShdw blurRad="38100" dist="38100" dir="2700000" algn="tl">
                              <a:srgbClr val="000000">
                                <a:alpha val="43137"/>
                              </a:srgbClr>
                            </a:outerShdw>
                          </a:effectLst>
                          <a:latin typeface="Consolas" pitchFamily="49" charset="0"/>
                        </a:rPr>
                        <a:t>?</a:t>
                      </a:r>
                      <a:endParaRPr lang="es-ES" sz="18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total</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algn="ctr" rtl="0" eaLnBrk="1" latinLnBrk="0" hangingPunct="1"/>
                      <a:r>
                        <a:rPr kumimoji="0" lang="es-ES" sz="1800" b="1" kern="1200" dirty="0" smtClean="0">
                          <a:solidFill>
                            <a:srgbClr val="C00000"/>
                          </a:solidFill>
                          <a:effectLst>
                            <a:outerShdw blurRad="38100" dist="38100" dir="2700000" algn="tl">
                              <a:srgbClr val="000000">
                                <a:alpha val="43137"/>
                              </a:srgbClr>
                            </a:outerShdw>
                          </a:effectLst>
                          <a:latin typeface="Consolas" pitchFamily="49" charset="0"/>
                          <a:ea typeface="+mn-ea"/>
                          <a:cs typeface="+mn-cs"/>
                        </a:rPr>
                        <a:t>?</a:t>
                      </a:r>
                      <a:endParaRPr kumimoji="0" lang="es-ES" sz="1800" b="1" kern="1200" dirty="0">
                        <a:solidFill>
                          <a:srgbClr val="C00000"/>
                        </a:solidFill>
                        <a:effectLst>
                          <a:outerShdw blurRad="38100" dist="38100" dir="2700000" algn="tl">
                            <a:srgbClr val="000000">
                              <a:alpha val="43137"/>
                            </a:srgbClr>
                          </a:outerShdw>
                        </a:effectLst>
                        <a:latin typeface="Consolas" pitchFamily="49"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6304">
                <a:tc>
                  <a:txBody>
                    <a:bodyPr/>
                    <a:lstStyle/>
                    <a:p>
                      <a:pPr algn="l"/>
                      <a:endParaRPr lang="es-ES" sz="2000" dirty="0">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b="1" dirty="0" smtClean="0">
                        <a:effectLst>
                          <a:outerShdw blurRad="38100" dist="38100" dir="2700000" algn="tl">
                            <a:srgbClr val="000000">
                              <a:alpha val="43137"/>
                            </a:srgbClr>
                          </a:outerShdw>
                        </a:effectLst>
                        <a:latin typeface="Consolas"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 y 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 de uso de variables</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#include &lt;iostream&gt;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using namespace std;</a:t>
            </a:r>
          </a:p>
          <a:p>
            <a:pPr lvl="1" indent="1588">
              <a:spcBef>
                <a:spcPts val="0"/>
              </a:spcBef>
              <a:buClr>
                <a:srgbClr val="04617B">
                  <a:lumMod val="20000"/>
                  <a:lumOff val="80000"/>
                </a:srgbClr>
              </a:buClr>
              <a:buNone/>
            </a:pPr>
            <a:endParaRPr lang="es-ES" sz="2000" dirty="0" smtClean="0">
              <a:solidFill>
                <a:schemeClr val="tx1">
                  <a:lumMod val="50000"/>
                </a:schemeClr>
              </a:solidFill>
              <a:latin typeface="Consolas" pitchFamily="49" charset="0"/>
            </a:endParaRP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int main()</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int cantidad;</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double precio, total;</a:t>
            </a:r>
          </a:p>
          <a:p>
            <a:pPr lvl="1" indent="1588">
              <a:spcBef>
                <a:spcPts val="0"/>
              </a:spcBef>
              <a:buClr>
                <a:srgbClr val="04617B">
                  <a:lumMod val="20000"/>
                  <a:lumOff val="80000"/>
                </a:srgbClr>
              </a:buClr>
              <a:buNone/>
            </a:pPr>
            <a:r>
              <a:rPr lang="es-ES" sz="2000" dirty="0" smtClean="0">
                <a:latin typeface="Consolas" pitchFamily="49" charset="0"/>
              </a:rPr>
              <a:t>   </a:t>
            </a:r>
            <a:r>
              <a:rPr lang="es-ES" sz="2000" dirty="0" smtClean="0">
                <a:solidFill>
                  <a:schemeClr val="tx1">
                    <a:lumMod val="50000"/>
                  </a:schemeClr>
                </a:solidFill>
                <a:latin typeface="Consolas" pitchFamily="49" charset="0"/>
              </a:rPr>
              <a:t>cantidad = 12;</a:t>
            </a:r>
          </a:p>
          <a:p>
            <a:pPr lvl="1" indent="1588">
              <a:spcBef>
                <a:spcPts val="0"/>
              </a:spcBef>
              <a:buClr>
                <a:srgbClr val="04617B">
                  <a:lumMod val="20000"/>
                  <a:lumOff val="80000"/>
                </a:srgbClr>
              </a:buClr>
              <a:buNone/>
            </a:pPr>
            <a:r>
              <a:rPr lang="es-ES" sz="2000" dirty="0" smtClean="0">
                <a:latin typeface="Consolas" pitchFamily="49" charset="0"/>
              </a:rPr>
              <a:t>   precio = </a:t>
            </a:r>
            <a:r>
              <a:rPr lang="es-ES" sz="2000" dirty="0" smtClean="0">
                <a:solidFill>
                  <a:srgbClr val="FFFF00"/>
                </a:solidFill>
                <a:latin typeface="Consolas" pitchFamily="49" charset="0"/>
              </a:rPr>
              <a:t>39.95</a:t>
            </a:r>
            <a:r>
              <a:rPr lang="es-ES" sz="20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7" name="6 Tabla"/>
          <p:cNvGraphicFramePr>
            <a:graphicFrameLocks noGrp="1"/>
          </p:cNvGraphicFramePr>
          <p:nvPr/>
        </p:nvGraphicFramePr>
        <p:xfrm>
          <a:off x="7245821" y="1052736"/>
          <a:ext cx="1425262" cy="3103480"/>
        </p:xfrm>
        <a:graphic>
          <a:graphicData uri="http://schemas.openxmlformats.org/drawingml/2006/table">
            <a:tbl>
              <a:tblPr firstRow="1" bandRow="1">
                <a:noFill/>
                <a:tableStyleId>{D113A9D2-9D6B-4929-AA2D-F23B5EE8CBE7}</a:tableStyleId>
              </a:tblPr>
              <a:tblGrid>
                <a:gridCol w="1425262"/>
              </a:tblGrid>
              <a:tr h="456304">
                <a:tc>
                  <a:txBody>
                    <a:bodyPr/>
                    <a:lstStyle/>
                    <a:p>
                      <a:pPr algn="ctr"/>
                      <a:r>
                        <a:rPr lang="es-ES" sz="2000" b="0" dirty="0" smtClean="0">
                          <a:solidFill>
                            <a:schemeClr val="tx2"/>
                          </a:solidFill>
                          <a:latin typeface="+mj-lt"/>
                        </a:rPr>
                        <a:t>Memoria</a:t>
                      </a: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9672">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6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outerShdw blurRad="38100" dist="38100" dir="2700000" algn="tl">
                              <a:srgbClr val="000000">
                                <a:alpha val="43137"/>
                              </a:srgbClr>
                            </a:outerShdw>
                          </a:effectLst>
                          <a:latin typeface="Consolas"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9 Tabla"/>
          <p:cNvGraphicFramePr>
            <a:graphicFrameLocks noGrp="1"/>
          </p:cNvGraphicFramePr>
          <p:nvPr/>
        </p:nvGraphicFramePr>
        <p:xfrm>
          <a:off x="5724128" y="1052736"/>
          <a:ext cx="2952328" cy="2904576"/>
        </p:xfrm>
        <a:graphic>
          <a:graphicData uri="http://schemas.openxmlformats.org/drawingml/2006/table">
            <a:tbl>
              <a:tblPr firstRow="1" bandRow="1">
                <a:noFill/>
                <a:tableStyleId>{D113A9D2-9D6B-4929-AA2D-F23B5EE8CBE7}</a:tableStyleId>
              </a:tblPr>
              <a:tblGrid>
                <a:gridCol w="1527066"/>
                <a:gridCol w="1425262"/>
              </a:tblGrid>
              <a:tr h="456304">
                <a:tc>
                  <a:txBody>
                    <a:bodyPr/>
                    <a:lstStyle/>
                    <a:p>
                      <a:pPr algn="l"/>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792">
                <a:tc>
                  <a:txBody>
                    <a:bodyPr/>
                    <a:lstStyle/>
                    <a:p>
                      <a:pPr algn="l"/>
                      <a:r>
                        <a:rPr lang="es-ES" sz="2000" b="0" dirty="0" smtClean="0">
                          <a:effectLst>
                            <a:outerShdw blurRad="38100" dist="38100" dir="2700000" algn="tl">
                              <a:srgbClr val="000000">
                                <a:alpha val="43137"/>
                              </a:srgbClr>
                            </a:outerShdw>
                          </a:effectLst>
                          <a:latin typeface="Consolas" pitchFamily="49" charset="0"/>
                        </a:rPr>
                        <a:t>cantidad</a:t>
                      </a:r>
                      <a:endParaRPr lang="es-ES" sz="20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800" b="1" dirty="0" smtClean="0">
                          <a:solidFill>
                            <a:schemeClr val="bg2">
                              <a:lumMod val="75000"/>
                            </a:schemeClr>
                          </a:solidFill>
                          <a:effectLst>
                            <a:outerShdw blurRad="38100" dist="38100" dir="2700000" algn="tl">
                              <a:srgbClr val="000000">
                                <a:alpha val="43137"/>
                              </a:srgbClr>
                            </a:outerShdw>
                          </a:effectLst>
                          <a:latin typeface="Consolas" pitchFamily="49" charset="0"/>
                        </a:rPr>
                        <a:t>12</a:t>
                      </a:r>
                      <a:endParaRPr lang="es-ES" sz="1800" b="1" dirty="0">
                        <a:solidFill>
                          <a:schemeClr val="bg2">
                            <a:lumMod val="75000"/>
                          </a:schemeClr>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precio</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800" b="1" dirty="0" smtClean="0">
                          <a:solidFill>
                            <a:schemeClr val="accent1">
                              <a:lumMod val="50000"/>
                            </a:schemeClr>
                          </a:solidFill>
                          <a:effectLst>
                            <a:outerShdw blurRad="38100" dist="38100" dir="2700000" algn="tl">
                              <a:srgbClr val="000000">
                                <a:alpha val="43137"/>
                              </a:srgbClr>
                            </a:outerShdw>
                          </a:effectLst>
                          <a:latin typeface="Consolas" pitchFamily="49" charset="0"/>
                        </a:rPr>
                        <a:t>39.95</a:t>
                      </a:r>
                      <a:endParaRPr lang="es-ES" sz="1800" b="1" dirty="0">
                        <a:solidFill>
                          <a:schemeClr val="accent1">
                            <a:lumMod val="50000"/>
                          </a:schemeClr>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total</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algn="ctr" rtl="0" eaLnBrk="1" latinLnBrk="0" hangingPunct="1"/>
                      <a:r>
                        <a:rPr kumimoji="0" lang="es-ES" sz="1800" b="1" kern="1200" dirty="0" smtClean="0">
                          <a:solidFill>
                            <a:srgbClr val="C00000"/>
                          </a:solidFill>
                          <a:effectLst>
                            <a:outerShdw blurRad="38100" dist="38100" dir="2700000" algn="tl">
                              <a:srgbClr val="000000">
                                <a:alpha val="43137"/>
                              </a:srgbClr>
                            </a:outerShdw>
                          </a:effectLst>
                          <a:latin typeface="Consolas" pitchFamily="49" charset="0"/>
                          <a:ea typeface="+mn-ea"/>
                          <a:cs typeface="+mn-cs"/>
                        </a:rPr>
                        <a:t>?</a:t>
                      </a:r>
                      <a:endParaRPr kumimoji="0" lang="es-ES" sz="1800" b="1" kern="1200" dirty="0">
                        <a:solidFill>
                          <a:srgbClr val="C00000"/>
                        </a:solidFill>
                        <a:effectLst>
                          <a:outerShdw blurRad="38100" dist="38100" dir="2700000" algn="tl">
                            <a:srgbClr val="000000">
                              <a:alpha val="43137"/>
                            </a:srgbClr>
                          </a:outerShdw>
                        </a:effectLst>
                        <a:latin typeface="Consolas" pitchFamily="49"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6304">
                <a:tc>
                  <a:txBody>
                    <a:bodyPr/>
                    <a:lstStyle/>
                    <a:p>
                      <a:pPr algn="l"/>
                      <a:endParaRPr lang="es-ES" sz="2000" dirty="0">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b="1" dirty="0" smtClean="0">
                        <a:effectLst>
                          <a:outerShdw blurRad="38100" dist="38100" dir="2700000" algn="tl">
                            <a:srgbClr val="000000">
                              <a:alpha val="43137"/>
                            </a:srgbClr>
                          </a:outerShdw>
                        </a:effectLst>
                        <a:latin typeface="Consolas"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 y 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 de uso de variables</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#include &lt;iostream&gt;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using namespace std;</a:t>
            </a:r>
          </a:p>
          <a:p>
            <a:pPr lvl="1" indent="1588">
              <a:spcBef>
                <a:spcPts val="0"/>
              </a:spcBef>
              <a:buClr>
                <a:srgbClr val="04617B">
                  <a:lumMod val="20000"/>
                  <a:lumOff val="80000"/>
                </a:srgbClr>
              </a:buClr>
              <a:buNone/>
            </a:pPr>
            <a:endParaRPr lang="es-ES" sz="2000" dirty="0" smtClean="0">
              <a:solidFill>
                <a:schemeClr val="tx1">
                  <a:lumMod val="50000"/>
                </a:schemeClr>
              </a:solidFill>
              <a:latin typeface="Consolas" pitchFamily="49" charset="0"/>
            </a:endParaRP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int main()</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int cantidad;</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double precio, total;</a:t>
            </a:r>
          </a:p>
          <a:p>
            <a:pPr lvl="1" indent="1588">
              <a:spcBef>
                <a:spcPts val="0"/>
              </a:spcBef>
              <a:buClr>
                <a:srgbClr val="04617B">
                  <a:lumMod val="20000"/>
                  <a:lumOff val="80000"/>
                </a:srgbClr>
              </a:buClr>
              <a:buNone/>
            </a:pPr>
            <a:r>
              <a:rPr lang="es-ES" sz="2000" dirty="0" smtClean="0">
                <a:latin typeface="Consolas" pitchFamily="49" charset="0"/>
              </a:rPr>
              <a:t>   </a:t>
            </a:r>
            <a:r>
              <a:rPr lang="es-ES" sz="2000" dirty="0" smtClean="0">
                <a:solidFill>
                  <a:schemeClr val="tx1">
                    <a:lumMod val="50000"/>
                  </a:schemeClr>
                </a:solidFill>
                <a:latin typeface="Consolas" pitchFamily="49" charset="0"/>
              </a:rPr>
              <a:t>cantidad = 12;</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precio = 39.95;</a:t>
            </a:r>
          </a:p>
          <a:p>
            <a:pPr lvl="1" indent="1588">
              <a:spcBef>
                <a:spcPts val="0"/>
              </a:spcBef>
              <a:buClr>
                <a:srgbClr val="04617B">
                  <a:lumMod val="20000"/>
                  <a:lumOff val="80000"/>
                </a:srgbClr>
              </a:buClr>
              <a:buNone/>
            </a:pPr>
            <a:r>
              <a:rPr lang="es-ES" sz="2000" dirty="0" smtClean="0">
                <a:latin typeface="Consolas" pitchFamily="49" charset="0"/>
              </a:rPr>
              <a:t>   total = cantidad * precio;</a:t>
            </a:r>
          </a:p>
          <a:p>
            <a:pPr lvl="1" indent="1588">
              <a:spcBef>
                <a:spcPts val="0"/>
              </a:spcBef>
              <a:buClr>
                <a:srgbClr val="04617B">
                  <a:lumMod val="20000"/>
                  <a:lumOff val="80000"/>
                </a:srgbClr>
              </a:buClr>
              <a:buNone/>
            </a:pPr>
            <a:r>
              <a:rPr lang="es-ES" sz="2000" dirty="0" smtClean="0">
                <a:latin typeface="Consolas" pitchFamily="49" charset="0"/>
              </a:rPr>
              <a:t>   </a:t>
            </a:r>
            <a:endParaRPr lang="es-ES" sz="2400"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105</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7" name="6 Tabla"/>
          <p:cNvGraphicFramePr>
            <a:graphicFrameLocks noGrp="1"/>
          </p:cNvGraphicFramePr>
          <p:nvPr/>
        </p:nvGraphicFramePr>
        <p:xfrm>
          <a:off x="7245821" y="1052736"/>
          <a:ext cx="1425262" cy="3103480"/>
        </p:xfrm>
        <a:graphic>
          <a:graphicData uri="http://schemas.openxmlformats.org/drawingml/2006/table">
            <a:tbl>
              <a:tblPr firstRow="1" bandRow="1">
                <a:noFill/>
                <a:tableStyleId>{D113A9D2-9D6B-4929-AA2D-F23B5EE8CBE7}</a:tableStyleId>
              </a:tblPr>
              <a:tblGrid>
                <a:gridCol w="1425262"/>
              </a:tblGrid>
              <a:tr h="456304">
                <a:tc>
                  <a:txBody>
                    <a:bodyPr/>
                    <a:lstStyle/>
                    <a:p>
                      <a:pPr algn="ctr"/>
                      <a:r>
                        <a:rPr lang="es-ES" sz="2000" b="0" dirty="0" smtClean="0">
                          <a:solidFill>
                            <a:schemeClr val="tx2"/>
                          </a:solidFill>
                          <a:latin typeface="+mj-lt"/>
                        </a:rPr>
                        <a:t>Memoria</a:t>
                      </a: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9672">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6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outerShdw blurRad="38100" dist="38100" dir="2700000" algn="tl">
                              <a:srgbClr val="000000">
                                <a:alpha val="43137"/>
                              </a:srgbClr>
                            </a:outerShdw>
                          </a:effectLst>
                          <a:latin typeface="Consolas"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0" name="9 Tabla"/>
          <p:cNvGraphicFramePr>
            <a:graphicFrameLocks noGrp="1"/>
          </p:cNvGraphicFramePr>
          <p:nvPr/>
        </p:nvGraphicFramePr>
        <p:xfrm>
          <a:off x="5724128" y="1052736"/>
          <a:ext cx="2952328" cy="2904576"/>
        </p:xfrm>
        <a:graphic>
          <a:graphicData uri="http://schemas.openxmlformats.org/drawingml/2006/table">
            <a:tbl>
              <a:tblPr firstRow="1" bandRow="1">
                <a:noFill/>
                <a:tableStyleId>{D113A9D2-9D6B-4929-AA2D-F23B5EE8CBE7}</a:tableStyleId>
              </a:tblPr>
              <a:tblGrid>
                <a:gridCol w="1527066"/>
                <a:gridCol w="1425262"/>
              </a:tblGrid>
              <a:tr h="456304">
                <a:tc>
                  <a:txBody>
                    <a:bodyPr/>
                    <a:lstStyle/>
                    <a:p>
                      <a:pPr algn="l"/>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792">
                <a:tc>
                  <a:txBody>
                    <a:bodyPr/>
                    <a:lstStyle/>
                    <a:p>
                      <a:pPr algn="l"/>
                      <a:r>
                        <a:rPr lang="es-ES" sz="2000" b="0" dirty="0" smtClean="0">
                          <a:effectLst>
                            <a:outerShdw blurRad="38100" dist="38100" dir="2700000" algn="tl">
                              <a:srgbClr val="000000">
                                <a:alpha val="43137"/>
                              </a:srgbClr>
                            </a:outerShdw>
                          </a:effectLst>
                          <a:latin typeface="Consolas" pitchFamily="49" charset="0"/>
                        </a:rPr>
                        <a:t>cantidad</a:t>
                      </a:r>
                      <a:endParaRPr lang="es-ES" sz="20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800" b="1" dirty="0" smtClean="0">
                          <a:solidFill>
                            <a:schemeClr val="bg2">
                              <a:lumMod val="75000"/>
                            </a:schemeClr>
                          </a:solidFill>
                          <a:effectLst>
                            <a:outerShdw blurRad="38100" dist="38100" dir="2700000" algn="tl">
                              <a:srgbClr val="000000">
                                <a:alpha val="43137"/>
                              </a:srgbClr>
                            </a:outerShdw>
                          </a:effectLst>
                          <a:latin typeface="Consolas" pitchFamily="49" charset="0"/>
                        </a:rPr>
                        <a:t>12</a:t>
                      </a:r>
                      <a:endParaRPr lang="es-ES" sz="1800" b="1" dirty="0">
                        <a:solidFill>
                          <a:schemeClr val="bg2">
                            <a:lumMod val="75000"/>
                          </a:schemeClr>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precio</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800" b="1" dirty="0" smtClean="0">
                          <a:solidFill>
                            <a:schemeClr val="accent1">
                              <a:lumMod val="50000"/>
                            </a:schemeClr>
                          </a:solidFill>
                          <a:effectLst>
                            <a:outerShdw blurRad="38100" dist="38100" dir="2700000" algn="tl">
                              <a:srgbClr val="000000">
                                <a:alpha val="43137"/>
                              </a:srgbClr>
                            </a:outerShdw>
                          </a:effectLst>
                          <a:latin typeface="Consolas" pitchFamily="49" charset="0"/>
                        </a:rPr>
                        <a:t>39.95</a:t>
                      </a:r>
                      <a:endParaRPr lang="es-ES" sz="1800" b="1" dirty="0">
                        <a:solidFill>
                          <a:schemeClr val="accent1">
                            <a:lumMod val="50000"/>
                          </a:schemeClr>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total</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algn="ctr" rtl="0" eaLnBrk="1" latinLnBrk="0" hangingPunct="1"/>
                      <a:r>
                        <a:rPr kumimoji="0" lang="es-ES" sz="1800" b="1" kern="1200" dirty="0" smtClean="0">
                          <a:solidFill>
                            <a:schemeClr val="accent1">
                              <a:lumMod val="50000"/>
                            </a:schemeClr>
                          </a:solidFill>
                          <a:effectLst>
                            <a:outerShdw blurRad="38100" dist="38100" dir="2700000" algn="tl">
                              <a:srgbClr val="000000">
                                <a:alpha val="43137"/>
                              </a:srgbClr>
                            </a:outerShdw>
                          </a:effectLst>
                          <a:latin typeface="Consolas" pitchFamily="49" charset="0"/>
                          <a:ea typeface="+mn-ea"/>
                          <a:cs typeface="+mn-cs"/>
                        </a:rPr>
                        <a:t>479.4</a:t>
                      </a:r>
                      <a:endParaRPr kumimoji="0" lang="es-ES" sz="1800" b="1" kern="1200" dirty="0">
                        <a:solidFill>
                          <a:schemeClr val="accent1">
                            <a:lumMod val="50000"/>
                          </a:schemeClr>
                        </a:solidFill>
                        <a:effectLst>
                          <a:outerShdw blurRad="38100" dist="38100" dir="2700000" algn="tl">
                            <a:srgbClr val="000000">
                              <a:alpha val="43137"/>
                            </a:srgbClr>
                          </a:outerShdw>
                        </a:effectLst>
                        <a:latin typeface="Consolas" pitchFamily="49"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6304">
                <a:tc>
                  <a:txBody>
                    <a:bodyPr/>
                    <a:lstStyle/>
                    <a:p>
                      <a:pPr algn="l"/>
                      <a:endParaRPr lang="es-ES" sz="2000" dirty="0">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b="1" dirty="0" smtClean="0">
                        <a:effectLst>
                          <a:outerShdw blurRad="38100" dist="38100" dir="2700000" algn="tl">
                            <a:srgbClr val="000000">
                              <a:alpha val="43137"/>
                            </a:srgbClr>
                          </a:outerShdw>
                        </a:effectLst>
                        <a:latin typeface="Consolas"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 y 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 de uso de variables</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#include &lt;iostream&gt;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using namespace std;</a:t>
            </a:r>
          </a:p>
          <a:p>
            <a:pPr lvl="1" indent="1588">
              <a:spcBef>
                <a:spcPts val="0"/>
              </a:spcBef>
              <a:buClr>
                <a:srgbClr val="04617B">
                  <a:lumMod val="20000"/>
                  <a:lumOff val="80000"/>
                </a:srgbClr>
              </a:buClr>
              <a:buNone/>
            </a:pPr>
            <a:endParaRPr lang="es-ES" sz="2000" dirty="0" smtClean="0">
              <a:solidFill>
                <a:schemeClr val="tx1">
                  <a:lumMod val="50000"/>
                </a:schemeClr>
              </a:solidFill>
              <a:latin typeface="Consolas" pitchFamily="49" charset="0"/>
            </a:endParaRP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int main()</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int cantidad;</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double precio, total;</a:t>
            </a:r>
          </a:p>
          <a:p>
            <a:pPr lvl="1" indent="1588">
              <a:spcBef>
                <a:spcPts val="0"/>
              </a:spcBef>
              <a:buClr>
                <a:srgbClr val="04617B">
                  <a:lumMod val="20000"/>
                  <a:lumOff val="80000"/>
                </a:srgbClr>
              </a:buClr>
              <a:buNone/>
            </a:pPr>
            <a:r>
              <a:rPr lang="es-ES" sz="2000" dirty="0" smtClean="0">
                <a:latin typeface="Consolas" pitchFamily="49" charset="0"/>
              </a:rPr>
              <a:t>   </a:t>
            </a:r>
            <a:r>
              <a:rPr lang="es-ES" sz="2000" dirty="0" smtClean="0">
                <a:solidFill>
                  <a:schemeClr val="tx1">
                    <a:lumMod val="50000"/>
                  </a:schemeClr>
                </a:solidFill>
                <a:latin typeface="Consolas" pitchFamily="49" charset="0"/>
              </a:rPr>
              <a:t>cantidad = 12;</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precio = 39.95;</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total = cantidad * precio;</a:t>
            </a:r>
          </a:p>
          <a:p>
            <a:pPr lvl="1" indent="1588">
              <a:spcBef>
                <a:spcPts val="0"/>
              </a:spcBef>
              <a:buClr>
                <a:srgbClr val="04617B">
                  <a:lumMod val="20000"/>
                  <a:lumOff val="80000"/>
                </a:srgbClr>
              </a:buClr>
              <a:buNone/>
            </a:pPr>
            <a:r>
              <a:rPr lang="es-ES" sz="2000" dirty="0" smtClean="0">
                <a:latin typeface="Consolas" pitchFamily="49" charset="0"/>
              </a:rPr>
              <a:t>   cout &lt;&lt; cantidad &lt;&lt; </a:t>
            </a:r>
            <a:r>
              <a:rPr lang="es-ES" sz="2000" dirty="0" smtClean="0">
                <a:solidFill>
                  <a:srgbClr val="FFFF00"/>
                </a:solidFill>
                <a:latin typeface="Consolas" pitchFamily="49" charset="0"/>
              </a:rPr>
              <a:t>" x " </a:t>
            </a:r>
            <a:r>
              <a:rPr lang="es-ES" sz="2000" dirty="0" smtClean="0">
                <a:latin typeface="Consolas" pitchFamily="49" charset="0"/>
              </a:rPr>
              <a:t>&lt;&lt; precio &lt;&lt; </a:t>
            </a:r>
            <a:r>
              <a:rPr lang="es-ES" sz="2000" dirty="0" smtClean="0">
                <a:solidFill>
                  <a:srgbClr val="FFFF00"/>
                </a:solidFill>
                <a:latin typeface="Consolas" pitchFamily="49" charset="0"/>
              </a:rPr>
              <a:t>" = "</a:t>
            </a:r>
          </a:p>
          <a:p>
            <a:pPr lvl="1" indent="1588">
              <a:spcBef>
                <a:spcPts val="0"/>
              </a:spcBef>
              <a:buClr>
                <a:srgbClr val="04617B">
                  <a:lumMod val="20000"/>
                  <a:lumOff val="80000"/>
                </a:srgbClr>
              </a:buClr>
              <a:buNone/>
            </a:pPr>
            <a:r>
              <a:rPr lang="es-ES" sz="2000" dirty="0" smtClean="0">
                <a:latin typeface="Consolas" pitchFamily="49" charset="0"/>
              </a:rPr>
              <a:t>        &lt;&lt; total &lt;&lt; endl;</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106</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pic>
        <p:nvPicPr>
          <p:cNvPr id="139267" name="Picture 3"/>
          <p:cNvPicPr>
            <a:picLocks noChangeAspect="1" noChangeArrowheads="1"/>
          </p:cNvPicPr>
          <p:nvPr/>
        </p:nvPicPr>
        <p:blipFill>
          <a:blip r:embed="rId2" cstate="print"/>
          <a:srcRect/>
          <a:stretch>
            <a:fillRect/>
          </a:stretch>
        </p:blipFill>
        <p:spPr bwMode="auto">
          <a:xfrm>
            <a:off x="4855800" y="5396448"/>
            <a:ext cx="2956560" cy="624840"/>
          </a:xfrm>
          <a:prstGeom prst="rect">
            <a:avLst/>
          </a:prstGeom>
          <a:ln>
            <a:noFill/>
          </a:ln>
          <a:effectLst>
            <a:outerShdw blurRad="292100" dist="139700" dir="2700000" algn="tl" rotWithShape="0">
              <a:srgbClr val="333333">
                <a:alpha val="65000"/>
              </a:srgbClr>
            </a:outerShdw>
          </a:effectLst>
        </p:spPr>
      </p:pic>
      <p:graphicFrame>
        <p:nvGraphicFramePr>
          <p:cNvPr id="10" name="9 Tabla"/>
          <p:cNvGraphicFramePr>
            <a:graphicFrameLocks noGrp="1"/>
          </p:cNvGraphicFramePr>
          <p:nvPr/>
        </p:nvGraphicFramePr>
        <p:xfrm>
          <a:off x="7245821" y="1052736"/>
          <a:ext cx="1425262" cy="3103480"/>
        </p:xfrm>
        <a:graphic>
          <a:graphicData uri="http://schemas.openxmlformats.org/drawingml/2006/table">
            <a:tbl>
              <a:tblPr firstRow="1" bandRow="1">
                <a:noFill/>
                <a:tableStyleId>{D113A9D2-9D6B-4929-AA2D-F23B5EE8CBE7}</a:tableStyleId>
              </a:tblPr>
              <a:tblGrid>
                <a:gridCol w="1425262"/>
              </a:tblGrid>
              <a:tr h="456304">
                <a:tc>
                  <a:txBody>
                    <a:bodyPr/>
                    <a:lstStyle/>
                    <a:p>
                      <a:pPr algn="ctr"/>
                      <a:r>
                        <a:rPr lang="es-ES" sz="2000" b="0" dirty="0" smtClean="0">
                          <a:solidFill>
                            <a:schemeClr val="tx2"/>
                          </a:solidFill>
                          <a:latin typeface="+mj-lt"/>
                        </a:rPr>
                        <a:t>Memoria</a:t>
                      </a: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9672">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91768">
                <a:tc>
                  <a:txBody>
                    <a:bodyPr/>
                    <a:lstStyle/>
                    <a:p>
                      <a:pPr algn="ctr"/>
                      <a:endParaRPr lang="es-ES" sz="7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63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outerShdw blurRad="38100" dist="38100" dir="2700000" algn="tl">
                              <a:srgbClr val="000000">
                                <a:alpha val="43137"/>
                              </a:srgbClr>
                            </a:outerShdw>
                          </a:effectLst>
                          <a:latin typeface="Consolas" pitchFamily="49"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10 Tabla"/>
          <p:cNvGraphicFramePr>
            <a:graphicFrameLocks noGrp="1"/>
          </p:cNvGraphicFramePr>
          <p:nvPr/>
        </p:nvGraphicFramePr>
        <p:xfrm>
          <a:off x="5724128" y="1052736"/>
          <a:ext cx="2952328" cy="2904576"/>
        </p:xfrm>
        <a:graphic>
          <a:graphicData uri="http://schemas.openxmlformats.org/drawingml/2006/table">
            <a:tbl>
              <a:tblPr firstRow="1" bandRow="1">
                <a:noFill/>
                <a:tableStyleId>{D113A9D2-9D6B-4929-AA2D-F23B5EE8CBE7}</a:tableStyleId>
              </a:tblPr>
              <a:tblGrid>
                <a:gridCol w="1527066"/>
                <a:gridCol w="1425262"/>
              </a:tblGrid>
              <a:tr h="456304">
                <a:tc>
                  <a:txBody>
                    <a:bodyPr/>
                    <a:lstStyle/>
                    <a:p>
                      <a:pPr algn="l"/>
                      <a:endParaRPr lang="es-ES" sz="20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20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7792">
                <a:tc>
                  <a:txBody>
                    <a:bodyPr/>
                    <a:lstStyle/>
                    <a:p>
                      <a:pPr algn="l"/>
                      <a:r>
                        <a:rPr lang="es-ES" sz="2000" b="0" dirty="0" smtClean="0">
                          <a:effectLst>
                            <a:outerShdw blurRad="38100" dist="38100" dir="2700000" algn="tl">
                              <a:srgbClr val="000000">
                                <a:alpha val="43137"/>
                              </a:srgbClr>
                            </a:outerShdw>
                          </a:effectLst>
                          <a:latin typeface="Consolas" pitchFamily="49" charset="0"/>
                        </a:rPr>
                        <a:t>cantidad</a:t>
                      </a:r>
                      <a:endParaRPr lang="es-ES" sz="20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800" b="1" dirty="0" smtClean="0">
                          <a:solidFill>
                            <a:schemeClr val="bg2">
                              <a:lumMod val="75000"/>
                            </a:schemeClr>
                          </a:solidFill>
                          <a:effectLst>
                            <a:outerShdw blurRad="38100" dist="38100" dir="2700000" algn="tl">
                              <a:srgbClr val="000000">
                                <a:alpha val="43137"/>
                              </a:srgbClr>
                            </a:outerShdw>
                          </a:effectLst>
                          <a:latin typeface="Consolas" pitchFamily="49" charset="0"/>
                        </a:rPr>
                        <a:t>12</a:t>
                      </a:r>
                      <a:endParaRPr lang="es-ES" sz="1800" b="1" dirty="0">
                        <a:solidFill>
                          <a:schemeClr val="bg2">
                            <a:lumMod val="75000"/>
                          </a:schemeClr>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precio</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r>
                        <a:rPr lang="es-ES" sz="1800" b="1" dirty="0" smtClean="0">
                          <a:solidFill>
                            <a:schemeClr val="accent1">
                              <a:lumMod val="50000"/>
                            </a:schemeClr>
                          </a:solidFill>
                          <a:effectLst>
                            <a:outerShdw blurRad="38100" dist="38100" dir="2700000" algn="tl">
                              <a:srgbClr val="000000">
                                <a:alpha val="43137"/>
                              </a:srgbClr>
                            </a:outerShdw>
                          </a:effectLst>
                          <a:latin typeface="Consolas" pitchFamily="49" charset="0"/>
                        </a:rPr>
                        <a:t>39.95</a:t>
                      </a:r>
                      <a:endParaRPr lang="es-ES" sz="1800" b="1" dirty="0">
                        <a:solidFill>
                          <a:schemeClr val="accent1">
                            <a:lumMod val="50000"/>
                          </a:schemeClr>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792088">
                <a:tc>
                  <a:txBody>
                    <a:bodyPr/>
                    <a:lstStyle/>
                    <a:p>
                      <a:pPr algn="l"/>
                      <a:r>
                        <a:rPr lang="es-ES" sz="2000" dirty="0" smtClean="0">
                          <a:effectLst>
                            <a:outerShdw blurRad="38100" dist="38100" dir="2700000" algn="tl">
                              <a:srgbClr val="000000">
                                <a:alpha val="43137"/>
                              </a:srgbClr>
                            </a:outerShdw>
                          </a:effectLst>
                          <a:latin typeface="Consolas" pitchFamily="49" charset="0"/>
                        </a:rPr>
                        <a:t>total</a:t>
                      </a:r>
                      <a:endParaRPr lang="es-ES" sz="200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algn="ctr" rtl="0" eaLnBrk="1" latinLnBrk="0" hangingPunct="1"/>
                      <a:r>
                        <a:rPr kumimoji="0" lang="es-ES" sz="1800" b="1" kern="1200" dirty="0" smtClean="0">
                          <a:solidFill>
                            <a:schemeClr val="accent1">
                              <a:lumMod val="50000"/>
                            </a:schemeClr>
                          </a:solidFill>
                          <a:effectLst>
                            <a:outerShdw blurRad="38100" dist="38100" dir="2700000" algn="tl">
                              <a:srgbClr val="000000">
                                <a:alpha val="43137"/>
                              </a:srgbClr>
                            </a:outerShdw>
                          </a:effectLst>
                          <a:latin typeface="Consolas" pitchFamily="49" charset="0"/>
                          <a:ea typeface="+mn-ea"/>
                          <a:cs typeface="+mn-cs"/>
                        </a:rPr>
                        <a:t>479.4</a:t>
                      </a:r>
                      <a:endParaRPr kumimoji="0" lang="es-ES" sz="1800" b="1" kern="1200" dirty="0">
                        <a:solidFill>
                          <a:schemeClr val="accent1">
                            <a:lumMod val="50000"/>
                          </a:schemeClr>
                        </a:solidFill>
                        <a:effectLst>
                          <a:outerShdw blurRad="38100" dist="38100" dir="2700000" algn="tl">
                            <a:srgbClr val="000000">
                              <a:alpha val="43137"/>
                            </a:srgbClr>
                          </a:outerShdw>
                        </a:effectLst>
                        <a:latin typeface="Consolas" pitchFamily="49" charset="0"/>
                        <a:ea typeface="+mn-ea"/>
                        <a:cs typeface="+mn-cs"/>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56304">
                <a:tc>
                  <a:txBody>
                    <a:bodyPr/>
                    <a:lstStyle/>
                    <a:p>
                      <a:pPr algn="l"/>
                      <a:endParaRPr lang="es-ES" sz="2000" dirty="0">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2000" b="1" dirty="0" smtClean="0">
                        <a:effectLst>
                          <a:outerShdw blurRad="38100" dist="38100" dir="2700000" algn="tl">
                            <a:srgbClr val="000000">
                              <a:alpha val="43137"/>
                            </a:srgbClr>
                          </a:outerShdw>
                        </a:effectLst>
                        <a:latin typeface="Consolas" pitchFamily="49"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9267"/>
                                        </p:tgtEl>
                                        <p:attrNameLst>
                                          <p:attrName>style.visibility</p:attrName>
                                        </p:attrNameLst>
                                      </p:cBhvr>
                                      <p:to>
                                        <p:strVal val="visible"/>
                                      </p:to>
                                    </p:set>
                                    <p:animEffect transition="in" filter="wipe(up)">
                                      <p:cBhvr>
                                        <p:cTn id="7" dur="1000"/>
                                        <p:tgtEl>
                                          <p:spTgt spid="139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600"/>
              </a:spcAft>
            </a:pPr>
            <a:r>
              <a:rPr lang="es-ES" sz="2800" dirty="0" smtClean="0">
                <a:solidFill>
                  <a:schemeClr val="bg2">
                    <a:lumMod val="20000"/>
                    <a:lumOff val="80000"/>
                  </a:schemeClr>
                </a:solidFill>
              </a:rPr>
              <a:t>El problema a resolver</a:t>
            </a:r>
          </a:p>
          <a:p>
            <a:pPr marL="361950" lvl="1" indent="1588">
              <a:spcBef>
                <a:spcPts val="0"/>
              </a:spcBef>
              <a:spcAft>
                <a:spcPts val="600"/>
              </a:spcAft>
              <a:buNone/>
            </a:pPr>
            <a:r>
              <a:rPr lang="es-ES" i="1" dirty="0" smtClean="0"/>
              <a:t>Estando el coche en la posición A,</a:t>
            </a:r>
            <a:br>
              <a:rPr lang="es-ES" i="1" dirty="0" smtClean="0"/>
            </a:br>
            <a:r>
              <a:rPr lang="es-ES" i="1" dirty="0" smtClean="0"/>
              <a:t>conseguir llegar al Cine </a:t>
            </a:r>
            <a:r>
              <a:rPr lang="es-ES" i="1" dirty="0" err="1" smtClean="0"/>
              <a:t>Tívoli</a:t>
            </a:r>
            <a:r>
              <a:rPr lang="es-ES" i="1" dirty="0" smtClean="0"/>
              <a:t> (B)</a:t>
            </a:r>
          </a:p>
          <a:p>
            <a:pPr marL="361950" lvl="1" indent="1588">
              <a:spcBef>
                <a:spcPts val="0"/>
              </a:spcBef>
              <a:spcAft>
                <a:spcPts val="600"/>
              </a:spcAft>
              <a:buNone/>
            </a:pPr>
            <a:endParaRPr lang="es-ES" dirty="0" smtClean="0"/>
          </a:p>
          <a:p>
            <a:pPr marL="361950" lvl="1" indent="1588">
              <a:spcBef>
                <a:spcPts val="0"/>
              </a:spcBef>
              <a:spcAft>
                <a:spcPts val="600"/>
              </a:spcAft>
              <a:buNone/>
            </a:pPr>
            <a:r>
              <a:rPr lang="es-ES" dirty="0" smtClean="0"/>
              <a:t>¿Qué pasos hay que seguir?</a:t>
            </a:r>
          </a:p>
          <a:p>
            <a:pPr marL="714375" lvl="1" indent="1588">
              <a:spcBef>
                <a:spcPts val="0"/>
              </a:spcBef>
              <a:spcAft>
                <a:spcPts val="300"/>
              </a:spcAft>
              <a:buNone/>
            </a:pPr>
            <a:r>
              <a:rPr lang="es-ES" i="1" dirty="0" smtClean="0"/>
              <a:t>Arrancar</a:t>
            </a:r>
          </a:p>
          <a:p>
            <a:pPr marL="714375" lvl="1" indent="1588">
              <a:spcBef>
                <a:spcPts val="0"/>
              </a:spcBef>
              <a:spcAft>
                <a:spcPts val="300"/>
              </a:spcAft>
              <a:buNone/>
            </a:pPr>
            <a:r>
              <a:rPr lang="es-ES" i="1" dirty="0" smtClean="0"/>
              <a:t>Ir un bloque al Norte</a:t>
            </a:r>
          </a:p>
          <a:p>
            <a:pPr marL="714375" lvl="1" indent="1588">
              <a:spcBef>
                <a:spcPts val="0"/>
              </a:spcBef>
              <a:spcAft>
                <a:spcPts val="300"/>
              </a:spcAft>
              <a:buNone/>
            </a:pPr>
            <a:r>
              <a:rPr lang="es-ES" i="1" dirty="0" smtClean="0"/>
              <a:t>Ir dos bloques al Este</a:t>
            </a:r>
          </a:p>
          <a:p>
            <a:pPr marL="714375" lvl="1" indent="1588">
              <a:spcBef>
                <a:spcPts val="0"/>
              </a:spcBef>
              <a:spcAft>
                <a:spcPts val="300"/>
              </a:spcAft>
              <a:buNone/>
            </a:pPr>
            <a:r>
              <a:rPr lang="es-ES" i="1" dirty="0" smtClean="0"/>
              <a:t>Ir cinco bloques al Norte</a:t>
            </a:r>
          </a:p>
          <a:p>
            <a:pPr marL="714375" lvl="1" indent="1588">
              <a:spcBef>
                <a:spcPts val="0"/>
              </a:spcBef>
              <a:spcAft>
                <a:spcPts val="300"/>
              </a:spcAft>
              <a:buNone/>
            </a:pPr>
            <a:r>
              <a:rPr lang="es-ES" i="1" dirty="0" smtClean="0"/>
              <a:t>Ir dos bloques al Este</a:t>
            </a:r>
          </a:p>
          <a:p>
            <a:pPr marL="714375" lvl="1" indent="1588">
              <a:spcBef>
                <a:spcPts val="0"/>
              </a:spcBef>
              <a:spcAft>
                <a:spcPts val="600"/>
              </a:spcAft>
              <a:buNone/>
            </a:pPr>
            <a:r>
              <a:rPr lang="es-ES" i="1" dirty="0" smtClean="0"/>
              <a:t>Parar</a:t>
            </a:r>
          </a:p>
          <a:p>
            <a:pPr marL="361950" lvl="1" indent="1588">
              <a:spcBef>
                <a:spcPts val="0"/>
              </a:spcBef>
              <a:spcAft>
                <a:spcPts val="600"/>
              </a:spcAft>
              <a:buNone/>
            </a:pPr>
            <a:endParaRPr lang="es-ES"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148064" y="1628800"/>
          <a:ext cx="3480048" cy="2966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5006"/>
                <a:gridCol w="435006"/>
                <a:gridCol w="435006"/>
                <a:gridCol w="435006"/>
                <a:gridCol w="435006"/>
                <a:gridCol w="435006"/>
                <a:gridCol w="435006"/>
                <a:gridCol w="435006"/>
              </a:tblGrid>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ES" dirty="0" smtClean="0">
                          <a:solidFill>
                            <a:schemeClr val="tx1"/>
                          </a:solidFill>
                          <a:effectLst>
                            <a:outerShdw blurRad="38100" dist="38100" dir="2700000" algn="tl">
                              <a:srgbClr val="000000">
                                <a:alpha val="43137"/>
                              </a:srgbClr>
                            </a:outerShdw>
                          </a:effectLst>
                        </a:rPr>
                        <a:t>B</a:t>
                      </a:r>
                      <a:endParaRPr lang="es-ES" dirty="0">
                        <a:solidFill>
                          <a:schemeClr val="tx1"/>
                        </a:solidFill>
                        <a:effectLst>
                          <a:outerShdw blurRad="38100" dist="38100" dir="2700000" algn="tl">
                            <a:srgbClr val="000000">
                              <a:alpha val="43137"/>
                            </a:srgbClr>
                          </a:outerShdw>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s-ES" dirty="0" smtClean="0">
                          <a:solidFill>
                            <a:schemeClr val="tx1"/>
                          </a:solidFill>
                          <a:effectLst>
                            <a:outerShdw blurRad="38100" dist="38100" dir="2700000" algn="tl">
                              <a:srgbClr val="000000">
                                <a:alpha val="43137"/>
                              </a:srgbClr>
                            </a:outerShdw>
                          </a:effectLst>
                        </a:rPr>
                        <a:t>A</a:t>
                      </a:r>
                      <a:endParaRPr lang="es-ES"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pic>
        <p:nvPicPr>
          <p:cNvPr id="102402" name="Picture 2"/>
          <p:cNvPicPr>
            <a:picLocks noChangeAspect="1" noChangeArrowheads="1"/>
          </p:cNvPicPr>
          <p:nvPr/>
        </p:nvPicPr>
        <p:blipFill>
          <a:blip r:embed="rId2" cstate="print"/>
          <a:srcRect/>
          <a:stretch>
            <a:fillRect/>
          </a:stretch>
        </p:blipFill>
        <p:spPr bwMode="auto">
          <a:xfrm>
            <a:off x="7418412" y="1672233"/>
            <a:ext cx="300038" cy="300038"/>
          </a:xfrm>
          <a:prstGeom prst="rect">
            <a:avLst/>
          </a:prstGeom>
          <a:noFill/>
          <a:ln w="9525">
            <a:noFill/>
            <a:miter lim="800000"/>
            <a:headEnd/>
            <a:tailEnd/>
          </a:ln>
        </p:spPr>
      </p:pic>
      <p:sp>
        <p:nvSpPr>
          <p:cNvPr id="11" name="10 CuadroTexto"/>
          <p:cNvSpPr txBox="1"/>
          <p:nvPr/>
        </p:nvSpPr>
        <p:spPr>
          <a:xfrm>
            <a:off x="8622727" y="930206"/>
            <a:ext cx="324128" cy="3385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1600" b="1" dirty="0" smtClean="0">
                <a:solidFill>
                  <a:schemeClr val="bg2">
                    <a:lumMod val="20000"/>
                    <a:lumOff val="80000"/>
                  </a:schemeClr>
                </a:solidFill>
                <a:effectLst>
                  <a:outerShdw blurRad="38100" dist="38100" dir="2700000" algn="tl">
                    <a:srgbClr val="000000">
                      <a:alpha val="43137"/>
                    </a:srgbClr>
                  </a:outerShdw>
                </a:effectLst>
                <a:latin typeface="Cambria" pitchFamily="18" charset="0"/>
              </a:rPr>
              <a:t>N</a:t>
            </a:r>
          </a:p>
        </p:txBody>
      </p:sp>
      <p:sp>
        <p:nvSpPr>
          <p:cNvPr id="15" name="14 Estrella de 8 puntas"/>
          <p:cNvSpPr/>
          <p:nvPr/>
        </p:nvSpPr>
        <p:spPr>
          <a:xfrm>
            <a:off x="8618165" y="1177702"/>
            <a:ext cx="321940" cy="379090"/>
          </a:xfrm>
          <a:prstGeom prst="star8">
            <a:avLst>
              <a:gd name="adj" fmla="val 1369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cxnSp>
        <p:nvCxnSpPr>
          <p:cNvPr id="12" name="11 Conector recto"/>
          <p:cNvCxnSpPr/>
          <p:nvPr/>
        </p:nvCxnSpPr>
        <p:spPr>
          <a:xfrm>
            <a:off x="6228184" y="5085184"/>
            <a:ext cx="396000" cy="0"/>
          </a:xfrm>
          <a:prstGeom prst="line">
            <a:avLst/>
          </a:prstGeom>
          <a:ln w="28575">
            <a:solidFill>
              <a:srgbClr val="FFC000"/>
            </a:solidFill>
            <a:headEnd type="oval" w="lg" len="sm"/>
            <a:tailEnd type="oval" w="lg" len="sm"/>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6963122" y="4897735"/>
            <a:ext cx="0" cy="360040"/>
          </a:xfrm>
          <a:prstGeom prst="line">
            <a:avLst/>
          </a:prstGeom>
          <a:ln w="28575">
            <a:solidFill>
              <a:srgbClr val="FFC000"/>
            </a:solidFill>
            <a:headEnd type="oval" w="lg" len="sm"/>
            <a:tailEnd type="oval" w="lg" len="sm"/>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130635" y="4878685"/>
            <a:ext cx="938077"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Bloque: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ipe(left)">
                                      <p:cBhvr>
                                        <p:cTn id="16" dur="1000"/>
                                        <p:tgtEl>
                                          <p:spTgt spid="3">
                                            <p:txEl>
                                              <p:pRg st="5" end="5"/>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left)">
                                      <p:cBhvr>
                                        <p:cTn id="20" dur="1000"/>
                                        <p:tgtEl>
                                          <p:spTgt spid="3">
                                            <p:txEl>
                                              <p:pRg st="6" end="6"/>
                                            </p:txEl>
                                          </p:spTgt>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wipe(left)">
                                      <p:cBhvr>
                                        <p:cTn id="24" dur="1000"/>
                                        <p:tgtEl>
                                          <p:spTgt spid="3">
                                            <p:txEl>
                                              <p:pRg st="7" end="7"/>
                                            </p:txEl>
                                          </p:spTgt>
                                        </p:tgtEl>
                                      </p:cBhvr>
                                    </p:animEffect>
                                  </p:childTnLst>
                                </p:cTn>
                              </p:par>
                            </p:childTnLst>
                          </p:cTn>
                        </p:par>
                        <p:par>
                          <p:cTn id="25" fill="hold">
                            <p:stCondLst>
                              <p:cond delay="4000"/>
                            </p:stCondLst>
                            <p:childTnLst>
                              <p:par>
                                <p:cTn id="26" presetID="22" presetClass="entr" presetSubtype="8" fill="hold" grpId="0" nodeType="after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left)">
                                      <p:cBhvr>
                                        <p:cTn id="28" dur="1000"/>
                                        <p:tgtEl>
                                          <p:spTgt spid="3">
                                            <p:txEl>
                                              <p:pRg st="8" end="8"/>
                                            </p:txEl>
                                          </p:spTgt>
                                        </p:tgtEl>
                                      </p:cBhvr>
                                    </p:animEffect>
                                  </p:childTnLst>
                                </p:cTn>
                              </p:par>
                            </p:childTnLst>
                          </p:cTn>
                        </p:par>
                        <p:par>
                          <p:cTn id="29" fill="hold">
                            <p:stCondLst>
                              <p:cond delay="5000"/>
                            </p:stCondLst>
                            <p:childTnLst>
                              <p:par>
                                <p:cTn id="30" presetID="22" presetClass="entr" presetSubtype="8" fill="hold" grpId="0" nodeType="after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Variables y expresiones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Ejemplo de uso de variables</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#include &lt;iostream&gt;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using namespace std;</a:t>
            </a:r>
          </a:p>
          <a:p>
            <a:pPr lvl="1" indent="1588">
              <a:spcBef>
                <a:spcPts val="0"/>
              </a:spcBef>
              <a:buClr>
                <a:srgbClr val="04617B">
                  <a:lumMod val="20000"/>
                  <a:lumOff val="80000"/>
                </a:srgbClr>
              </a:buClr>
              <a:buNone/>
            </a:pPr>
            <a:endParaRPr lang="es-ES" sz="2000" dirty="0" smtClean="0">
              <a:solidFill>
                <a:schemeClr val="tx1">
                  <a:lumMod val="50000"/>
                </a:schemeClr>
              </a:solidFill>
              <a:latin typeface="Consolas" pitchFamily="49" charset="0"/>
            </a:endParaRP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int main()</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int cantidad;</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double precio, total;</a:t>
            </a:r>
          </a:p>
          <a:p>
            <a:pPr lvl="1" indent="1588">
              <a:spcBef>
                <a:spcPts val="0"/>
              </a:spcBef>
              <a:buClr>
                <a:srgbClr val="04617B">
                  <a:lumMod val="20000"/>
                  <a:lumOff val="80000"/>
                </a:srgbClr>
              </a:buClr>
              <a:buNone/>
            </a:pPr>
            <a:r>
              <a:rPr lang="es-ES" sz="2000" dirty="0" smtClean="0">
                <a:latin typeface="Consolas" pitchFamily="49" charset="0"/>
              </a:rPr>
              <a:t>   </a:t>
            </a:r>
            <a:r>
              <a:rPr lang="es-ES" sz="2000" dirty="0" smtClean="0">
                <a:solidFill>
                  <a:schemeClr val="tx1">
                    <a:lumMod val="50000"/>
                  </a:schemeClr>
                </a:solidFill>
                <a:latin typeface="Consolas" pitchFamily="49" charset="0"/>
              </a:rPr>
              <a:t>cantidad = 12;</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precio = 39.95;</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total = cantidad * precio;</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cout &lt;&lt; cantidad &lt;&lt; " x " &lt;&lt; precio &lt;&lt; " = "</a:t>
            </a:r>
          </a:p>
          <a:p>
            <a:pPr lvl="1" indent="1588">
              <a:spcBef>
                <a:spcPts val="0"/>
              </a:spcBef>
              <a:buClr>
                <a:srgbClr val="04617B">
                  <a:lumMod val="20000"/>
                  <a:lumOff val="80000"/>
                </a:srgbClr>
              </a:buClr>
              <a:buNone/>
            </a:pPr>
            <a:r>
              <a:rPr lang="es-ES" sz="2000" dirty="0" smtClean="0">
                <a:solidFill>
                  <a:schemeClr val="tx1">
                    <a:lumMod val="50000"/>
                  </a:schemeClr>
                </a:solidFill>
                <a:latin typeface="Consolas" pitchFamily="49" charset="0"/>
              </a:rPr>
              <a:t>        &lt;&lt; total &lt;&lt; endl;</a:t>
            </a:r>
          </a:p>
          <a:p>
            <a:pPr lvl="1" indent="1588">
              <a:spcBef>
                <a:spcPts val="0"/>
              </a:spcBef>
              <a:buClr>
                <a:srgbClr val="04617B">
                  <a:lumMod val="20000"/>
                  <a:lumOff val="80000"/>
                </a:srgbClr>
              </a:buClr>
              <a:buNone/>
            </a:pPr>
            <a:endParaRPr lang="es-ES" sz="2000" dirty="0" smtClean="0">
              <a:latin typeface="Consolas" pitchFamily="49" charset="0"/>
            </a:endParaRP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   </a:t>
            </a:r>
            <a:r>
              <a:rPr lang="es-ES" sz="2000" dirty="0" smtClean="0">
                <a:solidFill>
                  <a:srgbClr val="009DD9">
                    <a:lumMod val="60000"/>
                    <a:lumOff val="40000"/>
                  </a:srgbClr>
                </a:solidFill>
                <a:latin typeface="Consolas" pitchFamily="49" charset="0"/>
              </a:rPr>
              <a:t>return</a:t>
            </a:r>
            <a:r>
              <a:rPr lang="es-ES" sz="2000" dirty="0" smtClean="0">
                <a:solidFill>
                  <a:prstClr val="white"/>
                </a:solidFill>
                <a:latin typeface="Consolas" pitchFamily="49" charset="0"/>
              </a:rPr>
              <a:t> </a:t>
            </a:r>
            <a:r>
              <a:rPr lang="es-ES" sz="2000" dirty="0" smtClean="0">
                <a:solidFill>
                  <a:srgbClr val="FFFF00"/>
                </a:solidFill>
                <a:latin typeface="Consolas" pitchFamily="49" charset="0"/>
              </a:rPr>
              <a:t>0</a:t>
            </a:r>
            <a:r>
              <a:rPr lang="es-ES" sz="2000" dirty="0" smtClean="0">
                <a:solidFill>
                  <a:prstClr val="white"/>
                </a:solidFill>
                <a:latin typeface="Consolas" pitchFamily="49" charset="0"/>
              </a:rPr>
              <a:t>;</a:t>
            </a:r>
            <a:endParaRPr lang="es-ES" sz="2000" dirty="0" smtClean="0">
              <a:solidFill>
                <a:srgbClr val="92D050"/>
              </a:solidFill>
              <a:latin typeface="Consolas" pitchFamily="49" charset="0"/>
            </a:endParaRPr>
          </a:p>
          <a:p>
            <a:pPr lvl="1" indent="1588">
              <a:spcBef>
                <a:spcPts val="0"/>
              </a:spcBef>
              <a:buClr>
                <a:srgbClr val="04617B">
                  <a:lumMod val="20000"/>
                  <a:lumOff val="80000"/>
                </a:srgbClr>
              </a:buClr>
              <a:buNone/>
            </a:pPr>
            <a:r>
              <a:rPr lang="es-ES" sz="2000" dirty="0" smtClean="0">
                <a:solidFill>
                  <a:prstClr val="white"/>
                </a:solidFill>
                <a:latin typeface="Consolas" pitchFamily="49" charset="0"/>
              </a:rPr>
              <a:t>}</a:t>
            </a:r>
            <a:endParaRPr lang="es-ES" sz="2400"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pic>
        <p:nvPicPr>
          <p:cNvPr id="139266" name="Picture 2"/>
          <p:cNvPicPr>
            <a:picLocks noChangeAspect="1" noChangeArrowheads="1"/>
          </p:cNvPicPr>
          <p:nvPr/>
        </p:nvPicPr>
        <p:blipFill>
          <a:blip r:embed="rId2" cstate="print"/>
          <a:srcRect/>
          <a:stretch>
            <a:fillRect/>
          </a:stretch>
        </p:blipFill>
        <p:spPr bwMode="auto">
          <a:xfrm>
            <a:off x="4860032" y="1556792"/>
            <a:ext cx="3781425" cy="25574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9266"/>
                                        </p:tgtEl>
                                        <p:attrNameLst>
                                          <p:attrName>style.visibility</p:attrName>
                                        </p:attrNameLst>
                                      </p:cBhvr>
                                      <p:to>
                                        <p:strVal val="visible"/>
                                      </p:to>
                                    </p:set>
                                    <p:animEffect transition="in" filter="wipe(up)">
                                      <p:cBhvr>
                                        <p:cTn id="7" dur="1000"/>
                                        <p:tgtEl>
                                          <p:spTgt spid="13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108</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581764" y="3044280"/>
            <a:ext cx="7980518"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Lectura de datos desde el teclado</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5" descr="C:\Documents and Settings\Luis\Configuración local\Archivos temporales de Internet\Content.IE5\35LX0A5P\MP900402151[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15616" y="2996952"/>
            <a:ext cx="1714500" cy="1026795"/>
          </a:xfrm>
          <a:prstGeom prst="rect">
            <a:avLst/>
          </a:prstGeom>
          <a:noFill/>
        </p:spPr>
      </p:pic>
      <p:sp>
        <p:nvSpPr>
          <p:cNvPr id="2" name="1 Título"/>
          <p:cNvSpPr>
            <a:spLocks noGrp="1"/>
          </p:cNvSpPr>
          <p:nvPr>
            <p:ph type="title"/>
          </p:nvPr>
        </p:nvSpPr>
        <p:spPr/>
        <p:txBody>
          <a:bodyPr/>
          <a:lstStyle/>
          <a:p>
            <a:r>
              <a:rPr lang="es-ES" dirty="0" smtClean="0"/>
              <a:t>Valores proporcionados por el usuario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600"/>
              </a:spcAft>
            </a:pPr>
            <a:r>
              <a:rPr lang="es-ES" sz="2800" i="0" dirty="0" smtClean="0">
                <a:solidFill>
                  <a:schemeClr val="bg2">
                    <a:lumMod val="20000"/>
                    <a:lumOff val="80000"/>
                  </a:schemeClr>
                </a:solidFill>
                <a:latin typeface="Consolas" pitchFamily="49" charset="0"/>
                <a:cs typeface="Consolas" pitchFamily="49" charset="0"/>
              </a:rPr>
              <a:t>cin</a:t>
            </a:r>
            <a:r>
              <a:rPr lang="es-ES" sz="2800" i="0" dirty="0" smtClean="0">
                <a:solidFill>
                  <a:schemeClr val="bg2">
                    <a:lumMod val="20000"/>
                    <a:lumOff val="80000"/>
                  </a:schemeClr>
                </a:solidFill>
                <a:cs typeface="Consolas" pitchFamily="49" charset="0"/>
              </a:rPr>
              <a:t> (</a:t>
            </a:r>
            <a:r>
              <a:rPr lang="es-ES" sz="2800" i="0" dirty="0" smtClean="0">
                <a:solidFill>
                  <a:srgbClr val="FFCCFF"/>
                </a:solidFill>
                <a:latin typeface="Consolas" pitchFamily="49" charset="0"/>
                <a:cs typeface="Consolas" pitchFamily="49" charset="0"/>
              </a:rPr>
              <a:t>iostream</a:t>
            </a:r>
            <a:r>
              <a:rPr lang="es-ES" sz="2800" i="0" dirty="0" smtClean="0">
                <a:solidFill>
                  <a:schemeClr val="bg2">
                    <a:lumMod val="20000"/>
                    <a:lumOff val="80000"/>
                  </a:schemeClr>
                </a:solidFill>
                <a:cs typeface="Consolas" pitchFamily="49" charset="0"/>
              </a:rPr>
              <a:t>)</a:t>
            </a:r>
            <a:endParaRPr lang="es-ES" sz="2800" i="0" dirty="0" smtClean="0">
              <a:solidFill>
                <a:schemeClr val="bg2">
                  <a:lumMod val="20000"/>
                  <a:lumOff val="80000"/>
                </a:schemeClr>
              </a:solidFill>
              <a:latin typeface="Consolas" pitchFamily="49" charset="0"/>
              <a:cs typeface="Consolas" pitchFamily="49" charset="0"/>
            </a:endParaRPr>
          </a:p>
          <a:p>
            <a:pPr marL="361950" lvl="1" indent="1588">
              <a:spcBef>
                <a:spcPts val="0"/>
              </a:spcBef>
              <a:spcAft>
                <a:spcPts val="600"/>
              </a:spcAft>
              <a:buNone/>
            </a:pPr>
            <a:r>
              <a:rPr lang="es-ES" dirty="0" smtClean="0"/>
              <a:t>Lectura de valores de </a:t>
            </a:r>
            <a:r>
              <a:rPr lang="es-ES" dirty="0" smtClean="0">
                <a:solidFill>
                  <a:srgbClr val="FFC000"/>
                </a:solidFill>
              </a:rPr>
              <a:t>variables</a:t>
            </a:r>
            <a:r>
              <a:rPr lang="es-ES" dirty="0" smtClean="0"/>
              <a:t>: operador </a:t>
            </a:r>
            <a:r>
              <a:rPr lang="es-ES" dirty="0" smtClean="0">
                <a:latin typeface="Consolas" pitchFamily="49" charset="0"/>
                <a:cs typeface="Consolas" pitchFamily="49" charset="0"/>
              </a:rPr>
              <a:t>&gt;&gt;</a:t>
            </a:r>
            <a:r>
              <a:rPr lang="es-ES" dirty="0" smtClean="0"/>
              <a:t> (</a:t>
            </a:r>
            <a:r>
              <a:rPr lang="es-ES" i="1" dirty="0" smtClean="0"/>
              <a:t>extractor</a:t>
            </a:r>
            <a:r>
              <a:rPr lang="es-ES" dirty="0" smtClean="0"/>
              <a:t>)</a:t>
            </a:r>
          </a:p>
          <a:p>
            <a:pPr lvl="1" indent="1588">
              <a:buNone/>
            </a:pPr>
            <a:endParaRPr lang="es-ES" sz="2000" dirty="0" smtClean="0">
              <a:solidFill>
                <a:schemeClr val="tx1">
                  <a:lumMod val="50000"/>
                </a:schemeClr>
              </a:solidFill>
              <a:latin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109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2558468" y="2196153"/>
            <a:ext cx="4027064" cy="584775"/>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s-ES" sz="3200" dirty="0" smtClean="0">
                <a:effectLst>
                  <a:outerShdw blurRad="38100" dist="38100" dir="2700000" algn="tl">
                    <a:srgbClr val="000000">
                      <a:alpha val="43137"/>
                    </a:srgbClr>
                  </a:outerShdw>
                </a:effectLst>
                <a:latin typeface="Consolas" pitchFamily="49" charset="0"/>
              </a:rPr>
              <a:t>cin &gt;&gt; </a:t>
            </a:r>
            <a:r>
              <a:rPr lang="es-ES" sz="3200" dirty="0" smtClean="0">
                <a:solidFill>
                  <a:schemeClr val="tx1"/>
                </a:solidFill>
                <a:effectLst>
                  <a:outerShdw blurRad="38100" dist="38100" dir="2700000" algn="tl">
                    <a:srgbClr val="000000">
                      <a:alpha val="43137"/>
                    </a:srgbClr>
                  </a:outerShdw>
                </a:effectLst>
                <a:latin typeface="Consolas" pitchFamily="49" charset="0"/>
              </a:rPr>
              <a:t>cantidad</a:t>
            </a:r>
            <a:r>
              <a:rPr lang="es-ES" sz="3200" dirty="0" smtClean="0">
                <a:effectLst>
                  <a:outerShdw blurRad="38100" dist="38100" dir="2700000" algn="tl">
                    <a:srgbClr val="000000">
                      <a:alpha val="43137"/>
                    </a:srgbClr>
                  </a:outerShdw>
                </a:effectLst>
                <a:latin typeface="Consolas" pitchFamily="49" charset="0"/>
              </a:rPr>
              <a:t>; </a:t>
            </a:r>
            <a:endParaRPr lang="es-ES" sz="3200" dirty="0">
              <a:effectLst>
                <a:outerShdw blurRad="38100" dist="38100" dir="2700000" algn="tl">
                  <a:srgbClr val="000000">
                    <a:alpha val="43137"/>
                  </a:srgbClr>
                </a:outerShdw>
              </a:effectLst>
            </a:endParaRPr>
          </a:p>
        </p:txBody>
      </p:sp>
      <p:sp>
        <p:nvSpPr>
          <p:cNvPr id="9" name="8 Rectángulo"/>
          <p:cNvSpPr/>
          <p:nvPr/>
        </p:nvSpPr>
        <p:spPr>
          <a:xfrm>
            <a:off x="1744638" y="3256409"/>
            <a:ext cx="694421" cy="461665"/>
          </a:xfrm>
          <a:prstGeom prst="rect">
            <a:avLst/>
          </a:prstGeom>
        </p:spPr>
        <p:txBody>
          <a:bodyPr wrap="none">
            <a:spAutoFit/>
          </a:bodyPr>
          <a:lstStyle/>
          <a:p>
            <a:r>
              <a:rPr lang="es-ES" sz="2400" b="1" dirty="0" smtClean="0">
                <a:solidFill>
                  <a:schemeClr val="bg1"/>
                </a:solidFill>
                <a:effectLst>
                  <a:outerShdw blurRad="38100" dist="38100" dir="2700000" algn="tl">
                    <a:srgbClr val="000000">
                      <a:alpha val="43137"/>
                    </a:srgbClr>
                  </a:outerShdw>
                </a:effectLst>
                <a:latin typeface="Consolas" pitchFamily="49" charset="0"/>
              </a:rPr>
              <a:t>cin</a:t>
            </a:r>
            <a:endParaRPr lang="es-ES" sz="2400" b="1" dirty="0">
              <a:solidFill>
                <a:schemeClr val="bg1"/>
              </a:solidFill>
              <a:effectLst>
                <a:outerShdw blurRad="38100" dist="38100" dir="2700000" algn="tl">
                  <a:srgbClr val="000000">
                    <a:alpha val="43137"/>
                  </a:srgbClr>
                </a:outerShdw>
              </a:effectLst>
            </a:endParaRPr>
          </a:p>
        </p:txBody>
      </p:sp>
      <p:sp>
        <p:nvSpPr>
          <p:cNvPr id="11" name="10 CuadroTexto"/>
          <p:cNvSpPr txBox="1"/>
          <p:nvPr/>
        </p:nvSpPr>
        <p:spPr>
          <a:xfrm>
            <a:off x="3013474" y="4149080"/>
            <a:ext cx="3214710" cy="1947876"/>
          </a:xfrm>
          <a:prstGeom prst="rect">
            <a:avLst/>
          </a:prstGeom>
          <a:solidFill>
            <a:schemeClr val="dk1"/>
          </a:solidFill>
          <a:ln w="63500" cap="rnd">
            <a:solidFill>
              <a:schemeClr val="tx1">
                <a:lumMod val="85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endParaRPr lang="es-ES" sz="1600" dirty="0" smtClean="0">
              <a:latin typeface="Consolas" pitchFamily="49" charset="0"/>
            </a:endParaRPr>
          </a:p>
        </p:txBody>
      </p:sp>
      <p:sp>
        <p:nvSpPr>
          <p:cNvPr id="12" name="11 CuadroTexto"/>
          <p:cNvSpPr txBox="1"/>
          <p:nvPr/>
        </p:nvSpPr>
        <p:spPr>
          <a:xfrm>
            <a:off x="3084912" y="4149080"/>
            <a:ext cx="311304" cy="369332"/>
          </a:xfrm>
          <a:prstGeom prst="rect">
            <a:avLst/>
          </a:prstGeom>
          <a:noFill/>
        </p:spPr>
        <p:txBody>
          <a:bodyPr wrap="none" rtlCol="0">
            <a:spAutoFit/>
          </a:bodyPr>
          <a:lstStyle/>
          <a:p>
            <a:r>
              <a:rPr lang="es-ES" dirty="0" smtClean="0">
                <a:latin typeface="Consolas" pitchFamily="49" charset="0"/>
              </a:rPr>
              <a:t>_</a:t>
            </a:r>
            <a:endParaRPr lang="es-ES" dirty="0"/>
          </a:p>
        </p:txBody>
      </p:sp>
      <p:sp>
        <p:nvSpPr>
          <p:cNvPr id="17" name="16 Rectángulo"/>
          <p:cNvSpPr/>
          <p:nvPr/>
        </p:nvSpPr>
        <p:spPr>
          <a:xfrm>
            <a:off x="2627784" y="3256409"/>
            <a:ext cx="2223686" cy="461665"/>
          </a:xfrm>
          <a:prstGeom prst="rect">
            <a:avLst/>
          </a:prstGeom>
        </p:spPr>
        <p:txBody>
          <a:bodyPr wrap="none">
            <a:spAutoFit/>
          </a:bodyPr>
          <a:lstStyle/>
          <a:p>
            <a:r>
              <a:rPr lang="es-ES" sz="2400" dirty="0" smtClean="0">
                <a:effectLst>
                  <a:outerShdw blurRad="38100" dist="38100" dir="2700000" algn="tl">
                    <a:srgbClr val="000000">
                      <a:alpha val="43137"/>
                    </a:srgbClr>
                  </a:outerShdw>
                </a:effectLst>
                <a:latin typeface="Consolas" pitchFamily="49" charset="0"/>
              </a:rPr>
              <a:t>&gt;&gt; cantidad;</a:t>
            </a:r>
            <a:endParaRPr lang="es-ES" sz="2400" dirty="0">
              <a:effectLst>
                <a:outerShdw blurRad="38100" dist="38100" dir="2700000" algn="tl">
                  <a:srgbClr val="000000">
                    <a:alpha val="43137"/>
                  </a:srgbClr>
                </a:outerShdw>
              </a:effectLst>
            </a:endParaRPr>
          </a:p>
        </p:txBody>
      </p:sp>
      <p:sp>
        <p:nvSpPr>
          <p:cNvPr id="23" name="22 CuadroTexto"/>
          <p:cNvSpPr txBox="1"/>
          <p:nvPr/>
        </p:nvSpPr>
        <p:spPr>
          <a:xfrm>
            <a:off x="5318444" y="1052736"/>
            <a:ext cx="3267113"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sz="2400" dirty="0" err="1" smtClean="0">
                <a:solidFill>
                  <a:srgbClr val="FFC000"/>
                </a:solidFill>
                <a:effectLst>
                  <a:outerShdw blurRad="38100" dist="38100" dir="2700000" algn="tl">
                    <a:srgbClr val="000000">
                      <a:alpha val="43137"/>
                    </a:srgbClr>
                  </a:outerShdw>
                </a:effectLst>
                <a:latin typeface="Consolas" pitchFamily="49" charset="0"/>
                <a:cs typeface="Consolas" pitchFamily="49" charset="0"/>
              </a:rPr>
              <a:t>c</a:t>
            </a:r>
            <a:r>
              <a:rPr lang="es-ES" sz="2400" i="1" dirty="0" err="1" smtClean="0">
                <a:effectLst>
                  <a:outerShdw blurRad="38100" dist="38100" dir="2700000" algn="tl">
                    <a:srgbClr val="000000">
                      <a:alpha val="43137"/>
                    </a:srgbClr>
                  </a:outerShdw>
                </a:effectLst>
                <a:latin typeface="Cambria" pitchFamily="18" charset="0"/>
              </a:rPr>
              <a:t>haracter</a:t>
            </a:r>
            <a:r>
              <a:rPr lang="es-ES" sz="2400" i="1" dirty="0" smtClean="0">
                <a:effectLst>
                  <a:outerShdw blurRad="38100" dist="38100" dir="2700000" algn="tl">
                    <a:srgbClr val="000000">
                      <a:alpha val="43137"/>
                    </a:srgbClr>
                  </a:outerShdw>
                </a:effectLst>
                <a:latin typeface="Cambria" pitchFamily="18" charset="0"/>
              </a:rPr>
              <a:t> </a:t>
            </a: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a:t>
            </a:r>
            <a:r>
              <a:rPr lang="es-ES" sz="2400" i="1" dirty="0" smtClean="0">
                <a:effectLst>
                  <a:outerShdw blurRad="38100" dist="38100" dir="2700000" algn="tl">
                    <a:srgbClr val="000000">
                      <a:alpha val="43137"/>
                    </a:srgbClr>
                  </a:outerShdw>
                </a:effectLst>
                <a:latin typeface="Cambria" pitchFamily="18" charset="0"/>
              </a:rPr>
              <a:t>put </a:t>
            </a:r>
            <a:r>
              <a:rPr lang="es-ES" sz="2400" i="1" dirty="0" err="1" smtClean="0">
                <a:effectLst>
                  <a:outerShdw blurRad="38100" dist="38100" dir="2700000" algn="tl">
                    <a:srgbClr val="000000">
                      <a:alpha val="43137"/>
                    </a:srgbClr>
                  </a:outerShdw>
                </a:effectLst>
                <a:latin typeface="Cambria" pitchFamily="18" charset="0"/>
              </a:rPr>
              <a:t>stream</a:t>
            </a:r>
            <a:endParaRPr lang="es-ES" sz="2400" i="1" dirty="0" smtClean="0">
              <a:effectLst>
                <a:outerShdw blurRad="38100" dist="38100" dir="2700000" algn="tl">
                  <a:srgbClr val="000000">
                    <a:alpha val="43137"/>
                  </a:srgbClr>
                </a:outerShdw>
              </a:effectLst>
              <a:latin typeface="Cambria" pitchFamily="18" charset="0"/>
            </a:endParaRPr>
          </a:p>
        </p:txBody>
      </p:sp>
      <p:graphicFrame>
        <p:nvGraphicFramePr>
          <p:cNvPr id="25" name="24 Tabla"/>
          <p:cNvGraphicFramePr>
            <a:graphicFrameLocks noGrp="1"/>
          </p:cNvGraphicFramePr>
          <p:nvPr/>
        </p:nvGraphicFramePr>
        <p:xfrm>
          <a:off x="6372200" y="3010272"/>
          <a:ext cx="2304256" cy="1066800"/>
        </p:xfrm>
        <a:graphic>
          <a:graphicData uri="http://schemas.openxmlformats.org/drawingml/2006/table">
            <a:tbl>
              <a:tblPr firstRow="1" bandRow="1">
                <a:noFill/>
                <a:tableStyleId>{D113A9D2-9D6B-4929-AA2D-F23B5EE8CBE7}</a:tableStyleId>
              </a:tblPr>
              <a:tblGrid>
                <a:gridCol w="1191857"/>
                <a:gridCol w="1112399"/>
              </a:tblGrid>
              <a:tr h="225000">
                <a:tc>
                  <a:txBody>
                    <a:bodyPr/>
                    <a:lstStyle/>
                    <a:p>
                      <a:pPr algn="l"/>
                      <a:endParaRPr lang="es-ES" sz="1600" b="0" dirty="0">
                        <a:effectLst>
                          <a:outerShdw blurRad="38100" dist="38100" dir="2700000" algn="tl">
                            <a:srgbClr val="000000">
                              <a:alpha val="43137"/>
                            </a:srgbClr>
                          </a:outerShdw>
                        </a:effectLst>
                        <a:latin typeface="Consolas" pitchFamily="49"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r>
                        <a:rPr lang="es-ES" sz="1800" b="0" dirty="0" smtClean="0">
                          <a:solidFill>
                            <a:schemeClr val="tx2"/>
                          </a:solidFill>
                          <a:latin typeface="+mj-lt"/>
                        </a:rPr>
                        <a:t>Memoria</a:t>
                      </a:r>
                      <a:endParaRPr lang="es-ES" sz="1600" b="0" dirty="0">
                        <a:solidFill>
                          <a:schemeClr val="tx2"/>
                        </a:solidFill>
                        <a:latin typeface="+mj-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25000">
                <a:tc>
                  <a:txBody>
                    <a:bodyPr/>
                    <a:lstStyle/>
                    <a:p>
                      <a:pPr algn="l"/>
                      <a:r>
                        <a:rPr lang="es-ES" sz="1800" b="0" dirty="0" smtClean="0">
                          <a:effectLst>
                            <a:outerShdw blurRad="38100" dist="38100" dir="2700000" algn="tl">
                              <a:srgbClr val="000000">
                                <a:alpha val="43137"/>
                              </a:srgbClr>
                            </a:outerShdw>
                          </a:effectLst>
                          <a:latin typeface="Consolas" pitchFamily="49" charset="0"/>
                        </a:rPr>
                        <a:t>cantidad</a:t>
                      </a:r>
                      <a:endParaRPr lang="es-ES" sz="1800" b="0" dirty="0">
                        <a:effectLst>
                          <a:outerShdw blurRad="38100" dist="38100" dir="2700000" algn="tl">
                            <a:srgbClr val="000000">
                              <a:alpha val="43137"/>
                            </a:srgbClr>
                          </a:outerShdw>
                        </a:effectLst>
                        <a:latin typeface="Consolas" pitchFamily="49" charset="0"/>
                      </a:endParaRPr>
                    </a:p>
                  </a:txBody>
                  <a:tcPr anchor="ctr">
                    <a:lnL w="9525" cap="flat" cmpd="sng" algn="ctr">
                      <a:noFill/>
                      <a:prstDash val="solid"/>
                    </a:lnL>
                    <a:lnR w="19050" cap="flat" cmpd="sng" algn="ctr">
                      <a:solidFill>
                        <a:schemeClr val="tx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noFill/>
                  </a:tcPr>
                </a:tc>
                <a:tc>
                  <a:txBody>
                    <a:bodyPr/>
                    <a:lstStyle/>
                    <a:p>
                      <a:pPr algn="ctr"/>
                      <a:r>
                        <a:rPr lang="es-ES" sz="1600" b="1" dirty="0" smtClean="0">
                          <a:solidFill>
                            <a:srgbClr val="C00000"/>
                          </a:solidFill>
                          <a:effectLst>
                            <a:outerShdw blurRad="38100" dist="38100" dir="2700000" algn="tl">
                              <a:srgbClr val="000000">
                                <a:alpha val="43137"/>
                              </a:srgbClr>
                            </a:outerShdw>
                          </a:effectLst>
                          <a:latin typeface="Consolas" pitchFamily="49" charset="0"/>
                        </a:rPr>
                        <a:t>?</a:t>
                      </a:r>
                      <a:endParaRPr lang="es-ES" sz="1600" b="1" dirty="0">
                        <a:solidFill>
                          <a:srgbClr val="C00000"/>
                        </a:solidFill>
                        <a:effectLst>
                          <a:outerShdw blurRad="38100" dist="38100" dir="2700000" algn="tl">
                            <a:srgbClr val="000000">
                              <a:alpha val="43137"/>
                            </a:srgbClr>
                          </a:outerShdw>
                        </a:effectLst>
                        <a:latin typeface="Consolas" pitchFamily="49"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l"/>
                      <a:endParaRPr lang="es-ES" sz="1600" dirty="0">
                        <a:latin typeface="Consolas" pitchFamily="49" charset="0"/>
                      </a:endParaRPr>
                    </a:p>
                  </a:txBody>
                  <a:tcPr>
                    <a:lnL w="9525" cap="flat" cmpd="sng" algn="ctr">
                      <a:noFill/>
                      <a:prstDash val="solid"/>
                    </a:lnL>
                    <a:lnR w="19050" cap="flat" cmpd="sng" algn="ctr">
                      <a:solidFill>
                        <a:schemeClr val="tx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outerShdw blurRad="38100" dist="38100" dir="2700000" algn="tl">
                              <a:srgbClr val="000000">
                                <a:alpha val="43137"/>
                              </a:srgbClr>
                            </a:outerShdw>
                          </a:effectLst>
                          <a:latin typeface="Consolas" pitchFamily="49" charset="0"/>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7" name="26 CuadroTexto"/>
          <p:cNvSpPr txBox="1"/>
          <p:nvPr/>
        </p:nvSpPr>
        <p:spPr>
          <a:xfrm>
            <a:off x="3084912" y="4427820"/>
            <a:ext cx="311304" cy="369332"/>
          </a:xfrm>
          <a:prstGeom prst="rect">
            <a:avLst/>
          </a:prstGeom>
          <a:noFill/>
        </p:spPr>
        <p:txBody>
          <a:bodyPr wrap="none" rtlCol="0">
            <a:spAutoFit/>
          </a:bodyPr>
          <a:lstStyle/>
          <a:p>
            <a:r>
              <a:rPr lang="es-ES" dirty="0" smtClean="0">
                <a:latin typeface="Consolas" pitchFamily="49" charset="0"/>
              </a:rPr>
              <a:t>_</a:t>
            </a:r>
            <a:endParaRPr lang="es-ES" dirty="0"/>
          </a:p>
        </p:txBody>
      </p:sp>
      <p:sp>
        <p:nvSpPr>
          <p:cNvPr id="28" name="27 CuadroTexto"/>
          <p:cNvSpPr txBox="1"/>
          <p:nvPr/>
        </p:nvSpPr>
        <p:spPr>
          <a:xfrm>
            <a:off x="7903418" y="3429000"/>
            <a:ext cx="409086" cy="246221"/>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tIns="0" bIns="0" rtlCol="0">
            <a:spAutoFit/>
          </a:bodyPr>
          <a:lstStyle/>
          <a:p>
            <a:pPr algn="ctr"/>
            <a:r>
              <a:rPr lang="es-ES" sz="1600" b="1" dirty="0" smtClean="0">
                <a:solidFill>
                  <a:schemeClr val="accent1">
                    <a:lumMod val="50000"/>
                  </a:schemeClr>
                </a:solidFill>
                <a:effectLst>
                  <a:outerShdw blurRad="38100" dist="38100" dir="2700000" algn="tl">
                    <a:srgbClr val="000000">
                      <a:alpha val="43137"/>
                    </a:srgbClr>
                  </a:outerShdw>
                </a:effectLst>
                <a:latin typeface="Consolas" pitchFamily="49" charset="0"/>
                <a:cs typeface="Consolas" pitchFamily="49" charset="0"/>
              </a:rPr>
              <a:t>12</a:t>
            </a:r>
          </a:p>
        </p:txBody>
      </p:sp>
      <p:sp>
        <p:nvSpPr>
          <p:cNvPr id="30" name="29 Bisel"/>
          <p:cNvSpPr/>
          <p:nvPr/>
        </p:nvSpPr>
        <p:spPr>
          <a:xfrm>
            <a:off x="1187624" y="4365104"/>
            <a:ext cx="432048" cy="360040"/>
          </a:xfrm>
          <a:prstGeom prst="bevel">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C000"/>
                </a:solidFill>
                <a:latin typeface="Consolas" pitchFamily="49" charset="0"/>
                <a:cs typeface="Consolas" pitchFamily="49" charset="0"/>
              </a:rPr>
              <a:t>1</a:t>
            </a:r>
            <a:endParaRPr lang="es-ES" dirty="0">
              <a:solidFill>
                <a:srgbClr val="FFC000"/>
              </a:solidFill>
              <a:latin typeface="Consolas" pitchFamily="49" charset="0"/>
              <a:cs typeface="Consolas" pitchFamily="49" charset="0"/>
            </a:endParaRPr>
          </a:p>
        </p:txBody>
      </p:sp>
      <p:sp>
        <p:nvSpPr>
          <p:cNvPr id="31" name="30 Bisel"/>
          <p:cNvSpPr/>
          <p:nvPr/>
        </p:nvSpPr>
        <p:spPr>
          <a:xfrm>
            <a:off x="1691680" y="4365104"/>
            <a:ext cx="432048" cy="360040"/>
          </a:xfrm>
          <a:prstGeom prst="bevel">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C000"/>
                </a:solidFill>
                <a:latin typeface="Consolas" pitchFamily="49" charset="0"/>
                <a:cs typeface="Consolas" pitchFamily="49" charset="0"/>
              </a:rPr>
              <a:t>2</a:t>
            </a:r>
            <a:endParaRPr lang="es-ES" dirty="0">
              <a:solidFill>
                <a:srgbClr val="FFC000"/>
              </a:solidFill>
              <a:latin typeface="Consolas" pitchFamily="49" charset="0"/>
              <a:cs typeface="Consolas" pitchFamily="49" charset="0"/>
            </a:endParaRPr>
          </a:p>
        </p:txBody>
      </p:sp>
      <p:sp>
        <p:nvSpPr>
          <p:cNvPr id="32" name="31 Bisel"/>
          <p:cNvSpPr/>
          <p:nvPr/>
        </p:nvSpPr>
        <p:spPr>
          <a:xfrm>
            <a:off x="2195736" y="4365104"/>
            <a:ext cx="432048" cy="360040"/>
          </a:xfrm>
          <a:prstGeom prst="bevel">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rgbClr val="FFC000"/>
                </a:solidFill>
              </a:rPr>
              <a:t>↲</a:t>
            </a:r>
            <a:endParaRPr lang="es-ES" b="1" dirty="0">
              <a:solidFill>
                <a:srgbClr val="FFC000"/>
              </a:solidFill>
              <a:latin typeface="Consolas" pitchFamily="49" charset="0"/>
              <a:cs typeface="Consolas" pitchFamily="49" charset="0"/>
            </a:endParaRPr>
          </a:p>
        </p:txBody>
      </p:sp>
      <p:sp>
        <p:nvSpPr>
          <p:cNvPr id="34" name="33 CuadroTexto"/>
          <p:cNvSpPr txBox="1"/>
          <p:nvPr/>
        </p:nvSpPr>
        <p:spPr>
          <a:xfrm>
            <a:off x="3275856" y="4149080"/>
            <a:ext cx="311304" cy="369332"/>
          </a:xfrm>
          <a:prstGeom prst="rect">
            <a:avLst/>
          </a:prstGeom>
          <a:noFill/>
        </p:spPr>
        <p:txBody>
          <a:bodyPr wrap="none" rtlCol="0">
            <a:spAutoFit/>
          </a:bodyPr>
          <a:lstStyle/>
          <a:p>
            <a:r>
              <a:rPr lang="es-ES" dirty="0" smtClean="0">
                <a:latin typeface="Consolas" pitchFamily="49" charset="0"/>
              </a:rPr>
              <a:t>_</a:t>
            </a:r>
            <a:endParaRPr lang="es-ES" dirty="0"/>
          </a:p>
        </p:txBody>
      </p:sp>
      <p:sp>
        <p:nvSpPr>
          <p:cNvPr id="35" name="34 Rectángulo"/>
          <p:cNvSpPr/>
          <p:nvPr/>
        </p:nvSpPr>
        <p:spPr>
          <a:xfrm>
            <a:off x="3131840" y="4268713"/>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3059832" y="4173463"/>
            <a:ext cx="311304" cy="369332"/>
          </a:xfrm>
          <a:prstGeom prst="rect">
            <a:avLst/>
          </a:prstGeom>
          <a:noFill/>
        </p:spPr>
        <p:txBody>
          <a:bodyPr wrap="none" rtlCol="0">
            <a:spAutoFit/>
          </a:bodyPr>
          <a:lstStyle/>
          <a:p>
            <a:r>
              <a:rPr lang="es-ES" dirty="0" smtClean="0">
                <a:latin typeface="Consolas" pitchFamily="49" charset="0"/>
              </a:rPr>
              <a:t>1</a:t>
            </a:r>
            <a:endParaRPr lang="es-ES" dirty="0"/>
          </a:p>
        </p:txBody>
      </p:sp>
      <p:sp>
        <p:nvSpPr>
          <p:cNvPr id="22" name="21 Rectángulo"/>
          <p:cNvSpPr/>
          <p:nvPr/>
        </p:nvSpPr>
        <p:spPr>
          <a:xfrm>
            <a:off x="3347864" y="4293096"/>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CuadroTexto"/>
          <p:cNvSpPr txBox="1"/>
          <p:nvPr/>
        </p:nvSpPr>
        <p:spPr>
          <a:xfrm>
            <a:off x="3491880" y="4149080"/>
            <a:ext cx="311304" cy="369332"/>
          </a:xfrm>
          <a:prstGeom prst="rect">
            <a:avLst/>
          </a:prstGeom>
          <a:noFill/>
        </p:spPr>
        <p:txBody>
          <a:bodyPr wrap="none" rtlCol="0">
            <a:spAutoFit/>
          </a:bodyPr>
          <a:lstStyle/>
          <a:p>
            <a:r>
              <a:rPr lang="es-ES" dirty="0" smtClean="0">
                <a:latin typeface="Consolas" pitchFamily="49" charset="0"/>
              </a:rPr>
              <a:t>_</a:t>
            </a:r>
            <a:endParaRPr lang="es-ES" dirty="0"/>
          </a:p>
        </p:txBody>
      </p:sp>
      <p:sp>
        <p:nvSpPr>
          <p:cNvPr id="33" name="32 CuadroTexto"/>
          <p:cNvSpPr txBox="1"/>
          <p:nvPr/>
        </p:nvSpPr>
        <p:spPr>
          <a:xfrm>
            <a:off x="3275856" y="4170510"/>
            <a:ext cx="311304" cy="369332"/>
          </a:xfrm>
          <a:prstGeom prst="rect">
            <a:avLst/>
          </a:prstGeom>
          <a:noFill/>
        </p:spPr>
        <p:txBody>
          <a:bodyPr wrap="none" rtlCol="0">
            <a:spAutoFit/>
          </a:bodyPr>
          <a:lstStyle/>
          <a:p>
            <a:r>
              <a:rPr lang="es-ES" dirty="0" smtClean="0">
                <a:latin typeface="Consolas" pitchFamily="49" charset="0"/>
              </a:rPr>
              <a:t>2</a:t>
            </a:r>
            <a:endParaRPr lang="es-ES" dirty="0"/>
          </a:p>
        </p:txBody>
      </p:sp>
      <p:sp>
        <p:nvSpPr>
          <p:cNvPr id="38" name="37 Rectángulo"/>
          <p:cNvSpPr/>
          <p:nvPr/>
        </p:nvSpPr>
        <p:spPr>
          <a:xfrm>
            <a:off x="3549602" y="4293096"/>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afterEffect">
                                  <p:stCondLst>
                                    <p:cond delay="0"/>
                                  </p:stCondLst>
                                  <p:endCondLst>
                                    <p:cond evt="onNext" delay="0">
                                      <p:tgtEl>
                                        <p:sldTgt/>
                                      </p:tgtEl>
                                    </p:cond>
                                  </p:end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childTnLst>
                          </p:cTn>
                        </p:par>
                        <p:par>
                          <p:cTn id="20" fill="hold">
                            <p:stCondLst>
                              <p:cond delay="0"/>
                            </p:stCondLst>
                            <p:childTnLst>
                              <p:par>
                                <p:cTn id="21" presetID="35" presetClass="emph" presetSubtype="0" repeatCount="indefinite" fill="hold" grpId="1" nodeType="afterEffect">
                                  <p:stCondLst>
                                    <p:cond delay="0"/>
                                  </p:stCondLst>
                                  <p:endCondLst>
                                    <p:cond evt="onNext" delay="0">
                                      <p:tgtEl>
                                        <p:sldTgt/>
                                      </p:tgtEl>
                                    </p:cond>
                                  </p:endCondLst>
                                  <p:childTnLst>
                                    <p:anim calcmode="discrete" valueType="str">
                                      <p:cBhvr>
                                        <p:cTn id="22" dur="1000" fill="hold"/>
                                        <p:tgtEl>
                                          <p:spTgt spid="34"/>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childTnLst>
                          </p:cTn>
                        </p:par>
                        <p:par>
                          <p:cTn id="36" fill="hold">
                            <p:stCondLst>
                              <p:cond delay="0"/>
                            </p:stCondLst>
                            <p:childTnLst>
                              <p:par>
                                <p:cTn id="37" presetID="35" presetClass="emph" presetSubtype="0" repeatCount="indefinite" fill="hold" grpId="1" nodeType="afterEffect">
                                  <p:stCondLst>
                                    <p:cond delay="0"/>
                                  </p:stCondLst>
                                  <p:endCondLst>
                                    <p:cond evt="onNext" delay="0">
                                      <p:tgtEl>
                                        <p:sldTgt/>
                                      </p:tgtEl>
                                    </p:cond>
                                  </p:endCondLst>
                                  <p:childTnLst>
                                    <p:anim calcmode="discrete" valueType="str">
                                      <p:cBhvr>
                                        <p:cTn id="38" dur="1000" fill="hold"/>
                                        <p:tgtEl>
                                          <p:spTgt spid="36"/>
                                        </p:tgtEl>
                                        <p:attrNameLst>
                                          <p:attrName>style.visibility</p:attrName>
                                        </p:attrNameLst>
                                      </p:cBhvr>
                                      <p:tavLst>
                                        <p:tav tm="0">
                                          <p:val>
                                            <p:strVal val="hidden"/>
                                          </p:val>
                                        </p:tav>
                                        <p:tav tm="50000">
                                          <p:val>
                                            <p:strVal val="visible"/>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1" nodeType="after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0"/>
                            </p:stCondLst>
                            <p:childTnLst>
                              <p:par>
                                <p:cTn id="50" presetID="35" presetClass="emph" presetSubtype="0" repeatCount="indefinite" fill="hold" grpId="1" nodeType="afterEffect">
                                  <p:stCondLst>
                                    <p:cond delay="0"/>
                                  </p:stCondLst>
                                  <p:endCondLst>
                                    <p:cond evt="onNext" delay="0">
                                      <p:tgtEl>
                                        <p:sldTgt/>
                                      </p:tgtEl>
                                    </p:cond>
                                  </p:endCondLst>
                                  <p:childTnLst>
                                    <p:anim calcmode="discrete" valueType="str">
                                      <p:cBhvr>
                                        <p:cTn id="51" dur="1000" fill="hold"/>
                                        <p:tgtEl>
                                          <p:spTgt spid="27"/>
                                        </p:tgtEl>
                                        <p:attrNameLst>
                                          <p:attrName>style.visibility</p:attrName>
                                        </p:attrNameLst>
                                      </p:cBhvr>
                                      <p:tavLst>
                                        <p:tav tm="0">
                                          <p:val>
                                            <p:strVal val="hidden"/>
                                          </p:val>
                                        </p:tav>
                                        <p:tav tm="50000">
                                          <p:val>
                                            <p:strVal val="visible"/>
                                          </p:val>
                                        </p:tav>
                                      </p:tavLst>
                                    </p:anim>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animBg="1"/>
      <p:bldP spid="30" grpId="0" animBg="1"/>
      <p:bldP spid="31" grpId="0" animBg="1"/>
      <p:bldP spid="32" grpId="0" animBg="1"/>
      <p:bldP spid="34" grpId="0"/>
      <p:bldP spid="34" grpId="1"/>
      <p:bldP spid="35" grpId="0" animBg="1"/>
      <p:bldP spid="26" grpId="0"/>
      <p:bldP spid="22" grpId="0" animBg="1"/>
      <p:bldP spid="36" grpId="0"/>
      <p:bldP spid="36" grpId="1"/>
      <p:bldP spid="33" grpId="0"/>
      <p:bldP spid="38" grpId="0" animBg="1"/>
      <p:bldP spid="38"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Valores proporcionados por el usuario</a:t>
            </a:r>
            <a:endParaRPr lang="es-ES" dirty="0"/>
          </a:p>
        </p:txBody>
      </p:sp>
      <p:sp>
        <p:nvSpPr>
          <p:cNvPr id="3" name="2 Marcador de contenido"/>
          <p:cNvSpPr>
            <a:spLocks noGrp="1"/>
          </p:cNvSpPr>
          <p:nvPr>
            <p:ph idx="1"/>
          </p:nvPr>
        </p:nvSpPr>
        <p:spPr>
          <a:xfrm>
            <a:off x="457200" y="980728"/>
            <a:ext cx="8291264" cy="5110178"/>
          </a:xfrm>
        </p:spPr>
        <p:txBody>
          <a:bodyPr>
            <a:normAutofit/>
          </a:bodyPr>
          <a:lstStyle/>
          <a:p>
            <a:pPr>
              <a:spcBef>
                <a:spcPts val="0"/>
              </a:spcBef>
              <a:spcAft>
                <a:spcPts val="1200"/>
              </a:spcAft>
            </a:pPr>
            <a:r>
              <a:rPr lang="es-ES" sz="2800" dirty="0" smtClean="0">
                <a:solidFill>
                  <a:schemeClr val="bg2">
                    <a:lumMod val="20000"/>
                    <a:lumOff val="80000"/>
                  </a:schemeClr>
                </a:solidFill>
                <a:cs typeface="Consolas" pitchFamily="49" charset="0"/>
              </a:rPr>
              <a:t>El extractor </a:t>
            </a:r>
            <a:r>
              <a:rPr lang="es-ES" sz="2800" i="0" dirty="0" smtClean="0">
                <a:solidFill>
                  <a:schemeClr val="bg2">
                    <a:lumMod val="20000"/>
                    <a:lumOff val="80000"/>
                  </a:schemeClr>
                </a:solidFill>
                <a:latin typeface="Consolas" pitchFamily="49" charset="0"/>
                <a:cs typeface="Consolas" pitchFamily="49" charset="0"/>
              </a:rPr>
              <a:t>&gt;&gt;</a:t>
            </a:r>
          </a:p>
          <a:p>
            <a:pPr marL="361950" lvl="1" indent="0">
              <a:spcBef>
                <a:spcPts val="0"/>
              </a:spcBef>
              <a:spcAft>
                <a:spcPts val="600"/>
              </a:spcAft>
              <a:buNone/>
            </a:pPr>
            <a:r>
              <a:rPr lang="es-ES" i="1" dirty="0" smtClean="0">
                <a:sym typeface="Wingdings" pitchFamily="2" charset="2"/>
              </a:rPr>
              <a:t>Transforma los caracteres introducidos en datos</a:t>
            </a:r>
          </a:p>
          <a:p>
            <a:pPr marL="361950" lvl="1" indent="0">
              <a:spcBef>
                <a:spcPts val="0"/>
              </a:spcBef>
              <a:spcAft>
                <a:spcPts val="600"/>
              </a:spcAft>
              <a:buNone/>
            </a:pPr>
            <a:r>
              <a:rPr lang="es-ES" dirty="0" smtClean="0">
                <a:sym typeface="Wingdings" pitchFamily="2" charset="2"/>
              </a:rPr>
              <a:t>Cursor parpadeante: lugar de lectura del siguiente carácter</a:t>
            </a:r>
          </a:p>
          <a:p>
            <a:pPr marL="361950" lvl="1" indent="0">
              <a:spcBef>
                <a:spcPts val="0"/>
              </a:spcBef>
              <a:spcAft>
                <a:spcPts val="600"/>
              </a:spcAft>
              <a:buNone/>
            </a:pPr>
            <a:r>
              <a:rPr lang="es-ES" dirty="0" smtClean="0">
                <a:sym typeface="Wingdings" pitchFamily="2" charset="2"/>
              </a:rPr>
              <a:t>La entrada termina con </a:t>
            </a:r>
            <a:r>
              <a:rPr lang="es-ES" dirty="0" smtClean="0">
                <a:latin typeface="+mj-lt"/>
                <a:cs typeface="Consolas" pitchFamily="49" charset="0"/>
                <a:sym typeface="Wingdings" pitchFamily="2" charset="2"/>
              </a:rPr>
              <a:t>Intro</a:t>
            </a:r>
            <a:r>
              <a:rPr lang="es-ES" dirty="0" smtClean="0">
                <a:sym typeface="Wingdings" pitchFamily="2" charset="2"/>
              </a:rPr>
              <a:t> (cursor a la siguiente línea)</a:t>
            </a:r>
          </a:p>
          <a:p>
            <a:pPr marL="361950" lvl="1" indent="0">
              <a:spcBef>
                <a:spcPts val="2400"/>
              </a:spcBef>
              <a:spcAft>
                <a:spcPts val="3000"/>
              </a:spcAft>
              <a:buNone/>
            </a:pPr>
            <a:r>
              <a:rPr lang="es-ES" i="1" dirty="0" smtClean="0">
                <a:sym typeface="Wingdings" pitchFamily="2" charset="2"/>
              </a:rPr>
              <a:t>¡El destino del extractor debe ser </a:t>
            </a:r>
            <a:r>
              <a:rPr lang="es-ES" i="1" dirty="0" smtClean="0">
                <a:solidFill>
                  <a:srgbClr val="FFC000"/>
                </a:solidFill>
                <a:sym typeface="Wingdings" pitchFamily="2" charset="2"/>
              </a:rPr>
              <a:t>SIEMPRE</a:t>
            </a:r>
            <a:r>
              <a:rPr lang="es-ES" i="1" dirty="0" smtClean="0">
                <a:sym typeface="Wingdings" pitchFamily="2" charset="2"/>
              </a:rPr>
              <a:t> una variable!</a:t>
            </a:r>
          </a:p>
          <a:p>
            <a:pPr marL="361950" lvl="1" indent="1588">
              <a:spcBef>
                <a:spcPts val="0"/>
              </a:spcBef>
              <a:spcAft>
                <a:spcPts val="3000"/>
              </a:spcAft>
              <a:buNone/>
            </a:pPr>
            <a:r>
              <a:rPr lang="es-ES" dirty="0" smtClean="0">
                <a:sym typeface="Wingdings" pitchFamily="2" charset="2"/>
              </a:rPr>
              <a:t>Se ignoran los espacios en blanco iniciales</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110</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5595888" y="980728"/>
            <a:ext cx="3073277" cy="461665"/>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r"/>
            <a:r>
              <a:rPr lang="es-ES" sz="2400" dirty="0" smtClean="0">
                <a:effectLst>
                  <a:outerShdw blurRad="38100" dist="38100" dir="2700000" algn="tl">
                    <a:srgbClr val="000000">
                      <a:alpha val="43137"/>
                    </a:srgbClr>
                  </a:outerShdw>
                </a:effectLst>
                <a:latin typeface="Consolas" pitchFamily="49" charset="0"/>
              </a:rPr>
              <a:t>cin &gt;&gt; </a:t>
            </a:r>
            <a:r>
              <a:rPr lang="es-ES" sz="2400" i="1" dirty="0" smtClean="0">
                <a:solidFill>
                  <a:schemeClr val="tx1"/>
                </a:solidFill>
                <a:effectLst>
                  <a:outerShdw blurRad="38100" dist="38100" dir="2700000" algn="tl">
                    <a:srgbClr val="000000">
                      <a:alpha val="43137"/>
                    </a:srgbClr>
                  </a:outerShdw>
                </a:effectLst>
                <a:latin typeface="Consolas" pitchFamily="49" charset="0"/>
              </a:rPr>
              <a:t>variable</a:t>
            </a:r>
            <a:r>
              <a:rPr lang="es-ES" sz="2400" dirty="0" smtClean="0">
                <a:effectLst>
                  <a:outerShdw blurRad="38100" dist="38100" dir="2700000" algn="tl">
                    <a:srgbClr val="000000">
                      <a:alpha val="43137"/>
                    </a:srgbClr>
                  </a:outerShdw>
                </a:effectLst>
                <a:latin typeface="Consolas" pitchFamily="49" charset="0"/>
              </a:rPr>
              <a:t>; </a:t>
            </a:r>
            <a:endParaRPr lang="es-ES" sz="2400" dirty="0">
              <a:effectLst>
                <a:outerShdw blurRad="38100" dist="38100" dir="2700000" algn="tl">
                  <a:srgbClr val="000000">
                    <a:alpha val="43137"/>
                  </a:srgbClr>
                </a:outerShdw>
              </a:effectLs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1000"/>
                                        <p:tgtEl>
                                          <p:spTgt spid="3">
                                            <p:txEl>
                                              <p:pRg st="2" end="2"/>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Valores proporcionados por el usuario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600"/>
              </a:spcAft>
            </a:pPr>
            <a:r>
              <a:rPr lang="es-ES" sz="2800" dirty="0" smtClean="0">
                <a:solidFill>
                  <a:schemeClr val="bg2">
                    <a:lumMod val="20000"/>
                    <a:lumOff val="80000"/>
                  </a:schemeClr>
                </a:solidFill>
                <a:cs typeface="Consolas" pitchFamily="49" charset="0"/>
              </a:rPr>
              <a:t>Lectura de valores enteros (</a:t>
            </a:r>
            <a:r>
              <a:rPr lang="es-ES" sz="2800" i="0" dirty="0" smtClean="0">
                <a:solidFill>
                  <a:srgbClr val="FFC000"/>
                </a:solidFill>
                <a:latin typeface="Consolas" pitchFamily="49" charset="0"/>
                <a:cs typeface="Consolas" pitchFamily="49" charset="0"/>
              </a:rPr>
              <a:t>int</a:t>
            </a:r>
            <a:r>
              <a:rPr lang="es-ES" sz="2800" dirty="0" smtClean="0">
                <a:solidFill>
                  <a:schemeClr val="bg2">
                    <a:lumMod val="20000"/>
                    <a:lumOff val="80000"/>
                  </a:schemeClr>
                </a:solidFill>
                <a:cs typeface="Consolas" pitchFamily="49" charset="0"/>
              </a:rPr>
              <a:t>)</a:t>
            </a:r>
            <a:endParaRPr lang="es-ES" sz="2800" i="0" dirty="0" smtClean="0">
              <a:solidFill>
                <a:schemeClr val="bg2">
                  <a:lumMod val="20000"/>
                  <a:lumOff val="80000"/>
                </a:schemeClr>
              </a:solidFill>
              <a:latin typeface="Consolas" pitchFamily="49" charset="0"/>
              <a:cs typeface="Consolas" pitchFamily="49" charset="0"/>
            </a:endParaRPr>
          </a:p>
          <a:p>
            <a:pPr marL="361950" lvl="1" indent="0">
              <a:spcBef>
                <a:spcPts val="0"/>
              </a:spcBef>
              <a:spcAft>
                <a:spcPts val="600"/>
              </a:spcAft>
              <a:buNone/>
            </a:pPr>
            <a:r>
              <a:rPr lang="es-ES" dirty="0" smtClean="0">
                <a:sym typeface="Wingdings" pitchFamily="2" charset="2"/>
              </a:rPr>
              <a:t>Se leen dígitos hasta encontrar un carácter que no lo sea</a:t>
            </a:r>
            <a:endParaRPr lang="es-ES" dirty="0" smtClean="0">
              <a:solidFill>
                <a:srgbClr val="FFFF00"/>
              </a:solidFill>
              <a:latin typeface="Consolas" pitchFamily="49" charset="0"/>
              <a:cs typeface="Consolas" pitchFamily="49" charset="0"/>
              <a:sym typeface="Wingdings" pitchFamily="2" charset="2"/>
            </a:endParaRPr>
          </a:p>
          <a:p>
            <a:pPr marL="361950" lvl="1" indent="0">
              <a:spcBef>
                <a:spcPts val="0"/>
              </a:spcBef>
              <a:spcAft>
                <a:spcPts val="600"/>
              </a:spcAft>
              <a:buClr>
                <a:srgbClr val="04617B">
                  <a:lumMod val="20000"/>
                  <a:lumOff val="80000"/>
                </a:srgbClr>
              </a:buClr>
              <a:buNone/>
              <a:tabLst>
                <a:tab pos="1971675" algn="l"/>
                <a:tab pos="3590925" algn="l"/>
              </a:tabLst>
            </a:pPr>
            <a:r>
              <a:rPr lang="es-ES" dirty="0" smtClean="0">
                <a:solidFill>
                  <a:srgbClr val="FFC000"/>
                </a:solidFill>
                <a:latin typeface="Consolas" pitchFamily="49" charset="0"/>
                <a:cs typeface="Consolas" pitchFamily="49" charset="0"/>
                <a:sym typeface="Wingdings" pitchFamily="2" charset="2"/>
              </a:rPr>
              <a:t>  12</a:t>
            </a:r>
            <a:r>
              <a:rPr lang="es-ES" dirty="0" smtClean="0">
                <a:solidFill>
                  <a:prstClr val="white"/>
                </a:solidFill>
                <a:latin typeface="Consolas" pitchFamily="49" charset="0"/>
                <a:cs typeface="Consolas" pitchFamily="49" charset="0"/>
                <a:sym typeface="Wingdings" pitchFamily="2" charset="2"/>
              </a:rPr>
              <a:t>abc</a:t>
            </a:r>
            <a:r>
              <a:rPr lang="es-ES" dirty="0" smtClean="0">
                <a:solidFill>
                  <a:srgbClr val="FFC000"/>
                </a:solidFill>
              </a:rPr>
              <a:t>↲</a:t>
            </a:r>
            <a:r>
              <a:rPr lang="es-ES" dirty="0" smtClean="0">
                <a:solidFill>
                  <a:srgbClr val="FFC000"/>
                </a:solidFill>
                <a:latin typeface="Consolas" pitchFamily="49" charset="0"/>
                <a:cs typeface="Consolas" pitchFamily="49" charset="0"/>
                <a:sym typeface="Wingdings" pitchFamily="2" charset="2"/>
              </a:rPr>
              <a:t>    12 </a:t>
            </a:r>
            <a:r>
              <a:rPr lang="es-ES" dirty="0" err="1" smtClean="0">
                <a:solidFill>
                  <a:prstClr val="white"/>
                </a:solidFill>
                <a:latin typeface="Consolas" pitchFamily="49" charset="0"/>
                <a:cs typeface="Consolas" pitchFamily="49" charset="0"/>
                <a:sym typeface="Wingdings" pitchFamily="2" charset="2"/>
              </a:rPr>
              <a:t>abc</a:t>
            </a:r>
            <a:r>
              <a:rPr lang="es-ES" dirty="0" smtClean="0">
                <a:solidFill>
                  <a:srgbClr val="FFC000"/>
                </a:solidFill>
              </a:rPr>
              <a:t>↲</a:t>
            </a:r>
            <a:r>
              <a:rPr lang="es-ES" dirty="0" smtClean="0">
                <a:solidFill>
                  <a:srgbClr val="FFC000"/>
                </a:solidFill>
                <a:latin typeface="Consolas" pitchFamily="49" charset="0"/>
                <a:cs typeface="Consolas" pitchFamily="49" charset="0"/>
                <a:sym typeface="Wingdings" pitchFamily="2" charset="2"/>
              </a:rPr>
              <a:t>    12   </a:t>
            </a:r>
            <a:r>
              <a:rPr lang="es-ES" dirty="0" err="1" smtClean="0">
                <a:solidFill>
                  <a:prstClr val="white"/>
                </a:solidFill>
                <a:latin typeface="Consolas" pitchFamily="49" charset="0"/>
                <a:cs typeface="Consolas" pitchFamily="49" charset="0"/>
                <a:sym typeface="Wingdings" pitchFamily="2" charset="2"/>
              </a:rPr>
              <a:t>abc</a:t>
            </a:r>
            <a:r>
              <a:rPr lang="es-ES" dirty="0" smtClean="0">
                <a:solidFill>
                  <a:srgbClr val="FFC000"/>
                </a:solidFill>
              </a:rPr>
              <a:t>↲</a:t>
            </a:r>
            <a:r>
              <a:rPr lang="es-ES" dirty="0" smtClean="0">
                <a:solidFill>
                  <a:srgbClr val="FFC000"/>
                </a:solidFill>
                <a:latin typeface="Consolas" pitchFamily="49" charset="0"/>
                <a:cs typeface="Consolas" pitchFamily="49" charset="0"/>
                <a:sym typeface="Wingdings" pitchFamily="2" charset="2"/>
              </a:rPr>
              <a:t>    12</a:t>
            </a:r>
            <a:r>
              <a:rPr lang="es-ES" dirty="0" smtClean="0">
                <a:solidFill>
                  <a:srgbClr val="FFC000"/>
                </a:solidFill>
              </a:rPr>
              <a:t>↲</a:t>
            </a:r>
            <a:endParaRPr lang="es-ES" dirty="0" smtClean="0">
              <a:solidFill>
                <a:prstClr val="white"/>
              </a:solidFill>
              <a:latin typeface="Consolas" pitchFamily="49" charset="0"/>
              <a:cs typeface="Consolas" pitchFamily="49" charset="0"/>
              <a:sym typeface="Wingdings" pitchFamily="2" charset="2"/>
            </a:endParaRPr>
          </a:p>
          <a:p>
            <a:pPr marL="361950" lvl="1" indent="0">
              <a:spcBef>
                <a:spcPts val="0"/>
              </a:spcBef>
              <a:spcAft>
                <a:spcPts val="600"/>
              </a:spcAft>
              <a:buClr>
                <a:srgbClr val="04617B">
                  <a:lumMod val="20000"/>
                  <a:lumOff val="80000"/>
                </a:srgbClr>
              </a:buClr>
              <a:buNone/>
            </a:pPr>
            <a:r>
              <a:rPr lang="es-ES" dirty="0" smtClean="0">
                <a:cs typeface="Consolas" pitchFamily="49" charset="0"/>
                <a:sym typeface="Wingdings" pitchFamily="2" charset="2"/>
              </a:rPr>
              <a:t>Se asigna el valor 12 a la variable</a:t>
            </a:r>
          </a:p>
          <a:p>
            <a:pPr marL="361950" lvl="1" indent="0">
              <a:spcBef>
                <a:spcPts val="0"/>
              </a:spcBef>
              <a:spcAft>
                <a:spcPts val="600"/>
              </a:spcAft>
              <a:buClr>
                <a:srgbClr val="04617B">
                  <a:lumMod val="20000"/>
                  <a:lumOff val="80000"/>
                </a:srgbClr>
              </a:buClr>
              <a:buNone/>
            </a:pPr>
            <a:r>
              <a:rPr lang="es-ES" dirty="0" smtClean="0">
                <a:cs typeface="Consolas" pitchFamily="49" charset="0"/>
                <a:sym typeface="Wingdings" pitchFamily="2" charset="2"/>
              </a:rPr>
              <a:t>El resto queda pendiente para la siguiente lectura</a:t>
            </a:r>
          </a:p>
          <a:p>
            <a:pPr marL="361950" lvl="1" indent="0">
              <a:spcBef>
                <a:spcPts val="0"/>
              </a:spcBef>
              <a:spcAft>
                <a:spcPts val="600"/>
              </a:spcAft>
              <a:buClr>
                <a:srgbClr val="04617B">
                  <a:lumMod val="20000"/>
                  <a:lumOff val="80000"/>
                </a:srgbClr>
              </a:buClr>
              <a:buNone/>
            </a:pPr>
            <a:r>
              <a:rPr lang="es-ES" dirty="0" smtClean="0">
                <a:cs typeface="Consolas" pitchFamily="49" charset="0"/>
                <a:sym typeface="Wingdings" pitchFamily="2" charset="2"/>
              </a:rPr>
              <a:t>Recomendación: Lee cada variable en una línea	</a:t>
            </a:r>
            <a:r>
              <a:rPr lang="es-ES" dirty="0" smtClean="0">
                <a:solidFill>
                  <a:prstClr val="white"/>
                </a:solidFill>
                <a:latin typeface="Consolas" pitchFamily="49" charset="0"/>
                <a:cs typeface="Consolas" pitchFamily="49" charset="0"/>
                <a:sym typeface="Wingdings" pitchFamily="2" charset="2"/>
              </a:rPr>
              <a:t>12</a:t>
            </a:r>
            <a:r>
              <a:rPr lang="es-ES" dirty="0" smtClean="0">
                <a:solidFill>
                  <a:srgbClr val="FFC000"/>
                </a:solidFill>
              </a:rPr>
              <a:t>↲</a:t>
            </a:r>
          </a:p>
          <a:p>
            <a:pPr>
              <a:spcBef>
                <a:spcPts val="1800"/>
              </a:spcBef>
              <a:spcAft>
                <a:spcPts val="600"/>
              </a:spcAft>
            </a:pPr>
            <a:r>
              <a:rPr lang="es-ES" sz="2800" dirty="0" smtClean="0">
                <a:solidFill>
                  <a:schemeClr val="bg2">
                    <a:lumMod val="20000"/>
                    <a:lumOff val="80000"/>
                  </a:schemeClr>
                </a:solidFill>
                <a:cs typeface="Consolas" pitchFamily="49" charset="0"/>
              </a:rPr>
              <a:t>Lectura de valores reales (</a:t>
            </a:r>
            <a:r>
              <a:rPr lang="es-ES" sz="2800" i="0" dirty="0" smtClean="0">
                <a:solidFill>
                  <a:srgbClr val="FFC000"/>
                </a:solidFill>
                <a:latin typeface="Consolas" pitchFamily="49" charset="0"/>
                <a:cs typeface="Consolas" pitchFamily="49" charset="0"/>
              </a:rPr>
              <a:t>double</a:t>
            </a:r>
            <a:r>
              <a:rPr lang="es-ES" sz="2800" dirty="0" smtClean="0">
                <a:solidFill>
                  <a:schemeClr val="bg2">
                    <a:lumMod val="20000"/>
                    <a:lumOff val="80000"/>
                  </a:schemeClr>
                </a:solidFill>
                <a:cs typeface="Consolas" pitchFamily="49" charset="0"/>
              </a:rPr>
              <a:t>)</a:t>
            </a:r>
            <a:endParaRPr lang="es-ES" sz="2800" i="0" dirty="0" smtClean="0">
              <a:solidFill>
                <a:schemeClr val="bg2">
                  <a:lumMod val="20000"/>
                  <a:lumOff val="80000"/>
                </a:schemeClr>
              </a:solidFill>
              <a:latin typeface="Consolas" pitchFamily="49" charset="0"/>
              <a:cs typeface="Consolas" pitchFamily="49" charset="0"/>
            </a:endParaRPr>
          </a:p>
          <a:p>
            <a:pPr marL="361950" lvl="1" indent="0">
              <a:spcBef>
                <a:spcPts val="0"/>
              </a:spcBef>
              <a:spcAft>
                <a:spcPts val="600"/>
              </a:spcAft>
              <a:buNone/>
            </a:pPr>
            <a:r>
              <a:rPr lang="es-ES" dirty="0" smtClean="0">
                <a:sym typeface="Wingdings" pitchFamily="2" charset="2"/>
              </a:rPr>
              <a:t>Se leen dígitos, el punto decimal y otros dígitos</a:t>
            </a:r>
          </a:p>
          <a:p>
            <a:pPr marL="361950" lvl="1" indent="0">
              <a:spcBef>
                <a:spcPts val="0"/>
              </a:spcBef>
              <a:spcAft>
                <a:spcPts val="600"/>
              </a:spcAft>
              <a:buClr>
                <a:srgbClr val="04617B">
                  <a:lumMod val="20000"/>
                  <a:lumOff val="80000"/>
                </a:srgbClr>
              </a:buClr>
              <a:buNone/>
            </a:pPr>
            <a:r>
              <a:rPr lang="es-ES" dirty="0" smtClean="0">
                <a:solidFill>
                  <a:srgbClr val="FFC000"/>
                </a:solidFill>
                <a:latin typeface="Consolas" pitchFamily="49" charset="0"/>
                <a:cs typeface="Consolas" pitchFamily="49" charset="0"/>
                <a:sym typeface="Wingdings" pitchFamily="2" charset="2"/>
              </a:rPr>
              <a:t>  39.95</a:t>
            </a:r>
            <a:r>
              <a:rPr lang="es-ES" dirty="0" smtClean="0">
                <a:solidFill>
                  <a:prstClr val="white"/>
                </a:solidFill>
                <a:latin typeface="Consolas" pitchFamily="49" charset="0"/>
                <a:cs typeface="Consolas" pitchFamily="49" charset="0"/>
                <a:sym typeface="Wingdings" pitchFamily="2" charset="2"/>
              </a:rPr>
              <a:t>.5abc</a:t>
            </a:r>
            <a:r>
              <a:rPr lang="es-ES" sz="2400" dirty="0" smtClean="0">
                <a:solidFill>
                  <a:srgbClr val="FFC000"/>
                </a:solidFill>
              </a:rPr>
              <a:t>↲</a:t>
            </a:r>
            <a:r>
              <a:rPr lang="es-ES" dirty="0" smtClean="0">
                <a:solidFill>
                  <a:srgbClr val="FFC000"/>
                </a:solidFill>
                <a:latin typeface="Consolas" pitchFamily="49" charset="0"/>
                <a:cs typeface="Consolas" pitchFamily="49" charset="0"/>
                <a:sym typeface="Wingdings" pitchFamily="2" charset="2"/>
              </a:rPr>
              <a:t>    39.95 </a:t>
            </a:r>
            <a:r>
              <a:rPr lang="es-ES" dirty="0" err="1" smtClean="0">
                <a:solidFill>
                  <a:prstClr val="white"/>
                </a:solidFill>
                <a:latin typeface="Consolas" pitchFamily="49" charset="0"/>
                <a:cs typeface="Consolas" pitchFamily="49" charset="0"/>
                <a:sym typeface="Wingdings" pitchFamily="2" charset="2"/>
              </a:rPr>
              <a:t>abc</a:t>
            </a:r>
            <a:r>
              <a:rPr lang="es-ES" sz="2000" dirty="0" smtClean="0">
                <a:solidFill>
                  <a:srgbClr val="FFC000"/>
                </a:solidFill>
              </a:rPr>
              <a:t>↲</a:t>
            </a:r>
            <a:r>
              <a:rPr lang="es-ES" dirty="0" smtClean="0">
                <a:solidFill>
                  <a:srgbClr val="FFC000"/>
                </a:solidFill>
                <a:latin typeface="Consolas" pitchFamily="49" charset="0"/>
                <a:cs typeface="Consolas" pitchFamily="49" charset="0"/>
                <a:sym typeface="Wingdings" pitchFamily="2" charset="2"/>
              </a:rPr>
              <a:t>    39.95</a:t>
            </a:r>
            <a:r>
              <a:rPr lang="es-ES" sz="1800" dirty="0" smtClean="0">
                <a:solidFill>
                  <a:srgbClr val="FFC000"/>
                </a:solidFill>
              </a:rPr>
              <a:t>↲</a:t>
            </a:r>
            <a:endParaRPr lang="es-ES" dirty="0" smtClean="0">
              <a:solidFill>
                <a:prstClr val="white"/>
              </a:solidFill>
              <a:latin typeface="Consolas" pitchFamily="49" charset="0"/>
              <a:cs typeface="Consolas" pitchFamily="49" charset="0"/>
              <a:sym typeface="Wingdings" pitchFamily="2" charset="2"/>
            </a:endParaRPr>
          </a:p>
          <a:p>
            <a:pPr marL="361950" lvl="1" indent="0">
              <a:spcBef>
                <a:spcPts val="0"/>
              </a:spcBef>
              <a:spcAft>
                <a:spcPts val="600"/>
              </a:spcAft>
              <a:buClr>
                <a:srgbClr val="04617B">
                  <a:lumMod val="20000"/>
                  <a:lumOff val="80000"/>
                </a:srgbClr>
              </a:buClr>
              <a:buNone/>
            </a:pPr>
            <a:r>
              <a:rPr lang="es-ES" dirty="0" smtClean="0">
                <a:cs typeface="Consolas" pitchFamily="49" charset="0"/>
                <a:sym typeface="Wingdings" pitchFamily="2" charset="2"/>
              </a:rPr>
              <a:t>Se asigna el valor 39,95 a la variable; el resto queda pendiente</a:t>
            </a:r>
          </a:p>
          <a:p>
            <a:pPr marL="361950" lvl="1" indent="0">
              <a:spcBef>
                <a:spcPts val="0"/>
              </a:spcBef>
              <a:spcAft>
                <a:spcPts val="600"/>
              </a:spcAft>
              <a:buClr>
                <a:srgbClr val="04617B">
                  <a:lumMod val="20000"/>
                  <a:lumOff val="80000"/>
                </a:srgbClr>
              </a:buClr>
              <a:buNone/>
            </a:pPr>
            <a:r>
              <a:rPr lang="es-ES" dirty="0" smtClean="0">
                <a:cs typeface="Consolas" pitchFamily="49" charset="0"/>
                <a:sym typeface="Wingdings" pitchFamily="2" charset="2"/>
              </a:rPr>
              <a:t>Recomendación: Lee cada variable en una línea	</a:t>
            </a:r>
            <a:r>
              <a:rPr lang="es-ES" dirty="0" smtClean="0">
                <a:solidFill>
                  <a:prstClr val="white"/>
                </a:solidFill>
                <a:latin typeface="Consolas" pitchFamily="49" charset="0"/>
                <a:cs typeface="Consolas" pitchFamily="49" charset="0"/>
                <a:sym typeface="Wingdings" pitchFamily="2" charset="2"/>
              </a:rPr>
              <a:t>39.95</a:t>
            </a:r>
            <a:r>
              <a:rPr lang="es-ES" sz="2000" dirty="0" smtClean="0">
                <a:solidFill>
                  <a:srgbClr val="FFC000"/>
                </a:solidFill>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111</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up)">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up)">
                                      <p:cBhvr>
                                        <p:cTn id="36" dur="1000"/>
                                        <p:tgtEl>
                                          <p:spTgt spid="3">
                                            <p:txEl>
                                              <p:pRg st="6" end="6"/>
                                            </p:txEl>
                                          </p:spTgt>
                                        </p:tgtEl>
                                      </p:cBhvr>
                                    </p:animEffect>
                                  </p:childTnLst>
                                </p:cTn>
                              </p:par>
                            </p:childTnLst>
                          </p:cTn>
                        </p:par>
                        <p:par>
                          <p:cTn id="37" fill="hold">
                            <p:stCondLst>
                              <p:cond delay="1000"/>
                            </p:stCondLst>
                            <p:childTnLst>
                              <p:par>
                                <p:cTn id="38" presetID="22" presetClass="entr" presetSubtype="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up)">
                                      <p:cBhvr>
                                        <p:cTn id="40" dur="1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up)">
                                      <p:cBhvr>
                                        <p:cTn id="45" dur="1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up)">
                                      <p:cBhvr>
                                        <p:cTn id="50" dur="1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wipe(up)">
                                      <p:cBhvr>
                                        <p:cTn id="55"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Valores proporcionados por el usuario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cs typeface="Consolas" pitchFamily="49" charset="0"/>
              </a:rPr>
              <a:t>¿Qué pasa si el usuario se equivoca?</a:t>
            </a:r>
            <a:endParaRPr lang="es-ES" sz="2800" i="0" dirty="0" smtClean="0">
              <a:solidFill>
                <a:schemeClr val="bg2">
                  <a:lumMod val="20000"/>
                  <a:lumOff val="80000"/>
                </a:schemeClr>
              </a:solidFill>
              <a:latin typeface="Consolas" pitchFamily="49" charset="0"/>
              <a:cs typeface="Consolas" pitchFamily="49" charset="0"/>
            </a:endParaRPr>
          </a:p>
          <a:p>
            <a:pPr marL="361950" lvl="1" indent="0">
              <a:spcBef>
                <a:spcPts val="0"/>
              </a:spcBef>
              <a:spcAft>
                <a:spcPts val="600"/>
              </a:spcAft>
              <a:buNone/>
            </a:pPr>
            <a:r>
              <a:rPr lang="es-ES" dirty="0" smtClean="0">
                <a:sym typeface="Wingdings" pitchFamily="2" charset="2"/>
              </a:rPr>
              <a:t>El dato no será correcto</a:t>
            </a:r>
          </a:p>
          <a:p>
            <a:pPr marL="361950" lvl="1" indent="0">
              <a:spcBef>
                <a:spcPts val="0"/>
              </a:spcBef>
              <a:spcAft>
                <a:spcPts val="600"/>
              </a:spcAft>
              <a:buNone/>
            </a:pPr>
            <a:r>
              <a:rPr lang="es-ES" dirty="0" smtClean="0">
                <a:sym typeface="Wingdings" pitchFamily="2" charset="2"/>
              </a:rPr>
              <a:t>Aplicación profesional: código de comprobación y ayuda</a:t>
            </a:r>
          </a:p>
          <a:p>
            <a:pPr marL="361950" lvl="1" indent="0">
              <a:spcBef>
                <a:spcPts val="0"/>
              </a:spcBef>
              <a:spcAft>
                <a:spcPts val="600"/>
              </a:spcAft>
              <a:buNone/>
            </a:pPr>
            <a:r>
              <a:rPr lang="es-ES" dirty="0" smtClean="0">
                <a:sym typeface="Wingdings" pitchFamily="2" charset="2"/>
              </a:rPr>
              <a:t>Aquí supondremos que los usuarios no se equivocan</a:t>
            </a:r>
          </a:p>
          <a:p>
            <a:pPr marL="361950" lvl="1" indent="0">
              <a:spcBef>
                <a:spcPts val="0"/>
              </a:spcBef>
              <a:spcAft>
                <a:spcPts val="600"/>
              </a:spcAft>
              <a:buNone/>
            </a:pPr>
            <a:r>
              <a:rPr lang="es-ES" dirty="0" smtClean="0">
                <a:sym typeface="Wingdings" pitchFamily="2" charset="2"/>
              </a:rPr>
              <a:t>En ocasiones añadiremos comprobaciones sencillas</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112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5" name="5 Grupo"/>
          <p:cNvGrpSpPr/>
          <p:nvPr/>
        </p:nvGrpSpPr>
        <p:grpSpPr>
          <a:xfrm>
            <a:off x="1025607" y="4005064"/>
            <a:ext cx="7092787" cy="432048"/>
            <a:chOff x="899592" y="5401791"/>
            <a:chExt cx="6948037" cy="432048"/>
          </a:xfrm>
          <a:effectLst>
            <a:outerShdw blurRad="50800" dist="38100" dir="2700000" algn="tl" rotWithShape="0">
              <a:prstClr val="black">
                <a:alpha val="40000"/>
              </a:prstClr>
            </a:outerShdw>
          </a:effectLst>
        </p:grpSpPr>
        <p:sp>
          <p:nvSpPr>
            <p:cNvPr id="7" name="6 CuadroTexto"/>
            <p:cNvSpPr txBox="1"/>
            <p:nvPr/>
          </p:nvSpPr>
          <p:spPr>
            <a:xfrm>
              <a:off x="899592" y="5416649"/>
              <a:ext cx="6948037" cy="41719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effectLst>
                    <a:outerShdw blurRad="38100" dist="38100" dir="2700000" algn="tl">
                      <a:srgbClr val="000000">
                        <a:alpha val="43137"/>
                      </a:srgbClr>
                    </a:outerShdw>
                  </a:effectLst>
                  <a:latin typeface="Cambria" pitchFamily="18" charset="0"/>
                </a:rPr>
                <a:t>Para evitar errores, lee cada dato en una instrucción aparte</a:t>
              </a:r>
            </a:p>
          </p:txBody>
        </p:sp>
        <p:pic>
          <p:nvPicPr>
            <p:cNvPr id="9"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Valores proporcionados por el usuario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cs typeface="Consolas" pitchFamily="49" charset="0"/>
              </a:rPr>
              <a:t>¿Qué pasa si el usuario se equivoca?</a:t>
            </a:r>
            <a:endParaRPr lang="es-ES" sz="2800" i="0" dirty="0" smtClean="0">
              <a:solidFill>
                <a:schemeClr val="bg2">
                  <a:lumMod val="20000"/>
                  <a:lumOff val="80000"/>
                </a:schemeClr>
              </a:solidFill>
              <a:latin typeface="Consolas" pitchFamily="49" charset="0"/>
              <a:cs typeface="Consolas" pitchFamily="49" charset="0"/>
            </a:endParaRPr>
          </a:p>
          <a:p>
            <a:pPr marL="360000" lvl="1" indent="0">
              <a:spcBef>
                <a:spcPts val="0"/>
              </a:spcBef>
              <a:buNone/>
            </a:pPr>
            <a:r>
              <a:rPr lang="es-ES" sz="1800" dirty="0" smtClean="0">
                <a:solidFill>
                  <a:srgbClr val="FFC000"/>
                </a:solidFill>
                <a:latin typeface="Consolas" pitchFamily="49" charset="0"/>
                <a:cs typeface="Consolas" pitchFamily="49" charset="0"/>
                <a:sym typeface="Wingdings" pitchFamily="2" charset="2"/>
              </a:rPr>
              <a:t>int</a:t>
            </a:r>
            <a:r>
              <a:rPr lang="es-ES" sz="1800" dirty="0" smtClean="0">
                <a:latin typeface="Consolas" pitchFamily="49" charset="0"/>
                <a:cs typeface="Consolas" pitchFamily="49" charset="0"/>
                <a:sym typeface="Wingdings" pitchFamily="2" charset="2"/>
              </a:rPr>
              <a:t> cantidad;</a:t>
            </a:r>
          </a:p>
          <a:p>
            <a:pPr marL="360000" lvl="1" indent="0">
              <a:spcBef>
                <a:spcPts val="0"/>
              </a:spcBef>
              <a:buNone/>
            </a:pPr>
            <a:r>
              <a:rPr lang="es-ES" sz="1800" dirty="0" smtClean="0">
                <a:solidFill>
                  <a:srgbClr val="FFC000"/>
                </a:solidFill>
                <a:latin typeface="Consolas" pitchFamily="49" charset="0"/>
                <a:cs typeface="Consolas" pitchFamily="49" charset="0"/>
                <a:sym typeface="Wingdings" pitchFamily="2" charset="2"/>
              </a:rPr>
              <a:t>double</a:t>
            </a:r>
            <a:r>
              <a:rPr lang="es-ES" sz="1800" dirty="0" smtClean="0">
                <a:latin typeface="Consolas" pitchFamily="49" charset="0"/>
                <a:cs typeface="Consolas" pitchFamily="49" charset="0"/>
                <a:sym typeface="Wingdings" pitchFamily="2" charset="2"/>
              </a:rPr>
              <a:t> precio, total;</a:t>
            </a:r>
          </a:p>
          <a:p>
            <a:pPr marL="360000" lvl="1" indent="0">
              <a:spcBef>
                <a:spcPts val="0"/>
              </a:spcBef>
              <a:buNone/>
            </a:pPr>
            <a:r>
              <a:rPr lang="es-ES" sz="1800" dirty="0" smtClean="0">
                <a:latin typeface="Consolas" pitchFamily="49" charset="0"/>
                <a:cs typeface="Consolas" pitchFamily="49" charset="0"/>
                <a:sym typeface="Wingdings" pitchFamily="2" charset="2"/>
              </a:rPr>
              <a:t>cout &lt;&lt; </a:t>
            </a:r>
            <a:r>
              <a:rPr lang="es-ES" sz="1800" dirty="0" smtClean="0">
                <a:solidFill>
                  <a:srgbClr val="FFFF00"/>
                </a:solidFill>
                <a:latin typeface="Consolas" pitchFamily="49" charset="0"/>
                <a:cs typeface="Consolas" pitchFamily="49" charset="0"/>
                <a:sym typeface="Wingdings" pitchFamily="2" charset="2"/>
              </a:rPr>
              <a:t>"Introduce la cantidad: "</a:t>
            </a:r>
            <a:r>
              <a:rPr lang="es-ES" sz="1800" dirty="0" smtClean="0">
                <a:latin typeface="Consolas" pitchFamily="49" charset="0"/>
                <a:cs typeface="Consolas" pitchFamily="49" charset="0"/>
                <a:sym typeface="Wingdings" pitchFamily="2" charset="2"/>
              </a:rPr>
              <a:t>;</a:t>
            </a:r>
          </a:p>
          <a:p>
            <a:pPr marL="360000" lvl="1" indent="0">
              <a:spcBef>
                <a:spcPts val="0"/>
              </a:spcBef>
              <a:buNone/>
            </a:pPr>
            <a:r>
              <a:rPr lang="es-ES" sz="1800" dirty="0" smtClean="0">
                <a:latin typeface="Consolas" pitchFamily="49" charset="0"/>
                <a:cs typeface="Consolas" pitchFamily="49" charset="0"/>
                <a:sym typeface="Wingdings" pitchFamily="2" charset="2"/>
              </a:rPr>
              <a:t>cin &gt;&gt; cantidad;</a:t>
            </a:r>
          </a:p>
          <a:p>
            <a:pPr marL="360000" lvl="1" indent="0">
              <a:spcBef>
                <a:spcPts val="0"/>
              </a:spcBef>
              <a:buNone/>
            </a:pPr>
            <a:r>
              <a:rPr lang="es-ES" sz="1800" dirty="0" smtClean="0">
                <a:latin typeface="Consolas" pitchFamily="49" charset="0"/>
                <a:cs typeface="Consolas" pitchFamily="49" charset="0"/>
                <a:sym typeface="Wingdings" pitchFamily="2" charset="2"/>
              </a:rPr>
              <a:t>cout &lt;&lt; </a:t>
            </a:r>
            <a:r>
              <a:rPr lang="es-ES" sz="1800" dirty="0" smtClean="0">
                <a:solidFill>
                  <a:srgbClr val="FFFF00"/>
                </a:solidFill>
                <a:latin typeface="Consolas" pitchFamily="49" charset="0"/>
                <a:cs typeface="Consolas" pitchFamily="49" charset="0"/>
                <a:sym typeface="Wingdings" pitchFamily="2" charset="2"/>
              </a:rPr>
              <a:t>"Introduce el precio: "</a:t>
            </a:r>
            <a:r>
              <a:rPr lang="es-ES" sz="1800" dirty="0" smtClean="0">
                <a:latin typeface="Consolas" pitchFamily="49" charset="0"/>
                <a:cs typeface="Consolas" pitchFamily="49" charset="0"/>
                <a:sym typeface="Wingdings" pitchFamily="2" charset="2"/>
              </a:rPr>
              <a:t>;</a:t>
            </a:r>
          </a:p>
          <a:p>
            <a:pPr marL="360000" lvl="1" indent="0">
              <a:spcBef>
                <a:spcPts val="0"/>
              </a:spcBef>
              <a:buNone/>
            </a:pPr>
            <a:r>
              <a:rPr lang="es-ES" sz="1800" dirty="0" smtClean="0">
                <a:latin typeface="Consolas" pitchFamily="49" charset="0"/>
                <a:cs typeface="Consolas" pitchFamily="49" charset="0"/>
                <a:sym typeface="Wingdings" pitchFamily="2" charset="2"/>
              </a:rPr>
              <a:t>cin &gt;&gt; precio;</a:t>
            </a:r>
          </a:p>
          <a:p>
            <a:pPr marL="360000" lvl="1" indent="0">
              <a:spcBef>
                <a:spcPts val="0"/>
              </a:spcBef>
              <a:buNone/>
            </a:pPr>
            <a:r>
              <a:rPr lang="es-ES" sz="1800" dirty="0" smtClean="0">
                <a:latin typeface="Consolas" pitchFamily="49" charset="0"/>
                <a:cs typeface="Consolas" pitchFamily="49" charset="0"/>
                <a:sym typeface="Wingdings" pitchFamily="2" charset="2"/>
              </a:rPr>
              <a:t>cout &lt;&lt; </a:t>
            </a:r>
            <a:r>
              <a:rPr lang="es-ES" sz="1800" dirty="0" smtClean="0">
                <a:solidFill>
                  <a:srgbClr val="FFFF00"/>
                </a:solidFill>
                <a:latin typeface="Consolas" pitchFamily="49" charset="0"/>
                <a:cs typeface="Consolas" pitchFamily="49" charset="0"/>
                <a:sym typeface="Wingdings" pitchFamily="2" charset="2"/>
              </a:rPr>
              <a:t>"Cantidad: "</a:t>
            </a:r>
            <a:r>
              <a:rPr lang="es-ES" sz="1800" dirty="0" smtClean="0">
                <a:latin typeface="Consolas" pitchFamily="49" charset="0"/>
                <a:cs typeface="Consolas" pitchFamily="49" charset="0"/>
                <a:sym typeface="Wingdings" pitchFamily="2" charset="2"/>
              </a:rPr>
              <a:t> &lt;&lt; cantidad &lt;&lt; endl;</a:t>
            </a:r>
          </a:p>
          <a:p>
            <a:pPr marL="360000" lvl="1" indent="0">
              <a:spcBef>
                <a:spcPts val="0"/>
              </a:spcBef>
              <a:buNone/>
            </a:pPr>
            <a:r>
              <a:rPr lang="es-ES" sz="1800" dirty="0" smtClean="0">
                <a:latin typeface="Consolas" pitchFamily="49" charset="0"/>
                <a:cs typeface="Consolas" pitchFamily="49" charset="0"/>
                <a:sym typeface="Wingdings" pitchFamily="2" charset="2"/>
              </a:rPr>
              <a:t>cout &lt;&lt; </a:t>
            </a:r>
            <a:r>
              <a:rPr lang="es-ES" sz="1800" dirty="0" smtClean="0">
                <a:solidFill>
                  <a:srgbClr val="FFFF00"/>
                </a:solidFill>
                <a:latin typeface="Consolas" pitchFamily="49" charset="0"/>
                <a:cs typeface="Consolas" pitchFamily="49" charset="0"/>
                <a:sym typeface="Wingdings" pitchFamily="2" charset="2"/>
              </a:rPr>
              <a:t>"Precio: "</a:t>
            </a:r>
            <a:r>
              <a:rPr lang="es-ES" sz="1800" dirty="0" smtClean="0">
                <a:latin typeface="Consolas" pitchFamily="49" charset="0"/>
                <a:cs typeface="Consolas" pitchFamily="49" charset="0"/>
                <a:sym typeface="Wingdings" pitchFamily="2" charset="2"/>
              </a:rPr>
              <a:t> &lt;&lt; precio &lt;&lt; endl;</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113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pic>
        <p:nvPicPr>
          <p:cNvPr id="154626" name="Picture 2"/>
          <p:cNvPicPr>
            <a:picLocks noChangeAspect="1" noChangeArrowheads="1"/>
          </p:cNvPicPr>
          <p:nvPr/>
        </p:nvPicPr>
        <p:blipFill>
          <a:blip r:embed="rId2" cstate="print"/>
          <a:srcRect/>
          <a:stretch>
            <a:fillRect/>
          </a:stretch>
        </p:blipFill>
        <p:spPr bwMode="auto">
          <a:xfrm>
            <a:off x="2059310" y="4077072"/>
            <a:ext cx="5025380" cy="1005076"/>
          </a:xfrm>
          <a:prstGeom prst="rect">
            <a:avLst/>
          </a:prstGeom>
          <a:ln>
            <a:noFill/>
          </a:ln>
          <a:effectLst>
            <a:outerShdw blurRad="292100" dist="139700" dir="2700000" algn="tl" rotWithShape="0">
              <a:srgbClr val="333333">
                <a:alpha val="65000"/>
              </a:srgbClr>
            </a:outerShdw>
          </a:effectLst>
        </p:spPr>
      </p:pic>
      <p:sp>
        <p:nvSpPr>
          <p:cNvPr id="7" name="6 CuadroTexto"/>
          <p:cNvSpPr txBox="1"/>
          <p:nvPr/>
        </p:nvSpPr>
        <p:spPr>
          <a:xfrm>
            <a:off x="1023369" y="5157192"/>
            <a:ext cx="7097264" cy="76944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200" dirty="0" smtClean="0">
                <a:effectLst>
                  <a:outerShdw blurRad="38100" dist="38100" dir="2700000" algn="tl">
                    <a:srgbClr val="000000">
                      <a:alpha val="43137"/>
                    </a:srgbClr>
                  </a:outerShdw>
                </a:effectLst>
                <a:latin typeface="Cambria" pitchFamily="18" charset="0"/>
              </a:rPr>
              <a:t>No se puede leer un entero </a:t>
            </a:r>
            <a:r>
              <a:rPr lang="es-ES" sz="2200" dirty="0" smtClean="0">
                <a:effectLst>
                  <a:outerShdw blurRad="38100" dist="38100" dir="2700000" algn="tl">
                    <a:srgbClr val="000000">
                      <a:alpha val="43137"/>
                    </a:srgbClr>
                  </a:outerShdw>
                </a:effectLst>
                <a:latin typeface="Cambria" pitchFamily="18" charset="0"/>
                <a:sym typeface="Wingdings" pitchFamily="2" charset="2"/>
              </a:rPr>
              <a:t> </a:t>
            </a:r>
            <a:r>
              <a:rPr lang="es-ES" sz="2200" dirty="0" smtClean="0">
                <a:effectLst>
                  <a:outerShdw blurRad="38100" dist="38100" dir="2700000" algn="tl">
                    <a:srgbClr val="000000">
                      <a:alpha val="43137"/>
                    </a:srgbClr>
                  </a:outerShdw>
                </a:effectLst>
                <a:latin typeface="Cambria" pitchFamily="18" charset="0"/>
                <a:cs typeface="Consolas" pitchFamily="49" charset="0"/>
                <a:sym typeface="Wingdings" pitchFamily="2" charset="2"/>
              </a:rPr>
              <a:t>0</a:t>
            </a:r>
            <a:r>
              <a:rPr lang="es-ES" sz="2200" dirty="0" smtClean="0">
                <a:effectLst>
                  <a:outerShdw blurRad="38100" dist="38100" dir="2700000" algn="tl">
                    <a:srgbClr val="000000">
                      <a:alpha val="43137"/>
                    </a:srgbClr>
                  </a:outerShdw>
                </a:effectLst>
                <a:latin typeface="Cambria" pitchFamily="18" charset="0"/>
                <a:sym typeface="Wingdings" pitchFamily="2" charset="2"/>
              </a:rPr>
              <a:t> para </a:t>
            </a:r>
            <a:r>
              <a:rPr lang="es-ES" sz="2200" dirty="0" smtClean="0">
                <a:effectLst>
                  <a:outerShdw blurRad="38100" dist="38100" dir="2700000" algn="tl">
                    <a:srgbClr val="000000">
                      <a:alpha val="43137"/>
                    </a:srgbClr>
                  </a:outerShdw>
                </a:effectLst>
                <a:latin typeface="Consolas" pitchFamily="49" charset="0"/>
                <a:cs typeface="Consolas" pitchFamily="49" charset="0"/>
                <a:sym typeface="Wingdings" pitchFamily="2" charset="2"/>
              </a:rPr>
              <a:t>cantidad</a:t>
            </a:r>
            <a:r>
              <a:rPr lang="es-ES" sz="2200" dirty="0" smtClean="0">
                <a:effectLst>
                  <a:outerShdw blurRad="38100" dist="38100" dir="2700000" algn="tl">
                    <a:srgbClr val="000000">
                      <a:alpha val="43137"/>
                    </a:srgbClr>
                  </a:outerShdw>
                </a:effectLst>
                <a:latin typeface="Cambria" pitchFamily="18" charset="0"/>
                <a:sym typeface="Wingdings" pitchFamily="2" charset="2"/>
              </a:rPr>
              <a:t> y </a:t>
            </a:r>
            <a:r>
              <a:rPr lang="es-ES" sz="2200" dirty="0" smtClean="0">
                <a:solidFill>
                  <a:srgbClr val="FFC000"/>
                </a:solidFill>
                <a:effectLst>
                  <a:outerShdw blurRad="38100" dist="38100" dir="2700000" algn="tl">
                    <a:srgbClr val="000000">
                      <a:alpha val="43137"/>
                    </a:srgbClr>
                  </a:outerShdw>
                </a:effectLst>
                <a:latin typeface="Cambria" pitchFamily="18" charset="0"/>
                <a:sym typeface="Wingdings" pitchFamily="2" charset="2"/>
              </a:rPr>
              <a:t>Error</a:t>
            </a:r>
            <a:r>
              <a:rPr lang="es-ES" sz="2200" dirty="0" smtClean="0">
                <a:effectLst>
                  <a:outerShdw blurRad="38100" dist="38100" dir="2700000" algn="tl">
                    <a:srgbClr val="000000">
                      <a:alpha val="43137"/>
                    </a:srgbClr>
                  </a:outerShdw>
                </a:effectLst>
                <a:latin typeface="Cambria" pitchFamily="18" charset="0"/>
                <a:sym typeface="Wingdings" pitchFamily="2" charset="2"/>
              </a:rPr>
              <a:t/>
            </a:r>
            <a:br>
              <a:rPr lang="es-ES" sz="2200" dirty="0" smtClean="0">
                <a:effectLst>
                  <a:outerShdw blurRad="38100" dist="38100" dir="2700000" algn="tl">
                    <a:srgbClr val="000000">
                      <a:alpha val="43137"/>
                    </a:srgbClr>
                  </a:outerShdw>
                </a:effectLst>
                <a:latin typeface="Cambria" pitchFamily="18" charset="0"/>
                <a:sym typeface="Wingdings" pitchFamily="2" charset="2"/>
              </a:rPr>
            </a:br>
            <a:r>
              <a:rPr lang="es-ES" sz="2200" dirty="0" smtClean="0">
                <a:effectLst>
                  <a:outerShdw blurRad="38100" dist="38100" dir="2700000" algn="tl">
                    <a:srgbClr val="000000">
                      <a:alpha val="43137"/>
                    </a:srgbClr>
                  </a:outerShdw>
                </a:effectLst>
                <a:latin typeface="Cambria" pitchFamily="18" charset="0"/>
                <a:sym typeface="Wingdings" pitchFamily="2" charset="2"/>
              </a:rPr>
              <a:t>La lectura del precio falla: </a:t>
            </a:r>
            <a:r>
              <a:rPr lang="es-ES" sz="2200" dirty="0" smtClean="0">
                <a:effectLst>
                  <a:outerShdw blurRad="38100" dist="38100" dir="2700000" algn="tl">
                    <a:srgbClr val="000000">
                      <a:alpha val="43137"/>
                    </a:srgbClr>
                  </a:outerShdw>
                </a:effectLst>
                <a:latin typeface="Consolas" pitchFamily="49" charset="0"/>
                <a:cs typeface="Consolas" pitchFamily="49" charset="0"/>
                <a:sym typeface="Wingdings" pitchFamily="2" charset="2"/>
              </a:rPr>
              <a:t>precio</a:t>
            </a:r>
            <a:r>
              <a:rPr lang="es-ES" sz="2200" dirty="0" smtClean="0">
                <a:effectLst>
                  <a:outerShdw blurRad="38100" dist="38100" dir="2700000" algn="tl">
                    <a:srgbClr val="000000">
                      <a:alpha val="43137"/>
                    </a:srgbClr>
                  </a:outerShdw>
                </a:effectLst>
                <a:latin typeface="Cambria" pitchFamily="18" charset="0"/>
                <a:sym typeface="Wingdings" pitchFamily="2" charset="2"/>
              </a:rPr>
              <a:t> no toma valor (</a:t>
            </a:r>
            <a:r>
              <a:rPr lang="es-ES" sz="2200" i="1" dirty="0" smtClean="0">
                <a:effectLst>
                  <a:outerShdw blurRad="38100" dist="38100" dir="2700000" algn="tl">
                    <a:srgbClr val="000000">
                      <a:alpha val="43137"/>
                    </a:srgbClr>
                  </a:outerShdw>
                </a:effectLst>
                <a:latin typeface="Cambria" pitchFamily="18" charset="0"/>
                <a:sym typeface="Wingdings" pitchFamily="2" charset="2"/>
              </a:rPr>
              <a:t>basura</a:t>
            </a:r>
            <a:r>
              <a:rPr lang="es-ES" sz="2200" dirty="0" smtClean="0">
                <a:effectLst>
                  <a:outerShdw blurRad="38100" dist="38100" dir="2700000" algn="tl">
                    <a:srgbClr val="000000">
                      <a:alpha val="43137"/>
                    </a:srgbClr>
                  </a:outerShdw>
                </a:effectLst>
                <a:latin typeface="Cambria" pitchFamily="18" charset="0"/>
                <a:sym typeface="Wingdings" pitchFamily="2" charset="2"/>
              </a:rPr>
              <a:t>)</a:t>
            </a:r>
          </a:p>
        </p:txBody>
      </p:sp>
      <p:sp>
        <p:nvSpPr>
          <p:cNvPr id="9" name="8 Llamada rectangular"/>
          <p:cNvSpPr/>
          <p:nvPr/>
        </p:nvSpPr>
        <p:spPr>
          <a:xfrm>
            <a:off x="5580112" y="1484784"/>
            <a:ext cx="3096344" cy="792088"/>
          </a:xfrm>
          <a:prstGeom prst="wedgeRectCallout">
            <a:avLst>
              <a:gd name="adj1" fmla="val -62124"/>
              <a:gd name="adj2" fmla="val 46051"/>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i="1" dirty="0" smtClean="0">
                <a:solidFill>
                  <a:schemeClr val="tx1"/>
                </a:solidFill>
                <a:effectLst>
                  <a:outerShdw blurRad="38100" dist="38100" dir="2700000" algn="tl">
                    <a:srgbClr val="000000">
                      <a:alpha val="43137"/>
                    </a:srgbClr>
                  </a:outerShdw>
                </a:effectLst>
                <a:latin typeface="Cambria" pitchFamily="18" charset="0"/>
              </a:rPr>
              <a:t>¡Amigable con el usuario!</a:t>
            </a:r>
          </a:p>
          <a:p>
            <a:pPr algn="ctr"/>
            <a:r>
              <a:rPr lang="es-ES" sz="2000" dirty="0" smtClean="0">
                <a:solidFill>
                  <a:schemeClr val="tx1"/>
                </a:solidFill>
                <a:effectLst>
                  <a:outerShdw blurRad="38100" dist="38100" dir="2700000" algn="tl">
                    <a:srgbClr val="000000">
                      <a:alpha val="43137"/>
                    </a:srgbClr>
                  </a:outerShdw>
                </a:effectLst>
                <a:latin typeface="Cambria" pitchFamily="18" charset="0"/>
              </a:rPr>
              <a:t>¿Qué tiene que introducir?</a:t>
            </a:r>
            <a:endParaRPr lang="es-ES" sz="2000" dirty="0">
              <a:solidFill>
                <a:schemeClr val="tx1"/>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2000"/>
                                        <p:tgtEl>
                                          <p:spTgt spid="3">
                                            <p:txEl>
                                              <p:pRg st="2" end="2"/>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2000"/>
                                        <p:tgtEl>
                                          <p:spTgt spid="3">
                                            <p:txEl>
                                              <p:pRg st="3" end="3"/>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2000"/>
                                        <p:tgtEl>
                                          <p:spTgt spid="3">
                                            <p:txEl>
                                              <p:pRg st="4" end="4"/>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2000"/>
                                        <p:tgtEl>
                                          <p:spTgt spid="3">
                                            <p:txEl>
                                              <p:pRg st="5" end="5"/>
                                            </p:txEl>
                                          </p:spTgt>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2000"/>
                                        <p:tgtEl>
                                          <p:spTgt spid="3">
                                            <p:txEl>
                                              <p:pRg st="6" end="6"/>
                                            </p:txEl>
                                          </p:spTgt>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2000"/>
                                        <p:tgtEl>
                                          <p:spTgt spid="3">
                                            <p:txEl>
                                              <p:pRg st="7" end="7"/>
                                            </p:txEl>
                                          </p:spTgt>
                                        </p:tgtEl>
                                      </p:cBhvr>
                                    </p:animEffect>
                                  </p:childTnLst>
                                </p:cTn>
                              </p:par>
                            </p:childTnLst>
                          </p:cTn>
                        </p:par>
                        <p:par>
                          <p:cTn id="37" fill="hold">
                            <p:stCondLst>
                              <p:cond delay="8000"/>
                            </p:stCondLst>
                            <p:childTnLst>
                              <p:par>
                                <p:cTn id="38" presetID="22" presetClass="entr" presetSubtype="8"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20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54626"/>
                                        </p:tgtEl>
                                        <p:attrNameLst>
                                          <p:attrName>style.visibility</p:attrName>
                                        </p:attrNameLst>
                                      </p:cBhvr>
                                      <p:to>
                                        <p:strVal val="visible"/>
                                      </p:to>
                                    </p:set>
                                    <p:animEffect transition="in" filter="wipe(up)">
                                      <p:cBhvr>
                                        <p:cTn id="45" dur="1000"/>
                                        <p:tgtEl>
                                          <p:spTgt spid="154626"/>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Valores proporcionados por el usuario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cs typeface="Consolas" pitchFamily="49" charset="0"/>
              </a:rPr>
              <a:t>¿Qué pasa si el usuario se equivoca?</a:t>
            </a:r>
            <a:endParaRPr lang="es-ES" sz="2800" i="0" dirty="0" smtClean="0">
              <a:solidFill>
                <a:schemeClr val="bg2">
                  <a:lumMod val="20000"/>
                  <a:lumOff val="80000"/>
                </a:schemeClr>
              </a:solidFill>
              <a:latin typeface="Consolas" pitchFamily="49" charset="0"/>
              <a:cs typeface="Consolas" pitchFamily="49" charset="0"/>
            </a:endParaRPr>
          </a:p>
          <a:p>
            <a:pPr marL="361950" lvl="1" indent="0">
              <a:spcBef>
                <a:spcPts val="0"/>
              </a:spcBef>
              <a:spcAft>
                <a:spcPts val="600"/>
              </a:spcAft>
              <a:buNone/>
            </a:pPr>
            <a:endParaRPr lang="es-ES" sz="1600" dirty="0" smtClean="0">
              <a:latin typeface="Consolas" pitchFamily="49" charset="0"/>
              <a:cs typeface="Consolas" pitchFamily="49" charset="0"/>
              <a:sym typeface="Wingdings" pitchFamily="2" charset="2"/>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114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7" name="6 CuadroTexto"/>
          <p:cNvSpPr txBox="1"/>
          <p:nvPr/>
        </p:nvSpPr>
        <p:spPr>
          <a:xfrm>
            <a:off x="5580112" y="1806724"/>
            <a:ext cx="2927276" cy="101566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dirty="0" smtClean="0">
                <a:effectLst>
                  <a:outerShdw blurRad="38100" dist="38100" dir="2700000" algn="tl">
                    <a:srgbClr val="000000">
                      <a:alpha val="43137"/>
                    </a:srgbClr>
                  </a:outerShdw>
                </a:effectLst>
                <a:latin typeface="Cambria" pitchFamily="18" charset="0"/>
                <a:cs typeface="Consolas" pitchFamily="49" charset="0"/>
                <a:sym typeface="Wingdings" pitchFamily="2" charset="2"/>
              </a:rPr>
              <a:t>12</a:t>
            </a:r>
            <a:r>
              <a:rPr lang="es-ES" sz="2000" dirty="0" smtClean="0">
                <a:effectLst>
                  <a:outerShdw blurRad="38100" dist="38100" dir="2700000" algn="tl">
                    <a:srgbClr val="000000">
                      <a:alpha val="43137"/>
                    </a:srgbClr>
                  </a:outerShdw>
                </a:effectLst>
                <a:latin typeface="Cambria" pitchFamily="18" charset="0"/>
                <a:sym typeface="Wingdings" pitchFamily="2" charset="2"/>
              </a:rPr>
              <a:t> para </a:t>
            </a:r>
            <a:r>
              <a:rPr lang="es-ES" sz="2000" dirty="0" smtClean="0">
                <a:effectLst>
                  <a:outerShdw blurRad="38100" dist="38100" dir="2700000" algn="tl">
                    <a:srgbClr val="000000">
                      <a:alpha val="43137"/>
                    </a:srgbClr>
                  </a:outerShdw>
                </a:effectLst>
                <a:latin typeface="Consolas" pitchFamily="49" charset="0"/>
                <a:cs typeface="Consolas" pitchFamily="49" charset="0"/>
                <a:sym typeface="Wingdings" pitchFamily="2" charset="2"/>
              </a:rPr>
              <a:t>cantidad</a:t>
            </a:r>
            <a:r>
              <a:rPr lang="es-ES" sz="2000" dirty="0" smtClean="0">
                <a:effectLst>
                  <a:outerShdw blurRad="38100" dist="38100" dir="2700000" algn="tl">
                    <a:srgbClr val="000000">
                      <a:alpha val="43137"/>
                    </a:srgbClr>
                  </a:outerShdw>
                </a:effectLst>
                <a:latin typeface="Cambria" pitchFamily="18" charset="0"/>
                <a:sym typeface="Wingdings" pitchFamily="2" charset="2"/>
              </a:rPr>
              <a:t/>
            </a:r>
            <a:br>
              <a:rPr lang="es-ES" sz="2000" dirty="0" smtClean="0">
                <a:effectLst>
                  <a:outerShdw blurRad="38100" dist="38100" dir="2700000" algn="tl">
                    <a:srgbClr val="000000">
                      <a:alpha val="43137"/>
                    </a:srgbClr>
                  </a:outerShdw>
                </a:effectLst>
                <a:latin typeface="Cambria" pitchFamily="18" charset="0"/>
                <a:sym typeface="Wingdings" pitchFamily="2" charset="2"/>
              </a:rPr>
            </a:br>
            <a:r>
              <a:rPr lang="es-ES" sz="2000" dirty="0" smtClean="0">
                <a:effectLst>
                  <a:outerShdw blurRad="38100" dist="38100" dir="2700000" algn="tl">
                    <a:srgbClr val="000000">
                      <a:alpha val="43137"/>
                    </a:srgbClr>
                  </a:outerShdw>
                </a:effectLst>
                <a:latin typeface="Cambria" pitchFamily="18" charset="0"/>
              </a:rPr>
              <a:t> No se puede leer un real</a:t>
            </a:r>
          </a:p>
          <a:p>
            <a:r>
              <a:rPr lang="es-ES" sz="2000" dirty="0" smtClean="0">
                <a:effectLst>
                  <a:outerShdw blurRad="38100" dist="38100" dir="2700000" algn="tl">
                    <a:srgbClr val="000000">
                      <a:alpha val="43137"/>
                    </a:srgbClr>
                  </a:outerShdw>
                </a:effectLst>
                <a:latin typeface="Cambria" pitchFamily="18" charset="0"/>
                <a:sym typeface="Wingdings" pitchFamily="2" charset="2"/>
              </a:rPr>
              <a:t> </a:t>
            </a:r>
            <a:r>
              <a:rPr lang="es-ES" sz="2000" dirty="0" smtClean="0">
                <a:effectLst>
                  <a:outerShdw blurRad="38100" dist="38100" dir="2700000" algn="tl">
                    <a:srgbClr val="000000">
                      <a:alpha val="43137"/>
                    </a:srgbClr>
                  </a:outerShdw>
                </a:effectLst>
                <a:latin typeface="Cambria" pitchFamily="18" charset="0"/>
                <a:cs typeface="Consolas" pitchFamily="49" charset="0"/>
                <a:sym typeface="Wingdings" pitchFamily="2" charset="2"/>
              </a:rPr>
              <a:t>0</a:t>
            </a:r>
            <a:r>
              <a:rPr lang="es-ES" sz="2000" dirty="0" smtClean="0">
                <a:effectLst>
                  <a:outerShdw blurRad="38100" dist="38100" dir="2700000" algn="tl">
                    <a:srgbClr val="000000">
                      <a:alpha val="43137"/>
                    </a:srgbClr>
                  </a:outerShdw>
                </a:effectLst>
                <a:latin typeface="Cambria" pitchFamily="18" charset="0"/>
                <a:sym typeface="Wingdings" pitchFamily="2" charset="2"/>
              </a:rPr>
              <a:t> para </a:t>
            </a:r>
            <a:r>
              <a:rPr lang="es-ES" sz="2000" dirty="0" smtClean="0">
                <a:effectLst>
                  <a:outerShdw blurRad="38100" dist="38100" dir="2700000" algn="tl">
                    <a:srgbClr val="000000">
                      <a:alpha val="43137"/>
                    </a:srgbClr>
                  </a:outerShdw>
                </a:effectLst>
                <a:latin typeface="Consolas" pitchFamily="49" charset="0"/>
                <a:cs typeface="Consolas" pitchFamily="49" charset="0"/>
                <a:sym typeface="Wingdings" pitchFamily="2" charset="2"/>
              </a:rPr>
              <a:t>precio</a:t>
            </a:r>
            <a:r>
              <a:rPr lang="es-ES" sz="2000" dirty="0" smtClean="0">
                <a:effectLst>
                  <a:outerShdw blurRad="38100" dist="38100" dir="2700000" algn="tl">
                    <a:srgbClr val="000000">
                      <a:alpha val="43137"/>
                    </a:srgbClr>
                  </a:outerShdw>
                </a:effectLst>
                <a:latin typeface="Cambria" pitchFamily="18" charset="0"/>
                <a:sym typeface="Wingdings" pitchFamily="2" charset="2"/>
              </a:rPr>
              <a:t> y </a:t>
            </a:r>
            <a:r>
              <a:rPr lang="es-ES" sz="2000" dirty="0" smtClean="0">
                <a:solidFill>
                  <a:srgbClr val="FFC000"/>
                </a:solidFill>
                <a:effectLst>
                  <a:outerShdw blurRad="38100" dist="38100" dir="2700000" algn="tl">
                    <a:srgbClr val="000000">
                      <a:alpha val="43137"/>
                    </a:srgbClr>
                  </a:outerShdw>
                </a:effectLst>
                <a:latin typeface="Cambria" pitchFamily="18" charset="0"/>
                <a:sym typeface="Wingdings" pitchFamily="2" charset="2"/>
              </a:rPr>
              <a:t>Error</a:t>
            </a:r>
            <a:endParaRPr lang="es-ES" sz="2000" dirty="0" smtClean="0">
              <a:solidFill>
                <a:schemeClr val="tx1"/>
              </a:solidFill>
              <a:effectLst>
                <a:outerShdw blurRad="38100" dist="38100" dir="2700000" algn="tl">
                  <a:srgbClr val="000000">
                    <a:alpha val="43137"/>
                  </a:srgbClr>
                </a:outerShdw>
              </a:effectLst>
              <a:latin typeface="Cambria" pitchFamily="18" charset="0"/>
            </a:endParaRPr>
          </a:p>
        </p:txBody>
      </p:sp>
      <p:pic>
        <p:nvPicPr>
          <p:cNvPr id="9" name="Picture 2"/>
          <p:cNvPicPr>
            <a:picLocks noChangeAspect="1" noChangeArrowheads="1"/>
          </p:cNvPicPr>
          <p:nvPr/>
        </p:nvPicPr>
        <p:blipFill>
          <a:blip r:embed="rId2" cstate="print"/>
          <a:srcRect/>
          <a:stretch>
            <a:fillRect/>
          </a:stretch>
        </p:blipFill>
        <p:spPr bwMode="auto">
          <a:xfrm>
            <a:off x="941060" y="1844824"/>
            <a:ext cx="4351020" cy="822960"/>
          </a:xfrm>
          <a:prstGeom prst="rect">
            <a:avLst/>
          </a:prstGeom>
          <a:ln>
            <a:noFill/>
          </a:ln>
          <a:effectLst>
            <a:outerShdw blurRad="292100" dist="139700" dir="2700000" algn="tl" rotWithShape="0">
              <a:srgbClr val="333333">
                <a:alpha val="65000"/>
              </a:srgbClr>
            </a:outerShdw>
          </a:effectLst>
        </p:spPr>
      </p:pic>
      <p:sp>
        <p:nvSpPr>
          <p:cNvPr id="10" name="9 CuadroTexto"/>
          <p:cNvSpPr txBox="1"/>
          <p:nvPr/>
        </p:nvSpPr>
        <p:spPr>
          <a:xfrm>
            <a:off x="5580112" y="3144217"/>
            <a:ext cx="3119124" cy="1015663"/>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dirty="0" smtClean="0">
                <a:effectLst>
                  <a:outerShdw blurRad="38100" dist="38100" dir="2700000" algn="tl">
                    <a:srgbClr val="000000">
                      <a:alpha val="43137"/>
                    </a:srgbClr>
                  </a:outerShdw>
                </a:effectLst>
                <a:latin typeface="Cambria" pitchFamily="18" charset="0"/>
                <a:cs typeface="Consolas" pitchFamily="49" charset="0"/>
                <a:sym typeface="Wingdings" pitchFamily="2" charset="2"/>
              </a:rPr>
              <a:t>12</a:t>
            </a:r>
            <a:r>
              <a:rPr lang="es-ES" sz="2000" dirty="0" smtClean="0">
                <a:effectLst>
                  <a:outerShdw blurRad="38100" dist="38100" dir="2700000" algn="tl">
                    <a:srgbClr val="000000">
                      <a:alpha val="43137"/>
                    </a:srgbClr>
                  </a:outerShdw>
                </a:effectLst>
                <a:latin typeface="Cambria" pitchFamily="18" charset="0"/>
                <a:sym typeface="Wingdings" pitchFamily="2" charset="2"/>
              </a:rPr>
              <a:t> para </a:t>
            </a:r>
            <a:r>
              <a:rPr lang="es-ES" sz="2000" dirty="0" smtClean="0">
                <a:effectLst>
                  <a:outerShdw blurRad="38100" dist="38100" dir="2700000" algn="tl">
                    <a:srgbClr val="000000">
                      <a:alpha val="43137"/>
                    </a:srgbClr>
                  </a:outerShdw>
                </a:effectLst>
                <a:latin typeface="Consolas" pitchFamily="49" charset="0"/>
                <a:cs typeface="Consolas" pitchFamily="49" charset="0"/>
                <a:sym typeface="Wingdings" pitchFamily="2" charset="2"/>
              </a:rPr>
              <a:t>cantidad</a:t>
            </a:r>
            <a:r>
              <a:rPr lang="es-ES" sz="2000" dirty="0" smtClean="0">
                <a:effectLst>
                  <a:outerShdw blurRad="38100" dist="38100" dir="2700000" algn="tl">
                    <a:srgbClr val="000000">
                      <a:alpha val="43137"/>
                    </a:srgbClr>
                  </a:outerShdw>
                </a:effectLst>
                <a:latin typeface="Cambria" pitchFamily="18" charset="0"/>
                <a:sym typeface="Wingdings" pitchFamily="2" charset="2"/>
              </a:rPr>
              <a:t/>
            </a:r>
            <a:br>
              <a:rPr lang="es-ES" sz="2000" dirty="0" smtClean="0">
                <a:effectLst>
                  <a:outerShdw blurRad="38100" dist="38100" dir="2700000" algn="tl">
                    <a:srgbClr val="000000">
                      <a:alpha val="43137"/>
                    </a:srgbClr>
                  </a:outerShdw>
                </a:effectLst>
                <a:latin typeface="Cambria" pitchFamily="18" charset="0"/>
                <a:sym typeface="Wingdings" pitchFamily="2" charset="2"/>
              </a:rPr>
            </a:br>
            <a:r>
              <a:rPr lang="es-ES" sz="2000" dirty="0" smtClean="0">
                <a:effectLst>
                  <a:outerShdw blurRad="38100" dist="38100" dir="2700000" algn="tl">
                    <a:srgbClr val="000000">
                      <a:alpha val="43137"/>
                    </a:srgbClr>
                  </a:outerShdw>
                </a:effectLst>
                <a:latin typeface="Consolas" pitchFamily="49" charset="0"/>
                <a:cs typeface="Consolas" pitchFamily="49" charset="0"/>
              </a:rPr>
              <a:t>.5</a:t>
            </a:r>
            <a:r>
              <a:rPr lang="es-ES" sz="2000" dirty="0" smtClean="0">
                <a:effectLst>
                  <a:outerShdw blurRad="38100" dist="38100" dir="2700000" algn="tl">
                    <a:srgbClr val="000000">
                      <a:alpha val="43137"/>
                    </a:srgbClr>
                  </a:outerShdw>
                </a:effectLst>
                <a:latin typeface="Cambria" pitchFamily="18" charset="0"/>
              </a:rPr>
              <a:t> </a:t>
            </a:r>
            <a:r>
              <a:rPr lang="es-ES" sz="2000" dirty="0" smtClean="0">
                <a:effectLst>
                  <a:outerShdw blurRad="38100" dist="38100" dir="2700000" algn="tl">
                    <a:srgbClr val="000000">
                      <a:alpha val="43137"/>
                    </a:srgbClr>
                  </a:outerShdw>
                </a:effectLst>
                <a:latin typeface="Cambria" pitchFamily="18" charset="0"/>
                <a:sym typeface="Wingdings" pitchFamily="2" charset="2"/>
              </a:rPr>
              <a:t> </a:t>
            </a:r>
            <a:r>
              <a:rPr lang="es-ES" sz="2000" dirty="0" smtClean="0">
                <a:effectLst>
                  <a:outerShdw blurRad="38100" dist="38100" dir="2700000" algn="tl">
                    <a:srgbClr val="000000">
                      <a:alpha val="43137"/>
                    </a:srgbClr>
                  </a:outerShdw>
                </a:effectLst>
                <a:latin typeface="Cambria" pitchFamily="18" charset="0"/>
                <a:cs typeface="Consolas" pitchFamily="49" charset="0"/>
                <a:sym typeface="Wingdings" pitchFamily="2" charset="2"/>
              </a:rPr>
              <a:t>0,5</a:t>
            </a:r>
            <a:r>
              <a:rPr lang="es-ES" sz="2000" dirty="0" smtClean="0">
                <a:effectLst>
                  <a:outerShdw blurRad="38100" dist="38100" dir="2700000" algn="tl">
                    <a:srgbClr val="000000">
                      <a:alpha val="43137"/>
                    </a:srgbClr>
                  </a:outerShdw>
                </a:effectLst>
                <a:latin typeface="Cambria" pitchFamily="18" charset="0"/>
                <a:sym typeface="Wingdings" pitchFamily="2" charset="2"/>
              </a:rPr>
              <a:t> para </a:t>
            </a:r>
            <a:r>
              <a:rPr lang="es-ES" sz="2000" dirty="0" smtClean="0">
                <a:effectLst>
                  <a:outerShdw blurRad="38100" dist="38100" dir="2700000" algn="tl">
                    <a:srgbClr val="000000">
                      <a:alpha val="43137"/>
                    </a:srgbClr>
                  </a:outerShdw>
                </a:effectLst>
                <a:latin typeface="Consolas" pitchFamily="49" charset="0"/>
                <a:cs typeface="Consolas" pitchFamily="49" charset="0"/>
                <a:sym typeface="Wingdings" pitchFamily="2" charset="2"/>
              </a:rPr>
              <a:t>precio</a:t>
            </a:r>
          </a:p>
          <a:p>
            <a:r>
              <a:rPr lang="es-ES" sz="2000" dirty="0" smtClean="0">
                <a:effectLst>
                  <a:outerShdw blurRad="38100" dist="38100" dir="2700000" algn="tl">
                    <a:srgbClr val="000000">
                      <a:alpha val="43137"/>
                    </a:srgbClr>
                  </a:outerShdw>
                </a:effectLst>
                <a:latin typeface="Cambria" pitchFamily="18" charset="0"/>
                <a:sym typeface="Wingdings" pitchFamily="2" charset="2"/>
              </a:rPr>
              <a:t>Lo demás queda pendiente</a:t>
            </a:r>
            <a:endParaRPr lang="es-ES" sz="2000" dirty="0" smtClean="0">
              <a:solidFill>
                <a:srgbClr val="FFC000"/>
              </a:solidFill>
              <a:effectLst>
                <a:outerShdw blurRad="38100" dist="38100" dir="2700000" algn="tl">
                  <a:srgbClr val="000000">
                    <a:alpha val="43137"/>
                  </a:srgbClr>
                </a:outerShdw>
              </a:effectLst>
              <a:latin typeface="Cambria"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941060" y="3170106"/>
            <a:ext cx="4381500" cy="853440"/>
          </a:xfrm>
          <a:prstGeom prst="rect">
            <a:avLst/>
          </a:prstGeom>
          <a:ln>
            <a:noFill/>
          </a:ln>
          <a:effectLst>
            <a:outerShdw blurRad="292100" dist="139700" dir="2700000" algn="tl" rotWithShape="0">
              <a:srgbClr val="333333">
                <a:alpha val="65000"/>
              </a:srgbClr>
            </a:outerShdw>
          </a:effectLst>
        </p:spPr>
      </p:pic>
      <p:sp>
        <p:nvSpPr>
          <p:cNvPr id="12" name="11 CuadroTexto"/>
          <p:cNvSpPr txBox="1"/>
          <p:nvPr/>
        </p:nvSpPr>
        <p:spPr>
          <a:xfrm>
            <a:off x="4932040" y="4816202"/>
            <a:ext cx="2869568" cy="461665"/>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i="1" dirty="0" smtClean="0">
                <a:solidFill>
                  <a:srgbClr val="FFC000"/>
                </a:solidFill>
                <a:effectLst>
                  <a:outerShdw blurRad="38100" dist="38100" dir="2700000" algn="tl">
                    <a:srgbClr val="000000">
                      <a:alpha val="43137"/>
                    </a:srgbClr>
                  </a:outerShdw>
                </a:effectLst>
                <a:latin typeface="Cambria" pitchFamily="18" charset="0"/>
                <a:sym typeface="Wingdings" pitchFamily="2" charset="2"/>
              </a:rPr>
              <a:t>¡¡¡Lectura correcta!!!</a:t>
            </a:r>
            <a:endParaRPr lang="es-ES" sz="2400" i="1" dirty="0" smtClean="0">
              <a:solidFill>
                <a:srgbClr val="FFC000"/>
              </a:solidFill>
              <a:effectLst>
                <a:outerShdw blurRad="38100" dist="38100" dir="2700000" algn="tl">
                  <a:srgbClr val="000000">
                    <a:alpha val="43137"/>
                  </a:srgbClr>
                </a:outerShdw>
              </a:effectLst>
              <a:latin typeface="Cambria" pitchFamily="18" charset="0"/>
            </a:endParaRPr>
          </a:p>
        </p:txBody>
      </p:sp>
      <p:pic>
        <p:nvPicPr>
          <p:cNvPr id="13" name="Picture 2"/>
          <p:cNvPicPr>
            <a:picLocks noChangeAspect="1" noChangeArrowheads="1"/>
          </p:cNvPicPr>
          <p:nvPr/>
        </p:nvPicPr>
        <p:blipFill>
          <a:blip r:embed="rId4" cstate="print"/>
          <a:srcRect/>
          <a:stretch>
            <a:fillRect/>
          </a:stretch>
        </p:blipFill>
        <p:spPr bwMode="auto">
          <a:xfrm>
            <a:off x="941060" y="4525868"/>
            <a:ext cx="3497580" cy="11353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Programa con lectura de datos</a:t>
            </a:r>
            <a:endParaRPr lang="es-ES" dirty="0"/>
          </a:p>
        </p:txBody>
      </p:sp>
      <p:sp>
        <p:nvSpPr>
          <p:cNvPr id="3" name="2 Marcador de contenido"/>
          <p:cNvSpPr>
            <a:spLocks noGrp="1"/>
          </p:cNvSpPr>
          <p:nvPr>
            <p:ph idx="1"/>
          </p:nvPr>
        </p:nvSpPr>
        <p:spPr>
          <a:xfrm>
            <a:off x="457200" y="980728"/>
            <a:ext cx="8229600" cy="5110178"/>
          </a:xfrm>
        </p:spPr>
        <p:txBody>
          <a:bodyPr>
            <a:noAutofit/>
          </a:bodyPr>
          <a:lstStyle/>
          <a:p>
            <a:pPr>
              <a:spcBef>
                <a:spcPts val="0"/>
              </a:spcBef>
              <a:spcAft>
                <a:spcPts val="1200"/>
              </a:spcAft>
            </a:pPr>
            <a:r>
              <a:rPr lang="es-ES" sz="2800" dirty="0" smtClean="0">
                <a:solidFill>
                  <a:schemeClr val="bg2">
                    <a:lumMod val="20000"/>
                    <a:lumOff val="80000"/>
                  </a:schemeClr>
                </a:solidFill>
              </a:rPr>
              <a:t>División de dos números</a:t>
            </a:r>
          </a:p>
          <a:p>
            <a:pPr marL="361950">
              <a:spcBef>
                <a:spcPts val="0"/>
              </a:spcBef>
              <a:spcAft>
                <a:spcPts val="1200"/>
              </a:spcAft>
            </a:pPr>
            <a:r>
              <a:rPr lang="es-ES_tradnl" sz="2200" dirty="0" smtClean="0">
                <a:cs typeface="Times New Roman" pitchFamily="18" charset="0"/>
              </a:rPr>
              <a:t>Pedir al usuario dos números y mostrarle el resultado </a:t>
            </a:r>
            <a:br>
              <a:rPr lang="es-ES_tradnl" sz="2200" dirty="0" smtClean="0">
                <a:cs typeface="Times New Roman" pitchFamily="18" charset="0"/>
              </a:rPr>
            </a:br>
            <a:r>
              <a:rPr lang="es-ES_tradnl" sz="2200" dirty="0" smtClean="0">
                <a:cs typeface="Times New Roman" pitchFamily="18" charset="0"/>
              </a:rPr>
              <a:t>de dividir el primero entre el segundo</a:t>
            </a:r>
          </a:p>
          <a:p>
            <a:pPr marL="361950">
              <a:spcBef>
                <a:spcPts val="0"/>
              </a:spcBef>
              <a:spcAft>
                <a:spcPts val="1200"/>
              </a:spcAft>
            </a:pPr>
            <a:r>
              <a:rPr lang="es-ES_tradnl" sz="2200" i="0" dirty="0" smtClean="0">
                <a:cs typeface="Times New Roman" pitchFamily="18" charset="0"/>
              </a:rPr>
              <a:t>Algoritmo.-</a:t>
            </a:r>
          </a:p>
          <a:p>
            <a:pPr marL="714375" lvl="1" indent="-352425">
              <a:spcAft>
                <a:spcPts val="2400"/>
              </a:spcAft>
              <a:buClr>
                <a:schemeClr val="tx1"/>
              </a:buClr>
              <a:buSzPct val="100000"/>
              <a:buFont typeface="+mj-lt"/>
              <a:buAutoNum type="arabicPeriod"/>
            </a:pPr>
            <a:r>
              <a:rPr lang="es-ES_tradnl" dirty="0" smtClean="0">
                <a:cs typeface="Times New Roman" pitchFamily="18" charset="0"/>
              </a:rPr>
              <a:t>Pedir el </a:t>
            </a:r>
            <a:r>
              <a:rPr lang="es-ES_tradnl" dirty="0" smtClean="0">
                <a:latin typeface="Consolas" pitchFamily="49" charset="0"/>
                <a:cs typeface="Consolas" pitchFamily="49" charset="0"/>
              </a:rPr>
              <a:t>numerador</a:t>
            </a:r>
          </a:p>
          <a:p>
            <a:pPr marL="714375" lvl="1" indent="-352425">
              <a:spcAft>
                <a:spcPts val="2400"/>
              </a:spcAft>
              <a:buClr>
                <a:schemeClr val="tx1"/>
              </a:buClr>
              <a:buFont typeface="+mj-lt"/>
              <a:buAutoNum type="arabicPeriod"/>
            </a:pPr>
            <a:r>
              <a:rPr lang="es-ES_tradnl" i="0" dirty="0" smtClean="0">
                <a:cs typeface="Times New Roman" pitchFamily="18" charset="0"/>
              </a:rPr>
              <a:t>Pedir el </a:t>
            </a:r>
            <a:r>
              <a:rPr lang="es-ES_tradnl" dirty="0" smtClean="0">
                <a:latin typeface="Consolas" pitchFamily="49" charset="0"/>
                <a:cs typeface="Consolas" pitchFamily="49" charset="0"/>
              </a:rPr>
              <a:t>denominador</a:t>
            </a:r>
            <a:endParaRPr lang="es-ES_tradnl" i="0" dirty="0" smtClean="0">
              <a:cs typeface="Times New Roman" pitchFamily="18" charset="0"/>
            </a:endParaRPr>
          </a:p>
          <a:p>
            <a:pPr marL="714375" lvl="1" indent="-352425">
              <a:spcAft>
                <a:spcPts val="6600"/>
              </a:spcAft>
              <a:buClr>
                <a:schemeClr val="tx1"/>
              </a:buClr>
              <a:buSzPct val="100000"/>
              <a:buFont typeface="+mj-lt"/>
              <a:buAutoNum type="arabicPeriod"/>
            </a:pPr>
            <a:r>
              <a:rPr lang="es-ES_tradnl" dirty="0" smtClean="0">
                <a:cs typeface="Times New Roman" pitchFamily="18" charset="0"/>
              </a:rPr>
              <a:t>Realizar la división, guardando el </a:t>
            </a:r>
            <a:r>
              <a:rPr lang="es-ES_tradnl" dirty="0" smtClean="0">
                <a:latin typeface="Consolas" pitchFamily="49" charset="0"/>
                <a:cs typeface="Consolas" pitchFamily="49" charset="0"/>
              </a:rPr>
              <a:t>resultado</a:t>
            </a:r>
          </a:p>
          <a:p>
            <a:pPr marL="714375" lvl="1" indent="-352425">
              <a:buClr>
                <a:schemeClr val="tx1"/>
              </a:buClr>
              <a:buSzPct val="100000"/>
              <a:buFont typeface="+mj-lt"/>
              <a:buAutoNum type="arabicPeriod"/>
            </a:pPr>
            <a:r>
              <a:rPr lang="es-ES_tradnl" i="0" dirty="0" smtClean="0">
                <a:cs typeface="Times New Roman" pitchFamily="18" charset="0"/>
              </a:rPr>
              <a:t>Mostrar el </a:t>
            </a:r>
            <a:r>
              <a:rPr lang="es-ES_tradnl" dirty="0" smtClean="0">
                <a:latin typeface="Consolas" pitchFamily="49" charset="0"/>
                <a:cs typeface="Consolas" pitchFamily="49" charset="0"/>
              </a:rPr>
              <a:t>resultado</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115</a:t>
            </a:fld>
            <a:endParaRPr lang="en-US" dirty="0"/>
          </a:p>
        </p:txBody>
      </p:sp>
      <p:sp>
        <p:nvSpPr>
          <p:cNvPr id="6"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10" name="9 CuadroTexto"/>
          <p:cNvSpPr txBox="1"/>
          <p:nvPr/>
        </p:nvSpPr>
        <p:spPr>
          <a:xfrm>
            <a:off x="6934778" y="2600319"/>
            <a:ext cx="1825564" cy="400110"/>
          </a:xfrm>
          <a:prstGeom prst="rect">
            <a:avLst/>
          </a:prstGeom>
          <a:noFill/>
        </p:spPr>
        <p:txBody>
          <a:bodyPr wrap="none" rtlCol="0">
            <a:spAutoFit/>
          </a:bodyPr>
          <a:lstStyle/>
          <a:p>
            <a:pPr algn="r"/>
            <a:r>
              <a:rPr lang="es-ES" sz="2000" dirty="0" smtClean="0">
                <a:solidFill>
                  <a:srgbClr val="FFC000"/>
                </a:solidFill>
                <a:effectLst>
                  <a:outerShdw blurRad="38100" dist="38100" dir="2700000" algn="tl">
                    <a:srgbClr val="000000">
                      <a:alpha val="43137"/>
                    </a:srgbClr>
                  </a:outerShdw>
                </a:effectLst>
                <a:latin typeface="+mj-lt"/>
              </a:rPr>
              <a:t>Datos / cálculos</a:t>
            </a:r>
            <a:endParaRPr lang="es-ES" sz="2000" dirty="0" smtClean="0">
              <a:solidFill>
                <a:srgbClr val="FFC000"/>
              </a:solidFill>
              <a:effectLst>
                <a:outerShdw blurRad="38100" dist="38100" dir="2700000" algn="tl">
                  <a:srgbClr val="000000">
                    <a:alpha val="43137"/>
                  </a:srgbClr>
                </a:outerShdw>
              </a:effectLst>
              <a:latin typeface="Cambria" pitchFamily="18" charset="0"/>
            </a:endParaRPr>
          </a:p>
        </p:txBody>
      </p:sp>
      <p:sp>
        <p:nvSpPr>
          <p:cNvPr id="12" name="11 CuadroTexto"/>
          <p:cNvSpPr txBox="1"/>
          <p:nvPr/>
        </p:nvSpPr>
        <p:spPr>
          <a:xfrm>
            <a:off x="5018484" y="3933056"/>
            <a:ext cx="3741858" cy="400110"/>
          </a:xfrm>
          <a:prstGeom prst="rect">
            <a:avLst/>
          </a:prstGeom>
          <a:noFill/>
        </p:spPr>
        <p:txBody>
          <a:bodyPr wrap="none" rtlCol="0">
            <a:spAutoFit/>
          </a:bodyPr>
          <a:lstStyle/>
          <a:p>
            <a:pPr algn="r"/>
            <a:r>
              <a:rPr lang="es-ES" sz="2000" dirty="0" smtClean="0">
                <a:effectLst>
                  <a:outerShdw blurRad="38100" dist="38100" dir="2700000" algn="tl">
                    <a:srgbClr val="000000">
                      <a:alpha val="43137"/>
                    </a:srgbClr>
                  </a:outerShdw>
                </a:effectLst>
                <a:latin typeface="+mj-lt"/>
              </a:rPr>
              <a:t>Variable </a:t>
            </a:r>
            <a:r>
              <a:rPr lang="es-ES" sz="2000" dirty="0" smtClean="0">
                <a:effectLst>
                  <a:outerShdw blurRad="38100" dist="38100" dir="2700000" algn="tl">
                    <a:srgbClr val="000000">
                      <a:alpha val="43137"/>
                    </a:srgbClr>
                  </a:outerShdw>
                </a:effectLst>
                <a:latin typeface="Consolas" pitchFamily="49" charset="0"/>
              </a:rPr>
              <a:t>denominador</a:t>
            </a:r>
            <a:r>
              <a:rPr lang="es-ES" sz="2000" dirty="0" smtClean="0">
                <a:effectLst>
                  <a:outerShdw blurRad="38100" dist="38100" dir="2700000" algn="tl">
                    <a:srgbClr val="000000">
                      <a:alpha val="43137"/>
                    </a:srgbClr>
                  </a:outerShdw>
                </a:effectLst>
                <a:latin typeface="Cambria" pitchFamily="18" charset="0"/>
              </a:rPr>
              <a:t> (</a:t>
            </a:r>
            <a:r>
              <a:rPr lang="es-ES" sz="2000" dirty="0" smtClean="0">
                <a:solidFill>
                  <a:srgbClr val="FFC000"/>
                </a:solidFill>
                <a:effectLst>
                  <a:outerShdw blurRad="38100" dist="38100" dir="2700000" algn="tl">
                    <a:srgbClr val="000000">
                      <a:alpha val="43137"/>
                    </a:srgbClr>
                  </a:outerShdw>
                </a:effectLst>
                <a:latin typeface="Consolas" pitchFamily="49" charset="0"/>
              </a:rPr>
              <a:t>double</a:t>
            </a:r>
            <a:r>
              <a:rPr lang="es-ES" sz="2000" dirty="0" smtClean="0">
                <a:effectLst>
                  <a:outerShdw blurRad="38100" dist="38100" dir="2700000" algn="tl">
                    <a:srgbClr val="000000">
                      <a:alpha val="43137"/>
                    </a:srgbClr>
                  </a:outerShdw>
                </a:effectLst>
                <a:latin typeface="Cambria" pitchFamily="18" charset="0"/>
              </a:rPr>
              <a:t>)</a:t>
            </a:r>
          </a:p>
        </p:txBody>
      </p:sp>
      <p:grpSp>
        <p:nvGrpSpPr>
          <p:cNvPr id="16" name="15 Grupo"/>
          <p:cNvGrpSpPr/>
          <p:nvPr/>
        </p:nvGrpSpPr>
        <p:grpSpPr>
          <a:xfrm>
            <a:off x="3638427" y="4829090"/>
            <a:ext cx="5121915" cy="760150"/>
            <a:chOff x="3638427" y="4757082"/>
            <a:chExt cx="5121915" cy="760150"/>
          </a:xfrm>
        </p:grpSpPr>
        <p:sp>
          <p:nvSpPr>
            <p:cNvPr id="13" name="12 CuadroTexto"/>
            <p:cNvSpPr txBox="1"/>
            <p:nvPr/>
          </p:nvSpPr>
          <p:spPr>
            <a:xfrm>
              <a:off x="5300612" y="4757082"/>
              <a:ext cx="3459730" cy="400110"/>
            </a:xfrm>
            <a:prstGeom prst="rect">
              <a:avLst/>
            </a:prstGeom>
            <a:noFill/>
          </p:spPr>
          <p:txBody>
            <a:bodyPr wrap="none" rtlCol="0">
              <a:spAutoFit/>
            </a:bodyPr>
            <a:lstStyle/>
            <a:p>
              <a:pPr algn="r"/>
              <a:r>
                <a:rPr lang="es-ES" sz="2000" dirty="0" smtClean="0">
                  <a:effectLst>
                    <a:outerShdw blurRad="38100" dist="38100" dir="2700000" algn="tl">
                      <a:srgbClr val="000000">
                        <a:alpha val="43137"/>
                      </a:srgbClr>
                    </a:outerShdw>
                  </a:effectLst>
                  <a:latin typeface="+mj-lt"/>
                </a:rPr>
                <a:t>Variable </a:t>
              </a:r>
              <a:r>
                <a:rPr lang="es-ES" sz="2000" dirty="0" smtClean="0">
                  <a:effectLst>
                    <a:outerShdw blurRad="38100" dist="38100" dir="2700000" algn="tl">
                      <a:srgbClr val="000000">
                        <a:alpha val="43137"/>
                      </a:srgbClr>
                    </a:outerShdw>
                  </a:effectLst>
                  <a:latin typeface="Consolas" pitchFamily="49" charset="0"/>
                </a:rPr>
                <a:t>resultado</a:t>
              </a:r>
              <a:r>
                <a:rPr lang="es-ES" sz="2000" dirty="0" smtClean="0">
                  <a:effectLst>
                    <a:outerShdw blurRad="38100" dist="38100" dir="2700000" algn="tl">
                      <a:srgbClr val="000000">
                        <a:alpha val="43137"/>
                      </a:srgbClr>
                    </a:outerShdw>
                  </a:effectLst>
                  <a:latin typeface="Cambria" pitchFamily="18" charset="0"/>
                </a:rPr>
                <a:t> (</a:t>
              </a:r>
              <a:r>
                <a:rPr lang="es-ES" sz="2000" dirty="0" smtClean="0">
                  <a:solidFill>
                    <a:srgbClr val="FFC000"/>
                  </a:solidFill>
                  <a:effectLst>
                    <a:outerShdw blurRad="38100" dist="38100" dir="2700000" algn="tl">
                      <a:srgbClr val="000000">
                        <a:alpha val="43137"/>
                      </a:srgbClr>
                    </a:outerShdw>
                  </a:effectLst>
                  <a:latin typeface="Consolas" pitchFamily="49" charset="0"/>
                </a:rPr>
                <a:t>double</a:t>
              </a:r>
              <a:r>
                <a:rPr lang="es-ES" sz="2000" dirty="0" smtClean="0">
                  <a:effectLst>
                    <a:outerShdw blurRad="38100" dist="38100" dir="2700000" algn="tl">
                      <a:srgbClr val="000000">
                        <a:alpha val="43137"/>
                      </a:srgbClr>
                    </a:outerShdw>
                  </a:effectLst>
                  <a:latin typeface="Cambria" pitchFamily="18" charset="0"/>
                </a:rPr>
                <a:t>)</a:t>
              </a:r>
            </a:p>
          </p:txBody>
        </p:sp>
        <p:sp>
          <p:nvSpPr>
            <p:cNvPr id="14" name="13 CuadroTexto"/>
            <p:cNvSpPr txBox="1"/>
            <p:nvPr/>
          </p:nvSpPr>
          <p:spPr>
            <a:xfrm>
              <a:off x="3638427" y="5117122"/>
              <a:ext cx="5121915" cy="400110"/>
            </a:xfrm>
            <a:prstGeom prst="rect">
              <a:avLst/>
            </a:prstGeom>
            <a:noFill/>
          </p:spPr>
          <p:txBody>
            <a:bodyPr wrap="none" rtlCol="0">
              <a:spAutoFit/>
            </a:bodyPr>
            <a:lstStyle/>
            <a:p>
              <a:pPr algn="r"/>
              <a:r>
                <a:rPr lang="es-ES" sz="2000" dirty="0" smtClean="0">
                  <a:effectLst>
                    <a:outerShdw blurRad="38100" dist="38100" dir="2700000" algn="tl">
                      <a:srgbClr val="000000">
                        <a:alpha val="43137"/>
                      </a:srgbClr>
                    </a:outerShdw>
                  </a:effectLst>
                  <a:latin typeface="Consolas" pitchFamily="49" charset="0"/>
                </a:rPr>
                <a:t>resultado = numerador / denominador</a:t>
              </a:r>
              <a:endParaRPr lang="es-ES" sz="2000" dirty="0" smtClean="0">
                <a:effectLst>
                  <a:outerShdw blurRad="38100" dist="38100" dir="2700000" algn="tl">
                    <a:srgbClr val="000000">
                      <a:alpha val="43137"/>
                    </a:srgbClr>
                  </a:outerShdw>
                </a:effectLst>
                <a:latin typeface="Cambria" pitchFamily="18" charset="0"/>
              </a:endParaRPr>
            </a:p>
          </p:txBody>
        </p:sp>
      </p:grpSp>
      <p:sp>
        <p:nvSpPr>
          <p:cNvPr id="11" name="10 CuadroTexto"/>
          <p:cNvSpPr txBox="1"/>
          <p:nvPr/>
        </p:nvSpPr>
        <p:spPr>
          <a:xfrm>
            <a:off x="5300612" y="3316922"/>
            <a:ext cx="3459730" cy="400110"/>
          </a:xfrm>
          <a:prstGeom prst="rect">
            <a:avLst/>
          </a:prstGeom>
          <a:noFill/>
        </p:spPr>
        <p:txBody>
          <a:bodyPr wrap="none" rtlCol="0">
            <a:spAutoFit/>
          </a:bodyPr>
          <a:lstStyle/>
          <a:p>
            <a:pPr algn="r"/>
            <a:r>
              <a:rPr lang="es-ES" sz="2000" dirty="0" smtClean="0">
                <a:effectLst>
                  <a:outerShdw blurRad="38100" dist="38100" dir="2700000" algn="tl">
                    <a:srgbClr val="000000">
                      <a:alpha val="43137"/>
                    </a:srgbClr>
                  </a:outerShdw>
                </a:effectLst>
                <a:latin typeface="+mj-lt"/>
              </a:rPr>
              <a:t>Variable </a:t>
            </a:r>
            <a:r>
              <a:rPr lang="es-ES" sz="2000" dirty="0" smtClean="0">
                <a:effectLst>
                  <a:outerShdw blurRad="38100" dist="38100" dir="2700000" algn="tl">
                    <a:srgbClr val="000000">
                      <a:alpha val="43137"/>
                    </a:srgbClr>
                  </a:outerShdw>
                </a:effectLst>
                <a:latin typeface="Consolas" pitchFamily="49" charset="0"/>
              </a:rPr>
              <a:t>numerador</a:t>
            </a:r>
            <a:r>
              <a:rPr lang="es-ES" sz="2000" dirty="0" smtClean="0">
                <a:effectLst>
                  <a:outerShdw blurRad="38100" dist="38100" dir="2700000" algn="tl">
                    <a:srgbClr val="000000">
                      <a:alpha val="43137"/>
                    </a:srgbClr>
                  </a:outerShdw>
                </a:effectLst>
                <a:latin typeface="Cambria" pitchFamily="18" charset="0"/>
              </a:rPr>
              <a:t> (</a:t>
            </a:r>
            <a:r>
              <a:rPr lang="es-ES" sz="2000" dirty="0" smtClean="0">
                <a:solidFill>
                  <a:srgbClr val="FFC000"/>
                </a:solidFill>
                <a:effectLst>
                  <a:outerShdw blurRad="38100" dist="38100" dir="2700000" algn="tl">
                    <a:srgbClr val="000000">
                      <a:alpha val="43137"/>
                    </a:srgbClr>
                  </a:outerShdw>
                </a:effectLst>
                <a:latin typeface="Consolas" pitchFamily="49" charset="0"/>
              </a:rPr>
              <a:t>double</a:t>
            </a:r>
            <a:r>
              <a:rPr lang="es-ES" sz="2000" dirty="0" smtClean="0">
                <a:effectLst>
                  <a:outerShdw blurRad="38100" dist="38100" dir="2700000" algn="tl">
                    <a:srgbClr val="000000">
                      <a:alpha val="43137"/>
                    </a:srgbClr>
                  </a:outerShdw>
                </a:effectLst>
                <a:latin typeface="Cambria"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1000"/>
                                        <p:tgtEl>
                                          <p:spTgt spid="3">
                                            <p:txEl>
                                              <p:pRg st="5" end="5"/>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wipe(left)">
                                      <p:cBhvr>
                                        <p:cTn id="4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2"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786314" y="2428868"/>
            <a:ext cx="1785950" cy="857256"/>
          </a:xfrm>
          <a:prstGeom prst="rect">
            <a:avLst/>
          </a:prstGeom>
          <a:solidFill>
            <a:schemeClr val="accent6">
              <a:tint val="98000"/>
              <a:shade val="25000"/>
              <a:satMod val="250000"/>
            </a:schemeClr>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nchor="ctr" anchorCtr="0">
            <a:noAutofit/>
          </a:bodyPr>
          <a:lstStyle/>
          <a:p>
            <a:pPr algn="ctr"/>
            <a:r>
              <a:rPr lang="es-ES" dirty="0" smtClean="0">
                <a:effectLst>
                  <a:outerShdw blurRad="38100" dist="38100" dir="2700000" algn="tl">
                    <a:srgbClr val="000000">
                      <a:alpha val="43137"/>
                    </a:srgbClr>
                  </a:outerShdw>
                </a:effectLst>
              </a:rPr>
              <a:t>Procesamiento</a:t>
            </a:r>
            <a:endParaRPr lang="es-ES" dirty="0">
              <a:effectLst>
                <a:outerShdw blurRad="38100" dist="38100" dir="2700000" algn="tl">
                  <a:srgbClr val="000000">
                    <a:alpha val="43137"/>
                  </a:srgbClr>
                </a:outerShdw>
              </a:effectLst>
            </a:endParaRPr>
          </a:p>
        </p:txBody>
      </p:sp>
      <p:sp>
        <p:nvSpPr>
          <p:cNvPr id="8" name="7 CuadroTexto"/>
          <p:cNvSpPr txBox="1"/>
          <p:nvPr/>
        </p:nvSpPr>
        <p:spPr>
          <a:xfrm>
            <a:off x="3071802" y="2428868"/>
            <a:ext cx="1143008" cy="857256"/>
          </a:xfrm>
          <a:prstGeom prst="rect">
            <a:avLst/>
          </a:prstGeom>
          <a:solidFill>
            <a:schemeClr val="accent6">
              <a:tint val="98000"/>
              <a:shade val="25000"/>
              <a:satMod val="250000"/>
            </a:schemeClr>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nchor="ctr" anchorCtr="0">
            <a:noAutofit/>
          </a:bodyPr>
          <a:lstStyle/>
          <a:p>
            <a:pPr algn="ctr"/>
            <a:r>
              <a:rPr lang="es-ES" dirty="0" smtClean="0">
                <a:effectLst>
                  <a:outerShdw blurRad="38100" dist="38100" dir="2700000" algn="tl">
                    <a:srgbClr val="000000">
                      <a:alpha val="43137"/>
                    </a:srgbClr>
                  </a:outerShdw>
                </a:effectLst>
              </a:rPr>
              <a:t>Entrada</a:t>
            </a:r>
            <a:endParaRPr lang="es-ES" dirty="0">
              <a:effectLst>
                <a:outerShdw blurRad="38100" dist="38100" dir="2700000" algn="tl">
                  <a:srgbClr val="000000">
                    <a:alpha val="43137"/>
                  </a:srgbClr>
                </a:outerShdw>
              </a:effectLst>
            </a:endParaRPr>
          </a:p>
        </p:txBody>
      </p:sp>
      <p:cxnSp>
        <p:nvCxnSpPr>
          <p:cNvPr id="9" name="8 Conector recto de flecha"/>
          <p:cNvCxnSpPr/>
          <p:nvPr/>
        </p:nvCxnSpPr>
        <p:spPr>
          <a:xfrm>
            <a:off x="4214810" y="2857496"/>
            <a:ext cx="571504" cy="1588"/>
          </a:xfrm>
          <a:prstGeom prst="straightConnector1">
            <a:avLst/>
          </a:prstGeom>
          <a:ln w="57150">
            <a:solidFill>
              <a:schemeClr val="bg2">
                <a:lumMod val="20000"/>
                <a:lumOff val="80000"/>
              </a:schemeClr>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
        <p:nvSpPr>
          <p:cNvPr id="10" name="9 CuadroTexto"/>
          <p:cNvSpPr txBox="1"/>
          <p:nvPr/>
        </p:nvSpPr>
        <p:spPr>
          <a:xfrm>
            <a:off x="7143768" y="2428868"/>
            <a:ext cx="1071570" cy="857256"/>
          </a:xfrm>
          <a:prstGeom prst="rect">
            <a:avLst/>
          </a:prstGeom>
          <a:solidFill>
            <a:schemeClr val="accent6">
              <a:tint val="98000"/>
              <a:shade val="25000"/>
              <a:satMod val="250000"/>
            </a:schemeClr>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nchor="ctr" anchorCtr="0">
            <a:noAutofit/>
          </a:bodyPr>
          <a:lstStyle/>
          <a:p>
            <a:pPr algn="ctr"/>
            <a:r>
              <a:rPr lang="es-ES" dirty="0" smtClean="0">
                <a:effectLst>
                  <a:outerShdw blurRad="38100" dist="38100" dir="2700000" algn="tl">
                    <a:srgbClr val="000000">
                      <a:alpha val="43137"/>
                    </a:srgbClr>
                  </a:outerShdw>
                </a:effectLst>
              </a:rPr>
              <a:t>Salida</a:t>
            </a:r>
            <a:endParaRPr lang="es-ES" dirty="0">
              <a:effectLst>
                <a:outerShdw blurRad="38100" dist="38100" dir="2700000" algn="tl">
                  <a:srgbClr val="000000">
                    <a:alpha val="43137"/>
                  </a:srgbClr>
                </a:outerShdw>
              </a:effectLst>
            </a:endParaRPr>
          </a:p>
        </p:txBody>
      </p:sp>
      <p:cxnSp>
        <p:nvCxnSpPr>
          <p:cNvPr id="11" name="10 Conector recto de flecha"/>
          <p:cNvCxnSpPr/>
          <p:nvPr/>
        </p:nvCxnSpPr>
        <p:spPr>
          <a:xfrm>
            <a:off x="6572264" y="2859084"/>
            <a:ext cx="571504" cy="1588"/>
          </a:xfrm>
          <a:prstGeom prst="straightConnector1">
            <a:avLst/>
          </a:prstGeom>
          <a:ln w="57150">
            <a:solidFill>
              <a:schemeClr val="bg2">
                <a:lumMod val="20000"/>
                <a:lumOff val="80000"/>
              </a:schemeClr>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
        <p:nvSpPr>
          <p:cNvPr id="14" name="13 CuadroTexto"/>
          <p:cNvSpPr txBox="1"/>
          <p:nvPr/>
        </p:nvSpPr>
        <p:spPr>
          <a:xfrm>
            <a:off x="928662" y="2428868"/>
            <a:ext cx="1571636" cy="857256"/>
          </a:xfrm>
          <a:prstGeom prst="rect">
            <a:avLst/>
          </a:prstGeom>
          <a:solidFill>
            <a:schemeClr val="accent6">
              <a:tint val="98000"/>
              <a:shade val="25000"/>
              <a:satMod val="250000"/>
            </a:schemeClr>
          </a:solidFill>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wrap="square" rtlCol="0" anchor="ctr" anchorCtr="0">
            <a:noAutofit/>
          </a:bodyPr>
          <a:lstStyle/>
          <a:p>
            <a:pPr algn="ctr"/>
            <a:r>
              <a:rPr lang="es-ES" dirty="0" smtClean="0">
                <a:effectLst>
                  <a:outerShdw blurRad="38100" dist="38100" dir="2700000" algn="tl">
                    <a:srgbClr val="000000">
                      <a:alpha val="43137"/>
                    </a:srgbClr>
                  </a:outerShdw>
                </a:effectLst>
              </a:rPr>
              <a:t>Declaraciones</a:t>
            </a:r>
            <a:endParaRPr lang="es-ES" dirty="0">
              <a:effectLst>
                <a:outerShdw blurRad="38100" dist="38100" dir="2700000" algn="tl">
                  <a:srgbClr val="000000">
                    <a:alpha val="43137"/>
                  </a:srgbClr>
                </a:outerShdw>
              </a:effectLst>
            </a:endParaRPr>
          </a:p>
        </p:txBody>
      </p:sp>
      <p:cxnSp>
        <p:nvCxnSpPr>
          <p:cNvPr id="15" name="14 Conector recto de flecha"/>
          <p:cNvCxnSpPr/>
          <p:nvPr/>
        </p:nvCxnSpPr>
        <p:spPr>
          <a:xfrm>
            <a:off x="2500298" y="2857496"/>
            <a:ext cx="571504" cy="1588"/>
          </a:xfrm>
          <a:prstGeom prst="straightConnector1">
            <a:avLst/>
          </a:prstGeom>
          <a:ln w="57150">
            <a:solidFill>
              <a:schemeClr val="bg2">
                <a:lumMod val="20000"/>
                <a:lumOff val="80000"/>
              </a:schemeClr>
            </a:solidFill>
            <a:tailEnd type="stealth" w="lg" len="lg"/>
          </a:ln>
          <a:effectLst>
            <a:outerShdw blurRad="50800" dist="38100" dir="2700000" algn="tl" rotWithShape="0">
              <a:prstClr val="black">
                <a:alpha val="40000"/>
              </a:prstClr>
            </a:outerShdw>
          </a:effectLst>
        </p:spPr>
        <p:style>
          <a:lnRef idx="2">
            <a:schemeClr val="accent3"/>
          </a:lnRef>
          <a:fillRef idx="0">
            <a:schemeClr val="accent3"/>
          </a:fillRef>
          <a:effectRef idx="1">
            <a:schemeClr val="accent3"/>
          </a:effectRef>
          <a:fontRef idx="minor">
            <a:schemeClr val="tx1"/>
          </a:fontRef>
        </p:style>
      </p:cxnSp>
      <p:sp>
        <p:nvSpPr>
          <p:cNvPr id="2" name="1 Título"/>
          <p:cNvSpPr>
            <a:spLocks noGrp="1"/>
          </p:cNvSpPr>
          <p:nvPr>
            <p:ph type="title"/>
          </p:nvPr>
        </p:nvSpPr>
        <p:spPr/>
        <p:txBody>
          <a:bodyPr/>
          <a:lstStyle/>
          <a:p>
            <a:r>
              <a:rPr lang="es-ES" dirty="0" smtClean="0"/>
              <a:t>Un esquema general</a:t>
            </a:r>
            <a:endParaRPr lang="es-ES" dirty="0"/>
          </a:p>
        </p:txBody>
      </p:sp>
      <p:sp>
        <p:nvSpPr>
          <p:cNvPr id="3" name="2 Marcador de contenido"/>
          <p:cNvSpPr>
            <a:spLocks noGrp="1"/>
          </p:cNvSpPr>
          <p:nvPr>
            <p:ph idx="1"/>
          </p:nvPr>
        </p:nvSpPr>
        <p:spPr>
          <a:xfrm>
            <a:off x="457200" y="980728"/>
            <a:ext cx="8229600" cy="989302"/>
          </a:xfrm>
        </p:spPr>
        <p:txBody>
          <a:bodyPr>
            <a:noAutofit/>
          </a:bodyPr>
          <a:lstStyle/>
          <a:p>
            <a:pPr>
              <a:spcBef>
                <a:spcPts val="0"/>
              </a:spcBef>
              <a:spcAft>
                <a:spcPts val="1200"/>
              </a:spcAft>
            </a:pPr>
            <a:r>
              <a:rPr lang="es-ES" sz="2800" dirty="0" smtClean="0">
                <a:solidFill>
                  <a:schemeClr val="bg2">
                    <a:lumMod val="20000"/>
                    <a:lumOff val="80000"/>
                  </a:schemeClr>
                </a:solidFill>
              </a:rPr>
              <a:t>Entrada-Proceso-Salida</a:t>
            </a:r>
          </a:p>
          <a:p>
            <a:pPr marL="361950">
              <a:spcBef>
                <a:spcPts val="0"/>
              </a:spcBef>
            </a:pPr>
            <a:r>
              <a:rPr lang="es-ES_tradnl" sz="2200" i="0" dirty="0" smtClean="0">
                <a:cs typeface="Times New Roman" pitchFamily="18" charset="0"/>
              </a:rPr>
              <a:t>Muchos programas se ajustan a un sencillo esquema:</a:t>
            </a:r>
          </a:p>
          <a:p>
            <a:pPr>
              <a:spcBef>
                <a:spcPts val="0"/>
              </a:spcBef>
            </a:pPr>
            <a:endParaRPr lang="es-ES_tradnl" sz="2000" i="0" dirty="0" smtClean="0">
              <a:cs typeface="Times New Roman" pitchFamily="18" charset="0"/>
            </a:endParaRPr>
          </a:p>
          <a:p>
            <a:pPr>
              <a:spcBef>
                <a:spcPts val="0"/>
              </a:spcBef>
            </a:pPr>
            <a:endParaRPr lang="es-ES_tradnl" sz="2000" i="0" dirty="0" smtClean="0">
              <a:cs typeface="Times New Roman" pitchFamily="18" charset="0"/>
            </a:endParaRPr>
          </a:p>
          <a:p>
            <a:pPr>
              <a:spcBef>
                <a:spcPts val="0"/>
              </a:spcBef>
            </a:pPr>
            <a:endParaRPr lang="es-ES_tradnl" sz="2000" i="0" dirty="0" smtClean="0">
              <a:cs typeface="Times New Roman" pitchFamily="18" charset="0"/>
            </a:endParaRPr>
          </a:p>
          <a:p>
            <a:pPr>
              <a:spcBef>
                <a:spcPts val="0"/>
              </a:spcBef>
            </a:pPr>
            <a:endParaRPr lang="es-ES_tradnl" sz="2000" i="0" dirty="0" smtClean="0">
              <a:cs typeface="Times New Roman" pitchFamily="18" charset="0"/>
            </a:endParaRPr>
          </a:p>
          <a:p>
            <a:pPr>
              <a:spcBef>
                <a:spcPts val="0"/>
              </a:spcBef>
            </a:pPr>
            <a:endParaRPr lang="es-ES_tradnl" sz="2000" i="0" dirty="0" smtClean="0">
              <a:cs typeface="Times New Roman" pitchFamily="18" charset="0"/>
            </a:endParaRPr>
          </a:p>
          <a:p>
            <a:pPr>
              <a:spcBef>
                <a:spcPts val="0"/>
              </a:spcBef>
              <a:spcAft>
                <a:spcPts val="1200"/>
              </a:spcAft>
            </a:pPr>
            <a:endParaRPr lang="es-ES_tradnl" sz="2000" i="0" dirty="0" smtClean="0">
              <a:cs typeface="Times New Roman" pitchFamily="18" charset="0"/>
            </a:endParaRP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116</a:t>
            </a:fld>
            <a:endParaRPr lang="en-US" dirty="0"/>
          </a:p>
        </p:txBody>
      </p:sp>
      <p:sp>
        <p:nvSpPr>
          <p:cNvPr id="6"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pSp>
        <p:nvGrpSpPr>
          <p:cNvPr id="5" name="22 Grupo"/>
          <p:cNvGrpSpPr/>
          <p:nvPr/>
        </p:nvGrpSpPr>
        <p:grpSpPr>
          <a:xfrm>
            <a:off x="1001810" y="3714752"/>
            <a:ext cx="2857520" cy="1000132"/>
            <a:chOff x="1001810" y="3714752"/>
            <a:chExt cx="2857520" cy="1000132"/>
          </a:xfrm>
          <a:solidFill>
            <a:schemeClr val="accent1">
              <a:lumMod val="75000"/>
            </a:schemeClr>
          </a:solidFill>
        </p:grpSpPr>
        <p:sp>
          <p:nvSpPr>
            <p:cNvPr id="16" name="15 Llamada rectangular"/>
            <p:cNvSpPr/>
            <p:nvPr/>
          </p:nvSpPr>
          <p:spPr>
            <a:xfrm>
              <a:off x="1001810" y="3714752"/>
              <a:ext cx="2857520" cy="1000132"/>
            </a:xfrm>
            <a:prstGeom prst="wedgeRectCallout">
              <a:avLst>
                <a:gd name="adj1" fmla="val 44129"/>
                <a:gd name="adj2" fmla="val -114642"/>
              </a:avLst>
            </a:prstGeom>
            <a:grp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1043608" y="3789040"/>
              <a:ext cx="2736304" cy="861774"/>
            </a:xfrm>
            <a:prstGeom prst="rect">
              <a:avLst/>
            </a:prstGeom>
            <a:grpFill/>
            <a:ln>
              <a:noFill/>
            </a:ln>
          </p:spPr>
          <p:txBody>
            <a:bodyPr wrap="square">
              <a:spAutoFit/>
            </a:bodyPr>
            <a:lstStyle/>
            <a:p>
              <a:pPr marL="361950" lvl="0" indent="-361950">
                <a:spcAft>
                  <a:spcPts val="1200"/>
                </a:spcAft>
                <a:buClr>
                  <a:prstClr val="white"/>
                </a:buClr>
                <a:buSzPct val="100000"/>
                <a:buFont typeface="+mj-lt"/>
                <a:buAutoNum type="arabicPeriod"/>
              </a:pPr>
              <a:r>
                <a:rPr lang="es-ES_tradnl" sz="2000" dirty="0" smtClean="0">
                  <a:solidFill>
                    <a:prstClr val="white"/>
                  </a:solidFill>
                  <a:effectLst>
                    <a:outerShdw blurRad="38100" dist="38100" dir="2700000" algn="tl">
                      <a:srgbClr val="000000">
                        <a:alpha val="43137"/>
                      </a:srgbClr>
                    </a:outerShdw>
                  </a:effectLst>
                  <a:latin typeface="Cambria" pitchFamily="18" charset="0"/>
                  <a:cs typeface="Times New Roman" pitchFamily="18" charset="0"/>
                </a:rPr>
                <a:t>Leer </a:t>
              </a:r>
              <a:r>
                <a:rPr lang="es-ES_tradnl" sz="2000" dirty="0" smtClean="0">
                  <a:solidFill>
                    <a:prstClr val="white"/>
                  </a:solidFill>
                  <a:effectLst>
                    <a:outerShdw blurRad="38100" dist="38100" dir="2700000" algn="tl">
                      <a:srgbClr val="000000">
                        <a:alpha val="43137"/>
                      </a:srgbClr>
                    </a:outerShdw>
                  </a:effectLst>
                  <a:latin typeface="Consolas" pitchFamily="49" charset="0"/>
                  <a:cs typeface="Times New Roman" pitchFamily="18" charset="0"/>
                </a:rPr>
                <a:t>numerador</a:t>
              </a:r>
            </a:p>
            <a:p>
              <a:pPr marL="361950" lvl="0" indent="-361950">
                <a:spcAft>
                  <a:spcPts val="2400"/>
                </a:spcAft>
                <a:buClr>
                  <a:prstClr val="white"/>
                </a:buClr>
                <a:buSzPct val="100000"/>
                <a:buFont typeface="+mj-lt"/>
                <a:buAutoNum type="arabicPeriod"/>
              </a:pPr>
              <a:r>
                <a:rPr lang="es-ES_tradnl" sz="2000" dirty="0" smtClean="0">
                  <a:solidFill>
                    <a:prstClr val="white"/>
                  </a:solidFill>
                  <a:effectLst>
                    <a:outerShdw blurRad="38100" dist="38100" dir="2700000" algn="tl">
                      <a:srgbClr val="000000">
                        <a:alpha val="43137"/>
                      </a:srgbClr>
                    </a:outerShdw>
                  </a:effectLst>
                  <a:latin typeface="Cambria" pitchFamily="18" charset="0"/>
                  <a:cs typeface="Times New Roman" pitchFamily="18" charset="0"/>
                </a:rPr>
                <a:t>Leer </a:t>
              </a:r>
              <a:r>
                <a:rPr lang="es-ES_tradnl" sz="2000" dirty="0" smtClean="0">
                  <a:solidFill>
                    <a:prstClr val="white"/>
                  </a:solidFill>
                  <a:effectLst>
                    <a:outerShdw blurRad="38100" dist="38100" dir="2700000" algn="tl">
                      <a:srgbClr val="000000">
                        <a:alpha val="43137"/>
                      </a:srgbClr>
                    </a:outerShdw>
                  </a:effectLst>
                  <a:latin typeface="Consolas" pitchFamily="49" charset="0"/>
                  <a:cs typeface="Times New Roman" pitchFamily="18" charset="0"/>
                </a:rPr>
                <a:t>denominador</a:t>
              </a:r>
            </a:p>
          </p:txBody>
        </p:sp>
      </p:grpSp>
      <p:grpSp>
        <p:nvGrpSpPr>
          <p:cNvPr id="12" name="23 Grupo"/>
          <p:cNvGrpSpPr/>
          <p:nvPr/>
        </p:nvGrpSpPr>
        <p:grpSpPr>
          <a:xfrm>
            <a:off x="1001810" y="4786322"/>
            <a:ext cx="5286412" cy="500066"/>
            <a:chOff x="1001810" y="4786322"/>
            <a:chExt cx="5286412" cy="500066"/>
          </a:xfrm>
          <a:solidFill>
            <a:schemeClr val="accent1">
              <a:lumMod val="75000"/>
            </a:schemeClr>
          </a:solidFill>
        </p:grpSpPr>
        <p:sp>
          <p:nvSpPr>
            <p:cNvPr id="17" name="16 Llamada rectangular"/>
            <p:cNvSpPr/>
            <p:nvPr/>
          </p:nvSpPr>
          <p:spPr>
            <a:xfrm>
              <a:off x="1001810" y="4786322"/>
              <a:ext cx="5286412" cy="500066"/>
            </a:xfrm>
            <a:prstGeom prst="wedgeRectCallout">
              <a:avLst>
                <a:gd name="adj1" fmla="val 38670"/>
                <a:gd name="adj2" fmla="val -389878"/>
              </a:avLst>
            </a:prstGeom>
            <a:grp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Rectángulo"/>
            <p:cNvSpPr/>
            <p:nvPr/>
          </p:nvSpPr>
          <p:spPr>
            <a:xfrm>
              <a:off x="1043608" y="4831060"/>
              <a:ext cx="4103688" cy="400110"/>
            </a:xfrm>
            <a:prstGeom prst="rect">
              <a:avLst/>
            </a:prstGeom>
            <a:grpFill/>
            <a:ln>
              <a:noFill/>
            </a:ln>
          </p:spPr>
          <p:txBody>
            <a:bodyPr wrap="none">
              <a:spAutoFit/>
            </a:bodyPr>
            <a:lstStyle/>
            <a:p>
              <a:pPr marL="361950" lvl="0" indent="-361950">
                <a:spcAft>
                  <a:spcPts val="1800"/>
                </a:spcAft>
                <a:buClr>
                  <a:prstClr val="white"/>
                </a:buClr>
                <a:buSzPct val="100000"/>
                <a:buFont typeface="+mj-lt"/>
                <a:buAutoNum type="arabicPeriod" startAt="3"/>
                <a:tabLst>
                  <a:tab pos="361950" algn="l"/>
                </a:tabLst>
              </a:pPr>
              <a:r>
                <a:rPr lang="es-ES_tradnl" sz="2000" dirty="0" smtClean="0">
                  <a:solidFill>
                    <a:prstClr val="white"/>
                  </a:solidFill>
                  <a:effectLst>
                    <a:outerShdw blurRad="38100" dist="38100" dir="2700000" algn="tl">
                      <a:srgbClr val="000000">
                        <a:alpha val="43137"/>
                      </a:srgbClr>
                    </a:outerShdw>
                  </a:effectLst>
                  <a:latin typeface="Cambria" pitchFamily="18" charset="0"/>
                  <a:cs typeface="Times New Roman" pitchFamily="18" charset="0"/>
                </a:rPr>
                <a:t>Calcular división en </a:t>
              </a:r>
              <a:r>
                <a:rPr lang="es-ES_tradnl" sz="2000" dirty="0" smtClean="0">
                  <a:solidFill>
                    <a:prstClr val="white"/>
                  </a:solidFill>
                  <a:effectLst>
                    <a:outerShdw blurRad="38100" dist="38100" dir="2700000" algn="tl">
                      <a:srgbClr val="000000">
                        <a:alpha val="43137"/>
                      </a:srgbClr>
                    </a:outerShdw>
                  </a:effectLst>
                  <a:latin typeface="Consolas" pitchFamily="49" charset="0"/>
                  <a:cs typeface="Times New Roman" pitchFamily="18" charset="0"/>
                </a:rPr>
                <a:t>resultado</a:t>
              </a:r>
            </a:p>
          </p:txBody>
        </p:sp>
      </p:grpSp>
      <p:grpSp>
        <p:nvGrpSpPr>
          <p:cNvPr id="13" name="24 Grupo"/>
          <p:cNvGrpSpPr/>
          <p:nvPr/>
        </p:nvGrpSpPr>
        <p:grpSpPr>
          <a:xfrm>
            <a:off x="1001810" y="5357826"/>
            <a:ext cx="6810550" cy="500066"/>
            <a:chOff x="1001810" y="5357826"/>
            <a:chExt cx="6810550" cy="500066"/>
          </a:xfrm>
          <a:solidFill>
            <a:schemeClr val="accent1">
              <a:lumMod val="75000"/>
            </a:schemeClr>
          </a:solidFill>
        </p:grpSpPr>
        <p:sp>
          <p:nvSpPr>
            <p:cNvPr id="18" name="17 Llamada rectangular"/>
            <p:cNvSpPr/>
            <p:nvPr/>
          </p:nvSpPr>
          <p:spPr>
            <a:xfrm>
              <a:off x="1001810" y="5357826"/>
              <a:ext cx="6810550" cy="500066"/>
            </a:xfrm>
            <a:prstGeom prst="wedgeRectCallout">
              <a:avLst>
                <a:gd name="adj1" fmla="val 49086"/>
                <a:gd name="adj2" fmla="val -508925"/>
              </a:avLst>
            </a:prstGeom>
            <a:grpFill/>
            <a:ln>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21 Rectángulo"/>
            <p:cNvSpPr/>
            <p:nvPr/>
          </p:nvSpPr>
          <p:spPr>
            <a:xfrm>
              <a:off x="1043608" y="5388074"/>
              <a:ext cx="2749920" cy="400110"/>
            </a:xfrm>
            <a:prstGeom prst="rect">
              <a:avLst/>
            </a:prstGeom>
            <a:grpFill/>
            <a:ln>
              <a:noFill/>
            </a:ln>
          </p:spPr>
          <p:txBody>
            <a:bodyPr wrap="none">
              <a:spAutoFit/>
            </a:bodyPr>
            <a:lstStyle/>
            <a:p>
              <a:pPr marL="361950" lvl="0" indent="-361950">
                <a:buClr>
                  <a:prstClr val="white"/>
                </a:buClr>
                <a:buSzPct val="100000"/>
                <a:buFont typeface="+mj-lt"/>
                <a:buAutoNum type="arabicPeriod" startAt="4"/>
              </a:pPr>
              <a:r>
                <a:rPr lang="es-ES_tradnl" sz="2000" dirty="0" smtClean="0">
                  <a:solidFill>
                    <a:prstClr val="white"/>
                  </a:solidFill>
                  <a:effectLst>
                    <a:outerShdw blurRad="38100" dist="38100" dir="2700000" algn="tl">
                      <a:srgbClr val="000000">
                        <a:alpha val="43137"/>
                      </a:srgbClr>
                    </a:outerShdw>
                  </a:effectLst>
                  <a:latin typeface="Cambria" pitchFamily="18" charset="0"/>
                  <a:cs typeface="Times New Roman" pitchFamily="18" charset="0"/>
                </a:rPr>
                <a:t>Mostrar </a:t>
              </a:r>
              <a:r>
                <a:rPr lang="es-ES_tradnl" sz="2000" dirty="0" smtClean="0">
                  <a:solidFill>
                    <a:prstClr val="white"/>
                  </a:solidFill>
                  <a:effectLst>
                    <a:outerShdw blurRad="38100" dist="38100" dir="2700000" algn="tl">
                      <a:srgbClr val="000000">
                        <a:alpha val="43137"/>
                      </a:srgbClr>
                    </a:outerShdw>
                  </a:effectLst>
                  <a:latin typeface="Consolas" pitchFamily="49" charset="0"/>
                  <a:cs typeface="Times New Roman" pitchFamily="18" charset="0"/>
                </a:rPr>
                <a:t>resultado</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El algoritmo</a:t>
            </a:r>
          </a:p>
          <a:p>
            <a:pPr marL="361950" lvl="1" indent="1588">
              <a:spcBef>
                <a:spcPts val="0"/>
              </a:spcBef>
              <a:spcAft>
                <a:spcPts val="600"/>
              </a:spcAft>
              <a:buNone/>
            </a:pPr>
            <a:r>
              <a:rPr lang="es-ES" dirty="0" smtClean="0"/>
              <a:t>Secuencia de pasos que hay que </a:t>
            </a:r>
            <a:br>
              <a:rPr lang="es-ES" dirty="0" smtClean="0"/>
            </a:br>
            <a:r>
              <a:rPr lang="es-ES" dirty="0" smtClean="0"/>
              <a:t>seguir para resolver el problema</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54</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148064" y="1628800"/>
          <a:ext cx="3480048" cy="2966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5006"/>
                <a:gridCol w="435006"/>
                <a:gridCol w="435006"/>
                <a:gridCol w="435006"/>
                <a:gridCol w="435006"/>
                <a:gridCol w="435006"/>
                <a:gridCol w="435006"/>
                <a:gridCol w="435006"/>
              </a:tblGrid>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solidFill>
                          <a:schemeClr val="tx1"/>
                        </a:solidFill>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pic>
        <p:nvPicPr>
          <p:cNvPr id="102402" name="Picture 2"/>
          <p:cNvPicPr>
            <a:picLocks noChangeAspect="1" noChangeArrowheads="1"/>
          </p:cNvPicPr>
          <p:nvPr/>
        </p:nvPicPr>
        <p:blipFill>
          <a:blip r:embed="rId2" cstate="print"/>
          <a:srcRect/>
          <a:stretch>
            <a:fillRect/>
          </a:stretch>
        </p:blipFill>
        <p:spPr bwMode="auto">
          <a:xfrm>
            <a:off x="7418412" y="1672233"/>
            <a:ext cx="300038" cy="300038"/>
          </a:xfrm>
          <a:prstGeom prst="rect">
            <a:avLst/>
          </a:prstGeom>
          <a:noFill/>
          <a:ln w="9525">
            <a:noFill/>
            <a:miter lim="800000"/>
            <a:headEnd/>
            <a:tailEnd/>
          </a:ln>
        </p:spPr>
      </p:pic>
      <p:sp>
        <p:nvSpPr>
          <p:cNvPr id="10" name="9 Rectángulo"/>
          <p:cNvSpPr/>
          <p:nvPr/>
        </p:nvSpPr>
        <p:spPr>
          <a:xfrm>
            <a:off x="1187624" y="2494057"/>
            <a:ext cx="3150096" cy="430887"/>
          </a:xfrm>
          <a:prstGeom prst="rect">
            <a:avLst/>
          </a:prstGeom>
        </p:spPr>
        <p:txBody>
          <a:bodyPr wrap="square">
            <a:spAutoFit/>
          </a:bodyPr>
          <a:lstStyle/>
          <a:p>
            <a:pPr marL="0" lvl="1" indent="1588">
              <a:spcAft>
                <a:spcPts val="300"/>
              </a:spcAft>
              <a:buClr>
                <a:srgbClr val="04617B">
                  <a:lumMod val="20000"/>
                  <a:lumOff val="80000"/>
                </a:srgbClr>
              </a:buClr>
              <a:buSzPct val="100000"/>
            </a:pPr>
            <a:r>
              <a:rPr lang="es-ES" sz="2200" i="1" dirty="0" smtClean="0">
                <a:solidFill>
                  <a:prstClr val="white"/>
                </a:solidFill>
                <a:effectLst>
                  <a:outerShdw blurRad="38100" dist="38100" dir="2700000" algn="tl">
                    <a:srgbClr val="000000">
                      <a:alpha val="43137"/>
                    </a:srgbClr>
                  </a:outerShdw>
                </a:effectLst>
                <a:latin typeface="Cambria" pitchFamily="18" charset="0"/>
              </a:rPr>
              <a:t>1.- Arrancar</a:t>
            </a:r>
          </a:p>
        </p:txBody>
      </p:sp>
      <p:sp>
        <p:nvSpPr>
          <p:cNvPr id="12" name="11 CuadroTexto"/>
          <p:cNvSpPr txBox="1"/>
          <p:nvPr/>
        </p:nvSpPr>
        <p:spPr>
          <a:xfrm>
            <a:off x="8622727" y="930206"/>
            <a:ext cx="324128" cy="3385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1600" b="1" dirty="0" smtClean="0">
                <a:solidFill>
                  <a:schemeClr val="bg2">
                    <a:lumMod val="20000"/>
                    <a:lumOff val="80000"/>
                  </a:schemeClr>
                </a:solidFill>
                <a:effectLst>
                  <a:outerShdw blurRad="38100" dist="38100" dir="2700000" algn="tl">
                    <a:srgbClr val="000000">
                      <a:alpha val="43137"/>
                    </a:srgbClr>
                  </a:outerShdw>
                </a:effectLst>
                <a:latin typeface="Cambria" pitchFamily="18" charset="0"/>
              </a:rPr>
              <a:t>N</a:t>
            </a:r>
          </a:p>
        </p:txBody>
      </p:sp>
      <p:sp>
        <p:nvSpPr>
          <p:cNvPr id="13" name="12 Estrella de 8 puntas"/>
          <p:cNvSpPr/>
          <p:nvPr/>
        </p:nvSpPr>
        <p:spPr>
          <a:xfrm>
            <a:off x="8618165" y="1177702"/>
            <a:ext cx="321940" cy="379090"/>
          </a:xfrm>
          <a:prstGeom prst="star8">
            <a:avLst>
              <a:gd name="adj" fmla="val 1369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pic>
        <p:nvPicPr>
          <p:cNvPr id="103426"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85445" y="4268713"/>
            <a:ext cx="366126" cy="229880"/>
          </a:xfrm>
          <a:prstGeom prst="rect">
            <a:avLst/>
          </a:prstGeom>
          <a:noFill/>
        </p:spPr>
      </p:pic>
      <p:sp>
        <p:nvSpPr>
          <p:cNvPr id="16" name="15 Rectángulo"/>
          <p:cNvSpPr/>
          <p:nvPr/>
        </p:nvSpPr>
        <p:spPr>
          <a:xfrm>
            <a:off x="1187624" y="2911471"/>
            <a:ext cx="3600400" cy="430887"/>
          </a:xfrm>
          <a:prstGeom prst="rect">
            <a:avLst/>
          </a:prstGeom>
        </p:spPr>
        <p:txBody>
          <a:bodyPr wrap="square">
            <a:spAutoFit/>
          </a:bodyPr>
          <a:lstStyle/>
          <a:p>
            <a:pPr marL="0" lvl="1" indent="1588">
              <a:spcAft>
                <a:spcPts val="300"/>
              </a:spcAft>
              <a:buClr>
                <a:srgbClr val="04617B">
                  <a:lumMod val="20000"/>
                  <a:lumOff val="80000"/>
                </a:srgbClr>
              </a:buClr>
              <a:buSzPct val="100000"/>
            </a:pPr>
            <a:r>
              <a:rPr lang="es-ES" sz="2200" i="1" dirty="0" smtClean="0">
                <a:solidFill>
                  <a:prstClr val="white"/>
                </a:solidFill>
                <a:effectLst>
                  <a:outerShdw blurRad="38100" dist="38100" dir="2700000" algn="tl">
                    <a:srgbClr val="000000">
                      <a:alpha val="43137"/>
                    </a:srgbClr>
                  </a:outerShdw>
                </a:effectLst>
                <a:latin typeface="Cambria" pitchFamily="18" charset="0"/>
              </a:rPr>
              <a:t>2.- Ir un bloque al Norte</a:t>
            </a:r>
          </a:p>
        </p:txBody>
      </p:sp>
      <p:sp>
        <p:nvSpPr>
          <p:cNvPr id="17" name="16 Rectángulo"/>
          <p:cNvSpPr/>
          <p:nvPr/>
        </p:nvSpPr>
        <p:spPr>
          <a:xfrm>
            <a:off x="1187624" y="3328885"/>
            <a:ext cx="3456384" cy="430887"/>
          </a:xfrm>
          <a:prstGeom prst="rect">
            <a:avLst/>
          </a:prstGeom>
        </p:spPr>
        <p:txBody>
          <a:bodyPr wrap="square">
            <a:spAutoFit/>
          </a:bodyPr>
          <a:lstStyle/>
          <a:p>
            <a:pPr marL="0" lvl="1" indent="1588">
              <a:spcAft>
                <a:spcPts val="300"/>
              </a:spcAft>
              <a:buClr>
                <a:srgbClr val="04617B">
                  <a:lumMod val="20000"/>
                  <a:lumOff val="80000"/>
                </a:srgbClr>
              </a:buClr>
              <a:buSzPct val="100000"/>
            </a:pPr>
            <a:r>
              <a:rPr lang="es-ES" sz="2200" i="1" dirty="0" smtClean="0">
                <a:solidFill>
                  <a:prstClr val="white"/>
                </a:solidFill>
                <a:effectLst>
                  <a:outerShdw blurRad="38100" dist="38100" dir="2700000" algn="tl">
                    <a:srgbClr val="000000">
                      <a:alpha val="43137"/>
                    </a:srgbClr>
                  </a:outerShdw>
                </a:effectLst>
                <a:latin typeface="Cambria" pitchFamily="18" charset="0"/>
              </a:rPr>
              <a:t>3.- Ir dos bloques al Este</a:t>
            </a:r>
          </a:p>
        </p:txBody>
      </p:sp>
      <p:sp>
        <p:nvSpPr>
          <p:cNvPr id="19" name="18 Rectángulo"/>
          <p:cNvSpPr/>
          <p:nvPr/>
        </p:nvSpPr>
        <p:spPr>
          <a:xfrm>
            <a:off x="1187624" y="3746299"/>
            <a:ext cx="3816424" cy="430887"/>
          </a:xfrm>
          <a:prstGeom prst="rect">
            <a:avLst/>
          </a:prstGeom>
        </p:spPr>
        <p:txBody>
          <a:bodyPr wrap="square">
            <a:spAutoFit/>
          </a:bodyPr>
          <a:lstStyle/>
          <a:p>
            <a:pPr marL="0" lvl="1" indent="1588">
              <a:spcAft>
                <a:spcPts val="300"/>
              </a:spcAft>
              <a:buClr>
                <a:srgbClr val="04617B">
                  <a:lumMod val="20000"/>
                  <a:lumOff val="80000"/>
                </a:srgbClr>
              </a:buClr>
              <a:buSzPct val="100000"/>
            </a:pPr>
            <a:r>
              <a:rPr lang="es-ES" sz="2200" i="1" dirty="0" smtClean="0">
                <a:solidFill>
                  <a:prstClr val="white"/>
                </a:solidFill>
                <a:effectLst>
                  <a:outerShdw blurRad="38100" dist="38100" dir="2700000" algn="tl">
                    <a:srgbClr val="000000">
                      <a:alpha val="43137"/>
                    </a:srgbClr>
                  </a:outerShdw>
                </a:effectLst>
                <a:latin typeface="Cambria" pitchFamily="18" charset="0"/>
              </a:rPr>
              <a:t>4.- Ir cinco bloques al Norte</a:t>
            </a:r>
          </a:p>
        </p:txBody>
      </p:sp>
      <p:sp>
        <p:nvSpPr>
          <p:cNvPr id="20" name="19 Rectángulo"/>
          <p:cNvSpPr/>
          <p:nvPr/>
        </p:nvSpPr>
        <p:spPr>
          <a:xfrm>
            <a:off x="1187624" y="4163713"/>
            <a:ext cx="3528392" cy="430887"/>
          </a:xfrm>
          <a:prstGeom prst="rect">
            <a:avLst/>
          </a:prstGeom>
        </p:spPr>
        <p:txBody>
          <a:bodyPr wrap="square">
            <a:spAutoFit/>
          </a:bodyPr>
          <a:lstStyle/>
          <a:p>
            <a:pPr marL="0" lvl="1" indent="1588">
              <a:spcAft>
                <a:spcPts val="300"/>
              </a:spcAft>
              <a:buClr>
                <a:srgbClr val="04617B">
                  <a:lumMod val="20000"/>
                  <a:lumOff val="80000"/>
                </a:srgbClr>
              </a:buClr>
              <a:buSzPct val="100000"/>
            </a:pPr>
            <a:r>
              <a:rPr lang="es-ES" sz="2200" i="1" dirty="0" smtClean="0">
                <a:solidFill>
                  <a:prstClr val="white"/>
                </a:solidFill>
                <a:effectLst>
                  <a:outerShdw blurRad="38100" dist="38100" dir="2700000" algn="tl">
                    <a:srgbClr val="000000">
                      <a:alpha val="43137"/>
                    </a:srgbClr>
                  </a:outerShdw>
                </a:effectLst>
                <a:latin typeface="Cambria" pitchFamily="18" charset="0"/>
              </a:rPr>
              <a:t>5.- Ir dos bloques al Este</a:t>
            </a:r>
          </a:p>
        </p:txBody>
      </p:sp>
      <p:sp>
        <p:nvSpPr>
          <p:cNvPr id="21" name="20 Rectángulo"/>
          <p:cNvSpPr/>
          <p:nvPr/>
        </p:nvSpPr>
        <p:spPr>
          <a:xfrm>
            <a:off x="1187624" y="4581128"/>
            <a:ext cx="3150096" cy="430887"/>
          </a:xfrm>
          <a:prstGeom prst="rect">
            <a:avLst/>
          </a:prstGeom>
        </p:spPr>
        <p:txBody>
          <a:bodyPr wrap="square">
            <a:spAutoFit/>
          </a:bodyPr>
          <a:lstStyle/>
          <a:p>
            <a:pPr marL="0" lvl="1" indent="1588">
              <a:spcAft>
                <a:spcPts val="300"/>
              </a:spcAft>
              <a:buClr>
                <a:srgbClr val="04617B">
                  <a:lumMod val="20000"/>
                  <a:lumOff val="80000"/>
                </a:srgbClr>
              </a:buClr>
              <a:buSzPct val="100000"/>
            </a:pPr>
            <a:r>
              <a:rPr lang="es-ES" sz="2200" i="1" dirty="0" smtClean="0">
                <a:solidFill>
                  <a:prstClr val="white"/>
                </a:solidFill>
                <a:effectLst>
                  <a:outerShdw blurRad="38100" dist="38100" dir="2700000" algn="tl">
                    <a:srgbClr val="000000">
                      <a:alpha val="43137"/>
                    </a:srgbClr>
                  </a:outerShdw>
                </a:effectLst>
                <a:latin typeface="Cambria" pitchFamily="18" charset="0"/>
              </a:rPr>
              <a:t>6.- Parar</a:t>
            </a:r>
          </a:p>
        </p:txBody>
      </p:sp>
      <p:pic>
        <p:nvPicPr>
          <p:cNvPr id="23"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6448093" y="3857163"/>
            <a:ext cx="366126" cy="229880"/>
          </a:xfrm>
          <a:prstGeom prst="rect">
            <a:avLst/>
          </a:prstGeom>
          <a:noFill/>
        </p:spPr>
      </p:pic>
      <p:pic>
        <p:nvPicPr>
          <p:cNvPr id="25"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6510130" y="2046992"/>
            <a:ext cx="366126" cy="229880"/>
          </a:xfrm>
          <a:prstGeom prst="rect">
            <a:avLst/>
          </a:prstGeom>
          <a:noFill/>
        </p:spPr>
      </p:pic>
      <p:pic>
        <p:nvPicPr>
          <p:cNvPr id="26" name="Picture 2" descr="C:\Program Files (x86)\Microsoft Office\MEDIA\CAGCAT10\j0212957.wmf"/>
          <p:cNvPicPr>
            <a:picLocks noChangeAspect="1" noChangeArrowheads="1"/>
          </p:cNvPicPr>
          <p:nvPr/>
        </p:nvPicPr>
        <p:blipFill>
          <a:blip r:embed="rId3" cstate="print"/>
          <a:srcRect/>
          <a:stretch>
            <a:fillRect/>
          </a:stretch>
        </p:blipFill>
        <p:spPr bwMode="auto">
          <a:xfrm flipH="1">
            <a:off x="7380312" y="2060848"/>
            <a:ext cx="366126" cy="229880"/>
          </a:xfrm>
          <a:prstGeom prst="rect">
            <a:avLst/>
          </a:prstGeom>
          <a:noFill/>
        </p:spPr>
      </p:pic>
      <p:pic>
        <p:nvPicPr>
          <p:cNvPr id="14" name="Picture 2" descr="C:\Program Files (x86)\Microsoft Office\MEDIA\CAGCAT10\j0212957.wmf"/>
          <p:cNvPicPr>
            <a:picLocks noChangeAspect="1" noChangeArrowheads="1"/>
          </p:cNvPicPr>
          <p:nvPr/>
        </p:nvPicPr>
        <p:blipFill>
          <a:blip r:embed="rId3" cstate="print"/>
          <a:srcRect/>
          <a:stretch>
            <a:fillRect/>
          </a:stretch>
        </p:blipFill>
        <p:spPr bwMode="auto">
          <a:xfrm rot="16200000" flipH="1">
            <a:off x="5599162" y="3919200"/>
            <a:ext cx="366126" cy="229880"/>
          </a:xfrm>
          <a:prstGeom prst="rect">
            <a:avLst/>
          </a:prstGeom>
          <a:noFill/>
        </p:spPr>
      </p:pic>
      <p:sp>
        <p:nvSpPr>
          <p:cNvPr id="33" name="32 CuadroTexto"/>
          <p:cNvSpPr txBox="1"/>
          <p:nvPr/>
        </p:nvSpPr>
        <p:spPr>
          <a:xfrm>
            <a:off x="2555776" y="5301208"/>
            <a:ext cx="4445512" cy="646331"/>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Esos pasos sirven tanto para </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una persona como para una computadora.</a:t>
            </a:r>
          </a:p>
        </p:txBody>
      </p:sp>
      <p:sp>
        <p:nvSpPr>
          <p:cNvPr id="34" name="33 CuadroTexto"/>
          <p:cNvSpPr txBox="1"/>
          <p:nvPr/>
        </p:nvSpPr>
        <p:spPr>
          <a:xfrm>
            <a:off x="7359610" y="1052736"/>
            <a:ext cx="668774" cy="83099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4800" dirty="0" smtClean="0">
                <a:solidFill>
                  <a:srgbClr val="FFC000"/>
                </a:solidFill>
                <a:effectLst>
                  <a:outerShdw blurRad="38100" dist="38100" dir="2700000" algn="tl">
                    <a:srgbClr val="000000">
                      <a:alpha val="43137"/>
                    </a:srgbClr>
                  </a:outerShdw>
                </a:effectLst>
                <a:latin typeface="Cambria" pitchFamily="18" charset="0"/>
                <a:sym typeface="Wingdings"/>
              </a:rPr>
              <a:t></a:t>
            </a:r>
            <a:endParaRPr lang="es-ES" sz="4800" dirty="0" smtClean="0">
              <a:solidFill>
                <a:srgbClr val="FFC000"/>
              </a:solidFill>
              <a:effectLst>
                <a:outerShdw blurRad="38100" dist="38100" dir="2700000" algn="tl">
                  <a:srgbClr val="000000">
                    <a:alpha val="43137"/>
                  </a:srgbClr>
                </a:outerShdw>
              </a:effectLst>
              <a:latin typeface="Cambria"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103426"/>
                                        </p:tgtEl>
                                      </p:cBhvr>
                                    </p:animEffect>
                                    <p:animScale>
                                      <p:cBhvr>
                                        <p:cTn id="11" dur="250" autoRev="1" fill="hold"/>
                                        <p:tgtEl>
                                          <p:spTgt spid="103426"/>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1000"/>
                            </p:stCondLst>
                            <p:childTnLst>
                              <p:par>
                                <p:cTn id="18" presetID="1" presetClass="exit" presetSubtype="0" fill="hold" nodeType="afterEffect">
                                  <p:stCondLst>
                                    <p:cond delay="0"/>
                                  </p:stCondLst>
                                  <p:childTnLst>
                                    <p:set>
                                      <p:cBhvr>
                                        <p:cTn id="19" dur="1" fill="hold">
                                          <p:stCondLst>
                                            <p:cond delay="0"/>
                                          </p:stCondLst>
                                        </p:cTn>
                                        <p:tgtEl>
                                          <p:spTgt spid="103426"/>
                                        </p:tgtEl>
                                        <p:attrNameLst>
                                          <p:attrName>style.visibility</p:attrName>
                                        </p:attrNameLst>
                                      </p:cBhvr>
                                      <p:to>
                                        <p:strVal val="hidden"/>
                                      </p:to>
                                    </p:set>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par>
                          <p:cTn id="31" fill="hold">
                            <p:stCondLst>
                              <p:cond delay="1000"/>
                            </p:stCondLst>
                            <p:childTnLst>
                              <p:par>
                                <p:cTn id="32" presetID="1"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1000"/>
                                        <p:tgtEl>
                                          <p:spTgt spid="19"/>
                                        </p:tgtEl>
                                      </p:cBhvr>
                                    </p:animEffect>
                                  </p:childTnLst>
                                </p:cTn>
                              </p:par>
                            </p:childTnLst>
                          </p:cTn>
                        </p:par>
                        <p:par>
                          <p:cTn id="39" fill="hold">
                            <p:stCondLst>
                              <p:cond delay="1000"/>
                            </p:stCondLst>
                            <p:childTnLst>
                              <p:par>
                                <p:cTn id="40" presetID="1" presetClass="exit" presetSubtype="0" fill="hold" nodeType="afterEffect">
                                  <p:stCondLst>
                                    <p:cond delay="0"/>
                                  </p:stCondLst>
                                  <p:childTnLst>
                                    <p:set>
                                      <p:cBhvr>
                                        <p:cTn id="41" dur="1" fill="hold">
                                          <p:stCondLst>
                                            <p:cond delay="0"/>
                                          </p:stCondLst>
                                        </p:cTn>
                                        <p:tgtEl>
                                          <p:spTgt spid="23"/>
                                        </p:tgtEl>
                                        <p:attrNameLst>
                                          <p:attrName>style.visibility</p:attrName>
                                        </p:attrNameLst>
                                      </p:cBhvr>
                                      <p:to>
                                        <p:strVal val="hidden"/>
                                      </p:to>
                                    </p:set>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000"/>
                                        <p:tgtEl>
                                          <p:spTgt spid="20"/>
                                        </p:tgtEl>
                                      </p:cBhvr>
                                    </p:animEffect>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par>
                          <p:cTn id="53" fill="hold">
                            <p:stCondLst>
                              <p:cond delay="1000"/>
                            </p:stCondLst>
                            <p:childTnLst>
                              <p:par>
                                <p:cTn id="54" presetID="1"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1000"/>
                                        <p:tgtEl>
                                          <p:spTgt spid="21"/>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left)">
                                      <p:cBhvr>
                                        <p:cTn id="64" dur="1000"/>
                                        <p:tgtEl>
                                          <p:spTgt spid="34"/>
                                        </p:tgtEl>
                                      </p:cBhvr>
                                    </p:animEffect>
                                  </p:childTnLst>
                                </p:cTn>
                              </p:par>
                            </p:childTnLst>
                          </p:cTn>
                        </p:par>
                        <p:par>
                          <p:cTn id="65" fill="hold">
                            <p:stCondLst>
                              <p:cond delay="2000"/>
                            </p:stCondLst>
                            <p:childTnLst>
                              <p:par>
                                <p:cTn id="66" presetID="22" presetClass="entr" presetSubtype="1" fill="hold" grpId="0" nodeType="afterEffect">
                                  <p:stCondLst>
                                    <p:cond delay="200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P spid="19" grpId="0"/>
      <p:bldP spid="20" grpId="0"/>
      <p:bldP spid="21" grpId="0"/>
      <p:bldP spid="33" grpId="0" animBg="1"/>
      <p:bldP spid="3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Programa con lectura de datos</a:t>
            </a:r>
            <a:endParaRPr lang="es-ES" dirty="0"/>
          </a:p>
        </p:txBody>
      </p:sp>
      <p:sp>
        <p:nvSpPr>
          <p:cNvPr id="3" name="2 Marcador de contenido"/>
          <p:cNvSpPr>
            <a:spLocks noGrp="1"/>
          </p:cNvSpPr>
          <p:nvPr>
            <p:ph idx="1"/>
          </p:nvPr>
        </p:nvSpPr>
        <p:spPr>
          <a:xfrm>
            <a:off x="457200" y="980728"/>
            <a:ext cx="8229600" cy="5110178"/>
          </a:xfrm>
        </p:spPr>
        <p:txBody>
          <a:bodyPr>
            <a:noAutofit/>
          </a:bodyPr>
          <a:lstStyle/>
          <a:p>
            <a:pPr>
              <a:spcBef>
                <a:spcPts val="0"/>
              </a:spcBef>
              <a:spcAft>
                <a:spcPts val="1200"/>
              </a:spcAft>
            </a:pPr>
            <a:r>
              <a:rPr lang="es-ES" sz="2800" dirty="0" smtClean="0">
                <a:solidFill>
                  <a:schemeClr val="bg2">
                    <a:lumMod val="20000"/>
                    <a:lumOff val="80000"/>
                  </a:schemeClr>
                </a:solidFill>
              </a:rPr>
              <a:t>División de dos números</a:t>
            </a:r>
          </a:p>
          <a:p>
            <a:pPr marL="361950">
              <a:spcBef>
                <a:spcPts val="0"/>
              </a:spcBef>
              <a:spcAft>
                <a:spcPts val="1800"/>
              </a:spcAft>
            </a:pPr>
            <a:r>
              <a:rPr lang="es-ES_tradnl" sz="2200" dirty="0" smtClean="0">
                <a:cs typeface="Times New Roman" pitchFamily="18" charset="0"/>
              </a:rPr>
              <a:t>Pedir al usuario dos números y mostrarle el resultado de dividir el primero entre el segundo.</a:t>
            </a:r>
          </a:p>
          <a:p>
            <a:pPr marL="819150" indent="-457200">
              <a:spcBef>
                <a:spcPts val="0"/>
              </a:spcBef>
              <a:spcAft>
                <a:spcPts val="4800"/>
              </a:spcAft>
              <a:buClr>
                <a:schemeClr val="tx1"/>
              </a:buClr>
              <a:buSzPct val="100000"/>
              <a:buFont typeface="+mj-lt"/>
              <a:buAutoNum type="arabicPeriod"/>
            </a:pPr>
            <a:r>
              <a:rPr lang="es-ES_tradnl" sz="2000" i="0" dirty="0" smtClean="0">
                <a:cs typeface="Times New Roman" pitchFamily="18" charset="0"/>
              </a:rPr>
              <a:t>Leer </a:t>
            </a:r>
            <a:r>
              <a:rPr lang="es-ES_tradnl" sz="2000" i="0" dirty="0" smtClean="0">
                <a:latin typeface="Consolas" pitchFamily="49" charset="0"/>
                <a:cs typeface="Times New Roman" pitchFamily="18" charset="0"/>
              </a:rPr>
              <a:t>numerador</a:t>
            </a:r>
          </a:p>
          <a:p>
            <a:pPr marL="819150" indent="-457200">
              <a:spcBef>
                <a:spcPts val="0"/>
              </a:spcBef>
              <a:spcAft>
                <a:spcPts val="4800"/>
              </a:spcAft>
              <a:buClr>
                <a:schemeClr val="tx1"/>
              </a:buClr>
              <a:buSzPct val="100000"/>
              <a:buFont typeface="+mj-lt"/>
              <a:buAutoNum type="arabicPeriod"/>
            </a:pPr>
            <a:r>
              <a:rPr lang="es-ES_tradnl" sz="2000" i="0" dirty="0" smtClean="0">
                <a:cs typeface="Times New Roman" pitchFamily="18" charset="0"/>
              </a:rPr>
              <a:t>Leer </a:t>
            </a:r>
            <a:r>
              <a:rPr lang="es-ES_tradnl" sz="2000" i="0" dirty="0" smtClean="0">
                <a:latin typeface="Consolas" pitchFamily="49" charset="0"/>
                <a:cs typeface="Times New Roman" pitchFamily="18" charset="0"/>
              </a:rPr>
              <a:t>denominador</a:t>
            </a:r>
          </a:p>
          <a:p>
            <a:pPr marL="819150" indent="-457200">
              <a:spcBef>
                <a:spcPts val="0"/>
              </a:spcBef>
              <a:spcAft>
                <a:spcPts val="4800"/>
              </a:spcAft>
              <a:buClr>
                <a:schemeClr val="tx1"/>
              </a:buClr>
              <a:buSzPct val="100000"/>
              <a:buFont typeface="+mj-lt"/>
              <a:buAutoNum type="arabicPeriod"/>
            </a:pPr>
            <a:r>
              <a:rPr lang="es-ES_tradnl" sz="2000" i="0" dirty="0" smtClean="0">
                <a:cs typeface="Times New Roman" pitchFamily="18" charset="0"/>
              </a:rPr>
              <a:t>Calcular división en </a:t>
            </a:r>
            <a:r>
              <a:rPr lang="es-ES_tradnl" sz="2000" i="0" dirty="0" smtClean="0">
                <a:latin typeface="Consolas" pitchFamily="49" charset="0"/>
                <a:cs typeface="Times New Roman" pitchFamily="18" charset="0"/>
              </a:rPr>
              <a:t>resultado</a:t>
            </a:r>
          </a:p>
          <a:p>
            <a:pPr marL="819150" indent="-457200">
              <a:spcBef>
                <a:spcPts val="0"/>
              </a:spcBef>
              <a:buClr>
                <a:schemeClr val="tx1"/>
              </a:buClr>
              <a:buSzPct val="100000"/>
              <a:buFont typeface="+mj-lt"/>
              <a:buAutoNum type="arabicPeriod"/>
            </a:pPr>
            <a:r>
              <a:rPr lang="es-ES_tradnl" sz="2000" i="0" dirty="0" smtClean="0">
                <a:cs typeface="Times New Roman" pitchFamily="18" charset="0"/>
              </a:rPr>
              <a:t>Mostrar </a:t>
            </a:r>
            <a:r>
              <a:rPr lang="es-ES_tradnl" sz="2000" i="0" dirty="0" smtClean="0">
                <a:latin typeface="Consolas" pitchFamily="49" charset="0"/>
                <a:cs typeface="Times New Roman" pitchFamily="18" charset="0"/>
              </a:rPr>
              <a:t>resultado</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117</a:t>
            </a:fld>
            <a:endParaRPr lang="en-US" dirty="0"/>
          </a:p>
        </p:txBody>
      </p:sp>
      <p:sp>
        <p:nvSpPr>
          <p:cNvPr id="6"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20" name="19 CuadroTexto"/>
          <p:cNvSpPr txBox="1"/>
          <p:nvPr/>
        </p:nvSpPr>
        <p:spPr>
          <a:xfrm>
            <a:off x="3857620" y="3000372"/>
            <a:ext cx="2337499" cy="369332"/>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Consolas" pitchFamily="49" charset="0"/>
              </a:rPr>
              <a:t>cin &gt;&gt; numerador;</a:t>
            </a:r>
          </a:p>
        </p:txBody>
      </p:sp>
      <p:sp>
        <p:nvSpPr>
          <p:cNvPr id="21" name="20 CuadroTexto"/>
          <p:cNvSpPr txBox="1"/>
          <p:nvPr/>
        </p:nvSpPr>
        <p:spPr>
          <a:xfrm>
            <a:off x="3857620" y="3913906"/>
            <a:ext cx="2590774" cy="369332"/>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Consolas" pitchFamily="49" charset="0"/>
              </a:rPr>
              <a:t>cin &gt;&gt; denominador;</a:t>
            </a:r>
          </a:p>
        </p:txBody>
      </p:sp>
      <p:sp>
        <p:nvSpPr>
          <p:cNvPr id="22" name="21 CuadroTexto"/>
          <p:cNvSpPr txBox="1"/>
          <p:nvPr/>
        </p:nvSpPr>
        <p:spPr>
          <a:xfrm>
            <a:off x="3857620" y="4931876"/>
            <a:ext cx="4743606" cy="369332"/>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Consolas" pitchFamily="49" charset="0"/>
              </a:rPr>
              <a:t>resultado = numerador / denominador;</a:t>
            </a:r>
          </a:p>
        </p:txBody>
      </p:sp>
      <p:sp>
        <p:nvSpPr>
          <p:cNvPr id="23" name="22 CuadroTexto"/>
          <p:cNvSpPr txBox="1"/>
          <p:nvPr/>
        </p:nvSpPr>
        <p:spPr>
          <a:xfrm>
            <a:off x="3857620" y="5795972"/>
            <a:ext cx="2464136" cy="369332"/>
          </a:xfrm>
          <a:prstGeom prst="rect">
            <a:avLst/>
          </a:prstGeom>
          <a:solidFill>
            <a:schemeClr val="accent1">
              <a:lumMod val="75000"/>
            </a:schemeClr>
          </a:solidFill>
          <a:effectLst>
            <a:outerShdw blurRad="50800" dist="38100" dir="2700000" algn="tl" rotWithShape="0">
              <a:prstClr val="black">
                <a:alpha val="40000"/>
              </a:prstClr>
            </a:outerShdw>
          </a:effectLst>
        </p:spPr>
        <p:txBody>
          <a:bodyPr wrap="none" rtlCol="0">
            <a:spAutoFit/>
          </a:bodyPr>
          <a:lstStyle/>
          <a:p>
            <a:r>
              <a:rPr lang="es-ES" dirty="0" smtClean="0">
                <a:effectLst>
                  <a:outerShdw blurRad="38100" dist="38100" dir="2700000" algn="tl">
                    <a:srgbClr val="000000">
                      <a:alpha val="43137"/>
                    </a:srgbClr>
                  </a:outerShdw>
                </a:effectLst>
                <a:latin typeface="Consolas" pitchFamily="49" charset="0"/>
              </a:rPr>
              <a:t>cout &lt;&lt; resultado;</a:t>
            </a:r>
          </a:p>
        </p:txBody>
      </p:sp>
      <p:sp>
        <p:nvSpPr>
          <p:cNvPr id="10" name="9 CuadroTexto"/>
          <p:cNvSpPr txBox="1"/>
          <p:nvPr/>
        </p:nvSpPr>
        <p:spPr>
          <a:xfrm>
            <a:off x="6874489" y="343179"/>
            <a:ext cx="1873975" cy="461665"/>
          </a:xfrm>
          <a:prstGeom prst="rect">
            <a:avLst/>
          </a:prstGeom>
          <a:noFill/>
        </p:spPr>
        <p:txBody>
          <a:bodyPr wrap="none" rtlCol="0">
            <a:spAutoFit/>
          </a:bodyPr>
          <a:lstStyle/>
          <a:p>
            <a:pPr algn="r"/>
            <a:r>
              <a:rPr lang="es-ES" sz="2400" b="1" dirty="0" smtClean="0">
                <a:ln>
                  <a:solidFill>
                    <a:srgbClr val="0070C0"/>
                  </a:solidFill>
                </a:ln>
                <a:solidFill>
                  <a:schemeClr val="bg2">
                    <a:lumMod val="20000"/>
                    <a:lumOff val="80000"/>
                  </a:schemeClr>
                </a:solidFill>
                <a:effectLst>
                  <a:outerShdw blurRad="38100" dist="38100" dir="2700000" algn="tl">
                    <a:srgbClr val="000000">
                      <a:alpha val="43137"/>
                    </a:srgbClr>
                  </a:outerShdw>
                </a:effectLst>
                <a:latin typeface="+mj-lt"/>
                <a:ea typeface="+mj-ea"/>
                <a:cs typeface="+mj-cs"/>
              </a:rPr>
              <a:t>Instrucciones</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1000"/>
                                        <p:tgtEl>
                                          <p:spTgt spid="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1000"/>
                                        <p:tgtEl>
                                          <p:spTgt spid="3">
                                            <p:txEl>
                                              <p:pRg st="4" end="4"/>
                                            </p:txEl>
                                          </p:spTgt>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1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1000"/>
                                        <p:tgtEl>
                                          <p:spTgt spid="3">
                                            <p:txEl>
                                              <p:pRg st="5" end="5"/>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1" grpId="0" animBg="1"/>
      <p:bldP spid="22" grpId="0" animBg="1"/>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237774"/>
          </a:xfrm>
        </p:spPr>
        <p:txBody>
          <a:bodyPr>
            <a:noAutofit/>
          </a:bodyPr>
          <a:lstStyle/>
          <a:p>
            <a:pPr>
              <a:spcBef>
                <a:spcPts val="0"/>
              </a:spcBef>
              <a:spcAft>
                <a:spcPts val="1200"/>
              </a:spcAft>
            </a:pPr>
            <a:r>
              <a:rPr lang="es-ES" sz="2800" dirty="0" smtClean="0">
                <a:solidFill>
                  <a:schemeClr val="bg2">
                    <a:lumMod val="20000"/>
                    <a:lumOff val="80000"/>
                  </a:schemeClr>
                </a:solidFill>
              </a:rPr>
              <a:t>División de dos números</a:t>
            </a:r>
          </a:p>
          <a:p>
            <a:pPr marL="1438275" lvl="1" indent="0">
              <a:spcBef>
                <a:spcPts val="0"/>
              </a:spcBef>
              <a:spcAft>
                <a:spcPts val="100"/>
              </a:spcAft>
              <a:buNone/>
            </a:pPr>
            <a:r>
              <a:rPr lang="es-ES" sz="2000" dirty="0" smtClean="0">
                <a:solidFill>
                  <a:srgbClr val="FFCCFF"/>
                </a:solidFill>
                <a:latin typeface="Consolas" pitchFamily="49" charset="0"/>
              </a:rPr>
              <a:t>#include &lt;iostream&gt;</a:t>
            </a:r>
            <a:endParaRPr lang="es-ES" sz="2000" i="1" dirty="0" smtClean="0">
              <a:solidFill>
                <a:srgbClr val="FFCCFF"/>
              </a:solidFill>
              <a:latin typeface="Consolas" pitchFamily="49" charset="0"/>
            </a:endParaRPr>
          </a:p>
          <a:p>
            <a:pPr marL="1438275" lvl="1" indent="0">
              <a:spcBef>
                <a:spcPts val="0"/>
              </a:spcBef>
              <a:spcAft>
                <a:spcPts val="100"/>
              </a:spcAft>
              <a:buNone/>
            </a:pPr>
            <a:r>
              <a:rPr lang="es-ES" sz="2000" dirty="0" smtClean="0">
                <a:solidFill>
                  <a:schemeClr val="accent2">
                    <a:lumMod val="60000"/>
                    <a:lumOff val="40000"/>
                  </a:schemeClr>
                </a:solidFill>
                <a:latin typeface="Consolas" pitchFamily="49" charset="0"/>
              </a:rPr>
              <a:t>using namespace </a:t>
            </a:r>
            <a:r>
              <a:rPr lang="es-ES" sz="2000" dirty="0" smtClean="0">
                <a:latin typeface="Consolas" pitchFamily="49" charset="0"/>
              </a:rPr>
              <a:t>std;</a:t>
            </a:r>
          </a:p>
          <a:p>
            <a:pPr marL="1438275" lvl="1" indent="0">
              <a:spcBef>
                <a:spcPts val="0"/>
              </a:spcBef>
              <a:spcAft>
                <a:spcPts val="100"/>
              </a:spcAft>
              <a:buNone/>
            </a:pPr>
            <a:endParaRPr lang="es-ES" sz="2000" i="1" dirty="0" smtClean="0">
              <a:latin typeface="Consolas" pitchFamily="49" charset="0"/>
            </a:endParaRPr>
          </a:p>
          <a:p>
            <a:pPr marL="1438275" lvl="1" indent="0">
              <a:spcBef>
                <a:spcPts val="0"/>
              </a:spcBef>
              <a:spcAft>
                <a:spcPts val="100"/>
              </a:spcAft>
              <a:buNone/>
            </a:pPr>
            <a:r>
              <a:rPr lang="es-ES" sz="2000" dirty="0" smtClean="0">
                <a:solidFill>
                  <a:srgbClr val="FFC000"/>
                </a:solidFill>
                <a:latin typeface="Consolas" pitchFamily="49" charset="0"/>
              </a:rPr>
              <a:t>int</a:t>
            </a:r>
            <a:r>
              <a:rPr lang="es-ES" sz="2000" dirty="0" smtClean="0">
                <a:latin typeface="Consolas" pitchFamily="49" charset="0"/>
              </a:rPr>
              <a:t> main()</a:t>
            </a:r>
            <a:endParaRPr lang="es-ES" sz="2000" i="1" dirty="0" smtClean="0">
              <a:solidFill>
                <a:schemeClr val="accent5">
                  <a:lumMod val="60000"/>
                  <a:lumOff val="40000"/>
                </a:schemeClr>
              </a:solidFill>
              <a:latin typeface="Consolas" pitchFamily="49" charset="0"/>
            </a:endParaRPr>
          </a:p>
          <a:p>
            <a:pPr marL="1438275" lvl="1" indent="0">
              <a:spcBef>
                <a:spcPts val="0"/>
              </a:spcBef>
              <a:spcAft>
                <a:spcPts val="100"/>
              </a:spcAft>
              <a:buNone/>
            </a:pPr>
            <a:r>
              <a:rPr lang="es-ES" sz="2000" dirty="0" smtClean="0">
                <a:latin typeface="Consolas" pitchFamily="49" charset="0"/>
              </a:rPr>
              <a:t>{</a:t>
            </a:r>
            <a:endParaRPr lang="es-ES" sz="2000" i="1" dirty="0" smtClean="0">
              <a:latin typeface="Consolas" pitchFamily="49" charset="0"/>
            </a:endParaRPr>
          </a:p>
          <a:p>
            <a:pPr marL="1438275" lvl="1" indent="0">
              <a:spcBef>
                <a:spcPts val="0"/>
              </a:spcBef>
              <a:spcAft>
                <a:spcPts val="100"/>
              </a:spcAft>
              <a:buNone/>
            </a:pPr>
            <a:r>
              <a:rPr lang="es-ES" sz="2000" dirty="0" smtClean="0">
                <a:latin typeface="Consolas" pitchFamily="49" charset="0"/>
              </a:rPr>
              <a:t>   </a:t>
            </a:r>
            <a:r>
              <a:rPr lang="es-ES" sz="2000" dirty="0" smtClean="0">
                <a:solidFill>
                  <a:srgbClr val="FFC000"/>
                </a:solidFill>
                <a:latin typeface="Consolas" pitchFamily="49" charset="0"/>
              </a:rPr>
              <a:t>double</a:t>
            </a:r>
            <a:r>
              <a:rPr lang="es-ES" sz="2000" dirty="0" smtClean="0">
                <a:latin typeface="Consolas" pitchFamily="49" charset="0"/>
              </a:rPr>
              <a:t> numerador, denominador, resultado;</a:t>
            </a:r>
          </a:p>
          <a:p>
            <a:pPr marL="1438275" lvl="1" indent="0">
              <a:spcBef>
                <a:spcPts val="0"/>
              </a:spcBef>
              <a:spcAft>
                <a:spcPts val="100"/>
              </a:spcAft>
              <a:buNone/>
            </a:pPr>
            <a:r>
              <a:rPr lang="es-ES" sz="2000" dirty="0" smtClean="0">
                <a:latin typeface="Consolas" pitchFamily="49" charset="0"/>
              </a:rPr>
              <a:t>   cout &lt;&lt; </a:t>
            </a:r>
            <a:r>
              <a:rPr lang="es-ES" sz="2000" dirty="0" smtClean="0">
                <a:solidFill>
                  <a:srgbClr val="FFFF00"/>
                </a:solidFill>
                <a:latin typeface="Consolas" pitchFamily="49" charset="0"/>
              </a:rPr>
              <a:t>"Numerador: "</a:t>
            </a:r>
            <a:r>
              <a:rPr lang="es-ES" sz="2000" dirty="0" smtClean="0">
                <a:latin typeface="Consolas" pitchFamily="49" charset="0"/>
              </a:rPr>
              <a:t>;</a:t>
            </a:r>
          </a:p>
          <a:p>
            <a:pPr marL="1438275" lvl="1" indent="0">
              <a:spcBef>
                <a:spcPts val="0"/>
              </a:spcBef>
              <a:spcAft>
                <a:spcPts val="100"/>
              </a:spcAft>
              <a:buNone/>
            </a:pPr>
            <a:r>
              <a:rPr lang="es-ES" sz="2000" dirty="0" smtClean="0">
                <a:latin typeface="Consolas" pitchFamily="49" charset="0"/>
              </a:rPr>
              <a:t>   cin &gt;&gt; numerador;</a:t>
            </a:r>
          </a:p>
          <a:p>
            <a:pPr marL="1438275" lvl="1" indent="0">
              <a:spcBef>
                <a:spcPts val="0"/>
              </a:spcBef>
              <a:spcAft>
                <a:spcPts val="100"/>
              </a:spcAft>
              <a:buNone/>
            </a:pPr>
            <a:r>
              <a:rPr lang="es-ES" sz="2000" dirty="0" smtClean="0">
                <a:latin typeface="Consolas" pitchFamily="49" charset="0"/>
              </a:rPr>
              <a:t>   cout &lt;&lt; </a:t>
            </a:r>
            <a:r>
              <a:rPr lang="es-ES" sz="2000" dirty="0" smtClean="0">
                <a:solidFill>
                  <a:srgbClr val="FFFF00"/>
                </a:solidFill>
                <a:latin typeface="Consolas" pitchFamily="49" charset="0"/>
              </a:rPr>
              <a:t>"Denominador: "</a:t>
            </a:r>
            <a:r>
              <a:rPr lang="es-ES" sz="2000" dirty="0" smtClean="0">
                <a:latin typeface="Consolas" pitchFamily="49" charset="0"/>
              </a:rPr>
              <a:t>;</a:t>
            </a:r>
          </a:p>
          <a:p>
            <a:pPr marL="1438275" lvl="1" indent="0">
              <a:spcBef>
                <a:spcPts val="0"/>
              </a:spcBef>
              <a:spcAft>
                <a:spcPts val="100"/>
              </a:spcAft>
              <a:buNone/>
            </a:pPr>
            <a:r>
              <a:rPr lang="es-ES" sz="2000" dirty="0" smtClean="0">
                <a:latin typeface="Consolas" pitchFamily="49" charset="0"/>
              </a:rPr>
              <a:t>   cin &gt;&gt; denominador;</a:t>
            </a:r>
          </a:p>
          <a:p>
            <a:pPr marL="1438275" lvl="1" indent="0">
              <a:spcBef>
                <a:spcPts val="0"/>
              </a:spcBef>
              <a:spcAft>
                <a:spcPts val="100"/>
              </a:spcAft>
              <a:buNone/>
            </a:pPr>
            <a:r>
              <a:rPr lang="es-ES" sz="2000" dirty="0" smtClean="0">
                <a:latin typeface="Consolas" pitchFamily="49" charset="0"/>
              </a:rPr>
              <a:t>   resultado = numerador / denominador;</a:t>
            </a:r>
          </a:p>
          <a:p>
            <a:pPr marL="1438275" lvl="1" indent="0">
              <a:spcBef>
                <a:spcPts val="0"/>
              </a:spcBef>
              <a:spcAft>
                <a:spcPts val="100"/>
              </a:spcAft>
              <a:buNone/>
            </a:pPr>
            <a:r>
              <a:rPr lang="es-ES" sz="2000" dirty="0" smtClean="0">
                <a:latin typeface="Consolas" pitchFamily="49" charset="0"/>
              </a:rPr>
              <a:t>   cout &lt;&lt; </a:t>
            </a:r>
            <a:r>
              <a:rPr lang="es-ES" sz="2000" dirty="0" smtClean="0">
                <a:solidFill>
                  <a:srgbClr val="FFFF00"/>
                </a:solidFill>
                <a:latin typeface="Consolas" pitchFamily="49" charset="0"/>
              </a:rPr>
              <a:t>"Resultado: "</a:t>
            </a:r>
            <a:r>
              <a:rPr lang="es-ES" sz="2000" dirty="0" smtClean="0">
                <a:latin typeface="Consolas" pitchFamily="49" charset="0"/>
              </a:rPr>
              <a:t> &lt;&lt; resultado &lt;&lt; endl;</a:t>
            </a:r>
          </a:p>
          <a:p>
            <a:pPr marL="1438275" lvl="1" indent="0">
              <a:spcBef>
                <a:spcPts val="0"/>
              </a:spcBef>
              <a:spcAft>
                <a:spcPts val="100"/>
              </a:spcAft>
              <a:buNone/>
            </a:pPr>
            <a:r>
              <a:rPr lang="es-ES" sz="2000" dirty="0" smtClean="0">
                <a:latin typeface="Consolas" pitchFamily="49" charset="0"/>
              </a:rPr>
              <a:t>   </a:t>
            </a:r>
            <a:r>
              <a:rPr lang="es-ES" sz="2000" dirty="0" smtClean="0">
                <a:solidFill>
                  <a:schemeClr val="accent2">
                    <a:lumMod val="60000"/>
                    <a:lumOff val="40000"/>
                  </a:schemeClr>
                </a:solidFill>
                <a:latin typeface="Consolas" pitchFamily="49" charset="0"/>
              </a:rPr>
              <a:t>return </a:t>
            </a:r>
            <a:r>
              <a:rPr lang="es-ES" sz="2000" dirty="0" smtClean="0">
                <a:solidFill>
                  <a:srgbClr val="FFFF00"/>
                </a:solidFill>
                <a:latin typeface="Consolas" pitchFamily="49" charset="0"/>
              </a:rPr>
              <a:t>0</a:t>
            </a:r>
            <a:r>
              <a:rPr lang="es-ES" sz="2000" dirty="0" smtClean="0">
                <a:latin typeface="Consolas" pitchFamily="49" charset="0"/>
              </a:rPr>
              <a:t>;</a:t>
            </a:r>
          </a:p>
          <a:p>
            <a:pPr marL="1438275" lvl="1" indent="0">
              <a:spcBef>
                <a:spcPts val="0"/>
              </a:spcBef>
              <a:spcAft>
                <a:spcPts val="100"/>
              </a:spcAft>
              <a:buNone/>
            </a:pPr>
            <a:r>
              <a:rPr lang="es-ES" sz="2000" dirty="0" smtClean="0">
                <a:latin typeface="Consolas" pitchFamily="49" charset="0"/>
              </a:rPr>
              <a:t>}</a:t>
            </a:r>
          </a:p>
        </p:txBody>
      </p:sp>
      <p:sp>
        <p:nvSpPr>
          <p:cNvPr id="13" name="12 CuadroTexto"/>
          <p:cNvSpPr txBox="1"/>
          <p:nvPr/>
        </p:nvSpPr>
        <p:spPr>
          <a:xfrm>
            <a:off x="827584" y="5097145"/>
            <a:ext cx="7719864" cy="338554"/>
          </a:xfrm>
          <a:prstGeom prst="rect">
            <a:avLst/>
          </a:prstGeom>
          <a:solidFill>
            <a:srgbClr val="7E9632">
              <a:alpha val="50196"/>
            </a:srgbClr>
          </a:solidFill>
          <a:ln>
            <a:solidFill>
              <a:srgbClr val="002060"/>
            </a:solidFill>
          </a:ln>
        </p:spPr>
        <p:txBody>
          <a:bodyPr wrap="square" rtlCol="0">
            <a:noAutofit/>
          </a:bodyPr>
          <a:lstStyle/>
          <a:p>
            <a:r>
              <a:rPr lang="es-ES" sz="1600" dirty="0" smtClean="0">
                <a:effectLst>
                  <a:outerShdw blurRad="38100" dist="38100" dir="2700000" algn="tl">
                    <a:srgbClr val="000000">
                      <a:alpha val="43137"/>
                    </a:srgbClr>
                  </a:outerShdw>
                </a:effectLst>
                <a:latin typeface="Cambria" pitchFamily="18" charset="0"/>
              </a:rPr>
              <a:t>Salida</a:t>
            </a:r>
          </a:p>
        </p:txBody>
      </p:sp>
      <p:sp>
        <p:nvSpPr>
          <p:cNvPr id="12" name="11 CuadroTexto"/>
          <p:cNvSpPr txBox="1"/>
          <p:nvPr/>
        </p:nvSpPr>
        <p:spPr>
          <a:xfrm>
            <a:off x="827584" y="4754713"/>
            <a:ext cx="7719864" cy="338554"/>
          </a:xfrm>
          <a:prstGeom prst="rect">
            <a:avLst/>
          </a:prstGeom>
          <a:solidFill>
            <a:srgbClr val="7E9632">
              <a:alpha val="50196"/>
            </a:srgbClr>
          </a:solidFill>
          <a:ln>
            <a:solidFill>
              <a:srgbClr val="002060"/>
            </a:solidFill>
          </a:ln>
        </p:spPr>
        <p:txBody>
          <a:bodyPr wrap="square" rtlCol="0">
            <a:noAutofit/>
          </a:bodyPr>
          <a:lstStyle/>
          <a:p>
            <a:r>
              <a:rPr lang="es-ES" sz="1600" dirty="0" smtClean="0">
                <a:effectLst>
                  <a:outerShdw blurRad="38100" dist="38100" dir="2700000" algn="tl">
                    <a:srgbClr val="000000">
                      <a:alpha val="43137"/>
                    </a:srgbClr>
                  </a:outerShdw>
                </a:effectLst>
                <a:latin typeface="Cambria" pitchFamily="18" charset="0"/>
              </a:rPr>
              <a:t>Procesamiento</a:t>
            </a:r>
          </a:p>
        </p:txBody>
      </p:sp>
      <p:sp>
        <p:nvSpPr>
          <p:cNvPr id="9" name="8 CuadroTexto"/>
          <p:cNvSpPr txBox="1"/>
          <p:nvPr/>
        </p:nvSpPr>
        <p:spPr>
          <a:xfrm>
            <a:off x="827584" y="3526834"/>
            <a:ext cx="7719864" cy="1224000"/>
          </a:xfrm>
          <a:prstGeom prst="rect">
            <a:avLst/>
          </a:prstGeom>
          <a:solidFill>
            <a:srgbClr val="7E9632">
              <a:alpha val="50196"/>
            </a:srgbClr>
          </a:solidFill>
          <a:ln>
            <a:solidFill>
              <a:srgbClr val="002060"/>
            </a:solidFill>
          </a:ln>
        </p:spPr>
        <p:txBody>
          <a:bodyPr wrap="square" rtlCol="0" anchor="ctr">
            <a:noAutofit/>
          </a:bodyPr>
          <a:lstStyle/>
          <a:p>
            <a:r>
              <a:rPr lang="es-ES" sz="1600" dirty="0" smtClean="0">
                <a:effectLst>
                  <a:outerShdw blurRad="38100" dist="38100" dir="2700000" algn="tl">
                    <a:srgbClr val="000000">
                      <a:alpha val="43137"/>
                    </a:srgbClr>
                  </a:outerShdw>
                </a:effectLst>
                <a:latin typeface="Cambria" pitchFamily="18" charset="0"/>
              </a:rPr>
              <a:t>Entrada</a:t>
            </a:r>
          </a:p>
        </p:txBody>
      </p:sp>
      <p:sp>
        <p:nvSpPr>
          <p:cNvPr id="8" name="7 CuadroTexto"/>
          <p:cNvSpPr txBox="1"/>
          <p:nvPr/>
        </p:nvSpPr>
        <p:spPr>
          <a:xfrm>
            <a:off x="827584" y="3184401"/>
            <a:ext cx="7719864" cy="338554"/>
          </a:xfrm>
          <a:prstGeom prst="rect">
            <a:avLst/>
          </a:prstGeom>
          <a:solidFill>
            <a:srgbClr val="7E9632">
              <a:alpha val="50196"/>
            </a:srgbClr>
          </a:solidFill>
          <a:ln>
            <a:solidFill>
              <a:srgbClr val="002060"/>
            </a:solidFill>
          </a:ln>
        </p:spPr>
        <p:txBody>
          <a:bodyPr wrap="square" rtlCol="0">
            <a:noAutofit/>
          </a:bodyPr>
          <a:lstStyle/>
          <a:p>
            <a:r>
              <a:rPr lang="es-ES" sz="1600" dirty="0" smtClean="0">
                <a:effectLst>
                  <a:outerShdw blurRad="38100" dist="38100" dir="2700000" algn="tl">
                    <a:srgbClr val="000000">
                      <a:alpha val="43137"/>
                    </a:srgbClr>
                  </a:outerShdw>
                </a:effectLst>
                <a:latin typeface="Cambria" pitchFamily="18" charset="0"/>
              </a:rPr>
              <a:t>Declaraciones</a:t>
            </a:r>
          </a:p>
        </p:txBody>
      </p:sp>
      <p:sp>
        <p:nvSpPr>
          <p:cNvPr id="2" name="1 Título"/>
          <p:cNvSpPr>
            <a:spLocks noGrp="1"/>
          </p:cNvSpPr>
          <p:nvPr>
            <p:ph type="title"/>
          </p:nvPr>
        </p:nvSpPr>
        <p:spPr/>
        <p:txBody>
          <a:bodyPr/>
          <a:lstStyle/>
          <a:p>
            <a:r>
              <a:rPr lang="es-ES" dirty="0" smtClean="0"/>
              <a:t>Programa con lectura de datos</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118</a:t>
            </a:fld>
            <a:endParaRPr lang="en-US" dirty="0"/>
          </a:p>
        </p:txBody>
      </p:sp>
      <p:sp>
        <p:nvSpPr>
          <p:cNvPr id="6"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15" name="14 CuadroTexto"/>
          <p:cNvSpPr txBox="1"/>
          <p:nvPr/>
        </p:nvSpPr>
        <p:spPr>
          <a:xfrm>
            <a:off x="6477778" y="343179"/>
            <a:ext cx="2270686" cy="461665"/>
          </a:xfrm>
          <a:prstGeom prst="rect">
            <a:avLst/>
          </a:prstGeom>
          <a:noFill/>
        </p:spPr>
        <p:txBody>
          <a:bodyPr wrap="none" rtlCol="0">
            <a:spAutoFit/>
          </a:bodyPr>
          <a:lstStyle/>
          <a:p>
            <a:pPr algn="r"/>
            <a:r>
              <a:rPr lang="es-ES" sz="2400" b="1" dirty="0" smtClean="0">
                <a:ln>
                  <a:solidFill>
                    <a:srgbClr val="0070C0"/>
                  </a:solidFill>
                </a:ln>
                <a:solidFill>
                  <a:schemeClr val="bg2">
                    <a:lumMod val="20000"/>
                    <a:lumOff val="80000"/>
                  </a:schemeClr>
                </a:solidFill>
                <a:effectLst>
                  <a:outerShdw blurRad="38100" dist="38100" dir="2700000" algn="tl">
                    <a:srgbClr val="000000">
                      <a:alpha val="43137"/>
                    </a:srgbClr>
                  </a:outerShdw>
                </a:effectLst>
                <a:latin typeface="+mj-lt"/>
                <a:ea typeface="+mj-ea"/>
                <a:cs typeface="+mj-cs"/>
              </a:rPr>
              <a:t>Implementación</a:t>
            </a:r>
          </a:p>
        </p:txBody>
      </p:sp>
      <p:sp>
        <p:nvSpPr>
          <p:cNvPr id="16" name="15 CuadroTexto"/>
          <p:cNvSpPr txBox="1"/>
          <p:nvPr/>
        </p:nvSpPr>
        <p:spPr>
          <a:xfrm>
            <a:off x="6986273" y="952386"/>
            <a:ext cx="1704313"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división.cpp</a:t>
            </a:r>
          </a:p>
        </p:txBody>
      </p:sp>
      <p:sp>
        <p:nvSpPr>
          <p:cNvPr id="18" name="17 CuadroTexto"/>
          <p:cNvSpPr txBox="1"/>
          <p:nvPr/>
        </p:nvSpPr>
        <p:spPr>
          <a:xfrm>
            <a:off x="6300192" y="1518692"/>
            <a:ext cx="2168790" cy="1512168"/>
          </a:xfrm>
          <a:prstGeom prst="rect">
            <a:avLst/>
          </a:prstGeom>
          <a:solidFill>
            <a:schemeClr val="dk1"/>
          </a:solidFill>
          <a:ln w="63500" cap="rnd">
            <a:solidFill>
              <a:schemeClr val="tx1">
                <a:lumMod val="85000"/>
              </a:schemeClr>
            </a:solid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endParaRPr lang="es-ES" sz="1600" dirty="0" smtClean="0">
              <a:latin typeface="Consolas" pitchFamily="49" charset="0"/>
            </a:endParaRPr>
          </a:p>
        </p:txBody>
      </p:sp>
      <p:sp>
        <p:nvSpPr>
          <p:cNvPr id="20" name="19 CuadroTexto"/>
          <p:cNvSpPr txBox="1"/>
          <p:nvPr/>
        </p:nvSpPr>
        <p:spPr>
          <a:xfrm>
            <a:off x="6371630" y="1804444"/>
            <a:ext cx="267958" cy="369332"/>
          </a:xfrm>
          <a:prstGeom prst="rect">
            <a:avLst/>
          </a:prstGeom>
          <a:noFill/>
        </p:spPr>
        <p:txBody>
          <a:bodyPr wrap="square" rtlCol="0">
            <a:spAutoFit/>
          </a:bodyPr>
          <a:lstStyle/>
          <a:p>
            <a:r>
              <a:rPr lang="es-ES" dirty="0" smtClean="0">
                <a:latin typeface="Consolas" pitchFamily="49" charset="0"/>
              </a:rPr>
              <a:t>_</a:t>
            </a:r>
            <a:endParaRPr lang="es-ES" dirty="0"/>
          </a:p>
        </p:txBody>
      </p:sp>
      <p:sp>
        <p:nvSpPr>
          <p:cNvPr id="21" name="20 CuadroTexto"/>
          <p:cNvSpPr txBox="1"/>
          <p:nvPr/>
        </p:nvSpPr>
        <p:spPr>
          <a:xfrm>
            <a:off x="6371630" y="1554175"/>
            <a:ext cx="1428760" cy="428628"/>
          </a:xfrm>
          <a:prstGeom prst="rect">
            <a:avLst/>
          </a:prstGeom>
          <a:noFill/>
          <a:ln w="63500" cap="rnd">
            <a:noFill/>
          </a:ln>
          <a:effectLst>
            <a:outerShdw blurRad="50800" dist="38100" dir="2700000" algn="tl" rotWithShape="0">
              <a:schemeClr val="bg1">
                <a:alpha val="40000"/>
              </a:scheme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600" dirty="0" smtClean="0">
                <a:latin typeface="Consolas" pitchFamily="49" charset="0"/>
              </a:rPr>
              <a:t>Numerador: _</a:t>
            </a:r>
          </a:p>
        </p:txBody>
      </p:sp>
      <p:sp>
        <p:nvSpPr>
          <p:cNvPr id="22" name="21 CuadroTexto"/>
          <p:cNvSpPr txBox="1"/>
          <p:nvPr/>
        </p:nvSpPr>
        <p:spPr>
          <a:xfrm>
            <a:off x="7657514" y="1554175"/>
            <a:ext cx="739460" cy="428628"/>
          </a:xfrm>
          <a:prstGeom prst="rect">
            <a:avLst/>
          </a:prstGeom>
          <a:solidFill>
            <a:schemeClr val="bg1"/>
          </a:solidFill>
          <a:ln w="63500" cap="rnd">
            <a:noFill/>
          </a:ln>
          <a:effectLst>
            <a:outerShdw blurRad="50800" dist="38100" dir="2700000" algn="tl" rotWithShape="0">
              <a:schemeClr val="bg1">
                <a:alpha val="40000"/>
              </a:scheme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600" dirty="0" smtClean="0">
                <a:latin typeface="Consolas" pitchFamily="49" charset="0"/>
              </a:rPr>
              <a:t>129</a:t>
            </a:r>
          </a:p>
        </p:txBody>
      </p:sp>
      <p:sp>
        <p:nvSpPr>
          <p:cNvPr id="23" name="22 CuadroTexto"/>
          <p:cNvSpPr txBox="1"/>
          <p:nvPr/>
        </p:nvSpPr>
        <p:spPr>
          <a:xfrm>
            <a:off x="6371630" y="2518824"/>
            <a:ext cx="267958" cy="369332"/>
          </a:xfrm>
          <a:prstGeom prst="rect">
            <a:avLst/>
          </a:prstGeom>
          <a:noFill/>
        </p:spPr>
        <p:txBody>
          <a:bodyPr wrap="square" rtlCol="0">
            <a:spAutoFit/>
          </a:bodyPr>
          <a:lstStyle/>
          <a:p>
            <a:r>
              <a:rPr lang="es-ES" dirty="0" smtClean="0">
                <a:latin typeface="Consolas" pitchFamily="49" charset="0"/>
              </a:rPr>
              <a:t>_</a:t>
            </a:r>
            <a:endParaRPr lang="es-ES" dirty="0"/>
          </a:p>
        </p:txBody>
      </p:sp>
      <p:sp>
        <p:nvSpPr>
          <p:cNvPr id="24" name="23 CuadroTexto"/>
          <p:cNvSpPr txBox="1"/>
          <p:nvPr/>
        </p:nvSpPr>
        <p:spPr>
          <a:xfrm>
            <a:off x="6357343" y="1875882"/>
            <a:ext cx="1428760" cy="428628"/>
          </a:xfrm>
          <a:prstGeom prst="rect">
            <a:avLst/>
          </a:prstGeom>
          <a:solidFill>
            <a:schemeClr val="bg1"/>
          </a:solidFill>
          <a:ln w="63500" cap="rnd">
            <a:noFill/>
          </a:ln>
          <a:effectLst>
            <a:outerShdw blurRad="50800" dist="38100" dir="2700000" algn="tl" rotWithShape="0">
              <a:schemeClr val="bg1">
                <a:alpha val="40000"/>
              </a:scheme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600" dirty="0" smtClean="0">
                <a:latin typeface="Consolas" pitchFamily="49" charset="0"/>
              </a:rPr>
              <a:t>Denominador: _</a:t>
            </a:r>
          </a:p>
        </p:txBody>
      </p:sp>
      <p:sp>
        <p:nvSpPr>
          <p:cNvPr id="25" name="24 CuadroTexto"/>
          <p:cNvSpPr txBox="1"/>
          <p:nvPr/>
        </p:nvSpPr>
        <p:spPr>
          <a:xfrm>
            <a:off x="7800390" y="1875882"/>
            <a:ext cx="524576" cy="428628"/>
          </a:xfrm>
          <a:prstGeom prst="rect">
            <a:avLst/>
          </a:prstGeom>
          <a:solidFill>
            <a:schemeClr val="bg1"/>
          </a:solidFill>
          <a:ln w="63500" cap="rnd">
            <a:noFill/>
          </a:ln>
          <a:effectLst>
            <a:outerShdw blurRad="50800" dist="38100" dir="2700000" algn="tl" rotWithShape="0">
              <a:schemeClr val="bg1">
                <a:alpha val="40000"/>
              </a:scheme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600" dirty="0" smtClean="0">
                <a:latin typeface="Consolas" pitchFamily="49" charset="0"/>
              </a:rPr>
              <a:t>2</a:t>
            </a:r>
          </a:p>
        </p:txBody>
      </p:sp>
      <p:sp>
        <p:nvSpPr>
          <p:cNvPr id="26" name="25 CuadroTexto"/>
          <p:cNvSpPr txBox="1"/>
          <p:nvPr/>
        </p:nvSpPr>
        <p:spPr>
          <a:xfrm>
            <a:off x="6371630" y="2161634"/>
            <a:ext cx="267958" cy="369332"/>
          </a:xfrm>
          <a:prstGeom prst="rect">
            <a:avLst/>
          </a:prstGeom>
          <a:noFill/>
        </p:spPr>
        <p:txBody>
          <a:bodyPr wrap="square" rtlCol="0">
            <a:spAutoFit/>
          </a:bodyPr>
          <a:lstStyle/>
          <a:p>
            <a:r>
              <a:rPr lang="es-ES" dirty="0" smtClean="0">
                <a:latin typeface="Consolas" pitchFamily="49" charset="0"/>
              </a:rPr>
              <a:t>_</a:t>
            </a:r>
            <a:endParaRPr lang="es-ES" dirty="0"/>
          </a:p>
        </p:txBody>
      </p:sp>
      <p:sp>
        <p:nvSpPr>
          <p:cNvPr id="27" name="26 CuadroTexto"/>
          <p:cNvSpPr txBox="1"/>
          <p:nvPr/>
        </p:nvSpPr>
        <p:spPr>
          <a:xfrm>
            <a:off x="6357343" y="2233072"/>
            <a:ext cx="1428760" cy="428628"/>
          </a:xfrm>
          <a:prstGeom prst="rect">
            <a:avLst/>
          </a:prstGeom>
          <a:solidFill>
            <a:schemeClr val="bg1"/>
          </a:solidFill>
          <a:ln w="63500" cap="rnd">
            <a:noFill/>
          </a:ln>
          <a:effectLst>
            <a:outerShdw blurRad="50800" dist="38100" dir="2700000" algn="tl" rotWithShape="0">
              <a:schemeClr val="bg1">
                <a:alpha val="40000"/>
              </a:scheme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600" dirty="0" smtClean="0">
                <a:latin typeface="Consolas" pitchFamily="49" charset="0"/>
              </a:rPr>
              <a:t>Resultado: _</a:t>
            </a:r>
          </a:p>
        </p:txBody>
      </p:sp>
      <p:sp>
        <p:nvSpPr>
          <p:cNvPr id="28" name="27 CuadroTexto"/>
          <p:cNvSpPr txBox="1"/>
          <p:nvPr/>
        </p:nvSpPr>
        <p:spPr>
          <a:xfrm>
            <a:off x="7586076" y="2233072"/>
            <a:ext cx="810898" cy="428628"/>
          </a:xfrm>
          <a:prstGeom prst="rect">
            <a:avLst/>
          </a:prstGeom>
          <a:solidFill>
            <a:schemeClr val="bg1"/>
          </a:solidFill>
          <a:ln w="63500" cap="rnd">
            <a:noFill/>
          </a:ln>
          <a:effectLst>
            <a:outerShdw blurRad="50800" dist="38100" dir="2700000" algn="tl" rotWithShape="0">
              <a:schemeClr val="bg1">
                <a:alpha val="40000"/>
              </a:schemeClr>
            </a:outerShdw>
          </a:effectLst>
        </p:spPr>
        <p:style>
          <a:lnRef idx="2">
            <a:schemeClr val="dk1">
              <a:shade val="50000"/>
            </a:schemeClr>
          </a:lnRef>
          <a:fillRef idx="1">
            <a:schemeClr val="dk1"/>
          </a:fillRef>
          <a:effectRef idx="0">
            <a:schemeClr val="dk1"/>
          </a:effectRef>
          <a:fontRef idx="minor">
            <a:schemeClr val="lt1"/>
          </a:fontRef>
        </p:style>
        <p:txBody>
          <a:bodyPr wrap="none" tIns="72000" bIns="72000" rtlCol="0">
            <a:noAutofit/>
          </a:bodyPr>
          <a:lstStyle/>
          <a:p>
            <a:r>
              <a:rPr lang="es-ES" sz="1600" dirty="0" smtClean="0">
                <a:latin typeface="Consolas" pitchFamily="49" charset="0"/>
              </a:rPr>
              <a:t>64.5</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2000"/>
                                        <p:tgtEl>
                                          <p:spTgt spid="3">
                                            <p:txEl>
                                              <p:pRg st="2" end="2"/>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2000"/>
                                        <p:tgtEl>
                                          <p:spTgt spid="3">
                                            <p:txEl>
                                              <p:pRg st="4" end="4"/>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2000"/>
                                        <p:tgtEl>
                                          <p:spTgt spid="3">
                                            <p:txEl>
                                              <p:pRg st="5" end="5"/>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2000"/>
                                        <p:tgtEl>
                                          <p:spTgt spid="3">
                                            <p:txEl>
                                              <p:pRg st="6" end="6"/>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2000"/>
                                        <p:tgtEl>
                                          <p:spTgt spid="3">
                                            <p:txEl>
                                              <p:pRg st="7" end="7"/>
                                            </p:tx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left)">
                                      <p:cBhvr>
                                        <p:cTn id="31" dur="2000"/>
                                        <p:tgtEl>
                                          <p:spTgt spid="3">
                                            <p:txEl>
                                              <p:pRg st="8" end="8"/>
                                            </p:txEl>
                                          </p:spTgt>
                                        </p:tgtEl>
                                      </p:cBhvr>
                                    </p:animEffect>
                                  </p:childTnLst>
                                </p:cTn>
                              </p:par>
                            </p:childTnLst>
                          </p:cTn>
                        </p:par>
                        <p:par>
                          <p:cTn id="32" fill="hold">
                            <p:stCondLst>
                              <p:cond delay="14000"/>
                            </p:stCondLst>
                            <p:childTnLst>
                              <p:par>
                                <p:cTn id="33" presetID="22" presetClass="entr" presetSubtype="8" fill="hold" grpId="0" nodeType="after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left)">
                                      <p:cBhvr>
                                        <p:cTn id="35" dur="2000"/>
                                        <p:tgtEl>
                                          <p:spTgt spid="3">
                                            <p:txEl>
                                              <p:pRg st="9" end="9"/>
                                            </p:txEl>
                                          </p:spTgt>
                                        </p:tgtEl>
                                      </p:cBhvr>
                                    </p:animEffect>
                                  </p:childTnLst>
                                </p:cTn>
                              </p:par>
                            </p:childTnLst>
                          </p:cTn>
                        </p:par>
                        <p:par>
                          <p:cTn id="36" fill="hold">
                            <p:stCondLst>
                              <p:cond delay="16000"/>
                            </p:stCondLst>
                            <p:childTnLst>
                              <p:par>
                                <p:cTn id="37" presetID="22" presetClass="entr" presetSubtype="8" fill="hold" grpId="0" nodeType="after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wipe(left)">
                                      <p:cBhvr>
                                        <p:cTn id="39" dur="2000"/>
                                        <p:tgtEl>
                                          <p:spTgt spid="3">
                                            <p:txEl>
                                              <p:pRg st="10" end="10"/>
                                            </p:txEl>
                                          </p:spTgt>
                                        </p:tgtEl>
                                      </p:cBhvr>
                                    </p:animEffect>
                                  </p:childTnLst>
                                </p:cTn>
                              </p:par>
                            </p:childTnLst>
                          </p:cTn>
                        </p:par>
                        <p:par>
                          <p:cTn id="40" fill="hold">
                            <p:stCondLst>
                              <p:cond delay="18000"/>
                            </p:stCondLst>
                            <p:childTnLst>
                              <p:par>
                                <p:cTn id="41" presetID="22" presetClass="entr" presetSubtype="8" fill="hold" grpId="0" nodeType="after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wipe(left)">
                                      <p:cBhvr>
                                        <p:cTn id="43" dur="2000"/>
                                        <p:tgtEl>
                                          <p:spTgt spid="3">
                                            <p:txEl>
                                              <p:pRg st="11" end="11"/>
                                            </p:txEl>
                                          </p:spTgt>
                                        </p:tgtEl>
                                      </p:cBhvr>
                                    </p:animEffect>
                                  </p:childTnLst>
                                </p:cTn>
                              </p:par>
                            </p:childTnLst>
                          </p:cTn>
                        </p:par>
                        <p:par>
                          <p:cTn id="44" fill="hold">
                            <p:stCondLst>
                              <p:cond delay="20000"/>
                            </p:stCondLst>
                            <p:childTnLst>
                              <p:par>
                                <p:cTn id="45" presetID="22" presetClass="entr" presetSubtype="8" fill="hold" grpId="0" nodeType="after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wipe(left)">
                                      <p:cBhvr>
                                        <p:cTn id="47" dur="2000"/>
                                        <p:tgtEl>
                                          <p:spTgt spid="3">
                                            <p:txEl>
                                              <p:pRg st="12" end="12"/>
                                            </p:txEl>
                                          </p:spTgt>
                                        </p:tgtEl>
                                      </p:cBhvr>
                                    </p:animEffect>
                                  </p:childTnLst>
                                </p:cTn>
                              </p:par>
                            </p:childTnLst>
                          </p:cTn>
                        </p:par>
                        <p:par>
                          <p:cTn id="48" fill="hold">
                            <p:stCondLst>
                              <p:cond delay="22000"/>
                            </p:stCondLst>
                            <p:childTnLst>
                              <p:par>
                                <p:cTn id="49" presetID="22" presetClass="entr" presetSubtype="8" fill="hold" grpId="0" nodeType="after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wipe(left)">
                                      <p:cBhvr>
                                        <p:cTn id="51" dur="2000"/>
                                        <p:tgtEl>
                                          <p:spTgt spid="3">
                                            <p:txEl>
                                              <p:pRg st="13" end="13"/>
                                            </p:txEl>
                                          </p:spTgt>
                                        </p:tgtEl>
                                      </p:cBhvr>
                                    </p:animEffect>
                                  </p:childTnLst>
                                </p:cTn>
                              </p:par>
                            </p:childTnLst>
                          </p:cTn>
                        </p:par>
                        <p:par>
                          <p:cTn id="52" fill="hold">
                            <p:stCondLst>
                              <p:cond delay="24000"/>
                            </p:stCondLst>
                            <p:childTnLst>
                              <p:par>
                                <p:cTn id="53" presetID="22" presetClass="entr" presetSubtype="8" fill="hold" grpId="0" nodeType="after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wipe(left)">
                                      <p:cBhvr>
                                        <p:cTn id="55" dur="2000"/>
                                        <p:tgtEl>
                                          <p:spTgt spid="3">
                                            <p:txEl>
                                              <p:pRg st="14" end="14"/>
                                            </p:txEl>
                                          </p:spTgt>
                                        </p:tgtEl>
                                      </p:cBhvr>
                                    </p:animEffect>
                                  </p:childTnLst>
                                </p:cTn>
                              </p:par>
                            </p:childTnLst>
                          </p:cTn>
                        </p:par>
                        <p:par>
                          <p:cTn id="56" fill="hold">
                            <p:stCondLst>
                              <p:cond delay="26000"/>
                            </p:stCondLst>
                            <p:childTnLst>
                              <p:par>
                                <p:cTn id="57" presetID="22" presetClass="entr" presetSubtype="1"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10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wipe(left)">
                                      <p:cBhvr>
                                        <p:cTn id="64" dur="1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8"/>
                                        </p:tgtEl>
                                        <p:attrNameLst>
                                          <p:attrName>style.visibility</p:attrName>
                                        </p:attrNameLst>
                                      </p:cBhvr>
                                      <p:to>
                                        <p:strVal val="hidden"/>
                                      </p:to>
                                    </p:set>
                                  </p:childTnLst>
                                </p:cTn>
                              </p:par>
                            </p:childTnLst>
                          </p:cTn>
                        </p:par>
                        <p:par>
                          <p:cTn id="69" fill="hold">
                            <p:stCondLst>
                              <p:cond delay="0"/>
                            </p:stCondLst>
                            <p:childTnLst>
                              <p:par>
                                <p:cTn id="70" presetID="2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1000"/>
                                        <p:tgtEl>
                                          <p:spTgt spid="9"/>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1000"/>
                                        <p:tgtEl>
                                          <p:spTgt spid="21"/>
                                        </p:tgtEl>
                                      </p:cBhvr>
                                    </p:animEffect>
                                  </p:childTnLst>
                                </p:cTn>
                              </p:par>
                            </p:childTnLst>
                          </p:cTn>
                        </p:par>
                        <p:par>
                          <p:cTn id="77" fill="hold">
                            <p:stCondLst>
                              <p:cond delay="3000"/>
                            </p:stCondLst>
                            <p:childTnLst>
                              <p:par>
                                <p:cTn id="78" presetID="22" presetClass="entr" presetSubtype="8"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1000"/>
                                        <p:tgtEl>
                                          <p:spTgt spid="22"/>
                                        </p:tgtEl>
                                      </p:cBhvr>
                                    </p:animEffect>
                                  </p:childTnLst>
                                </p:cTn>
                              </p:par>
                            </p:childTnLst>
                          </p:cTn>
                        </p:par>
                        <p:par>
                          <p:cTn id="81" fill="hold">
                            <p:stCondLst>
                              <p:cond delay="4000"/>
                            </p:stCondLst>
                            <p:childTnLst>
                              <p:par>
                                <p:cTn id="82" presetID="22" presetClass="entr" presetSubtype="8" fill="hold" grpId="0" nodeType="after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wipe(left)">
                                      <p:cBhvr>
                                        <p:cTn id="84" dur="1000"/>
                                        <p:tgtEl>
                                          <p:spTgt spid="20"/>
                                        </p:tgtEl>
                                      </p:cBhvr>
                                    </p:animEffect>
                                  </p:childTnLst>
                                </p:cTn>
                              </p:par>
                            </p:childTnLst>
                          </p:cTn>
                        </p:par>
                        <p:par>
                          <p:cTn id="85" fill="hold">
                            <p:stCondLst>
                              <p:cond delay="5000"/>
                            </p:stCondLst>
                            <p:childTnLst>
                              <p:par>
                                <p:cTn id="86" presetID="22" presetClass="entr" presetSubtype="8"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left)">
                                      <p:cBhvr>
                                        <p:cTn id="88" dur="1000"/>
                                        <p:tgtEl>
                                          <p:spTgt spid="24"/>
                                        </p:tgtEl>
                                      </p:cBhvr>
                                    </p:animEffect>
                                  </p:childTnLst>
                                </p:cTn>
                              </p:par>
                            </p:childTnLst>
                          </p:cTn>
                        </p:par>
                        <p:par>
                          <p:cTn id="89" fill="hold">
                            <p:stCondLst>
                              <p:cond delay="6000"/>
                            </p:stCondLst>
                            <p:childTnLst>
                              <p:par>
                                <p:cTn id="90" presetID="22" presetClass="entr" presetSubtype="8" fill="hold" grpId="0" nodeType="after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ipe(left)">
                                      <p:cBhvr>
                                        <p:cTn id="92" dur="1000"/>
                                        <p:tgtEl>
                                          <p:spTgt spid="25"/>
                                        </p:tgtEl>
                                      </p:cBhvr>
                                    </p:animEffect>
                                  </p:childTnLst>
                                </p:cTn>
                              </p:par>
                            </p:childTnLst>
                          </p:cTn>
                        </p:par>
                        <p:par>
                          <p:cTn id="93" fill="hold">
                            <p:stCondLst>
                              <p:cond delay="7000"/>
                            </p:stCondLst>
                            <p:childTnLst>
                              <p:par>
                                <p:cTn id="94" presetID="22" presetClass="entr" presetSubtype="8"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wipe(left)">
                                      <p:cBhvr>
                                        <p:cTn id="96" dur="1000"/>
                                        <p:tgtEl>
                                          <p:spTgt spid="26"/>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9"/>
                                        </p:tgtEl>
                                        <p:attrNameLst>
                                          <p:attrName>style.visibility</p:attrName>
                                        </p:attrNameLst>
                                      </p:cBhvr>
                                      <p:to>
                                        <p:strVal val="hidden"/>
                                      </p:to>
                                    </p:set>
                                  </p:childTnLst>
                                </p:cTn>
                              </p:par>
                            </p:childTnLst>
                          </p:cTn>
                        </p:par>
                        <p:par>
                          <p:cTn id="101" fill="hold">
                            <p:stCondLst>
                              <p:cond delay="0"/>
                            </p:stCondLst>
                            <p:childTnLst>
                              <p:par>
                                <p:cTn id="102" presetID="22" presetClass="entr" presetSubtype="8"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transition="in" filter="wipe(left)">
                                      <p:cBhvr>
                                        <p:cTn id="104" dur="1000"/>
                                        <p:tgtEl>
                                          <p:spTgt spid="12"/>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12"/>
                                        </p:tgtEl>
                                        <p:attrNameLst>
                                          <p:attrName>style.visibility</p:attrName>
                                        </p:attrNameLst>
                                      </p:cBhvr>
                                      <p:to>
                                        <p:strVal val="hidden"/>
                                      </p:to>
                                    </p:set>
                                  </p:childTnLst>
                                </p:cTn>
                              </p:par>
                            </p:childTnLst>
                          </p:cTn>
                        </p:par>
                        <p:par>
                          <p:cTn id="109" fill="hold">
                            <p:stCondLst>
                              <p:cond delay="0"/>
                            </p:stCondLst>
                            <p:childTnLst>
                              <p:par>
                                <p:cTn id="110" presetID="22" presetClass="entr" presetSubtype="8" fill="hold" grpId="0"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transition="in" filter="wipe(left)">
                                      <p:cBhvr>
                                        <p:cTn id="112" dur="1000"/>
                                        <p:tgtEl>
                                          <p:spTgt spid="13"/>
                                        </p:tgtEl>
                                      </p:cBhvr>
                                    </p:animEffect>
                                  </p:childTnLst>
                                </p:cTn>
                              </p:par>
                            </p:childTnLst>
                          </p:cTn>
                        </p:par>
                        <p:par>
                          <p:cTn id="113" fill="hold">
                            <p:stCondLst>
                              <p:cond delay="1000"/>
                            </p:stCondLst>
                            <p:childTnLst>
                              <p:par>
                                <p:cTn id="114" presetID="2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left)">
                                      <p:cBhvr>
                                        <p:cTn id="116" dur="1000"/>
                                        <p:tgtEl>
                                          <p:spTgt spid="27"/>
                                        </p:tgtEl>
                                      </p:cBhvr>
                                    </p:animEffect>
                                  </p:childTnLst>
                                </p:cTn>
                              </p:par>
                            </p:childTnLst>
                          </p:cTn>
                        </p:par>
                        <p:par>
                          <p:cTn id="117" fill="hold">
                            <p:stCondLst>
                              <p:cond delay="2000"/>
                            </p:stCondLst>
                            <p:childTnLst>
                              <p:par>
                                <p:cTn id="118" presetID="22" presetClass="entr" presetSubtype="8"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left)">
                                      <p:cBhvr>
                                        <p:cTn id="120" dur="1000"/>
                                        <p:tgtEl>
                                          <p:spTgt spid="28"/>
                                        </p:tgtEl>
                                      </p:cBhvr>
                                    </p:animEffect>
                                  </p:childTnLst>
                                </p:cTn>
                              </p:par>
                            </p:childTnLst>
                          </p:cTn>
                        </p:par>
                        <p:par>
                          <p:cTn id="121" fill="hold">
                            <p:stCondLst>
                              <p:cond delay="3000"/>
                            </p:stCondLst>
                            <p:childTnLst>
                              <p:par>
                                <p:cTn id="122" presetID="22" presetClass="entr" presetSubtype="8"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wipe(left)">
                                      <p:cBhvr>
                                        <p:cTn id="12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2" grpId="0" animBg="1"/>
      <p:bldP spid="12" grpId="1" animBg="1"/>
      <p:bldP spid="9" grpId="0" animBg="1"/>
      <p:bldP spid="9" grpId="1" animBg="1"/>
      <p:bldP spid="8" grpId="0" animBg="1"/>
      <p:bldP spid="8" grpId="1" animBg="1"/>
      <p:bldP spid="16" grpId="0" animBg="1"/>
      <p:bldP spid="20" grpId="0"/>
      <p:bldP spid="21" grpId="0"/>
      <p:bldP spid="22" grpId="0" animBg="1"/>
      <p:bldP spid="24" grpId="0" animBg="1"/>
      <p:bldP spid="25" grpId="0" animBg="1"/>
      <p:bldP spid="26" grpId="0"/>
      <p:bldP spid="27" grpId="0" animBg="1"/>
      <p:bldP spid="2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119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544947" y="3044280"/>
            <a:ext cx="6054158"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Resolución de problemas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Resolución de problemas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Problema</a:t>
            </a:r>
          </a:p>
          <a:p>
            <a:pPr lvl="1" indent="1588">
              <a:spcBef>
                <a:spcPts val="0"/>
              </a:spcBef>
              <a:spcAft>
                <a:spcPts val="7200"/>
              </a:spcAft>
              <a:buNone/>
            </a:pPr>
            <a:r>
              <a:rPr lang="es-ES" i="1" dirty="0" smtClean="0"/>
              <a:t>Dadas la base y la altura de un triángulo, mostrar su área</a:t>
            </a:r>
          </a:p>
          <a:p>
            <a:pPr lvl="1" indent="1588">
              <a:lnSpc>
                <a:spcPct val="120000"/>
              </a:lnSpc>
              <a:spcBef>
                <a:spcPts val="0"/>
              </a:spcBef>
              <a:spcAft>
                <a:spcPts val="600"/>
              </a:spcAft>
              <a:buNone/>
            </a:pPr>
            <a:r>
              <a:rPr lang="es-ES" sz="2000" i="1" dirty="0" smtClean="0"/>
              <a:t>Mostrar en la pantalla un texto que pida la base del triángulo. El usuario introducirá el valor con el teclado. Mostrar en la pantalla un texto que pida la altura del triángulo. El usuario introducirá el valor con el teclado. Se calculará el área del triángulo y se mostrará en la pantalla.</a:t>
            </a:r>
            <a:endParaRPr lang="es-ES" sz="1800" i="1"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120</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Flecha abajo"/>
          <p:cNvSpPr/>
          <p:nvPr/>
        </p:nvSpPr>
        <p:spPr>
          <a:xfrm>
            <a:off x="2375756" y="2132856"/>
            <a:ext cx="4392488" cy="648072"/>
          </a:xfrm>
          <a:prstGeom prst="downArrow">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FFC000"/>
                </a:solidFill>
                <a:latin typeface="+mj-lt"/>
              </a:rPr>
              <a:t>Refinamiento</a:t>
            </a:r>
            <a:endParaRPr lang="es-ES" sz="2400" dirty="0">
              <a:solidFill>
                <a:srgbClr val="FFC000"/>
              </a:solidFill>
              <a:latin typeface="+mj-lt"/>
            </a:endParaRPr>
          </a:p>
        </p:txBody>
      </p:sp>
      <p:sp>
        <p:nvSpPr>
          <p:cNvPr id="7" name="6 CuadroTexto"/>
          <p:cNvSpPr txBox="1"/>
          <p:nvPr/>
        </p:nvSpPr>
        <p:spPr>
          <a:xfrm>
            <a:off x="6438216" y="343179"/>
            <a:ext cx="2310248" cy="461665"/>
          </a:xfrm>
          <a:prstGeom prst="rect">
            <a:avLst/>
          </a:prstGeom>
          <a:noFill/>
        </p:spPr>
        <p:txBody>
          <a:bodyPr wrap="none" rtlCol="0">
            <a:spAutoFit/>
          </a:bodyPr>
          <a:lstStyle/>
          <a:p>
            <a:pPr algn="r"/>
            <a:r>
              <a:rPr lang="es-ES" sz="2400" b="1" dirty="0" smtClean="0">
                <a:ln>
                  <a:solidFill>
                    <a:srgbClr val="0070C0"/>
                  </a:solidFill>
                </a:ln>
                <a:solidFill>
                  <a:schemeClr val="bg2">
                    <a:lumMod val="20000"/>
                    <a:lumOff val="80000"/>
                  </a:schemeClr>
                </a:solidFill>
                <a:effectLst>
                  <a:outerShdw blurRad="38100" dist="38100" dir="2700000" algn="tl">
                    <a:srgbClr val="000000">
                      <a:alpha val="43137"/>
                    </a:srgbClr>
                  </a:outerShdw>
                </a:effectLst>
                <a:latin typeface="+mj-lt"/>
                <a:ea typeface="+mj-ea"/>
                <a:cs typeface="+mj-cs"/>
              </a:rPr>
              <a:t>Análisis / Diseño</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up)">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Resolución de problemas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1000"/>
              </a:spcAft>
            </a:pPr>
            <a:r>
              <a:rPr lang="es-ES" sz="2800" dirty="0" smtClean="0">
                <a:solidFill>
                  <a:schemeClr val="bg2">
                    <a:lumMod val="20000"/>
                    <a:lumOff val="80000"/>
                  </a:schemeClr>
                </a:solidFill>
              </a:rPr>
              <a:t>Objetos: Datos que maneja el programa</a:t>
            </a:r>
          </a:p>
          <a:p>
            <a:pPr lvl="1" indent="1588">
              <a:lnSpc>
                <a:spcPct val="120000"/>
              </a:lnSpc>
              <a:spcBef>
                <a:spcPts val="0"/>
              </a:spcBef>
              <a:spcAft>
                <a:spcPts val="1200"/>
              </a:spcAft>
              <a:buNone/>
            </a:pPr>
            <a:r>
              <a:rPr lang="es-ES" sz="2000" i="1" dirty="0" smtClean="0">
                <a:solidFill>
                  <a:schemeClr val="tx1">
                    <a:lumMod val="50000"/>
                  </a:schemeClr>
                </a:solidFill>
              </a:rPr>
              <a:t>Mostrar en la </a:t>
            </a:r>
            <a:r>
              <a:rPr lang="es-ES" sz="2000" i="1" dirty="0" smtClean="0"/>
              <a:t>pantalla </a:t>
            </a:r>
            <a:r>
              <a:rPr lang="es-ES" sz="2000" i="1" dirty="0" smtClean="0">
                <a:solidFill>
                  <a:schemeClr val="tx1">
                    <a:lumMod val="50000"/>
                  </a:schemeClr>
                </a:solidFill>
              </a:rPr>
              <a:t>un </a:t>
            </a:r>
            <a:r>
              <a:rPr lang="es-ES" sz="2000" i="1" dirty="0" smtClean="0"/>
              <a:t>texto que pida la base del triángulo</a:t>
            </a:r>
            <a:r>
              <a:rPr lang="es-ES" sz="2000" i="1" dirty="0" smtClean="0">
                <a:solidFill>
                  <a:schemeClr val="tx1">
                    <a:lumMod val="50000"/>
                  </a:schemeClr>
                </a:solidFill>
              </a:rPr>
              <a:t>. El usuario introducirá la </a:t>
            </a:r>
            <a:r>
              <a:rPr lang="es-ES" sz="2000" i="1" dirty="0" smtClean="0"/>
              <a:t>base </a:t>
            </a:r>
            <a:r>
              <a:rPr lang="es-ES" sz="2000" i="1" dirty="0" smtClean="0">
                <a:solidFill>
                  <a:schemeClr val="tx1">
                    <a:lumMod val="50000"/>
                  </a:schemeClr>
                </a:solidFill>
              </a:rPr>
              <a:t>con el </a:t>
            </a:r>
            <a:r>
              <a:rPr lang="es-ES" sz="2000" i="1" dirty="0" smtClean="0"/>
              <a:t>teclado</a:t>
            </a:r>
            <a:r>
              <a:rPr lang="es-ES" sz="2000" i="1" dirty="0" smtClean="0">
                <a:solidFill>
                  <a:schemeClr val="tx1">
                    <a:lumMod val="50000"/>
                  </a:schemeClr>
                </a:solidFill>
              </a:rPr>
              <a:t>. Mostrar en la </a:t>
            </a:r>
            <a:r>
              <a:rPr lang="es-ES" sz="2000" i="1" dirty="0" smtClean="0"/>
              <a:t>pantalla </a:t>
            </a:r>
            <a:r>
              <a:rPr lang="es-ES" sz="2000" i="1" dirty="0" smtClean="0">
                <a:solidFill>
                  <a:schemeClr val="tx1">
                    <a:lumMod val="50000"/>
                  </a:schemeClr>
                </a:solidFill>
              </a:rPr>
              <a:t>un </a:t>
            </a:r>
            <a:r>
              <a:rPr lang="es-ES" sz="2000" i="1" dirty="0" smtClean="0"/>
              <a:t>texto que pida la altura del triángulo</a:t>
            </a:r>
            <a:r>
              <a:rPr lang="es-ES" sz="2000" i="1" dirty="0" smtClean="0">
                <a:solidFill>
                  <a:schemeClr val="tx1">
                    <a:lumMod val="50000"/>
                  </a:schemeClr>
                </a:solidFill>
              </a:rPr>
              <a:t>. El usuario introducirá la </a:t>
            </a:r>
            <a:r>
              <a:rPr lang="es-ES" sz="2000" i="1" dirty="0" smtClean="0"/>
              <a:t>altura </a:t>
            </a:r>
            <a:r>
              <a:rPr lang="es-ES" sz="2000" i="1" dirty="0" smtClean="0">
                <a:solidFill>
                  <a:schemeClr val="tx1">
                    <a:lumMod val="50000"/>
                  </a:schemeClr>
                </a:solidFill>
              </a:rPr>
              <a:t>con el </a:t>
            </a:r>
            <a:r>
              <a:rPr lang="es-ES" sz="2000" i="1" dirty="0" smtClean="0"/>
              <a:t>teclado</a:t>
            </a:r>
            <a:r>
              <a:rPr lang="es-ES" sz="2000" i="1" dirty="0" smtClean="0">
                <a:solidFill>
                  <a:schemeClr val="tx1">
                    <a:lumMod val="50000"/>
                  </a:schemeClr>
                </a:solidFill>
              </a:rPr>
              <a:t>. Se calculará el </a:t>
            </a:r>
            <a:r>
              <a:rPr lang="es-ES" sz="2000" i="1" dirty="0" smtClean="0"/>
              <a:t>área del triángulo </a:t>
            </a:r>
            <a:r>
              <a:rPr lang="es-ES" sz="2000" i="1" dirty="0" smtClean="0">
                <a:solidFill>
                  <a:schemeClr val="tx1">
                    <a:lumMod val="50000"/>
                  </a:schemeClr>
                </a:solidFill>
              </a:rPr>
              <a:t>y se mostrará en la </a:t>
            </a:r>
            <a:r>
              <a:rPr lang="es-ES" sz="2000" i="1" dirty="0" smtClean="0"/>
              <a:t>pantalla</a:t>
            </a:r>
            <a:r>
              <a:rPr lang="es-ES" sz="2000" i="1" dirty="0" smtClean="0">
                <a:solidFill>
                  <a:schemeClr val="tx1">
                    <a:lumMod val="50000"/>
                  </a:schemeClr>
                </a:solidFill>
              </a:rPr>
              <a:t>.</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121</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47" name="46 Grupo"/>
          <p:cNvGrpSpPr/>
          <p:nvPr/>
        </p:nvGrpSpPr>
        <p:grpSpPr>
          <a:xfrm>
            <a:off x="2311177" y="2157239"/>
            <a:ext cx="1008112" cy="1074787"/>
            <a:chOff x="2311177" y="2157239"/>
            <a:chExt cx="1008112" cy="1074787"/>
          </a:xfrm>
        </p:grpSpPr>
        <p:sp>
          <p:nvSpPr>
            <p:cNvPr id="8" name="7 Rectángulo"/>
            <p:cNvSpPr/>
            <p:nvPr/>
          </p:nvSpPr>
          <p:spPr>
            <a:xfrm>
              <a:off x="2311177" y="2871986"/>
              <a:ext cx="1008112"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0" name="9 Conector recto"/>
            <p:cNvCxnSpPr/>
            <p:nvPr/>
          </p:nvCxnSpPr>
          <p:spPr>
            <a:xfrm>
              <a:off x="2805708" y="2502421"/>
              <a:ext cx="0" cy="36004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440335" y="2157239"/>
              <a:ext cx="748924"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cout</a:t>
              </a:r>
            </a:p>
          </p:txBody>
        </p:sp>
      </p:grpSp>
      <p:grpSp>
        <p:nvGrpSpPr>
          <p:cNvPr id="48" name="47 Grupo"/>
          <p:cNvGrpSpPr/>
          <p:nvPr/>
        </p:nvGrpSpPr>
        <p:grpSpPr>
          <a:xfrm>
            <a:off x="3626371" y="2157239"/>
            <a:ext cx="3744416" cy="1074787"/>
            <a:chOff x="3626371" y="2157239"/>
            <a:chExt cx="3744416" cy="1074787"/>
          </a:xfrm>
        </p:grpSpPr>
        <p:sp>
          <p:nvSpPr>
            <p:cNvPr id="12" name="11 Rectángulo"/>
            <p:cNvSpPr/>
            <p:nvPr/>
          </p:nvSpPr>
          <p:spPr>
            <a:xfrm>
              <a:off x="3626371" y="2871986"/>
              <a:ext cx="3744416"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3" name="12 Conector recto"/>
            <p:cNvCxnSpPr/>
            <p:nvPr/>
          </p:nvCxnSpPr>
          <p:spPr>
            <a:xfrm>
              <a:off x="5493246" y="2502421"/>
              <a:ext cx="0" cy="36004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4668525" y="2157239"/>
              <a:ext cx="1659237"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cs typeface="Consolas" pitchFamily="49" charset="0"/>
                </a:rPr>
                <a:t>cadena literal</a:t>
              </a:r>
            </a:p>
          </p:txBody>
        </p:sp>
      </p:grpSp>
      <p:grpSp>
        <p:nvGrpSpPr>
          <p:cNvPr id="49" name="48 Grupo"/>
          <p:cNvGrpSpPr/>
          <p:nvPr/>
        </p:nvGrpSpPr>
        <p:grpSpPr>
          <a:xfrm>
            <a:off x="1318966" y="1772816"/>
            <a:ext cx="1625425" cy="1834108"/>
            <a:chOff x="1318966" y="1772816"/>
            <a:chExt cx="1625425" cy="1834108"/>
          </a:xfrm>
        </p:grpSpPr>
        <p:sp>
          <p:nvSpPr>
            <p:cNvPr id="15" name="14 Rectángulo"/>
            <p:cNvSpPr/>
            <p:nvPr/>
          </p:nvSpPr>
          <p:spPr>
            <a:xfrm>
              <a:off x="2368327" y="3246884"/>
              <a:ext cx="576064"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15 Conector recto"/>
            <p:cNvCxnSpPr>
              <a:endCxn id="15" idx="1"/>
            </p:cNvCxnSpPr>
            <p:nvPr/>
          </p:nvCxnSpPr>
          <p:spPr>
            <a:xfrm flipV="1">
              <a:off x="1835696" y="3426904"/>
              <a:ext cx="532631" cy="2096"/>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1845221" y="2142381"/>
              <a:ext cx="0" cy="1296144"/>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1318966" y="1772816"/>
              <a:ext cx="1070422"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cs typeface="Consolas" pitchFamily="49" charset="0"/>
                </a:rPr>
                <a:t>variable</a:t>
              </a:r>
            </a:p>
          </p:txBody>
        </p:sp>
      </p:grpSp>
      <p:grpSp>
        <p:nvGrpSpPr>
          <p:cNvPr id="50" name="49 Grupo"/>
          <p:cNvGrpSpPr/>
          <p:nvPr/>
        </p:nvGrpSpPr>
        <p:grpSpPr>
          <a:xfrm>
            <a:off x="3128221" y="1774912"/>
            <a:ext cx="1318813" cy="1832012"/>
            <a:chOff x="3128221" y="1774912"/>
            <a:chExt cx="1318813" cy="1832012"/>
          </a:xfrm>
        </p:grpSpPr>
        <p:sp>
          <p:nvSpPr>
            <p:cNvPr id="22" name="21 Rectángulo"/>
            <p:cNvSpPr/>
            <p:nvPr/>
          </p:nvSpPr>
          <p:spPr>
            <a:xfrm>
              <a:off x="3582938" y="3246884"/>
              <a:ext cx="864096"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22 Conector recto"/>
            <p:cNvCxnSpPr/>
            <p:nvPr/>
          </p:nvCxnSpPr>
          <p:spPr>
            <a:xfrm>
              <a:off x="3419872" y="3429000"/>
              <a:ext cx="172591"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3432719" y="2144477"/>
              <a:ext cx="0" cy="1296144"/>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25" name="24 CuadroTexto"/>
            <p:cNvSpPr txBox="1"/>
            <p:nvPr/>
          </p:nvSpPr>
          <p:spPr>
            <a:xfrm>
              <a:off x="3128221" y="1774912"/>
              <a:ext cx="607859"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cin</a:t>
              </a:r>
            </a:p>
          </p:txBody>
        </p:sp>
      </p:grpSp>
      <p:grpSp>
        <p:nvGrpSpPr>
          <p:cNvPr id="51" name="50 Grupo"/>
          <p:cNvGrpSpPr/>
          <p:nvPr/>
        </p:nvGrpSpPr>
        <p:grpSpPr>
          <a:xfrm>
            <a:off x="899592" y="3251076"/>
            <a:ext cx="7316241" cy="1610529"/>
            <a:chOff x="899592" y="3251076"/>
            <a:chExt cx="7316241" cy="1610529"/>
          </a:xfrm>
        </p:grpSpPr>
        <p:cxnSp>
          <p:nvCxnSpPr>
            <p:cNvPr id="27" name="26 Conector recto"/>
            <p:cNvCxnSpPr/>
            <p:nvPr/>
          </p:nvCxnSpPr>
          <p:spPr>
            <a:xfrm>
              <a:off x="7207721" y="3601591"/>
              <a:ext cx="1008112"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7207721" y="3251076"/>
              <a:ext cx="0" cy="36004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a:off x="7207721" y="3260601"/>
              <a:ext cx="1008112"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899592" y="3971156"/>
              <a:ext cx="2880320"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899592" y="3630166"/>
              <a:ext cx="2880320" cy="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3770387" y="3620641"/>
              <a:ext cx="0" cy="36004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1979712" y="3986014"/>
              <a:ext cx="0" cy="523106"/>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0" name="39 CuadroTexto"/>
            <p:cNvSpPr txBox="1"/>
            <p:nvPr/>
          </p:nvSpPr>
          <p:spPr>
            <a:xfrm>
              <a:off x="1153716" y="4461495"/>
              <a:ext cx="1659237"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cs typeface="Consolas" pitchFamily="49" charset="0"/>
                </a:rPr>
                <a:t>cadena literal</a:t>
              </a:r>
            </a:p>
          </p:txBody>
        </p:sp>
      </p:grpSp>
      <p:grpSp>
        <p:nvGrpSpPr>
          <p:cNvPr id="52" name="51 Grupo"/>
          <p:cNvGrpSpPr/>
          <p:nvPr/>
        </p:nvGrpSpPr>
        <p:grpSpPr>
          <a:xfrm>
            <a:off x="6309717" y="3611116"/>
            <a:ext cx="1070422" cy="1260014"/>
            <a:chOff x="6309717" y="3611116"/>
            <a:chExt cx="1070422" cy="1260014"/>
          </a:xfrm>
        </p:grpSpPr>
        <p:sp>
          <p:nvSpPr>
            <p:cNvPr id="41" name="40 Rectángulo"/>
            <p:cNvSpPr/>
            <p:nvPr/>
          </p:nvSpPr>
          <p:spPr>
            <a:xfrm>
              <a:off x="6434682" y="3611116"/>
              <a:ext cx="782563"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2" name="41 Conector recto"/>
            <p:cNvCxnSpPr/>
            <p:nvPr/>
          </p:nvCxnSpPr>
          <p:spPr>
            <a:xfrm>
              <a:off x="6842348" y="3986014"/>
              <a:ext cx="0" cy="523106"/>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6309717" y="4471020"/>
              <a:ext cx="1070422"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cs typeface="Consolas" pitchFamily="49" charset="0"/>
                </a:rPr>
                <a:t>variable</a:t>
              </a:r>
            </a:p>
          </p:txBody>
        </p:sp>
      </p:grpSp>
      <p:grpSp>
        <p:nvGrpSpPr>
          <p:cNvPr id="53" name="52 Grupo"/>
          <p:cNvGrpSpPr/>
          <p:nvPr/>
        </p:nvGrpSpPr>
        <p:grpSpPr>
          <a:xfrm>
            <a:off x="3309763" y="3990206"/>
            <a:ext cx="1982317" cy="1260014"/>
            <a:chOff x="3309763" y="3990206"/>
            <a:chExt cx="1982317" cy="1260014"/>
          </a:xfrm>
        </p:grpSpPr>
        <p:sp>
          <p:nvSpPr>
            <p:cNvPr id="44" name="43 Rectángulo"/>
            <p:cNvSpPr/>
            <p:nvPr/>
          </p:nvSpPr>
          <p:spPr>
            <a:xfrm>
              <a:off x="3309763" y="3990206"/>
              <a:ext cx="1982317"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5" name="44 Conector recto"/>
            <p:cNvCxnSpPr/>
            <p:nvPr/>
          </p:nvCxnSpPr>
          <p:spPr>
            <a:xfrm>
              <a:off x="4322241" y="4365104"/>
              <a:ext cx="0" cy="523106"/>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789610" y="4850110"/>
              <a:ext cx="1070422"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ambria" pitchFamily="18" charset="0"/>
                  <a:cs typeface="Consolas" pitchFamily="49" charset="0"/>
                </a:rPr>
                <a:t>variable</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1000"/>
                                        <p:tgtEl>
                                          <p:spTgt spid="47"/>
                                        </p:tgtEl>
                                      </p:cBhvr>
                                    </p:animEffec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down)">
                                      <p:cBhvr>
                                        <p:cTn id="12" dur="10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down)">
                                      <p:cBhvr>
                                        <p:cTn id="17" dur="1000"/>
                                        <p:tgtEl>
                                          <p:spTgt spid="49"/>
                                        </p:tgtEl>
                                      </p:cBhvr>
                                    </p:animEffect>
                                  </p:childTnLst>
                                  <p:subTnLst>
                                    <p:set>
                                      <p:cBhvr override="childStyle">
                                        <p:cTn dur="1" fill="hold" display="0" masterRel="nextClick" afterEffect="1"/>
                                        <p:tgtEl>
                                          <p:spTgt spid="4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down)">
                                      <p:cBhvr>
                                        <p:cTn id="22" dur="10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1000"/>
                                        <p:tgtEl>
                                          <p:spTgt spid="51"/>
                                        </p:tgtEl>
                                      </p:cBhvr>
                                    </p:animEffect>
                                  </p:childTnLst>
                                  <p:subTnLst>
                                    <p:set>
                                      <p:cBhvr override="childStyle">
                                        <p:cTn dur="1" fill="hold" display="0" masterRel="nextClick" afterEffect="1"/>
                                        <p:tgtEl>
                                          <p:spTgt spid="5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up)">
                                      <p:cBhvr>
                                        <p:cTn id="32" dur="1000"/>
                                        <p:tgtEl>
                                          <p:spTgt spid="52"/>
                                        </p:tgtEl>
                                      </p:cBhvr>
                                    </p:animEffect>
                                  </p:childTnLst>
                                  <p:subTnLst>
                                    <p:set>
                                      <p:cBhvr override="childStyle">
                                        <p:cTn dur="1" fill="hold" display="0" masterRel="nextClick" afterEffect="1"/>
                                        <p:tgtEl>
                                          <p:spTgt spid="5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wipe(up)">
                                      <p:cBhvr>
                                        <p:cTn id="37" dur="1000"/>
                                        <p:tgtEl>
                                          <p:spTgt spid="53"/>
                                        </p:tgtEl>
                                      </p:cBhvr>
                                    </p:animEffec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Resolución de problemas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Datos que maneja el programa: tipos</a:t>
            </a:r>
          </a:p>
          <a:p>
            <a:pPr lvl="1" indent="1588">
              <a:spcBef>
                <a:spcPts val="0"/>
              </a:spcBef>
              <a:spcAft>
                <a:spcPts val="600"/>
              </a:spcAft>
              <a:buNone/>
            </a:pPr>
            <a:endParaRPr lang="es-ES" sz="2000"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122</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483788" y="1772816"/>
          <a:ext cx="8176424" cy="3240360"/>
        </p:xfrm>
        <a:graphic>
          <a:graphicData uri="http://schemas.openxmlformats.org/drawingml/2006/table">
            <a:tbl>
              <a:tblPr firstRow="1" bandRow="1">
                <a:effectLst>
                  <a:outerShdw blurRad="50800" dist="38100" dir="2700000" algn="tl" rotWithShape="0">
                    <a:prstClr val="black">
                      <a:alpha val="40000"/>
                    </a:prstClr>
                  </a:outerShdw>
                </a:effectLst>
                <a:tableStyleId>{37CE84F3-28C3-443E-9E96-99CF82512B78}</a:tableStyleId>
              </a:tblPr>
              <a:tblGrid>
                <a:gridCol w="3872188"/>
                <a:gridCol w="1536216"/>
                <a:gridCol w="1352101"/>
                <a:gridCol w="1415919"/>
              </a:tblGrid>
              <a:tr h="405045">
                <a:tc>
                  <a:txBody>
                    <a:bodyPr/>
                    <a:lstStyle/>
                    <a:p>
                      <a:r>
                        <a:rPr lang="es-ES" sz="2000" b="0" i="1" dirty="0" smtClean="0">
                          <a:effectLst>
                            <a:outerShdw blurRad="38100" dist="38100" dir="2700000" algn="tl">
                              <a:srgbClr val="000000">
                                <a:alpha val="43137"/>
                              </a:srgbClr>
                            </a:outerShdw>
                          </a:effectLst>
                          <a:latin typeface="+mj-lt"/>
                        </a:rPr>
                        <a:t>Objeto</a:t>
                      </a:r>
                      <a:endParaRPr lang="es-ES" sz="2000" b="0" i="1" dirty="0">
                        <a:effectLst>
                          <a:outerShdw blurRad="38100" dist="38100" dir="2700000" algn="tl">
                            <a:srgbClr val="000000">
                              <a:alpha val="43137"/>
                            </a:srgbClr>
                          </a:outerShdw>
                        </a:effectLst>
                        <a:latin typeface="+mj-lt"/>
                      </a:endParaRPr>
                    </a:p>
                  </a:txBody>
                  <a:tcPr>
                    <a:noFill/>
                  </a:tcPr>
                </a:tc>
                <a:tc>
                  <a:txBody>
                    <a:bodyPr/>
                    <a:lstStyle/>
                    <a:p>
                      <a:r>
                        <a:rPr lang="es-ES" sz="2000" b="0" i="1" dirty="0" smtClean="0">
                          <a:effectLst>
                            <a:outerShdw blurRad="38100" dist="38100" dir="2700000" algn="tl">
                              <a:srgbClr val="000000">
                                <a:alpha val="43137"/>
                              </a:srgbClr>
                            </a:outerShdw>
                          </a:effectLst>
                          <a:latin typeface="+mj-lt"/>
                        </a:rPr>
                        <a:t>Tipo</a:t>
                      </a:r>
                      <a:endParaRPr lang="es-ES" sz="2000" b="0" i="1" dirty="0">
                        <a:effectLst>
                          <a:outerShdw blurRad="38100" dist="38100" dir="2700000" algn="tl">
                            <a:srgbClr val="000000">
                              <a:alpha val="43137"/>
                            </a:srgbClr>
                          </a:outerShdw>
                        </a:effectLst>
                        <a:latin typeface="+mj-lt"/>
                      </a:endParaRPr>
                    </a:p>
                  </a:txBody>
                  <a:tcPr>
                    <a:noFill/>
                  </a:tcPr>
                </a:tc>
                <a:tc>
                  <a:txBody>
                    <a:bodyPr/>
                    <a:lstStyle/>
                    <a:p>
                      <a:r>
                        <a:rPr lang="es-ES" sz="2000" b="0" i="1" dirty="0" smtClean="0">
                          <a:effectLst>
                            <a:outerShdw blurRad="38100" dist="38100" dir="2700000" algn="tl">
                              <a:srgbClr val="000000">
                                <a:alpha val="43137"/>
                              </a:srgbClr>
                            </a:outerShdw>
                          </a:effectLst>
                          <a:latin typeface="+mj-lt"/>
                        </a:rPr>
                        <a:t>¿Varía?</a:t>
                      </a:r>
                      <a:endParaRPr lang="es-ES" sz="2000" b="0" i="1" dirty="0">
                        <a:effectLst>
                          <a:outerShdw blurRad="38100" dist="38100" dir="2700000" algn="tl">
                            <a:srgbClr val="000000">
                              <a:alpha val="43137"/>
                            </a:srgbClr>
                          </a:outerShdw>
                        </a:effectLst>
                        <a:latin typeface="+mj-lt"/>
                      </a:endParaRPr>
                    </a:p>
                  </a:txBody>
                  <a:tcPr>
                    <a:noFill/>
                  </a:tcPr>
                </a:tc>
                <a:tc>
                  <a:txBody>
                    <a:bodyPr/>
                    <a:lstStyle/>
                    <a:p>
                      <a:r>
                        <a:rPr lang="es-ES" sz="2000" b="0" i="1" dirty="0" smtClean="0">
                          <a:effectLst>
                            <a:outerShdw blurRad="38100" dist="38100" dir="2700000" algn="tl">
                              <a:srgbClr val="000000">
                                <a:alpha val="43137"/>
                              </a:srgbClr>
                            </a:outerShdw>
                          </a:effectLst>
                          <a:latin typeface="+mj-lt"/>
                        </a:rPr>
                        <a:t>Nombre</a:t>
                      </a:r>
                      <a:endParaRPr lang="es-ES" sz="2000" b="0" i="1" dirty="0">
                        <a:effectLst>
                          <a:outerShdw blurRad="38100" dist="38100" dir="2700000" algn="tl">
                            <a:srgbClr val="000000">
                              <a:alpha val="43137"/>
                            </a:srgbClr>
                          </a:outerShdw>
                        </a:effectLst>
                        <a:latin typeface="+mj-lt"/>
                      </a:endParaRPr>
                    </a:p>
                  </a:txBody>
                  <a:tcPr>
                    <a:noFill/>
                  </a:tcPr>
                </a:tc>
              </a:tr>
              <a:tr h="405045">
                <a:tc>
                  <a:txBody>
                    <a:bodyPr/>
                    <a:lstStyle/>
                    <a:p>
                      <a:r>
                        <a:rPr lang="es-ES" sz="2000" dirty="0" smtClean="0">
                          <a:effectLst>
                            <a:outerShdw blurRad="38100" dist="38100" dir="2700000" algn="tl">
                              <a:srgbClr val="000000">
                                <a:alpha val="43137"/>
                              </a:srgbClr>
                            </a:outerShdw>
                          </a:effectLst>
                          <a:latin typeface="+mj-lt"/>
                        </a:rPr>
                        <a:t>Pantalla</a:t>
                      </a:r>
                      <a:endParaRPr lang="es-ES" sz="2000" dirty="0">
                        <a:effectLst>
                          <a:outerShdw blurRad="38100" dist="38100" dir="2700000" algn="tl">
                            <a:srgbClr val="000000">
                              <a:alpha val="43137"/>
                            </a:srgbClr>
                          </a:outerShdw>
                        </a:effectLst>
                        <a:latin typeface="+mj-lt"/>
                      </a:endParaRPr>
                    </a:p>
                  </a:txBody>
                  <a:tcPr>
                    <a:noFill/>
                  </a:tcPr>
                </a:tc>
                <a:tc>
                  <a:txBody>
                    <a:bodyPr/>
                    <a:lstStyle/>
                    <a:p>
                      <a:endParaRPr lang="es-ES" sz="2000" dirty="0">
                        <a:effectLst>
                          <a:outerShdw blurRad="38100" dist="38100" dir="2700000" algn="tl">
                            <a:srgbClr val="000000">
                              <a:alpha val="43137"/>
                            </a:srgbClr>
                          </a:outerShdw>
                        </a:effectLst>
                        <a:latin typeface="Consolas" pitchFamily="49" charset="0"/>
                      </a:endParaRPr>
                    </a:p>
                  </a:txBody>
                  <a:tcPr>
                    <a:noFill/>
                  </a:tcPr>
                </a:tc>
                <a:tc>
                  <a:txBody>
                    <a:bodyPr/>
                    <a:lstStyle/>
                    <a:p>
                      <a:r>
                        <a:rPr lang="es-ES" sz="2000" dirty="0" smtClean="0">
                          <a:effectLst>
                            <a:outerShdw blurRad="38100" dist="38100" dir="2700000" algn="tl">
                              <a:srgbClr val="000000">
                                <a:alpha val="43137"/>
                              </a:srgbClr>
                            </a:outerShdw>
                          </a:effectLst>
                          <a:latin typeface="+mj-lt"/>
                        </a:rPr>
                        <a:t>Variable</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smtClean="0">
                          <a:effectLst>
                            <a:outerShdw blurRad="38100" dist="38100" dir="2700000" algn="tl">
                              <a:srgbClr val="000000">
                                <a:alpha val="43137"/>
                              </a:srgbClr>
                            </a:outerShdw>
                          </a:effectLst>
                          <a:latin typeface="Consolas" pitchFamily="49" charset="0"/>
                        </a:rPr>
                        <a:t>cout</a:t>
                      </a:r>
                      <a:endParaRPr lang="es-ES" sz="2000" dirty="0">
                        <a:effectLst>
                          <a:outerShdw blurRad="38100" dist="38100" dir="2700000" algn="tl">
                            <a:srgbClr val="000000">
                              <a:alpha val="43137"/>
                            </a:srgbClr>
                          </a:outerShdw>
                        </a:effectLst>
                        <a:latin typeface="Consolas" pitchFamily="49" charset="0"/>
                      </a:endParaRPr>
                    </a:p>
                  </a:txBody>
                  <a:tcPr>
                    <a:noFill/>
                  </a:tcPr>
                </a:tc>
              </a:tr>
              <a:tr h="405045">
                <a:tc>
                  <a:txBody>
                    <a:bodyPr/>
                    <a:lstStyle/>
                    <a:p>
                      <a:r>
                        <a:rPr lang="es-ES" sz="2000" dirty="0" smtClean="0">
                          <a:solidFill>
                            <a:srgbClr val="FFFF00"/>
                          </a:solidFill>
                          <a:effectLst>
                            <a:outerShdw blurRad="38100" dist="38100" dir="2700000" algn="tl">
                              <a:srgbClr val="000000">
                                <a:alpha val="43137"/>
                              </a:srgbClr>
                            </a:outerShdw>
                          </a:effectLst>
                          <a:latin typeface="+mj-lt"/>
                        </a:rPr>
                        <a:t>"Introduzca la base del triángulo: "</a:t>
                      </a:r>
                      <a:endParaRPr lang="es-ES" sz="2000" dirty="0">
                        <a:effectLst>
                          <a:outerShdw blurRad="38100" dist="38100" dir="2700000" algn="tl">
                            <a:srgbClr val="000000">
                              <a:alpha val="43137"/>
                            </a:srgbClr>
                          </a:outerShdw>
                        </a:effectLst>
                        <a:latin typeface="+mj-lt"/>
                      </a:endParaRPr>
                    </a:p>
                  </a:txBody>
                  <a:tcPr>
                    <a:noFill/>
                  </a:tcPr>
                </a:tc>
                <a:tc>
                  <a:txBody>
                    <a:bodyPr/>
                    <a:lstStyle/>
                    <a:p>
                      <a:endParaRPr lang="es-ES" sz="2000" dirty="0">
                        <a:effectLst>
                          <a:outerShdw blurRad="38100" dist="38100" dir="2700000" algn="tl">
                            <a:srgbClr val="000000">
                              <a:alpha val="43137"/>
                            </a:srgbClr>
                          </a:outerShdw>
                        </a:effectLst>
                        <a:latin typeface="Consolas" pitchFamily="49" charset="0"/>
                      </a:endParaRPr>
                    </a:p>
                  </a:txBody>
                  <a:tcPr>
                    <a:noFill/>
                  </a:tcPr>
                </a:tc>
                <a:tc>
                  <a:txBody>
                    <a:bodyPr/>
                    <a:lstStyle/>
                    <a:p>
                      <a:r>
                        <a:rPr lang="es-ES" sz="2000" dirty="0" smtClean="0">
                          <a:effectLst>
                            <a:outerShdw blurRad="38100" dist="38100" dir="2700000" algn="tl">
                              <a:srgbClr val="000000">
                                <a:alpha val="43137"/>
                              </a:srgbClr>
                            </a:outerShdw>
                          </a:effectLst>
                          <a:latin typeface="+mj-lt"/>
                        </a:rPr>
                        <a:t>Constante</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i="1" dirty="0" smtClean="0">
                          <a:effectLst>
                            <a:outerShdw blurRad="38100" dist="38100" dir="2700000" algn="tl">
                              <a:srgbClr val="000000">
                                <a:alpha val="43137"/>
                              </a:srgbClr>
                            </a:outerShdw>
                          </a:effectLst>
                          <a:latin typeface="+mj-lt"/>
                        </a:rPr>
                        <a:t>ninguno</a:t>
                      </a:r>
                      <a:endParaRPr lang="es-ES" sz="2000" i="1" dirty="0">
                        <a:effectLst>
                          <a:outerShdw blurRad="38100" dist="38100" dir="2700000" algn="tl">
                            <a:srgbClr val="000000">
                              <a:alpha val="43137"/>
                            </a:srgbClr>
                          </a:outerShdw>
                        </a:effectLst>
                        <a:latin typeface="+mj-lt"/>
                      </a:endParaRPr>
                    </a:p>
                  </a:txBody>
                  <a:tcPr>
                    <a:noFill/>
                  </a:tcPr>
                </a:tc>
              </a:tr>
              <a:tr h="405045">
                <a:tc>
                  <a:txBody>
                    <a:bodyPr/>
                    <a:lstStyle/>
                    <a:p>
                      <a:r>
                        <a:rPr lang="es-ES" sz="2000" dirty="0" smtClean="0">
                          <a:effectLst>
                            <a:outerShdw blurRad="38100" dist="38100" dir="2700000" algn="tl">
                              <a:srgbClr val="000000">
                                <a:alpha val="43137"/>
                              </a:srgbClr>
                            </a:outerShdw>
                          </a:effectLst>
                          <a:latin typeface="+mj-lt"/>
                        </a:rPr>
                        <a:t>Base del triángulo</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smtClean="0">
                          <a:solidFill>
                            <a:srgbClr val="FFC000"/>
                          </a:solidFill>
                          <a:effectLst>
                            <a:outerShdw blurRad="38100" dist="38100" dir="2700000" algn="tl">
                              <a:srgbClr val="000000">
                                <a:alpha val="43137"/>
                              </a:srgbClr>
                            </a:outerShdw>
                          </a:effectLst>
                          <a:latin typeface="Consolas" pitchFamily="49" charset="0"/>
                        </a:rPr>
                        <a:t>double</a:t>
                      </a:r>
                      <a:endParaRPr lang="es-ES" sz="2000" dirty="0">
                        <a:solidFill>
                          <a:srgbClr val="FFC000"/>
                        </a:solidFill>
                        <a:effectLst>
                          <a:outerShdw blurRad="38100" dist="38100" dir="2700000" algn="tl">
                            <a:srgbClr val="000000">
                              <a:alpha val="43137"/>
                            </a:srgbClr>
                          </a:outerShdw>
                        </a:effectLst>
                        <a:latin typeface="Consolas" pitchFamily="49" charset="0"/>
                      </a:endParaRPr>
                    </a:p>
                  </a:txBody>
                  <a:tcPr>
                    <a:noFill/>
                  </a:tcPr>
                </a:tc>
                <a:tc>
                  <a:txBody>
                    <a:bodyPr/>
                    <a:lstStyle/>
                    <a:p>
                      <a:r>
                        <a:rPr lang="es-ES" sz="2000" dirty="0" smtClean="0">
                          <a:effectLst>
                            <a:outerShdw blurRad="38100" dist="38100" dir="2700000" algn="tl">
                              <a:srgbClr val="000000">
                                <a:alpha val="43137"/>
                              </a:srgbClr>
                            </a:outerShdw>
                          </a:effectLst>
                          <a:latin typeface="+mj-lt"/>
                        </a:rPr>
                        <a:t>Variable</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smtClean="0">
                          <a:effectLst>
                            <a:outerShdw blurRad="38100" dist="38100" dir="2700000" algn="tl">
                              <a:srgbClr val="000000">
                                <a:alpha val="43137"/>
                              </a:srgbClr>
                            </a:outerShdw>
                          </a:effectLst>
                          <a:latin typeface="Consolas" pitchFamily="49" charset="0"/>
                        </a:rPr>
                        <a:t>base</a:t>
                      </a:r>
                      <a:endParaRPr lang="es-ES" sz="2000" dirty="0">
                        <a:effectLst>
                          <a:outerShdw blurRad="38100" dist="38100" dir="2700000" algn="tl">
                            <a:srgbClr val="000000">
                              <a:alpha val="43137"/>
                            </a:srgbClr>
                          </a:outerShdw>
                        </a:effectLst>
                        <a:latin typeface="Consolas" pitchFamily="49" charset="0"/>
                      </a:endParaRPr>
                    </a:p>
                  </a:txBody>
                  <a:tcPr>
                    <a:noFill/>
                  </a:tcPr>
                </a:tc>
              </a:tr>
              <a:tr h="405045">
                <a:tc>
                  <a:txBody>
                    <a:bodyPr/>
                    <a:lstStyle/>
                    <a:p>
                      <a:r>
                        <a:rPr lang="es-ES" sz="2000" dirty="0" smtClean="0">
                          <a:effectLst>
                            <a:outerShdw blurRad="38100" dist="38100" dir="2700000" algn="tl">
                              <a:srgbClr val="000000">
                                <a:alpha val="43137"/>
                              </a:srgbClr>
                            </a:outerShdw>
                          </a:effectLst>
                          <a:latin typeface="+mj-lt"/>
                        </a:rPr>
                        <a:t>Teclado</a:t>
                      </a:r>
                      <a:endParaRPr lang="es-ES" sz="2000" dirty="0">
                        <a:effectLst>
                          <a:outerShdw blurRad="38100" dist="38100" dir="2700000" algn="tl">
                            <a:srgbClr val="000000">
                              <a:alpha val="43137"/>
                            </a:srgbClr>
                          </a:outerShdw>
                        </a:effectLst>
                        <a:latin typeface="+mj-lt"/>
                      </a:endParaRPr>
                    </a:p>
                  </a:txBody>
                  <a:tcPr>
                    <a:noFill/>
                  </a:tcPr>
                </a:tc>
                <a:tc>
                  <a:txBody>
                    <a:bodyPr/>
                    <a:lstStyle/>
                    <a:p>
                      <a:endParaRPr lang="es-ES" sz="2000" dirty="0">
                        <a:effectLst>
                          <a:outerShdw blurRad="38100" dist="38100" dir="2700000" algn="tl">
                            <a:srgbClr val="000000">
                              <a:alpha val="43137"/>
                            </a:srgbClr>
                          </a:outerShdw>
                        </a:effectLst>
                        <a:latin typeface="Consolas" pitchFamily="49" charset="0"/>
                      </a:endParaRPr>
                    </a:p>
                  </a:txBody>
                  <a:tcPr>
                    <a:noFill/>
                  </a:tcPr>
                </a:tc>
                <a:tc>
                  <a:txBody>
                    <a:bodyPr/>
                    <a:lstStyle/>
                    <a:p>
                      <a:r>
                        <a:rPr lang="es-ES" sz="2000" dirty="0" smtClean="0">
                          <a:effectLst>
                            <a:outerShdw blurRad="38100" dist="38100" dir="2700000" algn="tl">
                              <a:srgbClr val="000000">
                                <a:alpha val="43137"/>
                              </a:srgbClr>
                            </a:outerShdw>
                          </a:effectLst>
                          <a:latin typeface="+mj-lt"/>
                        </a:rPr>
                        <a:t>Variable</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smtClean="0">
                          <a:effectLst>
                            <a:outerShdw blurRad="38100" dist="38100" dir="2700000" algn="tl">
                              <a:srgbClr val="000000">
                                <a:alpha val="43137"/>
                              </a:srgbClr>
                            </a:outerShdw>
                          </a:effectLst>
                          <a:latin typeface="Consolas" pitchFamily="49" charset="0"/>
                        </a:rPr>
                        <a:t>cin</a:t>
                      </a:r>
                      <a:endParaRPr lang="es-ES" sz="2000" dirty="0">
                        <a:effectLst>
                          <a:outerShdw blurRad="38100" dist="38100" dir="2700000" algn="tl">
                            <a:srgbClr val="000000">
                              <a:alpha val="43137"/>
                            </a:srgbClr>
                          </a:outerShdw>
                        </a:effectLst>
                        <a:latin typeface="Consolas" pitchFamily="49" charset="0"/>
                      </a:endParaRPr>
                    </a:p>
                  </a:txBody>
                  <a:tcPr>
                    <a:noFill/>
                  </a:tcPr>
                </a:tc>
              </a:tr>
              <a:tr h="405045">
                <a:tc>
                  <a:txBody>
                    <a:bodyPr/>
                    <a:lstStyle/>
                    <a:p>
                      <a:r>
                        <a:rPr lang="es-ES" sz="2000" dirty="0" smtClean="0">
                          <a:solidFill>
                            <a:srgbClr val="FFFF00"/>
                          </a:solidFill>
                          <a:effectLst>
                            <a:outerShdw blurRad="38100" dist="38100" dir="2700000" algn="tl">
                              <a:srgbClr val="000000">
                                <a:alpha val="43137"/>
                              </a:srgbClr>
                            </a:outerShdw>
                          </a:effectLst>
                          <a:latin typeface="+mj-lt"/>
                        </a:rPr>
                        <a:t>"Introduzca la altura del triángulo: "</a:t>
                      </a:r>
                      <a:endParaRPr lang="es-ES" sz="2000" dirty="0">
                        <a:effectLst>
                          <a:outerShdw blurRad="38100" dist="38100" dir="2700000" algn="tl">
                            <a:srgbClr val="000000">
                              <a:alpha val="43137"/>
                            </a:srgbClr>
                          </a:outerShdw>
                        </a:effectLst>
                        <a:latin typeface="+mj-lt"/>
                      </a:endParaRPr>
                    </a:p>
                  </a:txBody>
                  <a:tcPr>
                    <a:noFill/>
                  </a:tcPr>
                </a:tc>
                <a:tc>
                  <a:txBody>
                    <a:bodyPr/>
                    <a:lstStyle/>
                    <a:p>
                      <a:endParaRPr lang="es-ES" sz="2000" dirty="0">
                        <a:effectLst>
                          <a:outerShdw blurRad="38100" dist="38100" dir="2700000" algn="tl">
                            <a:srgbClr val="000000">
                              <a:alpha val="43137"/>
                            </a:srgbClr>
                          </a:outerShdw>
                        </a:effectLst>
                        <a:latin typeface="Consolas" pitchFamily="49" charset="0"/>
                      </a:endParaRPr>
                    </a:p>
                  </a:txBody>
                  <a:tcPr>
                    <a:noFill/>
                  </a:tcPr>
                </a:tc>
                <a:tc>
                  <a:txBody>
                    <a:bodyPr/>
                    <a:lstStyle/>
                    <a:p>
                      <a:r>
                        <a:rPr lang="es-ES" sz="2000" dirty="0" smtClean="0">
                          <a:effectLst>
                            <a:outerShdw blurRad="38100" dist="38100" dir="2700000" algn="tl">
                              <a:srgbClr val="000000">
                                <a:alpha val="43137"/>
                              </a:srgbClr>
                            </a:outerShdw>
                          </a:effectLst>
                          <a:latin typeface="+mj-lt"/>
                        </a:rPr>
                        <a:t>Constante</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i="1" dirty="0" smtClean="0">
                          <a:effectLst>
                            <a:outerShdw blurRad="38100" dist="38100" dir="2700000" algn="tl">
                              <a:srgbClr val="000000">
                                <a:alpha val="43137"/>
                              </a:srgbClr>
                            </a:outerShdw>
                          </a:effectLst>
                          <a:latin typeface="+mj-lt"/>
                        </a:rPr>
                        <a:t>ninguno</a:t>
                      </a:r>
                      <a:endParaRPr lang="es-ES" sz="2000" i="1" dirty="0">
                        <a:effectLst>
                          <a:outerShdw blurRad="38100" dist="38100" dir="2700000" algn="tl">
                            <a:srgbClr val="000000">
                              <a:alpha val="43137"/>
                            </a:srgbClr>
                          </a:outerShdw>
                        </a:effectLst>
                        <a:latin typeface="+mj-lt"/>
                      </a:endParaRPr>
                    </a:p>
                  </a:txBody>
                  <a:tcPr>
                    <a:noFill/>
                  </a:tcPr>
                </a:tc>
              </a:tr>
              <a:tr h="405045">
                <a:tc>
                  <a:txBody>
                    <a:bodyPr/>
                    <a:lstStyle/>
                    <a:p>
                      <a:r>
                        <a:rPr lang="es-ES" sz="2000" dirty="0" smtClean="0">
                          <a:effectLst>
                            <a:outerShdw blurRad="38100" dist="38100" dir="2700000" algn="tl">
                              <a:srgbClr val="000000">
                                <a:alpha val="43137"/>
                              </a:srgbClr>
                            </a:outerShdw>
                          </a:effectLst>
                          <a:latin typeface="+mj-lt"/>
                        </a:rPr>
                        <a:t>Altura del triángulo</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smtClean="0">
                          <a:solidFill>
                            <a:srgbClr val="FFC000"/>
                          </a:solidFill>
                          <a:effectLst>
                            <a:outerShdw blurRad="38100" dist="38100" dir="2700000" algn="tl">
                              <a:srgbClr val="000000">
                                <a:alpha val="43137"/>
                              </a:srgbClr>
                            </a:outerShdw>
                          </a:effectLst>
                          <a:latin typeface="Consolas" pitchFamily="49" charset="0"/>
                        </a:rPr>
                        <a:t>double</a:t>
                      </a:r>
                      <a:endParaRPr lang="es-ES" sz="2000" dirty="0">
                        <a:solidFill>
                          <a:srgbClr val="FFC000"/>
                        </a:solidFill>
                        <a:effectLst>
                          <a:outerShdw blurRad="38100" dist="38100" dir="2700000" algn="tl">
                            <a:srgbClr val="000000">
                              <a:alpha val="43137"/>
                            </a:srgbClr>
                          </a:outerShdw>
                        </a:effectLst>
                        <a:latin typeface="Consolas" pitchFamily="49" charset="0"/>
                      </a:endParaRPr>
                    </a:p>
                  </a:txBody>
                  <a:tcPr>
                    <a:noFill/>
                  </a:tcPr>
                </a:tc>
                <a:tc>
                  <a:txBody>
                    <a:bodyPr/>
                    <a:lstStyle/>
                    <a:p>
                      <a:r>
                        <a:rPr lang="es-ES" sz="2000" dirty="0" smtClean="0">
                          <a:effectLst>
                            <a:outerShdw blurRad="38100" dist="38100" dir="2700000" algn="tl">
                              <a:srgbClr val="000000">
                                <a:alpha val="43137"/>
                              </a:srgbClr>
                            </a:outerShdw>
                          </a:effectLst>
                          <a:latin typeface="+mj-lt"/>
                        </a:rPr>
                        <a:t>Variable</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smtClean="0">
                          <a:effectLst>
                            <a:outerShdw blurRad="38100" dist="38100" dir="2700000" algn="tl">
                              <a:srgbClr val="000000">
                                <a:alpha val="43137"/>
                              </a:srgbClr>
                            </a:outerShdw>
                          </a:effectLst>
                          <a:latin typeface="Consolas" pitchFamily="49" charset="0"/>
                        </a:rPr>
                        <a:t>altura</a:t>
                      </a:r>
                      <a:endParaRPr lang="es-ES" sz="2000" dirty="0">
                        <a:effectLst>
                          <a:outerShdw blurRad="38100" dist="38100" dir="2700000" algn="tl">
                            <a:srgbClr val="000000">
                              <a:alpha val="43137"/>
                            </a:srgbClr>
                          </a:outerShdw>
                        </a:effectLst>
                        <a:latin typeface="Consolas" pitchFamily="49" charset="0"/>
                      </a:endParaRPr>
                    </a:p>
                  </a:txBody>
                  <a:tcPr>
                    <a:noFill/>
                  </a:tcPr>
                </a:tc>
              </a:tr>
              <a:tr h="405045">
                <a:tc>
                  <a:txBody>
                    <a:bodyPr/>
                    <a:lstStyle/>
                    <a:p>
                      <a:r>
                        <a:rPr lang="es-ES" sz="2000" dirty="0" smtClean="0">
                          <a:effectLst>
                            <a:outerShdw blurRad="38100" dist="38100" dir="2700000" algn="tl">
                              <a:srgbClr val="000000">
                                <a:alpha val="43137"/>
                              </a:srgbClr>
                            </a:outerShdw>
                          </a:effectLst>
                          <a:latin typeface="+mj-lt"/>
                        </a:rPr>
                        <a:t>Área del triángulo</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smtClean="0">
                          <a:solidFill>
                            <a:srgbClr val="FFC000"/>
                          </a:solidFill>
                          <a:effectLst>
                            <a:outerShdw blurRad="38100" dist="38100" dir="2700000" algn="tl">
                              <a:srgbClr val="000000">
                                <a:alpha val="43137"/>
                              </a:srgbClr>
                            </a:outerShdw>
                          </a:effectLst>
                          <a:latin typeface="Consolas" pitchFamily="49" charset="0"/>
                        </a:rPr>
                        <a:t>double</a:t>
                      </a:r>
                      <a:endParaRPr lang="es-ES" sz="2000" dirty="0">
                        <a:solidFill>
                          <a:srgbClr val="FFC000"/>
                        </a:solidFill>
                        <a:effectLst>
                          <a:outerShdw blurRad="38100" dist="38100" dir="2700000" algn="tl">
                            <a:srgbClr val="000000">
                              <a:alpha val="43137"/>
                            </a:srgbClr>
                          </a:outerShdw>
                        </a:effectLst>
                        <a:latin typeface="Consolas" pitchFamily="49" charset="0"/>
                      </a:endParaRPr>
                    </a:p>
                  </a:txBody>
                  <a:tcPr>
                    <a:noFill/>
                  </a:tcPr>
                </a:tc>
                <a:tc>
                  <a:txBody>
                    <a:bodyPr/>
                    <a:lstStyle/>
                    <a:p>
                      <a:r>
                        <a:rPr lang="es-ES" sz="2000" dirty="0" smtClean="0">
                          <a:effectLst>
                            <a:outerShdw blurRad="38100" dist="38100" dir="2700000" algn="tl">
                              <a:srgbClr val="000000">
                                <a:alpha val="43137"/>
                              </a:srgbClr>
                            </a:outerShdw>
                          </a:effectLst>
                          <a:latin typeface="+mj-lt"/>
                        </a:rPr>
                        <a:t>Variable</a:t>
                      </a:r>
                      <a:endParaRPr lang="es-ES" sz="2000" dirty="0">
                        <a:effectLst>
                          <a:outerShdw blurRad="38100" dist="38100" dir="2700000" algn="tl">
                            <a:srgbClr val="000000">
                              <a:alpha val="43137"/>
                            </a:srgbClr>
                          </a:outerShdw>
                        </a:effectLst>
                        <a:latin typeface="+mj-lt"/>
                      </a:endParaRPr>
                    </a:p>
                  </a:txBody>
                  <a:tcPr>
                    <a:noFill/>
                  </a:tcPr>
                </a:tc>
                <a:tc>
                  <a:txBody>
                    <a:bodyPr/>
                    <a:lstStyle/>
                    <a:p>
                      <a:r>
                        <a:rPr lang="es-ES" sz="2000" dirty="0" err="1" smtClean="0">
                          <a:effectLst>
                            <a:outerShdw blurRad="38100" dist="38100" dir="2700000" algn="tl">
                              <a:srgbClr val="000000">
                                <a:alpha val="43137"/>
                              </a:srgbClr>
                            </a:outerShdw>
                          </a:effectLst>
                          <a:latin typeface="Consolas" pitchFamily="49" charset="0"/>
                        </a:rPr>
                        <a:t>area</a:t>
                      </a:r>
                      <a:endParaRPr lang="es-ES" sz="2000" dirty="0">
                        <a:effectLst>
                          <a:outerShdw blurRad="38100" dist="38100" dir="2700000" algn="tl">
                            <a:srgbClr val="000000">
                              <a:alpha val="43137"/>
                            </a:srgbClr>
                          </a:outerShdw>
                        </a:effectLst>
                        <a:latin typeface="Consolas" pitchFamily="49" charset="0"/>
                      </a:endParaRPr>
                    </a:p>
                  </a:txBody>
                  <a:tcPr>
                    <a:no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Resolución de problemas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1000"/>
              </a:spcAft>
            </a:pPr>
            <a:r>
              <a:rPr lang="es-ES" sz="2800" dirty="0" smtClean="0">
                <a:solidFill>
                  <a:schemeClr val="bg2">
                    <a:lumMod val="20000"/>
                    <a:lumOff val="80000"/>
                  </a:schemeClr>
                </a:solidFill>
              </a:rPr>
              <a:t>Operaciones (acciones)</a:t>
            </a:r>
          </a:p>
          <a:p>
            <a:pPr lvl="1" indent="1588">
              <a:lnSpc>
                <a:spcPct val="120000"/>
              </a:lnSpc>
              <a:spcBef>
                <a:spcPts val="0"/>
              </a:spcBef>
              <a:spcAft>
                <a:spcPts val="1800"/>
              </a:spcAft>
              <a:buNone/>
            </a:pPr>
            <a:r>
              <a:rPr lang="es-ES" sz="2000" i="1" dirty="0" smtClean="0"/>
              <a:t>Mostrar </a:t>
            </a:r>
            <a:r>
              <a:rPr lang="es-ES" sz="2000" i="1" dirty="0" smtClean="0">
                <a:solidFill>
                  <a:schemeClr val="tx1">
                    <a:lumMod val="50000"/>
                  </a:schemeClr>
                </a:solidFill>
              </a:rPr>
              <a:t>en la pantalla un texto que pida la base del triángulo. El usuario </a:t>
            </a:r>
            <a:r>
              <a:rPr lang="es-ES" sz="2000" i="1" dirty="0" smtClean="0"/>
              <a:t>introducirá </a:t>
            </a:r>
            <a:r>
              <a:rPr lang="es-ES" sz="2000" i="1" dirty="0" smtClean="0">
                <a:solidFill>
                  <a:schemeClr val="tx1">
                    <a:lumMod val="50000"/>
                  </a:schemeClr>
                </a:solidFill>
              </a:rPr>
              <a:t>la base con el teclado.</a:t>
            </a:r>
            <a:r>
              <a:rPr lang="es-ES" sz="2000" i="1" dirty="0" smtClean="0"/>
              <a:t> Mostrar </a:t>
            </a:r>
            <a:r>
              <a:rPr lang="es-ES" sz="2000" i="1" dirty="0" smtClean="0">
                <a:solidFill>
                  <a:schemeClr val="tx1">
                    <a:lumMod val="50000"/>
                  </a:schemeClr>
                </a:solidFill>
              </a:rPr>
              <a:t>en la pantalla un texto que pida la altura del triángulo. El usuario </a:t>
            </a:r>
            <a:r>
              <a:rPr lang="es-ES" sz="2000" i="1" dirty="0" smtClean="0"/>
              <a:t>introducirá </a:t>
            </a:r>
            <a:r>
              <a:rPr lang="es-ES" sz="2000" i="1" dirty="0" smtClean="0">
                <a:solidFill>
                  <a:schemeClr val="tx1">
                    <a:lumMod val="50000"/>
                  </a:schemeClr>
                </a:solidFill>
              </a:rPr>
              <a:t>la altura con el teclado. Se </a:t>
            </a:r>
            <a:r>
              <a:rPr lang="es-ES" sz="2000" i="1" dirty="0" smtClean="0"/>
              <a:t>calculará </a:t>
            </a:r>
            <a:r>
              <a:rPr lang="es-ES" sz="2000" i="1" dirty="0" smtClean="0">
                <a:solidFill>
                  <a:schemeClr val="tx1">
                    <a:lumMod val="50000"/>
                  </a:schemeClr>
                </a:solidFill>
              </a:rPr>
              <a:t>el área del triángulo y se </a:t>
            </a:r>
            <a:r>
              <a:rPr lang="es-ES" sz="2000" i="1" dirty="0" smtClean="0"/>
              <a:t>mostrará </a:t>
            </a:r>
            <a:r>
              <a:rPr lang="es-ES" sz="2000" i="1" dirty="0" smtClean="0">
                <a:solidFill>
                  <a:schemeClr val="tx1">
                    <a:lumMod val="50000"/>
                  </a:schemeClr>
                </a:solidFill>
              </a:rPr>
              <a:t>en la pantalla.</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123</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6" name="5 Grupo"/>
          <p:cNvGrpSpPr/>
          <p:nvPr/>
        </p:nvGrpSpPr>
        <p:grpSpPr>
          <a:xfrm>
            <a:off x="755576" y="2157239"/>
            <a:ext cx="1736373" cy="1074787"/>
            <a:chOff x="2239169" y="2157239"/>
            <a:chExt cx="1736373" cy="1074787"/>
          </a:xfrm>
        </p:grpSpPr>
        <p:sp>
          <p:nvSpPr>
            <p:cNvPr id="7" name="6 Rectángulo"/>
            <p:cNvSpPr/>
            <p:nvPr/>
          </p:nvSpPr>
          <p:spPr>
            <a:xfrm>
              <a:off x="2311177" y="2871986"/>
              <a:ext cx="1008112"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p:cNvCxnSpPr/>
            <p:nvPr/>
          </p:nvCxnSpPr>
          <p:spPr>
            <a:xfrm>
              <a:off x="2805708" y="2502421"/>
              <a:ext cx="0" cy="360040"/>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239169" y="2157239"/>
              <a:ext cx="1736373"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cout &lt;&lt; ...</a:t>
              </a:r>
            </a:p>
          </p:txBody>
        </p:sp>
      </p:grpSp>
      <p:grpSp>
        <p:nvGrpSpPr>
          <p:cNvPr id="10" name="9 Grupo"/>
          <p:cNvGrpSpPr/>
          <p:nvPr/>
        </p:nvGrpSpPr>
        <p:grpSpPr>
          <a:xfrm>
            <a:off x="4788024" y="2157239"/>
            <a:ext cx="1595309" cy="1804392"/>
            <a:chOff x="2167161" y="2157239"/>
            <a:chExt cx="1595309" cy="1804392"/>
          </a:xfrm>
        </p:grpSpPr>
        <p:sp>
          <p:nvSpPr>
            <p:cNvPr id="11" name="10 Rectángulo"/>
            <p:cNvSpPr/>
            <p:nvPr/>
          </p:nvSpPr>
          <p:spPr>
            <a:xfrm>
              <a:off x="2330227" y="3601591"/>
              <a:ext cx="1296144"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2" name="11 Conector recto"/>
            <p:cNvCxnSpPr/>
            <p:nvPr/>
          </p:nvCxnSpPr>
          <p:spPr>
            <a:xfrm>
              <a:off x="2959249" y="2564904"/>
              <a:ext cx="0" cy="1027162"/>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2167161" y="2157239"/>
              <a:ext cx="1595309"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cin &gt;&gt; ...</a:t>
              </a:r>
            </a:p>
          </p:txBody>
        </p:sp>
      </p:grpSp>
      <p:grpSp>
        <p:nvGrpSpPr>
          <p:cNvPr id="15" name="14 Grupo"/>
          <p:cNvGrpSpPr/>
          <p:nvPr/>
        </p:nvGrpSpPr>
        <p:grpSpPr>
          <a:xfrm>
            <a:off x="792303" y="3990206"/>
            <a:ext cx="3570208" cy="1260014"/>
            <a:chOff x="2088447" y="3990206"/>
            <a:chExt cx="3570208" cy="1260014"/>
          </a:xfrm>
        </p:grpSpPr>
        <p:sp>
          <p:nvSpPr>
            <p:cNvPr id="16" name="15 Rectángulo"/>
            <p:cNvSpPr/>
            <p:nvPr/>
          </p:nvSpPr>
          <p:spPr>
            <a:xfrm>
              <a:off x="3309763" y="3990206"/>
              <a:ext cx="1118221"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7" name="16 Conector recto"/>
            <p:cNvCxnSpPr/>
            <p:nvPr/>
          </p:nvCxnSpPr>
          <p:spPr>
            <a:xfrm>
              <a:off x="3870970" y="4365104"/>
              <a:ext cx="0" cy="523106"/>
            </a:xfrm>
            <a:prstGeom prst="line">
              <a:avLst/>
            </a:prstGeom>
            <a:ln w="28575">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sp>
          <p:nvSpPr>
            <p:cNvPr id="18" name="17 CuadroTexto"/>
            <p:cNvSpPr txBox="1"/>
            <p:nvPr/>
          </p:nvSpPr>
          <p:spPr>
            <a:xfrm>
              <a:off x="2088447" y="4850110"/>
              <a:ext cx="3570208"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err="1" smtClean="0">
                  <a:latin typeface="Consolas" pitchFamily="49" charset="0"/>
                </a:rPr>
                <a:t>area</a:t>
              </a:r>
              <a:r>
                <a:rPr lang="es-ES" sz="2000" dirty="0" smtClean="0">
                  <a:latin typeface="Consolas" pitchFamily="49" charset="0"/>
                </a:rPr>
                <a:t> = base * altura / </a:t>
              </a:r>
              <a:r>
                <a:rPr lang="es-ES" sz="2000" dirty="0" smtClean="0">
                  <a:solidFill>
                    <a:srgbClr val="FFFF00"/>
                  </a:solidFill>
                  <a:latin typeface="Consolas" pitchFamily="49" charset="0"/>
                </a:rPr>
                <a:t>2</a:t>
              </a:r>
              <a:endParaRPr lang="es-ES" sz="2000" dirty="0" smtClean="0">
                <a:effectLst>
                  <a:outerShdw blurRad="38100" dist="38100" dir="2700000" algn="tl">
                    <a:srgbClr val="000000">
                      <a:alpha val="43137"/>
                    </a:srgbClr>
                  </a:outerShdw>
                </a:effectLst>
                <a:latin typeface="Consolas" pitchFamily="49" charset="0"/>
                <a:cs typeface="Consolas" pitchFamily="49" charset="0"/>
              </a:endParaRP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0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algoritmo</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2400"/>
              </a:spcAft>
              <a:buNone/>
            </a:pPr>
            <a:r>
              <a:rPr lang="es-ES" sz="2400" dirty="0" smtClean="0"/>
              <a:t>Secuencia de acciones que ha de realizar el programa </a:t>
            </a:r>
            <a:br>
              <a:rPr lang="es-ES" sz="2400" dirty="0" smtClean="0"/>
            </a:br>
            <a:r>
              <a:rPr lang="es-ES" sz="2400" dirty="0" smtClean="0"/>
              <a:t>para conseguir resolver el problema</a:t>
            </a:r>
          </a:p>
          <a:p>
            <a:pPr marL="714375" lvl="1" indent="-352425" defTabSz="714375">
              <a:spcBef>
                <a:spcPts val="0"/>
              </a:spcBef>
              <a:spcAft>
                <a:spcPts val="1200"/>
              </a:spcAft>
              <a:buClr>
                <a:schemeClr val="tx1"/>
              </a:buClr>
              <a:buFont typeface="+mj-lt"/>
              <a:buAutoNum type="arabicPeriod"/>
            </a:pPr>
            <a:r>
              <a:rPr lang="es-ES" dirty="0" smtClean="0"/>
              <a:t>Mostrar en la pantalla el texto que pida la base del triángulo</a:t>
            </a:r>
          </a:p>
          <a:p>
            <a:pPr marL="714375" lvl="1" indent="-352425" defTabSz="714375">
              <a:spcBef>
                <a:spcPts val="0"/>
              </a:spcBef>
              <a:spcAft>
                <a:spcPts val="1200"/>
              </a:spcAft>
              <a:buClr>
                <a:schemeClr val="tx1"/>
              </a:buClr>
              <a:buFont typeface="+mj-lt"/>
              <a:buAutoNum type="arabicPeriod"/>
            </a:pPr>
            <a:r>
              <a:rPr lang="es-ES" dirty="0" smtClean="0"/>
              <a:t>Leer del teclado el valor para la base del triángulo</a:t>
            </a:r>
          </a:p>
          <a:p>
            <a:pPr marL="714375" lvl="1" indent="-352425" defTabSz="714375">
              <a:spcBef>
                <a:spcPts val="0"/>
              </a:spcBef>
              <a:spcAft>
                <a:spcPts val="1200"/>
              </a:spcAft>
              <a:buClr>
                <a:schemeClr val="tx1"/>
              </a:buClr>
              <a:buFont typeface="+mj-lt"/>
              <a:buAutoNum type="arabicPeriod"/>
            </a:pPr>
            <a:r>
              <a:rPr lang="es-ES" dirty="0" smtClean="0"/>
              <a:t>Mostrar en la pantalla el texto que pida la altura</a:t>
            </a:r>
          </a:p>
          <a:p>
            <a:pPr marL="714375" lvl="1" indent="-352425" defTabSz="714375">
              <a:spcBef>
                <a:spcPts val="0"/>
              </a:spcBef>
              <a:spcAft>
                <a:spcPts val="1200"/>
              </a:spcAft>
              <a:buClr>
                <a:schemeClr val="tx1"/>
              </a:buClr>
              <a:buFont typeface="+mj-lt"/>
              <a:buAutoNum type="arabicPeriod"/>
            </a:pPr>
            <a:r>
              <a:rPr lang="es-ES" dirty="0" smtClean="0"/>
              <a:t>Leer del teclado el valor para la altura del triángulo</a:t>
            </a:r>
          </a:p>
          <a:p>
            <a:pPr marL="714375" lvl="1" indent="-352425" defTabSz="714375">
              <a:spcBef>
                <a:spcPts val="0"/>
              </a:spcBef>
              <a:spcAft>
                <a:spcPts val="1200"/>
              </a:spcAft>
              <a:buClr>
                <a:schemeClr val="tx1"/>
              </a:buClr>
              <a:buFont typeface="+mj-lt"/>
              <a:buAutoNum type="arabicPeriod"/>
            </a:pPr>
            <a:r>
              <a:rPr lang="es-ES" dirty="0" smtClean="0"/>
              <a:t>Calcular el área del triángulo</a:t>
            </a:r>
          </a:p>
          <a:p>
            <a:pPr marL="714375" lvl="1" indent="-352425" defTabSz="714375">
              <a:spcBef>
                <a:spcPts val="0"/>
              </a:spcBef>
              <a:spcAft>
                <a:spcPts val="1200"/>
              </a:spcAft>
              <a:buClr>
                <a:schemeClr val="tx1"/>
              </a:buClr>
              <a:buFont typeface="+mj-lt"/>
              <a:buAutoNum type="arabicPeriod"/>
            </a:pPr>
            <a:r>
              <a:rPr lang="es-ES" dirty="0" smtClean="0"/>
              <a:t>Mostrar el área del triángulo</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124</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programa</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marL="0" lvl="1" indent="1588">
              <a:buNone/>
            </a:pPr>
            <a:r>
              <a:rPr lang="es-ES" dirty="0" smtClean="0">
                <a:solidFill>
                  <a:srgbClr val="FFCCFF"/>
                </a:solidFill>
                <a:latin typeface="Consolas" pitchFamily="49" charset="0"/>
              </a:rPr>
              <a:t>#include &lt;iostream&gt;</a:t>
            </a:r>
            <a:endParaRPr lang="es-ES" i="1" dirty="0" smtClean="0">
              <a:solidFill>
                <a:srgbClr val="FFCCFF"/>
              </a:solidFill>
              <a:latin typeface="Consolas" pitchFamily="49" charset="0"/>
            </a:endParaRPr>
          </a:p>
          <a:p>
            <a:pPr marL="0" lvl="1" indent="1588">
              <a:buNone/>
            </a:pPr>
            <a:r>
              <a:rPr lang="es-ES" dirty="0" smtClean="0">
                <a:solidFill>
                  <a:schemeClr val="accent2">
                    <a:lumMod val="60000"/>
                    <a:lumOff val="40000"/>
                  </a:schemeClr>
                </a:solidFill>
                <a:latin typeface="Consolas" pitchFamily="49" charset="0"/>
              </a:rPr>
              <a:t>using namespace </a:t>
            </a:r>
            <a:r>
              <a:rPr lang="es-ES" dirty="0" smtClean="0">
                <a:latin typeface="Consolas" pitchFamily="49" charset="0"/>
              </a:rPr>
              <a:t>std;</a:t>
            </a:r>
            <a:endParaRPr lang="es-ES" i="1" dirty="0" smtClean="0">
              <a:latin typeface="Consolas" pitchFamily="49" charset="0"/>
            </a:endParaRPr>
          </a:p>
          <a:p>
            <a:pPr marL="0" lvl="1" indent="1588">
              <a:spcBef>
                <a:spcPts val="0"/>
              </a:spcBef>
              <a:spcAft>
                <a:spcPts val="600"/>
              </a:spcAft>
              <a:buNone/>
            </a:pPr>
            <a:r>
              <a:rPr lang="es-ES" dirty="0" smtClean="0">
                <a:solidFill>
                  <a:srgbClr val="FFC000"/>
                </a:solidFill>
                <a:latin typeface="Consolas" pitchFamily="49" charset="0"/>
              </a:rPr>
              <a:t>int</a:t>
            </a:r>
            <a:r>
              <a:rPr lang="es-ES" dirty="0" smtClean="0">
                <a:latin typeface="Consolas" pitchFamily="49" charset="0"/>
              </a:rPr>
              <a:t> main()</a:t>
            </a:r>
            <a:endParaRPr lang="es-ES" i="1" dirty="0" smtClean="0">
              <a:latin typeface="Consolas" pitchFamily="49" charset="0"/>
            </a:endParaRPr>
          </a:p>
          <a:p>
            <a:pPr marL="0" lvl="1" indent="1588">
              <a:spcBef>
                <a:spcPts val="0"/>
              </a:spcBef>
              <a:spcAft>
                <a:spcPts val="600"/>
              </a:spcAft>
              <a:buNone/>
            </a:pPr>
            <a:r>
              <a:rPr lang="es-ES" dirty="0" smtClean="0">
                <a:latin typeface="Consolas" pitchFamily="49" charset="0"/>
              </a:rPr>
              <a:t>{</a:t>
            </a:r>
          </a:p>
          <a:p>
            <a:pPr marL="0" lvl="1" indent="1588">
              <a:spcBef>
                <a:spcPts val="0"/>
              </a:spcBef>
              <a:spcAft>
                <a:spcPts val="600"/>
              </a:spcAft>
              <a:buNone/>
            </a:pPr>
            <a:endParaRPr lang="es-ES" dirty="0" smtClean="0">
              <a:latin typeface="Consolas" pitchFamily="49" charset="0"/>
            </a:endParaRPr>
          </a:p>
          <a:p>
            <a:pPr marL="0" lvl="1" indent="1588">
              <a:spcBef>
                <a:spcPts val="0"/>
              </a:spcBef>
              <a:spcAft>
                <a:spcPts val="600"/>
              </a:spcAft>
              <a:buNone/>
            </a:pPr>
            <a:endParaRPr lang="es-ES" dirty="0" smtClean="0">
              <a:latin typeface="Consolas" pitchFamily="49" charset="0"/>
            </a:endParaRPr>
          </a:p>
          <a:p>
            <a:pPr marL="0" lvl="1" indent="1588">
              <a:spcBef>
                <a:spcPts val="0"/>
              </a:spcBef>
              <a:spcAft>
                <a:spcPts val="600"/>
              </a:spcAft>
              <a:buNone/>
            </a:pPr>
            <a:endParaRPr lang="es-ES" dirty="0" smtClean="0">
              <a:latin typeface="Consolas" pitchFamily="49" charset="0"/>
            </a:endParaRPr>
          </a:p>
          <a:p>
            <a:pPr marL="0" lvl="1" indent="1588">
              <a:spcBef>
                <a:spcPts val="0"/>
              </a:spcBef>
              <a:spcAft>
                <a:spcPts val="600"/>
              </a:spcAft>
              <a:buNone/>
            </a:pPr>
            <a:endParaRPr lang="es-ES" dirty="0" smtClean="0">
              <a:latin typeface="Consolas" pitchFamily="49" charset="0"/>
            </a:endParaRPr>
          </a:p>
          <a:p>
            <a:pPr marL="0" lvl="1" indent="1588">
              <a:spcBef>
                <a:spcPts val="0"/>
              </a:spcBef>
              <a:spcAft>
                <a:spcPts val="600"/>
              </a:spcAft>
              <a:buNone/>
            </a:pPr>
            <a:endParaRPr lang="es-ES" dirty="0" smtClean="0">
              <a:latin typeface="Consolas" pitchFamily="49" charset="0"/>
            </a:endParaRPr>
          </a:p>
          <a:p>
            <a:pPr marL="0" lvl="1" indent="1588">
              <a:spcBef>
                <a:spcPts val="0"/>
              </a:spcBef>
              <a:spcAft>
                <a:spcPts val="600"/>
              </a:spcAft>
              <a:buNone/>
            </a:pPr>
            <a:endParaRPr lang="es-ES" b="1" i="1" dirty="0" smtClean="0">
              <a:solidFill>
                <a:schemeClr val="accent5">
                  <a:lumMod val="60000"/>
                  <a:lumOff val="40000"/>
                </a:schemeClr>
              </a:solidFill>
              <a:latin typeface="Consolas" pitchFamily="49" charset="0"/>
            </a:endParaRPr>
          </a:p>
          <a:p>
            <a:pPr marL="0" lvl="1" indent="1588">
              <a:spcBef>
                <a:spcPts val="0"/>
              </a:spcBef>
              <a:spcAft>
                <a:spcPts val="600"/>
              </a:spcAft>
              <a:buNone/>
            </a:pPr>
            <a:r>
              <a:rPr lang="es-ES" dirty="0" smtClean="0">
                <a:latin typeface="Consolas" pitchFamily="49" charset="0"/>
              </a:rPr>
              <a:t>  </a:t>
            </a:r>
            <a:r>
              <a:rPr lang="es-ES" dirty="0" smtClean="0">
                <a:solidFill>
                  <a:schemeClr val="accent2">
                    <a:lumMod val="60000"/>
                    <a:lumOff val="40000"/>
                  </a:schemeClr>
                </a:solidFill>
                <a:latin typeface="Consolas" pitchFamily="49" charset="0"/>
              </a:rPr>
              <a:t>return</a:t>
            </a:r>
            <a:r>
              <a:rPr lang="es-ES" dirty="0" smtClean="0">
                <a:latin typeface="Consolas" pitchFamily="49" charset="0"/>
              </a:rPr>
              <a:t> </a:t>
            </a:r>
            <a:r>
              <a:rPr lang="es-ES" dirty="0" smtClean="0">
                <a:solidFill>
                  <a:srgbClr val="FFFF00"/>
                </a:solidFill>
                <a:latin typeface="Consolas" pitchFamily="49" charset="0"/>
              </a:rPr>
              <a:t>0</a:t>
            </a:r>
            <a:r>
              <a:rPr lang="es-ES" dirty="0" smtClean="0">
                <a:latin typeface="Consolas" pitchFamily="49" charset="0"/>
              </a:rPr>
              <a:t>;</a:t>
            </a:r>
          </a:p>
          <a:p>
            <a:pPr marL="0" lvl="1" indent="1588">
              <a:spcBef>
                <a:spcPts val="0"/>
              </a:spcBef>
              <a:spcAft>
                <a:spcPts val="600"/>
              </a:spcAft>
              <a:buNone/>
            </a:pPr>
            <a:r>
              <a:rPr lang="es-ES"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125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13" name="12 CuadroTexto"/>
          <p:cNvSpPr txBox="1"/>
          <p:nvPr/>
        </p:nvSpPr>
        <p:spPr>
          <a:xfrm>
            <a:off x="899592" y="3136978"/>
            <a:ext cx="1440160" cy="1643074"/>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algn="ctr"/>
            <a:r>
              <a:rPr lang="es-ES" sz="2000" dirty="0" smtClean="0">
                <a:effectLst>
                  <a:outerShdw blurRad="38100" dist="38100" dir="2700000" algn="tl">
                    <a:srgbClr val="000000">
                      <a:alpha val="43137"/>
                    </a:srgbClr>
                  </a:outerShdw>
                </a:effectLst>
                <a:latin typeface="Cambria" pitchFamily="18" charset="0"/>
              </a:rPr>
              <a:t>Algoritmo</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traducido</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a código</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en C++</a:t>
            </a:r>
          </a:p>
        </p:txBody>
      </p:sp>
      <p:sp>
        <p:nvSpPr>
          <p:cNvPr id="10" name="9 CuadroTexto"/>
          <p:cNvSpPr txBox="1"/>
          <p:nvPr/>
        </p:nvSpPr>
        <p:spPr>
          <a:xfrm>
            <a:off x="899592" y="2636912"/>
            <a:ext cx="1440160" cy="428628"/>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algn="ctr"/>
            <a:r>
              <a:rPr lang="es-ES" dirty="0" smtClean="0">
                <a:effectLst>
                  <a:outerShdw blurRad="38100" dist="38100" dir="2700000" algn="tl">
                    <a:srgbClr val="000000">
                      <a:alpha val="43137"/>
                    </a:srgbClr>
                  </a:outerShdw>
                </a:effectLst>
                <a:latin typeface="Cambria" pitchFamily="18" charset="0"/>
              </a:rPr>
              <a:t>Declaraciones</a:t>
            </a:r>
          </a:p>
        </p:txBody>
      </p:sp>
      <p:grpSp>
        <p:nvGrpSpPr>
          <p:cNvPr id="11" name="10 Grupo"/>
          <p:cNvGrpSpPr/>
          <p:nvPr/>
        </p:nvGrpSpPr>
        <p:grpSpPr>
          <a:xfrm>
            <a:off x="2231428" y="2986787"/>
            <a:ext cx="6373020" cy="1954381"/>
            <a:chOff x="2643174" y="3508513"/>
            <a:chExt cx="6373020" cy="1954381"/>
          </a:xfrm>
        </p:grpSpPr>
        <p:sp>
          <p:nvSpPr>
            <p:cNvPr id="12" name="11 Flecha derecha"/>
            <p:cNvSpPr/>
            <p:nvPr/>
          </p:nvSpPr>
          <p:spPr>
            <a:xfrm flipH="1">
              <a:off x="2643174" y="4123674"/>
              <a:ext cx="1143008" cy="714380"/>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3158630" y="3508513"/>
              <a:ext cx="5857564" cy="1954381"/>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61950" lvl="1" indent="-276225" defTabSz="714375">
                <a:spcAft>
                  <a:spcPts val="600"/>
                </a:spcAft>
                <a:buClr>
                  <a:prstClr val="white"/>
                </a:buClr>
                <a:buSzPct val="85000"/>
                <a:buFont typeface="+mj-lt"/>
                <a:buAutoNum type="arabicPeriod"/>
              </a:pPr>
              <a:r>
                <a:rPr lang="es-ES" sz="1600" dirty="0" smtClean="0">
                  <a:solidFill>
                    <a:prstClr val="white"/>
                  </a:solidFill>
                  <a:effectLst>
                    <a:outerShdw blurRad="38100" dist="38100" dir="2700000" algn="tl">
                      <a:srgbClr val="000000">
                        <a:alpha val="43137"/>
                      </a:srgbClr>
                    </a:outerShdw>
                  </a:effectLst>
                  <a:latin typeface="Cambria" pitchFamily="18" charset="0"/>
                </a:rPr>
                <a:t>Mostrar en la pantalla el texto que pida la base del triángulo</a:t>
              </a:r>
            </a:p>
            <a:p>
              <a:pPr marL="361950" lvl="1" indent="-276225" defTabSz="714375">
                <a:spcAft>
                  <a:spcPts val="600"/>
                </a:spcAft>
                <a:buClr>
                  <a:prstClr val="white"/>
                </a:buClr>
                <a:buSzPct val="85000"/>
                <a:buFont typeface="+mj-lt"/>
                <a:buAutoNum type="arabicPeriod"/>
              </a:pPr>
              <a:r>
                <a:rPr lang="es-ES" sz="1600" dirty="0" smtClean="0">
                  <a:solidFill>
                    <a:prstClr val="white"/>
                  </a:solidFill>
                  <a:effectLst>
                    <a:outerShdw blurRad="38100" dist="38100" dir="2700000" algn="tl">
                      <a:srgbClr val="000000">
                        <a:alpha val="43137"/>
                      </a:srgbClr>
                    </a:outerShdw>
                  </a:effectLst>
                  <a:latin typeface="Cambria" pitchFamily="18" charset="0"/>
                </a:rPr>
                <a:t>Leer del teclado el valor para la base del triángulo</a:t>
              </a:r>
            </a:p>
            <a:p>
              <a:pPr marL="361950" lvl="1" indent="-276225" defTabSz="714375">
                <a:spcAft>
                  <a:spcPts val="600"/>
                </a:spcAft>
                <a:buClr>
                  <a:prstClr val="white"/>
                </a:buClr>
                <a:buSzPct val="85000"/>
                <a:buFont typeface="+mj-lt"/>
                <a:buAutoNum type="arabicPeriod"/>
              </a:pPr>
              <a:r>
                <a:rPr lang="es-ES" sz="1600" dirty="0" smtClean="0">
                  <a:solidFill>
                    <a:prstClr val="white"/>
                  </a:solidFill>
                  <a:effectLst>
                    <a:outerShdw blurRad="38100" dist="38100" dir="2700000" algn="tl">
                      <a:srgbClr val="000000">
                        <a:alpha val="43137"/>
                      </a:srgbClr>
                    </a:outerShdw>
                  </a:effectLst>
                  <a:latin typeface="Cambria" pitchFamily="18" charset="0"/>
                </a:rPr>
                <a:t>Mostrar en la pantalla el texto que pida la altura del triángulo</a:t>
              </a:r>
            </a:p>
            <a:p>
              <a:pPr marL="361950" lvl="1" indent="-276225" defTabSz="714375">
                <a:spcAft>
                  <a:spcPts val="600"/>
                </a:spcAft>
                <a:buClr>
                  <a:prstClr val="white"/>
                </a:buClr>
                <a:buSzPct val="85000"/>
                <a:buFont typeface="+mj-lt"/>
                <a:buAutoNum type="arabicPeriod"/>
              </a:pPr>
              <a:r>
                <a:rPr lang="es-ES" sz="1600" dirty="0" smtClean="0">
                  <a:solidFill>
                    <a:prstClr val="white"/>
                  </a:solidFill>
                  <a:effectLst>
                    <a:outerShdw blurRad="38100" dist="38100" dir="2700000" algn="tl">
                      <a:srgbClr val="000000">
                        <a:alpha val="43137"/>
                      </a:srgbClr>
                    </a:outerShdw>
                  </a:effectLst>
                  <a:latin typeface="Cambria" pitchFamily="18" charset="0"/>
                </a:rPr>
                <a:t>Leer del teclado el valor para la altura del triángulo</a:t>
              </a:r>
            </a:p>
            <a:p>
              <a:pPr marL="361950" lvl="1" indent="-276225" defTabSz="714375">
                <a:spcAft>
                  <a:spcPts val="600"/>
                </a:spcAft>
                <a:buClr>
                  <a:prstClr val="white"/>
                </a:buClr>
                <a:buSzPct val="85000"/>
                <a:buFont typeface="+mj-lt"/>
                <a:buAutoNum type="arabicPeriod"/>
              </a:pPr>
              <a:r>
                <a:rPr lang="es-ES" sz="1600" dirty="0" smtClean="0">
                  <a:solidFill>
                    <a:prstClr val="white"/>
                  </a:solidFill>
                  <a:effectLst>
                    <a:outerShdw blurRad="38100" dist="38100" dir="2700000" algn="tl">
                      <a:srgbClr val="000000">
                        <a:alpha val="43137"/>
                      </a:srgbClr>
                    </a:outerShdw>
                  </a:effectLst>
                  <a:latin typeface="Cambria" pitchFamily="18" charset="0"/>
                </a:rPr>
                <a:t>Calcular el área del triángulo</a:t>
              </a:r>
            </a:p>
            <a:p>
              <a:pPr marL="361950" lvl="1" indent="-276225" defTabSz="714375">
                <a:spcAft>
                  <a:spcPts val="600"/>
                </a:spcAft>
                <a:buClr>
                  <a:prstClr val="white"/>
                </a:buClr>
                <a:buSzPct val="85000"/>
                <a:buFont typeface="+mj-lt"/>
                <a:buAutoNum type="arabicPeriod"/>
              </a:pPr>
              <a:r>
                <a:rPr lang="es-ES" sz="1600" dirty="0" smtClean="0">
                  <a:solidFill>
                    <a:prstClr val="white"/>
                  </a:solidFill>
                  <a:effectLst>
                    <a:outerShdw blurRad="38100" dist="38100" dir="2700000" algn="tl">
                      <a:srgbClr val="000000">
                        <a:alpha val="43137"/>
                      </a:srgbClr>
                    </a:outerShdw>
                  </a:effectLst>
                  <a:latin typeface="Cambria" pitchFamily="18" charset="0"/>
                </a:rPr>
                <a:t>Mostrar el área del triángulo</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1+#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2" cstate="print"/>
          <a:srcRect/>
          <a:stretch>
            <a:fillRect/>
          </a:stretch>
        </p:blipFill>
        <p:spPr bwMode="auto">
          <a:xfrm>
            <a:off x="3915479" y="1628801"/>
            <a:ext cx="4804410" cy="804863"/>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El programa: implementación</a:t>
            </a:r>
          </a:p>
          <a:p>
            <a:pPr marL="361950" lvl="1" indent="0">
              <a:spcBef>
                <a:spcPts val="0"/>
              </a:spcBef>
              <a:buNone/>
            </a:pPr>
            <a:r>
              <a:rPr lang="es-ES" sz="1800" dirty="0" smtClean="0">
                <a:solidFill>
                  <a:srgbClr val="FFCCFF"/>
                </a:solidFill>
                <a:latin typeface="Consolas" pitchFamily="49" charset="0"/>
              </a:rPr>
              <a:t>#include &lt;iostream&gt;</a:t>
            </a:r>
            <a:endParaRPr lang="es-ES" sz="1800" i="1" dirty="0" smtClean="0">
              <a:solidFill>
                <a:srgbClr val="FFCCFF"/>
              </a:solidFill>
              <a:latin typeface="Consolas" pitchFamily="49" charset="0"/>
            </a:endParaRPr>
          </a:p>
          <a:p>
            <a:pPr marL="361950" lvl="1" indent="0">
              <a:spcBef>
                <a:spcPts val="0"/>
              </a:spcBef>
              <a:buNone/>
            </a:pPr>
            <a:r>
              <a:rPr lang="es-ES" sz="1800" dirty="0" smtClean="0">
                <a:solidFill>
                  <a:schemeClr val="accent2">
                    <a:lumMod val="60000"/>
                    <a:lumOff val="40000"/>
                  </a:schemeClr>
                </a:solidFill>
                <a:latin typeface="Consolas" pitchFamily="49" charset="0"/>
              </a:rPr>
              <a:t>using namespace </a:t>
            </a:r>
            <a:r>
              <a:rPr lang="es-ES" sz="1800" dirty="0" smtClean="0">
                <a:latin typeface="Consolas" pitchFamily="49" charset="0"/>
              </a:rPr>
              <a:t>std;</a:t>
            </a:r>
            <a:endParaRPr lang="es-ES" sz="1800" i="1" dirty="0" smtClean="0">
              <a:latin typeface="Consolas" pitchFamily="49" charset="0"/>
            </a:endParaRPr>
          </a:p>
          <a:p>
            <a:pPr lvl="1" indent="1588">
              <a:spcBef>
                <a:spcPts val="0"/>
              </a:spcBef>
              <a:buNone/>
            </a:pPr>
            <a:endParaRPr lang="es-ES" sz="1800" dirty="0" smtClean="0">
              <a:latin typeface="Consolas" pitchFamily="49" charset="0"/>
            </a:endParaRPr>
          </a:p>
          <a:p>
            <a:pPr lvl="1" indent="1588">
              <a:spcBef>
                <a:spcPts val="0"/>
              </a:spcBef>
              <a:buNone/>
            </a:pPr>
            <a:r>
              <a:rPr lang="es-ES" sz="1800" dirty="0" smtClean="0">
                <a:solidFill>
                  <a:srgbClr val="FFC000"/>
                </a:solidFill>
                <a:latin typeface="Consolas" pitchFamily="49" charset="0"/>
              </a:rPr>
              <a:t>int</a:t>
            </a:r>
            <a:r>
              <a:rPr lang="es-ES" sz="1800" dirty="0" smtClean="0">
                <a:latin typeface="Consolas" pitchFamily="49" charset="0"/>
              </a:rPr>
              <a:t> main()</a:t>
            </a:r>
            <a:endParaRPr lang="es-ES" sz="1800" i="1" dirty="0" smtClean="0">
              <a:latin typeface="Consolas" pitchFamily="49" charset="0"/>
            </a:endParaRPr>
          </a:p>
          <a:p>
            <a:pPr lvl="1" indent="1588">
              <a:spcBef>
                <a:spcPts val="0"/>
              </a:spcBef>
              <a:buNone/>
            </a:pPr>
            <a:r>
              <a:rPr lang="es-ES" sz="1800" dirty="0" smtClean="0">
                <a:latin typeface="Consolas" pitchFamily="49" charset="0"/>
              </a:rPr>
              <a:t>{</a:t>
            </a:r>
          </a:p>
          <a:p>
            <a:pPr lvl="1" indent="1588">
              <a:spcBef>
                <a:spcPts val="0"/>
              </a:spcBef>
              <a:buNone/>
            </a:pPr>
            <a:r>
              <a:rPr lang="es-ES" sz="1800" dirty="0" smtClean="0">
                <a:latin typeface="Consolas" pitchFamily="49" charset="0"/>
              </a:rPr>
              <a:t>  </a:t>
            </a:r>
            <a:r>
              <a:rPr lang="es-ES" sz="1800" dirty="0" smtClean="0">
                <a:solidFill>
                  <a:srgbClr val="FFC000"/>
                </a:solidFill>
                <a:latin typeface="Consolas" pitchFamily="49" charset="0"/>
              </a:rPr>
              <a:t>double</a:t>
            </a:r>
            <a:r>
              <a:rPr lang="es-ES" sz="1800" dirty="0" smtClean="0">
                <a:latin typeface="Consolas" pitchFamily="49" charset="0"/>
              </a:rPr>
              <a:t> base, altura, </a:t>
            </a:r>
            <a:r>
              <a:rPr lang="es-ES" sz="1800" dirty="0" err="1" smtClean="0">
                <a:latin typeface="Consolas" pitchFamily="49" charset="0"/>
              </a:rPr>
              <a:t>area</a:t>
            </a:r>
            <a:r>
              <a:rPr lang="es-ES" sz="1800" dirty="0" smtClean="0">
                <a:latin typeface="Consolas" pitchFamily="49" charset="0"/>
              </a:rPr>
              <a:t>;                </a:t>
            </a:r>
            <a:r>
              <a:rPr lang="es-ES" sz="1800" dirty="0" smtClean="0">
                <a:solidFill>
                  <a:srgbClr val="92D050"/>
                </a:solidFill>
                <a:latin typeface="Consolas" pitchFamily="49" charset="0"/>
              </a:rPr>
              <a:t>// Declaraciones</a:t>
            </a:r>
          </a:p>
          <a:p>
            <a:pPr lvl="1" indent="1588">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"Introduzca la base del triángulo: "</a:t>
            </a:r>
            <a:r>
              <a:rPr lang="es-ES" sz="1800" dirty="0" smtClean="0">
                <a:latin typeface="Consolas" pitchFamily="49" charset="0"/>
              </a:rPr>
              <a:t>;         </a:t>
            </a:r>
            <a:r>
              <a:rPr lang="es-ES" sz="1800" dirty="0" smtClean="0">
                <a:solidFill>
                  <a:srgbClr val="92D050"/>
                </a:solidFill>
                <a:latin typeface="Consolas" pitchFamily="49" charset="0"/>
              </a:rPr>
              <a:t>// 1</a:t>
            </a:r>
          </a:p>
          <a:p>
            <a:pPr lvl="1" indent="1588">
              <a:spcBef>
                <a:spcPts val="0"/>
              </a:spcBef>
              <a:buNone/>
            </a:pPr>
            <a:r>
              <a:rPr lang="es-ES" sz="1800" dirty="0" smtClean="0">
                <a:latin typeface="Consolas" pitchFamily="49" charset="0"/>
              </a:rPr>
              <a:t>  cin &gt;&gt; base;                                          </a:t>
            </a:r>
            <a:r>
              <a:rPr lang="es-ES" sz="1800" dirty="0" smtClean="0">
                <a:solidFill>
                  <a:srgbClr val="92D050"/>
                </a:solidFill>
                <a:latin typeface="Consolas" pitchFamily="49" charset="0"/>
              </a:rPr>
              <a:t>// 2</a:t>
            </a:r>
          </a:p>
          <a:p>
            <a:pPr lvl="1" indent="1588">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"Introduzca la altura del triángulo: "</a:t>
            </a:r>
            <a:r>
              <a:rPr lang="es-ES" sz="1800" dirty="0" smtClean="0">
                <a:latin typeface="Consolas" pitchFamily="49" charset="0"/>
              </a:rPr>
              <a:t>;       </a:t>
            </a:r>
            <a:r>
              <a:rPr lang="es-ES" sz="1800" dirty="0" smtClean="0">
                <a:solidFill>
                  <a:srgbClr val="92D050"/>
                </a:solidFill>
                <a:latin typeface="Consolas" pitchFamily="49" charset="0"/>
              </a:rPr>
              <a:t>// 3</a:t>
            </a:r>
          </a:p>
          <a:p>
            <a:pPr lvl="1" indent="1588">
              <a:spcBef>
                <a:spcPts val="0"/>
              </a:spcBef>
              <a:buNone/>
            </a:pPr>
            <a:r>
              <a:rPr lang="es-ES" sz="1800" dirty="0" smtClean="0">
                <a:latin typeface="Consolas" pitchFamily="49" charset="0"/>
              </a:rPr>
              <a:t>  cin &gt;&gt; altura;                                        </a:t>
            </a:r>
            <a:r>
              <a:rPr lang="es-ES" sz="1800" dirty="0" smtClean="0">
                <a:solidFill>
                  <a:srgbClr val="92D050"/>
                </a:solidFill>
                <a:latin typeface="Consolas" pitchFamily="49" charset="0"/>
              </a:rPr>
              <a:t>// 4</a:t>
            </a:r>
          </a:p>
          <a:p>
            <a:pPr lvl="1" indent="1588">
              <a:spcBef>
                <a:spcPts val="0"/>
              </a:spcBef>
              <a:buNone/>
            </a:pPr>
            <a:r>
              <a:rPr lang="es-ES" sz="1800" dirty="0" smtClean="0">
                <a:latin typeface="Consolas" pitchFamily="49" charset="0"/>
              </a:rPr>
              <a:t>  </a:t>
            </a:r>
            <a:r>
              <a:rPr lang="es-ES" sz="1800" dirty="0" err="1" smtClean="0">
                <a:latin typeface="Consolas" pitchFamily="49" charset="0"/>
              </a:rPr>
              <a:t>area</a:t>
            </a:r>
            <a:r>
              <a:rPr lang="es-ES" sz="1800" dirty="0" smtClean="0">
                <a:latin typeface="Consolas" pitchFamily="49" charset="0"/>
              </a:rPr>
              <a:t> = base * altura / </a:t>
            </a:r>
            <a:r>
              <a:rPr lang="es-ES" sz="1800" dirty="0" smtClean="0">
                <a:solidFill>
                  <a:srgbClr val="FFFF00"/>
                </a:solidFill>
                <a:latin typeface="Consolas" pitchFamily="49" charset="0"/>
              </a:rPr>
              <a:t>2</a:t>
            </a:r>
            <a:r>
              <a:rPr lang="es-ES" sz="1800" dirty="0" smtClean="0">
                <a:latin typeface="Consolas" pitchFamily="49" charset="0"/>
              </a:rPr>
              <a:t>;                             </a:t>
            </a:r>
            <a:r>
              <a:rPr lang="es-ES" sz="1800" dirty="0" smtClean="0">
                <a:solidFill>
                  <a:srgbClr val="92D050"/>
                </a:solidFill>
                <a:latin typeface="Consolas" pitchFamily="49" charset="0"/>
              </a:rPr>
              <a:t>// 5</a:t>
            </a:r>
          </a:p>
          <a:p>
            <a:pPr lvl="1" indent="1588">
              <a:spcBef>
                <a:spcPts val="0"/>
              </a:spcBef>
              <a:buNone/>
            </a:pPr>
            <a:r>
              <a:rPr lang="es-ES" sz="1800" dirty="0" smtClean="0">
                <a:latin typeface="Consolas" pitchFamily="49" charset="0"/>
              </a:rPr>
              <a:t>  cout &lt;&lt; </a:t>
            </a:r>
            <a:r>
              <a:rPr lang="es-ES" sz="1800" dirty="0" smtClean="0">
                <a:solidFill>
                  <a:srgbClr val="FFFF00"/>
                </a:solidFill>
                <a:latin typeface="Consolas" pitchFamily="49" charset="0"/>
              </a:rPr>
              <a:t>"El área de un triángulo de base "</a:t>
            </a:r>
            <a:r>
              <a:rPr lang="es-ES" sz="1800" dirty="0" smtClean="0">
                <a:latin typeface="Consolas" pitchFamily="49" charset="0"/>
              </a:rPr>
              <a:t> &lt;&lt; base</a:t>
            </a:r>
            <a:r>
              <a:rPr lang="es-ES" sz="1800" dirty="0" smtClean="0">
                <a:solidFill>
                  <a:srgbClr val="92D050"/>
                </a:solidFill>
                <a:latin typeface="Consolas" pitchFamily="49" charset="0"/>
              </a:rPr>
              <a:t>    // 6</a:t>
            </a:r>
            <a:endParaRPr lang="es-ES" sz="1800" dirty="0" smtClean="0">
              <a:solidFill>
                <a:srgbClr val="FFFF00"/>
              </a:solidFill>
              <a:latin typeface="Consolas" pitchFamily="49" charset="0"/>
            </a:endParaRPr>
          </a:p>
          <a:p>
            <a:pPr lvl="1" indent="1588">
              <a:spcBef>
                <a:spcPts val="0"/>
              </a:spcBef>
              <a:buNone/>
            </a:pPr>
            <a:r>
              <a:rPr lang="es-ES" sz="1800" dirty="0" smtClean="0">
                <a:latin typeface="Consolas" pitchFamily="49" charset="0"/>
              </a:rPr>
              <a:t>       &lt;&lt; </a:t>
            </a:r>
            <a:r>
              <a:rPr lang="es-ES" sz="1800" dirty="0" smtClean="0">
                <a:solidFill>
                  <a:srgbClr val="FFFF00"/>
                </a:solidFill>
                <a:latin typeface="Consolas" pitchFamily="49" charset="0"/>
              </a:rPr>
              <a:t>" y altura " </a:t>
            </a:r>
            <a:r>
              <a:rPr lang="es-ES" sz="1800" dirty="0" smtClean="0">
                <a:latin typeface="Consolas" pitchFamily="49" charset="0"/>
              </a:rPr>
              <a:t>&lt;&lt; altura &lt;&lt; </a:t>
            </a:r>
            <a:r>
              <a:rPr lang="es-ES" sz="1800" dirty="0" smtClean="0">
                <a:solidFill>
                  <a:srgbClr val="FFFF00"/>
                </a:solidFill>
                <a:latin typeface="Consolas" pitchFamily="49" charset="0"/>
              </a:rPr>
              <a:t>" es: "</a:t>
            </a:r>
            <a:r>
              <a:rPr lang="es-ES" sz="1800" dirty="0" smtClean="0">
                <a:latin typeface="Consolas" pitchFamily="49" charset="0"/>
              </a:rPr>
              <a:t> &lt;&lt; </a:t>
            </a:r>
            <a:r>
              <a:rPr lang="es-ES" sz="1800" dirty="0" err="1" smtClean="0">
                <a:latin typeface="Consolas" pitchFamily="49" charset="0"/>
              </a:rPr>
              <a:t>area</a:t>
            </a:r>
            <a:r>
              <a:rPr lang="es-ES" sz="1800" dirty="0" smtClean="0">
                <a:latin typeface="Consolas" pitchFamily="49" charset="0"/>
              </a:rPr>
              <a:t> &lt;&lt; endl;</a:t>
            </a:r>
          </a:p>
          <a:p>
            <a:pPr lvl="1" indent="1588">
              <a:spcBef>
                <a:spcPts val="0"/>
              </a:spcBef>
              <a:buNone/>
            </a:pPr>
            <a:r>
              <a:rPr lang="es-ES" sz="1800" dirty="0" smtClean="0">
                <a:solidFill>
                  <a:srgbClr val="92D050"/>
                </a:solidFill>
                <a:latin typeface="Consolas" pitchFamily="49" charset="0"/>
              </a:rPr>
              <a:t>     </a:t>
            </a:r>
          </a:p>
          <a:p>
            <a:pPr lvl="1" indent="1588">
              <a:spcBef>
                <a:spcPts val="0"/>
              </a:spcBef>
              <a:buNone/>
            </a:pPr>
            <a:r>
              <a:rPr lang="es-ES" sz="1800" dirty="0" smtClean="0">
                <a:latin typeface="Consolas" pitchFamily="49" charset="0"/>
              </a:rPr>
              <a:t>  </a:t>
            </a:r>
            <a:r>
              <a:rPr lang="es-ES" sz="1800" dirty="0" smtClean="0">
                <a:solidFill>
                  <a:schemeClr val="accent2">
                    <a:lumMod val="60000"/>
                    <a:lumOff val="40000"/>
                  </a:schemeClr>
                </a:solidFill>
                <a:latin typeface="Consolas" pitchFamily="49" charset="0"/>
              </a:rPr>
              <a:t>return</a:t>
            </a:r>
            <a:r>
              <a:rPr lang="es-ES" sz="1800" dirty="0" smtClean="0">
                <a:latin typeface="Consolas" pitchFamily="49" charset="0"/>
              </a:rPr>
              <a:t> </a:t>
            </a:r>
            <a:r>
              <a:rPr lang="es-ES" sz="1800" dirty="0" smtClean="0">
                <a:solidFill>
                  <a:srgbClr val="FFFF00"/>
                </a:solidFill>
                <a:latin typeface="Consolas" pitchFamily="49" charset="0"/>
              </a:rPr>
              <a:t>0</a:t>
            </a:r>
            <a:r>
              <a:rPr lang="es-ES" sz="1800" dirty="0" smtClean="0">
                <a:latin typeface="Consolas" pitchFamily="49" charset="0"/>
              </a:rPr>
              <a:t>;</a:t>
            </a:r>
          </a:p>
          <a:p>
            <a:pPr lvl="1" indent="1588">
              <a:spcBef>
                <a:spcPts val="0"/>
              </a:spcBef>
              <a:buNone/>
            </a:pPr>
            <a:r>
              <a:rPr lang="es-ES" sz="1800" dirty="0" smtClean="0">
                <a:latin typeface="Consolas" pitchFamily="49" charset="0"/>
              </a:rPr>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126</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7" name="6 CuadroTexto"/>
          <p:cNvSpPr txBox="1"/>
          <p:nvPr/>
        </p:nvSpPr>
        <p:spPr>
          <a:xfrm>
            <a:off x="6859636" y="433239"/>
            <a:ext cx="1830950"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triángulo.cpp</a:t>
            </a:r>
          </a:p>
        </p:txBody>
      </p:sp>
      <p:grpSp>
        <p:nvGrpSpPr>
          <p:cNvPr id="8" name="5 Grupo"/>
          <p:cNvGrpSpPr/>
          <p:nvPr/>
        </p:nvGrpSpPr>
        <p:grpSpPr>
          <a:xfrm>
            <a:off x="2627784" y="5661248"/>
            <a:ext cx="5202577" cy="432048"/>
            <a:chOff x="899592" y="5401791"/>
            <a:chExt cx="5096403" cy="432048"/>
          </a:xfrm>
          <a:effectLst>
            <a:outerShdw blurRad="50800" dist="38100" dir="2700000" algn="tl" rotWithShape="0">
              <a:prstClr val="black">
                <a:alpha val="40000"/>
              </a:prstClr>
            </a:outerShdw>
          </a:effectLst>
        </p:grpSpPr>
        <p:sp>
          <p:nvSpPr>
            <p:cNvPr id="9" name="8 CuadroTexto"/>
            <p:cNvSpPr txBox="1"/>
            <p:nvPr/>
          </p:nvSpPr>
          <p:spPr>
            <a:xfrm>
              <a:off x="899592" y="5416649"/>
              <a:ext cx="5096403" cy="41719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effectLst>
                    <a:outerShdw blurRad="38100" dist="38100" dir="2700000" algn="tl">
                      <a:srgbClr val="000000">
                        <a:alpha val="43137"/>
                      </a:srgbClr>
                    </a:outerShdw>
                  </a:effectLst>
                  <a:latin typeface="Cambria" pitchFamily="18" charset="0"/>
                </a:rPr>
                <a:t>Recuerda: las instrucciones terminan en </a:t>
              </a:r>
              <a:r>
                <a:rPr lang="es-ES" sz="2000" dirty="0" smtClean="0">
                  <a:effectLst>
                    <a:outerShdw blurRad="38100" dist="38100" dir="2700000" algn="tl">
                      <a:srgbClr val="000000">
                        <a:alpha val="43137"/>
                      </a:srgbClr>
                    </a:outerShdw>
                  </a:effectLst>
                  <a:latin typeface="Consolas" pitchFamily="49" charset="0"/>
                  <a:cs typeface="Consolas" pitchFamily="49" charset="0"/>
                </a:rPr>
                <a:t>;</a:t>
              </a:r>
            </a:p>
          </p:txBody>
        </p:sp>
        <p:pic>
          <p:nvPicPr>
            <p:cNvPr id="11" name="Picture 3" descr="D:\Docencia\Fundamentos de programación\CV\icoGuille\xeyes.png"/>
            <p:cNvPicPr>
              <a:picLocks noChangeAspect="1" noChangeArrowheads="1"/>
            </p:cNvPicPr>
            <p:nvPr/>
          </p:nvPicPr>
          <p:blipFill>
            <a:blip r:embed="rId3"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
        <p:nvSpPr>
          <p:cNvPr id="13" name="12 CuadroTexto"/>
          <p:cNvSpPr txBox="1"/>
          <p:nvPr/>
        </p:nvSpPr>
        <p:spPr>
          <a:xfrm>
            <a:off x="7302489" y="1744474"/>
            <a:ext cx="1301959" cy="369332"/>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a:t>
            </a:r>
            <a:r>
              <a:rPr lang="es-ES" dirty="0" err="1" smtClean="0">
                <a:effectLst>
                  <a:outerShdw blurRad="38100" dist="38100" dir="2700000" algn="tl">
                    <a:srgbClr val="000000">
                      <a:alpha val="43137"/>
                    </a:srgbClr>
                  </a:outerShdw>
                </a:effectLst>
                <a:latin typeface="Cambria" pitchFamily="18" charset="0"/>
              </a:rPr>
              <a:t>tri</a:t>
            </a:r>
            <a:r>
              <a:rPr lang="el-GR" dirty="0" smtClean="0">
                <a:solidFill>
                  <a:srgbClr val="FFC000"/>
                </a:solidFill>
                <a:effectLst>
                  <a:outerShdw blurRad="38100" dist="38100" dir="2700000" algn="tl">
                    <a:srgbClr val="000000">
                      <a:alpha val="43137"/>
                    </a:srgbClr>
                  </a:outerShdw>
                </a:effectLst>
                <a:latin typeface="Cambria" pitchFamily="18" charset="0"/>
              </a:rPr>
              <a:t>β</a:t>
            </a:r>
            <a:r>
              <a:rPr lang="es-ES" dirty="0" err="1" smtClean="0">
                <a:effectLst>
                  <a:outerShdw blurRad="38100" dist="38100" dir="2700000" algn="tl">
                    <a:srgbClr val="000000">
                      <a:alpha val="43137"/>
                    </a:srgbClr>
                  </a:outerShdw>
                </a:effectLst>
                <a:latin typeface="Cambria" pitchFamily="18" charset="0"/>
              </a:rPr>
              <a:t>ngulo</a:t>
            </a:r>
            <a:r>
              <a:rPr lang="es-ES" dirty="0" smtClean="0">
                <a:effectLst>
                  <a:outerShdw blurRad="38100" dist="38100" dir="2700000" algn="tl">
                    <a:srgbClr val="000000">
                      <a:alpha val="43137"/>
                    </a:srgbClr>
                  </a:outerShdw>
                </a:effectLst>
                <a:latin typeface="Cambria" pitchFamily="18"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1000"/>
                                        <p:tgtEl>
                                          <p:spTgt spid="3">
                                            <p:txEl>
                                              <p:pRg st="5" end="5"/>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animEffect transition="in" filter="wipe(left)">
                                      <p:cBhvr>
                                        <p:cTn id="23" dur="1000"/>
                                        <p:tgtEl>
                                          <p:spTgt spid="3">
                                            <p:txEl>
                                              <p:pRg st="15" end="15"/>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Effect transition="in" filter="wipe(left)">
                                      <p:cBhvr>
                                        <p:cTn id="27" dur="1000"/>
                                        <p:tgtEl>
                                          <p:spTgt spid="3">
                                            <p:txEl>
                                              <p:pRg st="16" end="1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1000"/>
                                        <p:tgtEl>
                                          <p:spTgt spid="3">
                                            <p:txEl>
                                              <p:pRg st="8" end="8"/>
                                            </p:txEl>
                                          </p:spTgt>
                                        </p:tgtEl>
                                      </p:cBhvr>
                                    </p:animEffect>
                                  </p:childTnLst>
                                </p:cTn>
                              </p:par>
                            </p:childTnLst>
                          </p:cTn>
                        </p:par>
                        <p:par>
                          <p:cTn id="42" fill="hold">
                            <p:stCondLst>
                              <p:cond delay="2000"/>
                            </p:stCondLst>
                            <p:childTnLst>
                              <p:par>
                                <p:cTn id="43" presetID="22" presetClass="entr" presetSubtype="8"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wipe(left)">
                                      <p:cBhvr>
                                        <p:cTn id="45" dur="1000"/>
                                        <p:tgtEl>
                                          <p:spTgt spid="3">
                                            <p:txEl>
                                              <p:pRg st="9" end="9"/>
                                            </p:txEl>
                                          </p:spTgt>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ipe(left)">
                                      <p:cBhvr>
                                        <p:cTn id="49" dur="10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wipe(left)">
                                      <p:cBhvr>
                                        <p:cTn id="54" dur="1000"/>
                                        <p:tgtEl>
                                          <p:spTgt spid="3">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left)">
                                      <p:cBhvr>
                                        <p:cTn id="59" dur="1000"/>
                                        <p:tgtEl>
                                          <p:spTgt spid="3">
                                            <p:txEl>
                                              <p:pRg st="12" end="12"/>
                                            </p:txEl>
                                          </p:spTgt>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wipe(left)">
                                      <p:cBhvr>
                                        <p:cTn id="63" dur="1000"/>
                                        <p:tgtEl>
                                          <p:spTgt spid="3">
                                            <p:txEl>
                                              <p:pRg st="13" end="13"/>
                                            </p:txEl>
                                          </p:spTgt>
                                        </p:tgtEl>
                                      </p:cBhvr>
                                    </p:animEffect>
                                  </p:childTnLst>
                                </p:cTn>
                              </p:par>
                            </p:childTnLst>
                          </p:cTn>
                        </p:par>
                        <p:par>
                          <p:cTn id="64" fill="hold">
                            <p:stCondLst>
                              <p:cond delay="2000"/>
                            </p:stCondLst>
                            <p:childTnLst>
                              <p:par>
                                <p:cTn id="65" presetID="22" presetClass="entr" presetSubtype="8" fill="hold" grpId="0" nodeType="after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wipe(left)">
                                      <p:cBhvr>
                                        <p:cTn id="67" dur="1000"/>
                                        <p:tgtEl>
                                          <p:spTgt spid="3">
                                            <p:txEl>
                                              <p:pRg st="14" end="14"/>
                                            </p:txEl>
                                          </p:spTgt>
                                        </p:tgtEl>
                                      </p:cBhvr>
                                    </p:animEffect>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up)">
                                      <p:cBhvr>
                                        <p:cTn id="71" dur="10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up)">
                                      <p:cBhvr>
                                        <p:cTn id="76" dur="10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38913"/>
                                        </p:tgtEl>
                                        <p:attrNameLst>
                                          <p:attrName>style.visibility</p:attrName>
                                        </p:attrNameLst>
                                      </p:cBhvr>
                                      <p:to>
                                        <p:strVal val="visible"/>
                                      </p:to>
                                    </p:set>
                                    <p:animEffect transition="in" filter="wipe(up)">
                                      <p:cBhvr>
                                        <p:cTn id="81" dur="1000"/>
                                        <p:tgtEl>
                                          <p:spTgt spid="3891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El programa</a:t>
            </a:r>
          </a:p>
          <a:p>
            <a:pPr marL="361950" lvl="1" indent="1588">
              <a:spcBef>
                <a:spcPts val="0"/>
              </a:spcBef>
              <a:spcAft>
                <a:spcPts val="600"/>
              </a:spcAft>
              <a:buNone/>
            </a:pPr>
            <a:r>
              <a:rPr lang="es-ES" dirty="0" smtClean="0"/>
              <a:t>Instrucciones escritas en</a:t>
            </a:r>
            <a:br>
              <a:rPr lang="es-ES" dirty="0" smtClean="0"/>
            </a:br>
            <a:r>
              <a:rPr lang="es-ES" dirty="0" smtClean="0"/>
              <a:t>el lenguaje de programación</a:t>
            </a:r>
          </a:p>
          <a:p>
            <a:pPr marL="361950" lvl="1" indent="1588">
              <a:spcBef>
                <a:spcPts val="0"/>
              </a:spcBef>
              <a:spcAft>
                <a:spcPts val="600"/>
              </a:spcAft>
              <a:buNone/>
            </a:pPr>
            <a:endParaRPr lang="es-ES" sz="2400" dirty="0" smtClean="0"/>
          </a:p>
          <a:p>
            <a:pPr marL="714375" lvl="1" indent="1588">
              <a:spcBef>
                <a:spcPts val="0"/>
              </a:spcBef>
              <a:spcAft>
                <a:spcPts val="300"/>
              </a:spcAft>
              <a:buNone/>
            </a:pPr>
            <a:r>
              <a:rPr lang="es-ES" sz="2400" dirty="0" err="1" smtClean="0">
                <a:latin typeface="Consolas" pitchFamily="49" charset="0"/>
                <a:cs typeface="Consolas" pitchFamily="49" charset="0"/>
              </a:rPr>
              <a:t>Start</a:t>
            </a:r>
            <a:r>
              <a:rPr lang="es-ES" sz="2400" dirty="0" smtClean="0">
                <a:latin typeface="Consolas" pitchFamily="49" charset="0"/>
                <a:cs typeface="Consolas" pitchFamily="49" charset="0"/>
              </a:rPr>
              <a:t>;</a:t>
            </a:r>
          </a:p>
          <a:p>
            <a:pPr marL="714375"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North 1 Blocks;</a:t>
            </a:r>
          </a:p>
          <a:p>
            <a:pPr marL="714375"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East 2 Blocks;</a:t>
            </a:r>
          </a:p>
          <a:p>
            <a:pPr marL="714375"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North 5 Blocks;</a:t>
            </a:r>
          </a:p>
          <a:p>
            <a:pPr marL="714375" lvl="1" indent="1588">
              <a:spcBef>
                <a:spcPts val="0"/>
              </a:spcBef>
              <a:spcAft>
                <a:spcPts val="300"/>
              </a:spcAft>
              <a:buNone/>
            </a:pPr>
            <a:r>
              <a:rPr lang="es-ES" sz="2400" dirty="0" err="1" smtClean="0">
                <a:latin typeface="Consolas" pitchFamily="49" charset="0"/>
                <a:cs typeface="Consolas" pitchFamily="49" charset="0"/>
              </a:rPr>
              <a:t>Go</a:t>
            </a:r>
            <a:r>
              <a:rPr lang="es-ES" sz="2400" dirty="0" smtClean="0">
                <a:latin typeface="Consolas" pitchFamily="49" charset="0"/>
                <a:cs typeface="Consolas" pitchFamily="49" charset="0"/>
              </a:rPr>
              <a:t> East 2 Blocks;</a:t>
            </a:r>
          </a:p>
          <a:p>
            <a:pPr marL="714375" lvl="1" indent="1588">
              <a:spcBef>
                <a:spcPts val="0"/>
              </a:spcBef>
              <a:spcAft>
                <a:spcPts val="300"/>
              </a:spcAft>
              <a:buNone/>
            </a:pPr>
            <a:r>
              <a:rPr lang="es-ES" sz="2400" dirty="0" smtClean="0">
                <a:latin typeface="Consolas" pitchFamily="49" charset="0"/>
                <a:cs typeface="Consolas" pitchFamily="49" charset="0"/>
              </a:rPr>
              <a:t>Stop;</a:t>
            </a: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55</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graphicFrame>
        <p:nvGraphicFramePr>
          <p:cNvPr id="6" name="5 Tabla"/>
          <p:cNvGraphicFramePr>
            <a:graphicFrameLocks noGrp="1"/>
          </p:cNvGraphicFramePr>
          <p:nvPr/>
        </p:nvGraphicFramePr>
        <p:xfrm>
          <a:off x="5148064" y="1628800"/>
          <a:ext cx="3480048" cy="2966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35006"/>
                <a:gridCol w="435006"/>
                <a:gridCol w="435006"/>
                <a:gridCol w="435006"/>
                <a:gridCol w="435006"/>
                <a:gridCol w="435006"/>
                <a:gridCol w="435006"/>
                <a:gridCol w="435006"/>
              </a:tblGrid>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s-ES" dirty="0" smtClean="0">
                          <a:solidFill>
                            <a:schemeClr val="tx1"/>
                          </a:solidFill>
                          <a:effectLst>
                            <a:outerShdw blurRad="38100" dist="38100" dir="2700000" algn="tl">
                              <a:srgbClr val="000000">
                                <a:alpha val="43137"/>
                              </a:srgbClr>
                            </a:outerShdw>
                          </a:effectLst>
                        </a:rPr>
                        <a:t>B</a:t>
                      </a:r>
                      <a:endParaRPr lang="es-ES" dirty="0">
                        <a:solidFill>
                          <a:schemeClr val="tx1"/>
                        </a:solidFill>
                        <a:effectLst>
                          <a:outerShdw blurRad="38100" dist="38100" dir="2700000" algn="tl">
                            <a:srgbClr val="000000">
                              <a:alpha val="43137"/>
                            </a:srgbClr>
                          </a:outerShdw>
                        </a:effectLs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s-ES" dirty="0"/>
                    </a:p>
                  </a:txBody>
                  <a:tcP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r>
                        <a:rPr lang="es-ES" dirty="0" smtClean="0">
                          <a:solidFill>
                            <a:schemeClr val="tx1"/>
                          </a:solidFill>
                          <a:effectLst>
                            <a:outerShdw blurRad="38100" dist="38100" dir="2700000" algn="tl">
                              <a:srgbClr val="000000">
                                <a:alpha val="43137"/>
                              </a:srgbClr>
                            </a:outerShdw>
                          </a:effectLst>
                        </a:rPr>
                        <a:t>A</a:t>
                      </a:r>
                      <a:endParaRPr lang="es-ES" dirty="0">
                        <a:solidFill>
                          <a:schemeClr val="tx1"/>
                        </a:solidFill>
                        <a:effectLst>
                          <a:outerShdw blurRad="38100" dist="38100" dir="2700000" algn="tl">
                            <a:srgbClr val="000000">
                              <a:alpha val="43137"/>
                            </a:srgbClr>
                          </a:outerShdw>
                        </a:effectLst>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s-ES"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endParaRPr lang="es-ES" dirty="0"/>
                    </a:p>
                  </a:txBody>
                  <a:tcP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pic>
        <p:nvPicPr>
          <p:cNvPr id="102402" name="Picture 2"/>
          <p:cNvPicPr>
            <a:picLocks noChangeAspect="1" noChangeArrowheads="1"/>
          </p:cNvPicPr>
          <p:nvPr/>
        </p:nvPicPr>
        <p:blipFill>
          <a:blip r:embed="rId2" cstate="print"/>
          <a:srcRect/>
          <a:stretch>
            <a:fillRect/>
          </a:stretch>
        </p:blipFill>
        <p:spPr bwMode="auto">
          <a:xfrm>
            <a:off x="7418412" y="1672233"/>
            <a:ext cx="300038" cy="300038"/>
          </a:xfrm>
          <a:prstGeom prst="rect">
            <a:avLst/>
          </a:prstGeom>
          <a:noFill/>
          <a:ln w="9525">
            <a:noFill/>
            <a:miter lim="800000"/>
            <a:headEnd/>
            <a:tailEnd/>
          </a:ln>
        </p:spPr>
      </p:pic>
      <p:sp>
        <p:nvSpPr>
          <p:cNvPr id="11" name="10 CuadroTexto"/>
          <p:cNvSpPr txBox="1"/>
          <p:nvPr/>
        </p:nvSpPr>
        <p:spPr>
          <a:xfrm>
            <a:off x="8622727" y="930206"/>
            <a:ext cx="324128" cy="3385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1600" b="1" dirty="0" smtClean="0">
                <a:solidFill>
                  <a:schemeClr val="bg2">
                    <a:lumMod val="20000"/>
                    <a:lumOff val="80000"/>
                  </a:schemeClr>
                </a:solidFill>
                <a:effectLst>
                  <a:outerShdw blurRad="38100" dist="38100" dir="2700000" algn="tl">
                    <a:srgbClr val="000000">
                      <a:alpha val="43137"/>
                    </a:srgbClr>
                  </a:outerShdw>
                </a:effectLst>
                <a:latin typeface="Cambria" pitchFamily="18" charset="0"/>
              </a:rPr>
              <a:t>N</a:t>
            </a:r>
          </a:p>
        </p:txBody>
      </p:sp>
      <p:sp>
        <p:nvSpPr>
          <p:cNvPr id="15" name="14 Estrella de 8 puntas"/>
          <p:cNvSpPr/>
          <p:nvPr/>
        </p:nvSpPr>
        <p:spPr>
          <a:xfrm>
            <a:off x="8618165" y="1177702"/>
            <a:ext cx="321940" cy="379090"/>
          </a:xfrm>
          <a:prstGeom prst="star8">
            <a:avLst>
              <a:gd name="adj" fmla="val 1369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cxnSp>
        <p:nvCxnSpPr>
          <p:cNvPr id="12" name="11 Conector recto"/>
          <p:cNvCxnSpPr/>
          <p:nvPr/>
        </p:nvCxnSpPr>
        <p:spPr>
          <a:xfrm flipV="1">
            <a:off x="5815186" y="4062786"/>
            <a:ext cx="0" cy="144016"/>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6660232" y="2204864"/>
            <a:ext cx="0" cy="1866667"/>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5796136" y="4053261"/>
            <a:ext cx="864096" cy="0"/>
          </a:xfrm>
          <a:prstGeom prst="line">
            <a:avLst/>
          </a:prstGeom>
          <a:ln w="38100">
            <a:solidFill>
              <a:srgbClr val="FFC00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6650707" y="2223912"/>
            <a:ext cx="720000" cy="0"/>
          </a:xfrm>
          <a:prstGeom prst="line">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1000"/>
                                        <p:tgtEl>
                                          <p:spTgt spid="3">
                                            <p:txEl>
                                              <p:pRg st="4" end="4"/>
                                            </p:txEl>
                                          </p:spTgt>
                                        </p:tgtEl>
                                      </p:cBhvr>
                                    </p:animEffect>
                                  </p:childTnLst>
                                </p:cTn>
                              </p:par>
                            </p:childTnLst>
                          </p:cTn>
                        </p:par>
                        <p:par>
                          <p:cTn id="13" fill="hold">
                            <p:stCondLst>
                              <p:cond delay="1000"/>
                            </p:stCondLst>
                            <p:childTnLst>
                              <p:par>
                                <p:cTn id="14" presetID="1"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1000"/>
                                        <p:tgtEl>
                                          <p:spTgt spid="3">
                                            <p:txEl>
                                              <p:pRg st="5" end="5"/>
                                            </p:txEl>
                                          </p:spTgt>
                                        </p:tgtEl>
                                      </p:cBhvr>
                                    </p:animEffec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1000"/>
                                        <p:tgtEl>
                                          <p:spTgt spid="3">
                                            <p:txEl>
                                              <p:pRg st="6" end="6"/>
                                            </p:txEl>
                                          </p:spTgt>
                                        </p:tgtEl>
                                      </p:cBhvr>
                                    </p:animEffec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1000"/>
                                        <p:tgtEl>
                                          <p:spTgt spid="3">
                                            <p:txEl>
                                              <p:pRg st="7" end="7"/>
                                            </p:txEl>
                                          </p:spTgt>
                                        </p:tgtEl>
                                      </p:cBhvr>
                                    </p:animEffec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127</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1319159" y="3044280"/>
            <a:ext cx="6505755"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Los datos de los programas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Los datos de los programas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600"/>
              </a:spcAft>
            </a:pPr>
            <a:r>
              <a:rPr lang="es-ES" sz="2800" dirty="0" smtClean="0">
                <a:solidFill>
                  <a:schemeClr val="bg2">
                    <a:lumMod val="20000"/>
                    <a:lumOff val="80000"/>
                  </a:schemeClr>
                </a:solidFill>
              </a:rPr>
              <a:t>Variabilidad de los datos</a:t>
            </a:r>
          </a:p>
          <a:p>
            <a:pPr lvl="1" indent="1588">
              <a:spcBef>
                <a:spcPts val="0"/>
              </a:spcBef>
              <a:spcAft>
                <a:spcPts val="600"/>
              </a:spcAft>
              <a:buNone/>
            </a:pPr>
            <a:endParaRPr lang="es-ES"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128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7" name="6 Diagrama"/>
          <p:cNvGraphicFramePr/>
          <p:nvPr/>
        </p:nvGraphicFramePr>
        <p:xfrm>
          <a:off x="64291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4644008" y="1500174"/>
            <a:ext cx="4248472" cy="584775"/>
          </a:xfrm>
          <a:prstGeom prst="rect">
            <a:avLst/>
          </a:prstGeom>
        </p:spPr>
        <p:txBody>
          <a:bodyPr wrap="square">
            <a:spAutoFit/>
          </a:bodyPr>
          <a:lstStyle/>
          <a:p>
            <a:r>
              <a:rPr lang="es-ES" sz="1600" dirty="0" smtClean="0">
                <a:solidFill>
                  <a:srgbClr val="FFFF00"/>
                </a:solidFill>
                <a:effectLst>
                  <a:outerShdw blurRad="38100" dist="38100" dir="2700000" algn="tl">
                    <a:srgbClr val="000000">
                      <a:alpha val="43137"/>
                    </a:srgbClr>
                  </a:outerShdw>
                </a:effectLst>
                <a:latin typeface="Consolas" pitchFamily="49" charset="0"/>
              </a:rPr>
              <a:t>"Introduzca la base del triángulo: "</a:t>
            </a:r>
          </a:p>
          <a:p>
            <a:r>
              <a:rPr lang="es-ES" sz="1600" dirty="0" smtClean="0">
                <a:solidFill>
                  <a:srgbClr val="FFFF00"/>
                </a:solidFill>
                <a:effectLst>
                  <a:outerShdw blurRad="38100" dist="38100" dir="2700000" algn="tl">
                    <a:srgbClr val="000000">
                      <a:alpha val="43137"/>
                    </a:srgbClr>
                  </a:outerShdw>
                </a:effectLst>
                <a:latin typeface="Consolas" pitchFamily="49" charset="0"/>
              </a:rPr>
              <a:t>3.141592653589</a:t>
            </a:r>
            <a:endParaRPr lang="es-ES" sz="1600" dirty="0">
              <a:solidFill>
                <a:srgbClr val="FFFF00"/>
              </a:solidFill>
              <a:effectLst>
                <a:outerShdw blurRad="38100" dist="38100" dir="2700000" algn="tl">
                  <a:srgbClr val="000000">
                    <a:alpha val="43137"/>
                  </a:srgbClr>
                </a:outerShdw>
              </a:effectLst>
            </a:endParaRPr>
          </a:p>
        </p:txBody>
      </p:sp>
      <p:sp>
        <p:nvSpPr>
          <p:cNvPr id="10" name="9 Rectángulo"/>
          <p:cNvSpPr/>
          <p:nvPr/>
        </p:nvSpPr>
        <p:spPr>
          <a:xfrm>
            <a:off x="2501812" y="5405154"/>
            <a:ext cx="2723823" cy="400110"/>
          </a:xfrm>
          <a:prstGeom prst="rect">
            <a:avLst/>
          </a:prstGeom>
        </p:spPr>
        <p:txBody>
          <a:bodyPr wrap="none">
            <a:spAutoFit/>
          </a:bodyPr>
          <a:lstStyle/>
          <a:p>
            <a:r>
              <a:rPr lang="es-ES" sz="2000" dirty="0" smtClean="0">
                <a:effectLst>
                  <a:outerShdw blurRad="38100" dist="38100" dir="2700000" algn="tl">
                    <a:srgbClr val="000000">
                      <a:alpha val="43137"/>
                    </a:srgbClr>
                  </a:outerShdw>
                </a:effectLst>
                <a:latin typeface="Consolas" pitchFamily="49" charset="0"/>
              </a:rPr>
              <a:t>base, altura, </a:t>
            </a:r>
            <a:r>
              <a:rPr lang="es-ES" sz="2000" dirty="0" err="1" smtClean="0">
                <a:effectLst>
                  <a:outerShdw blurRad="38100" dist="38100" dir="2700000" algn="tl">
                    <a:srgbClr val="000000">
                      <a:alpha val="43137"/>
                    </a:srgbClr>
                  </a:outerShdw>
                </a:effectLst>
                <a:latin typeface="Consolas" pitchFamily="49" charset="0"/>
              </a:rPr>
              <a:t>area</a:t>
            </a:r>
            <a:endParaRPr lang="es-ES" sz="2000" dirty="0">
              <a:effectLst>
                <a:outerShdw blurRad="38100" dist="38100" dir="2700000" algn="tl">
                  <a:srgbClr val="000000">
                    <a:alpha val="43137"/>
                  </a:srgbClr>
                </a:outerShdw>
              </a:effectLst>
            </a:endParaRPr>
          </a:p>
        </p:txBody>
      </p:sp>
      <p:sp>
        <p:nvSpPr>
          <p:cNvPr id="11" name="10 Rectángulo"/>
          <p:cNvSpPr/>
          <p:nvPr/>
        </p:nvSpPr>
        <p:spPr>
          <a:xfrm>
            <a:off x="5124454" y="4459525"/>
            <a:ext cx="2864887" cy="400110"/>
          </a:xfrm>
          <a:prstGeom prst="rect">
            <a:avLst/>
          </a:prstGeom>
        </p:spPr>
        <p:txBody>
          <a:bodyPr wrap="none">
            <a:spAutoFit/>
          </a:bodyPr>
          <a:lstStyle/>
          <a:p>
            <a:r>
              <a:rPr lang="es-ES" sz="2000" dirty="0" smtClean="0">
                <a:effectLst>
                  <a:outerShdw blurRad="38100" dist="38100" dir="2700000" algn="tl">
                    <a:srgbClr val="000000">
                      <a:alpha val="43137"/>
                    </a:srgbClr>
                  </a:outerShdw>
                </a:effectLst>
                <a:latin typeface="Consolas" pitchFamily="49" charset="0"/>
              </a:rPr>
              <a:t>Pi = </a:t>
            </a:r>
            <a:r>
              <a:rPr lang="es-ES" sz="2000" dirty="0" smtClean="0">
                <a:solidFill>
                  <a:srgbClr val="FFFF00"/>
                </a:solidFill>
                <a:effectLst>
                  <a:outerShdw blurRad="38100" dist="38100" dir="2700000" algn="tl">
                    <a:srgbClr val="000000">
                      <a:alpha val="43137"/>
                    </a:srgbClr>
                  </a:outerShdw>
                </a:effectLst>
                <a:latin typeface="Consolas" pitchFamily="49" charset="0"/>
              </a:rPr>
              <a:t>3.141592653589</a:t>
            </a:r>
            <a:endParaRPr lang="es-ES" sz="2000" dirty="0">
              <a:solidFill>
                <a:srgbClr val="FFFF00"/>
              </a:solidFill>
              <a:effectLst>
                <a:outerShdw blurRad="38100" dist="38100" dir="2700000" algn="tl">
                  <a:srgbClr val="000000">
                    <a:alpha val="43137"/>
                  </a:srgbClr>
                </a:outerShdw>
              </a:effectLst>
            </a:endParaRPr>
          </a:p>
        </p:txBody>
      </p:sp>
      <p:grpSp>
        <p:nvGrpSpPr>
          <p:cNvPr id="17" name="16 Grupo"/>
          <p:cNvGrpSpPr/>
          <p:nvPr/>
        </p:nvGrpSpPr>
        <p:grpSpPr>
          <a:xfrm>
            <a:off x="2377080" y="4433654"/>
            <a:ext cx="5787082" cy="1368190"/>
            <a:chOff x="2377080" y="4090992"/>
            <a:chExt cx="5787082" cy="1368190"/>
          </a:xfrm>
        </p:grpSpPr>
        <p:sp>
          <p:nvSpPr>
            <p:cNvPr id="12" name="11 Elipse"/>
            <p:cNvSpPr/>
            <p:nvPr/>
          </p:nvSpPr>
          <p:spPr>
            <a:xfrm>
              <a:off x="5133979" y="4090992"/>
              <a:ext cx="428628" cy="428628"/>
            </a:xfrm>
            <a:prstGeom prst="ellipse">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Elipse"/>
            <p:cNvSpPr/>
            <p:nvPr/>
          </p:nvSpPr>
          <p:spPr>
            <a:xfrm>
              <a:off x="2377080" y="5030554"/>
              <a:ext cx="2895950" cy="428628"/>
            </a:xfrm>
            <a:prstGeom prst="ellipse">
              <a:avLst/>
            </a:prstGeom>
            <a:no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14 Conector recto"/>
            <p:cNvCxnSpPr>
              <a:endCxn id="12" idx="5"/>
            </p:cNvCxnSpPr>
            <p:nvPr/>
          </p:nvCxnSpPr>
          <p:spPr>
            <a:xfrm flipH="1" flipV="1">
              <a:off x="5499836" y="4456849"/>
              <a:ext cx="656340" cy="645713"/>
            </a:xfrm>
            <a:prstGeom prst="line">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H="1">
              <a:off x="5364088" y="5246578"/>
              <a:ext cx="792088" cy="0"/>
            </a:xfrm>
            <a:prstGeom prst="line">
              <a:avLst/>
            </a:prstGeom>
            <a:ln w="38100">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6156176" y="4984090"/>
              <a:ext cx="2007986" cy="43088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200" dirty="0" smtClean="0">
                  <a:effectLst>
                    <a:outerShdw blurRad="38100" dist="38100" dir="2700000" algn="tl">
                      <a:srgbClr val="000000">
                        <a:alpha val="43137"/>
                      </a:srgbClr>
                    </a:outerShdw>
                  </a:effectLst>
                  <a:latin typeface="Cambria" pitchFamily="18" charset="0"/>
                </a:rPr>
                <a:t>Identificadores</a:t>
              </a:r>
            </a:p>
          </p:txBody>
        </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129</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2727880" y="3044280"/>
            <a:ext cx="3688317"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Identificadores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Identificadores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600"/>
              </a:spcAft>
              <a:buNone/>
            </a:pPr>
            <a:r>
              <a:rPr lang="es-ES" dirty="0" smtClean="0"/>
              <a:t>Para variables y constantes con nombre</a:t>
            </a:r>
          </a:p>
          <a:p>
            <a:pPr lvl="2" indent="-265113">
              <a:spcBef>
                <a:spcPts val="0"/>
              </a:spcBef>
              <a:spcAft>
                <a:spcPts val="600"/>
              </a:spcAft>
            </a:pPr>
            <a:r>
              <a:rPr lang="es-ES" sz="2200" i="1" dirty="0" smtClean="0"/>
              <a:t>Nombre</a:t>
            </a:r>
            <a:r>
              <a:rPr lang="es-ES" sz="2200" dirty="0" smtClean="0"/>
              <a:t> de un dato (para accederlo/modificarlo)</a:t>
            </a:r>
          </a:p>
          <a:p>
            <a:pPr lvl="2" indent="-265113">
              <a:spcBef>
                <a:spcPts val="0"/>
              </a:spcBef>
              <a:spcAft>
                <a:spcPts val="600"/>
              </a:spcAft>
            </a:pPr>
            <a:r>
              <a:rPr lang="es-ES" sz="2200" dirty="0" smtClean="0"/>
              <a:t>Deben ser descriptivos</a:t>
            </a:r>
          </a:p>
          <a:p>
            <a:pPr lvl="1" indent="1588">
              <a:spcBef>
                <a:spcPts val="1200"/>
              </a:spcBef>
              <a:spcAft>
                <a:spcPts val="600"/>
              </a:spcAft>
              <a:buNone/>
            </a:pPr>
            <a:r>
              <a:rPr lang="es-ES" dirty="0" smtClean="0"/>
              <a:t>Sintaxis:</a:t>
            </a:r>
          </a:p>
          <a:p>
            <a:pPr lvl="1" indent="1588">
              <a:spcBef>
                <a:spcPts val="0"/>
              </a:spcBef>
              <a:spcAft>
                <a:spcPts val="600"/>
              </a:spcAft>
              <a:buNone/>
            </a:pPr>
            <a:endParaRPr lang="es-ES" dirty="0" smtClean="0"/>
          </a:p>
          <a:p>
            <a:pPr lvl="1" indent="1588">
              <a:spcBef>
                <a:spcPts val="0"/>
              </a:spcBef>
              <a:spcAft>
                <a:spcPts val="600"/>
              </a:spcAft>
              <a:buNone/>
            </a:pPr>
            <a:endParaRPr lang="es-ES" dirty="0" smtClean="0"/>
          </a:p>
          <a:p>
            <a:pPr lvl="1" indent="1588">
              <a:spcBef>
                <a:spcPts val="0"/>
              </a:spcBef>
              <a:spcAft>
                <a:spcPts val="600"/>
              </a:spcAft>
              <a:buNone/>
            </a:pPr>
            <a:endParaRPr lang="es-ES" dirty="0" smtClean="0"/>
          </a:p>
          <a:p>
            <a:pPr lvl="1" indent="1588">
              <a:spcBef>
                <a:spcPts val="0"/>
              </a:spcBef>
              <a:spcAft>
                <a:spcPts val="3600"/>
              </a:spcAft>
              <a:buNone/>
            </a:pPr>
            <a:endParaRPr lang="es-ES"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130</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25" name="24 CuadroTexto"/>
          <p:cNvSpPr txBox="1"/>
          <p:nvPr/>
        </p:nvSpPr>
        <p:spPr>
          <a:xfrm>
            <a:off x="2142778" y="5158353"/>
            <a:ext cx="4858444" cy="43088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spcAft>
                <a:spcPts val="600"/>
              </a:spcAft>
            </a:pPr>
            <a:r>
              <a:rPr lang="es-ES" sz="2200" dirty="0" smtClean="0">
                <a:effectLst>
                  <a:outerShdw blurRad="38100" dist="38100" dir="2700000" algn="tl">
                    <a:srgbClr val="000000">
                      <a:alpha val="43137"/>
                    </a:srgbClr>
                  </a:outerShdw>
                </a:effectLst>
                <a:latin typeface="Cambria" pitchFamily="18" charset="0"/>
              </a:rPr>
              <a:t>Al menos 32 caracteres significativos</a:t>
            </a:r>
          </a:p>
        </p:txBody>
      </p:sp>
      <p:grpSp>
        <p:nvGrpSpPr>
          <p:cNvPr id="42" name="41 Grupo"/>
          <p:cNvGrpSpPr/>
          <p:nvPr/>
        </p:nvGrpSpPr>
        <p:grpSpPr>
          <a:xfrm>
            <a:off x="4305628" y="3335613"/>
            <a:ext cx="3074684" cy="904525"/>
            <a:chOff x="3297516" y="4127701"/>
            <a:chExt cx="3074684" cy="904525"/>
          </a:xfrm>
        </p:grpSpPr>
        <p:cxnSp>
          <p:nvCxnSpPr>
            <p:cNvPr id="22" name="21 Conector recto"/>
            <p:cNvCxnSpPr/>
            <p:nvPr/>
          </p:nvCxnSpPr>
          <p:spPr>
            <a:xfrm flipV="1">
              <a:off x="6372200" y="4127701"/>
              <a:ext cx="0" cy="650401"/>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3297516" y="4778102"/>
              <a:ext cx="3074684"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3311805" y="4127701"/>
              <a:ext cx="0" cy="650401"/>
            </a:xfrm>
            <a:prstGeom prst="line">
              <a:avLst/>
            </a:prstGeom>
            <a:ln w="28575">
              <a:solidFill>
                <a:srgbClr val="FFC000"/>
              </a:solidFill>
              <a:headEnd type="none"/>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27 Elipse"/>
            <p:cNvSpPr/>
            <p:nvPr/>
          </p:nvSpPr>
          <p:spPr>
            <a:xfrm>
              <a:off x="3635896" y="4528170"/>
              <a:ext cx="2448272" cy="504056"/>
            </a:xfrm>
            <a:prstGeom prst="ellipse">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cs typeface="Consolas" pitchFamily="49" charset="0"/>
                </a:rPr>
                <a:t>0</a:t>
              </a:r>
              <a:r>
                <a:rPr lang="es-ES" dirty="0" smtClean="0">
                  <a:effectLst>
                    <a:outerShdw blurRad="38100" dist="38100" dir="2700000" algn="tl">
                      <a:srgbClr val="000000">
                        <a:alpha val="43137"/>
                      </a:srgbClr>
                    </a:outerShdw>
                  </a:effectLst>
                  <a:latin typeface="+mj-lt"/>
                </a:rPr>
                <a:t>..</a:t>
              </a:r>
              <a:r>
                <a:rPr lang="es-ES" dirty="0" smtClean="0">
                  <a:effectLst>
                    <a:outerShdw blurRad="38100" dist="38100" dir="2700000" algn="tl">
                      <a:srgbClr val="000000">
                        <a:alpha val="43137"/>
                      </a:srgbClr>
                    </a:outerShdw>
                  </a:effectLst>
                  <a:latin typeface="Consolas" pitchFamily="49" charset="0"/>
                  <a:cs typeface="Consolas" pitchFamily="49" charset="0"/>
                </a:rPr>
                <a:t>9</a:t>
              </a:r>
              <a:r>
                <a:rPr lang="es-ES" dirty="0" smtClean="0">
                  <a:effectLst>
                    <a:outerShdw blurRad="38100" dist="38100" dir="2700000" algn="tl">
                      <a:srgbClr val="000000">
                        <a:alpha val="43137"/>
                      </a:srgbClr>
                    </a:outerShdw>
                  </a:effectLst>
                  <a:latin typeface="+mj-lt"/>
                </a:rPr>
                <a:t>, </a:t>
              </a:r>
              <a:r>
                <a:rPr lang="es-ES" dirty="0" smtClean="0">
                  <a:effectLst>
                    <a:outerShdw blurRad="38100" dist="38100" dir="2700000" algn="tl">
                      <a:srgbClr val="000000">
                        <a:alpha val="43137"/>
                      </a:srgbClr>
                    </a:outerShdw>
                  </a:effectLst>
                  <a:latin typeface="Consolas" pitchFamily="49" charset="0"/>
                  <a:cs typeface="Consolas" pitchFamily="49" charset="0"/>
                </a:rPr>
                <a:t>a</a:t>
              </a:r>
              <a:r>
                <a:rPr lang="es-ES" dirty="0" smtClean="0">
                  <a:effectLst>
                    <a:outerShdw blurRad="38100" dist="38100" dir="2700000" algn="tl">
                      <a:srgbClr val="000000">
                        <a:alpha val="43137"/>
                      </a:srgbClr>
                    </a:outerShdw>
                  </a:effectLst>
                  <a:latin typeface="+mj-lt"/>
                </a:rPr>
                <a:t>..</a:t>
              </a:r>
              <a:r>
                <a:rPr lang="es-ES" dirty="0" smtClean="0">
                  <a:effectLst>
                    <a:outerShdw blurRad="38100" dist="38100" dir="2700000" algn="tl">
                      <a:srgbClr val="000000">
                        <a:alpha val="43137"/>
                      </a:srgbClr>
                    </a:outerShdw>
                  </a:effectLst>
                  <a:latin typeface="Consolas" pitchFamily="49" charset="0"/>
                  <a:cs typeface="Consolas" pitchFamily="49" charset="0"/>
                </a:rPr>
                <a:t>z</a:t>
              </a:r>
              <a:r>
                <a:rPr lang="es-ES" dirty="0" smtClean="0">
                  <a:effectLst>
                    <a:outerShdw blurRad="38100" dist="38100" dir="2700000" algn="tl">
                      <a:srgbClr val="000000">
                        <a:alpha val="43137"/>
                      </a:srgbClr>
                    </a:outerShdw>
                  </a:effectLst>
                  <a:latin typeface="+mj-lt"/>
                </a:rPr>
                <a:t>, </a:t>
              </a:r>
              <a:r>
                <a:rPr lang="es-ES" dirty="0" smtClean="0">
                  <a:effectLst>
                    <a:outerShdw blurRad="38100" dist="38100" dir="2700000" algn="tl">
                      <a:srgbClr val="000000">
                        <a:alpha val="43137"/>
                      </a:srgbClr>
                    </a:outerShdw>
                  </a:effectLst>
                  <a:latin typeface="Consolas" pitchFamily="49" charset="0"/>
                  <a:cs typeface="Consolas" pitchFamily="49" charset="0"/>
                </a:rPr>
                <a:t>A</a:t>
              </a:r>
              <a:r>
                <a:rPr lang="es-ES" dirty="0" smtClean="0">
                  <a:effectLst>
                    <a:outerShdw blurRad="38100" dist="38100" dir="2700000" algn="tl">
                      <a:srgbClr val="000000">
                        <a:alpha val="43137"/>
                      </a:srgbClr>
                    </a:outerShdw>
                  </a:effectLst>
                  <a:latin typeface="+mj-lt"/>
                </a:rPr>
                <a:t>..</a:t>
              </a:r>
              <a:r>
                <a:rPr lang="es-ES" dirty="0" smtClean="0">
                  <a:effectLst>
                    <a:outerShdw blurRad="38100" dist="38100" dir="2700000" algn="tl">
                      <a:srgbClr val="000000">
                        <a:alpha val="43137"/>
                      </a:srgbClr>
                    </a:outerShdw>
                  </a:effectLst>
                  <a:latin typeface="Consolas" pitchFamily="49" charset="0"/>
                  <a:cs typeface="Consolas" pitchFamily="49" charset="0"/>
                </a:rPr>
                <a:t>Z</a:t>
              </a:r>
              <a:r>
                <a:rPr lang="es-ES" dirty="0" smtClean="0">
                  <a:effectLst>
                    <a:outerShdw blurRad="38100" dist="38100" dir="2700000" algn="tl">
                      <a:srgbClr val="000000">
                        <a:alpha val="43137"/>
                      </a:srgbClr>
                    </a:outerShdw>
                  </a:effectLst>
                  <a:latin typeface="+mj-lt"/>
                </a:rPr>
                <a:t>, </a:t>
              </a:r>
              <a:r>
                <a:rPr lang="es-ES" dirty="0" smtClean="0">
                  <a:effectLst>
                    <a:outerShdw blurRad="38100" dist="38100" dir="2700000" algn="tl">
                      <a:srgbClr val="000000">
                        <a:alpha val="43137"/>
                      </a:srgbClr>
                    </a:outerShdw>
                  </a:effectLst>
                  <a:latin typeface="Consolas" pitchFamily="49" charset="0"/>
                  <a:cs typeface="Consolas" pitchFamily="49" charset="0"/>
                </a:rPr>
                <a:t>_</a:t>
              </a:r>
              <a:endParaRPr lang="es-ES" dirty="0">
                <a:effectLst>
                  <a:outerShdw blurRad="38100" dist="38100" dir="2700000" algn="tl">
                    <a:srgbClr val="000000">
                      <a:alpha val="43137"/>
                    </a:srgbClr>
                  </a:outerShdw>
                </a:effectLst>
                <a:latin typeface="Consolas" pitchFamily="49" charset="0"/>
                <a:cs typeface="Consolas" pitchFamily="49" charset="0"/>
              </a:endParaRPr>
            </a:p>
          </p:txBody>
        </p:sp>
      </p:grpSp>
      <p:grpSp>
        <p:nvGrpSpPr>
          <p:cNvPr id="32" name="31 Grupo"/>
          <p:cNvGrpSpPr/>
          <p:nvPr/>
        </p:nvGrpSpPr>
        <p:grpSpPr>
          <a:xfrm>
            <a:off x="1403648" y="3068960"/>
            <a:ext cx="6624736" cy="504056"/>
            <a:chOff x="2699792" y="3861048"/>
            <a:chExt cx="5832648" cy="504056"/>
          </a:xfrm>
        </p:grpSpPr>
        <p:cxnSp>
          <p:nvCxnSpPr>
            <p:cNvPr id="21" name="20 Conector recto de flecha"/>
            <p:cNvCxnSpPr/>
            <p:nvPr/>
          </p:nvCxnSpPr>
          <p:spPr>
            <a:xfrm>
              <a:off x="4572000" y="4111087"/>
              <a:ext cx="3960440" cy="0"/>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26 Elipse"/>
            <p:cNvSpPr/>
            <p:nvPr/>
          </p:nvSpPr>
          <p:spPr>
            <a:xfrm>
              <a:off x="3419872" y="3861048"/>
              <a:ext cx="1440160" cy="504056"/>
            </a:xfrm>
            <a:prstGeom prst="ellipse">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Consolas" pitchFamily="49" charset="0"/>
                  <a:cs typeface="Consolas" pitchFamily="49" charset="0"/>
                </a:rPr>
                <a:t>a</a:t>
              </a:r>
              <a:r>
                <a:rPr lang="es-ES" dirty="0" smtClean="0">
                  <a:effectLst>
                    <a:outerShdw blurRad="38100" dist="38100" dir="2700000" algn="tl">
                      <a:srgbClr val="000000">
                        <a:alpha val="43137"/>
                      </a:srgbClr>
                    </a:outerShdw>
                  </a:effectLst>
                  <a:latin typeface="+mj-lt"/>
                </a:rPr>
                <a:t>..</a:t>
              </a:r>
              <a:r>
                <a:rPr lang="es-ES" dirty="0" smtClean="0">
                  <a:effectLst>
                    <a:outerShdw blurRad="38100" dist="38100" dir="2700000" algn="tl">
                      <a:srgbClr val="000000">
                        <a:alpha val="43137"/>
                      </a:srgbClr>
                    </a:outerShdw>
                  </a:effectLst>
                  <a:latin typeface="Consolas" pitchFamily="49" charset="0"/>
                  <a:cs typeface="Consolas" pitchFamily="49" charset="0"/>
                </a:rPr>
                <a:t>z</a:t>
              </a:r>
              <a:r>
                <a:rPr lang="es-ES" dirty="0" smtClean="0">
                  <a:effectLst>
                    <a:outerShdw blurRad="38100" dist="38100" dir="2700000" algn="tl">
                      <a:srgbClr val="000000">
                        <a:alpha val="43137"/>
                      </a:srgbClr>
                    </a:outerShdw>
                  </a:effectLst>
                  <a:latin typeface="+mj-lt"/>
                </a:rPr>
                <a:t>, </a:t>
              </a:r>
              <a:r>
                <a:rPr lang="es-ES" dirty="0" smtClean="0">
                  <a:effectLst>
                    <a:outerShdw blurRad="38100" dist="38100" dir="2700000" algn="tl">
                      <a:srgbClr val="000000">
                        <a:alpha val="43137"/>
                      </a:srgbClr>
                    </a:outerShdw>
                  </a:effectLst>
                  <a:latin typeface="Consolas" pitchFamily="49" charset="0"/>
                  <a:cs typeface="Consolas" pitchFamily="49" charset="0"/>
                </a:rPr>
                <a:t>A</a:t>
              </a:r>
              <a:r>
                <a:rPr lang="es-ES" dirty="0" smtClean="0">
                  <a:effectLst>
                    <a:outerShdw blurRad="38100" dist="38100" dir="2700000" algn="tl">
                      <a:srgbClr val="000000">
                        <a:alpha val="43137"/>
                      </a:srgbClr>
                    </a:outerShdw>
                  </a:effectLst>
                  <a:latin typeface="+mj-lt"/>
                </a:rPr>
                <a:t>..</a:t>
              </a:r>
              <a:r>
                <a:rPr lang="es-ES" dirty="0" smtClean="0">
                  <a:effectLst>
                    <a:outerShdw blurRad="38100" dist="38100" dir="2700000" algn="tl">
                      <a:srgbClr val="000000">
                        <a:alpha val="43137"/>
                      </a:srgbClr>
                    </a:outerShdw>
                  </a:effectLst>
                  <a:latin typeface="Consolas" pitchFamily="49" charset="0"/>
                  <a:cs typeface="Consolas" pitchFamily="49" charset="0"/>
                </a:rPr>
                <a:t>Z</a:t>
              </a:r>
              <a:r>
                <a:rPr lang="es-ES" dirty="0" smtClean="0">
                  <a:effectLst>
                    <a:outerShdw blurRad="38100" dist="38100" dir="2700000" algn="tl">
                      <a:srgbClr val="000000">
                        <a:alpha val="43137"/>
                      </a:srgbClr>
                    </a:outerShdw>
                  </a:effectLst>
                  <a:latin typeface="+mj-lt"/>
                </a:rPr>
                <a:t>, </a:t>
              </a:r>
              <a:r>
                <a:rPr lang="es-ES" dirty="0" smtClean="0">
                  <a:effectLst>
                    <a:outerShdw blurRad="38100" dist="38100" dir="2700000" algn="tl">
                      <a:srgbClr val="000000">
                        <a:alpha val="43137"/>
                      </a:srgbClr>
                    </a:outerShdw>
                  </a:effectLst>
                  <a:latin typeface="Consolas" pitchFamily="49" charset="0"/>
                  <a:cs typeface="Consolas" pitchFamily="49" charset="0"/>
                </a:rPr>
                <a:t>_</a:t>
              </a:r>
              <a:endParaRPr lang="es-ES" dirty="0">
                <a:effectLst>
                  <a:outerShdw blurRad="38100" dist="38100" dir="2700000" algn="tl">
                    <a:srgbClr val="000000">
                      <a:alpha val="43137"/>
                    </a:srgbClr>
                  </a:outerShdw>
                </a:effectLst>
                <a:latin typeface="Consolas" pitchFamily="49" charset="0"/>
                <a:cs typeface="Consolas" pitchFamily="49" charset="0"/>
              </a:endParaRPr>
            </a:p>
          </p:txBody>
        </p:sp>
        <p:cxnSp>
          <p:nvCxnSpPr>
            <p:cNvPr id="33" name="32 Conector recto de flecha"/>
            <p:cNvCxnSpPr/>
            <p:nvPr/>
          </p:nvCxnSpPr>
          <p:spPr>
            <a:xfrm>
              <a:off x="2699792" y="4107061"/>
              <a:ext cx="720080" cy="0"/>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8" name="5 Grupo"/>
          <p:cNvGrpSpPr/>
          <p:nvPr/>
        </p:nvGrpSpPr>
        <p:grpSpPr>
          <a:xfrm>
            <a:off x="2555776" y="5805264"/>
            <a:ext cx="4032448" cy="432048"/>
            <a:chOff x="899592" y="5401791"/>
            <a:chExt cx="3950154" cy="432048"/>
          </a:xfrm>
          <a:effectLst>
            <a:outerShdw blurRad="50800" dist="38100" dir="2700000" algn="tl" rotWithShape="0">
              <a:prstClr val="black">
                <a:alpha val="40000"/>
              </a:prstClr>
            </a:outerShdw>
          </a:effectLst>
        </p:grpSpPr>
        <p:sp>
          <p:nvSpPr>
            <p:cNvPr id="19" name="18 CuadroTexto"/>
            <p:cNvSpPr txBox="1"/>
            <p:nvPr/>
          </p:nvSpPr>
          <p:spPr>
            <a:xfrm>
              <a:off x="899592" y="5416649"/>
              <a:ext cx="3950154" cy="41719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i="1" dirty="0" smtClean="0">
                  <a:effectLst>
                    <a:outerShdw blurRad="38100" dist="38100" dir="2700000" algn="tl">
                      <a:srgbClr val="000000">
                        <a:alpha val="43137"/>
                      </a:srgbClr>
                    </a:outerShdw>
                  </a:effectLst>
                  <a:latin typeface="Cambria" pitchFamily="18" charset="0"/>
                </a:rPr>
                <a:t>¡Ni eñes ni vocales acentuadas!</a:t>
              </a:r>
            </a:p>
          </p:txBody>
        </p:sp>
        <p:pic>
          <p:nvPicPr>
            <p:cNvPr id="20"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
        <p:nvSpPr>
          <p:cNvPr id="26" name="25 Rectángulo"/>
          <p:cNvSpPr/>
          <p:nvPr/>
        </p:nvSpPr>
        <p:spPr>
          <a:xfrm>
            <a:off x="5693140" y="332656"/>
            <a:ext cx="3055324" cy="461665"/>
          </a:xfrm>
          <a:prstGeom prst="rect">
            <a:avLst/>
          </a:prstGeom>
        </p:spPr>
        <p:txBody>
          <a:bodyPr wrap="none">
            <a:spAutoFit/>
          </a:bodyPr>
          <a:lstStyle/>
          <a:p>
            <a:r>
              <a:rPr lang="es-ES" sz="2400" dirty="0" smtClean="0">
                <a:solidFill>
                  <a:srgbClr val="FFC000"/>
                </a:solidFill>
                <a:effectLst>
                  <a:outerShdw blurRad="38100" dist="38100" dir="2700000" algn="tl">
                    <a:srgbClr val="000000">
                      <a:alpha val="43137"/>
                    </a:srgbClr>
                  </a:outerShdw>
                </a:effectLst>
                <a:latin typeface="Cambria" pitchFamily="18" charset="0"/>
                <a:sym typeface="Symbol"/>
              </a:rPr>
              <a:t></a:t>
            </a:r>
            <a:r>
              <a:rPr lang="es-ES" sz="2400" dirty="0" smtClean="0">
                <a:solidFill>
                  <a:srgbClr val="FFC000"/>
                </a:solidFill>
                <a:effectLst>
                  <a:outerShdw blurRad="38100" dist="38100" dir="2700000" algn="tl">
                    <a:srgbClr val="000000">
                      <a:alpha val="43137"/>
                    </a:srgbClr>
                  </a:outerShdw>
                </a:effectLst>
                <a:latin typeface="Cambria" pitchFamily="18" charset="0"/>
              </a:rPr>
              <a:t> palabras reservadas</a:t>
            </a:r>
            <a:endParaRPr lang="es-ES" sz="2400" dirty="0"/>
          </a:p>
        </p:txBody>
      </p:sp>
      <p:sp>
        <p:nvSpPr>
          <p:cNvPr id="29" name="28 CuadroTexto"/>
          <p:cNvSpPr txBox="1"/>
          <p:nvPr/>
        </p:nvSpPr>
        <p:spPr>
          <a:xfrm>
            <a:off x="692780" y="4581128"/>
            <a:ext cx="7943200" cy="40011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000" dirty="0" smtClean="0">
                <a:effectLst>
                  <a:outerShdw blurRad="38100" dist="38100" dir="2700000" algn="tl">
                    <a:srgbClr val="000000">
                      <a:alpha val="43137"/>
                    </a:srgbClr>
                  </a:outerShdw>
                </a:effectLst>
                <a:latin typeface="Consolas" pitchFamily="49" charset="0"/>
                <a:cs typeface="Consolas" pitchFamily="49" charset="0"/>
              </a:rPr>
              <a:t>cantidad  </a:t>
            </a:r>
            <a:r>
              <a:rPr lang="es-ES" sz="2000" dirty="0" err="1" smtClean="0">
                <a:effectLst>
                  <a:outerShdw blurRad="38100" dist="38100" dir="2700000" algn="tl">
                    <a:srgbClr val="000000">
                      <a:alpha val="43137"/>
                    </a:srgbClr>
                  </a:outerShdw>
                </a:effectLst>
                <a:latin typeface="Consolas" pitchFamily="49" charset="0"/>
                <a:cs typeface="Consolas" pitchFamily="49" charset="0"/>
              </a:rPr>
              <a:t>prrecio</a:t>
            </a:r>
            <a:r>
              <a:rPr lang="es-ES" sz="2000" dirty="0" smtClean="0">
                <a:effectLst>
                  <a:outerShdw blurRad="38100" dist="38100" dir="2700000" algn="tl">
                    <a:srgbClr val="000000">
                      <a:alpha val="43137"/>
                    </a:srgbClr>
                  </a:outerShdw>
                </a:effectLst>
                <a:latin typeface="Consolas" pitchFamily="49" charset="0"/>
                <a:cs typeface="Consolas" pitchFamily="49" charset="0"/>
              </a:rPr>
              <a:t>  total  base  altura  </a:t>
            </a:r>
            <a:r>
              <a:rPr lang="es-ES" sz="2000" dirty="0" err="1" smtClean="0">
                <a:effectLst>
                  <a:outerShdw blurRad="38100" dist="38100" dir="2700000" algn="tl">
                    <a:srgbClr val="000000">
                      <a:alpha val="43137"/>
                    </a:srgbClr>
                  </a:outerShdw>
                </a:effectLst>
                <a:latin typeface="Consolas" pitchFamily="49" charset="0"/>
                <a:cs typeface="Consolas" pitchFamily="49" charset="0"/>
              </a:rPr>
              <a:t>area</a:t>
            </a:r>
            <a:r>
              <a:rPr lang="es-ES" sz="2000" dirty="0" smtClean="0">
                <a:effectLst>
                  <a:outerShdw blurRad="38100" dist="38100" dir="2700000" algn="tl">
                    <a:srgbClr val="000000">
                      <a:alpha val="43137"/>
                    </a:srgbClr>
                  </a:outerShdw>
                </a:effectLst>
                <a:latin typeface="Consolas" pitchFamily="49" charset="0"/>
                <a:cs typeface="Consolas" pitchFamily="49" charset="0"/>
              </a:rPr>
              <a:t>  numerador</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10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right)">
                                      <p:cBhvr>
                                        <p:cTn id="31" dur="10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10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10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up)">
                                      <p:cBhvr>
                                        <p:cTn id="4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p:bldP spid="29"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Identificadores</a:t>
            </a:r>
            <a:endParaRPr lang="es-ES" dirty="0"/>
          </a:p>
        </p:txBody>
      </p:sp>
      <p:sp>
        <p:nvSpPr>
          <p:cNvPr id="3" name="2 Marcador de contenido"/>
          <p:cNvSpPr>
            <a:spLocks noGrp="1"/>
          </p:cNvSpPr>
          <p:nvPr>
            <p:ph idx="1"/>
          </p:nvPr>
        </p:nvSpPr>
        <p:spPr>
          <a:xfrm>
            <a:off x="457200" y="980728"/>
            <a:ext cx="8229600" cy="5110178"/>
          </a:xfrm>
        </p:spPr>
        <p:txBody>
          <a:bodyPr>
            <a:normAutofit fontScale="92500"/>
          </a:bodyPr>
          <a:lstStyle/>
          <a:p>
            <a:pPr indent="1588">
              <a:spcBef>
                <a:spcPts val="0"/>
              </a:spcBef>
              <a:spcAft>
                <a:spcPts val="1200"/>
              </a:spcAft>
              <a:tabLst>
                <a:tab pos="7981950" algn="r"/>
              </a:tabLst>
            </a:pPr>
            <a:r>
              <a:rPr lang="es-ES" sz="3000" dirty="0" smtClean="0">
                <a:solidFill>
                  <a:schemeClr val="bg2">
                    <a:lumMod val="20000"/>
                    <a:lumOff val="80000"/>
                  </a:schemeClr>
                </a:solidFill>
              </a:rPr>
              <a:t>Palabras reservadas del lenguaje C++</a:t>
            </a:r>
          </a:p>
          <a:p>
            <a:pPr lvl="1" indent="1588">
              <a:lnSpc>
                <a:spcPts val="3600"/>
              </a:lnSpc>
              <a:spcBef>
                <a:spcPts val="0"/>
              </a:spcBef>
              <a:spcAft>
                <a:spcPts val="600"/>
              </a:spcAft>
              <a:buNone/>
            </a:pPr>
            <a:r>
              <a:rPr lang="en-US" dirty="0" err="1" smtClean="0">
                <a:solidFill>
                  <a:schemeClr val="accent2">
                    <a:lumMod val="60000"/>
                    <a:lumOff val="40000"/>
                  </a:schemeClr>
                </a:solidFill>
                <a:latin typeface="Consolas" pitchFamily="49" charset="0"/>
              </a:rPr>
              <a:t>asm</a:t>
            </a:r>
            <a:r>
              <a:rPr lang="en-US" dirty="0" smtClean="0">
                <a:solidFill>
                  <a:schemeClr val="accent2">
                    <a:lumMod val="60000"/>
                    <a:lumOff val="40000"/>
                  </a:schemeClr>
                </a:solidFill>
                <a:latin typeface="Consolas" pitchFamily="49" charset="0"/>
              </a:rPr>
              <a:t>  auto  bool  break  case  catch  char  class  const  </a:t>
            </a:r>
            <a:r>
              <a:rPr lang="en-US" dirty="0" err="1" smtClean="0">
                <a:solidFill>
                  <a:schemeClr val="accent2">
                    <a:lumMod val="60000"/>
                    <a:lumOff val="40000"/>
                  </a:schemeClr>
                </a:solidFill>
                <a:latin typeface="Consolas" pitchFamily="49" charset="0"/>
              </a:rPr>
              <a:t>const_cast</a:t>
            </a:r>
            <a:r>
              <a:rPr lang="en-US" dirty="0" smtClean="0">
                <a:solidFill>
                  <a:schemeClr val="accent2">
                    <a:lumMod val="60000"/>
                    <a:lumOff val="40000"/>
                  </a:schemeClr>
                </a:solidFill>
                <a:latin typeface="Consolas" pitchFamily="49" charset="0"/>
              </a:rPr>
              <a:t>  continue  default  delete  do  double  </a:t>
            </a:r>
            <a:r>
              <a:rPr lang="en-US" dirty="0" err="1" smtClean="0">
                <a:solidFill>
                  <a:schemeClr val="accent2">
                    <a:lumMod val="60000"/>
                    <a:lumOff val="40000"/>
                  </a:schemeClr>
                </a:solidFill>
                <a:latin typeface="Consolas" pitchFamily="49" charset="0"/>
              </a:rPr>
              <a:t>dynamic_cast</a:t>
            </a:r>
            <a:r>
              <a:rPr lang="en-US" dirty="0" smtClean="0">
                <a:solidFill>
                  <a:schemeClr val="accent2">
                    <a:lumMod val="60000"/>
                    <a:lumOff val="40000"/>
                  </a:schemeClr>
                </a:solidFill>
                <a:latin typeface="Consolas" pitchFamily="49" charset="0"/>
              </a:rPr>
              <a:t>  else  enum  explicit  extern  false  float  for  friend  </a:t>
            </a:r>
            <a:r>
              <a:rPr lang="en-US" dirty="0" err="1" smtClean="0">
                <a:solidFill>
                  <a:schemeClr val="accent2">
                    <a:lumMod val="60000"/>
                    <a:lumOff val="40000"/>
                  </a:schemeClr>
                </a:solidFill>
                <a:latin typeface="Consolas" pitchFamily="49" charset="0"/>
              </a:rPr>
              <a:t>goto</a:t>
            </a:r>
            <a:r>
              <a:rPr lang="en-US" dirty="0" smtClean="0">
                <a:solidFill>
                  <a:schemeClr val="accent2">
                    <a:lumMod val="60000"/>
                    <a:lumOff val="40000"/>
                  </a:schemeClr>
                </a:solidFill>
                <a:latin typeface="Consolas" pitchFamily="49" charset="0"/>
              </a:rPr>
              <a:t>  if  inline  int  long  mutable  namespace  new  operator  private  protected  public  register  </a:t>
            </a:r>
            <a:r>
              <a:rPr lang="en-US" dirty="0" err="1" smtClean="0">
                <a:solidFill>
                  <a:schemeClr val="accent2">
                    <a:lumMod val="60000"/>
                    <a:lumOff val="40000"/>
                  </a:schemeClr>
                </a:solidFill>
                <a:latin typeface="Consolas" pitchFamily="49" charset="0"/>
              </a:rPr>
              <a:t>reinterpret_cast</a:t>
            </a:r>
            <a:r>
              <a:rPr lang="en-US" dirty="0" smtClean="0">
                <a:solidFill>
                  <a:schemeClr val="accent2">
                    <a:lumMod val="60000"/>
                    <a:lumOff val="40000"/>
                  </a:schemeClr>
                </a:solidFill>
                <a:latin typeface="Consolas" pitchFamily="49" charset="0"/>
              </a:rPr>
              <a:t>  return  short  signed  sizeof  static  </a:t>
            </a:r>
            <a:r>
              <a:rPr lang="en-US" dirty="0" err="1" smtClean="0">
                <a:solidFill>
                  <a:schemeClr val="accent2">
                    <a:lumMod val="60000"/>
                    <a:lumOff val="40000"/>
                  </a:schemeClr>
                </a:solidFill>
                <a:latin typeface="Consolas" pitchFamily="49" charset="0"/>
              </a:rPr>
              <a:t>static_cast</a:t>
            </a:r>
            <a:r>
              <a:rPr lang="en-US" dirty="0" smtClean="0">
                <a:solidFill>
                  <a:schemeClr val="accent2">
                    <a:lumMod val="60000"/>
                    <a:lumOff val="40000"/>
                  </a:schemeClr>
                </a:solidFill>
                <a:latin typeface="Consolas" pitchFamily="49" charset="0"/>
              </a:rPr>
              <a:t>  struct  switch  template  this  throw  true  try  typedef  </a:t>
            </a:r>
            <a:r>
              <a:rPr lang="en-US" dirty="0" err="1" smtClean="0">
                <a:solidFill>
                  <a:schemeClr val="accent2">
                    <a:lumMod val="60000"/>
                    <a:lumOff val="40000"/>
                  </a:schemeClr>
                </a:solidFill>
                <a:latin typeface="Consolas" pitchFamily="49" charset="0"/>
              </a:rPr>
              <a:t>typeid</a:t>
            </a:r>
            <a:r>
              <a:rPr lang="en-US" dirty="0" smtClean="0">
                <a:solidFill>
                  <a:schemeClr val="accent2">
                    <a:lumMod val="60000"/>
                    <a:lumOff val="40000"/>
                  </a:schemeClr>
                </a:solidFill>
                <a:latin typeface="Consolas" pitchFamily="49" charset="0"/>
              </a:rPr>
              <a:t>  </a:t>
            </a:r>
            <a:r>
              <a:rPr lang="en-US" dirty="0" err="1" smtClean="0">
                <a:solidFill>
                  <a:schemeClr val="accent2">
                    <a:lumMod val="60000"/>
                    <a:lumOff val="40000"/>
                  </a:schemeClr>
                </a:solidFill>
                <a:latin typeface="Consolas" pitchFamily="49" charset="0"/>
              </a:rPr>
              <a:t>typename</a:t>
            </a:r>
            <a:r>
              <a:rPr lang="en-US" dirty="0" smtClean="0">
                <a:solidFill>
                  <a:schemeClr val="accent2">
                    <a:lumMod val="60000"/>
                    <a:lumOff val="40000"/>
                  </a:schemeClr>
                </a:solidFill>
                <a:latin typeface="Consolas" pitchFamily="49" charset="0"/>
              </a:rPr>
              <a:t>  union  unsigned  using  virtual  void  volatile  while</a:t>
            </a:r>
            <a:endParaRPr lang="es-ES" dirty="0" smtClean="0">
              <a:solidFill>
                <a:schemeClr val="accent2">
                  <a:lumMod val="60000"/>
                  <a:lumOff val="40000"/>
                </a:schemeClr>
              </a:solidFill>
              <a:latin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131</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Identificadores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800"/>
              </a:spcAft>
              <a:tabLst>
                <a:tab pos="7981950" algn="r"/>
              </a:tabLst>
            </a:pPr>
            <a:r>
              <a:rPr lang="es-ES" sz="2800" dirty="0" smtClean="0">
                <a:solidFill>
                  <a:schemeClr val="bg2">
                    <a:lumMod val="20000"/>
                    <a:lumOff val="80000"/>
                  </a:schemeClr>
                </a:solidFill>
              </a:rPr>
              <a:t>¿Qué identificadores son válidos?</a:t>
            </a:r>
          </a:p>
          <a:p>
            <a:pPr marL="361950">
              <a:spcBef>
                <a:spcPts val="0"/>
              </a:spcBef>
              <a:spcAft>
                <a:spcPts val="2400"/>
              </a:spcAft>
              <a:tabLst>
                <a:tab pos="3771900" algn="l"/>
                <a:tab pos="7981950" algn="r"/>
              </a:tabLst>
            </a:pPr>
            <a:r>
              <a:rPr lang="es-ES" sz="2000" i="0" dirty="0" smtClean="0">
                <a:latin typeface="Consolas" pitchFamily="49" charset="0"/>
              </a:rPr>
              <a:t>balance	</a:t>
            </a:r>
            <a:r>
              <a:rPr lang="es-ES" sz="2000" i="0" dirty="0" err="1" smtClean="0">
                <a:latin typeface="Consolas" pitchFamily="49" charset="0"/>
              </a:rPr>
              <a:t>interesAnual</a:t>
            </a:r>
            <a:endParaRPr lang="es-ES" sz="2000" i="0" dirty="0" smtClean="0">
              <a:latin typeface="Consolas" pitchFamily="49" charset="0"/>
            </a:endParaRPr>
          </a:p>
          <a:p>
            <a:pPr marL="361950">
              <a:spcBef>
                <a:spcPts val="0"/>
              </a:spcBef>
              <a:spcAft>
                <a:spcPts val="2400"/>
              </a:spcAft>
              <a:tabLst>
                <a:tab pos="3771900" algn="l"/>
                <a:tab pos="7981950" algn="r"/>
              </a:tabLst>
            </a:pPr>
            <a:r>
              <a:rPr lang="es-ES" sz="2000" i="0" dirty="0" smtClean="0">
                <a:latin typeface="Consolas" pitchFamily="49" charset="0"/>
              </a:rPr>
              <a:t>_</a:t>
            </a:r>
            <a:r>
              <a:rPr lang="es-ES" sz="2000" i="0" dirty="0" err="1" smtClean="0">
                <a:latin typeface="Consolas" pitchFamily="49" charset="0"/>
              </a:rPr>
              <a:t>base_imponible</a:t>
            </a:r>
            <a:r>
              <a:rPr lang="es-ES" sz="2000" i="0" dirty="0" smtClean="0">
                <a:latin typeface="Consolas" pitchFamily="49" charset="0"/>
              </a:rPr>
              <a:t>	años</a:t>
            </a:r>
          </a:p>
          <a:p>
            <a:pPr marL="361950">
              <a:spcBef>
                <a:spcPts val="0"/>
              </a:spcBef>
              <a:spcAft>
                <a:spcPts val="2400"/>
              </a:spcAft>
              <a:tabLst>
                <a:tab pos="3771900" algn="l"/>
                <a:tab pos="7981950" algn="r"/>
              </a:tabLst>
            </a:pPr>
            <a:r>
              <a:rPr lang="es-ES" sz="2000" i="0" dirty="0" smtClean="0">
                <a:latin typeface="Consolas" pitchFamily="49" charset="0"/>
              </a:rPr>
              <a:t>EDAD12	salario_1_mes</a:t>
            </a:r>
          </a:p>
          <a:p>
            <a:pPr marL="361950">
              <a:spcBef>
                <a:spcPts val="0"/>
              </a:spcBef>
              <a:spcAft>
                <a:spcPts val="2400"/>
              </a:spcAft>
              <a:tabLst>
                <a:tab pos="3771900" algn="l"/>
                <a:tab pos="7981950" algn="r"/>
              </a:tabLst>
            </a:pPr>
            <a:r>
              <a:rPr lang="es-ES" sz="2000" i="0" dirty="0" smtClean="0">
                <a:latin typeface="Consolas" pitchFamily="49" charset="0"/>
              </a:rPr>
              <a:t>__edad	</a:t>
            </a:r>
            <a:r>
              <a:rPr lang="es-ES" sz="2000" i="0" dirty="0" err="1" smtClean="0">
                <a:latin typeface="Consolas" pitchFamily="49" charset="0"/>
              </a:rPr>
              <a:t>cálculoNómina</a:t>
            </a:r>
            <a:endParaRPr lang="es-ES" sz="2000" i="0" dirty="0" smtClean="0">
              <a:latin typeface="Consolas" pitchFamily="49" charset="0"/>
            </a:endParaRPr>
          </a:p>
          <a:p>
            <a:pPr marL="361950">
              <a:spcBef>
                <a:spcPts val="0"/>
              </a:spcBef>
              <a:spcAft>
                <a:spcPts val="2400"/>
              </a:spcAft>
              <a:tabLst>
                <a:tab pos="3771900" algn="l"/>
                <a:tab pos="7981950" algn="r"/>
              </a:tabLst>
            </a:pPr>
            <a:r>
              <a:rPr lang="es-ES" sz="2000" i="0" dirty="0" smtClean="0">
                <a:latin typeface="Consolas" pitchFamily="49" charset="0"/>
              </a:rPr>
              <a:t>valor%100	</a:t>
            </a:r>
            <a:r>
              <a:rPr lang="es-ES" sz="2000" i="0" dirty="0" err="1" smtClean="0">
                <a:latin typeface="Consolas" pitchFamily="49" charset="0"/>
              </a:rPr>
              <a:t>AlgunValor</a:t>
            </a:r>
            <a:endParaRPr lang="es-ES" sz="2000" i="0" dirty="0" smtClean="0">
              <a:latin typeface="Consolas" pitchFamily="49" charset="0"/>
            </a:endParaRPr>
          </a:p>
          <a:p>
            <a:pPr marL="361950">
              <a:spcBef>
                <a:spcPts val="0"/>
              </a:spcBef>
              <a:spcAft>
                <a:spcPts val="2400"/>
              </a:spcAft>
              <a:tabLst>
                <a:tab pos="3771900" algn="l"/>
                <a:tab pos="7981950" algn="r"/>
              </a:tabLst>
            </a:pPr>
            <a:r>
              <a:rPr lang="es-ES" sz="2000" i="0" dirty="0" smtClean="0">
                <a:latin typeface="Consolas" pitchFamily="49" charset="0"/>
              </a:rPr>
              <a:t>100caracteres	valor?</a:t>
            </a:r>
          </a:p>
          <a:p>
            <a:pPr marL="361950">
              <a:spcBef>
                <a:spcPts val="0"/>
              </a:spcBef>
              <a:spcAft>
                <a:spcPts val="2400"/>
              </a:spcAft>
              <a:tabLst>
                <a:tab pos="3771900" algn="l"/>
                <a:tab pos="7981950" algn="r"/>
              </a:tabLst>
            </a:pPr>
            <a:r>
              <a:rPr lang="es-ES" sz="2000" i="0" dirty="0" smtClean="0">
                <a:latin typeface="Consolas" pitchFamily="49" charset="0"/>
              </a:rPr>
              <a:t>_12_meses	____valor</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132</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2031454" y="1412776"/>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7" name="6 CuadroTexto"/>
          <p:cNvSpPr txBox="1"/>
          <p:nvPr/>
        </p:nvSpPr>
        <p:spPr>
          <a:xfrm>
            <a:off x="5077445" y="1988840"/>
            <a:ext cx="574675" cy="830263"/>
          </a:xfrm>
          <a:prstGeom prst="rect">
            <a:avLst/>
          </a:prstGeom>
          <a:noFill/>
        </p:spPr>
        <p:txBody>
          <a:bodyPr wrap="none">
            <a:spAutoFit/>
          </a:bodyPr>
          <a:lstStyle/>
          <a:p>
            <a:pPr fontAlgn="auto">
              <a:spcBef>
                <a:spcPts val="0"/>
              </a:spcBef>
              <a:spcAft>
                <a:spcPts val="0"/>
              </a:spcAft>
              <a:defRPr/>
            </a:pPr>
            <a:r>
              <a:rPr lang="es-ES" sz="4800" dirty="0">
                <a:solidFill>
                  <a:srgbClr val="C00000"/>
                </a:solidFill>
                <a:effectLst>
                  <a:outerShdw blurRad="38100" dist="38100" dir="2700000" algn="tl">
                    <a:srgbClr val="000000">
                      <a:alpha val="43137"/>
                    </a:srgbClr>
                  </a:outerShdw>
                </a:effectLst>
                <a:latin typeface="+mj-lt"/>
                <a:sym typeface="Wingdings"/>
              </a:rPr>
              <a:t></a:t>
            </a:r>
            <a:endParaRPr lang="es-ES" sz="4800" dirty="0">
              <a:solidFill>
                <a:srgbClr val="C00000"/>
              </a:solidFill>
              <a:effectLst>
                <a:outerShdw blurRad="38100" dist="38100" dir="2700000" algn="tl">
                  <a:srgbClr val="000000">
                    <a:alpha val="43137"/>
                  </a:srgbClr>
                </a:outerShdw>
              </a:effectLst>
              <a:latin typeface="+mj-lt"/>
            </a:endParaRPr>
          </a:p>
        </p:txBody>
      </p:sp>
      <p:sp>
        <p:nvSpPr>
          <p:cNvPr id="8" name="7 CuadroTexto"/>
          <p:cNvSpPr txBox="1"/>
          <p:nvPr/>
        </p:nvSpPr>
        <p:spPr>
          <a:xfrm>
            <a:off x="6300192" y="3212976"/>
            <a:ext cx="574675" cy="830263"/>
          </a:xfrm>
          <a:prstGeom prst="rect">
            <a:avLst/>
          </a:prstGeom>
          <a:noFill/>
        </p:spPr>
        <p:txBody>
          <a:bodyPr wrap="none">
            <a:spAutoFit/>
          </a:bodyPr>
          <a:lstStyle/>
          <a:p>
            <a:pPr fontAlgn="auto">
              <a:spcBef>
                <a:spcPts val="0"/>
              </a:spcBef>
              <a:spcAft>
                <a:spcPts val="0"/>
              </a:spcAft>
              <a:defRPr/>
            </a:pPr>
            <a:r>
              <a:rPr lang="es-ES" sz="4800" dirty="0">
                <a:solidFill>
                  <a:srgbClr val="C00000"/>
                </a:solidFill>
                <a:effectLst>
                  <a:outerShdw blurRad="38100" dist="38100" dir="2700000" algn="tl">
                    <a:srgbClr val="000000">
                      <a:alpha val="43137"/>
                    </a:srgbClr>
                  </a:outerShdw>
                </a:effectLst>
                <a:latin typeface="+mj-lt"/>
                <a:sym typeface="Wingdings"/>
              </a:rPr>
              <a:t></a:t>
            </a:r>
            <a:endParaRPr lang="es-ES" sz="4800" dirty="0">
              <a:solidFill>
                <a:srgbClr val="C00000"/>
              </a:solidFill>
              <a:effectLst>
                <a:outerShdw blurRad="38100" dist="38100" dir="2700000" algn="tl">
                  <a:srgbClr val="000000">
                    <a:alpha val="43137"/>
                  </a:srgbClr>
                </a:outerShdw>
              </a:effectLst>
              <a:latin typeface="+mj-lt"/>
            </a:endParaRPr>
          </a:p>
        </p:txBody>
      </p:sp>
      <p:sp>
        <p:nvSpPr>
          <p:cNvPr id="9" name="8 CuadroTexto"/>
          <p:cNvSpPr txBox="1"/>
          <p:nvPr/>
        </p:nvSpPr>
        <p:spPr>
          <a:xfrm>
            <a:off x="2339752" y="3822873"/>
            <a:ext cx="574675" cy="830263"/>
          </a:xfrm>
          <a:prstGeom prst="rect">
            <a:avLst/>
          </a:prstGeom>
          <a:noFill/>
        </p:spPr>
        <p:txBody>
          <a:bodyPr wrap="none">
            <a:spAutoFit/>
          </a:bodyPr>
          <a:lstStyle/>
          <a:p>
            <a:pPr fontAlgn="auto">
              <a:spcBef>
                <a:spcPts val="0"/>
              </a:spcBef>
              <a:spcAft>
                <a:spcPts val="0"/>
              </a:spcAft>
              <a:defRPr/>
            </a:pPr>
            <a:r>
              <a:rPr lang="es-ES" sz="4800" dirty="0">
                <a:solidFill>
                  <a:srgbClr val="C00000"/>
                </a:solidFill>
                <a:effectLst>
                  <a:outerShdw blurRad="38100" dist="38100" dir="2700000" algn="tl">
                    <a:srgbClr val="000000">
                      <a:alpha val="43137"/>
                    </a:srgbClr>
                  </a:outerShdw>
                </a:effectLst>
                <a:latin typeface="+mj-lt"/>
                <a:sym typeface="Wingdings"/>
              </a:rPr>
              <a:t></a:t>
            </a:r>
            <a:endParaRPr lang="es-ES" sz="4800" dirty="0">
              <a:solidFill>
                <a:srgbClr val="C00000"/>
              </a:solidFill>
              <a:effectLst>
                <a:outerShdw blurRad="38100" dist="38100" dir="2700000" algn="tl">
                  <a:srgbClr val="000000">
                    <a:alpha val="43137"/>
                  </a:srgbClr>
                </a:outerShdw>
              </a:effectLst>
              <a:latin typeface="+mj-lt"/>
            </a:endParaRPr>
          </a:p>
        </p:txBody>
      </p:sp>
      <p:sp>
        <p:nvSpPr>
          <p:cNvPr id="10" name="9 CuadroTexto"/>
          <p:cNvSpPr txBox="1"/>
          <p:nvPr/>
        </p:nvSpPr>
        <p:spPr>
          <a:xfrm>
            <a:off x="2915816" y="4437112"/>
            <a:ext cx="574675" cy="830263"/>
          </a:xfrm>
          <a:prstGeom prst="rect">
            <a:avLst/>
          </a:prstGeom>
          <a:noFill/>
        </p:spPr>
        <p:txBody>
          <a:bodyPr wrap="none">
            <a:spAutoFit/>
          </a:bodyPr>
          <a:lstStyle/>
          <a:p>
            <a:pPr fontAlgn="auto">
              <a:spcBef>
                <a:spcPts val="0"/>
              </a:spcBef>
              <a:spcAft>
                <a:spcPts val="0"/>
              </a:spcAft>
              <a:defRPr/>
            </a:pPr>
            <a:r>
              <a:rPr lang="es-ES" sz="4800" dirty="0">
                <a:solidFill>
                  <a:srgbClr val="C00000"/>
                </a:solidFill>
                <a:effectLst>
                  <a:outerShdw blurRad="38100" dist="38100" dir="2700000" algn="tl">
                    <a:srgbClr val="000000">
                      <a:alpha val="43137"/>
                    </a:srgbClr>
                  </a:outerShdw>
                </a:effectLst>
                <a:latin typeface="+mj-lt"/>
                <a:sym typeface="Wingdings"/>
              </a:rPr>
              <a:t></a:t>
            </a:r>
            <a:endParaRPr lang="es-ES" sz="4800" dirty="0">
              <a:solidFill>
                <a:srgbClr val="C00000"/>
              </a:solidFill>
              <a:effectLst>
                <a:outerShdw blurRad="38100" dist="38100" dir="2700000" algn="tl">
                  <a:srgbClr val="000000">
                    <a:alpha val="43137"/>
                  </a:srgbClr>
                </a:outerShdw>
              </a:effectLst>
              <a:latin typeface="+mj-lt"/>
            </a:endParaRPr>
          </a:p>
        </p:txBody>
      </p:sp>
      <p:sp>
        <p:nvSpPr>
          <p:cNvPr id="11" name="10 CuadroTexto"/>
          <p:cNvSpPr txBox="1"/>
          <p:nvPr/>
        </p:nvSpPr>
        <p:spPr>
          <a:xfrm>
            <a:off x="5365477" y="4437112"/>
            <a:ext cx="574675" cy="830263"/>
          </a:xfrm>
          <a:prstGeom prst="rect">
            <a:avLst/>
          </a:prstGeom>
          <a:noFill/>
        </p:spPr>
        <p:txBody>
          <a:bodyPr wrap="none">
            <a:spAutoFit/>
          </a:bodyPr>
          <a:lstStyle/>
          <a:p>
            <a:pPr fontAlgn="auto">
              <a:spcBef>
                <a:spcPts val="0"/>
              </a:spcBef>
              <a:spcAft>
                <a:spcPts val="0"/>
              </a:spcAft>
              <a:defRPr/>
            </a:pPr>
            <a:r>
              <a:rPr lang="es-ES" sz="4800" dirty="0">
                <a:solidFill>
                  <a:srgbClr val="C00000"/>
                </a:solidFill>
                <a:effectLst>
                  <a:outerShdw blurRad="38100" dist="38100" dir="2700000" algn="tl">
                    <a:srgbClr val="000000">
                      <a:alpha val="43137"/>
                    </a:srgbClr>
                  </a:outerShdw>
                </a:effectLst>
                <a:latin typeface="+mj-lt"/>
                <a:sym typeface="Wingdings"/>
              </a:rPr>
              <a:t></a:t>
            </a:r>
            <a:endParaRPr lang="es-ES" sz="4800" dirty="0">
              <a:solidFill>
                <a:srgbClr val="C00000"/>
              </a:solidFill>
              <a:effectLst>
                <a:outerShdw blurRad="38100" dist="38100" dir="2700000" algn="tl">
                  <a:srgbClr val="000000">
                    <a:alpha val="43137"/>
                  </a:srgbClr>
                </a:outerShdw>
              </a:effectLst>
              <a:latin typeface="+mj-lt"/>
            </a:endParaRPr>
          </a:p>
        </p:txBody>
      </p:sp>
      <p:sp>
        <p:nvSpPr>
          <p:cNvPr id="12" name="11 CuadroTexto"/>
          <p:cNvSpPr txBox="1"/>
          <p:nvPr/>
        </p:nvSpPr>
        <p:spPr>
          <a:xfrm>
            <a:off x="6156176" y="1412776"/>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13" name="12 CuadroTexto"/>
          <p:cNvSpPr txBox="1"/>
          <p:nvPr/>
        </p:nvSpPr>
        <p:spPr>
          <a:xfrm>
            <a:off x="3183582" y="2022674"/>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14" name="13 CuadroTexto"/>
          <p:cNvSpPr txBox="1"/>
          <p:nvPr/>
        </p:nvSpPr>
        <p:spPr>
          <a:xfrm>
            <a:off x="1907704" y="2636912"/>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15" name="14 CuadroTexto"/>
          <p:cNvSpPr txBox="1"/>
          <p:nvPr/>
        </p:nvSpPr>
        <p:spPr>
          <a:xfrm>
            <a:off x="1907704" y="3284984"/>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16" name="15 CuadroTexto"/>
          <p:cNvSpPr txBox="1"/>
          <p:nvPr/>
        </p:nvSpPr>
        <p:spPr>
          <a:xfrm>
            <a:off x="6228184" y="2636912"/>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17" name="16 CuadroTexto"/>
          <p:cNvSpPr txBox="1"/>
          <p:nvPr/>
        </p:nvSpPr>
        <p:spPr>
          <a:xfrm>
            <a:off x="5868144" y="3861048"/>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18" name="17 CuadroTexto"/>
          <p:cNvSpPr txBox="1"/>
          <p:nvPr/>
        </p:nvSpPr>
        <p:spPr>
          <a:xfrm>
            <a:off x="2267744" y="5191026"/>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19" name="18 CuadroTexto"/>
          <p:cNvSpPr txBox="1"/>
          <p:nvPr/>
        </p:nvSpPr>
        <p:spPr>
          <a:xfrm>
            <a:off x="5724128" y="5191026"/>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grpSp>
        <p:nvGrpSpPr>
          <p:cNvPr id="20" name="19 Grupo"/>
          <p:cNvGrpSpPr/>
          <p:nvPr/>
        </p:nvGrpSpPr>
        <p:grpSpPr>
          <a:xfrm>
            <a:off x="4355976" y="260648"/>
            <a:ext cx="4320480" cy="1171178"/>
            <a:chOff x="1948852" y="2996952"/>
            <a:chExt cx="5678344" cy="1171178"/>
          </a:xfrm>
        </p:grpSpPr>
        <p:grpSp>
          <p:nvGrpSpPr>
            <p:cNvPr id="21" name="19 Grupo"/>
            <p:cNvGrpSpPr/>
            <p:nvPr/>
          </p:nvGrpSpPr>
          <p:grpSpPr>
            <a:xfrm>
              <a:off x="4409468" y="3263605"/>
              <a:ext cx="2885406" cy="904525"/>
              <a:chOff x="3329348" y="4127701"/>
              <a:chExt cx="2885406" cy="904525"/>
            </a:xfrm>
          </p:grpSpPr>
          <p:cxnSp>
            <p:nvCxnSpPr>
              <p:cNvPr id="26" name="25 Conector recto"/>
              <p:cNvCxnSpPr/>
              <p:nvPr/>
            </p:nvCxnSpPr>
            <p:spPr>
              <a:xfrm flipV="1">
                <a:off x="6202234" y="4127701"/>
                <a:ext cx="0" cy="650401"/>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a:off x="3329348" y="4778102"/>
                <a:ext cx="2885406"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V="1">
                <a:off x="3349362" y="4127701"/>
                <a:ext cx="0" cy="650401"/>
              </a:xfrm>
              <a:prstGeom prst="line">
                <a:avLst/>
              </a:prstGeom>
              <a:ln w="28575">
                <a:solidFill>
                  <a:srgbClr val="FFC000"/>
                </a:solidFill>
                <a:headEnd type="none"/>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28 Elipse"/>
              <p:cNvSpPr/>
              <p:nvPr/>
            </p:nvSpPr>
            <p:spPr>
              <a:xfrm>
                <a:off x="3635896" y="4528170"/>
                <a:ext cx="2248708" cy="504056"/>
              </a:xfrm>
              <a:prstGeom prst="ellipse">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smtClean="0">
                    <a:effectLst>
                      <a:outerShdw blurRad="38100" dist="38100" dir="2700000" algn="tl">
                        <a:srgbClr val="000000">
                          <a:alpha val="43137"/>
                        </a:srgbClr>
                      </a:outerShdw>
                    </a:effectLst>
                    <a:latin typeface="Consolas" pitchFamily="49" charset="0"/>
                    <a:cs typeface="Consolas" pitchFamily="49" charset="0"/>
                  </a:rPr>
                  <a:t>0</a:t>
                </a:r>
                <a:r>
                  <a:rPr lang="en-US" sz="1400" smtClean="0">
                    <a:effectLst>
                      <a:outerShdw blurRad="38100" dist="38100" dir="2700000" algn="tl">
                        <a:srgbClr val="000000">
                          <a:alpha val="43137"/>
                        </a:srgbClr>
                      </a:outerShdw>
                    </a:effectLst>
                    <a:latin typeface="+mj-lt"/>
                  </a:rPr>
                  <a:t>..</a:t>
                </a:r>
                <a:r>
                  <a:rPr lang="en-US" sz="1400" smtClean="0">
                    <a:effectLst>
                      <a:outerShdw blurRad="38100" dist="38100" dir="2700000" algn="tl">
                        <a:srgbClr val="000000">
                          <a:alpha val="43137"/>
                        </a:srgbClr>
                      </a:outerShdw>
                    </a:effectLst>
                    <a:latin typeface="Consolas" pitchFamily="49" charset="0"/>
                    <a:cs typeface="Consolas" pitchFamily="49" charset="0"/>
                  </a:rPr>
                  <a:t>9</a:t>
                </a:r>
                <a:r>
                  <a:rPr lang="en-US" sz="1400" smtClean="0">
                    <a:effectLst>
                      <a:outerShdw blurRad="38100" dist="38100" dir="2700000" algn="tl">
                        <a:srgbClr val="000000">
                          <a:alpha val="43137"/>
                        </a:srgbClr>
                      </a:outerShdw>
                    </a:effectLst>
                    <a:latin typeface="+mj-lt"/>
                  </a:rPr>
                  <a:t>, </a:t>
                </a:r>
                <a:r>
                  <a:rPr lang="en-US" sz="1400" smtClean="0">
                    <a:effectLst>
                      <a:outerShdw blurRad="38100" dist="38100" dir="2700000" algn="tl">
                        <a:srgbClr val="000000">
                          <a:alpha val="43137"/>
                        </a:srgbClr>
                      </a:outerShdw>
                    </a:effectLst>
                    <a:latin typeface="Consolas" pitchFamily="49" charset="0"/>
                    <a:cs typeface="Consolas" pitchFamily="49" charset="0"/>
                  </a:rPr>
                  <a:t>a</a:t>
                </a:r>
                <a:r>
                  <a:rPr lang="en-US" sz="1400" smtClean="0">
                    <a:effectLst>
                      <a:outerShdw blurRad="38100" dist="38100" dir="2700000" algn="tl">
                        <a:srgbClr val="000000">
                          <a:alpha val="43137"/>
                        </a:srgbClr>
                      </a:outerShdw>
                    </a:effectLst>
                    <a:latin typeface="+mj-lt"/>
                  </a:rPr>
                  <a:t>..</a:t>
                </a:r>
                <a:r>
                  <a:rPr lang="en-US" sz="1400" smtClean="0">
                    <a:effectLst>
                      <a:outerShdw blurRad="38100" dist="38100" dir="2700000" algn="tl">
                        <a:srgbClr val="000000">
                          <a:alpha val="43137"/>
                        </a:srgbClr>
                      </a:outerShdw>
                    </a:effectLst>
                    <a:latin typeface="Consolas" pitchFamily="49" charset="0"/>
                    <a:cs typeface="Consolas" pitchFamily="49" charset="0"/>
                  </a:rPr>
                  <a:t>z</a:t>
                </a:r>
                <a:r>
                  <a:rPr lang="en-US" sz="1400" smtClean="0">
                    <a:effectLst>
                      <a:outerShdw blurRad="38100" dist="38100" dir="2700000" algn="tl">
                        <a:srgbClr val="000000">
                          <a:alpha val="43137"/>
                        </a:srgbClr>
                      </a:outerShdw>
                    </a:effectLst>
                    <a:latin typeface="+mj-lt"/>
                  </a:rPr>
                  <a:t>, </a:t>
                </a:r>
                <a:r>
                  <a:rPr lang="en-US" sz="1400" smtClean="0">
                    <a:effectLst>
                      <a:outerShdw blurRad="38100" dist="38100" dir="2700000" algn="tl">
                        <a:srgbClr val="000000">
                          <a:alpha val="43137"/>
                        </a:srgbClr>
                      </a:outerShdw>
                    </a:effectLst>
                    <a:latin typeface="Consolas" pitchFamily="49" charset="0"/>
                    <a:cs typeface="Consolas" pitchFamily="49" charset="0"/>
                  </a:rPr>
                  <a:t>A</a:t>
                </a:r>
                <a:r>
                  <a:rPr lang="en-US" sz="1400" smtClean="0">
                    <a:effectLst>
                      <a:outerShdw blurRad="38100" dist="38100" dir="2700000" algn="tl">
                        <a:srgbClr val="000000">
                          <a:alpha val="43137"/>
                        </a:srgbClr>
                      </a:outerShdw>
                    </a:effectLst>
                    <a:latin typeface="+mj-lt"/>
                  </a:rPr>
                  <a:t>..</a:t>
                </a:r>
                <a:r>
                  <a:rPr lang="en-US" sz="1400" smtClean="0">
                    <a:effectLst>
                      <a:outerShdw blurRad="38100" dist="38100" dir="2700000" algn="tl">
                        <a:srgbClr val="000000">
                          <a:alpha val="43137"/>
                        </a:srgbClr>
                      </a:outerShdw>
                    </a:effectLst>
                    <a:latin typeface="Consolas" pitchFamily="49" charset="0"/>
                    <a:cs typeface="Consolas" pitchFamily="49" charset="0"/>
                  </a:rPr>
                  <a:t>Z</a:t>
                </a:r>
                <a:r>
                  <a:rPr lang="en-US" sz="1400" smtClean="0">
                    <a:effectLst>
                      <a:outerShdw blurRad="38100" dist="38100" dir="2700000" algn="tl">
                        <a:srgbClr val="000000">
                          <a:alpha val="43137"/>
                        </a:srgbClr>
                      </a:outerShdw>
                    </a:effectLst>
                    <a:latin typeface="+mj-lt"/>
                  </a:rPr>
                  <a:t>, </a:t>
                </a:r>
                <a:r>
                  <a:rPr lang="en-US" sz="1400" smtClean="0">
                    <a:effectLst>
                      <a:outerShdw blurRad="38100" dist="38100" dir="2700000" algn="tl">
                        <a:srgbClr val="000000">
                          <a:alpha val="43137"/>
                        </a:srgbClr>
                      </a:outerShdw>
                    </a:effectLst>
                    <a:latin typeface="Consolas" pitchFamily="49" charset="0"/>
                    <a:cs typeface="Consolas" pitchFamily="49" charset="0"/>
                  </a:rPr>
                  <a:t>_</a:t>
                </a:r>
                <a:endParaRPr lang="en-US" sz="1400">
                  <a:effectLst>
                    <a:outerShdw blurRad="38100" dist="38100" dir="2700000" algn="tl">
                      <a:srgbClr val="000000">
                        <a:alpha val="43137"/>
                      </a:srgbClr>
                    </a:outerShdw>
                  </a:effectLst>
                  <a:latin typeface="Consolas" pitchFamily="49" charset="0"/>
                  <a:cs typeface="Consolas" pitchFamily="49" charset="0"/>
                </a:endParaRPr>
              </a:p>
            </p:txBody>
          </p:sp>
        </p:grpSp>
        <p:grpSp>
          <p:nvGrpSpPr>
            <p:cNvPr id="22" name="24 Grupo"/>
            <p:cNvGrpSpPr/>
            <p:nvPr/>
          </p:nvGrpSpPr>
          <p:grpSpPr>
            <a:xfrm>
              <a:off x="1948852" y="2996952"/>
              <a:ext cx="5678344" cy="504056"/>
              <a:chOff x="3116410" y="3861048"/>
              <a:chExt cx="4999412" cy="504056"/>
            </a:xfrm>
          </p:grpSpPr>
          <p:cxnSp>
            <p:nvCxnSpPr>
              <p:cNvPr id="23" name="22 Conector recto de flecha"/>
              <p:cNvCxnSpPr/>
              <p:nvPr/>
            </p:nvCxnSpPr>
            <p:spPr>
              <a:xfrm>
                <a:off x="4572000" y="4111087"/>
                <a:ext cx="3543822" cy="0"/>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23 Elipse"/>
              <p:cNvSpPr/>
              <p:nvPr/>
            </p:nvSpPr>
            <p:spPr>
              <a:xfrm>
                <a:off x="3419872" y="3861048"/>
                <a:ext cx="1440160" cy="504056"/>
              </a:xfrm>
              <a:prstGeom prst="ellipse">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smtClean="0">
                    <a:effectLst>
                      <a:outerShdw blurRad="38100" dist="38100" dir="2700000" algn="tl">
                        <a:srgbClr val="000000">
                          <a:alpha val="43137"/>
                        </a:srgbClr>
                      </a:outerShdw>
                    </a:effectLst>
                    <a:latin typeface="Consolas" pitchFamily="49" charset="0"/>
                    <a:cs typeface="Consolas" pitchFamily="49" charset="0"/>
                  </a:rPr>
                  <a:t>a</a:t>
                </a:r>
                <a:r>
                  <a:rPr lang="en-US" sz="1400" smtClean="0">
                    <a:effectLst>
                      <a:outerShdw blurRad="38100" dist="38100" dir="2700000" algn="tl">
                        <a:srgbClr val="000000">
                          <a:alpha val="43137"/>
                        </a:srgbClr>
                      </a:outerShdw>
                    </a:effectLst>
                    <a:latin typeface="+mj-lt"/>
                  </a:rPr>
                  <a:t>..</a:t>
                </a:r>
                <a:r>
                  <a:rPr lang="en-US" sz="1400" smtClean="0">
                    <a:effectLst>
                      <a:outerShdw blurRad="38100" dist="38100" dir="2700000" algn="tl">
                        <a:srgbClr val="000000">
                          <a:alpha val="43137"/>
                        </a:srgbClr>
                      </a:outerShdw>
                    </a:effectLst>
                    <a:latin typeface="Consolas" pitchFamily="49" charset="0"/>
                    <a:cs typeface="Consolas" pitchFamily="49" charset="0"/>
                  </a:rPr>
                  <a:t>z</a:t>
                </a:r>
                <a:r>
                  <a:rPr lang="en-US" sz="1400" smtClean="0">
                    <a:effectLst>
                      <a:outerShdw blurRad="38100" dist="38100" dir="2700000" algn="tl">
                        <a:srgbClr val="000000">
                          <a:alpha val="43137"/>
                        </a:srgbClr>
                      </a:outerShdw>
                    </a:effectLst>
                    <a:latin typeface="+mj-lt"/>
                  </a:rPr>
                  <a:t>, </a:t>
                </a:r>
                <a:r>
                  <a:rPr lang="en-US" sz="1400" smtClean="0">
                    <a:effectLst>
                      <a:outerShdw blurRad="38100" dist="38100" dir="2700000" algn="tl">
                        <a:srgbClr val="000000">
                          <a:alpha val="43137"/>
                        </a:srgbClr>
                      </a:outerShdw>
                    </a:effectLst>
                    <a:latin typeface="Consolas" pitchFamily="49" charset="0"/>
                    <a:cs typeface="Consolas" pitchFamily="49" charset="0"/>
                  </a:rPr>
                  <a:t>A</a:t>
                </a:r>
                <a:r>
                  <a:rPr lang="en-US" sz="1400" smtClean="0">
                    <a:effectLst>
                      <a:outerShdw blurRad="38100" dist="38100" dir="2700000" algn="tl">
                        <a:srgbClr val="000000">
                          <a:alpha val="43137"/>
                        </a:srgbClr>
                      </a:outerShdw>
                    </a:effectLst>
                    <a:latin typeface="+mj-lt"/>
                  </a:rPr>
                  <a:t>..</a:t>
                </a:r>
                <a:r>
                  <a:rPr lang="en-US" sz="1400" smtClean="0">
                    <a:effectLst>
                      <a:outerShdw blurRad="38100" dist="38100" dir="2700000" algn="tl">
                        <a:srgbClr val="000000">
                          <a:alpha val="43137"/>
                        </a:srgbClr>
                      </a:outerShdw>
                    </a:effectLst>
                    <a:latin typeface="Consolas" pitchFamily="49" charset="0"/>
                    <a:cs typeface="Consolas" pitchFamily="49" charset="0"/>
                  </a:rPr>
                  <a:t>Z</a:t>
                </a:r>
                <a:r>
                  <a:rPr lang="en-US" sz="1400" smtClean="0">
                    <a:effectLst>
                      <a:outerShdw blurRad="38100" dist="38100" dir="2700000" algn="tl">
                        <a:srgbClr val="000000">
                          <a:alpha val="43137"/>
                        </a:srgbClr>
                      </a:outerShdw>
                    </a:effectLst>
                    <a:latin typeface="+mj-lt"/>
                  </a:rPr>
                  <a:t>, </a:t>
                </a:r>
                <a:r>
                  <a:rPr lang="en-US" sz="1400" smtClean="0">
                    <a:effectLst>
                      <a:outerShdw blurRad="38100" dist="38100" dir="2700000" algn="tl">
                        <a:srgbClr val="000000">
                          <a:alpha val="43137"/>
                        </a:srgbClr>
                      </a:outerShdw>
                    </a:effectLst>
                    <a:latin typeface="Consolas" pitchFamily="49" charset="0"/>
                    <a:cs typeface="Consolas" pitchFamily="49" charset="0"/>
                  </a:rPr>
                  <a:t>_</a:t>
                </a:r>
                <a:endParaRPr lang="en-US" sz="1400">
                  <a:effectLst>
                    <a:outerShdw blurRad="38100" dist="38100" dir="2700000" algn="tl">
                      <a:srgbClr val="000000">
                        <a:alpha val="43137"/>
                      </a:srgbClr>
                    </a:outerShdw>
                  </a:effectLst>
                  <a:latin typeface="Consolas" pitchFamily="49" charset="0"/>
                  <a:cs typeface="Consolas" pitchFamily="49" charset="0"/>
                </a:endParaRPr>
              </a:p>
            </p:txBody>
          </p:sp>
          <p:cxnSp>
            <p:nvCxnSpPr>
              <p:cNvPr id="25" name="24 Conector recto de flecha"/>
              <p:cNvCxnSpPr/>
              <p:nvPr/>
            </p:nvCxnSpPr>
            <p:spPr>
              <a:xfrm>
                <a:off x="3116410" y="4107061"/>
                <a:ext cx="303462" cy="0"/>
              </a:xfrm>
              <a:prstGeom prst="straightConnector1">
                <a:avLst/>
              </a:prstGeom>
              <a:ln w="28575">
                <a:solidFill>
                  <a:srgbClr val="FFC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down)">
                                      <p:cBhvr>
                                        <p:cTn id="52" dur="1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10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10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133</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2787513" y="3044280"/>
            <a:ext cx="3569055"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Tipos de datos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Tipos de datos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Tipos</a:t>
            </a:r>
          </a:p>
          <a:p>
            <a:pPr lvl="1" indent="1588">
              <a:spcBef>
                <a:spcPts val="0"/>
              </a:spcBef>
              <a:spcAft>
                <a:spcPts val="1200"/>
              </a:spcAft>
              <a:buNone/>
            </a:pPr>
            <a:r>
              <a:rPr lang="es-ES" dirty="0" smtClean="0"/>
              <a:t>Cada dato, de un tipo concreto</a:t>
            </a:r>
          </a:p>
          <a:p>
            <a:pPr lvl="1" indent="1588">
              <a:spcBef>
                <a:spcPts val="0"/>
              </a:spcBef>
              <a:spcAft>
                <a:spcPts val="1200"/>
              </a:spcAft>
              <a:buNone/>
            </a:pPr>
            <a:r>
              <a:rPr lang="es-ES" dirty="0" smtClean="0"/>
              <a:t>Cada tipo establece:</a:t>
            </a:r>
          </a:p>
          <a:p>
            <a:pPr lvl="2" indent="-352425">
              <a:spcBef>
                <a:spcPts val="0"/>
              </a:spcBef>
              <a:spcAft>
                <a:spcPts val="1200"/>
              </a:spcAft>
              <a:tabLst>
                <a:tab pos="714375" algn="l"/>
              </a:tabLst>
            </a:pPr>
            <a:r>
              <a:rPr lang="es-ES" sz="2200" dirty="0" smtClean="0"/>
              <a:t>El conjunto (intervalo) de valores válidos</a:t>
            </a:r>
          </a:p>
          <a:p>
            <a:pPr lvl="2" indent="-352425">
              <a:spcBef>
                <a:spcPts val="0"/>
              </a:spcBef>
              <a:spcAft>
                <a:spcPts val="1200"/>
              </a:spcAft>
              <a:tabLst>
                <a:tab pos="714375" algn="l"/>
              </a:tabLst>
            </a:pPr>
            <a:r>
              <a:rPr lang="es-ES" sz="2200" dirty="0" smtClean="0"/>
              <a:t>El conjunto de operaciones que se pueden realizar</a:t>
            </a:r>
          </a:p>
          <a:p>
            <a:pPr lvl="1" indent="1588">
              <a:spcBef>
                <a:spcPts val="3000"/>
              </a:spcBef>
              <a:spcAft>
                <a:spcPts val="600"/>
              </a:spcAft>
              <a:buNone/>
            </a:pPr>
            <a:r>
              <a:rPr lang="es-ES" dirty="0" smtClean="0"/>
              <a:t>Expresiones con datos de distintos tipos (compatibles):</a:t>
            </a:r>
          </a:p>
          <a:p>
            <a:pPr lvl="1" indent="1588">
              <a:spcBef>
                <a:spcPts val="0"/>
              </a:spcBef>
              <a:spcAft>
                <a:spcPts val="1200"/>
              </a:spcAft>
              <a:buNone/>
            </a:pPr>
            <a:r>
              <a:rPr lang="es-ES" dirty="0" smtClean="0"/>
              <a:t>Transformación automática de tipos (</a:t>
            </a:r>
            <a:r>
              <a:rPr lang="es-ES" i="1" dirty="0" smtClean="0"/>
              <a:t>promoción de tipo</a:t>
            </a:r>
            <a:r>
              <a:rPr lang="es-ES" dirty="0" smtClean="0"/>
              <a:t>)</a:t>
            </a:r>
          </a:p>
          <a:p>
            <a:pPr lvl="1" indent="1588">
              <a:spcBef>
                <a:spcPts val="0"/>
              </a:spcBef>
              <a:spcAft>
                <a:spcPts val="1200"/>
              </a:spcAft>
              <a:buNone/>
            </a:pPr>
            <a:endParaRPr lang="es-ES"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134</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7596336" y="980728"/>
            <a:ext cx="776175" cy="523220"/>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800" dirty="0" smtClean="0">
                <a:solidFill>
                  <a:srgbClr val="FFFF00"/>
                </a:solidFill>
                <a:effectLst>
                  <a:outerShdw blurRad="38100" dist="38100" dir="2700000" algn="tl">
                    <a:srgbClr val="000000">
                      <a:alpha val="43137"/>
                    </a:srgbClr>
                  </a:outerShdw>
                </a:effectLst>
                <a:latin typeface="Consolas" pitchFamily="49" charset="0"/>
              </a:rPr>
              <a:t>125</a:t>
            </a:r>
          </a:p>
        </p:txBody>
      </p:sp>
      <p:sp>
        <p:nvSpPr>
          <p:cNvPr id="8" name="7 CuadroTexto"/>
          <p:cNvSpPr txBox="1"/>
          <p:nvPr/>
        </p:nvSpPr>
        <p:spPr>
          <a:xfrm>
            <a:off x="7900281" y="1412776"/>
            <a:ext cx="776175" cy="523220"/>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800" dirty="0" smtClean="0">
                <a:solidFill>
                  <a:srgbClr val="FFFF00"/>
                </a:solidFill>
                <a:effectLst>
                  <a:outerShdw blurRad="38100" dist="38100" dir="2700000" algn="tl">
                    <a:srgbClr val="000000">
                      <a:alpha val="43137"/>
                    </a:srgbClr>
                  </a:outerShdw>
                </a:effectLst>
                <a:latin typeface="Consolas" pitchFamily="49" charset="0"/>
              </a:rPr>
              <a:t>'a'</a:t>
            </a:r>
          </a:p>
        </p:txBody>
      </p:sp>
      <p:sp>
        <p:nvSpPr>
          <p:cNvPr id="10" name="9 CuadroTexto"/>
          <p:cNvSpPr txBox="1"/>
          <p:nvPr/>
        </p:nvSpPr>
        <p:spPr>
          <a:xfrm>
            <a:off x="6660232" y="1196752"/>
            <a:ext cx="973344" cy="523220"/>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800" dirty="0" smtClean="0">
                <a:solidFill>
                  <a:srgbClr val="FFFF00"/>
                </a:solidFill>
                <a:effectLst>
                  <a:outerShdw blurRad="38100" dist="38100" dir="2700000" algn="tl">
                    <a:srgbClr val="000000">
                      <a:alpha val="43137"/>
                    </a:srgbClr>
                  </a:outerShdw>
                </a:effectLst>
                <a:latin typeface="Consolas" pitchFamily="49" charset="0"/>
              </a:rPr>
              <a:t>true</a:t>
            </a:r>
          </a:p>
        </p:txBody>
      </p:sp>
      <p:sp>
        <p:nvSpPr>
          <p:cNvPr id="9" name="8 CuadroTexto"/>
          <p:cNvSpPr txBox="1"/>
          <p:nvPr/>
        </p:nvSpPr>
        <p:spPr>
          <a:xfrm>
            <a:off x="6444208" y="1628800"/>
            <a:ext cx="1564852" cy="523220"/>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800" dirty="0" smtClean="0">
                <a:solidFill>
                  <a:srgbClr val="FFFF00"/>
                </a:solidFill>
                <a:effectLst>
                  <a:outerShdw blurRad="38100" dist="38100" dir="2700000" algn="tl">
                    <a:srgbClr val="000000">
                      <a:alpha val="43137"/>
                    </a:srgbClr>
                  </a:outerShdw>
                </a:effectLst>
                <a:latin typeface="Consolas" pitchFamily="49" charset="0"/>
              </a:rPr>
              <a:t>3.14159</a:t>
            </a:r>
          </a:p>
        </p:txBody>
      </p:sp>
      <p:sp>
        <p:nvSpPr>
          <p:cNvPr id="7" name="6 CuadroTexto"/>
          <p:cNvSpPr txBox="1"/>
          <p:nvPr/>
        </p:nvSpPr>
        <p:spPr>
          <a:xfrm>
            <a:off x="7164288" y="2060848"/>
            <a:ext cx="1367683" cy="523220"/>
          </a:xfrm>
          <a:prstGeom prst="rect">
            <a:avLst/>
          </a:prstGeom>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800" dirty="0" smtClean="0">
                <a:solidFill>
                  <a:srgbClr val="FFFF00"/>
                </a:solidFill>
                <a:effectLst>
                  <a:outerShdw blurRad="38100" dist="38100" dir="2700000" algn="tl">
                    <a:srgbClr val="000000">
                      <a:alpha val="43137"/>
                    </a:srgbClr>
                  </a:outerShdw>
                </a:effectLst>
                <a:latin typeface="Consolas" pitchFamily="49" charset="0"/>
              </a:rPr>
              <a:t>"Hola"</a:t>
            </a:r>
          </a:p>
        </p:txBody>
      </p:sp>
      <p:grpSp>
        <p:nvGrpSpPr>
          <p:cNvPr id="11" name="5 Grupo"/>
          <p:cNvGrpSpPr/>
          <p:nvPr/>
        </p:nvGrpSpPr>
        <p:grpSpPr>
          <a:xfrm>
            <a:off x="2375756" y="5373216"/>
            <a:ext cx="4392488" cy="426720"/>
            <a:chOff x="899592" y="5401791"/>
            <a:chExt cx="3950154" cy="426720"/>
          </a:xfrm>
          <a:effectLst>
            <a:outerShdw blurRad="50800" dist="38100" dir="2700000" algn="tl" rotWithShape="0">
              <a:prstClr val="black">
                <a:alpha val="40000"/>
              </a:prstClr>
            </a:outerShdw>
          </a:effectLst>
        </p:grpSpPr>
        <p:sp>
          <p:nvSpPr>
            <p:cNvPr id="12" name="11 CuadroTexto"/>
            <p:cNvSpPr txBox="1"/>
            <p:nvPr/>
          </p:nvSpPr>
          <p:spPr>
            <a:xfrm>
              <a:off x="899592" y="5401791"/>
              <a:ext cx="3950154" cy="417190"/>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2925" lvl="1" indent="1588">
                <a:spcBef>
                  <a:spcPts val="0"/>
                </a:spcBef>
                <a:spcAft>
                  <a:spcPts val="1200"/>
                </a:spcAft>
                <a:buNone/>
              </a:pPr>
              <a:r>
                <a:rPr lang="es-ES" sz="2000" i="1" dirty="0" smtClean="0">
                  <a:latin typeface="Cambria" pitchFamily="18" charset="0"/>
                </a:rPr>
                <a:t>Anexo del Tema 2: detalles técnicos</a:t>
              </a:r>
            </a:p>
          </p:txBody>
        </p:sp>
        <p:pic>
          <p:nvPicPr>
            <p:cNvPr id="13"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left)">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wipe(left)">
                                      <p:cBhvr>
                                        <p:cTn id="43" dur="10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left)">
                                      <p:cBhvr>
                                        <p:cTn id="48" dur="10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wipe(left)">
                                      <p:cBhvr>
                                        <p:cTn id="53" dur="10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up)">
                                      <p:cBhvr>
                                        <p:cTn id="5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10" grpId="0" animBg="1"/>
      <p:bldP spid="9" grpId="0" animBg="1"/>
      <p:bldP spid="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pPr>
            <a:r>
              <a:rPr lang="es-ES" dirty="0" smtClean="0"/>
              <a:t>Tipos de datos básicos</a:t>
            </a:r>
          </a:p>
        </p:txBody>
      </p:sp>
      <p:sp>
        <p:nvSpPr>
          <p:cNvPr id="3" name="2 Marcador de contenido"/>
          <p:cNvSpPr>
            <a:spLocks noGrp="1"/>
          </p:cNvSpPr>
          <p:nvPr>
            <p:ph idx="1"/>
          </p:nvPr>
        </p:nvSpPr>
        <p:spPr>
          <a:xfrm>
            <a:off x="457200" y="980728"/>
            <a:ext cx="8229600" cy="5110178"/>
          </a:xfrm>
        </p:spPr>
        <p:txBody>
          <a:bodyPr>
            <a:normAutofit/>
          </a:bodyPr>
          <a:lstStyle/>
          <a:p>
            <a:pPr marL="361950" lvl="2" indent="0">
              <a:spcBef>
                <a:spcPts val="0"/>
              </a:spcBef>
              <a:buNone/>
              <a:tabLst>
                <a:tab pos="5924550" algn="l"/>
              </a:tabLst>
            </a:pPr>
            <a:r>
              <a:rPr lang="es-ES" sz="2200" dirty="0" smtClean="0">
                <a:solidFill>
                  <a:srgbClr val="FFC000"/>
                </a:solidFill>
                <a:latin typeface="Consolas" pitchFamily="49" charset="0"/>
                <a:cs typeface="Courier New" pitchFamily="49" charset="0"/>
              </a:rPr>
              <a:t>int</a:t>
            </a:r>
            <a:endParaRPr lang="es-ES" sz="2200" dirty="0" smtClean="0"/>
          </a:p>
          <a:p>
            <a:pPr marL="361950" lvl="2" indent="0">
              <a:spcBef>
                <a:spcPts val="0"/>
              </a:spcBef>
              <a:spcAft>
                <a:spcPts val="600"/>
              </a:spcAft>
              <a:buNone/>
              <a:tabLst>
                <a:tab pos="5924550" algn="l"/>
              </a:tabLst>
            </a:pPr>
            <a:r>
              <a:rPr lang="es-ES" sz="2200" dirty="0" smtClean="0"/>
              <a:t>Números enteros (sin decimales)	</a:t>
            </a:r>
            <a:r>
              <a:rPr lang="es-ES" sz="2200" dirty="0" smtClean="0">
                <a:solidFill>
                  <a:srgbClr val="FFFF00"/>
                </a:solidFill>
                <a:latin typeface="Consolas" pitchFamily="49" charset="0"/>
                <a:cs typeface="Courier New" pitchFamily="49" charset="0"/>
              </a:rPr>
              <a:t>1363</a:t>
            </a:r>
            <a:r>
              <a:rPr lang="es-ES" sz="2200" dirty="0" smtClean="0"/>
              <a:t>, </a:t>
            </a:r>
            <a:r>
              <a:rPr lang="es-ES" sz="2200" dirty="0" smtClean="0">
                <a:solidFill>
                  <a:srgbClr val="FFFF00"/>
                </a:solidFill>
                <a:latin typeface="Consolas" pitchFamily="49" charset="0"/>
                <a:cs typeface="Courier New" pitchFamily="49" charset="0"/>
              </a:rPr>
              <a:t>-12</a:t>
            </a:r>
            <a:r>
              <a:rPr lang="es-ES" sz="2200" dirty="0" smtClean="0"/>
              <a:t>, </a:t>
            </a:r>
            <a:r>
              <a:rPr lang="es-ES" sz="2200" dirty="0" smtClean="0">
                <a:solidFill>
                  <a:srgbClr val="FFFF00"/>
                </a:solidFill>
                <a:latin typeface="Consolas" pitchFamily="49" charset="0"/>
                <a:cs typeface="Courier New" pitchFamily="49" charset="0"/>
              </a:rPr>
              <a:t>49</a:t>
            </a:r>
          </a:p>
          <a:p>
            <a:pPr marL="361950" lvl="2" indent="0">
              <a:spcBef>
                <a:spcPts val="0"/>
              </a:spcBef>
              <a:buNone/>
              <a:tabLst>
                <a:tab pos="4219575" algn="l"/>
              </a:tabLst>
            </a:pPr>
            <a:r>
              <a:rPr lang="es-ES" sz="2200" dirty="0" smtClean="0">
                <a:solidFill>
                  <a:srgbClr val="FFC000"/>
                </a:solidFill>
                <a:latin typeface="Consolas" pitchFamily="49" charset="0"/>
                <a:cs typeface="Courier New" pitchFamily="49" charset="0"/>
              </a:rPr>
              <a:t>float</a:t>
            </a:r>
            <a:endParaRPr lang="es-ES" sz="2200" dirty="0" smtClean="0"/>
          </a:p>
          <a:p>
            <a:pPr marL="361950" lvl="2" indent="0">
              <a:spcBef>
                <a:spcPts val="0"/>
              </a:spcBef>
              <a:spcAft>
                <a:spcPts val="600"/>
              </a:spcAft>
              <a:buNone/>
              <a:tabLst>
                <a:tab pos="4219575" algn="l"/>
              </a:tabLst>
            </a:pPr>
            <a:r>
              <a:rPr lang="es-ES" sz="2200" dirty="0" smtClean="0"/>
              <a:t>Números reales	</a:t>
            </a:r>
            <a:r>
              <a:rPr lang="es-ES" sz="2200" dirty="0" smtClean="0">
                <a:solidFill>
                  <a:srgbClr val="FFFF00"/>
                </a:solidFill>
                <a:latin typeface="Consolas" pitchFamily="49" charset="0"/>
                <a:cs typeface="Courier New" pitchFamily="49" charset="0"/>
              </a:rPr>
              <a:t>12.45</a:t>
            </a:r>
            <a:r>
              <a:rPr lang="es-ES" sz="2200" dirty="0" smtClean="0"/>
              <a:t>, </a:t>
            </a:r>
            <a:r>
              <a:rPr lang="es-ES" sz="2200" dirty="0" smtClean="0">
                <a:solidFill>
                  <a:srgbClr val="FFFF00"/>
                </a:solidFill>
                <a:latin typeface="Consolas" pitchFamily="49" charset="0"/>
                <a:cs typeface="Courier New" pitchFamily="49" charset="0"/>
              </a:rPr>
              <a:t>-3.1932</a:t>
            </a:r>
            <a:r>
              <a:rPr lang="es-ES" sz="2200" dirty="0" smtClean="0"/>
              <a:t>, </a:t>
            </a:r>
            <a:r>
              <a:rPr lang="es-ES" sz="2200" dirty="0" smtClean="0">
                <a:solidFill>
                  <a:srgbClr val="FFFF00"/>
                </a:solidFill>
                <a:latin typeface="Consolas" pitchFamily="49" charset="0"/>
                <a:cs typeface="Courier New" pitchFamily="49" charset="0"/>
              </a:rPr>
              <a:t>1.16E+02</a:t>
            </a:r>
          </a:p>
          <a:p>
            <a:pPr marL="361950" lvl="2" indent="0">
              <a:spcBef>
                <a:spcPts val="0"/>
              </a:spcBef>
              <a:buNone/>
            </a:pPr>
            <a:r>
              <a:rPr lang="es-ES" sz="2200" dirty="0" smtClean="0">
                <a:solidFill>
                  <a:srgbClr val="FFC000"/>
                </a:solidFill>
                <a:latin typeface="Consolas" pitchFamily="49" charset="0"/>
                <a:cs typeface="Courier New" pitchFamily="49" charset="0"/>
              </a:rPr>
              <a:t>double</a:t>
            </a:r>
            <a:endParaRPr lang="es-ES" sz="2200" dirty="0" smtClean="0"/>
          </a:p>
          <a:p>
            <a:pPr marL="361950" lvl="2" indent="0">
              <a:spcBef>
                <a:spcPts val="0"/>
              </a:spcBef>
              <a:spcAft>
                <a:spcPts val="600"/>
              </a:spcAft>
              <a:buNone/>
            </a:pPr>
            <a:r>
              <a:rPr lang="es-ES" sz="2200" dirty="0" smtClean="0"/>
              <a:t>Números reales (mayores intervalo y precisión)</a:t>
            </a:r>
          </a:p>
          <a:p>
            <a:pPr marL="361950" lvl="2" indent="0" defTabSz="4181475">
              <a:spcBef>
                <a:spcPts val="0"/>
              </a:spcBef>
              <a:buNone/>
              <a:tabLst>
                <a:tab pos="5743575" algn="l"/>
              </a:tabLst>
            </a:pPr>
            <a:r>
              <a:rPr lang="es-ES" sz="2200" dirty="0" smtClean="0">
                <a:solidFill>
                  <a:srgbClr val="FFC000"/>
                </a:solidFill>
                <a:latin typeface="Consolas" pitchFamily="49" charset="0"/>
                <a:cs typeface="Courier New" pitchFamily="49" charset="0"/>
              </a:rPr>
              <a:t>char</a:t>
            </a:r>
            <a:endParaRPr lang="es-ES" sz="2200" dirty="0" smtClean="0"/>
          </a:p>
          <a:p>
            <a:pPr marL="361950" lvl="2" indent="0" defTabSz="4181475">
              <a:spcBef>
                <a:spcPts val="0"/>
              </a:spcBef>
              <a:spcAft>
                <a:spcPts val="600"/>
              </a:spcAft>
              <a:buNone/>
              <a:tabLst>
                <a:tab pos="5743575" algn="l"/>
              </a:tabLst>
            </a:pPr>
            <a:r>
              <a:rPr lang="es-ES" sz="2200" dirty="0" smtClean="0"/>
              <a:t>Caracteres	</a:t>
            </a:r>
            <a:r>
              <a:rPr lang="es-ES" sz="2200" dirty="0" smtClean="0">
                <a:solidFill>
                  <a:srgbClr val="FFFF00"/>
                </a:solidFill>
                <a:latin typeface="Consolas" pitchFamily="49" charset="0"/>
                <a:cs typeface="Courier New" pitchFamily="49" charset="0"/>
              </a:rPr>
              <a:t>'a'</a:t>
            </a:r>
            <a:r>
              <a:rPr lang="es-ES" sz="2200" dirty="0" smtClean="0"/>
              <a:t> , </a:t>
            </a:r>
            <a:r>
              <a:rPr lang="es-ES" sz="2200" dirty="0" smtClean="0">
                <a:solidFill>
                  <a:srgbClr val="FFFF00"/>
                </a:solidFill>
                <a:latin typeface="Consolas" pitchFamily="49" charset="0"/>
                <a:cs typeface="Courier New" pitchFamily="49" charset="0"/>
              </a:rPr>
              <a:t>'{'</a:t>
            </a:r>
            <a:r>
              <a:rPr lang="es-ES" sz="2200" dirty="0" smtClean="0"/>
              <a:t>, </a:t>
            </a:r>
            <a:r>
              <a:rPr lang="es-ES" sz="2200" dirty="0" smtClean="0">
                <a:solidFill>
                  <a:srgbClr val="FFFF00"/>
                </a:solidFill>
                <a:latin typeface="Consolas" pitchFamily="49" charset="0"/>
                <a:cs typeface="Courier New" pitchFamily="49" charset="0"/>
              </a:rPr>
              <a:t>'\t'</a:t>
            </a:r>
          </a:p>
          <a:p>
            <a:pPr marL="361950" lvl="2" indent="0">
              <a:spcBef>
                <a:spcPts val="0"/>
              </a:spcBef>
              <a:buNone/>
              <a:tabLst>
                <a:tab pos="6010275" algn="l"/>
              </a:tabLst>
            </a:pPr>
            <a:r>
              <a:rPr lang="es-ES" sz="2200" dirty="0" smtClean="0">
                <a:solidFill>
                  <a:srgbClr val="FFC000"/>
                </a:solidFill>
                <a:latin typeface="Consolas" pitchFamily="49" charset="0"/>
                <a:cs typeface="Courier New" pitchFamily="49" charset="0"/>
              </a:rPr>
              <a:t>bool</a:t>
            </a:r>
            <a:endParaRPr lang="es-ES" sz="2200" dirty="0" smtClean="0"/>
          </a:p>
          <a:p>
            <a:pPr marL="361950" lvl="2" indent="0">
              <a:spcBef>
                <a:spcPts val="0"/>
              </a:spcBef>
              <a:spcAft>
                <a:spcPts val="600"/>
              </a:spcAft>
              <a:buNone/>
              <a:tabLst>
                <a:tab pos="6010275" algn="l"/>
              </a:tabLst>
            </a:pPr>
            <a:r>
              <a:rPr lang="es-ES" sz="2200" dirty="0" smtClean="0"/>
              <a:t>Valores lógicos (verdadero/falso)	</a:t>
            </a:r>
            <a:r>
              <a:rPr lang="es-ES" sz="2200" dirty="0" smtClean="0">
                <a:solidFill>
                  <a:srgbClr val="FFFF00"/>
                </a:solidFill>
                <a:latin typeface="Consolas" pitchFamily="49" charset="0"/>
                <a:cs typeface="Courier New" pitchFamily="49" charset="0"/>
              </a:rPr>
              <a:t>true</a:t>
            </a:r>
            <a:r>
              <a:rPr lang="es-ES" sz="2200" dirty="0" smtClean="0"/>
              <a:t>, </a:t>
            </a:r>
            <a:r>
              <a:rPr lang="es-ES" sz="2200" dirty="0" smtClean="0">
                <a:solidFill>
                  <a:srgbClr val="FFFF00"/>
                </a:solidFill>
                <a:latin typeface="Consolas" pitchFamily="49" charset="0"/>
                <a:cs typeface="Courier New" pitchFamily="49" charset="0"/>
              </a:rPr>
              <a:t>false</a:t>
            </a:r>
          </a:p>
          <a:p>
            <a:pPr marL="361950" lvl="2" indent="0">
              <a:spcBef>
                <a:spcPts val="0"/>
              </a:spcBef>
              <a:buNone/>
              <a:tabLst>
                <a:tab pos="5562600" algn="l"/>
              </a:tabLst>
            </a:pPr>
            <a:r>
              <a:rPr lang="es-ES" sz="2200" dirty="0" smtClean="0">
                <a:solidFill>
                  <a:srgbClr val="FFC000"/>
                </a:solidFill>
                <a:latin typeface="Consolas" pitchFamily="49" charset="0"/>
                <a:cs typeface="Courier New" pitchFamily="49" charset="0"/>
              </a:rPr>
              <a:t>string</a:t>
            </a:r>
            <a:endParaRPr lang="es-ES" sz="2200" dirty="0" smtClean="0"/>
          </a:p>
          <a:p>
            <a:pPr marL="361950" lvl="2" indent="0">
              <a:spcBef>
                <a:spcPts val="0"/>
              </a:spcBef>
              <a:spcAft>
                <a:spcPts val="600"/>
              </a:spcAft>
              <a:buNone/>
              <a:tabLst>
                <a:tab pos="5562600" algn="l"/>
              </a:tabLst>
            </a:pPr>
            <a:r>
              <a:rPr lang="es-ES" sz="2200" dirty="0" smtClean="0"/>
              <a:t>Cadenas de caracteres (biblioteca </a:t>
            </a:r>
            <a:r>
              <a:rPr lang="es-ES" sz="2200" dirty="0" smtClean="0">
                <a:solidFill>
                  <a:srgbClr val="FFCCFF"/>
                </a:solidFill>
                <a:latin typeface="Consolas" pitchFamily="49" charset="0"/>
                <a:cs typeface="Consolas" pitchFamily="49" charset="0"/>
              </a:rPr>
              <a:t>string</a:t>
            </a:r>
            <a:r>
              <a:rPr lang="es-ES" sz="2200" dirty="0" smtClean="0"/>
              <a:t>)	 </a:t>
            </a:r>
            <a:r>
              <a:rPr lang="es-ES" sz="2200" dirty="0" smtClean="0">
                <a:solidFill>
                  <a:srgbClr val="FFFF00"/>
                </a:solidFill>
                <a:latin typeface="Consolas" pitchFamily="49" charset="0"/>
                <a:cs typeface="Courier New" pitchFamily="49" charset="0"/>
              </a:rPr>
              <a:t>"Hola Mundo!"</a:t>
            </a:r>
          </a:p>
          <a:p>
            <a:pPr marL="361950" lvl="2" indent="0">
              <a:spcBef>
                <a:spcPts val="0"/>
              </a:spcBef>
              <a:buNone/>
            </a:pPr>
            <a:r>
              <a:rPr lang="es-ES" sz="2200" dirty="0" smtClean="0">
                <a:solidFill>
                  <a:srgbClr val="FFC000"/>
                </a:solidFill>
                <a:latin typeface="Consolas" pitchFamily="49" charset="0"/>
                <a:cs typeface="Courier New" pitchFamily="49" charset="0"/>
              </a:rPr>
              <a:t>void</a:t>
            </a:r>
            <a:endParaRPr lang="es-ES" sz="2200" dirty="0" smtClean="0"/>
          </a:p>
          <a:p>
            <a:pPr marL="361950" lvl="2" indent="0">
              <a:spcBef>
                <a:spcPts val="0"/>
              </a:spcBef>
              <a:spcAft>
                <a:spcPts val="600"/>
              </a:spcAft>
              <a:buNone/>
            </a:pPr>
            <a:r>
              <a:rPr lang="es-ES" sz="2200" i="1" dirty="0" smtClean="0"/>
              <a:t>Nada</a:t>
            </a:r>
            <a:r>
              <a:rPr lang="es-ES" sz="2200" dirty="0" smtClean="0"/>
              <a:t>, ausencia de tipo, ausencia de dato (</a:t>
            </a:r>
            <a:r>
              <a:rPr lang="es-ES" sz="2200" i="1" dirty="0" smtClean="0"/>
              <a:t>funciones</a:t>
            </a:r>
            <a:r>
              <a:rPr lang="es-ES" sz="2200" dirty="0" smtClean="0"/>
              <a:t>)</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8172400" y="1115219"/>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
        <p:nvSpPr>
          <p:cNvPr id="7" name="6 CuadroTexto"/>
          <p:cNvSpPr txBox="1"/>
          <p:nvPr/>
        </p:nvSpPr>
        <p:spPr>
          <a:xfrm>
            <a:off x="8172400" y="2627387"/>
            <a:ext cx="668338" cy="830262"/>
          </a:xfrm>
          <a:prstGeom prst="rect">
            <a:avLst/>
          </a:prstGeom>
          <a:noFill/>
        </p:spPr>
        <p:txBody>
          <a:bodyPr wrap="none">
            <a:spAutoFit/>
          </a:bodyPr>
          <a:lstStyle/>
          <a:p>
            <a:pPr fontAlgn="auto">
              <a:spcBef>
                <a:spcPts val="0"/>
              </a:spcBef>
              <a:spcAft>
                <a:spcPts val="0"/>
              </a:spcAft>
              <a:defRPr/>
            </a:pPr>
            <a:r>
              <a:rPr lang="es-ES" sz="4800" dirty="0">
                <a:solidFill>
                  <a:srgbClr val="FFC000"/>
                </a:solidFill>
                <a:effectLst>
                  <a:outerShdw blurRad="38100" dist="38100" dir="2700000" algn="tl">
                    <a:srgbClr val="000000">
                      <a:alpha val="43137"/>
                    </a:srgbClr>
                  </a:outerShdw>
                </a:effectLst>
                <a:latin typeface="+mj-lt"/>
                <a:sym typeface="Wingdings"/>
              </a:rPr>
              <a:t></a:t>
            </a:r>
            <a:endParaRPr lang="es-ES" sz="4800" dirty="0">
              <a:solidFill>
                <a:srgbClr val="FFC000"/>
              </a:solidFill>
              <a:effectLst>
                <a:outerShdw blurRad="38100" dist="38100" dir="2700000" algn="tl">
                  <a:srgbClr val="000000">
                    <a:alpha val="43137"/>
                  </a:srgbClr>
                </a:outerShdw>
              </a:effectLst>
              <a:latin typeface="+mj-lt"/>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1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1000"/>
                                        <p:tgtEl>
                                          <p:spTgt spid="3">
                                            <p:txEl>
                                              <p:pRg st="5" end="5"/>
                                            </p:txEl>
                                          </p:spTgt>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left)">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wipe(left)">
                                      <p:cBhvr>
                                        <p:cTn id="49" dur="10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wipe(left)">
                                      <p:cBhvr>
                                        <p:cTn id="54" dur="10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wipe(left)">
                                      <p:cBhvr>
                                        <p:cTn id="59" dur="1000"/>
                                        <p:tgtEl>
                                          <p:spTgt spid="3">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wipe(left)">
                                      <p:cBhvr>
                                        <p:cTn id="64" dur="1000"/>
                                        <p:tgtEl>
                                          <p:spTgt spid="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
                                            <p:txEl>
                                              <p:pRg st="11" end="11"/>
                                            </p:txEl>
                                          </p:spTgt>
                                        </p:tgtEl>
                                        <p:attrNameLst>
                                          <p:attrName>style.visibility</p:attrName>
                                        </p:attrNameLst>
                                      </p:cBhvr>
                                      <p:to>
                                        <p:strVal val="visible"/>
                                      </p:to>
                                    </p:set>
                                    <p:animEffect transition="in" filter="wipe(left)">
                                      <p:cBhvr>
                                        <p:cTn id="69" dur="1000"/>
                                        <p:tgtEl>
                                          <p:spTgt spid="3">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
                                            <p:txEl>
                                              <p:pRg st="12" end="12"/>
                                            </p:txEl>
                                          </p:spTgt>
                                        </p:tgtEl>
                                        <p:attrNameLst>
                                          <p:attrName>style.visibility</p:attrName>
                                        </p:attrNameLst>
                                      </p:cBhvr>
                                      <p:to>
                                        <p:strVal val="visible"/>
                                      </p:to>
                                    </p:set>
                                    <p:animEffect transition="in" filter="wipe(left)">
                                      <p:cBhvr>
                                        <p:cTn id="74" dur="1000"/>
                                        <p:tgtEl>
                                          <p:spTgt spid="3">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animEffect transition="in" filter="wipe(left)">
                                      <p:cBhvr>
                                        <p:cTn id="79"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latin typeface="Consolas" pitchFamily="49" charset="0"/>
                <a:cs typeface="Courier New" pitchFamily="49" charset="0"/>
              </a:rPr>
              <a:t>char</a:t>
            </a:r>
            <a:endParaRPr lang="es-ES" dirty="0"/>
          </a:p>
        </p:txBody>
      </p:sp>
      <p:sp>
        <p:nvSpPr>
          <p:cNvPr id="3" name="2 Marcador de contenido"/>
          <p:cNvSpPr>
            <a:spLocks noGrp="1"/>
          </p:cNvSpPr>
          <p:nvPr>
            <p:ph idx="1"/>
          </p:nvPr>
        </p:nvSpPr>
        <p:spPr>
          <a:xfrm>
            <a:off x="457200" y="980728"/>
            <a:ext cx="8229600" cy="5110178"/>
          </a:xfrm>
        </p:spPr>
        <p:txBody>
          <a:bodyPr>
            <a:normAutofit lnSpcReduction="10000"/>
          </a:bodyPr>
          <a:lstStyle/>
          <a:p>
            <a:pPr marL="712788" lvl="1" indent="-350838">
              <a:spcBef>
                <a:spcPts val="0"/>
              </a:spcBef>
              <a:spcAft>
                <a:spcPts val="600"/>
              </a:spcAft>
              <a:buNone/>
            </a:pPr>
            <a:r>
              <a:rPr lang="es-ES" dirty="0" smtClean="0"/>
              <a:t>Intervalo de valores: Juego de caracteres (ASCII)</a:t>
            </a:r>
          </a:p>
          <a:p>
            <a:pPr lvl="1" indent="1588">
              <a:spcBef>
                <a:spcPts val="0"/>
              </a:spcBef>
              <a:spcAft>
                <a:spcPts val="600"/>
              </a:spcAft>
              <a:buNone/>
            </a:pPr>
            <a:r>
              <a:rPr lang="es-ES" dirty="0" smtClean="0"/>
              <a:t>Literales:</a:t>
            </a:r>
          </a:p>
          <a:p>
            <a:pPr marL="895350" lvl="2" indent="-266700">
              <a:spcBef>
                <a:spcPts val="0"/>
              </a:spcBef>
              <a:spcAft>
                <a:spcPts val="600"/>
              </a:spcAft>
              <a:buNone/>
            </a:pPr>
            <a:r>
              <a:rPr lang="es-ES" sz="2200" dirty="0" smtClean="0">
                <a:solidFill>
                  <a:srgbClr val="FFFF00"/>
                </a:solidFill>
                <a:latin typeface="Consolas" pitchFamily="49" charset="0"/>
                <a:cs typeface="Courier New" pitchFamily="49" charset="0"/>
              </a:rPr>
              <a:t>'a'   '%'   '\t'</a:t>
            </a:r>
          </a:p>
          <a:p>
            <a:pPr marL="628650" lvl="2" indent="0">
              <a:lnSpc>
                <a:spcPct val="110000"/>
              </a:lnSpc>
              <a:spcBef>
                <a:spcPts val="0"/>
              </a:spcBef>
              <a:spcAft>
                <a:spcPts val="600"/>
              </a:spcAft>
              <a:buNone/>
            </a:pPr>
            <a:r>
              <a:rPr lang="es-ES" sz="2200" dirty="0" smtClean="0"/>
              <a:t>Constantes de barra invertida (o </a:t>
            </a:r>
            <a:r>
              <a:rPr lang="es-ES" sz="2200" i="1" dirty="0" smtClean="0"/>
              <a:t>secuencias de escape</a:t>
            </a:r>
            <a:r>
              <a:rPr lang="es-ES" sz="2200" dirty="0" smtClean="0"/>
              <a:t>):</a:t>
            </a:r>
          </a:p>
          <a:p>
            <a:pPr marL="628650" lvl="2" indent="0">
              <a:lnSpc>
                <a:spcPct val="110000"/>
              </a:lnSpc>
              <a:spcBef>
                <a:spcPts val="0"/>
              </a:spcBef>
              <a:spcAft>
                <a:spcPts val="600"/>
              </a:spcAft>
              <a:buNone/>
            </a:pPr>
            <a:r>
              <a:rPr lang="es-ES" sz="2200" dirty="0" smtClean="0"/>
              <a:t>Caracteres de control</a:t>
            </a:r>
          </a:p>
          <a:p>
            <a:pPr marL="628650" lvl="2" indent="0">
              <a:lnSpc>
                <a:spcPct val="110000"/>
              </a:lnSpc>
              <a:spcBef>
                <a:spcPts val="0"/>
              </a:spcBef>
              <a:spcAft>
                <a:spcPts val="600"/>
              </a:spcAft>
              <a:buNone/>
            </a:pPr>
            <a:r>
              <a:rPr lang="es-ES" sz="2200" dirty="0" smtClean="0">
                <a:solidFill>
                  <a:srgbClr val="FFFF00"/>
                </a:solidFill>
                <a:latin typeface="Consolas" pitchFamily="49" charset="0"/>
                <a:cs typeface="Courier New" pitchFamily="49" charset="0"/>
              </a:rPr>
              <a:t>'\t'</a:t>
            </a:r>
            <a:r>
              <a:rPr lang="es-ES" sz="2200" dirty="0" smtClean="0"/>
              <a:t> = tabulador   </a:t>
            </a:r>
            <a:r>
              <a:rPr lang="es-ES" sz="2200" dirty="0" smtClean="0">
                <a:solidFill>
                  <a:srgbClr val="FFFF00"/>
                </a:solidFill>
                <a:latin typeface="Consolas" pitchFamily="49" charset="0"/>
                <a:cs typeface="Courier New" pitchFamily="49" charset="0"/>
              </a:rPr>
              <a:t>'\n'</a:t>
            </a:r>
            <a:r>
              <a:rPr lang="es-ES" sz="2200" dirty="0" smtClean="0"/>
              <a:t> = salto de línea   …</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136</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11" name="10 Grupo"/>
          <p:cNvGrpSpPr/>
          <p:nvPr/>
        </p:nvGrpSpPr>
        <p:grpSpPr>
          <a:xfrm>
            <a:off x="1187624" y="3789040"/>
            <a:ext cx="2486386" cy="1953508"/>
            <a:chOff x="1328539" y="4221088"/>
            <a:chExt cx="2486386" cy="1953508"/>
          </a:xfrm>
        </p:grpSpPr>
        <p:pic>
          <p:nvPicPr>
            <p:cNvPr id="29" name="Picture 3"/>
            <p:cNvPicPr>
              <a:picLocks noChangeAspect="1" noChangeArrowheads="1"/>
            </p:cNvPicPr>
            <p:nvPr/>
          </p:nvPicPr>
          <p:blipFill>
            <a:blip r:embed="rId2" cstate="print"/>
            <a:srcRect/>
            <a:stretch>
              <a:fillRect/>
            </a:stretch>
          </p:blipFill>
          <p:spPr bwMode="auto">
            <a:xfrm>
              <a:off x="1544563" y="4221088"/>
              <a:ext cx="2066925" cy="1562100"/>
            </a:xfrm>
            <a:prstGeom prst="rect">
              <a:avLst/>
            </a:prstGeom>
            <a:ln>
              <a:noFill/>
            </a:ln>
            <a:effectLst>
              <a:outerShdw blurRad="50800" dist="38100" dir="2700000" algn="tl" rotWithShape="0">
                <a:prstClr val="black">
                  <a:alpha val="40000"/>
                </a:prstClr>
              </a:outerShdw>
            </a:effectLst>
          </p:spPr>
        </p:pic>
        <p:sp>
          <p:nvSpPr>
            <p:cNvPr id="32" name="31 CuadroTexto"/>
            <p:cNvSpPr txBox="1"/>
            <p:nvPr/>
          </p:nvSpPr>
          <p:spPr>
            <a:xfrm>
              <a:off x="1328539" y="5805264"/>
              <a:ext cx="2486386"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ASCII (códigos </a:t>
              </a:r>
              <a:r>
                <a:rPr lang="es-ES" dirty="0" smtClean="0">
                  <a:effectLst>
                    <a:outerShdw blurRad="38100" dist="38100" dir="2700000" algn="tl">
                      <a:srgbClr val="000000">
                        <a:alpha val="43137"/>
                      </a:srgbClr>
                    </a:outerShdw>
                  </a:effectLst>
                  <a:latin typeface="Consolas" pitchFamily="49" charset="0"/>
                  <a:cs typeface="Consolas" pitchFamily="49" charset="0"/>
                </a:rPr>
                <a:t>32</a:t>
              </a:r>
              <a:r>
                <a:rPr lang="es-ES" dirty="0" smtClean="0">
                  <a:effectLst>
                    <a:outerShdw blurRad="38100" dist="38100" dir="2700000" algn="tl">
                      <a:srgbClr val="000000">
                        <a:alpha val="43137"/>
                      </a:srgbClr>
                    </a:outerShdw>
                  </a:effectLst>
                  <a:latin typeface="Cambria" pitchFamily="18" charset="0"/>
                </a:rPr>
                <a:t>..</a:t>
              </a:r>
              <a:r>
                <a:rPr lang="es-ES" dirty="0" smtClean="0">
                  <a:effectLst>
                    <a:outerShdw blurRad="38100" dist="38100" dir="2700000" algn="tl">
                      <a:srgbClr val="000000">
                        <a:alpha val="43137"/>
                      </a:srgbClr>
                    </a:outerShdw>
                  </a:effectLst>
                  <a:latin typeface="Consolas" pitchFamily="49" charset="0"/>
                  <a:cs typeface="Consolas" pitchFamily="49" charset="0"/>
                </a:rPr>
                <a:t>127</a:t>
              </a:r>
              <a:r>
                <a:rPr lang="es-ES" dirty="0" smtClean="0">
                  <a:effectLst>
                    <a:outerShdw blurRad="38100" dist="38100" dir="2700000" algn="tl">
                      <a:srgbClr val="000000">
                        <a:alpha val="43137"/>
                      </a:srgbClr>
                    </a:outerShdw>
                  </a:effectLst>
                  <a:latin typeface="Cambria" pitchFamily="18" charset="0"/>
                </a:rPr>
                <a:t>)</a:t>
              </a:r>
            </a:p>
          </p:txBody>
        </p:sp>
      </p:grpSp>
      <p:grpSp>
        <p:nvGrpSpPr>
          <p:cNvPr id="12" name="11 Grupo"/>
          <p:cNvGrpSpPr/>
          <p:nvPr/>
        </p:nvGrpSpPr>
        <p:grpSpPr>
          <a:xfrm>
            <a:off x="3995936" y="3861048"/>
            <a:ext cx="4507030" cy="1582435"/>
            <a:chOff x="4067944" y="4293096"/>
            <a:chExt cx="4507030" cy="1582435"/>
          </a:xfrm>
        </p:grpSpPr>
        <p:pic>
          <p:nvPicPr>
            <p:cNvPr id="31" name="Picture 4"/>
            <p:cNvPicPr>
              <a:picLocks noChangeAspect="1" noChangeArrowheads="1"/>
            </p:cNvPicPr>
            <p:nvPr/>
          </p:nvPicPr>
          <p:blipFill>
            <a:blip r:embed="rId3" cstate="print"/>
            <a:srcRect/>
            <a:stretch>
              <a:fillRect/>
            </a:stretch>
          </p:blipFill>
          <p:spPr bwMode="auto">
            <a:xfrm>
              <a:off x="4067944" y="4293096"/>
              <a:ext cx="4507030" cy="944116"/>
            </a:xfrm>
            <a:prstGeom prst="rect">
              <a:avLst/>
            </a:prstGeom>
            <a:ln>
              <a:noFill/>
            </a:ln>
            <a:effectLst>
              <a:outerShdw blurRad="50800" dist="38100" dir="2700000" algn="tl" rotWithShape="0">
                <a:prstClr val="black">
                  <a:alpha val="40000"/>
                </a:prstClr>
              </a:outerShdw>
            </a:effectLst>
          </p:spPr>
        </p:pic>
        <p:sp>
          <p:nvSpPr>
            <p:cNvPr id="33" name="32 CuadroTexto"/>
            <p:cNvSpPr txBox="1"/>
            <p:nvPr/>
          </p:nvSpPr>
          <p:spPr>
            <a:xfrm>
              <a:off x="4499992" y="5229200"/>
              <a:ext cx="3698320" cy="64633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dirty="0" smtClean="0">
                  <a:effectLst>
                    <a:outerShdw blurRad="38100" dist="38100" dir="2700000" algn="tl">
                      <a:srgbClr val="000000">
                        <a:alpha val="43137"/>
                      </a:srgbClr>
                    </a:outerShdw>
                  </a:effectLst>
                  <a:latin typeface="Cambria" pitchFamily="18" charset="0"/>
                </a:rPr>
                <a:t>ISO-8859-1</a:t>
              </a:r>
              <a:br>
                <a:rPr lang="es-ES" dirty="0" smtClean="0">
                  <a:effectLst>
                    <a:outerShdw blurRad="38100" dist="38100" dir="2700000" algn="tl">
                      <a:srgbClr val="000000">
                        <a:alpha val="43137"/>
                      </a:srgbClr>
                    </a:outerShdw>
                  </a:effectLst>
                  <a:latin typeface="Cambria" pitchFamily="18" charset="0"/>
                </a:rPr>
              </a:br>
              <a:r>
                <a:rPr lang="es-ES" dirty="0" smtClean="0">
                  <a:effectLst>
                    <a:outerShdw blurRad="38100" dist="38100" dir="2700000" algn="tl">
                      <a:srgbClr val="000000">
                        <a:alpha val="43137"/>
                      </a:srgbClr>
                    </a:outerShdw>
                  </a:effectLst>
                  <a:latin typeface="Cambria" pitchFamily="18" charset="0"/>
                </a:rPr>
                <a:t>(ASCII extendido: códigos </a:t>
              </a:r>
              <a:r>
                <a:rPr lang="es-ES" dirty="0" smtClean="0">
                  <a:effectLst>
                    <a:outerShdw blurRad="38100" dist="38100" dir="2700000" algn="tl">
                      <a:srgbClr val="000000">
                        <a:alpha val="43137"/>
                      </a:srgbClr>
                    </a:outerShdw>
                  </a:effectLst>
                  <a:latin typeface="Consolas" pitchFamily="49" charset="0"/>
                  <a:cs typeface="Consolas" pitchFamily="49" charset="0"/>
                </a:rPr>
                <a:t>128</a:t>
              </a:r>
              <a:r>
                <a:rPr lang="es-ES" dirty="0" smtClean="0">
                  <a:effectLst>
                    <a:outerShdw blurRad="38100" dist="38100" dir="2700000" algn="tl">
                      <a:srgbClr val="000000">
                        <a:alpha val="43137"/>
                      </a:srgbClr>
                    </a:outerShdw>
                  </a:effectLst>
                  <a:latin typeface="Cambria" pitchFamily="18" charset="0"/>
                </a:rPr>
                <a:t>..</a:t>
              </a:r>
              <a:r>
                <a:rPr lang="es-ES" dirty="0" smtClean="0">
                  <a:effectLst>
                    <a:outerShdw blurRad="38100" dist="38100" dir="2700000" algn="tl">
                      <a:srgbClr val="000000">
                        <a:alpha val="43137"/>
                      </a:srgbClr>
                    </a:outerShdw>
                  </a:effectLst>
                  <a:latin typeface="Consolas" pitchFamily="49" charset="0"/>
                  <a:cs typeface="Consolas" pitchFamily="49" charset="0"/>
                </a:rPr>
                <a:t>255</a:t>
              </a:r>
              <a:r>
                <a:rPr lang="es-ES" dirty="0" smtClean="0">
                  <a:effectLst>
                    <a:outerShdw blurRad="38100" dist="38100" dir="2700000" algn="tl">
                      <a:srgbClr val="000000">
                        <a:alpha val="43137"/>
                      </a:srgbClr>
                    </a:outerShdw>
                  </a:effectLst>
                  <a:latin typeface="Cambria" pitchFamily="18" charset="0"/>
                </a:rPr>
                <a:t>)</a:t>
              </a:r>
            </a:p>
          </p:txBody>
        </p:sp>
      </p:grpSp>
      <p:sp>
        <p:nvSpPr>
          <p:cNvPr id="34" name="33 CuadroTexto"/>
          <p:cNvSpPr txBox="1"/>
          <p:nvPr/>
        </p:nvSpPr>
        <p:spPr>
          <a:xfrm>
            <a:off x="7596336" y="980728"/>
            <a:ext cx="993413" cy="461665"/>
          </a:xfrm>
          <a:prstGeom prst="rect">
            <a:avLst/>
          </a:prstGeom>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400" dirty="0" smtClean="0">
                <a:effectLst>
                  <a:outerShdw blurRad="38100" dist="38100" dir="2700000" algn="tl">
                    <a:srgbClr val="000000">
                      <a:alpha val="43137"/>
                    </a:srgbClr>
                  </a:outerShdw>
                </a:effectLst>
                <a:latin typeface="Cambria" pitchFamily="18" charset="0"/>
              </a:rPr>
              <a:t>1 byte</a:t>
            </a:r>
          </a:p>
        </p:txBody>
      </p:sp>
      <p:sp>
        <p:nvSpPr>
          <p:cNvPr id="13" name="12 Rectángulo"/>
          <p:cNvSpPr/>
          <p:nvPr/>
        </p:nvSpPr>
        <p:spPr>
          <a:xfrm>
            <a:off x="6972850" y="313492"/>
            <a:ext cx="1775614" cy="523220"/>
          </a:xfrm>
          <a:prstGeom prst="rect">
            <a:avLst/>
          </a:prstGeom>
        </p:spPr>
        <p:txBody>
          <a:bodyPr wrap="none">
            <a:spAutoFit/>
          </a:bodyPr>
          <a:lstStyle/>
          <a:p>
            <a:r>
              <a:rPr lang="es-ES" sz="2800" i="1" dirty="0" smtClean="0">
                <a:solidFill>
                  <a:srgbClr val="04617B">
                    <a:lumMod val="20000"/>
                    <a:lumOff val="80000"/>
                  </a:srgbClr>
                </a:solidFill>
                <a:effectLst>
                  <a:outerShdw blurRad="38100" dist="38100" dir="2700000" algn="tl">
                    <a:srgbClr val="000000">
                      <a:alpha val="43137"/>
                    </a:srgbClr>
                  </a:outerShdw>
                </a:effectLst>
                <a:latin typeface="Cambria" pitchFamily="18" charset="0"/>
              </a:rPr>
              <a:t>Caracteres</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10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ipe(left)">
                                      <p:cBhvr>
                                        <p:cTn id="31" dur="1000"/>
                                        <p:tgtEl>
                                          <p:spTgt spid="3">
                                            <p:txEl>
                                              <p:pRg st="4" end="4"/>
                                            </p:txEl>
                                          </p:spTgt>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left)">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Un ejemplo de programación</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a:spcBef>
                <a:spcPts val="0"/>
              </a:spcBef>
              <a:spcAft>
                <a:spcPts val="1200"/>
              </a:spcAft>
            </a:pPr>
            <a:r>
              <a:rPr lang="es-ES" sz="2800" dirty="0" smtClean="0">
                <a:solidFill>
                  <a:schemeClr val="bg2">
                    <a:lumMod val="20000"/>
                    <a:lumOff val="80000"/>
                  </a:schemeClr>
                </a:solidFill>
              </a:rPr>
              <a:t>El programa</a:t>
            </a:r>
          </a:p>
          <a:p>
            <a:pPr marL="361950" lvl="1" indent="1588">
              <a:spcBef>
                <a:spcPts val="0"/>
              </a:spcBef>
              <a:spcAft>
                <a:spcPts val="600"/>
              </a:spcAft>
              <a:buNone/>
            </a:pPr>
            <a:r>
              <a:rPr lang="es-ES" dirty="0" smtClean="0"/>
              <a:t>Escribimos el código del programa en un editor</a:t>
            </a:r>
            <a:br>
              <a:rPr lang="es-ES" dirty="0" smtClean="0"/>
            </a:br>
            <a:r>
              <a:rPr lang="es-ES" dirty="0" smtClean="0"/>
              <a:t>y lo guardamos en un archivo:</a:t>
            </a: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spcAft>
                <a:spcPts val="600"/>
              </a:spcAft>
              <a:buNone/>
            </a:pPr>
            <a:endParaRPr lang="es-ES" dirty="0" smtClean="0">
              <a:cs typeface="Consolas" pitchFamily="49" charset="0"/>
            </a:endParaRPr>
          </a:p>
          <a:p>
            <a:pPr marL="361950" lvl="1" indent="1588">
              <a:spcBef>
                <a:spcPts val="0"/>
              </a:spcBef>
              <a:buNone/>
            </a:pPr>
            <a:endParaRPr lang="es-ES" dirty="0" smtClean="0">
              <a:cs typeface="Consolas" pitchFamily="49" charset="0"/>
            </a:endParaRPr>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56</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pic>
        <p:nvPicPr>
          <p:cNvPr id="104450" name="Picture 2"/>
          <p:cNvPicPr>
            <a:picLocks noChangeAspect="1" noChangeArrowheads="1"/>
          </p:cNvPicPr>
          <p:nvPr/>
        </p:nvPicPr>
        <p:blipFill>
          <a:blip r:embed="rId2" cstate="print"/>
          <a:srcRect/>
          <a:stretch>
            <a:fillRect/>
          </a:stretch>
        </p:blipFill>
        <p:spPr bwMode="auto">
          <a:xfrm>
            <a:off x="899592" y="2636911"/>
            <a:ext cx="4659494" cy="3391189"/>
          </a:xfrm>
          <a:prstGeom prst="rect">
            <a:avLst/>
          </a:prstGeom>
          <a:noFill/>
          <a:ln w="9525">
            <a:noFill/>
            <a:miter lim="800000"/>
            <a:headEnd/>
            <a:tailEnd/>
          </a:ln>
        </p:spPr>
      </p:pic>
      <p:sp>
        <p:nvSpPr>
          <p:cNvPr id="16" name="15 Rectángulo"/>
          <p:cNvSpPr/>
          <p:nvPr/>
        </p:nvSpPr>
        <p:spPr>
          <a:xfrm>
            <a:off x="1331640" y="3562285"/>
            <a:ext cx="2718048" cy="1946687"/>
          </a:xfrm>
          <a:prstGeom prst="rect">
            <a:avLst/>
          </a:prstGeom>
        </p:spPr>
        <p:txBody>
          <a:bodyPr wrap="square">
            <a:spAutoFit/>
          </a:bodyPr>
          <a:lstStyle/>
          <a:p>
            <a:pPr marL="0" lvl="1" indent="1588">
              <a:spcBef>
                <a:spcPts val="0"/>
              </a:spcBef>
              <a:spcAft>
                <a:spcPts val="300"/>
              </a:spcAft>
              <a:buNone/>
            </a:pPr>
            <a:r>
              <a:rPr lang="es-ES" dirty="0" err="1" smtClean="0">
                <a:solidFill>
                  <a:schemeClr val="bg1"/>
                </a:solidFill>
                <a:latin typeface="Consolas" pitchFamily="49" charset="0"/>
                <a:cs typeface="Consolas" pitchFamily="49" charset="0"/>
              </a:rPr>
              <a:t>Stat</a:t>
            </a:r>
            <a:r>
              <a:rPr lang="es-ES" dirty="0" smtClean="0">
                <a:solidFill>
                  <a:schemeClr val="bg1"/>
                </a:solidFill>
                <a:latin typeface="Consolas" pitchFamily="49" charset="0"/>
                <a:cs typeface="Consolas" pitchFamily="49" charset="0"/>
              </a:rPr>
              <a:t>;</a:t>
            </a:r>
          </a:p>
          <a:p>
            <a:pPr marL="0" lvl="1" indent="1588">
              <a:spcBef>
                <a:spcPts val="0"/>
              </a:spcBef>
              <a:spcAft>
                <a:spcPts val="300"/>
              </a:spcAft>
              <a:buNone/>
            </a:pPr>
            <a:r>
              <a:rPr lang="es-ES" dirty="0" err="1" smtClean="0">
                <a:solidFill>
                  <a:schemeClr val="bg1"/>
                </a:solidFill>
                <a:latin typeface="Consolas" pitchFamily="49" charset="0"/>
                <a:cs typeface="Consolas" pitchFamily="49" charset="0"/>
              </a:rPr>
              <a:t>Go</a:t>
            </a:r>
            <a:r>
              <a:rPr lang="es-ES" dirty="0" smtClean="0">
                <a:solidFill>
                  <a:schemeClr val="bg1"/>
                </a:solidFill>
                <a:latin typeface="Consolas" pitchFamily="49" charset="0"/>
                <a:cs typeface="Consolas" pitchFamily="49" charset="0"/>
              </a:rPr>
              <a:t> North 1 Blocks</a:t>
            </a:r>
          </a:p>
          <a:p>
            <a:pPr marL="0" lvl="1" indent="1588">
              <a:spcBef>
                <a:spcPts val="0"/>
              </a:spcBef>
              <a:spcAft>
                <a:spcPts val="300"/>
              </a:spcAft>
              <a:buNone/>
            </a:pPr>
            <a:r>
              <a:rPr lang="es-ES" dirty="0" err="1" smtClean="0">
                <a:solidFill>
                  <a:schemeClr val="bg1"/>
                </a:solidFill>
                <a:latin typeface="Consolas" pitchFamily="49" charset="0"/>
                <a:cs typeface="Consolas" pitchFamily="49" charset="0"/>
              </a:rPr>
              <a:t>Go</a:t>
            </a:r>
            <a:r>
              <a:rPr lang="es-ES" dirty="0" smtClean="0">
                <a:solidFill>
                  <a:schemeClr val="bg1"/>
                </a:solidFill>
                <a:latin typeface="Consolas" pitchFamily="49" charset="0"/>
                <a:cs typeface="Consolas" pitchFamily="49" charset="0"/>
              </a:rPr>
              <a:t> East Blocks;</a:t>
            </a:r>
          </a:p>
          <a:p>
            <a:pPr marL="0" lvl="1" indent="1588">
              <a:spcBef>
                <a:spcPts val="0"/>
              </a:spcBef>
              <a:spcAft>
                <a:spcPts val="300"/>
              </a:spcAft>
              <a:buNone/>
            </a:pPr>
            <a:r>
              <a:rPr lang="es-ES" dirty="0" err="1" smtClean="0">
                <a:solidFill>
                  <a:schemeClr val="bg1"/>
                </a:solidFill>
                <a:latin typeface="Consolas" pitchFamily="49" charset="0"/>
                <a:cs typeface="Consolas" pitchFamily="49" charset="0"/>
              </a:rPr>
              <a:t>Go</a:t>
            </a:r>
            <a:r>
              <a:rPr lang="es-ES" dirty="0" smtClean="0">
                <a:solidFill>
                  <a:schemeClr val="bg1"/>
                </a:solidFill>
                <a:latin typeface="Consolas" pitchFamily="49" charset="0"/>
                <a:cs typeface="Consolas" pitchFamily="49" charset="0"/>
              </a:rPr>
              <a:t> </a:t>
            </a:r>
            <a:r>
              <a:rPr lang="es-ES" dirty="0" err="1" smtClean="0">
                <a:solidFill>
                  <a:schemeClr val="bg1"/>
                </a:solidFill>
                <a:latin typeface="Consolas" pitchFamily="49" charset="0"/>
                <a:cs typeface="Consolas" pitchFamily="49" charset="0"/>
              </a:rPr>
              <a:t>Noth</a:t>
            </a:r>
            <a:r>
              <a:rPr lang="es-ES" dirty="0" smtClean="0">
                <a:solidFill>
                  <a:schemeClr val="bg1"/>
                </a:solidFill>
                <a:latin typeface="Consolas" pitchFamily="49" charset="0"/>
                <a:cs typeface="Consolas" pitchFamily="49" charset="0"/>
              </a:rPr>
              <a:t> 5 Blocks;</a:t>
            </a:r>
          </a:p>
          <a:p>
            <a:pPr marL="0" lvl="1" indent="1588">
              <a:spcBef>
                <a:spcPts val="0"/>
              </a:spcBef>
              <a:spcAft>
                <a:spcPts val="300"/>
              </a:spcAft>
              <a:buNone/>
            </a:pPr>
            <a:r>
              <a:rPr lang="es-ES" dirty="0" err="1" smtClean="0">
                <a:solidFill>
                  <a:schemeClr val="bg1"/>
                </a:solidFill>
                <a:latin typeface="Consolas" pitchFamily="49" charset="0"/>
                <a:cs typeface="Consolas" pitchFamily="49" charset="0"/>
              </a:rPr>
              <a:t>Go</a:t>
            </a:r>
            <a:r>
              <a:rPr lang="es-ES" dirty="0" smtClean="0">
                <a:solidFill>
                  <a:schemeClr val="bg1"/>
                </a:solidFill>
                <a:latin typeface="Consolas" pitchFamily="49" charset="0"/>
                <a:cs typeface="Consolas" pitchFamily="49" charset="0"/>
              </a:rPr>
              <a:t> West 2 Blocks;</a:t>
            </a:r>
          </a:p>
          <a:p>
            <a:pPr marL="0" lvl="1" indent="1588">
              <a:spcBef>
                <a:spcPts val="0"/>
              </a:spcBef>
              <a:spcAft>
                <a:spcPts val="300"/>
              </a:spcAft>
              <a:buNone/>
            </a:pPr>
            <a:r>
              <a:rPr lang="es-ES" dirty="0" smtClean="0">
                <a:solidFill>
                  <a:schemeClr val="bg1"/>
                </a:solidFill>
                <a:latin typeface="Consolas" pitchFamily="49" charset="0"/>
                <a:cs typeface="Consolas" pitchFamily="49" charset="0"/>
              </a:rPr>
              <a:t>Stop;</a:t>
            </a:r>
            <a:endParaRPr lang="es-ES" dirty="0">
              <a:solidFill>
                <a:schemeClr val="bg1"/>
              </a:solidFill>
            </a:endParaRPr>
          </a:p>
        </p:txBody>
      </p:sp>
      <p:sp>
        <p:nvSpPr>
          <p:cNvPr id="18" name="17 Rectángulo"/>
          <p:cNvSpPr/>
          <p:nvPr/>
        </p:nvSpPr>
        <p:spPr>
          <a:xfrm>
            <a:off x="5868144" y="3789040"/>
            <a:ext cx="2736304" cy="1015663"/>
          </a:xfrm>
          <a:prstGeom prst="rect">
            <a:avLst/>
          </a:prstGeom>
        </p:spPr>
        <p:txBody>
          <a:bodyPr wrap="square">
            <a:spAutoFit/>
          </a:bodyPr>
          <a:lstStyle/>
          <a:p>
            <a:pPr marL="0" lvl="1" indent="1588" algn="ctr">
              <a:spcAft>
                <a:spcPts val="600"/>
              </a:spcAft>
              <a:buClr>
                <a:srgbClr val="04617B">
                  <a:lumMod val="20000"/>
                  <a:lumOff val="80000"/>
                </a:srgbClr>
              </a:buClr>
              <a:buSzPct val="100000"/>
            </a:pPr>
            <a:r>
              <a:rPr lang="es-ES" sz="2000" dirty="0" smtClean="0">
                <a:solidFill>
                  <a:prstClr val="white"/>
                </a:solidFill>
                <a:effectLst>
                  <a:outerShdw blurRad="38100" dist="38100" dir="2700000" algn="tl">
                    <a:srgbClr val="000000">
                      <a:alpha val="43137"/>
                    </a:srgbClr>
                  </a:outerShdw>
                </a:effectLst>
                <a:latin typeface="Cambria" pitchFamily="18" charset="0"/>
                <a:cs typeface="Consolas" pitchFamily="49" charset="0"/>
              </a:rPr>
              <a:t>Copiamos el archivo</a:t>
            </a:r>
            <a:br>
              <a:rPr lang="es-ES" sz="2000" dirty="0" smtClean="0">
                <a:solidFill>
                  <a:prstClr val="white"/>
                </a:solidFill>
                <a:effectLst>
                  <a:outerShdw blurRad="38100" dist="38100" dir="2700000" algn="tl">
                    <a:srgbClr val="000000">
                      <a:alpha val="43137"/>
                    </a:srgbClr>
                  </a:outerShdw>
                </a:effectLst>
                <a:latin typeface="Cambria" pitchFamily="18" charset="0"/>
                <a:cs typeface="Consolas" pitchFamily="49" charset="0"/>
              </a:rPr>
            </a:br>
            <a:r>
              <a:rPr lang="es-ES" sz="2000" dirty="0" smtClean="0">
                <a:solidFill>
                  <a:prstClr val="white"/>
                </a:solidFill>
                <a:effectLst>
                  <a:outerShdw blurRad="38100" dist="38100" dir="2700000" algn="tl">
                    <a:srgbClr val="000000">
                      <a:alpha val="43137"/>
                    </a:srgbClr>
                  </a:outerShdw>
                </a:effectLst>
                <a:latin typeface="Cambria" pitchFamily="18" charset="0"/>
                <a:cs typeface="Consolas" pitchFamily="49" charset="0"/>
              </a:rPr>
              <a:t>en una llave USB </a:t>
            </a:r>
            <a:br>
              <a:rPr lang="es-ES" sz="2000" dirty="0" smtClean="0">
                <a:solidFill>
                  <a:prstClr val="white"/>
                </a:solidFill>
                <a:effectLst>
                  <a:outerShdw blurRad="38100" dist="38100" dir="2700000" algn="tl">
                    <a:srgbClr val="000000">
                      <a:alpha val="43137"/>
                    </a:srgbClr>
                  </a:outerShdw>
                </a:effectLst>
                <a:latin typeface="Cambria" pitchFamily="18" charset="0"/>
                <a:cs typeface="Consolas" pitchFamily="49" charset="0"/>
              </a:rPr>
            </a:br>
            <a:r>
              <a:rPr lang="es-ES" sz="2000" dirty="0" smtClean="0">
                <a:solidFill>
                  <a:prstClr val="white"/>
                </a:solidFill>
                <a:effectLst>
                  <a:outerShdw blurRad="38100" dist="38100" dir="2700000" algn="tl">
                    <a:srgbClr val="000000">
                      <a:alpha val="43137"/>
                    </a:srgbClr>
                  </a:outerShdw>
                </a:effectLst>
                <a:latin typeface="Cambria" pitchFamily="18" charset="0"/>
                <a:cs typeface="Consolas" pitchFamily="49" charset="0"/>
              </a:rPr>
              <a:t>y lo llevamos al coche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ipe(up)">
                                      <p:cBhvr>
                                        <p:cTn id="7" dur="1000"/>
                                        <p:tgtEl>
                                          <p:spTgt spid="10445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6">
                                            <p:txEl>
                                              <p:pRg st="0" end="0"/>
                                            </p:txEl>
                                          </p:spTgt>
                                        </p:tgtEl>
                                        <p:attrNameLst>
                                          <p:attrName>style.visibility</p:attrName>
                                        </p:attrNameLst>
                                      </p:cBhvr>
                                      <p:to>
                                        <p:strVal val="visible"/>
                                      </p:to>
                                    </p:set>
                                    <p:anim calcmode="discrete" valueType="clr">
                                      <p:cBhvr override="childStyle">
                                        <p:cTn id="12" dur="80"/>
                                        <p:tgtEl>
                                          <p:spTgt spid="1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16">
                                            <p:txEl>
                                              <p:pRg st="0" end="0"/>
                                            </p:txEl>
                                          </p:spTgt>
                                        </p:tgtEl>
                                        <p:attrNameLst>
                                          <p:attrName>fill.type</p:attrName>
                                        </p:attrNameLst>
                                      </p:cBhvr>
                                      <p:to>
                                        <p:strVal val="solid"/>
                                      </p:to>
                                    </p:set>
                                  </p:childTnLst>
                                </p:cTn>
                              </p:par>
                            </p:childTnLst>
                          </p:cTn>
                        </p:par>
                        <p:par>
                          <p:cTn id="15" fill="hold">
                            <p:stCondLst>
                              <p:cond delay="24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6">
                                            <p:txEl>
                                              <p:pRg st="1" end="1"/>
                                            </p:txEl>
                                          </p:spTgt>
                                        </p:tgtEl>
                                        <p:attrNameLst>
                                          <p:attrName>style.visibility</p:attrName>
                                        </p:attrNameLst>
                                      </p:cBhvr>
                                      <p:to>
                                        <p:strVal val="visible"/>
                                      </p:to>
                                    </p:set>
                                    <p:anim calcmode="discrete" valueType="clr">
                                      <p:cBhvr override="childStyle">
                                        <p:cTn id="18" dur="80"/>
                                        <p:tgtEl>
                                          <p:spTgt spid="1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6">
                                            <p:txEl>
                                              <p:pRg st="1" end="1"/>
                                            </p:txEl>
                                          </p:spTgt>
                                        </p:tgtEl>
                                        <p:attrNameLst>
                                          <p:attrName>fillcolor</p:attrName>
                                        </p:attrNameLst>
                                      </p:cBhvr>
                                      <p:tavLst>
                                        <p:tav tm="0">
                                          <p:val>
                                            <p:clrVal>
                                              <a:schemeClr val="accent2"/>
                                            </p:clrVal>
                                          </p:val>
                                        </p:tav>
                                        <p:tav tm="50000">
                                          <p:val>
                                            <p:clrVal>
                                              <a:schemeClr val="hlink"/>
                                            </p:clrVal>
                                          </p:val>
                                        </p:tav>
                                      </p:tavLst>
                                    </p:anim>
                                    <p:set>
                                      <p:cBhvr>
                                        <p:cTn id="20" dur="80"/>
                                        <p:tgtEl>
                                          <p:spTgt spid="16">
                                            <p:txEl>
                                              <p:pRg st="1" end="1"/>
                                            </p:txEl>
                                          </p:spTgt>
                                        </p:tgtEl>
                                        <p:attrNameLst>
                                          <p:attrName>fill.type</p:attrName>
                                        </p:attrNameLst>
                                      </p:cBhvr>
                                      <p:to>
                                        <p:strVal val="solid"/>
                                      </p:to>
                                    </p:set>
                                  </p:childTnLst>
                                </p:cTn>
                              </p:par>
                            </p:childTnLst>
                          </p:cTn>
                        </p:par>
                        <p:par>
                          <p:cTn id="21" fill="hold">
                            <p:stCondLst>
                              <p:cond delay="84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6">
                                            <p:txEl>
                                              <p:pRg st="2" end="2"/>
                                            </p:txEl>
                                          </p:spTgt>
                                        </p:tgtEl>
                                        <p:attrNameLst>
                                          <p:attrName>style.visibility</p:attrName>
                                        </p:attrNameLst>
                                      </p:cBhvr>
                                      <p:to>
                                        <p:strVal val="visible"/>
                                      </p:to>
                                    </p:set>
                                    <p:anim calcmode="discrete" valueType="clr">
                                      <p:cBhvr override="childStyle">
                                        <p:cTn id="24" dur="80"/>
                                        <p:tgtEl>
                                          <p:spTgt spid="1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6">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16">
                                            <p:txEl>
                                              <p:pRg st="2" end="2"/>
                                            </p:txEl>
                                          </p:spTgt>
                                        </p:tgtEl>
                                        <p:attrNameLst>
                                          <p:attrName>fill.type</p:attrName>
                                        </p:attrNameLst>
                                      </p:cBhvr>
                                      <p:to>
                                        <p:strVal val="solid"/>
                                      </p:to>
                                    </p:set>
                                  </p:childTnLst>
                                </p:cTn>
                              </p:par>
                            </p:childTnLst>
                          </p:cTn>
                        </p:par>
                        <p:par>
                          <p:cTn id="27" fill="hold">
                            <p:stCondLst>
                              <p:cond delay="14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6">
                                            <p:txEl>
                                              <p:pRg st="3" end="3"/>
                                            </p:txEl>
                                          </p:spTgt>
                                        </p:tgtEl>
                                        <p:attrNameLst>
                                          <p:attrName>style.visibility</p:attrName>
                                        </p:attrNameLst>
                                      </p:cBhvr>
                                      <p:to>
                                        <p:strVal val="visible"/>
                                      </p:to>
                                    </p:set>
                                    <p:anim calcmode="discrete" valueType="clr">
                                      <p:cBhvr override="childStyle">
                                        <p:cTn id="30" dur="80"/>
                                        <p:tgtEl>
                                          <p:spTgt spid="1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6">
                                            <p:txEl>
                                              <p:pRg st="3" end="3"/>
                                            </p:txEl>
                                          </p:spTgt>
                                        </p:tgtEl>
                                        <p:attrNameLst>
                                          <p:attrName>fillcolor</p:attrName>
                                        </p:attrNameLst>
                                      </p:cBhvr>
                                      <p:tavLst>
                                        <p:tav tm="0">
                                          <p:val>
                                            <p:clrVal>
                                              <a:schemeClr val="accent2"/>
                                            </p:clrVal>
                                          </p:val>
                                        </p:tav>
                                        <p:tav tm="50000">
                                          <p:val>
                                            <p:clrVal>
                                              <a:schemeClr val="hlink"/>
                                            </p:clrVal>
                                          </p:val>
                                        </p:tav>
                                      </p:tavLst>
                                    </p:anim>
                                    <p:set>
                                      <p:cBhvr>
                                        <p:cTn id="32" dur="80"/>
                                        <p:tgtEl>
                                          <p:spTgt spid="16">
                                            <p:txEl>
                                              <p:pRg st="3" end="3"/>
                                            </p:txEl>
                                          </p:spTgt>
                                        </p:tgtEl>
                                        <p:attrNameLst>
                                          <p:attrName>fill.type</p:attrName>
                                        </p:attrNameLst>
                                      </p:cBhvr>
                                      <p:to>
                                        <p:strVal val="solid"/>
                                      </p:to>
                                    </p:set>
                                  </p:childTnLst>
                                </p:cTn>
                              </p:par>
                            </p:childTnLst>
                          </p:cTn>
                        </p:par>
                        <p:par>
                          <p:cTn id="33" fill="hold">
                            <p:stCondLst>
                              <p:cond delay="2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16">
                                            <p:txEl>
                                              <p:pRg st="4" end="4"/>
                                            </p:txEl>
                                          </p:spTgt>
                                        </p:tgtEl>
                                        <p:attrNameLst>
                                          <p:attrName>style.visibility</p:attrName>
                                        </p:attrNameLst>
                                      </p:cBhvr>
                                      <p:to>
                                        <p:strVal val="visible"/>
                                      </p:to>
                                    </p:set>
                                    <p:anim calcmode="discrete" valueType="clr">
                                      <p:cBhvr override="childStyle">
                                        <p:cTn id="36" dur="80"/>
                                        <p:tgtEl>
                                          <p:spTgt spid="1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6">
                                            <p:txEl>
                                              <p:pRg st="4" end="4"/>
                                            </p:txEl>
                                          </p:spTgt>
                                        </p:tgtEl>
                                        <p:attrNameLst>
                                          <p:attrName>fillcolor</p:attrName>
                                        </p:attrNameLst>
                                      </p:cBhvr>
                                      <p:tavLst>
                                        <p:tav tm="0">
                                          <p:val>
                                            <p:clrVal>
                                              <a:schemeClr val="accent2"/>
                                            </p:clrVal>
                                          </p:val>
                                        </p:tav>
                                        <p:tav tm="50000">
                                          <p:val>
                                            <p:clrVal>
                                              <a:schemeClr val="hlink"/>
                                            </p:clrVal>
                                          </p:val>
                                        </p:tav>
                                      </p:tavLst>
                                    </p:anim>
                                    <p:set>
                                      <p:cBhvr>
                                        <p:cTn id="38" dur="80"/>
                                        <p:tgtEl>
                                          <p:spTgt spid="16">
                                            <p:txEl>
                                              <p:pRg st="4" end="4"/>
                                            </p:txEl>
                                          </p:spTgt>
                                        </p:tgtEl>
                                        <p:attrNameLst>
                                          <p:attrName>fill.type</p:attrName>
                                        </p:attrNameLst>
                                      </p:cBhvr>
                                      <p:to>
                                        <p:strVal val="solid"/>
                                      </p:to>
                                    </p:set>
                                  </p:childTnLst>
                                </p:cTn>
                              </p:par>
                            </p:childTnLst>
                          </p:cTn>
                        </p:par>
                        <p:par>
                          <p:cTn id="39" fill="hold">
                            <p:stCondLst>
                              <p:cond delay="2600"/>
                            </p:stCondLst>
                            <p:childTnLst>
                              <p:par>
                                <p:cTn id="40" presetID="27" presetClass="entr" presetSubtype="0" fill="hold" grpId="0" nodeType="afterEffect">
                                  <p:stCondLst>
                                    <p:cond delay="0"/>
                                  </p:stCondLst>
                                  <p:iterate type="lt">
                                    <p:tmPct val="50000"/>
                                  </p:iterate>
                                  <p:childTnLst>
                                    <p:set>
                                      <p:cBhvr>
                                        <p:cTn id="41" dur="1" fill="hold">
                                          <p:stCondLst>
                                            <p:cond delay="0"/>
                                          </p:stCondLst>
                                        </p:cTn>
                                        <p:tgtEl>
                                          <p:spTgt spid="16">
                                            <p:txEl>
                                              <p:pRg st="5" end="5"/>
                                            </p:txEl>
                                          </p:spTgt>
                                        </p:tgtEl>
                                        <p:attrNameLst>
                                          <p:attrName>style.visibility</p:attrName>
                                        </p:attrNameLst>
                                      </p:cBhvr>
                                      <p:to>
                                        <p:strVal val="visible"/>
                                      </p:to>
                                    </p:set>
                                    <p:anim calcmode="discrete" valueType="clr">
                                      <p:cBhvr override="childStyle">
                                        <p:cTn id="42" dur="80"/>
                                        <p:tgtEl>
                                          <p:spTgt spid="16">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6">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6">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up)">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bldLvl="2"/>
      <p:bldP spid="1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latin typeface="Consolas" pitchFamily="49" charset="0"/>
                <a:cs typeface="Courier New" pitchFamily="49" charset="0"/>
              </a:rPr>
              <a:t>bool</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marL="712788" lvl="1" indent="-350838">
              <a:spcBef>
                <a:spcPts val="0"/>
              </a:spcBef>
              <a:spcAft>
                <a:spcPts val="600"/>
              </a:spcAft>
              <a:buNone/>
            </a:pPr>
            <a:r>
              <a:rPr lang="es-ES" dirty="0" smtClean="0"/>
              <a:t>Sólo dos valores posibles:</a:t>
            </a:r>
          </a:p>
          <a:p>
            <a:pPr marL="809625" lvl="2" indent="-361950">
              <a:spcBef>
                <a:spcPts val="0"/>
              </a:spcBef>
              <a:spcAft>
                <a:spcPts val="600"/>
              </a:spcAft>
            </a:pPr>
            <a:r>
              <a:rPr lang="es-ES" sz="2200" dirty="0" smtClean="0">
                <a:cs typeface="Courier New" pitchFamily="49" charset="0"/>
              </a:rPr>
              <a:t>Verdadero (</a:t>
            </a:r>
            <a:r>
              <a:rPr lang="es-ES" sz="2200" i="1" dirty="0" smtClean="0">
                <a:cs typeface="Courier New" pitchFamily="49" charset="0"/>
              </a:rPr>
              <a:t>true</a:t>
            </a:r>
            <a:r>
              <a:rPr lang="es-ES" sz="2200" dirty="0" smtClean="0">
                <a:cs typeface="Courier New" pitchFamily="49" charset="0"/>
              </a:rPr>
              <a:t>)</a:t>
            </a:r>
          </a:p>
          <a:p>
            <a:pPr marL="809625" lvl="2" indent="-361950">
              <a:spcBef>
                <a:spcPts val="0"/>
              </a:spcBef>
              <a:spcAft>
                <a:spcPts val="600"/>
              </a:spcAft>
            </a:pPr>
            <a:r>
              <a:rPr lang="es-ES" sz="2200" dirty="0" smtClean="0">
                <a:cs typeface="Courier New" pitchFamily="49" charset="0"/>
              </a:rPr>
              <a:t>Falso (</a:t>
            </a:r>
            <a:r>
              <a:rPr lang="es-ES" sz="2200" i="1" dirty="0" smtClean="0">
                <a:cs typeface="Courier New" pitchFamily="49" charset="0"/>
              </a:rPr>
              <a:t>false</a:t>
            </a:r>
            <a:r>
              <a:rPr lang="es-ES" sz="2200" dirty="0" smtClean="0">
                <a:cs typeface="Courier New" pitchFamily="49" charset="0"/>
              </a:rPr>
              <a:t>)</a:t>
            </a:r>
            <a:endParaRPr lang="es-ES" sz="2200" dirty="0" smtClean="0"/>
          </a:p>
          <a:p>
            <a:pPr lvl="1" indent="1588">
              <a:spcBef>
                <a:spcPts val="1200"/>
              </a:spcBef>
              <a:spcAft>
                <a:spcPts val="600"/>
              </a:spcAft>
              <a:buNone/>
            </a:pPr>
            <a:r>
              <a:rPr lang="es-ES" dirty="0" smtClean="0"/>
              <a:t>Literales:</a:t>
            </a:r>
          </a:p>
          <a:p>
            <a:pPr marL="712788" lvl="1" indent="1588">
              <a:spcBef>
                <a:spcPts val="0"/>
              </a:spcBef>
              <a:spcAft>
                <a:spcPts val="600"/>
              </a:spcAft>
              <a:buNone/>
            </a:pPr>
            <a:r>
              <a:rPr lang="es-ES" dirty="0" smtClean="0">
                <a:solidFill>
                  <a:srgbClr val="FFFF00"/>
                </a:solidFill>
                <a:latin typeface="Consolas" pitchFamily="49" charset="0"/>
                <a:cs typeface="Courier New" pitchFamily="49" charset="0"/>
              </a:rPr>
              <a:t>true   false</a:t>
            </a:r>
          </a:p>
          <a:p>
            <a:pPr marL="352425" indent="1588">
              <a:spcBef>
                <a:spcPts val="2400"/>
              </a:spcBef>
              <a:spcAft>
                <a:spcPts val="600"/>
              </a:spcAft>
            </a:pPr>
            <a:r>
              <a:rPr lang="es-ES" sz="2200" i="0" dirty="0" smtClean="0"/>
              <a:t>Cualquier número distinto de </a:t>
            </a:r>
            <a:r>
              <a:rPr lang="es-ES" sz="2200" i="0" dirty="0" smtClean="0">
                <a:latin typeface="Consolas" pitchFamily="49" charset="0"/>
                <a:cs typeface="Consolas" pitchFamily="49" charset="0"/>
              </a:rPr>
              <a:t>0</a:t>
            </a:r>
            <a:r>
              <a:rPr lang="es-ES" sz="2200" i="0" dirty="0" smtClean="0"/>
              <a:t> es equivalente a </a:t>
            </a:r>
            <a:r>
              <a:rPr lang="es-ES" sz="2200" i="0" dirty="0" smtClean="0">
                <a:solidFill>
                  <a:srgbClr val="FFFF00"/>
                </a:solidFill>
                <a:latin typeface="Consolas" pitchFamily="49" charset="0"/>
                <a:cs typeface="Courier New" pitchFamily="49" charset="0"/>
              </a:rPr>
              <a:t>true</a:t>
            </a:r>
            <a:r>
              <a:rPr lang="es-ES" sz="2200" i="0" dirty="0" smtClean="0"/>
              <a:t> </a:t>
            </a:r>
          </a:p>
          <a:p>
            <a:pPr marL="352425" indent="1588">
              <a:spcBef>
                <a:spcPts val="0"/>
              </a:spcBef>
              <a:spcAft>
                <a:spcPts val="600"/>
              </a:spcAft>
            </a:pPr>
            <a:r>
              <a:rPr lang="es-ES" sz="2200" i="0" dirty="0" smtClean="0"/>
              <a:t>El </a:t>
            </a:r>
            <a:r>
              <a:rPr lang="es-ES" sz="2200" i="0" dirty="0" smtClean="0">
                <a:latin typeface="Consolas" pitchFamily="49" charset="0"/>
                <a:cs typeface="Consolas" pitchFamily="49" charset="0"/>
              </a:rPr>
              <a:t>0</a:t>
            </a:r>
            <a:r>
              <a:rPr lang="es-ES" sz="2200" i="0" dirty="0" smtClean="0"/>
              <a:t> es equivalente a </a:t>
            </a:r>
            <a:r>
              <a:rPr lang="es-ES" sz="2200" i="0" dirty="0" smtClean="0">
                <a:solidFill>
                  <a:srgbClr val="FFFF00"/>
                </a:solidFill>
                <a:latin typeface="Consolas" pitchFamily="49" charset="0"/>
                <a:cs typeface="Courier New" pitchFamily="49" charset="0"/>
              </a:rPr>
              <a:t>false</a:t>
            </a:r>
            <a:endParaRPr lang="es-ES" sz="2200" i="0"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137</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Rectángulo"/>
          <p:cNvSpPr/>
          <p:nvPr/>
        </p:nvSpPr>
        <p:spPr>
          <a:xfrm>
            <a:off x="6354795" y="313492"/>
            <a:ext cx="2393669" cy="523220"/>
          </a:xfrm>
          <a:prstGeom prst="rect">
            <a:avLst/>
          </a:prstGeom>
        </p:spPr>
        <p:txBody>
          <a:bodyPr wrap="none">
            <a:spAutoFit/>
          </a:bodyPr>
          <a:lstStyle/>
          <a:p>
            <a:r>
              <a:rPr lang="es-ES" sz="2800" i="1" dirty="0" smtClean="0">
                <a:solidFill>
                  <a:srgbClr val="04617B">
                    <a:lumMod val="20000"/>
                    <a:lumOff val="80000"/>
                  </a:srgbClr>
                </a:solidFill>
                <a:effectLst>
                  <a:outerShdw blurRad="38100" dist="38100" dir="2700000" algn="tl">
                    <a:srgbClr val="000000">
                      <a:alpha val="43137"/>
                    </a:srgbClr>
                  </a:outerShdw>
                </a:effectLst>
                <a:latin typeface="Cambria" pitchFamily="18" charset="0"/>
              </a:rPr>
              <a:t>Valores lógicos</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1000"/>
                                        <p:tgtEl>
                                          <p:spTgt spid="3">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1000"/>
                                        <p:tgtEl>
                                          <p:spTgt spid="3">
                                            <p:txEl>
                                              <p:pRg st="3" end="3"/>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up)">
                                      <p:cBhvr>
                                        <p:cTn id="24" dur="1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up)">
                                      <p:cBhvr>
                                        <p:cTn id="29" dur="1000"/>
                                        <p:tgtEl>
                                          <p:spTgt spid="3">
                                            <p:txEl>
                                              <p:pRg st="5" end="5"/>
                                            </p:txEl>
                                          </p:spTgt>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Mayúsculas y minúsculas</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indent="1588">
              <a:spcBef>
                <a:spcPts val="0"/>
              </a:spcBef>
              <a:spcAft>
                <a:spcPts val="1200"/>
              </a:spcAft>
            </a:pPr>
            <a:r>
              <a:rPr lang="es-ES" sz="2800" dirty="0" smtClean="0">
                <a:solidFill>
                  <a:schemeClr val="bg2">
                    <a:lumMod val="20000"/>
                    <a:lumOff val="80000"/>
                  </a:schemeClr>
                </a:solidFill>
              </a:rPr>
              <a:t>C++ distingue entre mayúsculas y minúsculas</a:t>
            </a:r>
          </a:p>
          <a:p>
            <a:pPr lvl="1" indent="1588">
              <a:spcBef>
                <a:spcPts val="0"/>
              </a:spcBef>
              <a:spcAft>
                <a:spcPts val="600"/>
              </a:spcAft>
              <a:buNone/>
            </a:pPr>
            <a:endParaRPr lang="es-ES" dirty="0" smtClean="0">
              <a:solidFill>
                <a:srgbClr val="FF9966"/>
              </a:solidFill>
              <a:latin typeface="Consolas" pitchFamily="49" charset="0"/>
            </a:endParaRPr>
          </a:p>
          <a:p>
            <a:pPr lvl="1" indent="1588">
              <a:spcBef>
                <a:spcPts val="0"/>
              </a:spcBef>
              <a:spcAft>
                <a:spcPts val="600"/>
              </a:spcAft>
              <a:buNone/>
            </a:pPr>
            <a:r>
              <a:rPr lang="es-ES" dirty="0" smtClean="0">
                <a:solidFill>
                  <a:srgbClr val="FFC000"/>
                </a:solidFill>
                <a:latin typeface="Consolas" pitchFamily="49" charset="0"/>
              </a:rPr>
              <a:t>int</a:t>
            </a:r>
            <a:r>
              <a:rPr lang="es-ES" dirty="0" smtClean="0"/>
              <a:t>: palabra reservada de C++ para declarar datos enteros</a:t>
            </a:r>
          </a:p>
          <a:p>
            <a:pPr lvl="1" indent="1588">
              <a:spcBef>
                <a:spcPts val="1200"/>
              </a:spcBef>
              <a:spcAft>
                <a:spcPts val="600"/>
              </a:spcAft>
              <a:buNone/>
            </a:pPr>
            <a:r>
              <a:rPr lang="es-ES" dirty="0" smtClean="0">
                <a:latin typeface="Consolas" pitchFamily="49" charset="0"/>
              </a:rPr>
              <a:t>Int</a:t>
            </a:r>
            <a:r>
              <a:rPr lang="es-ES" dirty="0" smtClean="0"/>
              <a:t>, </a:t>
            </a:r>
            <a:r>
              <a:rPr lang="es-ES" dirty="0" smtClean="0">
                <a:latin typeface="Consolas" pitchFamily="49" charset="0"/>
              </a:rPr>
              <a:t>INT</a:t>
            </a:r>
            <a:r>
              <a:rPr lang="es-ES" dirty="0" smtClean="0"/>
              <a:t> o </a:t>
            </a:r>
            <a:r>
              <a:rPr lang="es-ES" dirty="0" err="1" smtClean="0">
                <a:latin typeface="Consolas" pitchFamily="49" charset="0"/>
              </a:rPr>
              <a:t>inT</a:t>
            </a:r>
            <a:r>
              <a:rPr lang="es-ES" dirty="0" smtClean="0"/>
              <a:t> no son palabras reservadas de C++</a:t>
            </a:r>
          </a:p>
          <a:p>
            <a:pPr lvl="1" indent="1588">
              <a:spcBef>
                <a:spcPts val="0"/>
              </a:spcBef>
              <a:spcAft>
                <a:spcPts val="600"/>
              </a:spcAft>
              <a:buNone/>
            </a:pPr>
            <a:endParaRPr lang="es-ES" dirty="0" smtClean="0"/>
          </a:p>
          <a:p>
            <a:pPr lvl="1" indent="1588">
              <a:spcBef>
                <a:spcPts val="1200"/>
              </a:spcBef>
              <a:spcAft>
                <a:spcPts val="600"/>
              </a:spcAft>
              <a:buNone/>
            </a:pPr>
            <a:r>
              <a:rPr lang="es-ES" dirty="0" smtClean="0">
                <a:solidFill>
                  <a:srgbClr val="FFFF00"/>
                </a:solidFill>
                <a:latin typeface="Consolas" pitchFamily="49" charset="0"/>
              </a:rPr>
              <a:t>true</a:t>
            </a:r>
            <a:r>
              <a:rPr lang="es-ES" dirty="0" smtClean="0"/>
              <a:t>: palabra reservada de C++ para el valor </a:t>
            </a:r>
            <a:r>
              <a:rPr lang="es-ES" i="1" dirty="0" smtClean="0"/>
              <a:t>verdadero</a:t>
            </a:r>
            <a:endParaRPr lang="es-ES" dirty="0" smtClean="0"/>
          </a:p>
          <a:p>
            <a:pPr lvl="1" indent="1588">
              <a:spcBef>
                <a:spcPts val="1200"/>
              </a:spcBef>
              <a:spcAft>
                <a:spcPts val="600"/>
              </a:spcAft>
              <a:buNone/>
            </a:pPr>
            <a:r>
              <a:rPr lang="es-ES" dirty="0" smtClean="0">
                <a:latin typeface="Consolas" pitchFamily="49" charset="0"/>
              </a:rPr>
              <a:t>True</a:t>
            </a:r>
            <a:r>
              <a:rPr lang="es-ES" dirty="0" smtClean="0"/>
              <a:t> o </a:t>
            </a:r>
            <a:r>
              <a:rPr lang="es-ES" dirty="0" smtClean="0">
                <a:latin typeface="Consolas" pitchFamily="49" charset="0"/>
              </a:rPr>
              <a:t>TRUE</a:t>
            </a:r>
            <a:r>
              <a:rPr lang="es-ES" dirty="0" smtClean="0"/>
              <a:t> no son palabras reservadas de C++</a:t>
            </a:r>
          </a:p>
          <a:p>
            <a:pPr lvl="1" indent="1588">
              <a:spcBef>
                <a:spcPts val="0"/>
              </a:spcBef>
              <a:spcAft>
                <a:spcPts val="600"/>
              </a:spcAft>
              <a:buNone/>
            </a:pPr>
            <a:endParaRPr lang="es-ES" sz="2400"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138</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10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latin typeface="Consolas" pitchFamily="49" charset="0"/>
                <a:cs typeface="Courier New" pitchFamily="49" charset="0"/>
              </a:rPr>
              <a:t>string</a:t>
            </a:r>
            <a:endParaRPr lang="es-ES" dirty="0"/>
          </a:p>
        </p:txBody>
      </p:sp>
      <p:sp>
        <p:nvSpPr>
          <p:cNvPr id="3" name="2 Marcador de contenido"/>
          <p:cNvSpPr>
            <a:spLocks noGrp="1"/>
          </p:cNvSpPr>
          <p:nvPr>
            <p:ph idx="1"/>
          </p:nvPr>
        </p:nvSpPr>
        <p:spPr>
          <a:xfrm>
            <a:off x="457200" y="980728"/>
            <a:ext cx="8363272" cy="5110178"/>
          </a:xfrm>
        </p:spPr>
        <p:txBody>
          <a:bodyPr>
            <a:normAutofit/>
          </a:bodyPr>
          <a:lstStyle/>
          <a:p>
            <a:pPr marL="447675" lvl="2" indent="0">
              <a:spcBef>
                <a:spcPts val="0"/>
              </a:spcBef>
              <a:spcAft>
                <a:spcPts val="600"/>
              </a:spcAft>
              <a:buNone/>
            </a:pPr>
            <a:r>
              <a:rPr lang="es-ES" sz="2200" dirty="0" smtClean="0">
                <a:solidFill>
                  <a:srgbClr val="FFFF00"/>
                </a:solidFill>
                <a:latin typeface="Consolas" pitchFamily="49" charset="0"/>
                <a:cs typeface="Courier New" pitchFamily="49" charset="0"/>
              </a:rPr>
              <a:t>"Hola"  "Introduce el numerador: "  "X142FG5TX?%A"</a:t>
            </a:r>
          </a:p>
          <a:p>
            <a:pPr marL="447675" lvl="2" indent="0">
              <a:spcBef>
                <a:spcPts val="0"/>
              </a:spcBef>
              <a:spcAft>
                <a:spcPts val="600"/>
              </a:spcAft>
              <a:buNone/>
            </a:pPr>
            <a:endParaRPr lang="es-ES" i="1" dirty="0" smtClean="0"/>
          </a:p>
          <a:p>
            <a:pPr marL="447675" lvl="2" indent="0">
              <a:spcBef>
                <a:spcPts val="0"/>
              </a:spcBef>
              <a:spcAft>
                <a:spcPts val="600"/>
              </a:spcAft>
              <a:buNone/>
            </a:pPr>
            <a:endParaRPr lang="es-ES" i="1" dirty="0" smtClean="0"/>
          </a:p>
          <a:p>
            <a:pPr marL="447675" lvl="2" indent="0">
              <a:spcBef>
                <a:spcPts val="0"/>
              </a:spcBef>
              <a:spcAft>
                <a:spcPts val="1200"/>
              </a:spcAft>
              <a:buNone/>
            </a:pPr>
            <a:endParaRPr lang="es-ES" i="1" dirty="0" smtClean="0"/>
          </a:p>
          <a:p>
            <a:pPr marL="447675" lvl="2" indent="0">
              <a:spcBef>
                <a:spcPts val="0"/>
              </a:spcBef>
              <a:spcAft>
                <a:spcPts val="600"/>
              </a:spcAft>
              <a:buNone/>
            </a:pPr>
            <a:r>
              <a:rPr lang="es-ES" sz="2200" dirty="0" smtClean="0">
                <a:solidFill>
                  <a:prstClr val="white"/>
                </a:solidFill>
              </a:rPr>
              <a:t>Secuencias de caracteres</a:t>
            </a:r>
            <a:endParaRPr lang="es-ES" sz="2200" dirty="0" smtClean="0">
              <a:solidFill>
                <a:prstClr val="white"/>
              </a:solidFill>
              <a:latin typeface="Consolas" pitchFamily="49" charset="0"/>
            </a:endParaRPr>
          </a:p>
          <a:p>
            <a:pPr marL="447675" lvl="2" indent="0">
              <a:spcBef>
                <a:spcPts val="0"/>
              </a:spcBef>
              <a:spcAft>
                <a:spcPts val="600"/>
              </a:spcAft>
              <a:buNone/>
            </a:pPr>
            <a:r>
              <a:rPr lang="es-ES" sz="2200" dirty="0" smtClean="0">
                <a:solidFill>
                  <a:prstClr val="white"/>
                </a:solidFill>
              </a:rPr>
              <a:t>Programas con variables de tipo </a:t>
            </a:r>
            <a:r>
              <a:rPr lang="es-ES" sz="2200" dirty="0" smtClean="0">
                <a:solidFill>
                  <a:prstClr val="white"/>
                </a:solidFill>
                <a:latin typeface="Consolas" pitchFamily="49" charset="0"/>
                <a:cs typeface="Consolas" pitchFamily="49" charset="0"/>
              </a:rPr>
              <a:t>string</a:t>
            </a:r>
            <a:r>
              <a:rPr lang="es-ES" sz="2200" dirty="0" smtClean="0">
                <a:solidFill>
                  <a:prstClr val="white"/>
                </a:solidFill>
              </a:rPr>
              <a:t>:</a:t>
            </a:r>
          </a:p>
          <a:p>
            <a:pPr marL="447675" lvl="2" indent="0">
              <a:spcBef>
                <a:spcPts val="0"/>
              </a:spcBef>
              <a:spcAft>
                <a:spcPts val="600"/>
              </a:spcAft>
              <a:buNone/>
            </a:pPr>
            <a:r>
              <a:rPr lang="es-ES" sz="2200" dirty="0" smtClean="0">
                <a:solidFill>
                  <a:srgbClr val="FFCCFF"/>
                </a:solidFill>
                <a:latin typeface="Consolas" pitchFamily="49" charset="0"/>
              </a:rPr>
              <a:t>#include &lt;string&gt;</a:t>
            </a:r>
            <a:r>
              <a:rPr lang="es-ES" sz="2200" dirty="0" smtClean="0">
                <a:solidFill>
                  <a:prstClr val="white"/>
                </a:solidFill>
                <a:latin typeface="Consolas" pitchFamily="49" charset="0"/>
                <a:cs typeface="Consolas" pitchFamily="49" charset="0"/>
              </a:rPr>
              <a:t/>
            </a:r>
            <a:br>
              <a:rPr lang="es-ES" sz="2200" dirty="0" smtClean="0">
                <a:solidFill>
                  <a:prstClr val="white"/>
                </a:solidFill>
                <a:latin typeface="Consolas" pitchFamily="49" charset="0"/>
                <a:cs typeface="Consolas" pitchFamily="49" charset="0"/>
              </a:rPr>
            </a:br>
            <a:r>
              <a:rPr lang="es-ES" sz="2200" dirty="0" smtClean="0">
                <a:solidFill>
                  <a:srgbClr val="009DD9">
                    <a:lumMod val="60000"/>
                    <a:lumOff val="40000"/>
                  </a:srgbClr>
                </a:solidFill>
                <a:latin typeface="Consolas" pitchFamily="49" charset="0"/>
                <a:cs typeface="Consolas" pitchFamily="49" charset="0"/>
              </a:rPr>
              <a:t>using namespace </a:t>
            </a:r>
            <a:r>
              <a:rPr lang="es-ES" sz="2200" dirty="0" smtClean="0">
                <a:solidFill>
                  <a:prstClr val="white"/>
                </a:solidFill>
                <a:latin typeface="Consolas" pitchFamily="49" charset="0"/>
                <a:cs typeface="Consolas" pitchFamily="49" charset="0"/>
              </a:rPr>
              <a:t>std;</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139</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pSp>
        <p:nvGrpSpPr>
          <p:cNvPr id="26" name="25 Grupo"/>
          <p:cNvGrpSpPr/>
          <p:nvPr/>
        </p:nvGrpSpPr>
        <p:grpSpPr>
          <a:xfrm>
            <a:off x="2051720" y="1618233"/>
            <a:ext cx="1118219" cy="469322"/>
            <a:chOff x="2301652" y="2239598"/>
            <a:chExt cx="1118219" cy="469322"/>
          </a:xfrm>
        </p:grpSpPr>
        <p:sp>
          <p:nvSpPr>
            <p:cNvPr id="20" name="19 Elipse"/>
            <p:cNvSpPr/>
            <p:nvPr/>
          </p:nvSpPr>
          <p:spPr>
            <a:xfrm>
              <a:off x="2963440" y="2239598"/>
              <a:ext cx="456431" cy="469322"/>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dirty="0" smtClean="0">
                  <a:effectLst>
                    <a:outerShdw blurRad="38100" dist="38100" dir="2700000" algn="tl">
                      <a:srgbClr val="000000">
                        <a:alpha val="43137"/>
                      </a:srgbClr>
                    </a:outerShdw>
                  </a:effectLst>
                  <a:latin typeface="Consolas" pitchFamily="49" charset="0"/>
                  <a:cs typeface="Consolas" pitchFamily="49" charset="0"/>
                </a:rPr>
                <a:t>"</a:t>
              </a:r>
              <a:endParaRPr lang="es-ES" sz="2400" dirty="0">
                <a:effectLst>
                  <a:outerShdw blurRad="38100" dist="38100" dir="2700000" algn="tl">
                    <a:srgbClr val="000000">
                      <a:alpha val="43137"/>
                    </a:srgbClr>
                  </a:outerShdw>
                </a:effectLst>
                <a:latin typeface="Consolas" pitchFamily="49" charset="0"/>
                <a:cs typeface="Consolas" pitchFamily="49" charset="0"/>
              </a:endParaRPr>
            </a:p>
          </p:txBody>
        </p:sp>
        <p:cxnSp>
          <p:nvCxnSpPr>
            <p:cNvPr id="14" name="13 Conector recto de flecha"/>
            <p:cNvCxnSpPr/>
            <p:nvPr/>
          </p:nvCxnSpPr>
          <p:spPr>
            <a:xfrm>
              <a:off x="2301652" y="2483371"/>
              <a:ext cx="648072" cy="0"/>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7" name="26 Grupo"/>
          <p:cNvGrpSpPr/>
          <p:nvPr/>
        </p:nvGrpSpPr>
        <p:grpSpPr>
          <a:xfrm>
            <a:off x="3131840" y="1618233"/>
            <a:ext cx="4104456" cy="469322"/>
            <a:chOff x="3131840" y="2242964"/>
            <a:chExt cx="4104456" cy="469322"/>
          </a:xfrm>
        </p:grpSpPr>
        <p:cxnSp>
          <p:nvCxnSpPr>
            <p:cNvPr id="43" name="42 Conector recto de flecha"/>
            <p:cNvCxnSpPr/>
            <p:nvPr/>
          </p:nvCxnSpPr>
          <p:spPr>
            <a:xfrm>
              <a:off x="3131840" y="2487563"/>
              <a:ext cx="2808312" cy="0"/>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2" name="51 Conector recto de flecha"/>
            <p:cNvCxnSpPr/>
            <p:nvPr/>
          </p:nvCxnSpPr>
          <p:spPr>
            <a:xfrm>
              <a:off x="6372200" y="2487563"/>
              <a:ext cx="864096" cy="0"/>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20 Elipse"/>
            <p:cNvSpPr/>
            <p:nvPr/>
          </p:nvSpPr>
          <p:spPr>
            <a:xfrm>
              <a:off x="5949677" y="2242964"/>
              <a:ext cx="470148" cy="469322"/>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400" dirty="0" smtClean="0">
                  <a:effectLst>
                    <a:outerShdw blurRad="38100" dist="38100" dir="2700000" algn="tl">
                      <a:srgbClr val="000000">
                        <a:alpha val="43137"/>
                      </a:srgbClr>
                    </a:outerShdw>
                  </a:effectLst>
                  <a:latin typeface="Consolas" pitchFamily="49" charset="0"/>
                  <a:cs typeface="Consolas" pitchFamily="49" charset="0"/>
                </a:rPr>
                <a:t>"</a:t>
              </a:r>
              <a:endParaRPr lang="es-ES" sz="2400" dirty="0">
                <a:effectLst>
                  <a:outerShdw blurRad="38100" dist="38100" dir="2700000" algn="tl">
                    <a:srgbClr val="000000">
                      <a:alpha val="43137"/>
                    </a:srgbClr>
                  </a:outerShdw>
                </a:effectLst>
                <a:latin typeface="Consolas" pitchFamily="49" charset="0"/>
                <a:cs typeface="Consolas" pitchFamily="49" charset="0"/>
              </a:endParaRPr>
            </a:p>
          </p:txBody>
        </p:sp>
      </p:grpSp>
      <p:grpSp>
        <p:nvGrpSpPr>
          <p:cNvPr id="22" name="15 Grupo"/>
          <p:cNvGrpSpPr/>
          <p:nvPr/>
        </p:nvGrpSpPr>
        <p:grpSpPr>
          <a:xfrm>
            <a:off x="1097614" y="4797152"/>
            <a:ext cx="6948772" cy="720080"/>
            <a:chOff x="899592" y="5401791"/>
            <a:chExt cx="6806960" cy="720080"/>
          </a:xfrm>
        </p:grpSpPr>
        <p:sp>
          <p:nvSpPr>
            <p:cNvPr id="23" name="22 CuadroTexto"/>
            <p:cNvSpPr txBox="1"/>
            <p:nvPr/>
          </p:nvSpPr>
          <p:spPr>
            <a:xfrm>
              <a:off x="899592" y="5416649"/>
              <a:ext cx="6806960" cy="705222"/>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spcAft>
                  <a:spcPts val="600"/>
                </a:spcAft>
              </a:pPr>
              <a:r>
                <a:rPr lang="es-ES" sz="2000" dirty="0" smtClean="0">
                  <a:solidFill>
                    <a:prstClr val="white"/>
                  </a:solidFill>
                  <a:effectLst>
                    <a:outerShdw blurRad="38100" dist="38100" dir="2700000" algn="tl">
                      <a:srgbClr val="000000">
                        <a:alpha val="43137"/>
                      </a:srgbClr>
                    </a:outerShdw>
                  </a:effectLst>
                  <a:latin typeface="Cambria" pitchFamily="18" charset="0"/>
                </a:rPr>
                <a:t>Las </a:t>
              </a:r>
              <a:r>
                <a:rPr lang="es-ES" sz="2000" dirty="0">
                  <a:solidFill>
                    <a:prstClr val="white"/>
                  </a:solidFill>
                  <a:effectLst>
                    <a:outerShdw blurRad="38100" dist="38100" dir="2700000" algn="tl">
                      <a:srgbClr val="000000">
                        <a:alpha val="43137"/>
                      </a:srgbClr>
                    </a:outerShdw>
                  </a:effectLst>
                  <a:latin typeface="Cambria" pitchFamily="18" charset="0"/>
                </a:rPr>
                <a:t>comillas tipográficas (apertura/cierre) </a:t>
              </a:r>
              <a:r>
                <a:rPr lang="es-ES" sz="2000" dirty="0">
                  <a:solidFill>
                    <a:prstClr val="white"/>
                  </a:solidFill>
                  <a:effectLst>
                    <a:outerShdw blurRad="38100" dist="38100" dir="2700000" algn="tl">
                      <a:srgbClr val="000000">
                        <a:alpha val="43137"/>
                      </a:srgbClr>
                    </a:outerShdw>
                  </a:effectLst>
                  <a:latin typeface="Consolas" pitchFamily="49" charset="0"/>
                  <a:cs typeface="Consolas" pitchFamily="49" charset="0"/>
                </a:rPr>
                <a:t>“…”</a:t>
              </a:r>
              <a:r>
                <a:rPr lang="es-ES" sz="2000" dirty="0">
                  <a:solidFill>
                    <a:prstClr val="white"/>
                  </a:solidFill>
                  <a:effectLst>
                    <a:outerShdw blurRad="38100" dist="38100" dir="2700000" algn="tl">
                      <a:srgbClr val="000000">
                        <a:alpha val="43137"/>
                      </a:srgbClr>
                    </a:outerShdw>
                  </a:effectLst>
                  <a:latin typeface="Cambria" pitchFamily="18" charset="0"/>
                </a:rPr>
                <a:t> </a:t>
              </a:r>
              <a:r>
                <a:rPr lang="es-ES" sz="2000" dirty="0" smtClean="0">
                  <a:solidFill>
                    <a:prstClr val="white"/>
                  </a:solidFill>
                  <a:effectLst>
                    <a:outerShdw blurRad="38100" dist="38100" dir="2700000" algn="tl">
                      <a:srgbClr val="000000">
                        <a:alpha val="43137"/>
                      </a:srgbClr>
                    </a:outerShdw>
                  </a:effectLst>
                  <a:latin typeface="Cambria" pitchFamily="18" charset="0"/>
                </a:rPr>
                <a:t>NO sirven</a:t>
              </a:r>
              <a:br>
                <a:rPr lang="es-ES" sz="2000" dirty="0" smtClean="0">
                  <a:solidFill>
                    <a:prstClr val="white"/>
                  </a:solidFill>
                  <a:effectLst>
                    <a:outerShdw blurRad="38100" dist="38100" dir="2700000" algn="tl">
                      <a:srgbClr val="000000">
                        <a:alpha val="43137"/>
                      </a:srgbClr>
                    </a:outerShdw>
                  </a:effectLst>
                  <a:latin typeface="Cambria" pitchFamily="18" charset="0"/>
                </a:rPr>
              </a:br>
              <a:r>
                <a:rPr lang="es-ES" sz="2000" dirty="0" smtClean="0">
                  <a:solidFill>
                    <a:prstClr val="white"/>
                  </a:solidFill>
                  <a:effectLst>
                    <a:outerShdw blurRad="38100" dist="38100" dir="2700000" algn="tl">
                      <a:srgbClr val="000000">
                        <a:alpha val="43137"/>
                      </a:srgbClr>
                    </a:outerShdw>
                  </a:effectLst>
                  <a:latin typeface="Cambria" pitchFamily="18" charset="0"/>
                </a:rPr>
                <a:t>Asegúrate </a:t>
              </a:r>
              <a:r>
                <a:rPr lang="es-ES" sz="2000" dirty="0">
                  <a:solidFill>
                    <a:prstClr val="white"/>
                  </a:solidFill>
                  <a:effectLst>
                    <a:outerShdw blurRad="38100" dist="38100" dir="2700000" algn="tl">
                      <a:srgbClr val="000000">
                        <a:alpha val="43137"/>
                      </a:srgbClr>
                    </a:outerShdw>
                  </a:effectLst>
                  <a:latin typeface="Cambria" pitchFamily="18" charset="0"/>
                </a:rPr>
                <a:t>de utilizar comillas rectas: </a:t>
              </a:r>
              <a:r>
                <a:rPr lang="es-ES" sz="2000" dirty="0">
                  <a:solidFill>
                    <a:prstClr val="white"/>
                  </a:solidFill>
                  <a:effectLst>
                    <a:outerShdw blurRad="38100" dist="38100" dir="2700000" algn="tl">
                      <a:srgbClr val="000000">
                        <a:alpha val="43137"/>
                      </a:srgbClr>
                    </a:outerShdw>
                  </a:effectLst>
                  <a:latin typeface="Consolas" pitchFamily="49" charset="0"/>
                  <a:cs typeface="Consolas" pitchFamily="49" charset="0"/>
                </a:rPr>
                <a:t>"…"</a:t>
              </a:r>
              <a:endParaRPr lang="es-ES" dirty="0">
                <a:solidFill>
                  <a:prstClr val="white"/>
                </a:solidFill>
                <a:effectLst>
                  <a:outerShdw blurRad="38100" dist="38100" dir="2700000" algn="tl">
                    <a:srgbClr val="000000">
                      <a:alpha val="43137"/>
                    </a:srgbClr>
                  </a:outerShdw>
                </a:effectLst>
                <a:latin typeface="Consolas" pitchFamily="49" charset="0"/>
                <a:cs typeface="Consolas" pitchFamily="49" charset="0"/>
              </a:endParaRPr>
            </a:p>
          </p:txBody>
        </p:sp>
        <p:pic>
          <p:nvPicPr>
            <p:cNvPr id="24"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grpSp>
        <p:nvGrpSpPr>
          <p:cNvPr id="28" name="27 Grupo"/>
          <p:cNvGrpSpPr/>
          <p:nvPr/>
        </p:nvGrpSpPr>
        <p:grpSpPr>
          <a:xfrm>
            <a:off x="3635896" y="1862832"/>
            <a:ext cx="1797350" cy="702072"/>
            <a:chOff x="3635896" y="2487563"/>
            <a:chExt cx="1797350" cy="702072"/>
          </a:xfrm>
        </p:grpSpPr>
        <p:grpSp>
          <p:nvGrpSpPr>
            <p:cNvPr id="29" name="28 Grupo"/>
            <p:cNvGrpSpPr/>
            <p:nvPr/>
          </p:nvGrpSpPr>
          <p:grpSpPr>
            <a:xfrm>
              <a:off x="3635896" y="2487563"/>
              <a:ext cx="1797350" cy="475481"/>
              <a:chOff x="3670493" y="2412189"/>
              <a:chExt cx="1797350" cy="475481"/>
            </a:xfrm>
          </p:grpSpPr>
          <p:cxnSp>
            <p:nvCxnSpPr>
              <p:cNvPr id="17" name="16 Conector recto"/>
              <p:cNvCxnSpPr/>
              <p:nvPr/>
            </p:nvCxnSpPr>
            <p:spPr>
              <a:xfrm>
                <a:off x="3670493" y="2887670"/>
                <a:ext cx="1797350"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rot="5400000" flipH="1" flipV="1">
                <a:off x="3442278" y="2649930"/>
                <a:ext cx="475480" cy="0"/>
              </a:xfrm>
              <a:prstGeom prst="line">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flipH="1" flipV="1">
                <a:off x="5220578" y="2649930"/>
                <a:ext cx="475481" cy="0"/>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3" name="12 CuadroTexto"/>
            <p:cNvSpPr txBox="1"/>
            <p:nvPr/>
          </p:nvSpPr>
          <p:spPr>
            <a:xfrm>
              <a:off x="4139709" y="2727970"/>
              <a:ext cx="864339" cy="461665"/>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s-ES" sz="2400"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char</a:t>
              </a:r>
              <a:endParaRPr lang="es-ES" sz="2400" dirty="0">
                <a:solidFill>
                  <a:srgbClr val="FFC000"/>
                </a:solidFill>
                <a:effectLst>
                  <a:outerShdw blurRad="38100" dist="38100" dir="2700000" algn="tl">
                    <a:srgbClr val="000000">
                      <a:alpha val="43137"/>
                    </a:srgbClr>
                  </a:outerShdw>
                </a:effectLst>
                <a:latin typeface="Consolas" pitchFamily="49" charset="0"/>
                <a:cs typeface="Consolas" pitchFamily="49" charset="0"/>
              </a:endParaRPr>
            </a:p>
          </p:txBody>
        </p:sp>
      </p:grpSp>
      <p:sp>
        <p:nvSpPr>
          <p:cNvPr id="25" name="24 Rectángulo"/>
          <p:cNvSpPr/>
          <p:nvPr/>
        </p:nvSpPr>
        <p:spPr>
          <a:xfrm>
            <a:off x="5248647" y="323131"/>
            <a:ext cx="3494611" cy="523220"/>
          </a:xfrm>
          <a:prstGeom prst="rect">
            <a:avLst/>
          </a:prstGeom>
        </p:spPr>
        <p:txBody>
          <a:bodyPr wrap="none">
            <a:spAutoFit/>
          </a:bodyPr>
          <a:lstStyle/>
          <a:p>
            <a:r>
              <a:rPr lang="es-ES" sz="2800" i="1" dirty="0" smtClean="0">
                <a:solidFill>
                  <a:srgbClr val="04617B">
                    <a:lumMod val="20000"/>
                    <a:lumOff val="80000"/>
                  </a:srgbClr>
                </a:solidFill>
                <a:effectLst>
                  <a:outerShdw blurRad="38100" dist="38100" dir="2700000" algn="tl">
                    <a:srgbClr val="000000">
                      <a:alpha val="43137"/>
                    </a:srgbClr>
                  </a:outerShdw>
                </a:effectLst>
                <a:latin typeface="Cambria" pitchFamily="18" charset="0"/>
                <a:cs typeface="Courier New" pitchFamily="49" charset="0"/>
              </a:rPr>
              <a:t>Cadenas de caracteres</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right)">
                                      <p:cBhvr>
                                        <p:cTn id="22" dur="1000"/>
                                        <p:tgtEl>
                                          <p:spTgt spid="28"/>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up)">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1000"/>
                                        <p:tgtEl>
                                          <p:spTgt spid="3">
                                            <p:txEl>
                                              <p:pRg st="5" end="5"/>
                                            </p:txEl>
                                          </p:spTgt>
                                        </p:tgtEl>
                                      </p:cBhvr>
                                    </p:animEffect>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datos básicos: ejemplo</a:t>
            </a:r>
            <a:endParaRPr lang="es-ES" dirty="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140</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6" name="5 CuadroTexto"/>
          <p:cNvSpPr txBox="1"/>
          <p:nvPr/>
        </p:nvSpPr>
        <p:spPr>
          <a:xfrm>
            <a:off x="7366184" y="433239"/>
            <a:ext cx="1324402" cy="36933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r">
              <a:spcAft>
                <a:spcPts val="600"/>
              </a:spcAft>
            </a:pPr>
            <a:r>
              <a:rPr lang="es-ES" dirty="0" smtClean="0">
                <a:effectLst>
                  <a:outerShdw blurRad="38100" dist="38100" dir="2700000" algn="tl">
                    <a:srgbClr val="000000">
                      <a:alpha val="43137"/>
                    </a:srgbClr>
                  </a:outerShdw>
                </a:effectLst>
                <a:latin typeface="Consolas" pitchFamily="49" charset="0"/>
              </a:rPr>
              <a:t>tipos.cpp</a:t>
            </a:r>
          </a:p>
        </p:txBody>
      </p:sp>
      <p:sp>
        <p:nvSpPr>
          <p:cNvPr id="10" name="9 Rectángulo"/>
          <p:cNvSpPr/>
          <p:nvPr/>
        </p:nvSpPr>
        <p:spPr>
          <a:xfrm>
            <a:off x="539552" y="980728"/>
            <a:ext cx="8136904" cy="5355312"/>
          </a:xfrm>
          <a:prstGeom prst="rect">
            <a:avLst/>
          </a:prstGeom>
        </p:spPr>
        <p:txBody>
          <a:bodyPr wrap="square">
            <a:spAutoFit/>
          </a:bodyPr>
          <a:lstStyle/>
          <a:p>
            <a:r>
              <a:rPr lang="es-ES"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rPr>
              <a:t>#include &lt;iostream&gt;</a:t>
            </a:r>
          </a:p>
          <a:p>
            <a:r>
              <a:rPr lang="es-ES" dirty="0" smtClean="0">
                <a:solidFill>
                  <a:srgbClr val="FFCCFF"/>
                </a:solidFill>
                <a:effectLst>
                  <a:outerShdw blurRad="38100" dist="38100" dir="2700000" algn="tl">
                    <a:srgbClr val="000000">
                      <a:alpha val="43137"/>
                    </a:srgbClr>
                  </a:outerShdw>
                </a:effectLst>
                <a:latin typeface="Consolas" pitchFamily="49" charset="0"/>
                <a:cs typeface="Consolas" pitchFamily="49" charset="0"/>
              </a:rPr>
              <a:t>#include &lt;string&gt;</a:t>
            </a:r>
          </a:p>
          <a:p>
            <a:r>
              <a:rPr lang="es-ES"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using namespace </a:t>
            </a:r>
            <a:r>
              <a:rPr lang="es-ES" dirty="0" smtClean="0">
                <a:effectLst>
                  <a:outerShdw blurRad="38100" dist="38100" dir="2700000" algn="tl">
                    <a:srgbClr val="000000">
                      <a:alpha val="43137"/>
                    </a:srgbClr>
                  </a:outerShdw>
                </a:effectLst>
                <a:latin typeface="Consolas" pitchFamily="49" charset="0"/>
                <a:cs typeface="Consolas" pitchFamily="49" charset="0"/>
              </a:rPr>
              <a:t>std; </a:t>
            </a:r>
            <a:r>
              <a:rPr lang="es-ES" dirty="0" smtClean="0">
                <a:solidFill>
                  <a:srgbClr val="92D050"/>
                </a:solidFill>
                <a:effectLst>
                  <a:outerShdw blurRad="38100" dist="38100" dir="2700000" algn="tl">
                    <a:srgbClr val="000000">
                      <a:alpha val="43137"/>
                    </a:srgbClr>
                  </a:outerShdw>
                </a:effectLst>
                <a:latin typeface="Consolas" pitchFamily="49" charset="0"/>
                <a:cs typeface="Consolas" pitchFamily="49" charset="0"/>
              </a:rPr>
              <a:t>// Un solo using... para ambas bibliotecas</a:t>
            </a:r>
          </a:p>
          <a:p>
            <a:endParaRPr lang="es-ES" dirty="0" smtClean="0">
              <a:effectLst>
                <a:outerShdw blurRad="38100" dist="38100" dir="2700000" algn="tl">
                  <a:srgbClr val="000000">
                    <a:alpha val="43137"/>
                  </a:srgbClr>
                </a:outerShdw>
              </a:effectLst>
              <a:latin typeface="Consolas" pitchFamily="49" charset="0"/>
              <a:cs typeface="Consolas" pitchFamily="49" charset="0"/>
            </a:endParaRPr>
          </a:p>
          <a:p>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dirty="0" smtClean="0">
                <a:effectLst>
                  <a:outerShdw blurRad="38100" dist="38100" dir="2700000" algn="tl">
                    <a:srgbClr val="000000">
                      <a:alpha val="43137"/>
                    </a:srgbClr>
                  </a:outerShdw>
                </a:effectLst>
                <a:latin typeface="Consolas" pitchFamily="49" charset="0"/>
                <a:cs typeface="Consolas" pitchFamily="49" charset="0"/>
              </a:rPr>
              <a:t> main()</a:t>
            </a:r>
          </a:p>
          <a:p>
            <a:r>
              <a:rPr lang="es-ES" dirty="0" smtClean="0">
                <a:effectLst>
                  <a:outerShdw blurRad="38100" dist="38100" dir="2700000" algn="tl">
                    <a:srgbClr val="000000">
                      <a:alpha val="43137"/>
                    </a:srgbClr>
                  </a:outerShdw>
                </a:effectLst>
                <a:latin typeface="Consolas" pitchFamily="49" charset="0"/>
                <a:cs typeface="Consolas" pitchFamily="49" charset="0"/>
              </a:rPr>
              <a:t>{</a:t>
            </a:r>
          </a:p>
          <a:p>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int</a:t>
            </a:r>
            <a:r>
              <a:rPr lang="es-ES" dirty="0" smtClean="0">
                <a:effectLst>
                  <a:outerShdw blurRad="38100" dist="38100" dir="2700000" algn="tl">
                    <a:srgbClr val="000000">
                      <a:alpha val="43137"/>
                    </a:srgbClr>
                  </a:outerShdw>
                </a:effectLst>
                <a:latin typeface="Consolas" pitchFamily="49" charset="0"/>
                <a:cs typeface="Consolas" pitchFamily="49" charset="0"/>
              </a:rPr>
              <a:t> entero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3</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92D050"/>
                </a:solidFill>
                <a:effectLst>
                  <a:outerShdw blurRad="38100" dist="38100" dir="2700000" algn="tl">
                    <a:srgbClr val="000000">
                      <a:alpha val="43137"/>
                    </a:srgbClr>
                  </a:outerShdw>
                </a:effectLst>
                <a:latin typeface="Consolas" pitchFamily="49" charset="0"/>
                <a:cs typeface="Consolas" pitchFamily="49" charset="0"/>
              </a:rPr>
              <a:t>// Podemos asignar (inicializar) al declarar</a:t>
            </a:r>
          </a:p>
          <a:p>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double</a:t>
            </a:r>
            <a:r>
              <a:rPr lang="es-ES" dirty="0" smtClean="0">
                <a:effectLst>
                  <a:outerShdw blurRad="38100" dist="38100" dir="2700000" algn="tl">
                    <a:srgbClr val="000000">
                      <a:alpha val="43137"/>
                    </a:srgbClr>
                  </a:outerShdw>
                </a:effectLst>
                <a:latin typeface="Consolas" pitchFamily="49" charset="0"/>
                <a:cs typeface="Consolas" pitchFamily="49" charset="0"/>
              </a:rPr>
              <a:t> real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2.153</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char</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err="1" smtClean="0">
                <a:effectLst>
                  <a:outerShdw blurRad="38100" dist="38100" dir="2700000" algn="tl">
                    <a:srgbClr val="000000">
                      <a:alpha val="43137"/>
                    </a:srgbClr>
                  </a:outerShdw>
                </a:effectLst>
                <a:latin typeface="Consolas" pitchFamily="49" charset="0"/>
                <a:cs typeface="Consolas" pitchFamily="49" charset="0"/>
              </a:rPr>
              <a:t>caracter</a:t>
            </a:r>
            <a:r>
              <a:rPr lang="es-ES" dirty="0" smtClean="0">
                <a:effectLst>
                  <a:outerShdw blurRad="38100" dist="38100" dir="2700000" algn="tl">
                    <a:srgbClr val="000000">
                      <a:alpha val="43137"/>
                    </a:srgbClr>
                  </a:outerShdw>
                </a:effectLst>
                <a:latin typeface="Consolas" pitchFamily="49" charset="0"/>
                <a:cs typeface="Consolas" pitchFamily="49" charset="0"/>
              </a:rPr>
              <a:t>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'a'</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bool</a:t>
            </a:r>
            <a:r>
              <a:rPr lang="es-ES" dirty="0" smtClean="0">
                <a:effectLst>
                  <a:outerShdw blurRad="38100" dist="38100" dir="2700000" algn="tl">
                    <a:srgbClr val="000000">
                      <a:alpha val="43137"/>
                    </a:srgbClr>
                  </a:outerShdw>
                </a:effectLst>
                <a:latin typeface="Consolas" pitchFamily="49" charset="0"/>
                <a:cs typeface="Consolas" pitchFamily="49" charset="0"/>
              </a:rPr>
              <a:t> cierto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true</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C000"/>
                </a:solidFill>
                <a:effectLst>
                  <a:outerShdw blurRad="38100" dist="38100" dir="2700000" algn="tl">
                    <a:srgbClr val="000000">
                      <a:alpha val="43137"/>
                    </a:srgbClr>
                  </a:outerShdw>
                </a:effectLst>
                <a:latin typeface="Consolas" pitchFamily="49" charset="0"/>
                <a:cs typeface="Consolas" pitchFamily="49" charset="0"/>
              </a:rPr>
              <a:t>string</a:t>
            </a:r>
            <a:r>
              <a:rPr lang="es-ES" dirty="0" smtClean="0">
                <a:effectLst>
                  <a:outerShdw blurRad="38100" dist="38100" dir="2700000" algn="tl">
                    <a:srgbClr val="000000">
                      <a:alpha val="43137"/>
                    </a:srgbClr>
                  </a:outerShdw>
                </a:effectLst>
                <a:latin typeface="Consolas" pitchFamily="49" charset="0"/>
                <a:cs typeface="Consolas" pitchFamily="49" charset="0"/>
              </a:rPr>
              <a:t> cadena =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"Hola"</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"Entero: "</a:t>
            </a:r>
            <a:r>
              <a:rPr lang="es-ES" dirty="0" smtClean="0">
                <a:effectLst>
                  <a:outerShdw blurRad="38100" dist="38100" dir="2700000" algn="tl">
                    <a:srgbClr val="000000">
                      <a:alpha val="43137"/>
                    </a:srgbClr>
                  </a:outerShdw>
                </a:effectLst>
                <a:latin typeface="Consolas" pitchFamily="49" charset="0"/>
                <a:cs typeface="Consolas" pitchFamily="49" charset="0"/>
              </a:rPr>
              <a:t> &lt;&lt; entero &lt;&lt; endl;</a:t>
            </a:r>
          </a:p>
          <a:p>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"Real: "</a:t>
            </a:r>
            <a:r>
              <a:rPr lang="es-ES" dirty="0" smtClean="0">
                <a:effectLst>
                  <a:outerShdw blurRad="38100" dist="38100" dir="2700000" algn="tl">
                    <a:srgbClr val="000000">
                      <a:alpha val="43137"/>
                    </a:srgbClr>
                  </a:outerShdw>
                </a:effectLst>
                <a:latin typeface="Consolas" pitchFamily="49" charset="0"/>
                <a:cs typeface="Consolas" pitchFamily="49" charset="0"/>
              </a:rPr>
              <a:t> &lt;&lt; real &lt;&lt; endl;</a:t>
            </a:r>
          </a:p>
          <a:p>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"Carácter: "</a:t>
            </a:r>
            <a:r>
              <a:rPr lang="es-ES" dirty="0" smtClean="0">
                <a:effectLst>
                  <a:outerShdw blurRad="38100" dist="38100" dir="2700000" algn="tl">
                    <a:srgbClr val="000000">
                      <a:alpha val="43137"/>
                    </a:srgbClr>
                  </a:outerShdw>
                </a:effectLst>
                <a:latin typeface="Consolas" pitchFamily="49" charset="0"/>
                <a:cs typeface="Consolas" pitchFamily="49" charset="0"/>
              </a:rPr>
              <a:t> &lt;&lt; </a:t>
            </a:r>
            <a:r>
              <a:rPr lang="es-ES" dirty="0" err="1" smtClean="0">
                <a:effectLst>
                  <a:outerShdw blurRad="38100" dist="38100" dir="2700000" algn="tl">
                    <a:srgbClr val="000000">
                      <a:alpha val="43137"/>
                    </a:srgbClr>
                  </a:outerShdw>
                </a:effectLst>
                <a:latin typeface="Consolas" pitchFamily="49" charset="0"/>
                <a:cs typeface="Consolas" pitchFamily="49" charset="0"/>
              </a:rPr>
              <a:t>caracter</a:t>
            </a:r>
            <a:r>
              <a:rPr lang="es-ES" dirty="0" smtClean="0">
                <a:effectLst>
                  <a:outerShdw blurRad="38100" dist="38100" dir="2700000" algn="tl">
                    <a:srgbClr val="000000">
                      <a:alpha val="43137"/>
                    </a:srgbClr>
                  </a:outerShdw>
                </a:effectLst>
                <a:latin typeface="Consolas" pitchFamily="49" charset="0"/>
                <a:cs typeface="Consolas" pitchFamily="49" charset="0"/>
              </a:rPr>
              <a:t> &lt;&lt; endl;</a:t>
            </a:r>
          </a:p>
          <a:p>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"Booleano: "</a:t>
            </a:r>
            <a:r>
              <a:rPr lang="es-ES" dirty="0" smtClean="0">
                <a:effectLst>
                  <a:outerShdw blurRad="38100" dist="38100" dir="2700000" algn="tl">
                    <a:srgbClr val="000000">
                      <a:alpha val="43137"/>
                    </a:srgbClr>
                  </a:outerShdw>
                </a:effectLst>
                <a:latin typeface="Consolas" pitchFamily="49" charset="0"/>
                <a:cs typeface="Consolas" pitchFamily="49" charset="0"/>
              </a:rPr>
              <a:t> &lt;&lt; cierto &lt;&lt; endl;</a:t>
            </a:r>
          </a:p>
          <a:p>
            <a:r>
              <a:rPr lang="es-ES" dirty="0" smtClean="0">
                <a:effectLst>
                  <a:outerShdw blurRad="38100" dist="38100" dir="2700000" algn="tl">
                    <a:srgbClr val="000000">
                      <a:alpha val="43137"/>
                    </a:srgbClr>
                  </a:outerShdw>
                </a:effectLst>
                <a:latin typeface="Consolas" pitchFamily="49" charset="0"/>
                <a:cs typeface="Consolas" pitchFamily="49" charset="0"/>
              </a:rPr>
              <a:t>   cout &lt;&lt;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"Cadena: "</a:t>
            </a:r>
            <a:r>
              <a:rPr lang="es-ES" dirty="0" smtClean="0">
                <a:effectLst>
                  <a:outerShdw blurRad="38100" dist="38100" dir="2700000" algn="tl">
                    <a:srgbClr val="000000">
                      <a:alpha val="43137"/>
                    </a:srgbClr>
                  </a:outerShdw>
                </a:effectLst>
                <a:latin typeface="Consolas" pitchFamily="49" charset="0"/>
                <a:cs typeface="Consolas" pitchFamily="49" charset="0"/>
              </a:rPr>
              <a:t> &lt;&lt; cadena &lt;&lt; endl;</a:t>
            </a:r>
          </a:p>
          <a:p>
            <a:endParaRPr lang="es-ES" dirty="0" smtClean="0">
              <a:effectLst>
                <a:outerShdw blurRad="38100" dist="38100" dir="2700000" algn="tl">
                  <a:srgbClr val="000000">
                    <a:alpha val="43137"/>
                  </a:srgbClr>
                </a:outerShdw>
              </a:effectLst>
              <a:latin typeface="Consolas" pitchFamily="49" charset="0"/>
              <a:cs typeface="Consolas" pitchFamily="49" charset="0"/>
            </a:endParaRPr>
          </a:p>
          <a:p>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chemeClr val="accent2">
                    <a:lumMod val="60000"/>
                    <a:lumOff val="40000"/>
                  </a:schemeClr>
                </a:solidFill>
                <a:effectLst>
                  <a:outerShdw blurRad="38100" dist="38100" dir="2700000" algn="tl">
                    <a:srgbClr val="000000">
                      <a:alpha val="43137"/>
                    </a:srgbClr>
                  </a:outerShdw>
                </a:effectLst>
                <a:latin typeface="Consolas" pitchFamily="49" charset="0"/>
                <a:cs typeface="Consolas" pitchFamily="49" charset="0"/>
              </a:rPr>
              <a:t>return</a:t>
            </a:r>
            <a:r>
              <a:rPr lang="es-ES" dirty="0" smtClean="0">
                <a:effectLst>
                  <a:outerShdw blurRad="38100" dist="38100" dir="2700000" algn="tl">
                    <a:srgbClr val="000000">
                      <a:alpha val="43137"/>
                    </a:srgbClr>
                  </a:outerShdw>
                </a:effectLst>
                <a:latin typeface="Consolas" pitchFamily="49" charset="0"/>
                <a:cs typeface="Consolas" pitchFamily="49" charset="0"/>
              </a:rPr>
              <a:t> </a:t>
            </a:r>
            <a:r>
              <a:rPr lang="es-ES" dirty="0" smtClean="0">
                <a:solidFill>
                  <a:srgbClr val="FFFF00"/>
                </a:solidFill>
                <a:effectLst>
                  <a:outerShdw blurRad="38100" dist="38100" dir="2700000" algn="tl">
                    <a:srgbClr val="000000">
                      <a:alpha val="43137"/>
                    </a:srgbClr>
                  </a:outerShdw>
                </a:effectLst>
                <a:latin typeface="Consolas" pitchFamily="49" charset="0"/>
                <a:cs typeface="Consolas" pitchFamily="49" charset="0"/>
              </a:rPr>
              <a:t>0</a:t>
            </a:r>
            <a:r>
              <a:rPr lang="es-ES" dirty="0" smtClean="0">
                <a:effectLst>
                  <a:outerShdw blurRad="38100" dist="38100" dir="2700000" algn="tl">
                    <a:srgbClr val="000000">
                      <a:alpha val="43137"/>
                    </a:srgbClr>
                  </a:outerShdw>
                </a:effectLst>
                <a:latin typeface="Consolas" pitchFamily="49" charset="0"/>
                <a:cs typeface="Consolas" pitchFamily="49" charset="0"/>
              </a:rPr>
              <a:t>;</a:t>
            </a:r>
          </a:p>
          <a:p>
            <a:r>
              <a:rPr lang="es-ES" dirty="0" smtClean="0">
                <a:effectLst>
                  <a:outerShdw blurRad="38100" dist="38100" dir="2700000" algn="tl">
                    <a:srgbClr val="000000">
                      <a:alpha val="43137"/>
                    </a:srgbClr>
                  </a:outerShdw>
                </a:effectLst>
                <a:latin typeface="Consolas" pitchFamily="49" charset="0"/>
                <a:cs typeface="Consolas" pitchFamily="49" charset="0"/>
              </a:rPr>
              <a:t>}</a:t>
            </a:r>
            <a:endParaRPr lang="es-ES" dirty="0">
              <a:effectLst>
                <a:outerShdw blurRad="38100" dist="38100" dir="2700000" algn="tl">
                  <a:srgbClr val="000000">
                    <a:alpha val="43137"/>
                  </a:srgbClr>
                </a:outerShdw>
              </a:effectLst>
              <a:latin typeface="Consolas" pitchFamily="49" charset="0"/>
              <a:cs typeface="Consolas" pitchFamily="49" charset="0"/>
            </a:endParaRPr>
          </a:p>
        </p:txBody>
      </p:sp>
      <p:sp>
        <p:nvSpPr>
          <p:cNvPr id="12" name="11 CuadroTexto"/>
          <p:cNvSpPr txBox="1"/>
          <p:nvPr/>
        </p:nvSpPr>
        <p:spPr>
          <a:xfrm>
            <a:off x="2227383" y="5589240"/>
            <a:ext cx="5752280" cy="769441"/>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spcAft>
                <a:spcPts val="600"/>
              </a:spcAft>
            </a:pPr>
            <a:r>
              <a:rPr lang="es-ES" sz="2200" i="1" dirty="0" smtClean="0">
                <a:solidFill>
                  <a:srgbClr val="FFC000"/>
                </a:solidFill>
                <a:effectLst>
                  <a:outerShdw blurRad="38100" dist="38100" dir="2700000" algn="tl">
                    <a:srgbClr val="000000">
                      <a:alpha val="43137"/>
                    </a:srgbClr>
                  </a:outerShdw>
                </a:effectLst>
                <a:latin typeface="Cambria" pitchFamily="18" charset="0"/>
              </a:rPr>
              <a:t>¿Cuántos números hay en total en el programa?</a:t>
            </a:r>
            <a:br>
              <a:rPr lang="es-ES" sz="2200" i="1" dirty="0" smtClean="0">
                <a:solidFill>
                  <a:srgbClr val="FFC000"/>
                </a:solidFill>
                <a:effectLst>
                  <a:outerShdw blurRad="38100" dist="38100" dir="2700000" algn="tl">
                    <a:srgbClr val="000000">
                      <a:alpha val="43137"/>
                    </a:srgbClr>
                  </a:outerShdw>
                </a:effectLst>
                <a:latin typeface="Cambria" pitchFamily="18" charset="0"/>
              </a:rPr>
            </a:br>
            <a:r>
              <a:rPr lang="es-ES" sz="2200" i="1" dirty="0" smtClean="0">
                <a:solidFill>
                  <a:srgbClr val="FFC000"/>
                </a:solidFill>
                <a:effectLst>
                  <a:outerShdw blurRad="38100" dist="38100" dir="2700000" algn="tl">
                    <a:srgbClr val="000000">
                      <a:alpha val="43137"/>
                    </a:srgbClr>
                  </a:outerShdw>
                </a:effectLst>
                <a:latin typeface="Cambria" pitchFamily="18" charset="0"/>
              </a:rPr>
              <a:t>¿Y caracteres? ¿Y cadenas? ¿Y booleanos?</a:t>
            </a:r>
          </a:p>
        </p:txBody>
      </p:sp>
      <p:pic>
        <p:nvPicPr>
          <p:cNvPr id="72706" name="Picture 2"/>
          <p:cNvPicPr>
            <a:picLocks noChangeAspect="1" noChangeArrowheads="1"/>
          </p:cNvPicPr>
          <p:nvPr/>
        </p:nvPicPr>
        <p:blipFill>
          <a:blip r:embed="rId2" cstate="print"/>
          <a:srcRect/>
          <a:stretch>
            <a:fillRect/>
          </a:stretch>
        </p:blipFill>
        <p:spPr bwMode="auto">
          <a:xfrm>
            <a:off x="6282011" y="3212976"/>
            <a:ext cx="2178421"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9" name="8 Conector recto de flecha"/>
          <p:cNvCxnSpPr/>
          <p:nvPr/>
        </p:nvCxnSpPr>
        <p:spPr>
          <a:xfrm flipH="1">
            <a:off x="7624911" y="4355579"/>
            <a:ext cx="1152128" cy="0"/>
          </a:xfrm>
          <a:prstGeom prst="straightConnector1">
            <a:avLst/>
          </a:prstGeom>
          <a:ln w="28575">
            <a:solidFill>
              <a:srgbClr val="C00000"/>
            </a:solidFill>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1000"/>
                                        <p:tgtEl>
                                          <p:spTgt spid="10">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1000"/>
                                        <p:tgtEl>
                                          <p:spTgt spid="10">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10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wipe(left)">
                                      <p:cBhvr>
                                        <p:cTn id="20" dur="1000"/>
                                        <p:tgtEl>
                                          <p:spTgt spid="10">
                                            <p:txEl>
                                              <p:pRg st="4" end="4"/>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wipe(left)">
                                      <p:cBhvr>
                                        <p:cTn id="24" dur="1000"/>
                                        <p:tgtEl>
                                          <p:spTgt spid="1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wipe(left)">
                                      <p:cBhvr>
                                        <p:cTn id="29" dur="1000"/>
                                        <p:tgtEl>
                                          <p:spTgt spid="10">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wipe(left)">
                                      <p:cBhvr>
                                        <p:cTn id="34" dur="1000"/>
                                        <p:tgtEl>
                                          <p:spTgt spid="10">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Effect transition="in" filter="wipe(left)">
                                      <p:cBhvr>
                                        <p:cTn id="39" dur="1000"/>
                                        <p:tgtEl>
                                          <p:spTgt spid="10">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xEl>
                                              <p:pRg st="9" end="9"/>
                                            </p:txEl>
                                          </p:spTgt>
                                        </p:tgtEl>
                                        <p:attrNameLst>
                                          <p:attrName>style.visibility</p:attrName>
                                        </p:attrNameLst>
                                      </p:cBhvr>
                                      <p:to>
                                        <p:strVal val="visible"/>
                                      </p:to>
                                    </p:set>
                                    <p:animEffect transition="in" filter="wipe(left)">
                                      <p:cBhvr>
                                        <p:cTn id="44" dur="1000"/>
                                        <p:tgtEl>
                                          <p:spTgt spid="10">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xEl>
                                              <p:pRg st="10" end="10"/>
                                            </p:txEl>
                                          </p:spTgt>
                                        </p:tgtEl>
                                        <p:attrNameLst>
                                          <p:attrName>style.visibility</p:attrName>
                                        </p:attrNameLst>
                                      </p:cBhvr>
                                      <p:to>
                                        <p:strVal val="visible"/>
                                      </p:to>
                                    </p:set>
                                    <p:animEffect transition="in" filter="wipe(left)">
                                      <p:cBhvr>
                                        <p:cTn id="49" dur="1000"/>
                                        <p:tgtEl>
                                          <p:spTgt spid="10">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txEl>
                                              <p:pRg st="11" end="11"/>
                                            </p:txEl>
                                          </p:spTgt>
                                        </p:tgtEl>
                                        <p:attrNameLst>
                                          <p:attrName>style.visibility</p:attrName>
                                        </p:attrNameLst>
                                      </p:cBhvr>
                                      <p:to>
                                        <p:strVal val="visible"/>
                                      </p:to>
                                    </p:set>
                                    <p:animEffect transition="in" filter="wipe(left)">
                                      <p:cBhvr>
                                        <p:cTn id="54" dur="1000"/>
                                        <p:tgtEl>
                                          <p:spTgt spid="10">
                                            <p:txEl>
                                              <p:pRg st="11" end="11"/>
                                            </p:txEl>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0">
                                            <p:txEl>
                                              <p:pRg st="12" end="12"/>
                                            </p:txEl>
                                          </p:spTgt>
                                        </p:tgtEl>
                                        <p:attrNameLst>
                                          <p:attrName>style.visibility</p:attrName>
                                        </p:attrNameLst>
                                      </p:cBhvr>
                                      <p:to>
                                        <p:strVal val="visible"/>
                                      </p:to>
                                    </p:set>
                                    <p:animEffect transition="in" filter="wipe(left)">
                                      <p:cBhvr>
                                        <p:cTn id="58" dur="1000"/>
                                        <p:tgtEl>
                                          <p:spTgt spid="10">
                                            <p:txEl>
                                              <p:pRg st="12" end="12"/>
                                            </p:txEl>
                                          </p:spTgt>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10">
                                            <p:txEl>
                                              <p:pRg st="13" end="13"/>
                                            </p:txEl>
                                          </p:spTgt>
                                        </p:tgtEl>
                                        <p:attrNameLst>
                                          <p:attrName>style.visibility</p:attrName>
                                        </p:attrNameLst>
                                      </p:cBhvr>
                                      <p:to>
                                        <p:strVal val="visible"/>
                                      </p:to>
                                    </p:set>
                                    <p:animEffect transition="in" filter="wipe(left)">
                                      <p:cBhvr>
                                        <p:cTn id="62" dur="1000"/>
                                        <p:tgtEl>
                                          <p:spTgt spid="10">
                                            <p:txEl>
                                              <p:pRg st="13" end="13"/>
                                            </p:txEl>
                                          </p:spTgt>
                                        </p:tgtEl>
                                      </p:cBhvr>
                                    </p:animEffect>
                                  </p:childTnLst>
                                </p:cTn>
                              </p:par>
                            </p:childTnLst>
                          </p:cTn>
                        </p:par>
                        <p:par>
                          <p:cTn id="63" fill="hold">
                            <p:stCondLst>
                              <p:cond delay="3000"/>
                            </p:stCondLst>
                            <p:childTnLst>
                              <p:par>
                                <p:cTn id="64" presetID="22" presetClass="entr" presetSubtype="8" fill="hold" grpId="0" nodeType="afterEffect">
                                  <p:stCondLst>
                                    <p:cond delay="0"/>
                                  </p:stCondLst>
                                  <p:childTnLst>
                                    <p:set>
                                      <p:cBhvr>
                                        <p:cTn id="65" dur="1" fill="hold">
                                          <p:stCondLst>
                                            <p:cond delay="0"/>
                                          </p:stCondLst>
                                        </p:cTn>
                                        <p:tgtEl>
                                          <p:spTgt spid="10">
                                            <p:txEl>
                                              <p:pRg st="14" end="14"/>
                                            </p:txEl>
                                          </p:spTgt>
                                        </p:tgtEl>
                                        <p:attrNameLst>
                                          <p:attrName>style.visibility</p:attrName>
                                        </p:attrNameLst>
                                      </p:cBhvr>
                                      <p:to>
                                        <p:strVal val="visible"/>
                                      </p:to>
                                    </p:set>
                                    <p:animEffect transition="in" filter="wipe(left)">
                                      <p:cBhvr>
                                        <p:cTn id="66" dur="1000"/>
                                        <p:tgtEl>
                                          <p:spTgt spid="10">
                                            <p:txEl>
                                              <p:pRg st="14" end="14"/>
                                            </p:txEl>
                                          </p:spTgt>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0">
                                            <p:txEl>
                                              <p:pRg st="15" end="15"/>
                                            </p:txEl>
                                          </p:spTgt>
                                        </p:tgtEl>
                                        <p:attrNameLst>
                                          <p:attrName>style.visibility</p:attrName>
                                        </p:attrNameLst>
                                      </p:cBhvr>
                                      <p:to>
                                        <p:strVal val="visible"/>
                                      </p:to>
                                    </p:set>
                                    <p:animEffect transition="in" filter="wipe(left)">
                                      <p:cBhvr>
                                        <p:cTn id="70" dur="1000"/>
                                        <p:tgtEl>
                                          <p:spTgt spid="10">
                                            <p:txEl>
                                              <p:pRg st="15" end="15"/>
                                            </p:txEl>
                                          </p:spTgt>
                                        </p:tgtEl>
                                      </p:cBhvr>
                                    </p:animEffect>
                                  </p:childTnLst>
                                </p:cTn>
                              </p:par>
                            </p:childTnLst>
                          </p:cTn>
                        </p:par>
                        <p:par>
                          <p:cTn id="71" fill="hold">
                            <p:stCondLst>
                              <p:cond delay="5000"/>
                            </p:stCondLst>
                            <p:childTnLst>
                              <p:par>
                                <p:cTn id="72" presetID="22" presetClass="entr" presetSubtype="8" fill="hold" grpId="0" nodeType="afterEffect">
                                  <p:stCondLst>
                                    <p:cond delay="0"/>
                                  </p:stCondLst>
                                  <p:childTnLst>
                                    <p:set>
                                      <p:cBhvr>
                                        <p:cTn id="73" dur="1" fill="hold">
                                          <p:stCondLst>
                                            <p:cond delay="0"/>
                                          </p:stCondLst>
                                        </p:cTn>
                                        <p:tgtEl>
                                          <p:spTgt spid="10">
                                            <p:txEl>
                                              <p:pRg st="17" end="17"/>
                                            </p:txEl>
                                          </p:spTgt>
                                        </p:tgtEl>
                                        <p:attrNameLst>
                                          <p:attrName>style.visibility</p:attrName>
                                        </p:attrNameLst>
                                      </p:cBhvr>
                                      <p:to>
                                        <p:strVal val="visible"/>
                                      </p:to>
                                    </p:set>
                                    <p:animEffect transition="in" filter="wipe(left)">
                                      <p:cBhvr>
                                        <p:cTn id="74" dur="1000"/>
                                        <p:tgtEl>
                                          <p:spTgt spid="10">
                                            <p:txEl>
                                              <p:pRg st="17" end="17"/>
                                            </p:txEl>
                                          </p:spTgt>
                                        </p:tgtEl>
                                      </p:cBhvr>
                                    </p:animEffect>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0">
                                            <p:txEl>
                                              <p:pRg st="18" end="18"/>
                                            </p:txEl>
                                          </p:spTgt>
                                        </p:tgtEl>
                                        <p:attrNameLst>
                                          <p:attrName>style.visibility</p:attrName>
                                        </p:attrNameLst>
                                      </p:cBhvr>
                                      <p:to>
                                        <p:strVal val="visible"/>
                                      </p:to>
                                    </p:set>
                                    <p:animEffect transition="in" filter="wipe(left)">
                                      <p:cBhvr>
                                        <p:cTn id="78" dur="1000"/>
                                        <p:tgtEl>
                                          <p:spTgt spid="10">
                                            <p:txEl>
                                              <p:pRg st="18" end="18"/>
                                            </p:txEl>
                                          </p:spTgt>
                                        </p:tgtEl>
                                      </p:cBhvr>
                                    </p:animEffect>
                                  </p:childTnLst>
                                </p:cTn>
                              </p:par>
                            </p:childTnLst>
                          </p:cTn>
                        </p:par>
                        <p:par>
                          <p:cTn id="79" fill="hold">
                            <p:stCondLst>
                              <p:cond delay="7000"/>
                            </p:stCondLst>
                            <p:childTnLst>
                              <p:par>
                                <p:cTn id="80" presetID="22" presetClass="entr" presetSubtype="1" fill="hold" nodeType="afterEffect">
                                  <p:stCondLst>
                                    <p:cond delay="0"/>
                                  </p:stCondLst>
                                  <p:childTnLst>
                                    <p:set>
                                      <p:cBhvr>
                                        <p:cTn id="81" dur="1" fill="hold">
                                          <p:stCondLst>
                                            <p:cond delay="0"/>
                                          </p:stCondLst>
                                        </p:cTn>
                                        <p:tgtEl>
                                          <p:spTgt spid="72706"/>
                                        </p:tgtEl>
                                        <p:attrNameLst>
                                          <p:attrName>style.visibility</p:attrName>
                                        </p:attrNameLst>
                                      </p:cBhvr>
                                      <p:to>
                                        <p:strVal val="visible"/>
                                      </p:to>
                                    </p:set>
                                    <p:animEffect transition="in" filter="wipe(up)">
                                      <p:cBhvr>
                                        <p:cTn id="82" dur="1000"/>
                                        <p:tgtEl>
                                          <p:spTgt spid="72706"/>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
                                        </p:tgtEl>
                                        <p:attrNameLst>
                                          <p:attrName>style.visibility</p:attrName>
                                        </p:attrNameLst>
                                      </p:cBhvr>
                                      <p:to>
                                        <p:strVal val="visible"/>
                                      </p:to>
                                    </p:set>
                                  </p:childTnLst>
                                </p:cTn>
                              </p:par>
                            </p:childTnLst>
                          </p:cTn>
                        </p:par>
                        <p:par>
                          <p:cTn id="87" fill="hold">
                            <p:stCondLst>
                              <p:cond delay="0"/>
                            </p:stCondLst>
                            <p:childTnLst>
                              <p:par>
                                <p:cTn id="88" presetID="35" presetClass="emph" presetSubtype="0" repeatCount="indefinite" nodeType="afterEffect">
                                  <p:stCondLst>
                                    <p:cond delay="0"/>
                                  </p:stCondLst>
                                  <p:endCondLst>
                                    <p:cond evt="onNext" delay="0">
                                      <p:tgtEl>
                                        <p:sldTgt/>
                                      </p:tgtEl>
                                    </p:cond>
                                  </p:endCondLst>
                                  <p:childTnLst>
                                    <p:anim calcmode="discrete" valueType="str">
                                      <p:cBhvr>
                                        <p:cTn id="89"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up)">
                                      <p:cBhvr>
                                        <p:cTn id="9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pPr>
            <a:r>
              <a:rPr lang="es-ES" dirty="0" smtClean="0"/>
              <a:t>Modificadores de tipos</a:t>
            </a:r>
          </a:p>
        </p:txBody>
      </p:sp>
      <p:sp>
        <p:nvSpPr>
          <p:cNvPr id="3" name="2 Marcador de contenido"/>
          <p:cNvSpPr>
            <a:spLocks noGrp="1"/>
          </p:cNvSpPr>
          <p:nvPr>
            <p:ph idx="1"/>
          </p:nvPr>
        </p:nvSpPr>
        <p:spPr>
          <a:xfrm>
            <a:off x="457200" y="980728"/>
            <a:ext cx="8229600" cy="5110178"/>
          </a:xfrm>
        </p:spPr>
        <p:txBody>
          <a:bodyPr>
            <a:normAutofit/>
          </a:bodyPr>
          <a:lstStyle/>
          <a:p>
            <a:pPr lvl="2" indent="-265113">
              <a:spcBef>
                <a:spcPts val="0"/>
              </a:spcBef>
              <a:spcAft>
                <a:spcPts val="600"/>
              </a:spcAft>
            </a:pPr>
            <a:r>
              <a:rPr lang="es-ES" sz="2200" dirty="0" smtClean="0">
                <a:solidFill>
                  <a:srgbClr val="FFC000"/>
                </a:solidFill>
                <a:latin typeface="Consolas" pitchFamily="49" charset="0"/>
              </a:rPr>
              <a:t>signed</a:t>
            </a:r>
            <a:r>
              <a:rPr lang="es-ES" sz="2200" dirty="0" smtClean="0"/>
              <a:t> / </a:t>
            </a:r>
            <a:r>
              <a:rPr lang="es-ES" sz="2200" dirty="0" smtClean="0">
                <a:solidFill>
                  <a:srgbClr val="FFC000"/>
                </a:solidFill>
                <a:latin typeface="Consolas" pitchFamily="49" charset="0"/>
              </a:rPr>
              <a:t>unsigned</a:t>
            </a:r>
            <a:r>
              <a:rPr lang="es-ES" sz="2200" dirty="0" smtClean="0"/>
              <a:t> : con signo (por defecto) / sin signo</a:t>
            </a:r>
          </a:p>
          <a:p>
            <a:pPr lvl="2" indent="-265113">
              <a:spcBef>
                <a:spcPts val="0"/>
              </a:spcBef>
              <a:spcAft>
                <a:spcPts val="600"/>
              </a:spcAft>
            </a:pPr>
            <a:r>
              <a:rPr lang="es-ES" sz="2200" dirty="0" smtClean="0">
                <a:solidFill>
                  <a:srgbClr val="FFC000"/>
                </a:solidFill>
                <a:latin typeface="Consolas" pitchFamily="49" charset="0"/>
              </a:rPr>
              <a:t>short</a:t>
            </a:r>
            <a:r>
              <a:rPr lang="es-ES" sz="2200" dirty="0" smtClean="0"/>
              <a:t> / </a:t>
            </a:r>
            <a:r>
              <a:rPr lang="es-ES" sz="2200" dirty="0" smtClean="0">
                <a:solidFill>
                  <a:srgbClr val="FFC000"/>
                </a:solidFill>
                <a:latin typeface="Consolas" pitchFamily="49" charset="0"/>
              </a:rPr>
              <a:t>long</a:t>
            </a:r>
            <a:r>
              <a:rPr lang="es-ES" sz="2200" dirty="0" smtClean="0"/>
              <a:t> : menor / mayor intervalo de valores</a:t>
            </a:r>
          </a:p>
          <a:p>
            <a:pPr lvl="1" indent="1588">
              <a:spcBef>
                <a:spcPts val="0"/>
              </a:spcBef>
              <a:spcAft>
                <a:spcPts val="600"/>
              </a:spcAft>
              <a:buNone/>
            </a:pPr>
            <a:endParaRPr lang="es-ES_tradnl" dirty="0" smtClean="0"/>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141</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graphicFrame>
        <p:nvGraphicFramePr>
          <p:cNvPr id="25" name="24 Tabla"/>
          <p:cNvGraphicFramePr>
            <a:graphicFrameLocks noGrp="1"/>
          </p:cNvGraphicFramePr>
          <p:nvPr/>
        </p:nvGraphicFramePr>
        <p:xfrm>
          <a:off x="1043608" y="2060848"/>
          <a:ext cx="7033198" cy="3840480"/>
        </p:xfrm>
        <a:graphic>
          <a:graphicData uri="http://schemas.openxmlformats.org/drawingml/2006/table">
            <a:tbl>
              <a:tblPr firstRow="1" bandRow="1">
                <a:tableStyleId>{5C22544A-7EE6-4342-B048-85BDC9FD1C3A}</a:tableStyleId>
              </a:tblPr>
              <a:tblGrid>
                <a:gridCol w="3024505"/>
                <a:gridCol w="4008693"/>
              </a:tblGrid>
              <a:tr h="304033">
                <a:tc>
                  <a:txBody>
                    <a:bodyPr/>
                    <a:lstStyle/>
                    <a:p>
                      <a:r>
                        <a:rPr lang="es-ES" sz="2200" b="0" dirty="0" smtClean="0">
                          <a:effectLst>
                            <a:outerShdw blurRad="38100" dist="38100" dir="2700000" algn="tl">
                              <a:srgbClr val="000000">
                                <a:alpha val="43137"/>
                              </a:srgbClr>
                            </a:outerShdw>
                          </a:effectLst>
                          <a:latin typeface="+mj-lt"/>
                        </a:rPr>
                        <a:t>Tipo</a:t>
                      </a:r>
                      <a:endParaRPr lang="es-ES" sz="2200" b="0" dirty="0">
                        <a:effectLst>
                          <a:outerShdw blurRad="38100" dist="38100" dir="2700000" algn="tl">
                            <a:srgbClr val="000000">
                              <a:alpha val="43137"/>
                            </a:srgbClr>
                          </a:outerShdw>
                        </a:effectLst>
                        <a:latin typeface="+mj-l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s-ES" sz="2200" b="0" dirty="0" smtClean="0">
                          <a:effectLst>
                            <a:outerShdw blurRad="38100" dist="38100" dir="2700000" algn="tl">
                              <a:srgbClr val="000000">
                                <a:alpha val="43137"/>
                              </a:srgbClr>
                            </a:outerShdw>
                          </a:effectLst>
                          <a:latin typeface="+mj-lt"/>
                        </a:rPr>
                        <a:t>Intervalo</a:t>
                      </a:r>
                      <a:endParaRPr lang="es-ES" sz="2200" b="0" dirty="0">
                        <a:effectLst>
                          <a:outerShdw blurRad="38100" dist="38100" dir="2700000" algn="tl">
                            <a:srgbClr val="000000">
                              <a:alpha val="43137"/>
                            </a:srgbClr>
                          </a:outerShdw>
                        </a:effectLst>
                        <a:latin typeface="+mj-lt"/>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int</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onsolas" pitchFamily="49" charset="0"/>
                          <a:ea typeface="+mn-ea"/>
                          <a:cs typeface="Courier New" pitchFamily="49" charset="0"/>
                        </a:rPr>
                        <a:t>-2147483648</a:t>
                      </a:r>
                      <a:r>
                        <a:rPr kumimoji="0" lang="es-ES" sz="2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ambria" pitchFamily="18" charset="0"/>
                          <a:ea typeface="+mn-ea"/>
                          <a:cs typeface="Courier New" pitchFamily="49" charset="0"/>
                        </a:rPr>
                        <a:t> </a:t>
                      </a:r>
                      <a:r>
                        <a:rPr kumimoji="0" lang="es-ES" sz="2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mbria" pitchFamily="18" charset="0"/>
                          <a:ea typeface="+mn-ea"/>
                          <a:cs typeface="+mn-cs"/>
                        </a:rPr>
                        <a:t>.. </a:t>
                      </a:r>
                      <a:r>
                        <a:rPr kumimoji="0" lang="es-ES" sz="2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onsolas" pitchFamily="49" charset="0"/>
                          <a:ea typeface="+mn-ea"/>
                          <a:cs typeface="Courier New" pitchFamily="49" charset="0"/>
                        </a:rPr>
                        <a:t>2147483647</a:t>
                      </a:r>
                      <a:endParaRPr kumimoji="0" lang="es-ES" sz="2200" b="0" i="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endParaRPr>
                    </a:p>
                  </a:txBody>
                  <a:tcPr>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unsigned int</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285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s-ES" sz="2200" b="0" dirty="0" smtClean="0">
                          <a:solidFill>
                            <a:srgbClr val="FFFF00"/>
                          </a:solidFill>
                          <a:effectLst>
                            <a:outerShdw blurRad="38100" dist="38100" dir="2700000" algn="tl">
                              <a:srgbClr val="000000">
                                <a:alpha val="43137"/>
                              </a:srgbClr>
                            </a:outerShdw>
                          </a:effectLst>
                          <a:latin typeface="Consolas" pitchFamily="49" charset="0"/>
                        </a:rPr>
                        <a:t>0</a:t>
                      </a:r>
                      <a:r>
                        <a:rPr lang="es-ES" sz="2200" b="0" dirty="0" smtClean="0">
                          <a:solidFill>
                            <a:schemeClr val="tx1"/>
                          </a:solidFill>
                          <a:effectLst>
                            <a:outerShdw blurRad="38100" dist="38100" dir="2700000" algn="tl">
                              <a:srgbClr val="000000">
                                <a:alpha val="43137"/>
                              </a:srgbClr>
                            </a:outerShdw>
                          </a:effectLst>
                          <a:latin typeface="Cambria" pitchFamily="18" charset="0"/>
                        </a:rPr>
                        <a:t> .. </a:t>
                      </a:r>
                      <a:r>
                        <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rPr>
                        <a:t>4294967295</a:t>
                      </a:r>
                    </a:p>
                  </a:txBody>
                  <a:tcPr>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short int</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s-ES" sz="2200" b="0" dirty="0" smtClean="0">
                          <a:solidFill>
                            <a:srgbClr val="FFFF00"/>
                          </a:solidFill>
                          <a:effectLst>
                            <a:outerShdw blurRad="38100" dist="38100" dir="2700000" algn="tl">
                              <a:srgbClr val="000000">
                                <a:alpha val="43137"/>
                              </a:srgbClr>
                            </a:outerShdw>
                          </a:effectLst>
                          <a:latin typeface="Consolas" pitchFamily="49" charset="0"/>
                        </a:rPr>
                        <a:t>-32768</a:t>
                      </a:r>
                      <a:r>
                        <a:rPr lang="es-ES" sz="2200" b="0" dirty="0" smtClean="0">
                          <a:solidFill>
                            <a:schemeClr val="tx1"/>
                          </a:solidFill>
                          <a:effectLst>
                            <a:outerShdw blurRad="38100" dist="38100" dir="2700000" algn="tl">
                              <a:srgbClr val="000000">
                                <a:alpha val="43137"/>
                              </a:srgbClr>
                            </a:outerShdw>
                          </a:effectLst>
                          <a:latin typeface="Cambria" pitchFamily="18" charset="0"/>
                        </a:rPr>
                        <a:t> .. </a:t>
                      </a:r>
                      <a:r>
                        <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rPr>
                        <a:t>32768</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unsigned short int</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s-ES" sz="2200" b="0" dirty="0" smtClean="0">
                          <a:solidFill>
                            <a:srgbClr val="FFFF00"/>
                          </a:solidFill>
                          <a:effectLst>
                            <a:outerShdw blurRad="38100" dist="38100" dir="2700000" algn="tl">
                              <a:srgbClr val="000000">
                                <a:alpha val="43137"/>
                              </a:srgbClr>
                            </a:outerShdw>
                          </a:effectLst>
                          <a:latin typeface="Consolas" pitchFamily="49" charset="0"/>
                        </a:rPr>
                        <a:t>0</a:t>
                      </a:r>
                      <a:r>
                        <a:rPr lang="es-ES" sz="2200" b="0" dirty="0" smtClean="0">
                          <a:solidFill>
                            <a:schemeClr val="tx1"/>
                          </a:solidFill>
                          <a:effectLst>
                            <a:outerShdw blurRad="38100" dist="38100" dir="2700000" algn="tl">
                              <a:srgbClr val="000000">
                                <a:alpha val="43137"/>
                              </a:srgbClr>
                            </a:outerShdw>
                          </a:effectLst>
                          <a:latin typeface="Cambria" pitchFamily="18" charset="0"/>
                        </a:rPr>
                        <a:t> .. </a:t>
                      </a:r>
                      <a:r>
                        <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rPr>
                        <a:t>65535</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long int</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200" b="0" dirty="0" smtClean="0">
                          <a:solidFill>
                            <a:srgbClr val="FFFF00"/>
                          </a:solidFill>
                          <a:effectLst>
                            <a:outerShdw blurRad="38100" dist="38100" dir="2700000" algn="tl">
                              <a:srgbClr val="000000">
                                <a:alpha val="43137"/>
                              </a:srgbClr>
                            </a:outerShdw>
                          </a:effectLst>
                          <a:latin typeface="Consolas" pitchFamily="49" charset="0"/>
                        </a:rPr>
                        <a:t>-2147483648</a:t>
                      </a:r>
                      <a:r>
                        <a:rPr lang="es-ES" sz="2200" b="0" dirty="0" smtClean="0">
                          <a:solidFill>
                            <a:schemeClr val="tx1"/>
                          </a:solidFill>
                          <a:effectLst>
                            <a:outerShdw blurRad="38100" dist="38100" dir="2700000" algn="tl">
                              <a:srgbClr val="000000">
                                <a:alpha val="43137"/>
                              </a:srgbClr>
                            </a:outerShdw>
                          </a:effectLst>
                          <a:latin typeface="Cambria" pitchFamily="18" charset="0"/>
                        </a:rPr>
                        <a:t> .. </a:t>
                      </a:r>
                      <a:r>
                        <a:rPr lang="es-ES" sz="2200" b="0" dirty="0" smtClean="0">
                          <a:solidFill>
                            <a:srgbClr val="FFFF00"/>
                          </a:solidFill>
                          <a:effectLst>
                            <a:outerShdw blurRad="38100" dist="38100" dir="2700000" algn="tl">
                              <a:srgbClr val="000000">
                                <a:alpha val="43137"/>
                              </a:srgbClr>
                            </a:outerShdw>
                          </a:effectLst>
                          <a:latin typeface="Consolas" pitchFamily="49" charset="0"/>
                        </a:rPr>
                        <a:t>2147483647</a:t>
                      </a:r>
                      <a:endPar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unsigned long int</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200" b="0" dirty="0" smtClean="0">
                          <a:solidFill>
                            <a:srgbClr val="FFFF00"/>
                          </a:solidFill>
                          <a:effectLst>
                            <a:outerShdw blurRad="38100" dist="38100" dir="2700000" algn="tl">
                              <a:srgbClr val="000000">
                                <a:alpha val="43137"/>
                              </a:srgbClr>
                            </a:outerShdw>
                          </a:effectLst>
                          <a:latin typeface="Consolas" pitchFamily="49" charset="0"/>
                        </a:rPr>
                        <a:t>0</a:t>
                      </a:r>
                      <a:r>
                        <a:rPr lang="es-ES" sz="2200" b="0" dirty="0" smtClean="0">
                          <a:solidFill>
                            <a:schemeClr val="tx1"/>
                          </a:solidFill>
                          <a:effectLst>
                            <a:outerShdw blurRad="38100" dist="38100" dir="2700000" algn="tl">
                              <a:srgbClr val="000000">
                                <a:alpha val="43137"/>
                              </a:srgbClr>
                            </a:outerShdw>
                          </a:effectLst>
                          <a:latin typeface="Cambria" pitchFamily="18" charset="0"/>
                        </a:rPr>
                        <a:t> .. </a:t>
                      </a:r>
                      <a:r>
                        <a:rPr lang="es-ES" sz="2200" b="0" dirty="0" smtClean="0">
                          <a:solidFill>
                            <a:srgbClr val="FFFF00"/>
                          </a:solidFill>
                          <a:effectLst>
                            <a:outerShdw blurRad="38100" dist="38100" dir="2700000" algn="tl">
                              <a:srgbClr val="000000">
                                <a:alpha val="43137"/>
                              </a:srgbClr>
                            </a:outerShdw>
                          </a:effectLst>
                          <a:latin typeface="Consolas" pitchFamily="49" charset="0"/>
                        </a:rPr>
                        <a:t>4294967295</a:t>
                      </a:r>
                      <a:endPar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double</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2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onsolas" pitchFamily="49" charset="0"/>
                          <a:ea typeface="+mn-ea"/>
                          <a:cs typeface="Courier New" pitchFamily="49" charset="0"/>
                        </a:rPr>
                        <a:t>+</a:t>
                      </a:r>
                      <a:r>
                        <a:rPr kumimoji="0" lang="es-ES" sz="2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mbria" pitchFamily="18" charset="0"/>
                          <a:ea typeface="+mn-ea"/>
                          <a:cs typeface="+mn-cs"/>
                        </a:rPr>
                        <a:t>|</a:t>
                      </a:r>
                      <a:r>
                        <a:rPr kumimoji="0" lang="es-ES" sz="2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onsolas" pitchFamily="49" charset="0"/>
                          <a:ea typeface="+mn-ea"/>
                          <a:cs typeface="Courier New" pitchFamily="49" charset="0"/>
                        </a:rPr>
                        <a:t>-</a:t>
                      </a:r>
                      <a:r>
                        <a:rPr kumimoji="0" lang="es-ES" sz="2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onsolas" pitchFamily="49" charset="0"/>
                          <a:ea typeface="+mn-ea"/>
                          <a:cs typeface="+mn-cs"/>
                        </a:rPr>
                        <a:t> </a:t>
                      </a:r>
                      <a:r>
                        <a:rPr kumimoji="0" lang="es-ES" sz="2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onsolas" pitchFamily="49" charset="0"/>
                          <a:ea typeface="+mn-ea"/>
                          <a:cs typeface="Courier New" pitchFamily="49" charset="0"/>
                        </a:rPr>
                        <a:t>2.23e-308</a:t>
                      </a:r>
                      <a:r>
                        <a:rPr kumimoji="0" lang="es-ES" sz="2200" b="0"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mbria" pitchFamily="18" charset="0"/>
                          <a:ea typeface="+mn-ea"/>
                          <a:cs typeface="+mn-cs"/>
                        </a:rPr>
                        <a:t> .. </a:t>
                      </a:r>
                      <a:r>
                        <a:rPr kumimoji="0" lang="es-ES" sz="2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Consolas" pitchFamily="49" charset="0"/>
                          <a:ea typeface="+mn-ea"/>
                          <a:cs typeface="Courier New" pitchFamily="49" charset="0"/>
                        </a:rPr>
                        <a:t>1.79e+308</a:t>
                      </a:r>
                      <a:endParaRPr kumimoji="0" lang="es-ES" sz="2200" b="0" i="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04033">
                <a:tc>
                  <a:txBody>
                    <a:bodyPr/>
                    <a:lstStyle/>
                    <a:p>
                      <a:r>
                        <a:rPr lang="es-ES" sz="2200" dirty="0" smtClean="0">
                          <a:solidFill>
                            <a:srgbClr val="FFC000"/>
                          </a:solidFill>
                          <a:effectLst>
                            <a:outerShdw blurRad="38100" dist="38100" dir="2700000" algn="tl">
                              <a:srgbClr val="000000">
                                <a:alpha val="43137"/>
                              </a:srgbClr>
                            </a:outerShdw>
                          </a:effectLst>
                          <a:latin typeface="Consolas" pitchFamily="49" charset="0"/>
                        </a:rPr>
                        <a:t>long double</a:t>
                      </a:r>
                      <a:endParaRPr lang="es-ES" sz="2200" b="0" dirty="0">
                        <a:solidFill>
                          <a:srgbClr val="FFC000"/>
                        </a:solidFill>
                        <a:effectLst>
                          <a:outerShdw blurRad="38100" dist="38100" dir="2700000" algn="tl">
                            <a:srgbClr val="000000">
                              <a:alpha val="43137"/>
                            </a:srgbClr>
                          </a:outerShdw>
                        </a:effectLs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rPr>
                        <a:t>+</a:t>
                      </a:r>
                      <a:r>
                        <a:rPr lang="es-ES" sz="2200" b="0" dirty="0" smtClean="0">
                          <a:solidFill>
                            <a:schemeClr val="tx1"/>
                          </a:solidFill>
                          <a:effectLst>
                            <a:outerShdw blurRad="38100" dist="38100" dir="2700000" algn="tl">
                              <a:srgbClr val="000000">
                                <a:alpha val="43137"/>
                              </a:srgbClr>
                            </a:outerShdw>
                          </a:effectLst>
                          <a:latin typeface="Cambria" pitchFamily="18" charset="0"/>
                        </a:rPr>
                        <a:t>|</a:t>
                      </a:r>
                      <a:r>
                        <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rPr>
                        <a:t>-</a:t>
                      </a:r>
                      <a:r>
                        <a:rPr lang="es-ES" sz="2200" b="0" dirty="0" smtClean="0">
                          <a:solidFill>
                            <a:schemeClr val="tx1"/>
                          </a:solidFill>
                          <a:effectLst>
                            <a:outerShdw blurRad="38100" dist="38100" dir="2700000" algn="tl">
                              <a:srgbClr val="000000">
                                <a:alpha val="43137"/>
                              </a:srgbClr>
                            </a:outerShdw>
                          </a:effectLst>
                          <a:latin typeface="Cambria" pitchFamily="18" charset="0"/>
                        </a:rPr>
                        <a:t> </a:t>
                      </a:r>
                      <a:r>
                        <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rPr>
                        <a:t>3.37E-4932</a:t>
                      </a:r>
                      <a:r>
                        <a:rPr lang="es-ES" sz="2200" b="0" dirty="0" smtClean="0">
                          <a:solidFill>
                            <a:schemeClr val="tx1"/>
                          </a:solidFill>
                          <a:effectLst>
                            <a:outerShdw blurRad="38100" dist="38100" dir="2700000" algn="tl">
                              <a:srgbClr val="000000">
                                <a:alpha val="43137"/>
                              </a:srgbClr>
                            </a:outerShdw>
                          </a:effectLst>
                          <a:latin typeface="Cambria" pitchFamily="18" charset="0"/>
                        </a:rPr>
                        <a:t> .. </a:t>
                      </a:r>
                      <a:r>
                        <a:rPr kumimoji="0" lang="es-ES" sz="2200" b="0" kern="1200" dirty="0" smtClean="0">
                          <a:solidFill>
                            <a:srgbClr val="FFFF00"/>
                          </a:solidFill>
                          <a:effectLst>
                            <a:outerShdw blurRad="38100" dist="38100" dir="2700000" algn="tl">
                              <a:srgbClr val="000000">
                                <a:alpha val="43137"/>
                              </a:srgbClr>
                            </a:outerShdw>
                          </a:effectLst>
                          <a:latin typeface="Consolas" pitchFamily="49" charset="0"/>
                          <a:ea typeface="+mn-ea"/>
                          <a:cs typeface="+mn-cs"/>
                        </a:rPr>
                        <a:t>1.18E+4932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Fundamentos de la programación</a:t>
            </a:r>
            <a:endParaRPr lang="es-ES" dirty="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142</a:t>
            </a:fld>
            <a:endParaRPr lang="en-US" dirty="0"/>
          </a:p>
        </p:txBody>
      </p:sp>
      <p:sp>
        <p:nvSpPr>
          <p:cNvPr id="8" name="4 Marcador de pie de página"/>
          <p:cNvSpPr>
            <a:spLocks noGrp="1"/>
          </p:cNvSpPr>
          <p:nvPr>
            <p:ph type="ftr" sz="quarter" idx="11"/>
          </p:nvPr>
        </p:nvSpPr>
        <p:spPr>
          <a:xfrm>
            <a:off x="1219200" y="6356350"/>
            <a:ext cx="5567378" cy="365125"/>
          </a:xfrm>
        </p:spPr>
        <p:txBody>
          <a:bodyPr/>
          <a:lstStyle/>
          <a:p>
            <a:r>
              <a:rPr lang="es-ES" dirty="0" smtClean="0"/>
              <a:t>Fundamentos de la programación: Tipos e instrucciones I</a:t>
            </a:r>
            <a:endParaRPr lang="es-ES" dirty="0"/>
          </a:p>
        </p:txBody>
      </p:sp>
      <p:sp>
        <p:nvSpPr>
          <p:cNvPr id="6" name="5 Rectángulo"/>
          <p:cNvSpPr/>
          <p:nvPr/>
        </p:nvSpPr>
        <p:spPr>
          <a:xfrm>
            <a:off x="959423" y="3044280"/>
            <a:ext cx="7225248" cy="769441"/>
          </a:xfrm>
          <a:prstGeom prst="rect">
            <a:avLst/>
          </a:prstGeom>
          <a:effectLst>
            <a:outerShdw blurRad="50800" dist="38100" dir="2700000" algn="tl" rotWithShape="0">
              <a:prstClr val="black">
                <a:alpha val="40000"/>
              </a:prstClr>
            </a:outerShdw>
          </a:effectLst>
        </p:spPr>
        <p:txBody>
          <a:bodyPr wrap="none">
            <a:spAutoFit/>
          </a:bodyPr>
          <a:lstStyle/>
          <a:p>
            <a:pPr algn="ctr"/>
            <a:r>
              <a:rPr lang="es-ES" sz="4400" b="1" dirty="0" smtClean="0">
                <a:ln>
                  <a:solidFill>
                    <a:srgbClr val="0070C0"/>
                  </a:solidFill>
                </a:ln>
                <a:solidFill>
                  <a:srgbClr val="04617B">
                    <a:lumMod val="20000"/>
                    <a:lumOff val="80000"/>
                  </a:srgbClr>
                </a:solidFill>
                <a:effectLst>
                  <a:outerShdw blurRad="38100" dist="38100" dir="2700000" algn="tl">
                    <a:srgbClr val="000000">
                      <a:alpha val="43137"/>
                    </a:srgbClr>
                  </a:outerShdw>
                </a:effectLst>
                <a:latin typeface="Calibri"/>
                <a:ea typeface="+mj-ea"/>
                <a:cs typeface="+mj-cs"/>
              </a:rPr>
              <a:t>Declaración y uso de variables</a:t>
            </a:r>
            <a:endParaRPr lang="es-ES" sz="2400"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pPr>
            <a:r>
              <a:rPr lang="es-ES" dirty="0" smtClean="0"/>
              <a:t>Declaración de variables</a:t>
            </a:r>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600"/>
              </a:spcAft>
              <a:buNone/>
            </a:pPr>
            <a:r>
              <a:rPr lang="es-ES" sz="2400" dirty="0" smtClean="0">
                <a:latin typeface="Consolas" pitchFamily="49" charset="0"/>
              </a:rPr>
              <a:t>[</a:t>
            </a:r>
            <a:r>
              <a:rPr lang="es-ES" sz="2400" dirty="0" smtClean="0">
                <a:solidFill>
                  <a:srgbClr val="FFC000"/>
                </a:solidFill>
                <a:latin typeface="Consolas" pitchFamily="49" charset="0"/>
              </a:rPr>
              <a:t>modificadores</a:t>
            </a:r>
            <a:r>
              <a:rPr lang="es-ES" sz="2400" dirty="0" smtClean="0">
                <a:latin typeface="Consolas" pitchFamily="49" charset="0"/>
              </a:rPr>
              <a:t>] </a:t>
            </a:r>
            <a:r>
              <a:rPr lang="es-ES" sz="2400" dirty="0" smtClean="0">
                <a:solidFill>
                  <a:srgbClr val="FFC000"/>
                </a:solidFill>
                <a:latin typeface="Consolas" pitchFamily="49" charset="0"/>
              </a:rPr>
              <a:t>tipo</a:t>
            </a:r>
            <a:r>
              <a:rPr lang="es-ES" sz="2400" dirty="0" smtClean="0">
                <a:latin typeface="Consolas" pitchFamily="49" charset="0"/>
              </a:rPr>
              <a:t> </a:t>
            </a:r>
            <a:r>
              <a:rPr lang="es-ES" sz="2400" dirty="0" err="1" smtClean="0">
                <a:latin typeface="Consolas" pitchFamily="49" charset="0"/>
              </a:rPr>
              <a:t>lista_de_variables</a:t>
            </a:r>
            <a:r>
              <a:rPr lang="es-ES" sz="2400" dirty="0" smtClean="0">
                <a:latin typeface="Consolas" pitchFamily="49" charset="0"/>
              </a:rPr>
              <a:t>;</a:t>
            </a:r>
          </a:p>
          <a:p>
            <a:pPr lvl="1" indent="1588">
              <a:spcBef>
                <a:spcPts val="0"/>
              </a:spcBef>
              <a:spcAft>
                <a:spcPts val="600"/>
              </a:spcAft>
              <a:buNone/>
            </a:pPr>
            <a:r>
              <a:rPr lang="es-ES" sz="1800" dirty="0" smtClean="0"/>
              <a:t>	      Opcional</a:t>
            </a:r>
          </a:p>
          <a:p>
            <a:pPr lvl="1" indent="1588">
              <a:spcBef>
                <a:spcPts val="600"/>
              </a:spcBef>
              <a:buNone/>
            </a:pPr>
            <a:r>
              <a:rPr lang="es-ES" sz="2000" dirty="0" err="1" smtClean="0">
                <a:latin typeface="Consolas" pitchFamily="49" charset="0"/>
              </a:rPr>
              <a:t>lista_de_variables</a:t>
            </a:r>
            <a:endParaRPr lang="es-ES" sz="2000" dirty="0" smtClean="0"/>
          </a:p>
          <a:p>
            <a:pPr lvl="1" indent="1588">
              <a:spcBef>
                <a:spcPts val="0"/>
              </a:spcBef>
              <a:buNone/>
            </a:pPr>
            <a:endParaRPr lang="es-ES" dirty="0" smtClean="0"/>
          </a:p>
          <a:p>
            <a:pPr lvl="1" indent="1588">
              <a:spcBef>
                <a:spcPts val="0"/>
              </a:spcBef>
              <a:buNone/>
            </a:pPr>
            <a:r>
              <a:rPr lang="es-ES" dirty="0" smtClean="0">
                <a:solidFill>
                  <a:srgbClr val="FFC000"/>
                </a:solidFill>
                <a:latin typeface="Consolas" pitchFamily="49" charset="0"/>
              </a:rPr>
              <a:t>int</a:t>
            </a:r>
            <a:r>
              <a:rPr lang="es-ES" dirty="0" smtClean="0">
                <a:latin typeface="Consolas" pitchFamily="49" charset="0"/>
              </a:rPr>
              <a:t> i, j, l;</a:t>
            </a:r>
          </a:p>
          <a:p>
            <a:pPr lvl="1" indent="1588">
              <a:spcBef>
                <a:spcPts val="0"/>
              </a:spcBef>
              <a:buNone/>
            </a:pPr>
            <a:r>
              <a:rPr lang="es-ES" dirty="0" smtClean="0">
                <a:solidFill>
                  <a:srgbClr val="FFC000"/>
                </a:solidFill>
                <a:latin typeface="Consolas" pitchFamily="49" charset="0"/>
              </a:rPr>
              <a:t>short int </a:t>
            </a:r>
            <a:r>
              <a:rPr lang="es-ES" dirty="0" smtClean="0">
                <a:latin typeface="Consolas" pitchFamily="49" charset="0"/>
              </a:rPr>
              <a:t>unidades;</a:t>
            </a:r>
          </a:p>
          <a:p>
            <a:pPr lvl="1" indent="1588">
              <a:spcBef>
                <a:spcPts val="0"/>
              </a:spcBef>
              <a:buNone/>
            </a:pPr>
            <a:r>
              <a:rPr lang="es-ES" dirty="0" smtClean="0">
                <a:solidFill>
                  <a:srgbClr val="FFC000"/>
                </a:solidFill>
                <a:latin typeface="Consolas" pitchFamily="49" charset="0"/>
              </a:rPr>
              <a:t>unsigned short int </a:t>
            </a:r>
            <a:r>
              <a:rPr lang="es-ES" dirty="0" smtClean="0">
                <a:latin typeface="Consolas" pitchFamily="49" charset="0"/>
              </a:rPr>
              <a:t>monedas;</a:t>
            </a:r>
          </a:p>
          <a:p>
            <a:pPr lvl="1" indent="1588">
              <a:spcBef>
                <a:spcPts val="0"/>
              </a:spcBef>
              <a:buNone/>
            </a:pPr>
            <a:r>
              <a:rPr lang="es-ES" dirty="0" smtClean="0">
                <a:solidFill>
                  <a:srgbClr val="FFC000"/>
                </a:solidFill>
                <a:latin typeface="Consolas" pitchFamily="49" charset="0"/>
              </a:rPr>
              <a:t>double</a:t>
            </a:r>
            <a:r>
              <a:rPr lang="es-ES" dirty="0" smtClean="0">
                <a:solidFill>
                  <a:srgbClr val="FF9966"/>
                </a:solidFill>
                <a:latin typeface="Consolas" pitchFamily="49" charset="0"/>
              </a:rPr>
              <a:t> </a:t>
            </a:r>
            <a:r>
              <a:rPr lang="es-ES" dirty="0" smtClean="0">
                <a:latin typeface="Consolas" pitchFamily="49" charset="0"/>
              </a:rPr>
              <a:t>balance, beneficio, perdida;</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143</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cxnSp>
        <p:nvCxnSpPr>
          <p:cNvPr id="17" name="16 Conector recto de flecha"/>
          <p:cNvCxnSpPr/>
          <p:nvPr/>
        </p:nvCxnSpPr>
        <p:spPr>
          <a:xfrm>
            <a:off x="6084168" y="2115272"/>
            <a:ext cx="1080120" cy="0"/>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32 Grupo"/>
          <p:cNvGrpSpPr/>
          <p:nvPr/>
        </p:nvGrpSpPr>
        <p:grpSpPr>
          <a:xfrm>
            <a:off x="3707904" y="1916832"/>
            <a:ext cx="2439144" cy="400110"/>
            <a:chOff x="3635896" y="2625370"/>
            <a:chExt cx="2439144" cy="400110"/>
          </a:xfrm>
        </p:grpSpPr>
        <p:cxnSp>
          <p:nvCxnSpPr>
            <p:cNvPr id="8" name="7 Conector recto de flecha"/>
            <p:cNvCxnSpPr/>
            <p:nvPr/>
          </p:nvCxnSpPr>
          <p:spPr>
            <a:xfrm>
              <a:off x="3635896" y="2811624"/>
              <a:ext cx="936104"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4572000" y="2625370"/>
              <a:ext cx="1503040"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Identificador</a:t>
              </a:r>
              <a:endParaRPr lang="es-ES" sz="2000" i="1" dirty="0">
                <a:solidFill>
                  <a:schemeClr val="tx1"/>
                </a:solidFill>
                <a:effectLst>
                  <a:outerShdw blurRad="38100" dist="38100" dir="2700000" algn="tl">
                    <a:srgbClr val="000000">
                      <a:alpha val="43137"/>
                    </a:srgbClr>
                  </a:outerShdw>
                </a:effectLst>
                <a:latin typeface="+mj-lt"/>
              </a:endParaRPr>
            </a:p>
          </p:txBody>
        </p:sp>
      </p:grpSp>
      <p:grpSp>
        <p:nvGrpSpPr>
          <p:cNvPr id="45" name="44 Grupo"/>
          <p:cNvGrpSpPr/>
          <p:nvPr/>
        </p:nvGrpSpPr>
        <p:grpSpPr>
          <a:xfrm>
            <a:off x="1043608" y="4221088"/>
            <a:ext cx="6984776" cy="1656184"/>
            <a:chOff x="899592" y="5401791"/>
            <a:chExt cx="6984776" cy="1656184"/>
          </a:xfrm>
        </p:grpSpPr>
        <p:sp>
          <p:nvSpPr>
            <p:cNvPr id="40" name="39 CuadroTexto"/>
            <p:cNvSpPr txBox="1"/>
            <p:nvPr/>
          </p:nvSpPr>
          <p:spPr>
            <a:xfrm>
              <a:off x="899592" y="5416649"/>
              <a:ext cx="6984776" cy="1641326"/>
            </a:xfrm>
            <a:prstGeom prst="rect">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marL="540000"/>
              <a:r>
                <a:rPr lang="es-ES" sz="2000" i="1" dirty="0" smtClean="0">
                  <a:effectLst>
                    <a:outerShdw blurRad="38100" dist="38100" dir="2700000" algn="tl">
                      <a:srgbClr val="000000">
                        <a:alpha val="43137"/>
                      </a:srgbClr>
                    </a:outerShdw>
                  </a:effectLst>
                  <a:latin typeface="Cambria" pitchFamily="18" charset="0"/>
                </a:rPr>
                <a:t>Programación con buen estilo</a:t>
              </a:r>
              <a:r>
                <a:rPr lang="es-ES" sz="2000" dirty="0" smtClean="0">
                  <a:effectLst>
                    <a:outerShdw blurRad="38100" dist="38100" dir="2700000" algn="tl">
                      <a:srgbClr val="000000">
                        <a:alpha val="43137"/>
                      </a:srgbClr>
                    </a:outerShdw>
                  </a:effectLst>
                  <a:latin typeface="Cambria" pitchFamily="18" charset="0"/>
                </a:rPr>
                <a:t>:</a:t>
              </a:r>
              <a:br>
                <a:rPr lang="es-ES" sz="2000" dirty="0" smtClean="0">
                  <a:effectLst>
                    <a:outerShdw blurRad="38100" dist="38100" dir="2700000" algn="tl">
                      <a:srgbClr val="000000">
                        <a:alpha val="43137"/>
                      </a:srgbClr>
                    </a:outerShdw>
                  </a:effectLst>
                  <a:latin typeface="Cambria" pitchFamily="18" charset="0"/>
                </a:rPr>
              </a:br>
              <a:r>
                <a:rPr lang="es-ES" sz="2000" dirty="0" smtClean="0">
                  <a:effectLst>
                    <a:outerShdw blurRad="38100" dist="38100" dir="2700000" algn="tl">
                      <a:srgbClr val="000000">
                        <a:alpha val="43137"/>
                      </a:srgbClr>
                    </a:outerShdw>
                  </a:effectLst>
                  <a:latin typeface="Cambria" pitchFamily="18" charset="0"/>
                </a:rPr>
                <a:t>Identificadores descriptivos</a:t>
              </a:r>
            </a:p>
            <a:p>
              <a:pPr marL="540000"/>
              <a:r>
                <a:rPr lang="es-ES" sz="2000" dirty="0" smtClean="0">
                  <a:effectLst>
                    <a:outerShdw blurRad="38100" dist="38100" dir="2700000" algn="tl">
                      <a:srgbClr val="000000">
                        <a:alpha val="43137"/>
                      </a:srgbClr>
                    </a:outerShdw>
                  </a:effectLst>
                  <a:latin typeface="Cambria" pitchFamily="18" charset="0"/>
                </a:rPr>
                <a:t>Espacio tras cada coma</a:t>
              </a:r>
              <a:br>
                <a:rPr lang="es-ES" sz="2000" dirty="0" smtClean="0">
                  <a:effectLst>
                    <a:outerShdw blurRad="38100" dist="38100" dir="2700000" algn="tl">
                      <a:srgbClr val="000000">
                        <a:alpha val="43137"/>
                      </a:srgbClr>
                    </a:outerShdw>
                  </a:effectLst>
                  <a:latin typeface="Cambria" pitchFamily="18" charset="0"/>
                </a:rPr>
              </a:br>
              <a:r>
                <a:rPr lang="es-ES" sz="2000" dirty="0" smtClean="0">
                  <a:solidFill>
                    <a:schemeClr val="tx1"/>
                  </a:solidFill>
                  <a:effectLst>
                    <a:outerShdw blurRad="38100" dist="38100" dir="2700000" algn="tl">
                      <a:srgbClr val="000000">
                        <a:alpha val="43137"/>
                      </a:srgbClr>
                    </a:outerShdw>
                  </a:effectLst>
                  <a:latin typeface="Cambria" pitchFamily="18" charset="0"/>
                </a:rPr>
                <a:t>Nombres de las variables en minúsculas</a:t>
              </a:r>
            </a:p>
            <a:p>
              <a:pPr marL="540000"/>
              <a:r>
                <a:rPr lang="es-ES" sz="2000" dirty="0" smtClean="0">
                  <a:effectLst>
                    <a:outerShdw blurRad="38100" dist="38100" dir="2700000" algn="tl">
                      <a:srgbClr val="000000">
                        <a:alpha val="43137"/>
                      </a:srgbClr>
                    </a:outerShdw>
                  </a:effectLst>
                  <a:latin typeface="Cambria" pitchFamily="18" charset="0"/>
                </a:rPr>
                <a:t>(Varias palabras: capitaliza cada inicial: </a:t>
              </a:r>
              <a:r>
                <a:rPr lang="es-ES" sz="2000" dirty="0" err="1" smtClean="0">
                  <a:effectLst>
                    <a:outerShdw blurRad="38100" dist="38100" dir="2700000" algn="tl">
                      <a:srgbClr val="000000">
                        <a:alpha val="43137"/>
                      </a:srgbClr>
                    </a:outerShdw>
                  </a:effectLst>
                  <a:latin typeface="Consolas" pitchFamily="49" charset="0"/>
                </a:rPr>
                <a:t>interes</a:t>
              </a:r>
              <a:r>
                <a:rPr lang="es-ES" sz="2000" dirty="0" err="1" smtClean="0">
                  <a:solidFill>
                    <a:srgbClr val="FFC000"/>
                  </a:solidFill>
                  <a:effectLst>
                    <a:outerShdw blurRad="38100" dist="38100" dir="2700000" algn="tl">
                      <a:srgbClr val="000000">
                        <a:alpha val="43137"/>
                      </a:srgbClr>
                    </a:outerShdw>
                  </a:effectLst>
                  <a:latin typeface="Consolas" pitchFamily="49" charset="0"/>
                </a:rPr>
                <a:t>P</a:t>
              </a:r>
              <a:r>
                <a:rPr lang="es-ES" sz="2000" dirty="0" err="1" smtClean="0">
                  <a:effectLst>
                    <a:outerShdw blurRad="38100" dist="38100" dir="2700000" algn="tl">
                      <a:srgbClr val="000000">
                        <a:alpha val="43137"/>
                      </a:srgbClr>
                    </a:outerShdw>
                  </a:effectLst>
                  <a:latin typeface="Consolas" pitchFamily="49" charset="0"/>
                </a:rPr>
                <a:t>or</a:t>
              </a:r>
              <a:r>
                <a:rPr lang="es-ES" sz="2000" dirty="0" err="1" smtClean="0">
                  <a:solidFill>
                    <a:srgbClr val="FFC000"/>
                  </a:solidFill>
                  <a:effectLst>
                    <a:outerShdw blurRad="38100" dist="38100" dir="2700000" algn="tl">
                      <a:srgbClr val="000000">
                        <a:alpha val="43137"/>
                      </a:srgbClr>
                    </a:outerShdw>
                  </a:effectLst>
                  <a:latin typeface="Consolas" pitchFamily="49" charset="0"/>
                </a:rPr>
                <a:t>M</a:t>
              </a:r>
              <a:r>
                <a:rPr lang="es-ES" sz="2000" dirty="0" err="1" smtClean="0">
                  <a:effectLst>
                    <a:outerShdw blurRad="38100" dist="38100" dir="2700000" algn="tl">
                      <a:srgbClr val="000000">
                        <a:alpha val="43137"/>
                      </a:srgbClr>
                    </a:outerShdw>
                  </a:effectLst>
                  <a:latin typeface="Consolas" pitchFamily="49" charset="0"/>
                </a:rPr>
                <a:t>es</a:t>
              </a:r>
              <a:r>
                <a:rPr lang="es-ES" sz="2000" dirty="0" smtClean="0">
                  <a:effectLst>
                    <a:outerShdw blurRad="38100" dist="38100" dir="2700000" algn="tl">
                      <a:srgbClr val="000000">
                        <a:alpha val="43137"/>
                      </a:srgbClr>
                    </a:outerShdw>
                  </a:effectLst>
                  <a:latin typeface="Cambria" pitchFamily="18" charset="0"/>
                </a:rPr>
                <a:t>)</a:t>
              </a:r>
            </a:p>
          </p:txBody>
        </p:sp>
        <p:pic>
          <p:nvPicPr>
            <p:cNvPr id="1027" name="Picture 3" descr="D:\Docencia\Fundamentos de programación\CV\icoGuille\xeyes.png"/>
            <p:cNvPicPr>
              <a:picLocks noChangeAspect="1" noChangeArrowheads="1"/>
            </p:cNvPicPr>
            <p:nvPr/>
          </p:nvPicPr>
          <p:blipFill>
            <a:blip r:embed="rId2" cstate="print"/>
            <a:srcRect/>
            <a:stretch>
              <a:fillRect/>
            </a:stretch>
          </p:blipFill>
          <p:spPr bwMode="auto">
            <a:xfrm>
              <a:off x="973660" y="5401791"/>
              <a:ext cx="426720" cy="426720"/>
            </a:xfrm>
            <a:prstGeom prst="rect">
              <a:avLst/>
            </a:prstGeom>
            <a:noFill/>
            <a:effectLst>
              <a:outerShdw blurRad="50800" dist="38100" dir="2700000" algn="tl" rotWithShape="0">
                <a:prstClr val="black">
                  <a:alpha val="40000"/>
                </a:prstClr>
              </a:outerShdw>
            </a:effectLst>
          </p:spPr>
        </p:pic>
      </p:grpSp>
      <p:grpSp>
        <p:nvGrpSpPr>
          <p:cNvPr id="36" name="35 Grupo"/>
          <p:cNvGrpSpPr/>
          <p:nvPr/>
        </p:nvGrpSpPr>
        <p:grpSpPr>
          <a:xfrm>
            <a:off x="4312543" y="2121621"/>
            <a:ext cx="2088232" cy="737524"/>
            <a:chOff x="4139952" y="2839684"/>
            <a:chExt cx="2088232" cy="737524"/>
          </a:xfrm>
        </p:grpSpPr>
        <p:cxnSp>
          <p:nvCxnSpPr>
            <p:cNvPr id="18" name="17 Conector recto"/>
            <p:cNvCxnSpPr/>
            <p:nvPr/>
          </p:nvCxnSpPr>
          <p:spPr>
            <a:xfrm rot="5400000" flipH="1" flipV="1">
              <a:off x="5945601" y="3122267"/>
              <a:ext cx="565166" cy="0"/>
            </a:xfrm>
            <a:prstGeom prst="line">
              <a:avLst/>
            </a:prstGeom>
            <a:ln w="28575">
              <a:solidFill>
                <a:srgbClr val="FFC000"/>
              </a:solidFill>
              <a:headEnd type="non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139952" y="3395325"/>
              <a:ext cx="936104"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5400000" flipH="1" flipV="1">
              <a:off x="3866894" y="3122267"/>
              <a:ext cx="565166" cy="0"/>
            </a:xfrm>
            <a:prstGeom prst="line">
              <a:avLst/>
            </a:prstGeom>
            <a:ln w="28575">
              <a:solidFill>
                <a:srgbClr val="FFC000"/>
              </a:solidFill>
              <a:headEnd type="none"/>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5292080" y="3395325"/>
              <a:ext cx="936104" cy="0"/>
            </a:xfrm>
            <a:prstGeom prst="line">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21 Elipse"/>
            <p:cNvSpPr/>
            <p:nvPr/>
          </p:nvSpPr>
          <p:spPr>
            <a:xfrm>
              <a:off x="5076056" y="3217168"/>
              <a:ext cx="360040"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dirty="0" smtClean="0">
                  <a:effectLst>
                    <a:outerShdw blurRad="38100" dist="38100" dir="2700000" algn="tl">
                      <a:srgbClr val="000000">
                        <a:alpha val="43137"/>
                      </a:srgbClr>
                    </a:outerShdw>
                  </a:effectLst>
                  <a:latin typeface="+mj-lt"/>
                </a:rPr>
                <a:t>,</a:t>
              </a:r>
              <a:endParaRPr lang="es-ES" dirty="0">
                <a:effectLst>
                  <a:outerShdw blurRad="38100" dist="38100" dir="2700000" algn="tl">
                    <a:srgbClr val="000000">
                      <a:alpha val="43137"/>
                    </a:srgbClr>
                  </a:outerShdw>
                </a:effectLst>
                <a:latin typeface="+mj-lt"/>
              </a:endParaRPr>
            </a:p>
          </p:txBody>
        </p:sp>
      </p:grpSp>
      <p:grpSp>
        <p:nvGrpSpPr>
          <p:cNvPr id="38" name="37 Grupo"/>
          <p:cNvGrpSpPr/>
          <p:nvPr/>
        </p:nvGrpSpPr>
        <p:grpSpPr>
          <a:xfrm>
            <a:off x="2699792" y="1484784"/>
            <a:ext cx="648072" cy="144016"/>
            <a:chOff x="2699792" y="2142381"/>
            <a:chExt cx="648072" cy="144016"/>
          </a:xfrm>
        </p:grpSpPr>
        <p:cxnSp>
          <p:nvCxnSpPr>
            <p:cNvPr id="26" name="25 Conector recto de flecha"/>
            <p:cNvCxnSpPr/>
            <p:nvPr/>
          </p:nvCxnSpPr>
          <p:spPr>
            <a:xfrm>
              <a:off x="2699792" y="2278460"/>
              <a:ext cx="648072" cy="0"/>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flipV="1">
              <a:off x="3338339" y="2142381"/>
              <a:ext cx="0" cy="144016"/>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37" name="36 Grupo"/>
          <p:cNvGrpSpPr/>
          <p:nvPr/>
        </p:nvGrpSpPr>
        <p:grpSpPr>
          <a:xfrm>
            <a:off x="971600" y="1484784"/>
            <a:ext cx="720080" cy="144016"/>
            <a:chOff x="971600" y="2142381"/>
            <a:chExt cx="720080" cy="144016"/>
          </a:xfrm>
        </p:grpSpPr>
        <p:cxnSp>
          <p:nvCxnSpPr>
            <p:cNvPr id="23" name="22 Conector recto de flecha"/>
            <p:cNvCxnSpPr/>
            <p:nvPr/>
          </p:nvCxnSpPr>
          <p:spPr>
            <a:xfrm>
              <a:off x="971600" y="2278460"/>
              <a:ext cx="720080" cy="0"/>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981125" y="2142381"/>
              <a:ext cx="0" cy="144016"/>
            </a:xfrm>
            <a:prstGeom prst="straightConnector1">
              <a:avLst/>
            </a:prstGeom>
            <a:ln w="28575">
              <a:solidFill>
                <a:srgbClr val="FFC000"/>
              </a:solidFill>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1000"/>
                                        <p:tgtEl>
                                          <p:spTgt spid="37"/>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1000"/>
                                        <p:tgtEl>
                                          <p:spTgt spid="3">
                                            <p:txEl>
                                              <p:pRg st="2" end="2"/>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10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left)">
                                      <p:cBhvr>
                                        <p:cTn id="44" dur="2000"/>
                                        <p:tgtEl>
                                          <p:spTgt spid="3">
                                            <p:txEl>
                                              <p:pRg st="4" end="4"/>
                                            </p:txEl>
                                          </p:spTgt>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wipe(left)">
                                      <p:cBhvr>
                                        <p:cTn id="48" dur="2000"/>
                                        <p:tgtEl>
                                          <p:spTgt spid="3">
                                            <p:txEl>
                                              <p:pRg st="5" end="5"/>
                                            </p:txEl>
                                          </p:spTgt>
                                        </p:tgtEl>
                                      </p:cBhvr>
                                    </p:animEffect>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wipe(left)">
                                      <p:cBhvr>
                                        <p:cTn id="52" dur="2000"/>
                                        <p:tgtEl>
                                          <p:spTgt spid="3">
                                            <p:txEl>
                                              <p:pRg st="6" end="6"/>
                                            </p:txEl>
                                          </p:spTgt>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wipe(left)">
                                      <p:cBhvr>
                                        <p:cTn id="56" dur="2000"/>
                                        <p:tgtEl>
                                          <p:spTgt spid="3">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Datos y memoria</a:t>
            </a:r>
            <a:endParaRPr lang="es-ES" dirty="0"/>
          </a:p>
        </p:txBody>
      </p:sp>
      <p:sp>
        <p:nvSpPr>
          <p:cNvPr id="3" name="2 Marcador de contenido"/>
          <p:cNvSpPr>
            <a:spLocks noGrp="1"/>
          </p:cNvSpPr>
          <p:nvPr>
            <p:ph idx="1"/>
          </p:nvPr>
        </p:nvSpPr>
        <p:spPr>
          <a:xfrm>
            <a:off x="457200" y="980728"/>
            <a:ext cx="8229600" cy="5110178"/>
          </a:xfrm>
        </p:spPr>
        <p:txBody>
          <a:bodyPr>
            <a:normAutofit/>
          </a:bodyPr>
          <a:lstStyle/>
          <a:p>
            <a:pPr lvl="1" indent="1588">
              <a:spcBef>
                <a:spcPts val="0"/>
              </a:spcBef>
              <a:spcAft>
                <a:spcPts val="600"/>
              </a:spcAft>
              <a:buNone/>
            </a:pPr>
            <a:r>
              <a:rPr lang="es-ES" dirty="0" smtClean="0"/>
              <a:t>Se reserva memoria suficiente para cada tipo de dato</a:t>
            </a:r>
          </a:p>
          <a:p>
            <a:pPr lvl="1" indent="1588">
              <a:spcBef>
                <a:spcPts val="0"/>
              </a:spcBef>
              <a:spcAft>
                <a:spcPts val="600"/>
              </a:spcAft>
              <a:buNone/>
            </a:pPr>
            <a:endParaRPr lang="es-ES" dirty="0" smtClean="0"/>
          </a:p>
          <a:p>
            <a:pPr lvl="1" indent="1588">
              <a:spcBef>
                <a:spcPts val="0"/>
              </a:spcBef>
              <a:spcAft>
                <a:spcPts val="600"/>
              </a:spcAft>
              <a:buNone/>
            </a:pPr>
            <a:r>
              <a:rPr lang="es-ES" dirty="0" smtClean="0">
                <a:solidFill>
                  <a:srgbClr val="FFC000"/>
                </a:solidFill>
                <a:latin typeface="Consolas" pitchFamily="49" charset="0"/>
              </a:rPr>
              <a:t>int</a:t>
            </a:r>
            <a:r>
              <a:rPr lang="es-ES" dirty="0" smtClean="0">
                <a:latin typeface="Consolas" pitchFamily="49" charset="0"/>
              </a:rPr>
              <a:t> inicio;</a:t>
            </a:r>
          </a:p>
          <a:p>
            <a:pPr lvl="1" indent="1588">
              <a:spcBef>
                <a:spcPts val="0"/>
              </a:spcBef>
              <a:spcAft>
                <a:spcPts val="600"/>
              </a:spcAft>
              <a:buNone/>
            </a:pPr>
            <a:r>
              <a:rPr lang="es-ES" dirty="0" smtClean="0">
                <a:solidFill>
                  <a:srgbClr val="FFC000"/>
                </a:solidFill>
                <a:latin typeface="Consolas" pitchFamily="49" charset="0"/>
              </a:rPr>
              <a:t>short int </a:t>
            </a:r>
            <a:r>
              <a:rPr lang="es-ES" dirty="0" smtClean="0">
                <a:latin typeface="Consolas" pitchFamily="49" charset="0"/>
              </a:rPr>
              <a:t>unidades;</a:t>
            </a:r>
          </a:p>
          <a:p>
            <a:pPr lvl="1" indent="1588">
              <a:spcBef>
                <a:spcPts val="0"/>
              </a:spcBef>
              <a:spcAft>
                <a:spcPts val="600"/>
              </a:spcAft>
              <a:buNone/>
            </a:pPr>
            <a:r>
              <a:rPr lang="es-ES" dirty="0" smtClean="0">
                <a:solidFill>
                  <a:srgbClr val="FFC000"/>
                </a:solidFill>
                <a:latin typeface="Consolas" pitchFamily="49" charset="0"/>
              </a:rPr>
              <a:t>double</a:t>
            </a:r>
            <a:r>
              <a:rPr lang="es-ES" dirty="0" smtClean="0">
                <a:solidFill>
                  <a:srgbClr val="FF9966"/>
                </a:solidFill>
                <a:latin typeface="Consolas" pitchFamily="49" charset="0"/>
              </a:rPr>
              <a:t> </a:t>
            </a:r>
            <a:r>
              <a:rPr lang="es-ES" dirty="0" smtClean="0">
                <a:latin typeface="Consolas" pitchFamily="49" charset="0"/>
              </a:rPr>
              <a:t>balance;</a:t>
            </a:r>
          </a:p>
          <a:p>
            <a:pPr lvl="1" indent="1588">
              <a:spcBef>
                <a:spcPts val="0"/>
              </a:spcBef>
              <a:spcAft>
                <a:spcPts val="600"/>
              </a:spcAft>
              <a:buNone/>
            </a:pPr>
            <a:endParaRPr lang="es-ES" sz="2000"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144</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21" name="20 CuadroTexto"/>
          <p:cNvSpPr txBox="1"/>
          <p:nvPr/>
        </p:nvSpPr>
        <p:spPr>
          <a:xfrm>
            <a:off x="4519372" y="1772816"/>
            <a:ext cx="3364996" cy="4176464"/>
          </a:xfrm>
          <a:prstGeom prst="rect">
            <a:avLst/>
          </a:prstGeom>
          <a:solidFill>
            <a:schemeClr val="accent4">
              <a:tint val="98000"/>
              <a:shade val="25000"/>
              <a:satMod val="250000"/>
            </a:schemeClr>
          </a:solidFill>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wrap="square" rtlCol="0" anchor="t" anchorCtr="0">
            <a:noAutofit/>
          </a:bodyPr>
          <a:lstStyle/>
          <a:p>
            <a:pPr algn="ctr"/>
            <a:r>
              <a:rPr lang="es-ES" dirty="0" smtClean="0">
                <a:effectLst>
                  <a:outerShdw blurRad="38100" dist="38100" dir="2700000" algn="tl">
                    <a:srgbClr val="000000">
                      <a:alpha val="43137"/>
                    </a:srgbClr>
                  </a:outerShdw>
                </a:effectLst>
              </a:rPr>
              <a:t>Memoria</a:t>
            </a:r>
            <a:endParaRPr lang="es-ES" dirty="0">
              <a:effectLst>
                <a:outerShdw blurRad="38100" dist="38100" dir="2700000" algn="tl">
                  <a:srgbClr val="000000">
                    <a:alpha val="43137"/>
                  </a:srgbClr>
                </a:outerShdw>
              </a:effectLst>
            </a:endParaRPr>
          </a:p>
        </p:txBody>
      </p:sp>
      <p:graphicFrame>
        <p:nvGraphicFramePr>
          <p:cNvPr id="22" name="21 Tabla"/>
          <p:cNvGraphicFramePr>
            <a:graphicFrameLocks noGrp="1"/>
          </p:cNvGraphicFramePr>
          <p:nvPr/>
        </p:nvGraphicFramePr>
        <p:xfrm>
          <a:off x="5743508" y="2178136"/>
          <a:ext cx="1764000" cy="3600000"/>
        </p:xfrm>
        <a:graphic>
          <a:graphicData uri="http://schemas.openxmlformats.org/drawingml/2006/table">
            <a:tbl>
              <a:tblPr firstRow="1" bandRow="1">
                <a:noFill/>
                <a:tableStyleId>{D113A9D2-9D6B-4929-AA2D-F23B5EE8CBE7}</a:tableStyleId>
              </a:tblPr>
              <a:tblGrid>
                <a:gridCol w="418556"/>
                <a:gridCol w="1345444"/>
              </a:tblGrid>
              <a:tr h="225000">
                <a:tc>
                  <a:txBody>
                    <a:bodyPr/>
                    <a:lstStyle/>
                    <a:p>
                      <a:pPr algn="ctr"/>
                      <a:r>
                        <a:rPr lang="es-ES" sz="800" b="0" dirty="0" smtClean="0">
                          <a:effectLst>
                            <a:outerShdw blurRad="38100" dist="38100" dir="2700000" algn="tl">
                              <a:srgbClr val="000000">
                                <a:alpha val="43137"/>
                              </a:srgbClr>
                            </a:outerShdw>
                          </a:effectLst>
                          <a:latin typeface="+mj-lt"/>
                        </a:rPr>
                        <a:t>01</a:t>
                      </a:r>
                      <a:endParaRPr lang="es-ES" sz="800" b="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38100" cap="flat" cmpd="sng" algn="ctr">
                      <a:noFill/>
                      <a:prstDash val="solid"/>
                    </a:lnB>
                    <a:lnTlToBr w="12700" cmpd="sng">
                      <a:noFill/>
                      <a:prstDash val="solid"/>
                    </a:lnTlToBr>
                    <a:lnBlToTr w="12700" cmpd="sng">
                      <a:noFill/>
                      <a:prstDash val="solid"/>
                    </a:lnBlToTr>
                  </a:tcPr>
                </a:tc>
                <a:tc>
                  <a:txBody>
                    <a:bodyPr/>
                    <a:lstStyle/>
                    <a:p>
                      <a:pPr algn="ctr"/>
                      <a:endParaRPr lang="es-ES" sz="800" dirty="0">
                        <a:solidFill>
                          <a:schemeClr val="tx2"/>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02</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w="38100" cap="flat" cmpd="sng" algn="ctr">
                      <a:noFill/>
                      <a:prstDash val="solid"/>
                    </a:lnT>
                    <a:lnB>
                      <a:noFill/>
                    </a:lnB>
                    <a:lnTlToBr w="12700" cmpd="sng">
                      <a:noFill/>
                      <a:prstDash val="solid"/>
                    </a:lnTlToBr>
                    <a:lnBlToTr w="12700" cmpd="sng">
                      <a:noFill/>
                      <a:prstDash val="solid"/>
                    </a:lnBlToTr>
                    <a:noFill/>
                  </a:tcPr>
                </a:tc>
                <a:tc>
                  <a:txBody>
                    <a:bodyPr/>
                    <a:lstStyle/>
                    <a:p>
                      <a:pPr algn="ctr"/>
                      <a:endParaRPr lang="es-ES" sz="800" dirty="0">
                        <a:solidFill>
                          <a:schemeClr val="tx2"/>
                        </a:solidFill>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03</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04</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05</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06</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07</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08</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endParaRPr lang="es-ES" sz="800" dirty="0">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09</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10</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11</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12</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13</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14</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25000">
                <a:tc>
                  <a:txBody>
                    <a:bodyPr/>
                    <a:lstStyle/>
                    <a:p>
                      <a:pPr algn="ctr"/>
                      <a:r>
                        <a:rPr lang="es-ES" sz="800" dirty="0" smtClean="0">
                          <a:effectLst>
                            <a:outerShdw blurRad="38100" dist="38100" dir="2700000" algn="tl">
                              <a:srgbClr val="000000">
                                <a:alpha val="43137"/>
                              </a:srgbClr>
                            </a:outerShdw>
                          </a:effectLst>
                          <a:latin typeface="+mj-lt"/>
                        </a:rPr>
                        <a:t>15</a:t>
                      </a:r>
                      <a:endParaRPr lang="es-ES" sz="800" dirty="0">
                        <a:effectLst>
                          <a:outerShdw blurRad="38100" dist="38100" dir="2700000" algn="tl">
                            <a:srgbClr val="000000">
                              <a:alpha val="43137"/>
                            </a:srgbClr>
                          </a:outerShdw>
                        </a:effectLst>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800" b="0" i="0" u="none" strike="noStrike" kern="1200" cap="none" spc="0" normalizeH="0" baseline="0" noProof="0" dirty="0">
                        <a:ln>
                          <a:noFill/>
                        </a:ln>
                        <a:solidFill>
                          <a:prstClr val="white"/>
                        </a:solidFill>
                        <a:effectLst/>
                        <a:uLnTx/>
                        <a:uFillTx/>
                        <a:latin typeface="Calibri"/>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r>
              <a:tr h="225000">
                <a:tc>
                  <a:txBody>
                    <a:bodyPr/>
                    <a:lstStyle/>
                    <a:p>
                      <a:pPr algn="ctr"/>
                      <a:endParaRPr lang="es-ES" sz="800" dirty="0">
                        <a:latin typeface="+mj-lt"/>
                      </a:endParaRPr>
                    </a:p>
                  </a:txBody>
                  <a:tcPr>
                    <a:lnL w="9525" cap="flat" cmpd="sng" algn="ctr">
                      <a:noFill/>
                      <a:prstDash val="solid"/>
                    </a:lnL>
                    <a:lnR w="12700" cap="flat" cmpd="sng" algn="ctr">
                      <a:solidFill>
                        <a:schemeClr val="bg1"/>
                      </a:solidFill>
                      <a:prstDash val="solid"/>
                      <a:round/>
                      <a:headEnd type="none" w="med" len="med"/>
                      <a:tailEnd type="none" w="med" len="med"/>
                    </a:lnR>
                    <a:lnT>
                      <a:noFill/>
                    </a:lnT>
                    <a:lnB w="9525" cap="flat" cmpd="sng" algn="ctr">
                      <a:noFill/>
                      <a:prstDash val="solid"/>
                    </a:lnB>
                    <a:lnTlToBr w="12700" cmpd="sng">
                      <a:noFill/>
                      <a:prstDash val="solid"/>
                    </a:lnTlToBr>
                    <a:lnBlToTr w="12700" cmpd="sng">
                      <a:noFill/>
                      <a:prstDash val="solid"/>
                    </a:lnBlToTr>
                    <a:noFill/>
                  </a:tcPr>
                </a:tc>
                <a:tc>
                  <a:txBody>
                    <a:bodyPr/>
                    <a:lstStyle/>
                    <a:p>
                      <a:pPr algn="ctr"/>
                      <a:r>
                        <a:rPr lang="es-ES" sz="800" b="1" dirty="0" smtClean="0">
                          <a:effectLst>
                            <a:outerShdw blurRad="38100" dist="38100" dir="2700000" algn="tl">
                              <a:srgbClr val="000000">
                                <a:alpha val="43137"/>
                              </a:srgbClr>
                            </a:outerShdw>
                          </a:effectLst>
                          <a:latin typeface="+mj-lt"/>
                        </a:rPr>
                        <a:t>. . .</a:t>
                      </a:r>
                      <a:endParaRPr lang="es-ES" sz="800" b="1" dirty="0">
                        <a:effectLst>
                          <a:outerShdw blurRad="38100" dist="38100" dir="2700000" algn="tl">
                            <a:srgbClr val="000000">
                              <a:alpha val="43137"/>
                            </a:srgbClr>
                          </a:outerShdw>
                        </a:effectLst>
                        <a:latin typeface="+mj-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22 Rectángulo"/>
          <p:cNvSpPr/>
          <p:nvPr/>
        </p:nvSpPr>
        <p:spPr>
          <a:xfrm>
            <a:off x="4807404" y="2195339"/>
            <a:ext cx="268334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600" dirty="0" smtClean="0">
                <a:effectLst>
                  <a:outerShdw blurRad="38100" dist="38100" dir="2700000" algn="tl">
                    <a:srgbClr val="000000">
                      <a:alpha val="43137"/>
                    </a:srgbClr>
                  </a:outerShdw>
                </a:effectLst>
                <a:latin typeface="Consolas" pitchFamily="49" charset="0"/>
              </a:rPr>
              <a:t>inicio</a:t>
            </a:r>
            <a:endParaRPr lang="es-ES" sz="2000" dirty="0">
              <a:effectLst>
                <a:outerShdw blurRad="38100" dist="38100" dir="2700000" algn="tl">
                  <a:srgbClr val="000000">
                    <a:alpha val="43137"/>
                  </a:srgbClr>
                </a:outerShdw>
              </a:effectLst>
              <a:latin typeface="Consolas" pitchFamily="49" charset="0"/>
            </a:endParaRPr>
          </a:p>
        </p:txBody>
      </p:sp>
      <p:sp>
        <p:nvSpPr>
          <p:cNvPr id="24" name="23 Rectángulo"/>
          <p:cNvSpPr/>
          <p:nvPr/>
        </p:nvSpPr>
        <p:spPr>
          <a:xfrm>
            <a:off x="4807404" y="3078485"/>
            <a:ext cx="268334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600" dirty="0" smtClean="0">
                <a:effectLst>
                  <a:outerShdw blurRad="38100" dist="38100" dir="2700000" algn="tl">
                    <a:srgbClr val="000000">
                      <a:alpha val="43137"/>
                    </a:srgbClr>
                  </a:outerShdw>
                </a:effectLst>
                <a:latin typeface="Consolas" pitchFamily="49" charset="0"/>
              </a:rPr>
              <a:t>unidades</a:t>
            </a:r>
            <a:endParaRPr lang="es-ES" sz="2000" dirty="0">
              <a:effectLst>
                <a:outerShdw blurRad="38100" dist="38100" dir="2700000" algn="tl">
                  <a:srgbClr val="000000">
                    <a:alpha val="43137"/>
                  </a:srgbClr>
                </a:outerShdw>
              </a:effectLst>
              <a:latin typeface="Consolas" pitchFamily="49" charset="0"/>
            </a:endParaRPr>
          </a:p>
        </p:txBody>
      </p:sp>
      <p:sp>
        <p:nvSpPr>
          <p:cNvPr id="25" name="24 Rectángulo"/>
          <p:cNvSpPr/>
          <p:nvPr/>
        </p:nvSpPr>
        <p:spPr>
          <a:xfrm>
            <a:off x="4807404" y="3520058"/>
            <a:ext cx="2683346"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600" dirty="0" smtClean="0">
                <a:effectLst>
                  <a:outerShdw blurRad="38100" dist="38100" dir="2700000" algn="tl">
                    <a:srgbClr val="000000">
                      <a:alpha val="43137"/>
                    </a:srgbClr>
                  </a:outerShdw>
                </a:effectLst>
                <a:latin typeface="Consolas" pitchFamily="49" charset="0"/>
              </a:rPr>
              <a:t>balance</a:t>
            </a:r>
            <a:endParaRPr lang="es-ES" sz="2000" dirty="0">
              <a:effectLst>
                <a:outerShdw blurRad="38100" dist="38100" dir="2700000" algn="tl">
                  <a:srgbClr val="000000">
                    <a:alpha val="43137"/>
                  </a:srgbClr>
                </a:outerShdw>
              </a:effectLst>
              <a:latin typeface="Consolas" pitchFamily="49" charset="0"/>
            </a:endParaRPr>
          </a:p>
        </p:txBody>
      </p:sp>
    </p:spTree>
  </p:cSld>
  <p:clrMapOvr>
    <a:masterClrMapping/>
  </p:clrMapOvr>
  <p:transition spd="med">
    <p:wipe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600"/>
              </a:spcAft>
            </a:pPr>
            <a:r>
              <a:rPr lang="es-ES" dirty="0" smtClean="0"/>
              <a:t>Inicialización de variables</a:t>
            </a:r>
          </a:p>
        </p:txBody>
      </p:sp>
      <p:sp>
        <p:nvSpPr>
          <p:cNvPr id="3" name="2 Marcador de contenido"/>
          <p:cNvSpPr>
            <a:spLocks noGrp="1"/>
          </p:cNvSpPr>
          <p:nvPr>
            <p:ph idx="1"/>
          </p:nvPr>
        </p:nvSpPr>
        <p:spPr>
          <a:xfrm>
            <a:off x="457200" y="980728"/>
            <a:ext cx="8435280" cy="5110178"/>
          </a:xfrm>
        </p:spPr>
        <p:txBody>
          <a:bodyPr>
            <a:normAutofit/>
          </a:bodyPr>
          <a:lstStyle/>
          <a:p>
            <a:pPr lvl="1" indent="1588">
              <a:spcBef>
                <a:spcPts val="0"/>
              </a:spcBef>
              <a:spcAft>
                <a:spcPts val="600"/>
              </a:spcAft>
              <a:buNone/>
            </a:pPr>
            <a:r>
              <a:rPr lang="es-ES" i="1" dirty="0" smtClean="0"/>
              <a:t>¡En C++ las variables no se inicializan automáticamente!</a:t>
            </a:r>
          </a:p>
          <a:p>
            <a:pPr lvl="1" indent="1588">
              <a:spcBef>
                <a:spcPts val="0"/>
              </a:spcBef>
              <a:spcAft>
                <a:spcPts val="600"/>
              </a:spcAft>
              <a:buNone/>
            </a:pPr>
            <a:r>
              <a:rPr lang="es-ES" i="1" dirty="0" smtClean="0">
                <a:solidFill>
                  <a:srgbClr val="FFC000"/>
                </a:solidFill>
              </a:rPr>
              <a:t>¡Una variable debe ser haber sido inicializada antes de ser accedida!</a:t>
            </a:r>
          </a:p>
          <a:p>
            <a:pPr lvl="1" indent="1588">
              <a:spcBef>
                <a:spcPts val="0"/>
              </a:spcBef>
              <a:spcAft>
                <a:spcPts val="600"/>
              </a:spcAft>
              <a:buNone/>
            </a:pPr>
            <a:r>
              <a:rPr lang="es-ES" dirty="0" smtClean="0"/>
              <a:t>¿Cómo se inicializa una variable?</a:t>
            </a:r>
          </a:p>
          <a:p>
            <a:pPr marL="895350" lvl="2" indent="-266700">
              <a:spcBef>
                <a:spcPts val="0"/>
              </a:spcBef>
              <a:spcAft>
                <a:spcPts val="400"/>
              </a:spcAft>
              <a:tabLst>
                <a:tab pos="4038600" algn="l"/>
              </a:tabLst>
            </a:pPr>
            <a:r>
              <a:rPr lang="es-ES" sz="2200" dirty="0" smtClean="0"/>
              <a:t>Al leer su valor (</a:t>
            </a:r>
            <a:r>
              <a:rPr lang="es-ES" sz="2200" dirty="0" smtClean="0">
                <a:latin typeface="Consolas" pitchFamily="49" charset="0"/>
              </a:rPr>
              <a:t>cin &gt;&gt;</a:t>
            </a:r>
            <a:r>
              <a:rPr lang="es-ES" sz="2200" dirty="0" smtClean="0"/>
              <a:t>)</a:t>
            </a:r>
          </a:p>
          <a:p>
            <a:pPr marL="895350" lvl="2" indent="-266700">
              <a:spcBef>
                <a:spcPts val="0"/>
              </a:spcBef>
              <a:spcAft>
                <a:spcPts val="600"/>
              </a:spcAft>
            </a:pPr>
            <a:r>
              <a:rPr lang="es-ES" sz="2200" dirty="0" smtClean="0"/>
              <a:t>Al asignarle un valor (instrucción de asignación)</a:t>
            </a:r>
          </a:p>
          <a:p>
            <a:pPr marL="895350" lvl="2" indent="-266700">
              <a:spcBef>
                <a:spcPts val="0"/>
              </a:spcBef>
              <a:spcAft>
                <a:spcPts val="400"/>
              </a:spcAft>
            </a:pPr>
            <a:r>
              <a:rPr lang="es-ES" sz="2200" dirty="0" smtClean="0">
                <a:solidFill>
                  <a:prstClr val="white"/>
                </a:solidFill>
              </a:rPr>
              <a:t>Al declararla</a:t>
            </a:r>
          </a:p>
          <a:p>
            <a:pPr lvl="1" indent="1588">
              <a:spcBef>
                <a:spcPts val="1200"/>
              </a:spcBef>
              <a:spcAft>
                <a:spcPts val="600"/>
              </a:spcAft>
              <a:buNone/>
            </a:pPr>
            <a:r>
              <a:rPr lang="es-ES" dirty="0" smtClean="0"/>
              <a:t>Inicialización en la propia declaración:</a:t>
            </a:r>
          </a:p>
          <a:p>
            <a:pPr lvl="1" indent="1588">
              <a:spcBef>
                <a:spcPts val="0"/>
              </a:spcBef>
              <a:spcAft>
                <a:spcPts val="2400"/>
              </a:spcAft>
              <a:buNone/>
            </a:pPr>
            <a:endParaRPr lang="es-ES" dirty="0" smtClean="0"/>
          </a:p>
        </p:txBody>
      </p:sp>
      <p:sp>
        <p:nvSpPr>
          <p:cNvPr id="4" name="3 Marcador de número de diapositiva"/>
          <p:cNvSpPr>
            <a:spLocks noGrp="1"/>
          </p:cNvSpPr>
          <p:nvPr>
            <p:ph type="sldNum" sz="quarter" idx="12"/>
          </p:nvPr>
        </p:nvSpPr>
        <p:spPr/>
        <p:txBody>
          <a:bodyPr/>
          <a:lstStyle/>
          <a:p>
            <a:r>
              <a:rPr lang="es-ES" dirty="0" smtClean="0"/>
              <a:t>Página</a:t>
            </a:r>
            <a:r>
              <a:rPr lang="en-US" dirty="0" smtClean="0"/>
              <a:t> </a:t>
            </a:r>
            <a:fld id="{042AED99-7FB4-404E-8A97-64753DCE42EC}" type="slidenum">
              <a:rPr lang="en-US" smtClean="0"/>
              <a:pPr/>
              <a:t>145</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
        <p:nvSpPr>
          <p:cNvPr id="28" name="27 CuadroTexto"/>
          <p:cNvSpPr txBox="1"/>
          <p:nvPr/>
        </p:nvSpPr>
        <p:spPr>
          <a:xfrm>
            <a:off x="6228184" y="4312146"/>
            <a:ext cx="2641044" cy="338554"/>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spcAft>
                <a:spcPts val="600"/>
              </a:spcAft>
            </a:pPr>
            <a:r>
              <a:rPr lang="es-ES" sz="1600" dirty="0" smtClean="0">
                <a:effectLst>
                  <a:outerShdw blurRad="38100" dist="38100" dir="2700000" algn="tl">
                    <a:srgbClr val="000000">
                      <a:alpha val="43137"/>
                    </a:srgbClr>
                  </a:outerShdw>
                </a:effectLst>
                <a:latin typeface="Cambria" pitchFamily="18" charset="0"/>
              </a:rPr>
              <a:t>Expresión: valor compatible</a:t>
            </a:r>
          </a:p>
        </p:txBody>
      </p:sp>
      <p:grpSp>
        <p:nvGrpSpPr>
          <p:cNvPr id="23" name="22 Grupo"/>
          <p:cNvGrpSpPr/>
          <p:nvPr/>
        </p:nvGrpSpPr>
        <p:grpSpPr>
          <a:xfrm>
            <a:off x="899592" y="4293096"/>
            <a:ext cx="5328592" cy="400110"/>
            <a:chOff x="899592" y="4941054"/>
            <a:chExt cx="5328592" cy="400110"/>
          </a:xfrm>
        </p:grpSpPr>
        <p:cxnSp>
          <p:nvCxnSpPr>
            <p:cNvPr id="12" name="11 Conector recto de flecha"/>
            <p:cNvCxnSpPr/>
            <p:nvPr/>
          </p:nvCxnSpPr>
          <p:spPr>
            <a:xfrm>
              <a:off x="1240582" y="5128896"/>
              <a:ext cx="504056"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3122315" y="5128896"/>
              <a:ext cx="504056"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3904878" y="5127308"/>
              <a:ext cx="576064"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5580112" y="5127308"/>
              <a:ext cx="648072" cy="1588"/>
            </a:xfrm>
            <a:prstGeom prst="straightConnector1">
              <a:avLst/>
            </a:prstGeom>
            <a:ln w="28575">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763688" y="4941054"/>
              <a:ext cx="1503040"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Identificador</a:t>
              </a:r>
              <a:endParaRPr lang="es-ES" sz="2000" i="1" dirty="0">
                <a:solidFill>
                  <a:schemeClr val="tx1"/>
                </a:solidFill>
                <a:effectLst>
                  <a:outerShdw blurRad="38100" dist="38100" dir="2700000" algn="tl">
                    <a:srgbClr val="000000">
                      <a:alpha val="43137"/>
                    </a:srgbClr>
                  </a:outerShdw>
                </a:effectLst>
                <a:latin typeface="+mj-lt"/>
              </a:endParaRPr>
            </a:p>
          </p:txBody>
        </p:sp>
        <p:sp>
          <p:nvSpPr>
            <p:cNvPr id="15" name="14 CuadroTexto"/>
            <p:cNvSpPr txBox="1"/>
            <p:nvPr/>
          </p:nvSpPr>
          <p:spPr>
            <a:xfrm>
              <a:off x="4499992" y="4941054"/>
              <a:ext cx="1183337" cy="40011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sz="2000" i="1" dirty="0" smtClean="0">
                  <a:solidFill>
                    <a:schemeClr val="tx1"/>
                  </a:solidFill>
                  <a:effectLst>
                    <a:outerShdw blurRad="38100" dist="38100" dir="2700000" algn="tl">
                      <a:srgbClr val="000000">
                        <a:alpha val="43137"/>
                      </a:srgbClr>
                    </a:outerShdw>
                  </a:effectLst>
                  <a:latin typeface="+mj-lt"/>
                </a:rPr>
                <a:t>Expresión</a:t>
              </a:r>
              <a:endParaRPr lang="es-ES" sz="2000" i="1" dirty="0">
                <a:solidFill>
                  <a:schemeClr val="tx1"/>
                </a:solidFill>
                <a:effectLst>
                  <a:outerShdw blurRad="38100" dist="38100" dir="2700000" algn="tl">
                    <a:srgbClr val="000000">
                      <a:alpha val="43137"/>
                    </a:srgbClr>
                  </a:outerShdw>
                </a:effectLst>
                <a:latin typeface="+mj-lt"/>
              </a:endParaRPr>
            </a:p>
          </p:txBody>
        </p:sp>
        <p:sp>
          <p:nvSpPr>
            <p:cNvPr id="26" name="25 CuadroTexto"/>
            <p:cNvSpPr txBox="1"/>
            <p:nvPr/>
          </p:nvSpPr>
          <p:spPr>
            <a:xfrm>
              <a:off x="899592" y="4941054"/>
              <a:ext cx="343364" cy="369332"/>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dirty="0" smtClean="0">
                  <a:solidFill>
                    <a:schemeClr val="tx1"/>
                  </a:solidFill>
                  <a:effectLst>
                    <a:outerShdw blurRad="38100" dist="38100" dir="2700000" algn="tl">
                      <a:srgbClr val="000000">
                        <a:alpha val="43137"/>
                      </a:srgbClr>
                    </a:outerShdw>
                  </a:effectLst>
                  <a:latin typeface="+mj-lt"/>
                </a:rPr>
                <a:t>…</a:t>
              </a:r>
              <a:endParaRPr lang="es-ES" dirty="0">
                <a:solidFill>
                  <a:schemeClr val="tx1"/>
                </a:solidFill>
                <a:effectLst>
                  <a:outerShdw blurRad="38100" dist="38100" dir="2700000" algn="tl">
                    <a:srgbClr val="000000">
                      <a:alpha val="43137"/>
                    </a:srgbClr>
                  </a:outerShdw>
                </a:effectLst>
                <a:latin typeface="+mj-lt"/>
              </a:endParaRPr>
            </a:p>
          </p:txBody>
        </p:sp>
        <p:sp>
          <p:nvSpPr>
            <p:cNvPr id="22" name="21 Elipse"/>
            <p:cNvSpPr/>
            <p:nvPr/>
          </p:nvSpPr>
          <p:spPr>
            <a:xfrm>
              <a:off x="3635896" y="4941168"/>
              <a:ext cx="360040" cy="3600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s-ES" sz="2000" dirty="0" smtClean="0">
                  <a:effectLst>
                    <a:outerShdw blurRad="38100" dist="38100" dir="2700000" algn="tl">
                      <a:srgbClr val="000000">
                        <a:alpha val="43137"/>
                      </a:srgbClr>
                    </a:outerShdw>
                  </a:effectLst>
                  <a:latin typeface="+mj-lt"/>
                </a:rPr>
                <a:t>=</a:t>
              </a:r>
              <a:endParaRPr lang="es-ES" sz="2000" dirty="0">
                <a:effectLst>
                  <a:outerShdw blurRad="38100" dist="38100" dir="2700000" algn="tl">
                    <a:srgbClr val="000000">
                      <a:alpha val="43137"/>
                    </a:srgbClr>
                  </a:outerShdw>
                </a:effectLst>
                <a:latin typeface="+mj-lt"/>
              </a:endParaRPr>
            </a:p>
          </p:txBody>
        </p:sp>
      </p:grpSp>
      <p:sp>
        <p:nvSpPr>
          <p:cNvPr id="18" name="17 Llamada rectangular redondeada"/>
          <p:cNvSpPr/>
          <p:nvPr/>
        </p:nvSpPr>
        <p:spPr>
          <a:xfrm>
            <a:off x="5076056" y="5013176"/>
            <a:ext cx="2664296" cy="686058"/>
          </a:xfrm>
          <a:prstGeom prst="wedgeRoundRectCallout">
            <a:avLst>
              <a:gd name="adj1" fmla="val -46096"/>
              <a:gd name="adj2" fmla="val -98989"/>
              <a:gd name="adj3" fmla="val 16667"/>
            </a:avLst>
          </a:prstGeom>
          <a:solidFill>
            <a:schemeClr val="accent1">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effectLst>
                  <a:outerShdw blurRad="38100" dist="38100" dir="2700000" algn="tl">
                    <a:srgbClr val="000000">
                      <a:alpha val="43137"/>
                    </a:srgbClr>
                  </a:outerShdw>
                </a:effectLst>
                <a:latin typeface="+mj-lt"/>
              </a:rPr>
              <a:t>En particular, una expresión puede ser un literal</a:t>
            </a:r>
            <a:endParaRPr lang="es-ES" sz="1600" dirty="0">
              <a:effectLst>
                <a:outerShdw blurRad="38100" dist="38100" dir="2700000" algn="tl">
                  <a:srgbClr val="000000">
                    <a:alpha val="43137"/>
                  </a:srgbClr>
                </a:outerShdw>
              </a:effectLst>
              <a:latin typeface="+mj-lt"/>
            </a:endParaRPr>
          </a:p>
        </p:txBody>
      </p:sp>
      <p:sp>
        <p:nvSpPr>
          <p:cNvPr id="24" name="23 Rectángulo"/>
          <p:cNvSpPr/>
          <p:nvPr/>
        </p:nvSpPr>
        <p:spPr>
          <a:xfrm>
            <a:off x="842442" y="4929376"/>
            <a:ext cx="3873574" cy="784830"/>
          </a:xfrm>
          <a:prstGeom prst="rect">
            <a:avLst/>
          </a:prstGeom>
        </p:spPr>
        <p:txBody>
          <a:bodyPr wrap="square">
            <a:spAutoFit/>
          </a:bodyPr>
          <a:lstStyle/>
          <a:p>
            <a:pPr marL="0" lvl="1" indent="1588">
              <a:spcBef>
                <a:spcPts val="1200"/>
              </a:spcBef>
              <a:spcAft>
                <a:spcPts val="600"/>
              </a:spcAft>
              <a:buClr>
                <a:srgbClr val="04617B">
                  <a:lumMod val="20000"/>
                  <a:lumOff val="80000"/>
                </a:srgbClr>
              </a:buClr>
              <a:buSzPct val="100000"/>
            </a:pPr>
            <a:r>
              <a:rPr lang="es-ES" sz="2000" dirty="0" smtClean="0">
                <a:solidFill>
                  <a:srgbClr val="FFC000"/>
                </a:solidFill>
                <a:effectLst>
                  <a:outerShdw blurRad="38100" dist="38100" dir="2700000" algn="tl">
                    <a:srgbClr val="000000">
                      <a:alpha val="43137"/>
                    </a:srgbClr>
                  </a:outerShdw>
                </a:effectLst>
                <a:latin typeface="Consolas" pitchFamily="49" charset="0"/>
              </a:rPr>
              <a:t>int</a:t>
            </a:r>
            <a:r>
              <a:rPr lang="es-ES" sz="2000" dirty="0" smtClean="0">
                <a:solidFill>
                  <a:prstClr val="white"/>
                </a:solidFill>
                <a:effectLst>
                  <a:outerShdw blurRad="38100" dist="38100" dir="2700000" algn="tl">
                    <a:srgbClr val="000000">
                      <a:alpha val="43137"/>
                    </a:srgbClr>
                  </a:outerShdw>
                </a:effectLst>
                <a:latin typeface="Consolas" pitchFamily="49" charset="0"/>
              </a:rPr>
              <a:t> i = </a:t>
            </a:r>
            <a:r>
              <a:rPr lang="es-ES" sz="2000" dirty="0" smtClean="0">
                <a:solidFill>
                  <a:srgbClr val="FFFF00"/>
                </a:solidFill>
                <a:effectLst>
                  <a:outerShdw blurRad="38100" dist="38100" dir="2700000" algn="tl">
                    <a:srgbClr val="000000">
                      <a:alpha val="43137"/>
                    </a:srgbClr>
                  </a:outerShdw>
                </a:effectLst>
                <a:latin typeface="Consolas" pitchFamily="49" charset="0"/>
              </a:rPr>
              <a:t>0</a:t>
            </a:r>
            <a:r>
              <a:rPr lang="es-ES" sz="2000" dirty="0" smtClean="0">
                <a:solidFill>
                  <a:prstClr val="white"/>
                </a:solidFill>
                <a:effectLst>
                  <a:outerShdw blurRad="38100" dist="38100" dir="2700000" algn="tl">
                    <a:srgbClr val="000000">
                      <a:alpha val="43137"/>
                    </a:srgbClr>
                  </a:outerShdw>
                </a:effectLst>
                <a:latin typeface="Consolas" pitchFamily="49" charset="0"/>
              </a:rPr>
              <a:t>, j, l = </a:t>
            </a:r>
            <a:r>
              <a:rPr lang="es-ES" sz="2000" dirty="0" smtClean="0">
                <a:solidFill>
                  <a:srgbClr val="FFFF00"/>
                </a:solidFill>
                <a:effectLst>
                  <a:outerShdw blurRad="38100" dist="38100" dir="2700000" algn="tl">
                    <a:srgbClr val="000000">
                      <a:alpha val="43137"/>
                    </a:srgbClr>
                  </a:outerShdw>
                </a:effectLst>
                <a:latin typeface="Consolas" pitchFamily="49" charset="0"/>
              </a:rPr>
              <a:t>26</a:t>
            </a:r>
            <a:r>
              <a:rPr lang="es-ES" sz="2000" dirty="0" smtClean="0">
                <a:solidFill>
                  <a:prstClr val="white"/>
                </a:solidFill>
                <a:effectLst>
                  <a:outerShdw blurRad="38100" dist="38100" dir="2700000" algn="tl">
                    <a:srgbClr val="000000">
                      <a:alpha val="43137"/>
                    </a:srgbClr>
                  </a:outerShdw>
                </a:effectLst>
                <a:latin typeface="Consolas" pitchFamily="49" charset="0"/>
              </a:rPr>
              <a:t>;</a:t>
            </a:r>
          </a:p>
          <a:p>
            <a:pPr marL="0" lvl="1" indent="1588">
              <a:spcAft>
                <a:spcPts val="600"/>
              </a:spcAft>
              <a:buClr>
                <a:srgbClr val="04617B">
                  <a:lumMod val="20000"/>
                  <a:lumOff val="80000"/>
                </a:srgbClr>
              </a:buClr>
              <a:buSzPct val="100000"/>
            </a:pPr>
            <a:r>
              <a:rPr lang="es-ES" sz="2000" dirty="0" smtClean="0">
                <a:solidFill>
                  <a:srgbClr val="FFC000"/>
                </a:solidFill>
                <a:effectLst>
                  <a:outerShdw blurRad="38100" dist="38100" dir="2700000" algn="tl">
                    <a:srgbClr val="000000">
                      <a:alpha val="43137"/>
                    </a:srgbClr>
                  </a:outerShdw>
                </a:effectLst>
                <a:latin typeface="Consolas" pitchFamily="49" charset="0"/>
              </a:rPr>
              <a:t>short int </a:t>
            </a:r>
            <a:r>
              <a:rPr lang="es-ES" sz="2000" dirty="0" smtClean="0">
                <a:solidFill>
                  <a:prstClr val="white"/>
                </a:solidFill>
                <a:effectLst>
                  <a:outerShdw blurRad="38100" dist="38100" dir="2700000" algn="tl">
                    <a:srgbClr val="000000">
                      <a:alpha val="43137"/>
                    </a:srgbClr>
                  </a:outerShdw>
                </a:effectLst>
                <a:latin typeface="Consolas" pitchFamily="49" charset="0"/>
              </a:rPr>
              <a:t>unidades = </a:t>
            </a:r>
            <a:r>
              <a:rPr lang="es-ES" sz="2000" dirty="0" smtClean="0">
                <a:solidFill>
                  <a:srgbClr val="FFFF00"/>
                </a:solidFill>
                <a:effectLst>
                  <a:outerShdw blurRad="38100" dist="38100" dir="2700000" algn="tl">
                    <a:srgbClr val="000000">
                      <a:alpha val="43137"/>
                    </a:srgbClr>
                  </a:outerShdw>
                </a:effectLst>
                <a:latin typeface="Consolas" pitchFamily="49" charset="0"/>
              </a:rPr>
              <a:t>100</a:t>
            </a:r>
            <a:r>
              <a:rPr lang="es-ES" sz="2000" dirty="0" smtClean="0">
                <a:solidFill>
                  <a:prstClr val="white"/>
                </a:solidFill>
                <a:effectLst>
                  <a:outerShdw blurRad="38100" dist="38100" dir="2700000" algn="tl">
                    <a:srgbClr val="000000">
                      <a:alpha val="43137"/>
                    </a:srgbClr>
                  </a:outerShdw>
                </a:effectLst>
                <a:latin typeface="Consolas" pitchFamily="49" charset="0"/>
              </a:rPr>
              <a:t>;</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up)">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10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 grpId="0"/>
      <p:bldP spid="18" grpId="0" animBg="1"/>
      <p:bldP spid="2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indent="1588">
              <a:spcBef>
                <a:spcPts val="0"/>
              </a:spcBef>
              <a:spcAft>
                <a:spcPts val="1200"/>
              </a:spcAft>
            </a:pPr>
            <a:r>
              <a:rPr lang="es-ES" dirty="0" smtClean="0"/>
              <a:t>Uso de las variables</a:t>
            </a:r>
          </a:p>
        </p:txBody>
      </p:sp>
      <p:sp>
        <p:nvSpPr>
          <p:cNvPr id="3" name="2 Marcador de contenido"/>
          <p:cNvSpPr>
            <a:spLocks noGrp="1"/>
          </p:cNvSpPr>
          <p:nvPr>
            <p:ph idx="1"/>
          </p:nvPr>
        </p:nvSpPr>
        <p:spPr>
          <a:xfrm>
            <a:off x="457200" y="980728"/>
            <a:ext cx="8435280" cy="5110178"/>
          </a:xfrm>
        </p:spPr>
        <p:txBody>
          <a:bodyPr>
            <a:normAutofit/>
          </a:bodyPr>
          <a:lstStyle/>
          <a:p>
            <a:pPr marL="0" lvl="1" indent="1588">
              <a:spcBef>
                <a:spcPts val="0"/>
              </a:spcBef>
              <a:spcAft>
                <a:spcPts val="1200"/>
              </a:spcAft>
              <a:buNone/>
            </a:pPr>
            <a:r>
              <a:rPr lang="es-ES" sz="2800" i="1" dirty="0" smtClean="0">
                <a:solidFill>
                  <a:schemeClr val="bg2">
                    <a:lumMod val="20000"/>
                    <a:lumOff val="80000"/>
                  </a:schemeClr>
                </a:solidFill>
              </a:rPr>
              <a:t>Obtención del valor de una variable</a:t>
            </a:r>
          </a:p>
          <a:p>
            <a:pPr marL="714375" lvl="1" indent="-352425">
              <a:spcBef>
                <a:spcPts val="0"/>
              </a:spcBef>
              <a:spcAft>
                <a:spcPts val="600"/>
              </a:spcAft>
            </a:pPr>
            <a:r>
              <a:rPr lang="es-ES" dirty="0" smtClean="0"/>
              <a:t>Nombre de la variable en una expresión</a:t>
            </a:r>
          </a:p>
          <a:p>
            <a:pPr marL="714375" lvl="1" indent="0">
              <a:spcBef>
                <a:spcPts val="0"/>
              </a:spcBef>
              <a:spcAft>
                <a:spcPts val="600"/>
              </a:spcAft>
              <a:buNone/>
            </a:pPr>
            <a:r>
              <a:rPr lang="es-ES" dirty="0" smtClean="0">
                <a:latin typeface="Consolas" pitchFamily="49" charset="0"/>
              </a:rPr>
              <a:t>cout &lt;&lt; </a:t>
            </a:r>
            <a:r>
              <a:rPr lang="es-ES" dirty="0" smtClean="0">
                <a:solidFill>
                  <a:schemeClr val="accent1">
                    <a:lumMod val="60000"/>
                    <a:lumOff val="40000"/>
                  </a:schemeClr>
                </a:solidFill>
                <a:latin typeface="Consolas" pitchFamily="49" charset="0"/>
              </a:rPr>
              <a:t>balance</a:t>
            </a:r>
            <a:r>
              <a:rPr lang="es-ES" dirty="0" smtClean="0">
                <a:latin typeface="Consolas" pitchFamily="49" charset="0"/>
              </a:rPr>
              <a:t>;</a:t>
            </a:r>
          </a:p>
          <a:p>
            <a:pPr marL="714375" lvl="1" indent="0">
              <a:spcBef>
                <a:spcPts val="0"/>
              </a:spcBef>
              <a:spcAft>
                <a:spcPts val="600"/>
              </a:spcAft>
              <a:buNone/>
            </a:pPr>
            <a:r>
              <a:rPr lang="es-ES" dirty="0" smtClean="0">
                <a:latin typeface="Consolas" pitchFamily="49" charset="0"/>
              </a:rPr>
              <a:t>cout &lt;&lt; </a:t>
            </a:r>
            <a:r>
              <a:rPr lang="es-ES" dirty="0" err="1" smtClean="0">
                <a:solidFill>
                  <a:schemeClr val="accent1">
                    <a:lumMod val="60000"/>
                    <a:lumOff val="40000"/>
                  </a:schemeClr>
                </a:solidFill>
                <a:latin typeface="Consolas" pitchFamily="49" charset="0"/>
              </a:rPr>
              <a:t>interesPorMes</a:t>
            </a:r>
            <a:r>
              <a:rPr lang="es-ES" dirty="0" smtClean="0">
                <a:latin typeface="Consolas" pitchFamily="49" charset="0"/>
              </a:rPr>
              <a:t> * </a:t>
            </a:r>
            <a:r>
              <a:rPr lang="es-ES" dirty="0" smtClean="0">
                <a:solidFill>
                  <a:schemeClr val="accent1">
                    <a:lumMod val="60000"/>
                    <a:lumOff val="40000"/>
                  </a:schemeClr>
                </a:solidFill>
                <a:latin typeface="Consolas" pitchFamily="49" charset="0"/>
              </a:rPr>
              <a:t>meses</a:t>
            </a:r>
            <a:r>
              <a:rPr lang="es-ES" dirty="0" smtClean="0">
                <a:latin typeface="Consolas" pitchFamily="49" charset="0"/>
              </a:rPr>
              <a:t> / </a:t>
            </a:r>
            <a:r>
              <a:rPr lang="es-ES" dirty="0" smtClean="0">
                <a:solidFill>
                  <a:srgbClr val="FFFF00"/>
                </a:solidFill>
                <a:latin typeface="Consolas" pitchFamily="49" charset="0"/>
              </a:rPr>
              <a:t>100</a:t>
            </a:r>
            <a:r>
              <a:rPr lang="es-ES" dirty="0" smtClean="0">
                <a:latin typeface="Consolas" pitchFamily="49" charset="0"/>
              </a:rPr>
              <a:t>;</a:t>
            </a:r>
          </a:p>
          <a:p>
            <a:pPr marL="0" lvl="1" indent="1588">
              <a:spcBef>
                <a:spcPts val="1200"/>
              </a:spcBef>
              <a:spcAft>
                <a:spcPts val="1200"/>
              </a:spcAft>
              <a:buNone/>
            </a:pPr>
            <a:r>
              <a:rPr lang="es-ES" sz="2800" i="1" dirty="0" smtClean="0">
                <a:solidFill>
                  <a:schemeClr val="bg2">
                    <a:lumMod val="20000"/>
                    <a:lumOff val="80000"/>
                  </a:schemeClr>
                </a:solidFill>
              </a:rPr>
              <a:t>Modificación del valor de una variable</a:t>
            </a:r>
          </a:p>
          <a:p>
            <a:pPr marL="714375" lvl="1" indent="-352425">
              <a:spcBef>
                <a:spcPts val="0"/>
              </a:spcBef>
              <a:spcAft>
                <a:spcPts val="600"/>
              </a:spcAft>
            </a:pPr>
            <a:r>
              <a:rPr lang="es-ES" dirty="0" smtClean="0"/>
              <a:t>Nombre de la variable a la izquierda del </a:t>
            </a:r>
            <a:r>
              <a:rPr lang="es-ES" dirty="0" smtClean="0">
                <a:latin typeface="Consolas" pitchFamily="49" charset="0"/>
              </a:rPr>
              <a:t>=</a:t>
            </a:r>
            <a:endParaRPr lang="es-ES" dirty="0" smtClean="0"/>
          </a:p>
          <a:p>
            <a:pPr marL="714375" lvl="1" indent="0">
              <a:spcBef>
                <a:spcPts val="0"/>
              </a:spcBef>
              <a:spcAft>
                <a:spcPts val="600"/>
              </a:spcAft>
              <a:buNone/>
            </a:pPr>
            <a:r>
              <a:rPr lang="es-ES" dirty="0" smtClean="0">
                <a:solidFill>
                  <a:schemeClr val="accent1">
                    <a:lumMod val="60000"/>
                    <a:lumOff val="40000"/>
                  </a:schemeClr>
                </a:solidFill>
                <a:latin typeface="Consolas" pitchFamily="49" charset="0"/>
              </a:rPr>
              <a:t>balance</a:t>
            </a:r>
            <a:r>
              <a:rPr lang="es-ES" dirty="0" smtClean="0">
                <a:latin typeface="Consolas" pitchFamily="49" charset="0"/>
              </a:rPr>
              <a:t> = </a:t>
            </a:r>
            <a:r>
              <a:rPr lang="es-ES" dirty="0" smtClean="0">
                <a:solidFill>
                  <a:srgbClr val="FFFF00"/>
                </a:solidFill>
                <a:latin typeface="Consolas" pitchFamily="49" charset="0"/>
              </a:rPr>
              <a:t>1214</a:t>
            </a:r>
            <a:r>
              <a:rPr lang="es-ES" dirty="0" smtClean="0">
                <a:latin typeface="Consolas" pitchFamily="49" charset="0"/>
              </a:rPr>
              <a:t>;</a:t>
            </a:r>
          </a:p>
          <a:p>
            <a:pPr marL="714375" lvl="1" indent="0">
              <a:spcBef>
                <a:spcPts val="0"/>
              </a:spcBef>
              <a:spcAft>
                <a:spcPts val="600"/>
              </a:spcAft>
              <a:buNone/>
            </a:pPr>
            <a:r>
              <a:rPr lang="es-ES" dirty="0" smtClean="0">
                <a:solidFill>
                  <a:schemeClr val="accent1">
                    <a:lumMod val="60000"/>
                    <a:lumOff val="40000"/>
                  </a:schemeClr>
                </a:solidFill>
                <a:latin typeface="Consolas" pitchFamily="49" charset="0"/>
              </a:rPr>
              <a:t>porcentaje</a:t>
            </a:r>
            <a:r>
              <a:rPr lang="es-ES" dirty="0" smtClean="0">
                <a:latin typeface="Consolas" pitchFamily="49" charset="0"/>
              </a:rPr>
              <a:t> = valor / </a:t>
            </a:r>
            <a:r>
              <a:rPr lang="es-ES" dirty="0" smtClean="0">
                <a:solidFill>
                  <a:srgbClr val="FFFF00"/>
                </a:solidFill>
                <a:latin typeface="Consolas" pitchFamily="49" charset="0"/>
              </a:rPr>
              <a:t>30</a:t>
            </a:r>
            <a:r>
              <a:rPr lang="es-ES" dirty="0" smtClean="0">
                <a:latin typeface="Consolas" pitchFamily="49" charset="0"/>
              </a:rPr>
              <a:t>;</a:t>
            </a:r>
          </a:p>
          <a:p>
            <a:pPr lvl="1" indent="1588">
              <a:spcBef>
                <a:spcPts val="1800"/>
              </a:spcBef>
              <a:buNone/>
            </a:pPr>
            <a:r>
              <a:rPr lang="es-ES" dirty="0" smtClean="0"/>
              <a:t>Las variables han de haber sido previamente declaradas</a:t>
            </a:r>
          </a:p>
        </p:txBody>
      </p:sp>
      <p:sp>
        <p:nvSpPr>
          <p:cNvPr id="4" name="3 Marcador de número de diapositiva"/>
          <p:cNvSpPr>
            <a:spLocks noGrp="1"/>
          </p:cNvSpPr>
          <p:nvPr>
            <p:ph type="sldNum" sz="quarter" idx="12"/>
          </p:nvPr>
        </p:nvSpPr>
        <p:spPr/>
        <p:txBody>
          <a:bodyPr/>
          <a:lstStyle/>
          <a:p>
            <a:r>
              <a:rPr lang="es-ES" smtClean="0"/>
              <a:t>Página</a:t>
            </a:r>
            <a:r>
              <a:rPr lang="en-US" smtClean="0"/>
              <a:t> </a:t>
            </a:r>
            <a:fld id="{042AED99-7FB4-404E-8A97-64753DCE42EC}" type="slidenum">
              <a:rPr lang="en-US" smtClean="0"/>
              <a:pPr/>
              <a:t>146</a:t>
            </a:fld>
            <a:endParaRPr lang="en-US" dirty="0"/>
          </a:p>
        </p:txBody>
      </p:sp>
      <p:sp>
        <p:nvSpPr>
          <p:cNvPr id="5" name="4 Marcador de pie de página"/>
          <p:cNvSpPr>
            <a:spLocks noGrp="1"/>
          </p:cNvSpPr>
          <p:nvPr>
            <p:ph type="ftr" sz="quarter" idx="11"/>
          </p:nvPr>
        </p:nvSpPr>
        <p:spPr/>
        <p:txBody>
          <a:bodyPr/>
          <a:lstStyle/>
          <a:p>
            <a:r>
              <a:rPr lang="es-ES" dirty="0" smtClean="0"/>
              <a:t>Fundamentos de la programación: Tipos e instrucciones I</a:t>
            </a:r>
            <a:endParaRPr lang="es-E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20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1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noFill/>
        <a:ln>
          <a:solidFill>
            <a:srgbClr val="FFC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C000"/>
          </a:solidFill>
          <a:tailEnd type="stealth" w="lg" len="lg"/>
        </a:ln>
      </a:spPr>
      <a:bodyPr/>
      <a:lstStyle/>
      <a:style>
        <a:lnRef idx="1">
          <a:schemeClr val="accent1"/>
        </a:lnRef>
        <a:fillRef idx="0">
          <a:schemeClr val="accent1"/>
        </a:fillRef>
        <a:effectRef idx="0">
          <a:schemeClr val="accent1"/>
        </a:effectRef>
        <a:fontRef idx="minor">
          <a:schemeClr val="tx1"/>
        </a:fontRef>
      </a:style>
    </a:lnDef>
    <a:txDef>
      <a:spPr>
        <a:ln/>
        <a:effectLst>
          <a:outerShdw blurRad="50800" dist="38100" dir="2700000" algn="tl" rotWithShape="0">
            <a:prstClr val="black">
              <a:alpha val="40000"/>
            </a:prstClr>
          </a:outerShdw>
        </a:effectLst>
      </a:spPr>
      <a:bodyPr wrap="none" rtlCol="0">
        <a:spAutoFit/>
      </a:bodyPr>
      <a:lstStyle>
        <a:defPPr algn="ctr">
          <a:spcAft>
            <a:spcPts val="600"/>
          </a:spcAft>
          <a:defRPr dirty="0" smtClean="0">
            <a:effectLst>
              <a:outerShdw blurRad="38100" dist="38100" dir="2700000" algn="tl">
                <a:srgbClr val="000000">
                  <a:alpha val="43137"/>
                </a:srgbClr>
              </a:outerShdw>
            </a:effectLst>
            <a:latin typeface="Cambria" pitchFamily="18"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32385</TotalTime>
  <Words>11086</Words>
  <Application>Microsoft Office PowerPoint</Application>
  <PresentationFormat>Presentación en pantalla (4:3)</PresentationFormat>
  <Paragraphs>2704</Paragraphs>
  <Slides>164</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164</vt:i4>
      </vt:variant>
    </vt:vector>
  </HeadingPairs>
  <TitlesOfParts>
    <vt:vector size="175" baseType="lpstr">
      <vt:lpstr>Calibri</vt:lpstr>
      <vt:lpstr>Cambria</vt:lpstr>
      <vt:lpstr>Consolas</vt:lpstr>
      <vt:lpstr>Constantia</vt:lpstr>
      <vt:lpstr>Courier New</vt:lpstr>
      <vt:lpstr>Symbol</vt:lpstr>
      <vt:lpstr>Times New Roman</vt:lpstr>
      <vt:lpstr>Wingdings</vt:lpstr>
      <vt:lpstr>Wingdings 2</vt:lpstr>
      <vt:lpstr>Flow</vt:lpstr>
      <vt:lpstr>Ecuación</vt:lpstr>
      <vt:lpstr>Tipos e instrucciones I</vt:lpstr>
      <vt:lpstr>Índice</vt:lpstr>
      <vt:lpstr>Fundamentos de la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Un ejemplo de programación</vt:lpstr>
      <vt:lpstr>Fundamentos de la programación</vt:lpstr>
      <vt:lpstr>El primer programa en C++</vt:lpstr>
      <vt:lpstr>El primer programa en C++</vt:lpstr>
      <vt:lpstr>El primer programa en C++</vt:lpstr>
      <vt:lpstr>El dispositivo de salida</vt:lpstr>
      <vt:lpstr>El dispositivo de salida</vt:lpstr>
      <vt:lpstr>Visualización de datos</vt:lpstr>
      <vt:lpstr>Visualización de datos</vt:lpstr>
      <vt:lpstr>El primer programa en C++</vt:lpstr>
      <vt:lpstr>El primer programa en C++</vt:lpstr>
      <vt:lpstr>El primer programa en C++</vt:lpstr>
      <vt:lpstr>El primer programa en C++</vt:lpstr>
      <vt:lpstr>El primer programa en C++</vt:lpstr>
      <vt:lpstr>El primer programa en C++</vt:lpstr>
      <vt:lpstr>El primer programa en C++</vt:lpstr>
      <vt:lpstr>El primer programa en C++</vt:lpstr>
      <vt:lpstr>Fundamentos de la programación</vt:lpstr>
      <vt:lpstr>Programa mínimo</vt:lpstr>
      <vt:lpstr>El Quijote...</vt:lpstr>
      <vt:lpstr>Líneas de código</vt:lpstr>
      <vt:lpstr>Líneas de código</vt:lpstr>
      <vt:lpstr>Programar pensando en posibles cambios</vt:lpstr>
      <vt:lpstr>Fundamentos de la programación</vt:lpstr>
      <vt:lpstr>Cálculos en los programas</vt:lpstr>
      <vt:lpstr>Cálculos en los programas</vt:lpstr>
      <vt:lpstr>Cálculos en los programas</vt:lpstr>
      <vt:lpstr>Cálculos en los programas</vt:lpstr>
      <vt:lpstr>Cálculos en los programas</vt:lpstr>
      <vt:lpstr>Fundamentos de la programación</vt:lpstr>
      <vt:lpstr>Variables</vt:lpstr>
      <vt:lpstr>Variables</vt:lpstr>
      <vt:lpstr>Variables</vt:lpstr>
      <vt:lpstr>Variables</vt:lpstr>
      <vt:lpstr>Variables</vt:lpstr>
      <vt:lpstr>Fundamentos de la programación</vt:lpstr>
      <vt:lpstr>Expresiones</vt:lpstr>
      <vt:lpstr>Expresiones</vt:lpstr>
      <vt:lpstr>Variables y expresiones</vt:lpstr>
      <vt:lpstr>Variables y expresiones</vt:lpstr>
      <vt:lpstr>Variables y expresiones</vt:lpstr>
      <vt:lpstr>Variables y expresiones</vt:lpstr>
      <vt:lpstr>Variables y expresiones</vt:lpstr>
      <vt:lpstr>Variables y expresiones</vt:lpstr>
      <vt:lpstr>Variables y expresiones</vt:lpstr>
      <vt:lpstr>Fundamentos de la programación</vt:lpstr>
      <vt:lpstr>Valores proporcionados por el usuario</vt:lpstr>
      <vt:lpstr>Valores proporcionados por el usuario</vt:lpstr>
      <vt:lpstr>Valores proporcionados por el usuario</vt:lpstr>
      <vt:lpstr>Valores proporcionados por el usuario</vt:lpstr>
      <vt:lpstr>Valores proporcionados por el usuario</vt:lpstr>
      <vt:lpstr>Valores proporcionados por el usuario</vt:lpstr>
      <vt:lpstr>Programa con lectura de datos</vt:lpstr>
      <vt:lpstr>Un esquema general</vt:lpstr>
      <vt:lpstr>Programa con lectura de datos</vt:lpstr>
      <vt:lpstr>Programa con lectura de datos</vt:lpstr>
      <vt:lpstr>Fundamentos de la programación</vt:lpstr>
      <vt:lpstr>Resolución de problemas</vt:lpstr>
      <vt:lpstr>Resolución de problemas</vt:lpstr>
      <vt:lpstr>Resolución de problemas</vt:lpstr>
      <vt:lpstr>Resolución de problemas</vt:lpstr>
      <vt:lpstr>El algoritmo</vt:lpstr>
      <vt:lpstr>El programa</vt:lpstr>
      <vt:lpstr>Programación</vt:lpstr>
      <vt:lpstr>Fundamentos de la programación</vt:lpstr>
      <vt:lpstr>Los datos de los programas</vt:lpstr>
      <vt:lpstr>Fundamentos de la programación</vt:lpstr>
      <vt:lpstr>Identificadores</vt:lpstr>
      <vt:lpstr>Identificadores</vt:lpstr>
      <vt:lpstr>Identificadores</vt:lpstr>
      <vt:lpstr>Fundamentos de la programación</vt:lpstr>
      <vt:lpstr>Tipos de datos</vt:lpstr>
      <vt:lpstr>Tipos de datos básicos</vt:lpstr>
      <vt:lpstr>char</vt:lpstr>
      <vt:lpstr>bool</vt:lpstr>
      <vt:lpstr>Mayúsculas y minúsculas</vt:lpstr>
      <vt:lpstr>string</vt:lpstr>
      <vt:lpstr>Tipos de datos básicos: ejemplo</vt:lpstr>
      <vt:lpstr>Modificadores de tipos</vt:lpstr>
      <vt:lpstr>Fundamentos de la programación</vt:lpstr>
      <vt:lpstr>Declaración de variables</vt:lpstr>
      <vt:lpstr>Datos y memoria</vt:lpstr>
      <vt:lpstr>Inicialización de variables</vt:lpstr>
      <vt:lpstr>Uso de las variables</vt:lpstr>
      <vt:lpstr>Fundamentos de la programación</vt:lpstr>
      <vt:lpstr>Instrucciones de asignación</vt:lpstr>
      <vt:lpstr>Instrucciones de asignación</vt:lpstr>
      <vt:lpstr>Variables, asignación y memoria</vt:lpstr>
      <vt:lpstr>Ejemplo: Intercambio de valores</vt:lpstr>
      <vt:lpstr>Fundamentos de la programación</vt:lpstr>
      <vt:lpstr>Operadores</vt:lpstr>
      <vt:lpstr>Operadores aritméticos</vt:lpstr>
      <vt:lpstr>Operadores aritméticos</vt:lpstr>
      <vt:lpstr>Operadores aritméticos</vt:lpstr>
      <vt:lpstr>Operadores aritméticos</vt:lpstr>
      <vt:lpstr>Operadores aritméticos</vt:lpstr>
      <vt:lpstr>Operadores aritméticos: ejemplo</vt:lpstr>
      <vt:lpstr>Fundamentos de la programación</vt:lpstr>
      <vt:lpstr>Orden de evaluación</vt:lpstr>
      <vt:lpstr>Precedencia de los operadores</vt:lpstr>
      <vt:lpstr>Evaluación de expresiones</vt:lpstr>
      <vt:lpstr>Una fórmula</vt:lpstr>
      <vt:lpstr>Abreviaturas aritméticas</vt:lpstr>
      <vt:lpstr>Desbordamiento</vt:lpstr>
      <vt:lpstr>Fundamentos de la programación</vt:lpstr>
      <vt:lpstr>Constantes</vt:lpstr>
      <vt:lpstr>¿Por qué utilizar constantes con nombre?</vt:lpstr>
      <vt:lpstr>Constantes: ejemplo</vt:lpstr>
      <vt:lpstr>Fundamentos de la programación</vt:lpstr>
      <vt:lpstr>Funciones matemáticas</vt:lpstr>
      <vt:lpstr>La biblioteca cmath</vt:lpstr>
      <vt:lpstr>Fundamentos de la programación</vt:lpstr>
      <vt:lpstr>Operaciones con caracteres</vt:lpstr>
      <vt:lpstr>Operaciones con caracteres</vt:lpstr>
      <vt:lpstr>Fundamentos de la programación</vt:lpstr>
      <vt:lpstr>Expresiones lógicas (booleanas)</vt:lpstr>
      <vt:lpstr>Operadores relacionales</vt:lpstr>
      <vt:lpstr>Fundamentos de la programación</vt:lpstr>
      <vt:lpstr>Hacer esto... o hacer esto otro...</vt:lpstr>
      <vt:lpstr>La instrucción if</vt:lpstr>
      <vt:lpstr>Fundamentos de la programación</vt:lpstr>
      <vt:lpstr>Bloques de código</vt:lpstr>
      <vt:lpstr>Bloques de código</vt:lpstr>
      <vt:lpstr>Fundamentos de la programación</vt:lpstr>
      <vt:lpstr>Mientras la condición sea cierta, repetir...</vt:lpstr>
      <vt:lpstr>La instrucción while</vt:lpstr>
      <vt:lpstr>La instrucción while</vt:lpstr>
      <vt:lpstr>Fundamentos de la programación</vt:lpstr>
      <vt:lpstr>Entrada/salida por consola (teclado/pantalla)</vt:lpstr>
      <vt:lpstr>Entrada por teclado</vt:lpstr>
      <vt:lpstr>Lectura de cadenas (string)</vt:lpstr>
      <vt:lpstr>Entrada por teclado</vt:lpstr>
      <vt:lpstr>Salida por pantalla</vt:lpstr>
      <vt:lpstr>Salida por pantalla</vt:lpstr>
      <vt:lpstr>Formato de la salida</vt:lpstr>
      <vt:lpstr>Formato de la salida</vt:lpstr>
      <vt:lpstr>Fundamentos de la programación</vt:lpstr>
      <vt:lpstr>Funciones en C++</vt:lpstr>
      <vt:lpstr>Datos en las funciones</vt:lpstr>
      <vt:lpstr>Argumentos</vt:lpstr>
      <vt:lpstr>Paso de argumentos</vt:lpstr>
      <vt:lpstr>Resultado de la función</vt:lpstr>
      <vt:lpstr>Prototipos de las funciones</vt:lpstr>
      <vt:lpstr>Un programa con funciones</vt:lpstr>
      <vt:lpstr>Un programa con funciones</vt:lpstr>
      <vt:lpstr>Un programa con funciones</vt:lpstr>
      <vt:lpstr>Un programa con funciones</vt:lpstr>
      <vt:lpstr>Un programa con funciones</vt:lpstr>
      <vt:lpstr>Acerca de Creative Commons</vt:lpstr>
    </vt:vector>
  </TitlesOfParts>
  <Company>UCM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Fundamentos de programación</dc:title>
  <dc:creator>Luis</dc:creator>
  <cp:lastModifiedBy>Luis</cp:lastModifiedBy>
  <cp:revision>748</cp:revision>
  <cp:lastPrinted>2013-09-01T18:01:13Z</cp:lastPrinted>
  <dcterms:created xsi:type="dcterms:W3CDTF">2010-03-20T08:32:51Z</dcterms:created>
  <dcterms:modified xsi:type="dcterms:W3CDTF">2013-09-01T18:02:51Z</dcterms:modified>
</cp:coreProperties>
</file>