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402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606" r:id="rId2"/>
    <p:sldId id="619" r:id="rId3"/>
    <p:sldId id="613" r:id="rId4"/>
    <p:sldId id="550" r:id="rId5"/>
    <p:sldId id="618" r:id="rId6"/>
    <p:sldId id="609" r:id="rId7"/>
    <p:sldId id="620" r:id="rId8"/>
    <p:sldId id="602" r:id="rId9"/>
    <p:sldId id="603" r:id="rId10"/>
    <p:sldId id="621" r:id="rId11"/>
    <p:sldId id="601" r:id="rId12"/>
    <p:sldId id="605" r:id="rId13"/>
    <p:sldId id="622" r:id="rId14"/>
    <p:sldId id="611" r:id="rId15"/>
    <p:sldId id="612" r:id="rId16"/>
    <p:sldId id="614" r:id="rId17"/>
    <p:sldId id="590" r:id="rId18"/>
    <p:sldId id="623" r:id="rId19"/>
    <p:sldId id="615" r:id="rId20"/>
    <p:sldId id="591" r:id="rId21"/>
    <p:sldId id="592" r:id="rId22"/>
    <p:sldId id="593" r:id="rId23"/>
    <p:sldId id="608" r:id="rId24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37A8"/>
    <a:srgbClr val="003366"/>
    <a:srgbClr val="FF9966"/>
    <a:srgbClr val="FF6699"/>
    <a:srgbClr val="9966FF"/>
    <a:srgbClr val="3333CC"/>
    <a:srgbClr val="FFFF6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8" autoAdjust="0"/>
    <p:restoredTop sz="94660"/>
  </p:normalViewPr>
  <p:slideViewPr>
    <p:cSldViewPr>
      <p:cViewPr varScale="1">
        <p:scale>
          <a:sx n="109" d="100"/>
          <a:sy n="109" d="100"/>
        </p:scale>
        <p:origin x="40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163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31/08/2013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3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8/31/2013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8/31/2013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Ejemplos de secuencias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32968" y="3419708"/>
            <a:ext cx="1097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 II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¿Paréntesis bien emparejados?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Autofit/>
          </a:bodyPr>
          <a:lstStyle/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(error)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"Error: cierre sin apertura (pos. "</a:t>
            </a:r>
            <a:r>
              <a:rPr lang="es-ES" sz="1800" dirty="0" smtClean="0">
                <a:latin typeface="Consolas" pitchFamily="49" charset="0"/>
              </a:rPr>
              <a:t> &lt;&lt; pos 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")"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 if </a:t>
            </a:r>
            <a:r>
              <a:rPr lang="es-ES" sz="1800" dirty="0" smtClean="0">
                <a:latin typeface="Consolas" pitchFamily="49" charset="0"/>
              </a:rPr>
              <a:t>(anidamiento &gt;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"Error: Apertura sin cierre"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else</a:t>
            </a:r>
            <a:r>
              <a:rPr lang="es-ES" sz="1800" dirty="0" smtClean="0">
                <a:latin typeface="Consolas" pitchFamily="49" charset="0"/>
              </a:rPr>
              <a:t>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cout &lt;&lt;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"Correcto"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cout &lt;&lt; endl;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732999" y="404664"/>
            <a:ext cx="1957587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parentesis.cpp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4005064"/>
            <a:ext cx="6235065" cy="23660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¿Dos secuencias iguales?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iguales.cpp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611560" y="942628"/>
            <a:ext cx="820891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iguales()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sonIguales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double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d1, d2;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ifstream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sec1, sec2;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final = false;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sec1.open(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"secuencia1.txt"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sec2.open(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"secuencia2.txt"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sec1 &gt;&gt; d1;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sec2 &gt;&gt; d2;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Al menos estarán los centinelas (0)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sonIguales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&amp;&amp; !final)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sonIguales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(d1 == d2);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final = ((d1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|| (d2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(!final)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sec1 &gt;&gt; d1;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sec2 &gt;&gt; d2;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sec1.close();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sec2.close();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sonIguales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grpSp>
        <p:nvGrpSpPr>
          <p:cNvPr id="6" name="7 Grupo"/>
          <p:cNvGrpSpPr/>
          <p:nvPr/>
        </p:nvGrpSpPr>
        <p:grpSpPr>
          <a:xfrm>
            <a:off x="3203848" y="5028033"/>
            <a:ext cx="5256584" cy="561207"/>
            <a:chOff x="899591" y="5329783"/>
            <a:chExt cx="5572537" cy="5612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8 CuadroTexto"/>
            <p:cNvSpPr txBox="1"/>
            <p:nvPr/>
          </p:nvSpPr>
          <p:spPr>
            <a:xfrm>
              <a:off x="899591" y="5329783"/>
              <a:ext cx="5572537" cy="56120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noAutofit/>
            </a:bodyPr>
            <a:lstStyle/>
            <a:p>
              <a:pPr marL="540000"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Cambia </a:t>
              </a: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secuencia2.txt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por </a:t>
              </a: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secuencia3.txt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</a:t>
              </a:r>
              <a:b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y por </a:t>
              </a: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secuencia4.txt</a:t>
              </a: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 para comprobar otros casos</a:t>
              </a:r>
            </a:p>
          </p:txBody>
        </p:sp>
        <p:pic>
          <p:nvPicPr>
            <p:cNvPr id="10" name="Picture 3" descr="D:\Docencia\Fundamentos de programación\CV\icoGuille\xeyes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3660" y="5401791"/>
              <a:ext cx="426720" cy="426720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1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Números primos menores que 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Secuencia calculada: números divisibles sólo por 1 y ellos mismos (&lt; </a:t>
            </a:r>
            <a:r>
              <a:rPr lang="es-ES" sz="2000" i="1" dirty="0" smtClean="0"/>
              <a:t>N</a:t>
            </a:r>
            <a:r>
              <a:rPr lang="es-ES" sz="2000" dirty="0" smtClean="0"/>
              <a:t>)</a:t>
            </a:r>
            <a:endParaRPr lang="es-ES" sz="2000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primos.cpp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27584" y="1412776"/>
            <a:ext cx="7920880" cy="4965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CFF"/>
                </a:solidFill>
                <a:latin typeface="Consolas" pitchFamily="49" charset="0"/>
              </a:rPr>
              <a:t>#include &lt;iostream&gt;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using namespace </a:t>
            </a:r>
            <a:r>
              <a:rPr lang="es-ES" dirty="0" smtClean="0">
                <a:latin typeface="Consolas" pitchFamily="49" charset="0"/>
              </a:rPr>
              <a:t>std;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primo(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main()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num, candidato;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"Entero en el que parar (&gt;1): "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cin &gt;&gt; num;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(num &gt;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candidato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El 1 no se considera un número primo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(candidato &lt; num) {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cout &lt;&lt; candidato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Mostrar número primo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candidato++;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(!primo(candidato)) {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Siguiente primo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   candidato++;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563888" y="2113806"/>
            <a:ext cx="4320480" cy="0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Números primos menores que 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827584" y="920715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primo(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dirty="0" smtClean="0">
                <a:latin typeface="Consolas" pitchFamily="49" charset="0"/>
              </a:rPr>
              <a:t> (int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 i &lt;= n -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1</a:t>
            </a:r>
            <a:r>
              <a:rPr lang="es-ES" dirty="0" smtClean="0">
                <a:latin typeface="Consolas" pitchFamily="49" charset="0"/>
              </a:rPr>
              <a:t>; i++)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 % i ==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Es divisible por i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Números primos menores que 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2000" dirty="0" smtClean="0">
                <a:solidFill>
                  <a:srgbClr val="FFC000"/>
                </a:solidFill>
              </a:rPr>
              <a:t>Mejoras:</a:t>
            </a:r>
            <a:r>
              <a:rPr lang="es-ES" sz="2000" dirty="0" smtClean="0"/>
              <a:t> probar sólo impares; sólo pueden ser divisibles por impares; no pueden ser divisibles por ninguno mayor que su mitad</a:t>
            </a:r>
            <a:endParaRPr lang="es-ES" sz="2000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primos2.cpp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27584" y="1782341"/>
            <a:ext cx="7992888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candidato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cout &lt;&lt; candidato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Mostrar el número primo 2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candidato++;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Seguimos con el 3, que es primo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(candidato &lt; num) {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cout &lt;&lt; candidato &lt;&lt;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" "</a:t>
            </a:r>
            <a:r>
              <a:rPr lang="es-ES" dirty="0" smtClean="0">
                <a:latin typeface="Consolas" pitchFamily="49" charset="0"/>
              </a:rPr>
              <a:t>;  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Mostrar número primo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candidato = candidato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 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Sólo probamos impares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(!primo(candidato)) {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Siguiente número primo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   candidato = candidato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}</a:t>
            </a:r>
          </a:p>
          <a:p>
            <a:pPr marL="0" lvl="1" indent="1588">
              <a:lnSpc>
                <a:spcPts val="2000"/>
              </a:lnSpc>
              <a:spcAft>
                <a:spcPts val="1200"/>
              </a:spcAft>
              <a:buNone/>
            </a:pPr>
            <a:r>
              <a:rPr lang="es-ES" dirty="0" smtClean="0">
                <a:latin typeface="Consolas" pitchFamily="49" charset="0"/>
              </a:rPr>
              <a:t>      } ...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primo(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 {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for</a:t>
            </a:r>
            <a:r>
              <a:rPr lang="es-ES" dirty="0" smtClean="0">
                <a:latin typeface="Consolas" pitchFamily="49" charset="0"/>
              </a:rPr>
              <a:t> 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</a:rPr>
              <a:t>; i &lt;= n /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 i = i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 % i ==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  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dirty="0" smtClean="0">
                <a:latin typeface="Consolas" pitchFamily="49" charset="0"/>
              </a:rPr>
              <a:t>; </a:t>
            </a:r>
            <a:r>
              <a:rPr lang="es-ES" dirty="0" smtClean="0">
                <a:solidFill>
                  <a:srgbClr val="92D050"/>
                </a:solidFill>
                <a:latin typeface="Consolas" pitchFamily="49" charset="0"/>
              </a:rPr>
              <a:t>// Es divisible por i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0" lvl="1" indent="1588">
              <a:lnSpc>
                <a:spcPts val="2000"/>
              </a:lnSpc>
              <a:buNone/>
            </a:pPr>
            <a:r>
              <a:rPr lang="es-ES" dirty="0" smtClean="0">
                <a:latin typeface="Consolas" pitchFamily="49" charset="0"/>
              </a:rPr>
              <a:t>   }...</a:t>
            </a:r>
          </a:p>
        </p:txBody>
      </p:sp>
      <p:grpSp>
        <p:nvGrpSpPr>
          <p:cNvPr id="42" name="41 Grupo"/>
          <p:cNvGrpSpPr/>
          <p:nvPr/>
        </p:nvGrpSpPr>
        <p:grpSpPr>
          <a:xfrm>
            <a:off x="1907704" y="1359818"/>
            <a:ext cx="2880320" cy="1781150"/>
            <a:chOff x="1907704" y="1359818"/>
            <a:chExt cx="2880320" cy="1781150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1907704" y="1359818"/>
              <a:ext cx="2232248" cy="0"/>
            </a:xfrm>
            <a:prstGeom prst="line">
              <a:avLst/>
            </a:prstGeom>
            <a:ln w="254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H="1" flipV="1">
              <a:off x="3203848" y="1359818"/>
              <a:ext cx="1584176" cy="1781150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42 Grupo"/>
          <p:cNvGrpSpPr/>
          <p:nvPr/>
        </p:nvGrpSpPr>
        <p:grpSpPr>
          <a:xfrm>
            <a:off x="3131840" y="1359818"/>
            <a:ext cx="5256584" cy="3725366"/>
            <a:chOff x="3131840" y="1359818"/>
            <a:chExt cx="5256584" cy="3725366"/>
          </a:xfrm>
        </p:grpSpPr>
        <p:cxnSp>
          <p:nvCxnSpPr>
            <p:cNvPr id="14" name="13 Conector recto"/>
            <p:cNvCxnSpPr/>
            <p:nvPr/>
          </p:nvCxnSpPr>
          <p:spPr>
            <a:xfrm>
              <a:off x="4211960" y="1359818"/>
              <a:ext cx="4176464" cy="0"/>
            </a:xfrm>
            <a:prstGeom prst="line">
              <a:avLst/>
            </a:prstGeom>
            <a:ln w="254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flipV="1">
              <a:off x="5724128" y="1359818"/>
              <a:ext cx="758180" cy="2933278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flipV="1">
              <a:off x="3131840" y="4293096"/>
              <a:ext cx="2592288" cy="792088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flipV="1">
              <a:off x="5580112" y="4293096"/>
              <a:ext cx="144016" cy="720081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43 Grupo"/>
          <p:cNvGrpSpPr/>
          <p:nvPr/>
        </p:nvGrpSpPr>
        <p:grpSpPr>
          <a:xfrm>
            <a:off x="899592" y="1666900"/>
            <a:ext cx="6264696" cy="3346276"/>
            <a:chOff x="899592" y="1666900"/>
            <a:chExt cx="6264696" cy="3346276"/>
          </a:xfrm>
        </p:grpSpPr>
        <p:cxnSp>
          <p:nvCxnSpPr>
            <p:cNvPr id="26" name="25 Conector recto"/>
            <p:cNvCxnSpPr/>
            <p:nvPr/>
          </p:nvCxnSpPr>
          <p:spPr>
            <a:xfrm>
              <a:off x="899592" y="1666900"/>
              <a:ext cx="6264696" cy="0"/>
            </a:xfrm>
            <a:prstGeom prst="line">
              <a:avLst/>
            </a:prstGeom>
            <a:ln w="254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 flipH="1" flipV="1">
              <a:off x="2627784" y="1700808"/>
              <a:ext cx="1656184" cy="3312368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23 Conector recto de flecha"/>
          <p:cNvCxnSpPr/>
          <p:nvPr/>
        </p:nvCxnSpPr>
        <p:spPr>
          <a:xfrm>
            <a:off x="4932040" y="3284984"/>
            <a:ext cx="288032" cy="36004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Números primos menores que 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None/>
            </a:pPr>
            <a:r>
              <a:rPr lang="es-ES" sz="2000" dirty="0" smtClean="0"/>
              <a:t>Otra mejora más: Paramos al encontrar el primer divisor</a:t>
            </a:r>
            <a:endParaRPr lang="es-ES" sz="2000" i="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primos3.cpp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96119" y="1586597"/>
            <a:ext cx="7992888" cy="3426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primo(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n)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dirty="0" smtClean="0">
                <a:latin typeface="Consolas" pitchFamily="49" charset="0"/>
              </a:rPr>
              <a:t> i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3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</a:t>
            </a:r>
            <a:r>
              <a:rPr lang="es-ES" dirty="0" smtClean="0">
                <a:latin typeface="Consolas" pitchFamily="49" charset="0"/>
              </a:rPr>
              <a:t> ((i &lt;= n /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) &amp;&amp;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dirty="0" smtClean="0">
                <a:latin typeface="Consolas" pitchFamily="49" charset="0"/>
              </a:rPr>
              <a:t> (n % i ==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dirty="0" smtClean="0">
                <a:latin typeface="Consolas" pitchFamily="49" charset="0"/>
              </a:rPr>
              <a:t>) {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  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   i = i + </a:t>
            </a:r>
            <a:r>
              <a:rPr lang="es-ES" dirty="0" smtClean="0">
                <a:solidFill>
                  <a:srgbClr val="FFFF00"/>
                </a:solidFill>
                <a:latin typeface="Consolas" pitchFamily="49" charset="0"/>
              </a:rPr>
              <a:t>2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return</a:t>
            </a:r>
            <a:r>
              <a:rPr lang="es-ES" dirty="0" smtClean="0">
                <a:latin typeface="Consolas" pitchFamily="49" charset="0"/>
              </a:rPr>
              <a:t> </a:t>
            </a:r>
            <a:r>
              <a:rPr lang="es-ES" dirty="0" err="1" smtClean="0">
                <a:latin typeface="Consolas" pitchFamily="49" charset="0"/>
              </a:rPr>
              <a:t>esPrimo</a:t>
            </a:r>
            <a:r>
              <a:rPr lang="es-ES" dirty="0" smtClean="0"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dirty="0" smtClean="0">
                <a:latin typeface="Consolas" pitchFamily="49" charset="0"/>
              </a:rPr>
              <a:t>}</a:t>
            </a:r>
          </a:p>
        </p:txBody>
      </p:sp>
      <p:grpSp>
        <p:nvGrpSpPr>
          <p:cNvPr id="12" name="11 Grupo"/>
          <p:cNvGrpSpPr/>
          <p:nvPr/>
        </p:nvGrpSpPr>
        <p:grpSpPr>
          <a:xfrm>
            <a:off x="1187624" y="1359818"/>
            <a:ext cx="5832648" cy="2827362"/>
            <a:chOff x="1015033" y="1844824"/>
            <a:chExt cx="5832648" cy="2827362"/>
          </a:xfrm>
        </p:grpSpPr>
        <p:cxnSp>
          <p:nvCxnSpPr>
            <p:cNvPr id="10" name="9 Conector recto"/>
            <p:cNvCxnSpPr/>
            <p:nvPr/>
          </p:nvCxnSpPr>
          <p:spPr>
            <a:xfrm>
              <a:off x="2627784" y="1844824"/>
              <a:ext cx="4219897" cy="0"/>
            </a:xfrm>
            <a:prstGeom prst="line">
              <a:avLst/>
            </a:prstGeom>
            <a:ln w="2540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V="1">
              <a:off x="4903465" y="1844824"/>
              <a:ext cx="0" cy="1277094"/>
            </a:xfrm>
            <a:prstGeom prst="line">
              <a:avLst/>
            </a:prstGeom>
            <a:ln w="25400">
              <a:solidFill>
                <a:srgbClr val="FFC000"/>
              </a:solidFill>
              <a:headEnd type="stealth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23 Rectángulo"/>
            <p:cNvSpPr/>
            <p:nvPr/>
          </p:nvSpPr>
          <p:spPr>
            <a:xfrm>
              <a:off x="1015033" y="3122070"/>
              <a:ext cx="4392488" cy="1550116"/>
            </a:xfrm>
            <a:prstGeom prst="rect">
              <a:avLst/>
            </a:prstGeom>
            <a:noFill/>
            <a:ln w="190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uiExpand="1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417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210184" y="3044280"/>
            <a:ext cx="2723823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de un número en un archivo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859636" y="942628"/>
            <a:ext cx="1830950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buscaarch.cpp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975930"/>
            <a:ext cx="8208912" cy="520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&lt;iostream&gt;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using namespace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std;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&lt;fstream&gt;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endParaRPr lang="es-ES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busca(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n);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Devuelve la línea en la que se encuentra o -1 si no está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endParaRPr lang="es-ES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main() {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num,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endParaRPr lang="es-ES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a localizar: 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cin &gt;&gt; num;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busca(num);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-1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"Encontrado (línea 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")"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{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"No encontrado"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endl;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009DD9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9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51920" y="4033639"/>
            <a:ext cx="4320480" cy="0"/>
          </a:xfrm>
          <a:prstGeom prst="straightConnector1">
            <a:avLst/>
          </a:prstGeom>
          <a:ln w="38100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0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de un número en un archivo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9" name="8 Rectángulo"/>
          <p:cNvSpPr/>
          <p:nvPr/>
        </p:nvSpPr>
        <p:spPr>
          <a:xfrm>
            <a:off x="467544" y="891366"/>
            <a:ext cx="8208912" cy="5633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busca(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n)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i,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encontrado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ifstream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archivo;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archivo.open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"enteros.txt"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(!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archivo.is_open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())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-1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archivo &gt;&gt; i;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((i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&amp;&amp; !encontrado)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++;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(i == n)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   encontrado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}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archivo &gt;&gt; i;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(!encontrado) {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-1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archivo.close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linea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lnSpc>
                <a:spcPts val="1800"/>
              </a:lnSpc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3963" y="1729383"/>
            <a:ext cx="942975" cy="290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6012160" y="4314582"/>
            <a:ext cx="111280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Centinela</a:t>
            </a:r>
            <a:endParaRPr lang="es-E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cxnSp>
        <p:nvCxnSpPr>
          <p:cNvPr id="13" name="12 Conector recto de flecha"/>
          <p:cNvCxnSpPr/>
          <p:nvPr/>
        </p:nvCxnSpPr>
        <p:spPr>
          <a:xfrm>
            <a:off x="7103815" y="4509120"/>
            <a:ext cx="432048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1000"/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4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0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420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1924806" y="3044280"/>
            <a:ext cx="5294590" cy="14465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Búsquedas en </a:t>
            </a:r>
            <a:b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</a:br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secuencias ordenadas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Índice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7571184" cy="5200996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Recorridos	404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Un aparcamiento	405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¿Paréntesis bien emparejados?	409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¿Dos secuencias iguales?	412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Números primos menores que N	413</a:t>
            </a:r>
          </a:p>
          <a:p>
            <a:pPr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Búsquedas	417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Búsqueda de un número en un archivo	419</a:t>
            </a:r>
          </a:p>
          <a:p>
            <a:pPr marL="720725" lvl="1" indent="1588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  <a:tabLst>
                <a:tab pos="5741988" algn="l"/>
              </a:tabLst>
            </a:pPr>
            <a:r>
              <a:rPr lang="es-ES" sz="1800" dirty="0" smtClean="0">
                <a:latin typeface="Calibri"/>
              </a:rPr>
              <a:t>Búsquedas en secuencias ordenadas	</a:t>
            </a:r>
            <a:r>
              <a:rPr lang="es-ES" sz="1800" dirty="0" smtClean="0">
                <a:latin typeface="Calibri"/>
              </a:rPr>
              <a:t>420</a:t>
            </a:r>
            <a:endParaRPr lang="es-ES" sz="1800" dirty="0" smtClean="0">
              <a:latin typeface="Calibri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Búsqueda en secuencias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70000" lnSpcReduction="20000"/>
          </a:bodyPr>
          <a:lstStyle/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900" i="0" dirty="0" smtClean="0"/>
              <a:t>Secuencia ordenada de menor a mayor:</a:t>
            </a:r>
            <a:br>
              <a:rPr lang="es-ES" sz="2900" i="0" dirty="0" smtClean="0"/>
            </a:br>
            <a:r>
              <a:rPr lang="es-ES" sz="2900" i="0" dirty="0" smtClean="0"/>
              <a:t>paramos al encontrar uno mayor o igual al buscado</a:t>
            </a:r>
          </a:p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s-ES" sz="2900" dirty="0" smtClean="0"/>
              <a:t>Los que resten serán seguro mayores: </a:t>
            </a:r>
            <a:r>
              <a:rPr lang="es-ES" sz="2900" i="1" dirty="0" smtClean="0"/>
              <a:t>¡no puede estar el buscado!</a:t>
            </a:r>
            <a:endParaRPr lang="es-ES" i="1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986273" y="942628"/>
            <a:ext cx="1704313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buscaord.cpp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2348880"/>
            <a:ext cx="962025" cy="2962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10 Rectángulo"/>
          <p:cNvSpPr/>
          <p:nvPr/>
        </p:nvSpPr>
        <p:spPr>
          <a:xfrm>
            <a:off x="467544" y="2132856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"Valor a localizar: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cin &gt;&gt; num;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 &gt;&gt; i;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((i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&amp;&amp; (i &lt; num)) {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++;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archivo &gt;&gt; i;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(i == num) {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"Encontrado (pos.: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")"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"No encontrado"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cout &lt;&lt; endl;</a:t>
            </a:r>
          </a:p>
          <a:p>
            <a:pPr marL="360000" lvl="1" indent="1588">
              <a:buClr>
                <a:srgbClr val="04617B">
                  <a:lumMod val="20000"/>
                  <a:lumOff val="80000"/>
                </a:srgbClr>
              </a:buClr>
              <a:buSzPct val="100000"/>
            </a:pP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archivo.close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7203529" y="5132809"/>
            <a:ext cx="432048" cy="0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3851920" y="2348880"/>
            <a:ext cx="1728192" cy="648072"/>
          </a:xfrm>
          <a:prstGeom prst="straightConnector1">
            <a:avLst/>
          </a:prstGeom>
          <a:ln w="28575">
            <a:solidFill>
              <a:srgbClr val="FFC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80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uiExpand="1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s-ES" dirty="0" smtClean="0"/>
              <a:t>Secuencias ordenadas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70000" lnSpcReduction="20000"/>
          </a:bodyPr>
          <a:lstStyle/>
          <a:p>
            <a:pPr marL="361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i="0" dirty="0" smtClean="0"/>
              <a:t>Si el elemento está: procesamiento similar a secuencias desordenadas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grpSp>
        <p:nvGrpSpPr>
          <p:cNvPr id="6" name="65 Grupo"/>
          <p:cNvGrpSpPr/>
          <p:nvPr/>
        </p:nvGrpSpPr>
        <p:grpSpPr>
          <a:xfrm>
            <a:off x="5617684" y="3121894"/>
            <a:ext cx="1860274" cy="2467322"/>
            <a:chOff x="6672166" y="3265934"/>
            <a:chExt cx="1860274" cy="2467322"/>
          </a:xfrm>
        </p:grpSpPr>
        <p:cxnSp>
          <p:nvCxnSpPr>
            <p:cNvPr id="10" name="9 Conector recto de flecha"/>
            <p:cNvCxnSpPr/>
            <p:nvPr/>
          </p:nvCxnSpPr>
          <p:spPr>
            <a:xfrm>
              <a:off x="7914071" y="3625231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10 CuadroTexto"/>
            <p:cNvSpPr txBox="1"/>
            <p:nvPr/>
          </p:nvSpPr>
          <p:spPr>
            <a:xfrm>
              <a:off x="7786723" y="3265934"/>
              <a:ext cx="74571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rot="5400000">
              <a:off x="7321111" y="4550160"/>
              <a:ext cx="184351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6672166" y="5460800"/>
              <a:ext cx="157331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 rot="16200000" flipH="1">
              <a:off x="6565705" y="5597426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64 Grupo"/>
          <p:cNvGrpSpPr/>
          <p:nvPr/>
        </p:nvGrpSpPr>
        <p:grpSpPr>
          <a:xfrm>
            <a:off x="4303019" y="2636888"/>
            <a:ext cx="2664000" cy="1142868"/>
            <a:chOff x="5357501" y="2780928"/>
            <a:chExt cx="2664000" cy="1142868"/>
          </a:xfrm>
        </p:grpSpPr>
        <p:cxnSp>
          <p:nvCxnSpPr>
            <p:cNvPr id="17" name="16 Conector recto de flecha"/>
            <p:cNvCxnSpPr/>
            <p:nvPr/>
          </p:nvCxnSpPr>
          <p:spPr>
            <a:xfrm rot="5400000">
              <a:off x="6418657" y="3041356"/>
              <a:ext cx="530868" cy="1001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17 Decisión"/>
            <p:cNvSpPr/>
            <p:nvPr/>
          </p:nvSpPr>
          <p:spPr>
            <a:xfrm>
              <a:off x="5357501" y="3311796"/>
              <a:ext cx="2664000" cy="612000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latin typeface="Consolas" pitchFamily="49" charset="0"/>
                </a:rPr>
                <a:t>(i != </a:t>
              </a:r>
              <a:r>
                <a:rPr lang="es-ES" sz="1200" dirty="0" smtClean="0">
                  <a:solidFill>
                    <a:srgbClr val="FFFF00"/>
                  </a:solidFill>
                  <a:latin typeface="Consolas" pitchFamily="49" charset="0"/>
                </a:rPr>
                <a:t>0</a:t>
              </a:r>
              <a:r>
                <a:rPr lang="es-ES" sz="1200" dirty="0" smtClean="0">
                  <a:latin typeface="Consolas" pitchFamily="49" charset="0"/>
                </a:rPr>
                <a:t>) </a:t>
              </a:r>
              <a:br>
                <a:rPr lang="es-ES" sz="1200" dirty="0" smtClean="0">
                  <a:latin typeface="Consolas" pitchFamily="49" charset="0"/>
                </a:rPr>
              </a:br>
              <a:r>
                <a:rPr lang="es-ES" sz="1200" dirty="0" smtClean="0">
                  <a:latin typeface="Consolas" pitchFamily="49" charset="0"/>
                </a:rPr>
                <a:t>&amp;&amp; (i &lt; num)</a:t>
              </a: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8" name="66 Grupo"/>
          <p:cNvGrpSpPr/>
          <p:nvPr/>
        </p:nvGrpSpPr>
        <p:grpSpPr>
          <a:xfrm>
            <a:off x="4067944" y="2853706"/>
            <a:ext cx="2457598" cy="2258940"/>
            <a:chOff x="5122426" y="2997746"/>
            <a:chExt cx="2457598" cy="2258940"/>
          </a:xfrm>
        </p:grpSpPr>
        <p:cxnSp>
          <p:nvCxnSpPr>
            <p:cNvPr id="20" name="19 Conector recto de flecha"/>
            <p:cNvCxnSpPr/>
            <p:nvPr/>
          </p:nvCxnSpPr>
          <p:spPr>
            <a:xfrm rot="5400000">
              <a:off x="6319131" y="4886181"/>
              <a:ext cx="7362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969017" y="3906841"/>
              <a:ext cx="63350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>
              <a:off x="5122426" y="2998540"/>
              <a:ext cx="154021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rot="5400000">
              <a:off x="4013595" y="4126422"/>
              <a:ext cx="22589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 rot="10800000">
              <a:off x="5124810" y="5236839"/>
              <a:ext cx="156481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25 Conector recto de flecha"/>
            <p:cNvCxnSpPr>
              <a:endCxn id="27" idx="0"/>
            </p:cNvCxnSpPr>
            <p:nvPr/>
          </p:nvCxnSpPr>
          <p:spPr>
            <a:xfrm flipH="1">
              <a:off x="6680024" y="3947039"/>
              <a:ext cx="12784" cy="490073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5780024" y="4437112"/>
              <a:ext cx="1800000" cy="432048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err="1" smtClean="0">
                  <a:latin typeface="Consolas" pitchFamily="49" charset="0"/>
                </a:rPr>
                <a:t>cont</a:t>
              </a:r>
              <a:r>
                <a:rPr lang="es-ES" sz="1200" dirty="0" smtClean="0">
                  <a:latin typeface="Consolas" pitchFamily="49" charset="0"/>
                </a:rPr>
                <a:t>++;</a:t>
              </a:r>
              <a:br>
                <a:rPr lang="es-ES" sz="1200" dirty="0" smtClean="0">
                  <a:latin typeface="Consolas" pitchFamily="49" charset="0"/>
                </a:rPr>
              </a:br>
              <a:r>
                <a:rPr lang="es-ES" sz="1200" dirty="0" smtClean="0">
                  <a:latin typeface="Consolas" pitchFamily="49" charset="0"/>
                </a:rPr>
                <a:t>archivo &gt;&gt; i;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aphicFrame>
        <p:nvGraphicFramePr>
          <p:cNvPr id="37" name="36 Tabla"/>
          <p:cNvGraphicFramePr>
            <a:graphicFrameLocks noGrp="1"/>
          </p:cNvGraphicFramePr>
          <p:nvPr/>
        </p:nvGraphicFramePr>
        <p:xfrm>
          <a:off x="827584" y="1930520"/>
          <a:ext cx="6120002" cy="274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sym typeface="Symbol"/>
                        </a:rPr>
                        <a:t>159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" name="37 Conector recto de flecha"/>
          <p:cNvCxnSpPr/>
          <p:nvPr/>
        </p:nvCxnSpPr>
        <p:spPr>
          <a:xfrm rot="5400000">
            <a:off x="945927" y="1808014"/>
            <a:ext cx="2160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49 Tabla"/>
          <p:cNvGraphicFramePr>
            <a:graphicFrameLocks noGrp="1"/>
          </p:cNvGraphicFramePr>
          <p:nvPr/>
        </p:nvGraphicFramePr>
        <p:xfrm>
          <a:off x="899592" y="2764137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51 Tabla"/>
          <p:cNvGraphicFramePr>
            <a:graphicFrameLocks noGrp="1"/>
          </p:cNvGraphicFramePr>
          <p:nvPr/>
        </p:nvGraphicFramePr>
        <p:xfrm>
          <a:off x="899592" y="3772248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" name="54 CuadroTexto"/>
          <p:cNvSpPr txBox="1"/>
          <p:nvPr/>
        </p:nvSpPr>
        <p:spPr>
          <a:xfrm>
            <a:off x="2198363" y="3817591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2198363" y="2803690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9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195736" y="3817591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2195736" y="3817591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9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4984998" y="2420864"/>
            <a:ext cx="1296144" cy="288032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200" dirty="0" smtClean="0">
                <a:latin typeface="Consolas" pitchFamily="49" charset="0"/>
              </a:rPr>
              <a:t>archivo &gt;&gt; i;</a:t>
            </a:r>
            <a:endParaRPr lang="es-E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04618 1.11111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8 1.11111E-6 L 0.0934 1.11111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4.44444E-6 L 0.14062 4.44444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2" grpId="0" animBg="1"/>
      <p:bldP spid="64" grpId="0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Secuencias ordenadas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70000" lnSpcReduction="20000"/>
          </a:bodyPr>
          <a:lstStyle/>
          <a:p>
            <a:pPr marL="3619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2800" i="0" dirty="0" smtClean="0"/>
              <a:t>Si el elemento no está: evitamos buscar en el resto de la secuencia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grpSp>
        <p:nvGrpSpPr>
          <p:cNvPr id="6" name="65 Grupo"/>
          <p:cNvGrpSpPr/>
          <p:nvPr/>
        </p:nvGrpSpPr>
        <p:grpSpPr>
          <a:xfrm>
            <a:off x="5625954" y="3121894"/>
            <a:ext cx="1860274" cy="2467322"/>
            <a:chOff x="6672166" y="3265934"/>
            <a:chExt cx="1860274" cy="2467322"/>
          </a:xfrm>
        </p:grpSpPr>
        <p:cxnSp>
          <p:nvCxnSpPr>
            <p:cNvPr id="10" name="9 Conector recto de flecha"/>
            <p:cNvCxnSpPr/>
            <p:nvPr/>
          </p:nvCxnSpPr>
          <p:spPr>
            <a:xfrm>
              <a:off x="7914071" y="3625231"/>
              <a:ext cx="347843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/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10 CuadroTexto"/>
            <p:cNvSpPr txBox="1"/>
            <p:nvPr/>
          </p:nvSpPr>
          <p:spPr>
            <a:xfrm>
              <a:off x="7786723" y="3265934"/>
              <a:ext cx="74571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false</a:t>
              </a:r>
            </a:p>
          </p:txBody>
        </p:sp>
        <p:cxnSp>
          <p:nvCxnSpPr>
            <p:cNvPr id="12" name="11 Conector recto de flecha"/>
            <p:cNvCxnSpPr/>
            <p:nvPr/>
          </p:nvCxnSpPr>
          <p:spPr>
            <a:xfrm rot="5400000">
              <a:off x="7321111" y="4550160"/>
              <a:ext cx="184351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3" name="12 Conector recto de flecha"/>
            <p:cNvCxnSpPr/>
            <p:nvPr/>
          </p:nvCxnSpPr>
          <p:spPr>
            <a:xfrm>
              <a:off x="6672166" y="5460800"/>
              <a:ext cx="1573314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13 Conector recto de flecha"/>
            <p:cNvCxnSpPr/>
            <p:nvPr/>
          </p:nvCxnSpPr>
          <p:spPr>
            <a:xfrm rot="16200000" flipH="1">
              <a:off x="6565705" y="5597426"/>
              <a:ext cx="262930" cy="872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64 Grupo"/>
          <p:cNvGrpSpPr/>
          <p:nvPr/>
        </p:nvGrpSpPr>
        <p:grpSpPr>
          <a:xfrm>
            <a:off x="4311289" y="2636888"/>
            <a:ext cx="2664000" cy="1142868"/>
            <a:chOff x="5357501" y="2780928"/>
            <a:chExt cx="2664000" cy="1142868"/>
          </a:xfrm>
        </p:grpSpPr>
        <p:cxnSp>
          <p:nvCxnSpPr>
            <p:cNvPr id="17" name="16 Conector recto de flecha"/>
            <p:cNvCxnSpPr/>
            <p:nvPr/>
          </p:nvCxnSpPr>
          <p:spPr>
            <a:xfrm rot="5400000">
              <a:off x="6418657" y="3041356"/>
              <a:ext cx="530868" cy="10012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8" name="17 Decisión"/>
            <p:cNvSpPr/>
            <p:nvPr/>
          </p:nvSpPr>
          <p:spPr>
            <a:xfrm>
              <a:off x="5357501" y="3311796"/>
              <a:ext cx="2664000" cy="612000"/>
            </a:xfrm>
            <a:prstGeom prst="flowChartDecision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0" tIns="36000" rIns="0" bIns="36000" rtlCol="0" anchor="ctr" anchorCtr="0">
              <a:noAutofit/>
            </a:bodyPr>
            <a:lstStyle/>
            <a:p>
              <a:pPr algn="ctr"/>
              <a:r>
                <a:rPr lang="es-ES" sz="1200" dirty="0" smtClean="0">
                  <a:latin typeface="Consolas" pitchFamily="49" charset="0"/>
                </a:rPr>
                <a:t>(i != </a:t>
              </a:r>
              <a:r>
                <a:rPr lang="es-ES" sz="1200" dirty="0" smtClean="0">
                  <a:solidFill>
                    <a:srgbClr val="FFFF00"/>
                  </a:solidFill>
                  <a:latin typeface="Consolas" pitchFamily="49" charset="0"/>
                </a:rPr>
                <a:t>0</a:t>
              </a:r>
              <a:r>
                <a:rPr lang="es-ES" sz="1200" dirty="0" smtClean="0">
                  <a:latin typeface="Consolas" pitchFamily="49" charset="0"/>
                </a:rPr>
                <a:t>) </a:t>
              </a:r>
              <a:br>
                <a:rPr lang="es-ES" sz="1200" dirty="0" smtClean="0">
                  <a:latin typeface="Consolas" pitchFamily="49" charset="0"/>
                </a:rPr>
              </a:br>
              <a:r>
                <a:rPr lang="es-ES" sz="1200" dirty="0" smtClean="0">
                  <a:latin typeface="Consolas" pitchFamily="49" charset="0"/>
                </a:rPr>
                <a:t>&amp;&amp; (i &lt; num)</a:t>
              </a:r>
              <a:endParaRPr lang="es-E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pSp>
        <p:nvGrpSpPr>
          <p:cNvPr id="8" name="66 Grupo"/>
          <p:cNvGrpSpPr/>
          <p:nvPr/>
        </p:nvGrpSpPr>
        <p:grpSpPr>
          <a:xfrm>
            <a:off x="4076214" y="2853706"/>
            <a:ext cx="2457598" cy="2258940"/>
            <a:chOff x="5122426" y="2997746"/>
            <a:chExt cx="2457598" cy="2258940"/>
          </a:xfrm>
        </p:grpSpPr>
        <p:cxnSp>
          <p:nvCxnSpPr>
            <p:cNvPr id="20" name="19 Conector recto de flecha"/>
            <p:cNvCxnSpPr/>
            <p:nvPr/>
          </p:nvCxnSpPr>
          <p:spPr>
            <a:xfrm rot="5400000">
              <a:off x="6319131" y="4886181"/>
              <a:ext cx="7362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1" name="20 CuadroTexto"/>
            <p:cNvSpPr txBox="1"/>
            <p:nvPr/>
          </p:nvSpPr>
          <p:spPr>
            <a:xfrm>
              <a:off x="5969017" y="3906841"/>
              <a:ext cx="633507" cy="338554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smtClean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</a:rPr>
                <a:t>true</a:t>
              </a:r>
            </a:p>
          </p:txBody>
        </p:sp>
        <p:cxnSp>
          <p:nvCxnSpPr>
            <p:cNvPr id="22" name="21 Conector recto de flecha"/>
            <p:cNvCxnSpPr/>
            <p:nvPr/>
          </p:nvCxnSpPr>
          <p:spPr>
            <a:xfrm>
              <a:off x="5122426" y="2998540"/>
              <a:ext cx="1540215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3" name="22 Conector recto de flecha"/>
            <p:cNvCxnSpPr/>
            <p:nvPr/>
          </p:nvCxnSpPr>
          <p:spPr>
            <a:xfrm rot="5400000">
              <a:off x="4013595" y="4126422"/>
              <a:ext cx="2258940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4" name="23 Conector recto de flecha"/>
            <p:cNvCxnSpPr/>
            <p:nvPr/>
          </p:nvCxnSpPr>
          <p:spPr>
            <a:xfrm rot="10800000">
              <a:off x="5124810" y="5236839"/>
              <a:ext cx="1564819" cy="1588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6" name="25 Conector recto de flecha"/>
            <p:cNvCxnSpPr>
              <a:endCxn id="27" idx="0"/>
            </p:cNvCxnSpPr>
            <p:nvPr/>
          </p:nvCxnSpPr>
          <p:spPr>
            <a:xfrm flipH="1">
              <a:off x="6680024" y="3947039"/>
              <a:ext cx="12784" cy="490073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5780024" y="4437112"/>
              <a:ext cx="1800000" cy="432048"/>
            </a:xfrm>
            <a:prstGeom prst="rect">
              <a:avLst/>
            </a:prstGeom>
            <a:solidFill>
              <a:srgbClr val="0037A8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lIns="72000" tIns="36000" rIns="72000" bIns="36000" rtlCol="0" anchor="ctr" anchorCtr="0">
              <a:noAutofit/>
            </a:bodyPr>
            <a:lstStyle/>
            <a:p>
              <a:pPr algn="ctr"/>
              <a:r>
                <a:rPr lang="es-ES" sz="1200" dirty="0" err="1" smtClean="0">
                  <a:latin typeface="Consolas" pitchFamily="49" charset="0"/>
                </a:rPr>
                <a:t>cont</a:t>
              </a:r>
              <a:r>
                <a:rPr lang="es-ES" sz="1200" dirty="0" smtClean="0">
                  <a:latin typeface="Consolas" pitchFamily="49" charset="0"/>
                </a:rPr>
                <a:t>++;</a:t>
              </a:r>
              <a:br>
                <a:rPr lang="es-ES" sz="1200" dirty="0" smtClean="0">
                  <a:latin typeface="Consolas" pitchFamily="49" charset="0"/>
                </a:rPr>
              </a:br>
              <a:r>
                <a:rPr lang="es-ES" sz="1200" dirty="0" smtClean="0">
                  <a:latin typeface="Consolas" pitchFamily="49" charset="0"/>
                </a:rPr>
                <a:t>archivo &gt;&gt; i;</a:t>
              </a:r>
              <a:endParaRPr lang="es-E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endParaRPr>
            </a:p>
          </p:txBody>
        </p:sp>
      </p:grpSp>
      <p:graphicFrame>
        <p:nvGraphicFramePr>
          <p:cNvPr id="37" name="36 Tabla"/>
          <p:cNvGraphicFramePr>
            <a:graphicFrameLocks noGrp="1"/>
          </p:cNvGraphicFramePr>
          <p:nvPr/>
        </p:nvGraphicFramePr>
        <p:xfrm>
          <a:off x="827584" y="1930520"/>
          <a:ext cx="6120002" cy="274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  <a:gridCol w="437143"/>
              </a:tblGrid>
              <a:tr h="231800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16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24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41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78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82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123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153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  <a:sym typeface="Symbol"/>
                        </a:rPr>
                        <a:t>159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...</a:t>
                      </a:r>
                      <a:endParaRPr lang="es-ES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8" name="37 Conector recto de flecha"/>
          <p:cNvCxnSpPr/>
          <p:nvPr/>
        </p:nvCxnSpPr>
        <p:spPr>
          <a:xfrm rot="5400000">
            <a:off x="945927" y="1808014"/>
            <a:ext cx="2160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triangl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49 Tabla"/>
          <p:cNvGraphicFramePr>
            <a:graphicFrameLocks noGrp="1"/>
          </p:cNvGraphicFramePr>
          <p:nvPr/>
        </p:nvGraphicFramePr>
        <p:xfrm>
          <a:off x="899592" y="2764137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num</a:t>
                      </a:r>
                      <a:endParaRPr lang="es-ES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" name="51 Tabla"/>
          <p:cNvGraphicFramePr>
            <a:graphicFrameLocks noGrp="1"/>
          </p:cNvGraphicFramePr>
          <p:nvPr/>
        </p:nvGraphicFramePr>
        <p:xfrm>
          <a:off x="899592" y="3772248"/>
          <a:ext cx="1800200" cy="304800"/>
        </p:xfrm>
        <a:graphic>
          <a:graphicData uri="http://schemas.openxmlformats.org/drawingml/2006/table">
            <a:tbl>
              <a:tblPr firstRow="1" bandRow="1">
                <a:noFill/>
                <a:tableStyleId>{D113A9D2-9D6B-4929-AA2D-F23B5EE8CBE7}</a:tableStyleId>
              </a:tblPr>
              <a:tblGrid>
                <a:gridCol w="1080120"/>
                <a:gridCol w="720080"/>
              </a:tblGrid>
              <a:tr h="225000">
                <a:tc>
                  <a:txBody>
                    <a:bodyPr/>
                    <a:lstStyle/>
                    <a:p>
                      <a:pPr algn="r"/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olas" pitchFamily="49" charset="0"/>
                        </a:rPr>
                        <a:t>i</a:t>
                      </a:r>
                      <a:endParaRPr lang="es-ES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olas" pitchFamily="49" charset="0"/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>
                          <a:solidFill>
                            <a:srgbClr val="C00000"/>
                          </a:solidFill>
                          <a:latin typeface="Consolas" pitchFamily="49" charset="0"/>
                        </a:rPr>
                        <a:t>?</a:t>
                      </a:r>
                      <a:endParaRPr lang="es-ES" sz="1400" dirty="0">
                        <a:solidFill>
                          <a:srgbClr val="C00000"/>
                        </a:solidFill>
                        <a:latin typeface="Consolas" pitchFamily="49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5" name="54 CuadroTexto"/>
          <p:cNvSpPr txBox="1"/>
          <p:nvPr/>
        </p:nvSpPr>
        <p:spPr>
          <a:xfrm>
            <a:off x="2198363" y="3808646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2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2148670" y="2803690"/>
            <a:ext cx="383438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10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2" name="61 CuadroTexto"/>
          <p:cNvSpPr txBox="1"/>
          <p:nvPr/>
        </p:nvSpPr>
        <p:spPr>
          <a:xfrm>
            <a:off x="2195736" y="3808066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2195736" y="3817591"/>
            <a:ext cx="284052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9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2153288" y="3822924"/>
            <a:ext cx="383438" cy="2154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sz="1400" b="1" dirty="0" smtClean="0">
                <a:solidFill>
                  <a:schemeClr val="accent2">
                    <a:lumMod val="50000"/>
                  </a:schemeClr>
                </a:solidFill>
                <a:latin typeface="Consolas" pitchFamily="49" charset="0"/>
              </a:rPr>
              <a:t>15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latin typeface="Consolas" pitchFamily="49" charset="0"/>
            </a:endParaRPr>
          </a:p>
        </p:txBody>
      </p:sp>
      <p:grpSp>
        <p:nvGrpSpPr>
          <p:cNvPr id="9" name="33 Grupo"/>
          <p:cNvGrpSpPr/>
          <p:nvPr/>
        </p:nvGrpSpPr>
        <p:grpSpPr>
          <a:xfrm>
            <a:off x="2584351" y="1657375"/>
            <a:ext cx="6164113" cy="923330"/>
            <a:chOff x="2584351" y="1873423"/>
            <a:chExt cx="6164113" cy="923330"/>
          </a:xfrm>
        </p:grpSpPr>
        <p:sp>
          <p:nvSpPr>
            <p:cNvPr id="32" name="31 Rectángulo"/>
            <p:cNvSpPr/>
            <p:nvPr/>
          </p:nvSpPr>
          <p:spPr>
            <a:xfrm>
              <a:off x="2584351" y="2142381"/>
              <a:ext cx="4410860" cy="288032"/>
            </a:xfrm>
            <a:prstGeom prst="rect">
              <a:avLst/>
            </a:prstGeom>
            <a:solidFill>
              <a:srgbClr val="FF9966">
                <a:alpha val="50196"/>
              </a:srgbClr>
            </a:solidFill>
            <a:ln w="19050">
              <a:noFill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7122698" y="1873423"/>
              <a:ext cx="1625766" cy="923330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No se procesa</a:t>
              </a:r>
              <a:b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el resto</a:t>
              </a:r>
              <a:b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de la secuencia</a:t>
              </a:r>
            </a:p>
          </p:txBody>
        </p:sp>
      </p:grpSp>
      <p:sp>
        <p:nvSpPr>
          <p:cNvPr id="35" name="34 CuadroTexto"/>
          <p:cNvSpPr txBox="1"/>
          <p:nvPr/>
        </p:nvSpPr>
        <p:spPr>
          <a:xfrm>
            <a:off x="4984998" y="2420864"/>
            <a:ext cx="1296144" cy="288032"/>
          </a:xfrm>
          <a:prstGeom prst="rect">
            <a:avLst/>
          </a:prstGeom>
          <a:solidFill>
            <a:srgbClr val="0037A8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lIns="72000" tIns="36000" rIns="72000" bIns="36000" rtlCol="0" anchor="ctr" anchorCtr="0">
            <a:noAutofit/>
          </a:bodyPr>
          <a:lstStyle/>
          <a:p>
            <a:pPr algn="ctr"/>
            <a:r>
              <a:rPr lang="es-ES" sz="1200" dirty="0" smtClean="0">
                <a:latin typeface="Consolas" pitchFamily="49" charset="0"/>
              </a:rPr>
              <a:t>archivo &gt;&gt; i;</a:t>
            </a:r>
            <a:endParaRPr lang="es-E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0.04618 1.11111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8 1.11111E-6 L 0.0934 1.11111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1.11111E-6 L 0.14062 1.11111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062 1.11111E-6 L 0.18785 1.11111E-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62" grpId="0" animBg="1"/>
      <p:bldP spid="64" grpId="0" animBg="1"/>
      <p:bldP spid="31" grpId="0" animBg="1"/>
      <p:bldP spid="3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)</a:t>
            </a:r>
            <a:endParaRPr lang="es-ES" i="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424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38122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Fundamentos de la programación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404</a:t>
            </a:fld>
            <a:endParaRPr lang="en-U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6356350"/>
            <a:ext cx="5567378" cy="365125"/>
          </a:xfrm>
        </p:spPr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230925" y="3044280"/>
            <a:ext cx="2682337" cy="76944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s-ES" sz="4400" b="1" dirty="0" smtClean="0">
                <a:ln>
                  <a:solidFill>
                    <a:srgbClr val="0070C0"/>
                  </a:solidFill>
                </a:ln>
                <a:solidFill>
                  <a:srgbClr val="04617B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Recorridos</a:t>
            </a:r>
            <a:endParaRPr lang="es-ES" sz="2400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Un aparcamiento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Secuencia de caracteres E y S en archivo</a:t>
            </a:r>
            <a:br>
              <a:rPr lang="es-ES" dirty="0" smtClean="0"/>
            </a:br>
            <a:r>
              <a:rPr lang="es-ES" dirty="0" smtClean="0"/>
              <a:t>E = Entra un coche; S = Sale un coche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¿Cuántos coches quedan al final de la jornada?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Varios casos, cada uno en una línea y terminado en punto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dirty="0" smtClean="0"/>
              <a:t>Final: línea sólo con punto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n-US" dirty="0" smtClean="0">
                <a:latin typeface="Consolas" pitchFamily="49" charset="0"/>
              </a:rPr>
              <a:t>  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405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2650" y="3375645"/>
            <a:ext cx="4838700" cy="1133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Un aparcamiento</a:t>
            </a:r>
            <a:endParaRPr lang="es-ES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 </a:t>
            </a:r>
            <a:fld id="{042AED99-7FB4-404E-8A97-64753DCE42EC}" type="slidenum">
              <a:rPr lang="es-ES" smtClean="0"/>
              <a:pPr/>
              <a:t>406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Fundamentos de la programación: Tipos e instrucciones II (Anexo II)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67544" y="980728"/>
            <a:ext cx="8208912" cy="520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&lt;iostream&gt;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using namespace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std;</a:t>
            </a:r>
          </a:p>
          <a:p>
            <a:pPr marL="361950" lvl="1" indent="1588">
              <a:lnSpc>
                <a:spcPts val="2100"/>
              </a:lnSpc>
            </a:pPr>
            <a:r>
              <a:rPr lang="es-ES" dirty="0" smtClean="0"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#include &lt;fstream&gt;</a:t>
            </a:r>
          </a:p>
          <a:p>
            <a:pPr marL="361950" lvl="1" indent="1588">
              <a:lnSpc>
                <a:spcPts val="2100"/>
              </a:lnSpc>
              <a:buNone/>
            </a:pP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main() {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int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coches;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char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c;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bool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terminar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false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ifstream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archivo;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archivo.open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"parking.txt"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(!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archivo.is_open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()) {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"¡No se ha podido abrir el archivo!"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&lt;&lt; endl;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361950" lvl="1" indent="1588">
              <a:lnSpc>
                <a:spcPts val="2100"/>
              </a:lnSpc>
              <a:buNone/>
            </a:pP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// Recorrido...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archivo.close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();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return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lnSpc>
                <a:spcPts val="2100"/>
              </a:lnSpc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851920" y="5195292"/>
            <a:ext cx="3168352" cy="0"/>
          </a:xfrm>
          <a:prstGeom prst="straightConnector1">
            <a:avLst/>
          </a:prstGeom>
          <a:ln w="57150">
            <a:solidFill>
              <a:srgbClr val="FFC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Un aparcamiento (recorrido)</a:t>
            </a:r>
            <a:endParaRPr lang="es-ES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 </a:t>
            </a:r>
            <a:fld id="{042AED99-7FB4-404E-8A97-64753DCE42EC}" type="slidenum">
              <a:rPr lang="es-ES" smtClean="0"/>
              <a:pPr/>
              <a:t>407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Fundamentos de la programación: Tipos e instrucciones II (Anexo II)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67544" y="980729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(!terminar)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archivo &gt;&gt;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(c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'.'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. como primer carácter? (centinela)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terminar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true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coches 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while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(c !=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'.'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 </a:t>
            </a:r>
            <a:r>
              <a:rPr lang="es-E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// Recorrido de la secuencia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cout &lt;&lt;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(c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'E'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   coches++;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 if 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(c ==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'S'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   coches--;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archivo &gt;&gt; c;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...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Un aparcamiento (recorrido)</a:t>
            </a:r>
            <a:endParaRPr lang="es-ES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 </a:t>
            </a:r>
            <a:fld id="{042AED99-7FB4-404E-8A97-64753DCE42EC}" type="slidenum">
              <a:rPr lang="es-ES" smtClean="0"/>
              <a:pPr/>
              <a:t>408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Fundamentos de la programación: Tipos e instrucciones II (Anexo II)</a:t>
            </a:r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67544" y="980729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if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(coches &gt;=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0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) {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cout &lt;&lt; endl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"Quedan 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&lt;&lt; coches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 coches."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</a:t>
            </a:r>
            <a:r>
              <a:rPr lang="es-ES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else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{</a:t>
            </a:r>
            <a:endParaRPr lang="es-ES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olas" pitchFamily="49" charset="0"/>
            </a:endParaRP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   cout &lt;&lt; endl &lt;&lt; </a:t>
            </a:r>
            <a:r>
              <a:rPr lang="es-E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"Error: Más salidas que entradas!"</a:t>
            </a: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   cout &lt;&lt; endl;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   }</a:t>
            </a:r>
          </a:p>
          <a:p>
            <a:pPr marL="361950" lvl="1" indent="1588">
              <a:spcBef>
                <a:spcPts val="0"/>
              </a:spcBef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}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112910" y="404664"/>
            <a:ext cx="1577676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parking.cpp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s-ES" sz="44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Cada paréntesis, con su pareja</a:t>
            </a:r>
          </a:p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i="0" dirty="0" smtClean="0"/>
              <a:t>Secuencia de caracteres terminada en # y con parejas de paréntesis:</a:t>
            </a:r>
          </a:p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spc="700" dirty="0" smtClean="0">
                <a:latin typeface="Consolas" pitchFamily="49" charset="0"/>
              </a:rPr>
              <a:t>ab(c(de)</a:t>
            </a:r>
            <a:r>
              <a:rPr lang="es-ES" sz="3600" spc="700" dirty="0" err="1" smtClean="0">
                <a:latin typeface="Consolas" pitchFamily="49" charset="0"/>
              </a:rPr>
              <a:t>fgh</a:t>
            </a:r>
            <a:r>
              <a:rPr lang="es-ES" sz="3600" spc="700" dirty="0" smtClean="0">
                <a:latin typeface="Consolas" pitchFamily="49" charset="0"/>
              </a:rPr>
              <a:t>((i(</a:t>
            </a:r>
            <a:r>
              <a:rPr lang="es-ES" sz="3600" spc="700" dirty="0" err="1" smtClean="0">
                <a:latin typeface="Consolas" pitchFamily="49" charset="0"/>
              </a:rPr>
              <a:t>jk</a:t>
            </a:r>
            <a:r>
              <a:rPr lang="es-ES" sz="3600" spc="700" dirty="0" smtClean="0">
                <a:latin typeface="Consolas" pitchFamily="49" charset="0"/>
              </a:rPr>
              <a:t>))</a:t>
            </a:r>
            <a:r>
              <a:rPr lang="es-ES" sz="3600" spc="700" dirty="0" err="1" smtClean="0">
                <a:latin typeface="Consolas" pitchFamily="49" charset="0"/>
              </a:rPr>
              <a:t>lmn</a:t>
            </a:r>
            <a:r>
              <a:rPr lang="es-ES" sz="3600" spc="700" dirty="0" smtClean="0">
                <a:latin typeface="Consolas" pitchFamily="49" charset="0"/>
              </a:rPr>
              <a:t>)</a:t>
            </a:r>
            <a:r>
              <a:rPr lang="es-ES" sz="3600" spc="700" dirty="0" err="1" smtClean="0">
                <a:latin typeface="Consolas" pitchFamily="49" charset="0"/>
              </a:rPr>
              <a:t>op</a:t>
            </a:r>
            <a:r>
              <a:rPr lang="es-ES" sz="3600" spc="700" dirty="0" smtClean="0">
                <a:latin typeface="Consolas" pitchFamily="49" charset="0"/>
              </a:rPr>
              <a:t>)(</a:t>
            </a:r>
            <a:r>
              <a:rPr lang="es-ES" sz="3600" spc="700" dirty="0" err="1" smtClean="0">
                <a:latin typeface="Consolas" pitchFamily="49" charset="0"/>
              </a:rPr>
              <a:t>rs</a:t>
            </a:r>
            <a:r>
              <a:rPr lang="es-ES" sz="3600" spc="700" dirty="0" smtClean="0">
                <a:latin typeface="Consolas" pitchFamily="49" charset="0"/>
              </a:rPr>
              <a:t>)#</a:t>
            </a:r>
            <a:endParaRPr lang="es-ES" sz="3600" i="0" spc="700" dirty="0" smtClean="0">
              <a:latin typeface="Consolas" pitchFamily="49" charset="0"/>
            </a:endParaRPr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buNone/>
            </a:pPr>
            <a:endParaRPr lang="es-ES" sz="2900" dirty="0" smtClean="0">
              <a:latin typeface="Consolas" pitchFamily="49" charset="0"/>
            </a:endParaRPr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es-ES" sz="2900" dirty="0" smtClean="0">
              <a:latin typeface="Consolas" pitchFamily="49" charset="0"/>
            </a:endParaRPr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smtClean="0"/>
              <a:t>Contador del nivel de anidamiento:</a:t>
            </a:r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smtClean="0"/>
              <a:t>Al encontrar </a:t>
            </a:r>
            <a:r>
              <a:rPr lang="es-ES" sz="3600" dirty="0" smtClean="0">
                <a:solidFill>
                  <a:srgbClr val="FFFF00"/>
                </a:solidFill>
                <a:latin typeface="Consolas" pitchFamily="49" charset="0"/>
              </a:rPr>
              <a:t>'('</a:t>
            </a:r>
            <a:r>
              <a:rPr lang="es-ES" sz="3600" dirty="0" smtClean="0"/>
              <a:t> incrementamos – Al encontrar </a:t>
            </a:r>
            <a:r>
              <a:rPr lang="es-ES" sz="3600" dirty="0" smtClean="0">
                <a:solidFill>
                  <a:srgbClr val="FFFF00"/>
                </a:solidFill>
                <a:latin typeface="Consolas" pitchFamily="49" charset="0"/>
              </a:rPr>
              <a:t>')'</a:t>
            </a:r>
            <a:r>
              <a:rPr lang="es-ES" sz="3600" dirty="0" smtClean="0"/>
              <a:t> decrementamos</a:t>
            </a:r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smtClean="0"/>
              <a:t>Al terminar, el contador deberá tener el valor </a:t>
            </a:r>
            <a:r>
              <a:rPr lang="es-ES" sz="36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endParaRPr lang="es-ES" sz="3600" dirty="0" smtClean="0"/>
          </a:p>
          <a:p>
            <a:pPr marL="360000"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smtClean="0"/>
              <a:t>Errores:</a:t>
            </a:r>
          </a:p>
          <a:p>
            <a:pPr marL="711200" lvl="2" indent="-349250">
              <a:lnSpc>
                <a:spcPct val="120000"/>
              </a:lnSpc>
              <a:spcBef>
                <a:spcPts val="0"/>
              </a:spcBef>
            </a:pPr>
            <a:r>
              <a:rPr lang="es-ES" sz="3600" dirty="0" smtClean="0"/>
              <a:t>Contador </a:t>
            </a:r>
            <a:r>
              <a:rPr lang="es-ES" sz="3600" dirty="0" smtClean="0">
                <a:solidFill>
                  <a:srgbClr val="FFFF00"/>
                </a:solidFill>
                <a:latin typeface="Consolas" pitchFamily="49" charset="0"/>
              </a:rPr>
              <a:t>-1</a:t>
            </a:r>
            <a:r>
              <a:rPr lang="es-ES" sz="3600" dirty="0" smtClean="0"/>
              <a:t>: paréntesis de cierre sin uno de apertura pendiente</a:t>
            </a:r>
          </a:p>
          <a:p>
            <a:pPr marL="711200" lvl="2" indent="31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err="1" smtClean="0">
                <a:latin typeface="Consolas" pitchFamily="49" charset="0"/>
              </a:rPr>
              <a:t>abc</a:t>
            </a:r>
            <a:r>
              <a:rPr lang="es-ES" sz="3600" dirty="0" smtClean="0">
                <a:solidFill>
                  <a:srgbClr val="C00000"/>
                </a:solidFill>
                <a:latin typeface="Consolas" pitchFamily="49" charset="0"/>
              </a:rPr>
              <a:t>)</a:t>
            </a:r>
            <a:r>
              <a:rPr lang="es-ES" sz="3600" dirty="0" smtClean="0">
                <a:latin typeface="Consolas" pitchFamily="49" charset="0"/>
              </a:rPr>
              <a:t>de(</a:t>
            </a:r>
            <a:r>
              <a:rPr lang="es-ES" sz="3600" dirty="0" err="1" smtClean="0">
                <a:latin typeface="Consolas" pitchFamily="49" charset="0"/>
              </a:rPr>
              <a:t>fgh</a:t>
            </a:r>
            <a:r>
              <a:rPr lang="es-ES" sz="3600" dirty="0" smtClean="0">
                <a:latin typeface="Consolas" pitchFamily="49" charset="0"/>
              </a:rPr>
              <a:t>(</a:t>
            </a:r>
            <a:r>
              <a:rPr lang="es-ES" sz="3600" dirty="0" err="1" smtClean="0">
                <a:latin typeface="Consolas" pitchFamily="49" charset="0"/>
              </a:rPr>
              <a:t>ij</a:t>
            </a:r>
            <a:r>
              <a:rPr lang="es-ES" sz="3600" dirty="0" smtClean="0">
                <a:latin typeface="Consolas" pitchFamily="49" charset="0"/>
              </a:rPr>
              <a:t>))#</a:t>
            </a:r>
          </a:p>
          <a:p>
            <a:pPr marL="711200" lvl="2" indent="-349250">
              <a:lnSpc>
                <a:spcPct val="120000"/>
              </a:lnSpc>
              <a:spcBef>
                <a:spcPts val="0"/>
              </a:spcBef>
            </a:pPr>
            <a:r>
              <a:rPr lang="es-ES" sz="3600" dirty="0" smtClean="0"/>
              <a:t>Contador termina con un valor positivo</a:t>
            </a:r>
          </a:p>
          <a:p>
            <a:pPr marL="711200" lvl="2" indent="3175">
              <a:lnSpc>
                <a:spcPct val="120000"/>
              </a:lnSpc>
              <a:spcBef>
                <a:spcPts val="0"/>
              </a:spcBef>
              <a:buNone/>
            </a:pPr>
            <a:r>
              <a:rPr lang="es-ES" sz="3600" dirty="0" smtClean="0"/>
              <a:t>Más paréntesis de apertura que de cierre</a:t>
            </a:r>
          </a:p>
          <a:p>
            <a:pPr marL="711200" lvl="2" indent="3175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3600" dirty="0" smtClean="0"/>
              <a:t>Algún paréntesis sin cerrar: </a:t>
            </a:r>
            <a:r>
              <a:rPr lang="es-ES" sz="3600" dirty="0" smtClean="0">
                <a:solidFill>
                  <a:srgbClr val="C00000"/>
                </a:solidFill>
                <a:latin typeface="Consolas" pitchFamily="49" charset="0"/>
              </a:rPr>
              <a:t>(</a:t>
            </a:r>
            <a:r>
              <a:rPr lang="es-ES" sz="3600" dirty="0" smtClean="0">
                <a:latin typeface="Consolas" pitchFamily="49" charset="0"/>
              </a:rPr>
              <a:t>a</a:t>
            </a:r>
            <a:r>
              <a:rPr lang="es-ES" sz="3600" dirty="0" smtClean="0">
                <a:solidFill>
                  <a:srgbClr val="92D050"/>
                </a:solidFill>
                <a:latin typeface="Consolas" pitchFamily="49" charset="0"/>
              </a:rPr>
              <a:t>(</a:t>
            </a:r>
            <a:r>
              <a:rPr lang="es-ES" sz="3600" dirty="0" smtClean="0">
                <a:latin typeface="Consolas" pitchFamily="49" charset="0"/>
              </a:rPr>
              <a:t>b</a:t>
            </a:r>
            <a:r>
              <a:rPr lang="es-ES" sz="3600" dirty="0" smtClean="0">
                <a:solidFill>
                  <a:srgbClr val="FFCCFF"/>
                </a:solidFill>
                <a:latin typeface="Consolas" pitchFamily="49" charset="0"/>
              </a:rPr>
              <a:t>(</a:t>
            </a:r>
            <a:r>
              <a:rPr lang="es-ES" sz="3600" dirty="0" err="1" smtClean="0">
                <a:latin typeface="Consolas" pitchFamily="49" charset="0"/>
              </a:rPr>
              <a:t>cd</a:t>
            </a:r>
            <a:r>
              <a:rPr lang="es-E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itchFamily="49" charset="0"/>
              </a:rPr>
              <a:t>(</a:t>
            </a:r>
            <a:r>
              <a:rPr lang="es-ES" sz="3600" dirty="0" smtClean="0">
                <a:latin typeface="Consolas" pitchFamily="49" charset="0"/>
              </a:rPr>
              <a:t>e</a:t>
            </a:r>
            <a:r>
              <a:rPr lang="es-E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itchFamily="49" charset="0"/>
              </a:rPr>
              <a:t>)</a:t>
            </a:r>
            <a:r>
              <a:rPr lang="es-ES" sz="3600" dirty="0" smtClean="0">
                <a:latin typeface="Consolas" pitchFamily="49" charset="0"/>
              </a:rPr>
              <a:t>f</a:t>
            </a:r>
            <a:r>
              <a:rPr lang="es-ES" sz="3600" dirty="0" smtClean="0">
                <a:solidFill>
                  <a:srgbClr val="FFCCFF"/>
                </a:solidFill>
                <a:latin typeface="Consolas" pitchFamily="49" charset="0"/>
              </a:rPr>
              <a:t>)</a:t>
            </a:r>
            <a:r>
              <a:rPr lang="es-ES" sz="3600" dirty="0" err="1" smtClean="0">
                <a:latin typeface="Consolas" pitchFamily="49" charset="0"/>
              </a:rPr>
              <a:t>gh</a:t>
            </a:r>
            <a:r>
              <a:rPr lang="es-E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itchFamily="49" charset="0"/>
              </a:rPr>
              <a:t>(</a:t>
            </a:r>
            <a:r>
              <a:rPr lang="es-ES" sz="3600" dirty="0" smtClean="0">
                <a:latin typeface="Consolas" pitchFamily="49" charset="0"/>
              </a:rPr>
              <a:t>i</a:t>
            </a:r>
            <a:r>
              <a:rPr lang="es-ES" sz="36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Consolas" pitchFamily="49" charset="0"/>
              </a:rPr>
              <a:t>)</a:t>
            </a:r>
            <a:r>
              <a:rPr lang="es-ES" sz="3600" dirty="0" smtClean="0">
                <a:solidFill>
                  <a:srgbClr val="92D050"/>
                </a:solidFill>
                <a:latin typeface="Consolas" pitchFamily="49" charset="0"/>
              </a:rPr>
              <a:t>)</a:t>
            </a:r>
            <a:r>
              <a:rPr lang="es-ES" sz="3600" dirty="0" err="1" smtClean="0">
                <a:latin typeface="Consolas" pitchFamily="49" charset="0"/>
              </a:rPr>
              <a:t>jk</a:t>
            </a:r>
            <a:r>
              <a:rPr lang="es-ES" sz="3600" dirty="0" smtClean="0">
                <a:latin typeface="Consolas" pitchFamily="49" charset="0"/>
              </a:rPr>
              <a:t>#</a:t>
            </a:r>
            <a:endParaRPr lang="es-ES" sz="36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409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  <p:grpSp>
        <p:nvGrpSpPr>
          <p:cNvPr id="6" name="14 Grupo"/>
          <p:cNvGrpSpPr/>
          <p:nvPr/>
        </p:nvGrpSpPr>
        <p:grpSpPr>
          <a:xfrm>
            <a:off x="1917229" y="2242964"/>
            <a:ext cx="648072" cy="108000"/>
            <a:chOff x="1835696" y="2204864"/>
            <a:chExt cx="648072" cy="216024"/>
          </a:xfrm>
        </p:grpSpPr>
        <p:cxnSp>
          <p:nvCxnSpPr>
            <p:cNvPr id="9" name="8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16 Grupo"/>
          <p:cNvGrpSpPr/>
          <p:nvPr/>
        </p:nvGrpSpPr>
        <p:grpSpPr>
          <a:xfrm>
            <a:off x="4211960" y="2242964"/>
            <a:ext cx="648072" cy="108000"/>
            <a:chOff x="1835696" y="2204864"/>
            <a:chExt cx="648072" cy="216024"/>
          </a:xfrm>
        </p:grpSpPr>
        <p:cxnSp>
          <p:nvCxnSpPr>
            <p:cNvPr id="18" name="17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20 Grupo"/>
          <p:cNvGrpSpPr/>
          <p:nvPr/>
        </p:nvGrpSpPr>
        <p:grpSpPr>
          <a:xfrm>
            <a:off x="3751337" y="2242964"/>
            <a:ext cx="1296144" cy="216000"/>
            <a:chOff x="1835696" y="2204864"/>
            <a:chExt cx="648072" cy="216024"/>
          </a:xfrm>
        </p:grpSpPr>
        <p:cxnSp>
          <p:nvCxnSpPr>
            <p:cNvPr id="22" name="21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24 Grupo"/>
          <p:cNvGrpSpPr/>
          <p:nvPr/>
        </p:nvGrpSpPr>
        <p:grpSpPr>
          <a:xfrm>
            <a:off x="3516263" y="2242964"/>
            <a:ext cx="2486372" cy="324000"/>
            <a:chOff x="1835696" y="2204864"/>
            <a:chExt cx="648072" cy="216024"/>
          </a:xfrm>
        </p:grpSpPr>
        <p:cxnSp>
          <p:nvCxnSpPr>
            <p:cNvPr id="26" name="25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28 Grupo"/>
          <p:cNvGrpSpPr/>
          <p:nvPr/>
        </p:nvGrpSpPr>
        <p:grpSpPr>
          <a:xfrm>
            <a:off x="1447080" y="2242964"/>
            <a:ext cx="5213151" cy="432000"/>
            <a:chOff x="1835696" y="2204864"/>
            <a:chExt cx="648072" cy="216024"/>
          </a:xfrm>
        </p:grpSpPr>
        <p:cxnSp>
          <p:nvCxnSpPr>
            <p:cNvPr id="30" name="29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32 Grupo"/>
          <p:cNvGrpSpPr/>
          <p:nvPr/>
        </p:nvGrpSpPr>
        <p:grpSpPr>
          <a:xfrm>
            <a:off x="6948264" y="2242964"/>
            <a:ext cx="648072" cy="108000"/>
            <a:chOff x="1835696" y="2204864"/>
            <a:chExt cx="648072" cy="216024"/>
          </a:xfrm>
        </p:grpSpPr>
        <p:cxnSp>
          <p:nvCxnSpPr>
            <p:cNvPr id="34" name="33 Conector recto"/>
            <p:cNvCxnSpPr/>
            <p:nvPr/>
          </p:nvCxnSpPr>
          <p:spPr>
            <a:xfrm rot="5400000">
              <a:off x="1727684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 rot="5400000">
              <a:off x="2375756" y="2312876"/>
              <a:ext cx="21602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1835696" y="2420888"/>
              <a:ext cx="64807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/>
          <a:lstStyle/>
          <a:p>
            <a:r>
              <a:rPr lang="es-ES" dirty="0" smtClean="0"/>
              <a:t>¿Paréntesis bien emparejados?</a:t>
            </a:r>
            <a:endParaRPr lang="es-ES" dirty="0">
              <a:latin typeface="Consolas" pitchFamily="49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¿Paréntesis bien emparejados?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284804"/>
          </a:xfrm>
        </p:spPr>
        <p:txBody>
          <a:bodyPr>
            <a:noAutofit/>
          </a:bodyPr>
          <a:lstStyle/>
          <a:p>
            <a:pPr lvl="1" indent="15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rgbClr val="04617B">
                  <a:lumMod val="20000"/>
                  <a:lumOff val="80000"/>
                </a:srgbClr>
              </a:buClr>
              <a:buNone/>
            </a:pPr>
            <a:r>
              <a:rPr lang="es-ES" dirty="0" smtClean="0">
                <a:solidFill>
                  <a:prstClr val="white"/>
                </a:solidFill>
              </a:rPr>
              <a:t>Un error puede interrumpir el recorrido: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char</a:t>
            </a:r>
            <a:r>
              <a:rPr lang="es-ES" sz="1800" dirty="0" smtClean="0">
                <a:latin typeface="Consolas" pitchFamily="49" charset="0"/>
              </a:rPr>
              <a:t> c;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int</a:t>
            </a:r>
            <a:r>
              <a:rPr lang="es-ES" sz="1800" dirty="0" smtClean="0">
                <a:latin typeface="Consolas" pitchFamily="49" charset="0"/>
              </a:rPr>
              <a:t> anidamiento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, pos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</a:rPr>
              <a:t>bool</a:t>
            </a:r>
            <a:r>
              <a:rPr lang="es-ES" sz="1800" dirty="0" smtClean="0">
                <a:latin typeface="Consolas" pitchFamily="49" charset="0"/>
              </a:rPr>
              <a:t> error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false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cin &gt;&gt; c;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while </a:t>
            </a:r>
            <a:r>
              <a:rPr lang="es-ES" sz="1800" dirty="0" smtClean="0">
                <a:latin typeface="Consolas" pitchFamily="49" charset="0"/>
              </a:rPr>
              <a:t>((c !=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'#'</a:t>
            </a:r>
            <a:r>
              <a:rPr lang="es-ES" sz="1800" dirty="0" smtClean="0">
                <a:latin typeface="Consolas" pitchFamily="49" charset="0"/>
              </a:rPr>
              <a:t>) &amp;&amp; !error)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pos++;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if</a:t>
            </a:r>
            <a:r>
              <a:rPr lang="es-ES" sz="1800" dirty="0" smtClean="0">
                <a:latin typeface="Consolas" pitchFamily="49" charset="0"/>
              </a:rPr>
              <a:t> (c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'('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 anidamiento++;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   else if</a:t>
            </a:r>
            <a:r>
              <a:rPr lang="es-ES" sz="1800" dirty="0" smtClean="0">
                <a:latin typeface="Consolas" pitchFamily="49" charset="0"/>
              </a:rPr>
              <a:t> (c ==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')'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anidamiento--;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(anidamiento &lt;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0</a:t>
            </a:r>
            <a:r>
              <a:rPr lang="es-ES" sz="1800" dirty="0" smtClean="0">
                <a:latin typeface="Consolas" pitchFamily="49" charset="0"/>
              </a:rPr>
              <a:t>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error = </a:t>
            </a:r>
            <a:r>
              <a:rPr lang="es-ES" sz="1800" dirty="0" smtClean="0">
                <a:solidFill>
                  <a:srgbClr val="FFFF00"/>
                </a:solidFill>
                <a:latin typeface="Consolas" pitchFamily="49" charset="0"/>
              </a:rPr>
              <a:t>true</a:t>
            </a:r>
            <a:r>
              <a:rPr lang="es-ES" sz="1800" dirty="0" smtClean="0">
                <a:latin typeface="Consolas" pitchFamily="49" charset="0"/>
              </a:rPr>
              <a:t>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</a:t>
            </a: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</a:rPr>
              <a:t>if</a:t>
            </a:r>
            <a:r>
              <a:rPr lang="es-ES" sz="1800" dirty="0" smtClean="0">
                <a:latin typeface="Consolas" pitchFamily="49" charset="0"/>
              </a:rPr>
              <a:t> (!error) {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   cin &gt;&gt; c;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   }</a:t>
            </a:r>
          </a:p>
          <a:p>
            <a:pPr marL="358775" lvl="1" indent="1588">
              <a:lnSpc>
                <a:spcPts val="2000"/>
              </a:lnSpc>
              <a:spcBef>
                <a:spcPts val="0"/>
              </a:spcBef>
              <a:buNone/>
            </a:pPr>
            <a:r>
              <a:rPr lang="es-ES" sz="1800" dirty="0" smtClean="0">
                <a:latin typeface="Consolas" pitchFamily="49" charset="0"/>
              </a:rPr>
              <a:t>}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410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Tipos e instrucciones II (Anexo II)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31843</TotalTime>
  <Words>1904</Words>
  <Application>Microsoft Office PowerPoint</Application>
  <PresentationFormat>Presentación en pantalla (4:3)</PresentationFormat>
  <Paragraphs>406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Calibri</vt:lpstr>
      <vt:lpstr>Cambria</vt:lpstr>
      <vt:lpstr>Consolas</vt:lpstr>
      <vt:lpstr>Constantia</vt:lpstr>
      <vt:lpstr>Symbol</vt:lpstr>
      <vt:lpstr>Wingdings</vt:lpstr>
      <vt:lpstr>Wingdings 2</vt:lpstr>
      <vt:lpstr>Flow</vt:lpstr>
      <vt:lpstr>Ejemplos de secuencias</vt:lpstr>
      <vt:lpstr>Índice</vt:lpstr>
      <vt:lpstr>Fundamentos de la programación</vt:lpstr>
      <vt:lpstr>Un aparcamiento</vt:lpstr>
      <vt:lpstr>Un aparcamiento</vt:lpstr>
      <vt:lpstr>Un aparcamiento (recorrido)</vt:lpstr>
      <vt:lpstr>Un aparcamiento (recorrido)</vt:lpstr>
      <vt:lpstr>¿Paréntesis bien emparejados?</vt:lpstr>
      <vt:lpstr>¿Paréntesis bien emparejados?</vt:lpstr>
      <vt:lpstr>¿Paréntesis bien emparejados?</vt:lpstr>
      <vt:lpstr>¿Dos secuencias iguales?</vt:lpstr>
      <vt:lpstr>Números primos menores que N</vt:lpstr>
      <vt:lpstr>Números primos menores que N</vt:lpstr>
      <vt:lpstr>Números primos menores que N</vt:lpstr>
      <vt:lpstr>Números primos menores que N</vt:lpstr>
      <vt:lpstr>Fundamentos de la programación</vt:lpstr>
      <vt:lpstr>Búsqueda de un número en un archivo</vt:lpstr>
      <vt:lpstr>Búsqueda de un número en un archivo</vt:lpstr>
      <vt:lpstr>Fundamentos de la programación</vt:lpstr>
      <vt:lpstr>Búsqueda en secuencias ordenadas</vt:lpstr>
      <vt:lpstr>Secuencias ordenadas</vt:lpstr>
      <vt:lpstr>Secuencias ordenadas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693</cp:revision>
  <dcterms:created xsi:type="dcterms:W3CDTF">2010-03-20T08:32:51Z</dcterms:created>
  <dcterms:modified xsi:type="dcterms:W3CDTF">2013-08-31T18:55:25Z</dcterms:modified>
</cp:coreProperties>
</file>