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02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606" r:id="rId2"/>
    <p:sldId id="619" r:id="rId3"/>
    <p:sldId id="613" r:id="rId4"/>
    <p:sldId id="550" r:id="rId5"/>
    <p:sldId id="618" r:id="rId6"/>
    <p:sldId id="609" r:id="rId7"/>
    <p:sldId id="620" r:id="rId8"/>
    <p:sldId id="602" r:id="rId9"/>
    <p:sldId id="603" r:id="rId10"/>
    <p:sldId id="621" r:id="rId11"/>
    <p:sldId id="601" r:id="rId12"/>
    <p:sldId id="605" r:id="rId13"/>
    <p:sldId id="622" r:id="rId14"/>
    <p:sldId id="611" r:id="rId15"/>
    <p:sldId id="612" r:id="rId16"/>
    <p:sldId id="614" r:id="rId17"/>
    <p:sldId id="590" r:id="rId18"/>
    <p:sldId id="623" r:id="rId19"/>
    <p:sldId id="615" r:id="rId20"/>
    <p:sldId id="591" r:id="rId21"/>
    <p:sldId id="592" r:id="rId22"/>
    <p:sldId id="593" r:id="rId23"/>
    <p:sldId id="608" r:id="rId2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37A8"/>
    <a:srgbClr val="003366"/>
    <a:srgbClr val="FF9966"/>
    <a:srgbClr val="FF6699"/>
    <a:srgbClr val="9966FF"/>
    <a:srgbClr val="3333CC"/>
    <a:srgbClr val="FFFF66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48" autoAdjust="0"/>
    <p:restoredTop sz="94660"/>
  </p:normalViewPr>
  <p:slideViewPr>
    <p:cSldViewPr>
      <p:cViewPr varScale="1">
        <p:scale>
          <a:sx n="109" d="100"/>
          <a:sy n="109" d="100"/>
        </p:scale>
        <p:origin x="4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372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F6882-623C-4F59-89C4-4E5CBDBBE090}" type="datetimeFigureOut">
              <a:rPr lang="es-ES" smtClean="0"/>
              <a:pPr/>
              <a:t>31/08/2013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F02F-573B-4E64-A300-A7C3838577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163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CD25255-EE5E-40E3-B634-65B4AA002A7D}" type="datetimeFigureOut">
              <a:rPr lang="es-ES" smtClean="0"/>
              <a:pPr/>
              <a:t>31/08/2013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DDBB7FF-5F31-4F6A-871A-89C210F39D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43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Autofit/>
          </a:bodyPr>
          <a:lstStyle>
            <a:lvl1pPr>
              <a:defRPr sz="3600" b="1">
                <a:ln>
                  <a:solidFill>
                    <a:srgbClr val="0070C0"/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10178"/>
          </a:xfrm>
        </p:spPr>
        <p:txBody>
          <a:bodyPr/>
          <a:lstStyle>
            <a:lvl1pPr marL="0" indent="0">
              <a:buNone/>
              <a:defRPr sz="2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  <a:lvl2pPr marL="360363" indent="-360363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2pPr>
            <a:lvl3pPr marL="714375" indent="-355600">
              <a:buClr>
                <a:srgbClr val="FFC000"/>
              </a:buClr>
              <a:buFont typeface="Constantia" pitchFamily="18" charset="0"/>
              <a:buChar char="—"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3pPr>
            <a:lvl4pPr marL="107632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4pPr>
            <a:lvl5pPr marL="143827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557216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s-ES" dirty="0" smtClean="0"/>
              <a:t>Fundamentos de la programación: Tipos e instrucciones II (Anexo II)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356350"/>
            <a:ext cx="90009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Página </a:t>
            </a:r>
            <a:fld id="{042AED99-7FB4-404E-8A97-64753DCE42E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428596" y="857232"/>
            <a:ext cx="8286808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9 Imagen" descr="ucmtroz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tretch>
            <a:fillRect/>
          </a:stretch>
        </p:blipFill>
        <p:spPr>
          <a:xfrm>
            <a:off x="8058150" y="5669280"/>
            <a:ext cx="1085850" cy="1188720"/>
          </a:xfrm>
          <a:prstGeom prst="rect">
            <a:avLst/>
          </a:prstGeom>
        </p:spPr>
      </p:pic>
      <p:sp>
        <p:nvSpPr>
          <p:cNvPr id="11" name="10 CuadroTexto"/>
          <p:cNvSpPr txBox="1"/>
          <p:nvPr userDrawn="1"/>
        </p:nvSpPr>
        <p:spPr>
          <a:xfrm>
            <a:off x="-32" y="5045880"/>
            <a:ext cx="353943" cy="13362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Luis Hernández Yáñez</a:t>
            </a:r>
            <a:endParaRPr lang="es-E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3" name="12 Imagen" descr="CreativeCommons.png">
            <a:hlinkClick r:id="rId3"/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5972" y="6381328"/>
            <a:ext cx="959644" cy="33575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8/31/2013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4.png"/><Relationship Id="rId2" Type="http://schemas.openxmlformats.org/officeDocument/2006/relationships/hyperlink" Target="http://creativecommon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3.0/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ucmtroz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5225" y="5074920"/>
            <a:ext cx="1628775" cy="1783080"/>
          </a:xfrm>
          <a:prstGeom prst="rect">
            <a:avLst/>
          </a:prstGeom>
        </p:spPr>
      </p:pic>
      <p:sp>
        <p:nvSpPr>
          <p:cNvPr id="8" name="7 CuadroTexto"/>
          <p:cNvSpPr txBox="1">
            <a:spLocks noChangeAspect="1"/>
          </p:cNvSpPr>
          <p:nvPr/>
        </p:nvSpPr>
        <p:spPr>
          <a:xfrm>
            <a:off x="500033" y="1847839"/>
            <a:ext cx="1548000" cy="1548000"/>
          </a:xfrm>
          <a:prstGeom prst="rect">
            <a:avLst/>
          </a:prstGeom>
          <a:solidFill>
            <a:schemeClr val="accent2">
              <a:tint val="98000"/>
              <a:shade val="25000"/>
              <a:satMod val="25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s-ES" sz="88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es-ES" sz="66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</a:t>
            </a:r>
            <a:endParaRPr lang="es-ES" sz="88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2 Subtítulo"/>
          <p:cNvSpPr>
            <a:spLocks noGrp="1"/>
          </p:cNvSpPr>
          <p:nvPr>
            <p:ph type="subTitle" idx="1"/>
          </p:nvPr>
        </p:nvSpPr>
        <p:spPr>
          <a:xfrm>
            <a:off x="604838" y="4157230"/>
            <a:ext cx="6681806" cy="2415042"/>
          </a:xfrm>
        </p:spPr>
        <p:txBody>
          <a:bodyPr>
            <a:normAutofit/>
          </a:bodyPr>
          <a:lstStyle/>
          <a:p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Grado en Ingeniería Informática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del Software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 Computadores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Luis Hernández Yáñez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Facultad de Informática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Universidad Complutense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9" name="8 Imagen" descr="CreativeCommons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6021288"/>
            <a:ext cx="1343501" cy="4700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10 CuadroTexto"/>
          <p:cNvSpPr txBox="1"/>
          <p:nvPr/>
        </p:nvSpPr>
        <p:spPr>
          <a:xfrm>
            <a:off x="428596" y="642918"/>
            <a:ext cx="5077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323975">
              <a:tabLst>
                <a:tab pos="6010275" algn="l"/>
              </a:tabLs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Fundamentos de la programación</a:t>
            </a:r>
            <a:endParaRPr lang="es-ES" sz="2800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500034" y="1214422"/>
            <a:ext cx="7643866" cy="0"/>
          </a:xfrm>
          <a:prstGeom prst="line">
            <a:avLst/>
          </a:prstGeom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1 Título"/>
          <p:cNvSpPr>
            <a:spLocks noGrp="1"/>
          </p:cNvSpPr>
          <p:nvPr>
            <p:ph type="ctrTitle"/>
          </p:nvPr>
        </p:nvSpPr>
        <p:spPr>
          <a:xfrm>
            <a:off x="2428860" y="1844824"/>
            <a:ext cx="6072230" cy="1440160"/>
          </a:xfrm>
        </p:spPr>
        <p:txBody>
          <a:bodyPr anchor="ctr">
            <a:normAutofit/>
          </a:bodyPr>
          <a:lstStyle/>
          <a:p>
            <a:pPr algn="l"/>
            <a:r>
              <a:rPr lang="es-ES" sz="4800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</a:rPr>
              <a:t>Ejemplos de secuencias</a:t>
            </a:r>
            <a:endParaRPr lang="es-ES" sz="4800" b="0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732968" y="3419708"/>
            <a:ext cx="1097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  <a:latin typeface="Cambria" pitchFamily="18" charset="0"/>
              </a:rPr>
              <a:t>ANEXO II</a:t>
            </a:r>
            <a:endParaRPr lang="es-ES" sz="20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¿Paréntesis bien emparejados?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84804"/>
          </a:xfrm>
        </p:spPr>
        <p:txBody>
          <a:bodyPr>
            <a:noAutofit/>
          </a:bodyPr>
          <a:lstStyle/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1800" dirty="0" smtClean="0">
                <a:latin typeface="Consolas" pitchFamily="49" charset="0"/>
              </a:rPr>
              <a:t> (error) {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"Error: cierre sin apertura (pos. "</a:t>
            </a:r>
            <a:r>
              <a:rPr lang="es-ES" sz="1800" dirty="0" smtClean="0">
                <a:latin typeface="Consolas" pitchFamily="49" charset="0"/>
              </a:rPr>
              <a:t> &lt;&lt; pos 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")"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 if </a:t>
            </a:r>
            <a:r>
              <a:rPr lang="es-ES" sz="1800" dirty="0" smtClean="0">
                <a:latin typeface="Consolas" pitchFamily="49" charset="0"/>
              </a:rPr>
              <a:t>(anidamiento &gt;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) {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"Error: Apertura sin cierre"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1800" dirty="0" smtClean="0">
                <a:latin typeface="Consolas" pitchFamily="49" charset="0"/>
              </a:rPr>
              <a:t> {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"Correcto"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cout &lt;&lt; endl;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411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 (Anexo II)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732999" y="404664"/>
            <a:ext cx="1957587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parentesis.cpp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005064"/>
            <a:ext cx="6235065" cy="23660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¿Dos secuencias iguales?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412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 (Anexo II)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12910" y="404664"/>
            <a:ext cx="1577676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iguales.cpp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611560" y="942628"/>
            <a:ext cx="820891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bool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iguales() {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bool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sonIguales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true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double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d1, d2;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ifstream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sec1, sec2;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bool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final = false;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sec1.open(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"secuencia1.txt"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sec2.open(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"secuencia2.txt"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sec1 &gt;&gt; d1;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sec2 &gt;&gt; d2; </a:t>
            </a:r>
            <a:r>
              <a:rPr lang="es-E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Al menos estarán los centinelas (0)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while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sonIguales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&amp;&amp; !final) {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sonIguales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= (d1 == d2);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final = ((d1 ==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|| (d2 ==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));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(!final) {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sec1 &gt;&gt; d1;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sec2 &gt;&gt; d2;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}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sec1.close();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sec2.close();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return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sonIguales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  <p:grpSp>
        <p:nvGrpSpPr>
          <p:cNvPr id="6" name="7 Grupo"/>
          <p:cNvGrpSpPr/>
          <p:nvPr/>
        </p:nvGrpSpPr>
        <p:grpSpPr>
          <a:xfrm>
            <a:off x="3203848" y="5028033"/>
            <a:ext cx="5256584" cy="561207"/>
            <a:chOff x="899591" y="5329783"/>
            <a:chExt cx="5572537" cy="5612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8 CuadroTexto"/>
            <p:cNvSpPr txBox="1"/>
            <p:nvPr/>
          </p:nvSpPr>
          <p:spPr>
            <a:xfrm>
              <a:off x="899591" y="5329783"/>
              <a:ext cx="5572537" cy="56120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Cambia </a:t>
              </a:r>
              <a:r>
                <a:rPr lang="es-ES" sz="1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secuencia2.txt</a:t>
              </a: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por </a:t>
              </a:r>
              <a:r>
                <a:rPr lang="es-ES" sz="1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secuencia3.txt</a:t>
              </a: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</a:t>
              </a:r>
              <a:b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y por </a:t>
              </a:r>
              <a:r>
                <a:rPr lang="es-ES" sz="1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secuencia4.txt</a:t>
              </a: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para comprobar otros casos</a:t>
              </a:r>
            </a:p>
          </p:txBody>
        </p:sp>
        <p:pic>
          <p:nvPicPr>
            <p:cNvPr id="10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1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Números primos menores que 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84804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Secuencia calculada: números divisibles sólo por 1 y ellos mismos (&lt; </a:t>
            </a:r>
            <a:r>
              <a:rPr lang="es-ES" sz="2000" i="1" dirty="0" smtClean="0"/>
              <a:t>N</a:t>
            </a:r>
            <a:r>
              <a:rPr lang="es-ES" sz="2000" dirty="0" smtClean="0"/>
              <a:t>)</a:t>
            </a:r>
            <a:endParaRPr lang="es-ES" sz="2000" i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 (Anexo II)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239548" y="404664"/>
            <a:ext cx="1451038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primos.cpp</a:t>
            </a:r>
          </a:p>
        </p:txBody>
      </p:sp>
      <p:sp>
        <p:nvSpPr>
          <p:cNvPr id="8" name="7 Rectángulo"/>
          <p:cNvSpPr/>
          <p:nvPr/>
        </p:nvSpPr>
        <p:spPr>
          <a:xfrm>
            <a:off x="827584" y="1412776"/>
            <a:ext cx="7920880" cy="4965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rgbClr val="FFCCFF"/>
                </a:solidFill>
                <a:latin typeface="Consolas" pitchFamily="49" charset="0"/>
              </a:rPr>
              <a:t>#include &lt;iostream&gt;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using namespace </a:t>
            </a:r>
            <a:r>
              <a:rPr lang="es-ES" dirty="0" smtClean="0">
                <a:latin typeface="Consolas" pitchFamily="49" charset="0"/>
              </a:rPr>
              <a:t>std;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es-ES" dirty="0" smtClean="0">
                <a:latin typeface="Consolas" pitchFamily="49" charset="0"/>
              </a:rPr>
              <a:t> primo(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n);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main() {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num, candidato;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"Entero en el que parar (&gt;1): "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cin &gt;&gt; num;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dirty="0" smtClean="0">
                <a:latin typeface="Consolas" pitchFamily="49" charset="0"/>
              </a:rPr>
              <a:t> (num &gt;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dirty="0" smtClean="0">
                <a:latin typeface="Consolas" pitchFamily="49" charset="0"/>
              </a:rPr>
              <a:t>) {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candidato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dirty="0" smtClean="0">
                <a:latin typeface="Consolas" pitchFamily="49" charset="0"/>
              </a:rPr>
              <a:t>;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</a:rPr>
              <a:t>// El 1 no se considera un número primo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</a:t>
            </a:r>
            <a:r>
              <a:rPr lang="es-ES" dirty="0" smtClean="0">
                <a:latin typeface="Consolas" pitchFamily="49" charset="0"/>
              </a:rPr>
              <a:t> (candidato &lt; num) {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   cout &lt;&lt; candidato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 "</a:t>
            </a:r>
            <a:r>
              <a:rPr lang="es-ES" dirty="0" smtClean="0">
                <a:latin typeface="Consolas" pitchFamily="49" charset="0"/>
              </a:rPr>
              <a:t>;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</a:rPr>
              <a:t>// Mostrar número primo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   candidato++;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</a:t>
            </a:r>
            <a:r>
              <a:rPr lang="es-ES" dirty="0" smtClean="0">
                <a:latin typeface="Consolas" pitchFamily="49" charset="0"/>
              </a:rPr>
              <a:t> (!primo(candidato)) {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</a:rPr>
              <a:t>// Siguiente primo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      candidato++;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   }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}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}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}</a:t>
            </a:r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63888" y="2113806"/>
            <a:ext cx="4320480" cy="0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Números primos menores que 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414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 (Anexo II)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827584" y="920715"/>
            <a:ext cx="79208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es-ES" dirty="0" smtClean="0">
                <a:latin typeface="Consolas" pitchFamily="49" charset="0"/>
              </a:rPr>
              <a:t> primo(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n) {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err="1" smtClean="0">
                <a:latin typeface="Consolas" pitchFamily="49" charset="0"/>
              </a:rPr>
              <a:t>esPrimo</a:t>
            </a:r>
            <a:r>
              <a:rPr lang="es-ES" dirty="0" smtClean="0">
                <a:latin typeface="Consolas" pitchFamily="49" charset="0"/>
              </a:rPr>
              <a:t>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true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</a:t>
            </a:r>
            <a:r>
              <a:rPr lang="es-ES" dirty="0" smtClean="0">
                <a:latin typeface="Consolas" pitchFamily="49" charset="0"/>
              </a:rPr>
              <a:t> (int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dirty="0" smtClean="0">
                <a:latin typeface="Consolas" pitchFamily="49" charset="0"/>
              </a:rPr>
              <a:t>; i &lt;= n -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dirty="0" smtClean="0">
                <a:latin typeface="Consolas" pitchFamily="49" charset="0"/>
              </a:rPr>
              <a:t>; i++) {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dirty="0" smtClean="0">
                <a:latin typeface="Consolas" pitchFamily="49" charset="0"/>
              </a:rPr>
              <a:t> (n % i ==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) {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   </a:t>
            </a:r>
            <a:r>
              <a:rPr lang="es-ES" dirty="0" err="1" smtClean="0">
                <a:latin typeface="Consolas" pitchFamily="49" charset="0"/>
              </a:rPr>
              <a:t>esPrimo</a:t>
            </a:r>
            <a:r>
              <a:rPr lang="es-ES" dirty="0" smtClean="0">
                <a:latin typeface="Consolas" pitchFamily="49" charset="0"/>
              </a:rPr>
              <a:t>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false</a:t>
            </a:r>
            <a:r>
              <a:rPr lang="es-ES" dirty="0" smtClean="0">
                <a:latin typeface="Consolas" pitchFamily="49" charset="0"/>
              </a:rPr>
              <a:t>;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</a:rPr>
              <a:t>// Es divisible por i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}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}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err="1" smtClean="0">
                <a:latin typeface="Consolas" pitchFamily="49" charset="0"/>
              </a:rPr>
              <a:t>esPrimo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Números primos menores que 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84804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</a:rPr>
              <a:t>Mejoras:</a:t>
            </a:r>
            <a:r>
              <a:rPr lang="es-ES" sz="2000" dirty="0" smtClean="0"/>
              <a:t> probar sólo impares; sólo pueden ser divisibles por impares; no pueden ser divisibles por ninguno mayor que su mitad</a:t>
            </a:r>
            <a:endParaRPr lang="es-ES" sz="2000" i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 (Anexo II)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12910" y="404664"/>
            <a:ext cx="1577676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primos2.cpp</a:t>
            </a:r>
          </a:p>
        </p:txBody>
      </p:sp>
      <p:sp>
        <p:nvSpPr>
          <p:cNvPr id="8" name="7 Rectángulo"/>
          <p:cNvSpPr/>
          <p:nvPr/>
        </p:nvSpPr>
        <p:spPr>
          <a:xfrm>
            <a:off x="827584" y="1782341"/>
            <a:ext cx="7992888" cy="4606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lnSpc>
                <a:spcPts val="2000"/>
              </a:lnSpc>
              <a:buNone/>
            </a:pPr>
            <a:r>
              <a:rPr lang="es-ES" dirty="0" smtClean="0">
                <a:latin typeface="Consolas" pitchFamily="49" charset="0"/>
              </a:rPr>
              <a:t>      candidato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2000"/>
              </a:lnSpc>
              <a:buNone/>
            </a:pPr>
            <a:r>
              <a:rPr lang="es-ES" dirty="0" smtClean="0">
                <a:latin typeface="Consolas" pitchFamily="49" charset="0"/>
              </a:rPr>
              <a:t>      cout &lt;&lt; candidato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 "</a:t>
            </a:r>
            <a:r>
              <a:rPr lang="es-ES" dirty="0" smtClean="0">
                <a:latin typeface="Consolas" pitchFamily="49" charset="0"/>
              </a:rPr>
              <a:t>;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</a:rPr>
              <a:t>// Mostrar el número primo 2</a:t>
            </a:r>
          </a:p>
          <a:p>
            <a:pPr marL="0" lvl="1" indent="1588">
              <a:lnSpc>
                <a:spcPts val="2000"/>
              </a:lnSpc>
              <a:buNone/>
            </a:pPr>
            <a:r>
              <a:rPr lang="es-ES" dirty="0" smtClean="0">
                <a:latin typeface="Consolas" pitchFamily="49" charset="0"/>
              </a:rPr>
              <a:t>      candidato++;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</a:rPr>
              <a:t>// Seguimos con el 3, que es primo</a:t>
            </a:r>
          </a:p>
          <a:p>
            <a:pPr marL="0" lvl="1" indent="1588">
              <a:lnSpc>
                <a:spcPts val="2000"/>
              </a:lnSpc>
              <a:buNone/>
            </a:pPr>
            <a:r>
              <a:rPr lang="es-ES" dirty="0" smtClean="0"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</a:t>
            </a:r>
            <a:r>
              <a:rPr lang="es-ES" dirty="0" smtClean="0">
                <a:latin typeface="Consolas" pitchFamily="49" charset="0"/>
              </a:rPr>
              <a:t> (candidato &lt; num) {</a:t>
            </a:r>
          </a:p>
          <a:p>
            <a:pPr marL="0" lvl="1" indent="1588">
              <a:lnSpc>
                <a:spcPts val="2000"/>
              </a:lnSpc>
              <a:buNone/>
            </a:pPr>
            <a:r>
              <a:rPr lang="es-ES" dirty="0" smtClean="0">
                <a:latin typeface="Consolas" pitchFamily="49" charset="0"/>
              </a:rPr>
              <a:t>         cout &lt;&lt; candidato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 "</a:t>
            </a:r>
            <a:r>
              <a:rPr lang="es-ES" dirty="0" smtClean="0">
                <a:latin typeface="Consolas" pitchFamily="49" charset="0"/>
              </a:rPr>
              <a:t>;  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</a:rPr>
              <a:t>// Mostrar número primo</a:t>
            </a:r>
          </a:p>
          <a:p>
            <a:pPr marL="0" lvl="1" indent="1588">
              <a:lnSpc>
                <a:spcPts val="2000"/>
              </a:lnSpc>
              <a:buNone/>
            </a:pPr>
            <a:r>
              <a:rPr lang="es-ES" dirty="0" smtClean="0">
                <a:latin typeface="Consolas" pitchFamily="49" charset="0"/>
              </a:rPr>
              <a:t>         candidato = candidato +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dirty="0" smtClean="0">
                <a:latin typeface="Consolas" pitchFamily="49" charset="0"/>
              </a:rPr>
              <a:t>; 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</a:rPr>
              <a:t>// Sólo probamos impares</a:t>
            </a:r>
          </a:p>
          <a:p>
            <a:pPr marL="0" lvl="1" indent="1588">
              <a:lnSpc>
                <a:spcPts val="2000"/>
              </a:lnSpc>
              <a:buNone/>
            </a:pPr>
            <a:r>
              <a:rPr lang="es-ES" dirty="0" smtClean="0">
                <a:latin typeface="Consolas" pitchFamily="49" charset="0"/>
              </a:rPr>
              <a:t>   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</a:t>
            </a:r>
            <a:r>
              <a:rPr lang="es-ES" dirty="0" smtClean="0">
                <a:latin typeface="Consolas" pitchFamily="49" charset="0"/>
              </a:rPr>
              <a:t> (!primo(candidato)) {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</a:rPr>
              <a:t>// Siguiente número primo</a:t>
            </a:r>
          </a:p>
          <a:p>
            <a:pPr marL="0" lvl="1" indent="1588">
              <a:lnSpc>
                <a:spcPts val="2000"/>
              </a:lnSpc>
              <a:buNone/>
            </a:pPr>
            <a:r>
              <a:rPr lang="es-ES" dirty="0" smtClean="0">
                <a:latin typeface="Consolas" pitchFamily="49" charset="0"/>
              </a:rPr>
              <a:t>            candidato = candidato +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2000"/>
              </a:lnSpc>
              <a:buNone/>
            </a:pPr>
            <a:r>
              <a:rPr lang="es-ES" dirty="0" smtClean="0">
                <a:latin typeface="Consolas" pitchFamily="49" charset="0"/>
              </a:rPr>
              <a:t>         }</a:t>
            </a:r>
          </a:p>
          <a:p>
            <a:pPr marL="0" lvl="1" indent="1588">
              <a:lnSpc>
                <a:spcPts val="2000"/>
              </a:lnSpc>
              <a:spcAft>
                <a:spcPts val="1200"/>
              </a:spcAft>
              <a:buNone/>
            </a:pPr>
            <a:r>
              <a:rPr lang="es-ES" dirty="0" smtClean="0">
                <a:latin typeface="Consolas" pitchFamily="49" charset="0"/>
              </a:rPr>
              <a:t>      } ...</a:t>
            </a:r>
          </a:p>
          <a:p>
            <a:pPr marL="0" lvl="1" indent="1588">
              <a:lnSpc>
                <a:spcPts val="2000"/>
              </a:lnSpc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es-ES" dirty="0" smtClean="0">
                <a:latin typeface="Consolas" pitchFamily="49" charset="0"/>
              </a:rPr>
              <a:t> primo(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n) {</a:t>
            </a:r>
          </a:p>
          <a:p>
            <a:pPr marL="0" lvl="1" indent="1588">
              <a:lnSpc>
                <a:spcPts val="2000"/>
              </a:lnSpc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err="1" smtClean="0">
                <a:latin typeface="Consolas" pitchFamily="49" charset="0"/>
              </a:rPr>
              <a:t>esPrimo</a:t>
            </a:r>
            <a:r>
              <a:rPr lang="es-ES" dirty="0" smtClean="0">
                <a:latin typeface="Consolas" pitchFamily="49" charset="0"/>
              </a:rPr>
              <a:t>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true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2000"/>
              </a:lnSpc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</a:t>
            </a:r>
            <a:r>
              <a:rPr lang="es-ES" dirty="0" smtClean="0">
                <a:latin typeface="Consolas" pitchFamily="49" charset="0"/>
              </a:rPr>
              <a:t> 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dirty="0" smtClean="0">
                <a:latin typeface="Consolas" pitchFamily="49" charset="0"/>
              </a:rPr>
              <a:t>; i &lt;= n /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dirty="0" smtClean="0">
                <a:latin typeface="Consolas" pitchFamily="49" charset="0"/>
              </a:rPr>
              <a:t>; i = i +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dirty="0" smtClean="0">
                <a:latin typeface="Consolas" pitchFamily="49" charset="0"/>
              </a:rPr>
              <a:t>) {</a:t>
            </a:r>
          </a:p>
          <a:p>
            <a:pPr marL="0" lvl="1" indent="1588">
              <a:lnSpc>
                <a:spcPts val="2000"/>
              </a:lnSpc>
              <a:buNone/>
            </a:pPr>
            <a:r>
              <a:rPr lang="es-ES" dirty="0" smtClean="0"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dirty="0" smtClean="0">
                <a:latin typeface="Consolas" pitchFamily="49" charset="0"/>
              </a:rPr>
              <a:t> (n % i ==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) {</a:t>
            </a:r>
          </a:p>
          <a:p>
            <a:pPr marL="0" lvl="1" indent="1588">
              <a:lnSpc>
                <a:spcPts val="2000"/>
              </a:lnSpc>
              <a:buNone/>
            </a:pPr>
            <a:r>
              <a:rPr lang="es-ES" dirty="0" smtClean="0">
                <a:latin typeface="Consolas" pitchFamily="49" charset="0"/>
              </a:rPr>
              <a:t>         </a:t>
            </a:r>
            <a:r>
              <a:rPr lang="es-ES" dirty="0" err="1" smtClean="0">
                <a:latin typeface="Consolas" pitchFamily="49" charset="0"/>
              </a:rPr>
              <a:t>esPrimo</a:t>
            </a:r>
            <a:r>
              <a:rPr lang="es-ES" dirty="0" smtClean="0">
                <a:latin typeface="Consolas" pitchFamily="49" charset="0"/>
              </a:rPr>
              <a:t>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false</a:t>
            </a:r>
            <a:r>
              <a:rPr lang="es-ES" dirty="0" smtClean="0">
                <a:latin typeface="Consolas" pitchFamily="49" charset="0"/>
              </a:rPr>
              <a:t>;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</a:rPr>
              <a:t>// Es divisible por i</a:t>
            </a:r>
          </a:p>
          <a:p>
            <a:pPr marL="0" lvl="1" indent="1588">
              <a:lnSpc>
                <a:spcPts val="2000"/>
              </a:lnSpc>
              <a:buNone/>
            </a:pPr>
            <a:r>
              <a:rPr lang="es-ES" dirty="0" smtClean="0">
                <a:latin typeface="Consolas" pitchFamily="49" charset="0"/>
              </a:rPr>
              <a:t>      }</a:t>
            </a:r>
          </a:p>
          <a:p>
            <a:pPr marL="0" lvl="1" indent="1588">
              <a:lnSpc>
                <a:spcPts val="2000"/>
              </a:lnSpc>
              <a:buNone/>
            </a:pPr>
            <a:r>
              <a:rPr lang="es-ES" dirty="0" smtClean="0">
                <a:latin typeface="Consolas" pitchFamily="49" charset="0"/>
              </a:rPr>
              <a:t>   }...</a:t>
            </a:r>
          </a:p>
        </p:txBody>
      </p:sp>
      <p:grpSp>
        <p:nvGrpSpPr>
          <p:cNvPr id="42" name="41 Grupo"/>
          <p:cNvGrpSpPr/>
          <p:nvPr/>
        </p:nvGrpSpPr>
        <p:grpSpPr>
          <a:xfrm>
            <a:off x="1907704" y="1359818"/>
            <a:ext cx="2880320" cy="1781150"/>
            <a:chOff x="1907704" y="1359818"/>
            <a:chExt cx="2880320" cy="1781150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1907704" y="1359818"/>
              <a:ext cx="2232248" cy="0"/>
            </a:xfrm>
            <a:prstGeom prst="line">
              <a:avLst/>
            </a:prstGeom>
            <a:ln w="2540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 flipH="1" flipV="1">
              <a:off x="3203848" y="1359818"/>
              <a:ext cx="1584176" cy="1781150"/>
            </a:xfrm>
            <a:prstGeom prst="line">
              <a:avLst/>
            </a:prstGeom>
            <a:ln w="25400">
              <a:solidFill>
                <a:srgbClr val="FFC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42 Grupo"/>
          <p:cNvGrpSpPr/>
          <p:nvPr/>
        </p:nvGrpSpPr>
        <p:grpSpPr>
          <a:xfrm>
            <a:off x="3131840" y="1359818"/>
            <a:ext cx="5256584" cy="3725366"/>
            <a:chOff x="3131840" y="1359818"/>
            <a:chExt cx="5256584" cy="3725366"/>
          </a:xfrm>
        </p:grpSpPr>
        <p:cxnSp>
          <p:nvCxnSpPr>
            <p:cNvPr id="14" name="13 Conector recto"/>
            <p:cNvCxnSpPr/>
            <p:nvPr/>
          </p:nvCxnSpPr>
          <p:spPr>
            <a:xfrm>
              <a:off x="4211960" y="1359818"/>
              <a:ext cx="4176464" cy="0"/>
            </a:xfrm>
            <a:prstGeom prst="line">
              <a:avLst/>
            </a:prstGeom>
            <a:ln w="2540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>
            <a:xfrm flipV="1">
              <a:off x="5724128" y="1359818"/>
              <a:ext cx="758180" cy="2933278"/>
            </a:xfrm>
            <a:prstGeom prst="line">
              <a:avLst/>
            </a:prstGeom>
            <a:ln w="25400">
              <a:solidFill>
                <a:srgbClr val="FFC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flipV="1">
              <a:off x="3131840" y="4293096"/>
              <a:ext cx="2592288" cy="792088"/>
            </a:xfrm>
            <a:prstGeom prst="line">
              <a:avLst/>
            </a:prstGeom>
            <a:ln w="25400">
              <a:solidFill>
                <a:srgbClr val="FFC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Conector recto"/>
            <p:cNvCxnSpPr/>
            <p:nvPr/>
          </p:nvCxnSpPr>
          <p:spPr>
            <a:xfrm flipV="1">
              <a:off x="5580112" y="4293096"/>
              <a:ext cx="144016" cy="720081"/>
            </a:xfrm>
            <a:prstGeom prst="line">
              <a:avLst/>
            </a:prstGeom>
            <a:ln w="25400">
              <a:solidFill>
                <a:srgbClr val="FFC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43 Grupo"/>
          <p:cNvGrpSpPr/>
          <p:nvPr/>
        </p:nvGrpSpPr>
        <p:grpSpPr>
          <a:xfrm>
            <a:off x="899592" y="1666900"/>
            <a:ext cx="6264696" cy="3346276"/>
            <a:chOff x="899592" y="1666900"/>
            <a:chExt cx="6264696" cy="3346276"/>
          </a:xfrm>
        </p:grpSpPr>
        <p:cxnSp>
          <p:nvCxnSpPr>
            <p:cNvPr id="26" name="25 Conector recto"/>
            <p:cNvCxnSpPr/>
            <p:nvPr/>
          </p:nvCxnSpPr>
          <p:spPr>
            <a:xfrm>
              <a:off x="899592" y="1666900"/>
              <a:ext cx="6264696" cy="0"/>
            </a:xfrm>
            <a:prstGeom prst="line">
              <a:avLst/>
            </a:prstGeom>
            <a:ln w="2540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Conector recto"/>
            <p:cNvCxnSpPr/>
            <p:nvPr/>
          </p:nvCxnSpPr>
          <p:spPr>
            <a:xfrm flipH="1" flipV="1">
              <a:off x="2627784" y="1700808"/>
              <a:ext cx="1656184" cy="3312368"/>
            </a:xfrm>
            <a:prstGeom prst="line">
              <a:avLst/>
            </a:prstGeom>
            <a:ln w="25400">
              <a:solidFill>
                <a:srgbClr val="FFC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23 Conector recto de flecha"/>
          <p:cNvCxnSpPr/>
          <p:nvPr/>
        </p:nvCxnSpPr>
        <p:spPr>
          <a:xfrm>
            <a:off x="4932040" y="3284984"/>
            <a:ext cx="288032" cy="360040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 uiExpand="1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Números primos menores que 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84804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buNone/>
            </a:pPr>
            <a:r>
              <a:rPr lang="es-ES" sz="2000" dirty="0" smtClean="0"/>
              <a:t>Otra mejora más: Paramos al encontrar el primer divisor</a:t>
            </a:r>
            <a:endParaRPr lang="es-ES" sz="2000" i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 (Anexo II)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12910" y="404664"/>
            <a:ext cx="1577676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primos3.cpp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96119" y="1586597"/>
            <a:ext cx="7992888" cy="3426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es-ES" dirty="0" smtClean="0">
                <a:latin typeface="Consolas" pitchFamily="49" charset="0"/>
              </a:rPr>
              <a:t> primo(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n) {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err="1" smtClean="0">
                <a:latin typeface="Consolas" pitchFamily="49" charset="0"/>
              </a:rPr>
              <a:t>esPrimo</a:t>
            </a:r>
            <a:r>
              <a:rPr lang="es-ES" dirty="0" smtClean="0">
                <a:latin typeface="Consolas" pitchFamily="49" charset="0"/>
              </a:rPr>
              <a:t>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true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</a:t>
            </a:r>
            <a:r>
              <a:rPr lang="es-ES" dirty="0" smtClean="0">
                <a:latin typeface="Consolas" pitchFamily="49" charset="0"/>
              </a:rPr>
              <a:t> ((i &lt;= n /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dirty="0" smtClean="0">
                <a:latin typeface="Consolas" pitchFamily="49" charset="0"/>
              </a:rPr>
              <a:t>) &amp;&amp; </a:t>
            </a:r>
            <a:r>
              <a:rPr lang="es-ES" dirty="0" err="1" smtClean="0">
                <a:latin typeface="Consolas" pitchFamily="49" charset="0"/>
              </a:rPr>
              <a:t>esPrimo</a:t>
            </a:r>
            <a:r>
              <a:rPr lang="es-ES" dirty="0" smtClean="0">
                <a:latin typeface="Consolas" pitchFamily="49" charset="0"/>
              </a:rPr>
              <a:t>) {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dirty="0" smtClean="0">
                <a:latin typeface="Consolas" pitchFamily="49" charset="0"/>
              </a:rPr>
              <a:t> (n % i ==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) {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   </a:t>
            </a:r>
            <a:r>
              <a:rPr lang="es-ES" dirty="0" err="1" smtClean="0">
                <a:latin typeface="Consolas" pitchFamily="49" charset="0"/>
              </a:rPr>
              <a:t>esPrimo</a:t>
            </a:r>
            <a:r>
              <a:rPr lang="es-ES" dirty="0" smtClean="0">
                <a:latin typeface="Consolas" pitchFamily="49" charset="0"/>
              </a:rPr>
              <a:t>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false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}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i = i +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err="1" smtClean="0">
                <a:latin typeface="Consolas" pitchFamily="49" charset="0"/>
              </a:rPr>
              <a:t>esPrimo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}</a:t>
            </a:r>
          </a:p>
        </p:txBody>
      </p:sp>
      <p:grpSp>
        <p:nvGrpSpPr>
          <p:cNvPr id="12" name="11 Grupo"/>
          <p:cNvGrpSpPr/>
          <p:nvPr/>
        </p:nvGrpSpPr>
        <p:grpSpPr>
          <a:xfrm>
            <a:off x="1187624" y="1359818"/>
            <a:ext cx="5832648" cy="2827362"/>
            <a:chOff x="1015033" y="1844824"/>
            <a:chExt cx="5832648" cy="2827362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2627784" y="1844824"/>
              <a:ext cx="4219897" cy="0"/>
            </a:xfrm>
            <a:prstGeom prst="line">
              <a:avLst/>
            </a:prstGeom>
            <a:ln w="2540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 flipV="1">
              <a:off x="4903465" y="1844824"/>
              <a:ext cx="0" cy="1277094"/>
            </a:xfrm>
            <a:prstGeom prst="line">
              <a:avLst/>
            </a:prstGeom>
            <a:ln w="25400">
              <a:solidFill>
                <a:srgbClr val="FFC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23 Rectángulo"/>
            <p:cNvSpPr/>
            <p:nvPr/>
          </p:nvSpPr>
          <p:spPr>
            <a:xfrm>
              <a:off x="1015033" y="3122070"/>
              <a:ext cx="4392488" cy="1550116"/>
            </a:xfrm>
            <a:prstGeom prst="rect">
              <a:avLst/>
            </a:prstGeom>
            <a:noFill/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uiExpand="1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417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 (Anexo II)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210184" y="3044280"/>
            <a:ext cx="2723823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Búsquedas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 de un número en un archivo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 (Anexo II)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859636" y="942628"/>
            <a:ext cx="1830950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buscaarch.cpp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975930"/>
            <a:ext cx="8208912" cy="520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#include &lt;iostream&gt;</a:t>
            </a:r>
          </a:p>
          <a:p>
            <a:pPr marL="36000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srgbClr val="009D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using namespace 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std;</a:t>
            </a:r>
          </a:p>
          <a:p>
            <a:pPr marL="36000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#include &lt;fstream&gt;</a:t>
            </a:r>
          </a:p>
          <a:p>
            <a:pPr marL="36000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endParaRPr lang="es-ES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36000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busca(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n);</a:t>
            </a:r>
          </a:p>
          <a:p>
            <a:pPr marL="36000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Devuelve la línea en la que se encuentra o -1 si no está</a:t>
            </a:r>
          </a:p>
          <a:p>
            <a:pPr marL="36000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endParaRPr lang="es-ES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36000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 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main() {</a:t>
            </a:r>
          </a:p>
          <a:p>
            <a:pPr marL="36000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 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num, </a:t>
            </a:r>
            <a:r>
              <a:rPr lang="es-ES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linea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000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endParaRPr lang="es-ES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36000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"Valor a localizar: "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000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cin &gt;&gt; num;</a:t>
            </a:r>
          </a:p>
          <a:p>
            <a:pPr marL="36000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linea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= busca(num);</a:t>
            </a:r>
          </a:p>
          <a:p>
            <a:pPr marL="36000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009D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 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</a:t>
            </a:r>
            <a:r>
              <a:rPr lang="es-ES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linea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!=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-1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</a:t>
            </a:r>
          </a:p>
          <a:p>
            <a:pPr marL="36000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"Encontrado (línea "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</a:t>
            </a:r>
            <a:r>
              <a:rPr lang="es-ES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linea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")"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endl;</a:t>
            </a:r>
          </a:p>
          <a:p>
            <a:pPr marL="36000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36000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009D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 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{</a:t>
            </a:r>
          </a:p>
          <a:p>
            <a:pPr marL="36000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"No encontrado"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endl;</a:t>
            </a:r>
          </a:p>
          <a:p>
            <a:pPr marL="36000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36000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009D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return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000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851920" y="4033639"/>
            <a:ext cx="4320480" cy="0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 uiExpand="1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 de un número en un archivo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419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 (Anexo II)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467544" y="891366"/>
            <a:ext cx="8208912" cy="5633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busca(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n) {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i,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linea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bool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encontrado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false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ifstream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archivo;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archivo.open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"enteros.txt"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);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(!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archivo.is_open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()) {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linea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-1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{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archivo &gt;&gt; i;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while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((i !=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&amp;&amp; !encontrado) {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linea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++;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(i == n) {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   encontrado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true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}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archivo &gt;&gt; i;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}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(!encontrado) {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linea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-1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}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archivo.close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();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return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linea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0000" lvl="1" indent="1588">
              <a:lnSpc>
                <a:spcPts val="18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3963" y="1729383"/>
            <a:ext cx="942975" cy="290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10 CuadroTexto"/>
          <p:cNvSpPr txBox="1"/>
          <p:nvPr/>
        </p:nvSpPr>
        <p:spPr>
          <a:xfrm>
            <a:off x="6012160" y="4314582"/>
            <a:ext cx="1112805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Centinela</a:t>
            </a:r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7103815" y="4509120"/>
            <a:ext cx="432048" cy="0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420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 (Anexo II)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924806" y="3044280"/>
            <a:ext cx="5294590" cy="1446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Búsquedas en </a:t>
            </a:r>
            <a:b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secuencias ordenadas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 (Anexo II)</a:t>
            </a:r>
            <a:endParaRPr lang="es-ES" dirty="0"/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7571184" cy="5200996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l"/>
              </a:tabLst>
            </a:pPr>
            <a:r>
              <a:rPr lang="es-ES" sz="1800" dirty="0" smtClean="0">
                <a:latin typeface="Calibri"/>
              </a:rPr>
              <a:t>Recorridos	404</a:t>
            </a:r>
          </a:p>
          <a:p>
            <a:pPr marL="720725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l"/>
              </a:tabLst>
            </a:pPr>
            <a:r>
              <a:rPr lang="es-ES" sz="1800" dirty="0" smtClean="0">
                <a:latin typeface="Calibri"/>
              </a:rPr>
              <a:t>Un aparcamiento	405</a:t>
            </a:r>
          </a:p>
          <a:p>
            <a:pPr marL="720725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l"/>
              </a:tabLst>
            </a:pPr>
            <a:r>
              <a:rPr lang="es-ES" sz="1800" dirty="0" smtClean="0">
                <a:latin typeface="Calibri"/>
              </a:rPr>
              <a:t>¿Paréntesis bien emparejados?	409</a:t>
            </a:r>
          </a:p>
          <a:p>
            <a:pPr marL="720725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l"/>
              </a:tabLst>
            </a:pPr>
            <a:r>
              <a:rPr lang="es-ES" sz="1800" dirty="0" smtClean="0">
                <a:latin typeface="Calibri"/>
              </a:rPr>
              <a:t>¿Dos secuencias iguales?	412</a:t>
            </a:r>
          </a:p>
          <a:p>
            <a:pPr marL="720725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l"/>
              </a:tabLst>
            </a:pPr>
            <a:r>
              <a:rPr lang="es-ES" sz="1800" dirty="0" smtClean="0">
                <a:latin typeface="Calibri"/>
              </a:rPr>
              <a:t>Números primos menores que N	413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l"/>
              </a:tabLst>
            </a:pPr>
            <a:r>
              <a:rPr lang="es-ES" sz="1800" dirty="0" smtClean="0">
                <a:latin typeface="Calibri"/>
              </a:rPr>
              <a:t>Búsquedas	417</a:t>
            </a:r>
          </a:p>
          <a:p>
            <a:pPr marL="720725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l"/>
              </a:tabLst>
            </a:pPr>
            <a:r>
              <a:rPr lang="es-ES" sz="1800" dirty="0" smtClean="0">
                <a:latin typeface="Calibri"/>
              </a:rPr>
              <a:t>Búsqueda de un número en un archivo	419</a:t>
            </a:r>
          </a:p>
          <a:p>
            <a:pPr marL="720725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l"/>
              </a:tabLst>
            </a:pPr>
            <a:r>
              <a:rPr lang="es-ES" sz="1800" dirty="0" smtClean="0">
                <a:latin typeface="Calibri"/>
              </a:rPr>
              <a:t>Búsquedas en secuencias ordenadas	</a:t>
            </a:r>
            <a:r>
              <a:rPr lang="es-ES" sz="1800" dirty="0" smtClean="0">
                <a:latin typeface="Calibri"/>
              </a:rPr>
              <a:t>420</a:t>
            </a:r>
            <a:endParaRPr lang="es-ES" sz="1800" dirty="0" smtClean="0">
              <a:latin typeface="Calibri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 en secuencias ordenadas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84804"/>
          </a:xfrm>
        </p:spPr>
        <p:txBody>
          <a:bodyPr>
            <a:normAutofit fontScale="70000" lnSpcReduction="20000"/>
          </a:bodyPr>
          <a:lstStyle/>
          <a:p>
            <a:pPr lvl="1" indent="15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900" i="0" dirty="0" smtClean="0"/>
              <a:t>Secuencia ordenada de menor a mayor:</a:t>
            </a:r>
            <a:br>
              <a:rPr lang="es-ES" sz="2900" i="0" dirty="0" smtClean="0"/>
            </a:br>
            <a:r>
              <a:rPr lang="es-ES" sz="2900" i="0" dirty="0" smtClean="0"/>
              <a:t>paramos al encontrar uno mayor o igual al buscado</a:t>
            </a:r>
          </a:p>
          <a:p>
            <a:pPr lvl="1" indent="1588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900" dirty="0" smtClean="0"/>
              <a:t>Los que resten serán seguro mayores: </a:t>
            </a:r>
            <a:r>
              <a:rPr lang="es-ES" sz="2900" i="1" dirty="0" smtClean="0"/>
              <a:t>¡no puede estar el buscado!</a:t>
            </a:r>
            <a:endParaRPr lang="es-ES" i="1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 (Anexo II)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986273" y="942628"/>
            <a:ext cx="1704313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buscaord.cpp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2348880"/>
            <a:ext cx="962025" cy="2962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10 Rectángulo"/>
          <p:cNvSpPr/>
          <p:nvPr/>
        </p:nvSpPr>
        <p:spPr>
          <a:xfrm>
            <a:off x="467544" y="2132856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"Valor a localizar: 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000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cin &gt;&gt; num;</a:t>
            </a:r>
          </a:p>
          <a:p>
            <a:pPr marL="36000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archivo &gt;&gt; i;</a:t>
            </a:r>
          </a:p>
          <a:p>
            <a:pPr marL="36000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while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((i !=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&amp;&amp; (i &lt; num)) {</a:t>
            </a:r>
          </a:p>
          <a:p>
            <a:pPr marL="36000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++;</a:t>
            </a:r>
          </a:p>
          <a:p>
            <a:pPr marL="36000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archivo &gt;&gt; i;</a:t>
            </a:r>
          </a:p>
          <a:p>
            <a:pPr marL="36000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  <a:p>
            <a:pPr marL="36000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(i == num) {</a:t>
            </a:r>
          </a:p>
          <a:p>
            <a:pPr marL="36000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"Encontrado (pos.: 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")"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000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  <a:p>
            <a:pPr marL="36000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{</a:t>
            </a:r>
          </a:p>
          <a:p>
            <a:pPr marL="36000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"No encontrado"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000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  <a:p>
            <a:pPr marL="36000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endl;</a:t>
            </a:r>
          </a:p>
          <a:p>
            <a:pPr marL="36000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archivo.close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();</a:t>
            </a: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7203529" y="5132809"/>
            <a:ext cx="432048" cy="0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H="1">
            <a:off x="3851920" y="2348880"/>
            <a:ext cx="1728192" cy="648072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uiExpand="1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s-ES" dirty="0" smtClean="0"/>
              <a:t>Secuencias ordenadas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84804"/>
          </a:xfrm>
        </p:spPr>
        <p:txBody>
          <a:bodyPr>
            <a:normAutofit fontScale="70000" lnSpcReduction="20000"/>
          </a:bodyPr>
          <a:lstStyle/>
          <a:p>
            <a:pPr marL="361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800" i="0" dirty="0" smtClean="0"/>
              <a:t>Si el elemento está: procesamiento similar a secuencias desordenadas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 (Anexo II)</a:t>
            </a:r>
            <a:endParaRPr lang="es-ES" dirty="0"/>
          </a:p>
        </p:txBody>
      </p:sp>
      <p:grpSp>
        <p:nvGrpSpPr>
          <p:cNvPr id="6" name="65 Grupo"/>
          <p:cNvGrpSpPr/>
          <p:nvPr/>
        </p:nvGrpSpPr>
        <p:grpSpPr>
          <a:xfrm>
            <a:off x="5617684" y="3121894"/>
            <a:ext cx="1860274" cy="2467322"/>
            <a:chOff x="6672166" y="3265934"/>
            <a:chExt cx="1860274" cy="2467322"/>
          </a:xfrm>
        </p:grpSpPr>
        <p:cxnSp>
          <p:nvCxnSpPr>
            <p:cNvPr id="10" name="9 Conector recto de flecha"/>
            <p:cNvCxnSpPr/>
            <p:nvPr/>
          </p:nvCxnSpPr>
          <p:spPr>
            <a:xfrm>
              <a:off x="7914071" y="3625231"/>
              <a:ext cx="347843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" name="10 CuadroTexto"/>
            <p:cNvSpPr txBox="1"/>
            <p:nvPr/>
          </p:nvSpPr>
          <p:spPr>
            <a:xfrm>
              <a:off x="7786723" y="3265934"/>
              <a:ext cx="745717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  <p:cxnSp>
          <p:nvCxnSpPr>
            <p:cNvPr id="12" name="11 Conector recto de flecha"/>
            <p:cNvCxnSpPr/>
            <p:nvPr/>
          </p:nvCxnSpPr>
          <p:spPr>
            <a:xfrm rot="5400000">
              <a:off x="7321111" y="4550160"/>
              <a:ext cx="184351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" name="12 Conector recto de flecha"/>
            <p:cNvCxnSpPr/>
            <p:nvPr/>
          </p:nvCxnSpPr>
          <p:spPr>
            <a:xfrm>
              <a:off x="6672166" y="5460800"/>
              <a:ext cx="1573314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13 Conector recto de flecha"/>
            <p:cNvCxnSpPr/>
            <p:nvPr/>
          </p:nvCxnSpPr>
          <p:spPr>
            <a:xfrm rot="16200000" flipH="1">
              <a:off x="6565705" y="5597426"/>
              <a:ext cx="262930" cy="8729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" name="64 Grupo"/>
          <p:cNvGrpSpPr/>
          <p:nvPr/>
        </p:nvGrpSpPr>
        <p:grpSpPr>
          <a:xfrm>
            <a:off x="4303019" y="2636888"/>
            <a:ext cx="2664000" cy="1142868"/>
            <a:chOff x="5357501" y="2780928"/>
            <a:chExt cx="2664000" cy="1142868"/>
          </a:xfrm>
        </p:grpSpPr>
        <p:cxnSp>
          <p:nvCxnSpPr>
            <p:cNvPr id="17" name="16 Conector recto de flecha"/>
            <p:cNvCxnSpPr/>
            <p:nvPr/>
          </p:nvCxnSpPr>
          <p:spPr>
            <a:xfrm rot="5400000">
              <a:off x="6418657" y="3041356"/>
              <a:ext cx="530868" cy="10012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8" name="17 Decisión"/>
            <p:cNvSpPr/>
            <p:nvPr/>
          </p:nvSpPr>
          <p:spPr>
            <a:xfrm>
              <a:off x="5357501" y="3311796"/>
              <a:ext cx="2664000" cy="612000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0" tIns="36000" rIns="0" bIns="36000" rtlCol="0" anchor="ctr" anchorCtr="0">
              <a:noAutofit/>
            </a:bodyPr>
            <a:lstStyle/>
            <a:p>
              <a:pPr algn="ctr"/>
              <a:r>
                <a:rPr lang="es-ES" sz="1200" dirty="0" smtClean="0">
                  <a:latin typeface="Consolas" pitchFamily="49" charset="0"/>
                </a:rPr>
                <a:t>(i != </a:t>
              </a:r>
              <a:r>
                <a:rPr lang="es-ES" sz="1200" dirty="0" smtClean="0">
                  <a:solidFill>
                    <a:srgbClr val="FFFF00"/>
                  </a:solidFill>
                  <a:latin typeface="Consolas" pitchFamily="49" charset="0"/>
                </a:rPr>
                <a:t>0</a:t>
              </a:r>
              <a:r>
                <a:rPr lang="es-ES" sz="1200" dirty="0" smtClean="0">
                  <a:latin typeface="Consolas" pitchFamily="49" charset="0"/>
                </a:rPr>
                <a:t>) </a:t>
              </a:r>
              <a:br>
                <a:rPr lang="es-ES" sz="1200" dirty="0" smtClean="0">
                  <a:latin typeface="Consolas" pitchFamily="49" charset="0"/>
                </a:rPr>
              </a:br>
              <a:r>
                <a:rPr lang="es-ES" sz="1200" dirty="0" smtClean="0">
                  <a:latin typeface="Consolas" pitchFamily="49" charset="0"/>
                </a:rPr>
                <a:t>&amp;&amp; (i &lt; num)</a:t>
              </a:r>
              <a:endPara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pSp>
        <p:nvGrpSpPr>
          <p:cNvPr id="8" name="66 Grupo"/>
          <p:cNvGrpSpPr/>
          <p:nvPr/>
        </p:nvGrpSpPr>
        <p:grpSpPr>
          <a:xfrm>
            <a:off x="4067944" y="2853706"/>
            <a:ext cx="2457598" cy="2258940"/>
            <a:chOff x="5122426" y="2997746"/>
            <a:chExt cx="2457598" cy="2258940"/>
          </a:xfrm>
        </p:grpSpPr>
        <p:cxnSp>
          <p:nvCxnSpPr>
            <p:cNvPr id="20" name="19 Conector recto de flecha"/>
            <p:cNvCxnSpPr/>
            <p:nvPr/>
          </p:nvCxnSpPr>
          <p:spPr>
            <a:xfrm rot="5400000">
              <a:off x="6319131" y="4886181"/>
              <a:ext cx="73624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1" name="20 CuadroTexto"/>
            <p:cNvSpPr txBox="1"/>
            <p:nvPr/>
          </p:nvSpPr>
          <p:spPr>
            <a:xfrm>
              <a:off x="5969017" y="3906841"/>
              <a:ext cx="633507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  <p:cxnSp>
          <p:nvCxnSpPr>
            <p:cNvPr id="22" name="21 Conector recto de flecha"/>
            <p:cNvCxnSpPr/>
            <p:nvPr/>
          </p:nvCxnSpPr>
          <p:spPr>
            <a:xfrm>
              <a:off x="5122426" y="2998540"/>
              <a:ext cx="1540215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22 Conector recto de flecha"/>
            <p:cNvCxnSpPr/>
            <p:nvPr/>
          </p:nvCxnSpPr>
          <p:spPr>
            <a:xfrm rot="5400000">
              <a:off x="4013595" y="4126422"/>
              <a:ext cx="225894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4" name="23 Conector recto de flecha"/>
            <p:cNvCxnSpPr/>
            <p:nvPr/>
          </p:nvCxnSpPr>
          <p:spPr>
            <a:xfrm rot="10800000">
              <a:off x="5124810" y="5236839"/>
              <a:ext cx="1564819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25 Conector recto de flecha"/>
            <p:cNvCxnSpPr>
              <a:endCxn id="27" idx="0"/>
            </p:cNvCxnSpPr>
            <p:nvPr/>
          </p:nvCxnSpPr>
          <p:spPr>
            <a:xfrm flipH="1">
              <a:off x="6680024" y="3947039"/>
              <a:ext cx="12784" cy="490073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7" name="26 CuadroTexto"/>
            <p:cNvSpPr txBox="1"/>
            <p:nvPr/>
          </p:nvSpPr>
          <p:spPr>
            <a:xfrm>
              <a:off x="5780024" y="4437112"/>
              <a:ext cx="1800000" cy="432048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200" dirty="0" err="1" smtClean="0">
                  <a:latin typeface="Consolas" pitchFamily="49" charset="0"/>
                </a:rPr>
                <a:t>cont</a:t>
              </a:r>
              <a:r>
                <a:rPr lang="es-ES" sz="1200" dirty="0" smtClean="0">
                  <a:latin typeface="Consolas" pitchFamily="49" charset="0"/>
                </a:rPr>
                <a:t>++;</a:t>
              </a:r>
              <a:br>
                <a:rPr lang="es-ES" sz="1200" dirty="0" smtClean="0">
                  <a:latin typeface="Consolas" pitchFamily="49" charset="0"/>
                </a:rPr>
              </a:br>
              <a:r>
                <a:rPr lang="es-ES" sz="1200" dirty="0" smtClean="0">
                  <a:latin typeface="Consolas" pitchFamily="49" charset="0"/>
                </a:rPr>
                <a:t>archivo &gt;&gt; i;</a:t>
              </a:r>
              <a:endPara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aphicFrame>
        <p:nvGraphicFramePr>
          <p:cNvPr id="37" name="36 Tabla"/>
          <p:cNvGraphicFramePr>
            <a:graphicFrameLocks noGrp="1"/>
          </p:cNvGraphicFramePr>
          <p:nvPr/>
        </p:nvGraphicFramePr>
        <p:xfrm>
          <a:off x="827584" y="1930520"/>
          <a:ext cx="6120002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37143"/>
                <a:gridCol w="437143"/>
                <a:gridCol w="437143"/>
                <a:gridCol w="437143"/>
                <a:gridCol w="437143"/>
                <a:gridCol w="437143"/>
                <a:gridCol w="437143"/>
                <a:gridCol w="437143"/>
                <a:gridCol w="437143"/>
                <a:gridCol w="437143"/>
                <a:gridCol w="437143"/>
                <a:gridCol w="437143"/>
                <a:gridCol w="437143"/>
                <a:gridCol w="437143"/>
              </a:tblGrid>
              <a:tr h="231800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sym typeface="Symbol"/>
                        </a:rPr>
                        <a:t>159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8" name="37 Conector recto de flecha"/>
          <p:cNvCxnSpPr/>
          <p:nvPr/>
        </p:nvCxnSpPr>
        <p:spPr>
          <a:xfrm rot="5400000">
            <a:off x="945927" y="1808014"/>
            <a:ext cx="21600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49 Tabla"/>
          <p:cNvGraphicFramePr>
            <a:graphicFrameLocks noGrp="1"/>
          </p:cNvGraphicFramePr>
          <p:nvPr/>
        </p:nvGraphicFramePr>
        <p:xfrm>
          <a:off x="899592" y="2764137"/>
          <a:ext cx="1800200" cy="30480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1080120"/>
                <a:gridCol w="720080"/>
              </a:tblGrid>
              <a:tr h="225000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num</a:t>
                      </a:r>
                      <a:endParaRPr lang="es-E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rgbClr val="C00000"/>
                          </a:solidFill>
                          <a:latin typeface="Consolas" pitchFamily="49" charset="0"/>
                        </a:rPr>
                        <a:t>?</a:t>
                      </a:r>
                      <a:endParaRPr lang="es-ES" sz="1400" dirty="0">
                        <a:solidFill>
                          <a:srgbClr val="C00000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51 Tabla"/>
          <p:cNvGraphicFramePr>
            <a:graphicFrameLocks noGrp="1"/>
          </p:cNvGraphicFramePr>
          <p:nvPr/>
        </p:nvGraphicFramePr>
        <p:xfrm>
          <a:off x="899592" y="3772248"/>
          <a:ext cx="1800200" cy="30480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1080120"/>
                <a:gridCol w="720080"/>
              </a:tblGrid>
              <a:tr h="225000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i</a:t>
                      </a:r>
                      <a:endParaRPr lang="es-E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rgbClr val="C00000"/>
                          </a:solidFill>
                          <a:latin typeface="Consolas" pitchFamily="49" charset="0"/>
                        </a:rPr>
                        <a:t>?</a:t>
                      </a:r>
                      <a:endParaRPr lang="es-ES" sz="1400" dirty="0">
                        <a:solidFill>
                          <a:srgbClr val="C00000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5" name="54 CuadroTexto"/>
          <p:cNvSpPr txBox="1"/>
          <p:nvPr/>
        </p:nvSpPr>
        <p:spPr>
          <a:xfrm>
            <a:off x="2198363" y="3817591"/>
            <a:ext cx="284052" cy="2154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2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2198363" y="2803690"/>
            <a:ext cx="284052" cy="2154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9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2195736" y="3817591"/>
            <a:ext cx="284052" cy="2154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5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2195736" y="3817591"/>
            <a:ext cx="284052" cy="2154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9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4984998" y="2420864"/>
            <a:ext cx="1296144" cy="288032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es-ES" sz="1200" dirty="0" smtClean="0">
                <a:latin typeface="Consolas" pitchFamily="49" charset="0"/>
              </a:rPr>
              <a:t>archivo &gt;&gt; i;</a:t>
            </a:r>
            <a:endParaRPr lang="es-E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L 0.04618 1.11111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18 1.11111E-6 L 0.0934 1.11111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4 4.44444E-6 L 0.14062 4.44444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2" grpId="0" animBg="1"/>
      <p:bldP spid="64" grpId="0" animBg="1"/>
      <p:bldP spid="3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Secuencias ordenadas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84804"/>
          </a:xfrm>
        </p:spPr>
        <p:txBody>
          <a:bodyPr>
            <a:normAutofit fontScale="70000" lnSpcReduction="20000"/>
          </a:bodyPr>
          <a:lstStyle/>
          <a:p>
            <a:pPr marL="361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800" i="0" dirty="0" smtClean="0"/>
              <a:t>Si el elemento no está: evitamos buscar en el resto de la secuencia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 (Anexo II)</a:t>
            </a:r>
            <a:endParaRPr lang="es-ES" dirty="0"/>
          </a:p>
        </p:txBody>
      </p:sp>
      <p:grpSp>
        <p:nvGrpSpPr>
          <p:cNvPr id="6" name="65 Grupo"/>
          <p:cNvGrpSpPr/>
          <p:nvPr/>
        </p:nvGrpSpPr>
        <p:grpSpPr>
          <a:xfrm>
            <a:off x="5625954" y="3121894"/>
            <a:ext cx="1860274" cy="2467322"/>
            <a:chOff x="6672166" y="3265934"/>
            <a:chExt cx="1860274" cy="2467322"/>
          </a:xfrm>
        </p:grpSpPr>
        <p:cxnSp>
          <p:nvCxnSpPr>
            <p:cNvPr id="10" name="9 Conector recto de flecha"/>
            <p:cNvCxnSpPr/>
            <p:nvPr/>
          </p:nvCxnSpPr>
          <p:spPr>
            <a:xfrm>
              <a:off x="7914071" y="3625231"/>
              <a:ext cx="347843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" name="10 CuadroTexto"/>
            <p:cNvSpPr txBox="1"/>
            <p:nvPr/>
          </p:nvSpPr>
          <p:spPr>
            <a:xfrm>
              <a:off x="7786723" y="3265934"/>
              <a:ext cx="745717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  <p:cxnSp>
          <p:nvCxnSpPr>
            <p:cNvPr id="12" name="11 Conector recto de flecha"/>
            <p:cNvCxnSpPr/>
            <p:nvPr/>
          </p:nvCxnSpPr>
          <p:spPr>
            <a:xfrm rot="5400000">
              <a:off x="7321111" y="4550160"/>
              <a:ext cx="184351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" name="12 Conector recto de flecha"/>
            <p:cNvCxnSpPr/>
            <p:nvPr/>
          </p:nvCxnSpPr>
          <p:spPr>
            <a:xfrm>
              <a:off x="6672166" y="5460800"/>
              <a:ext cx="1573314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13 Conector recto de flecha"/>
            <p:cNvCxnSpPr/>
            <p:nvPr/>
          </p:nvCxnSpPr>
          <p:spPr>
            <a:xfrm rot="16200000" flipH="1">
              <a:off x="6565705" y="5597426"/>
              <a:ext cx="262930" cy="8729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" name="64 Grupo"/>
          <p:cNvGrpSpPr/>
          <p:nvPr/>
        </p:nvGrpSpPr>
        <p:grpSpPr>
          <a:xfrm>
            <a:off x="4311289" y="2636888"/>
            <a:ext cx="2664000" cy="1142868"/>
            <a:chOff x="5357501" y="2780928"/>
            <a:chExt cx="2664000" cy="1142868"/>
          </a:xfrm>
        </p:grpSpPr>
        <p:cxnSp>
          <p:nvCxnSpPr>
            <p:cNvPr id="17" name="16 Conector recto de flecha"/>
            <p:cNvCxnSpPr/>
            <p:nvPr/>
          </p:nvCxnSpPr>
          <p:spPr>
            <a:xfrm rot="5400000">
              <a:off x="6418657" y="3041356"/>
              <a:ext cx="530868" cy="10012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8" name="17 Decisión"/>
            <p:cNvSpPr/>
            <p:nvPr/>
          </p:nvSpPr>
          <p:spPr>
            <a:xfrm>
              <a:off x="5357501" y="3311796"/>
              <a:ext cx="2664000" cy="612000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0" tIns="36000" rIns="0" bIns="36000" rtlCol="0" anchor="ctr" anchorCtr="0">
              <a:noAutofit/>
            </a:bodyPr>
            <a:lstStyle/>
            <a:p>
              <a:pPr algn="ctr"/>
              <a:r>
                <a:rPr lang="es-ES" sz="1200" dirty="0" smtClean="0">
                  <a:latin typeface="Consolas" pitchFamily="49" charset="0"/>
                </a:rPr>
                <a:t>(i != </a:t>
              </a:r>
              <a:r>
                <a:rPr lang="es-ES" sz="1200" dirty="0" smtClean="0">
                  <a:solidFill>
                    <a:srgbClr val="FFFF00"/>
                  </a:solidFill>
                  <a:latin typeface="Consolas" pitchFamily="49" charset="0"/>
                </a:rPr>
                <a:t>0</a:t>
              </a:r>
              <a:r>
                <a:rPr lang="es-ES" sz="1200" dirty="0" smtClean="0">
                  <a:latin typeface="Consolas" pitchFamily="49" charset="0"/>
                </a:rPr>
                <a:t>) </a:t>
              </a:r>
              <a:br>
                <a:rPr lang="es-ES" sz="1200" dirty="0" smtClean="0">
                  <a:latin typeface="Consolas" pitchFamily="49" charset="0"/>
                </a:rPr>
              </a:br>
              <a:r>
                <a:rPr lang="es-ES" sz="1200" dirty="0" smtClean="0">
                  <a:latin typeface="Consolas" pitchFamily="49" charset="0"/>
                </a:rPr>
                <a:t>&amp;&amp; (i &lt; num)</a:t>
              </a:r>
              <a:endPara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pSp>
        <p:nvGrpSpPr>
          <p:cNvPr id="8" name="66 Grupo"/>
          <p:cNvGrpSpPr/>
          <p:nvPr/>
        </p:nvGrpSpPr>
        <p:grpSpPr>
          <a:xfrm>
            <a:off x="4076214" y="2853706"/>
            <a:ext cx="2457598" cy="2258940"/>
            <a:chOff x="5122426" y="2997746"/>
            <a:chExt cx="2457598" cy="2258940"/>
          </a:xfrm>
        </p:grpSpPr>
        <p:cxnSp>
          <p:nvCxnSpPr>
            <p:cNvPr id="20" name="19 Conector recto de flecha"/>
            <p:cNvCxnSpPr/>
            <p:nvPr/>
          </p:nvCxnSpPr>
          <p:spPr>
            <a:xfrm rot="5400000">
              <a:off x="6319131" y="4886181"/>
              <a:ext cx="73624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1" name="20 CuadroTexto"/>
            <p:cNvSpPr txBox="1"/>
            <p:nvPr/>
          </p:nvSpPr>
          <p:spPr>
            <a:xfrm>
              <a:off x="5969017" y="3906841"/>
              <a:ext cx="633507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  <p:cxnSp>
          <p:nvCxnSpPr>
            <p:cNvPr id="22" name="21 Conector recto de flecha"/>
            <p:cNvCxnSpPr/>
            <p:nvPr/>
          </p:nvCxnSpPr>
          <p:spPr>
            <a:xfrm>
              <a:off x="5122426" y="2998540"/>
              <a:ext cx="1540215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22 Conector recto de flecha"/>
            <p:cNvCxnSpPr/>
            <p:nvPr/>
          </p:nvCxnSpPr>
          <p:spPr>
            <a:xfrm rot="5400000">
              <a:off x="4013595" y="4126422"/>
              <a:ext cx="225894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4" name="23 Conector recto de flecha"/>
            <p:cNvCxnSpPr/>
            <p:nvPr/>
          </p:nvCxnSpPr>
          <p:spPr>
            <a:xfrm rot="10800000">
              <a:off x="5124810" y="5236839"/>
              <a:ext cx="1564819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25 Conector recto de flecha"/>
            <p:cNvCxnSpPr>
              <a:endCxn id="27" idx="0"/>
            </p:cNvCxnSpPr>
            <p:nvPr/>
          </p:nvCxnSpPr>
          <p:spPr>
            <a:xfrm flipH="1">
              <a:off x="6680024" y="3947039"/>
              <a:ext cx="12784" cy="490073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7" name="26 CuadroTexto"/>
            <p:cNvSpPr txBox="1"/>
            <p:nvPr/>
          </p:nvSpPr>
          <p:spPr>
            <a:xfrm>
              <a:off x="5780024" y="4437112"/>
              <a:ext cx="1800000" cy="432048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200" dirty="0" err="1" smtClean="0">
                  <a:latin typeface="Consolas" pitchFamily="49" charset="0"/>
                </a:rPr>
                <a:t>cont</a:t>
              </a:r>
              <a:r>
                <a:rPr lang="es-ES" sz="1200" dirty="0" smtClean="0">
                  <a:latin typeface="Consolas" pitchFamily="49" charset="0"/>
                </a:rPr>
                <a:t>++;</a:t>
              </a:r>
              <a:br>
                <a:rPr lang="es-ES" sz="1200" dirty="0" smtClean="0">
                  <a:latin typeface="Consolas" pitchFamily="49" charset="0"/>
                </a:rPr>
              </a:br>
              <a:r>
                <a:rPr lang="es-ES" sz="1200" dirty="0" smtClean="0">
                  <a:latin typeface="Consolas" pitchFamily="49" charset="0"/>
                </a:rPr>
                <a:t>archivo &gt;&gt; i;</a:t>
              </a:r>
              <a:endPara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aphicFrame>
        <p:nvGraphicFramePr>
          <p:cNvPr id="37" name="36 Tabla"/>
          <p:cNvGraphicFramePr>
            <a:graphicFrameLocks noGrp="1"/>
          </p:cNvGraphicFramePr>
          <p:nvPr/>
        </p:nvGraphicFramePr>
        <p:xfrm>
          <a:off x="827584" y="1930520"/>
          <a:ext cx="6120002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37143"/>
                <a:gridCol w="437143"/>
                <a:gridCol w="437143"/>
                <a:gridCol w="437143"/>
                <a:gridCol w="437143"/>
                <a:gridCol w="437143"/>
                <a:gridCol w="437143"/>
                <a:gridCol w="437143"/>
                <a:gridCol w="437143"/>
                <a:gridCol w="437143"/>
                <a:gridCol w="437143"/>
                <a:gridCol w="437143"/>
                <a:gridCol w="437143"/>
                <a:gridCol w="437143"/>
              </a:tblGrid>
              <a:tr h="231800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sym typeface="Symbol"/>
                        </a:rPr>
                        <a:t>159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8" name="37 Conector recto de flecha"/>
          <p:cNvCxnSpPr/>
          <p:nvPr/>
        </p:nvCxnSpPr>
        <p:spPr>
          <a:xfrm rot="5400000">
            <a:off x="945927" y="1808014"/>
            <a:ext cx="21600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49 Tabla"/>
          <p:cNvGraphicFramePr>
            <a:graphicFrameLocks noGrp="1"/>
          </p:cNvGraphicFramePr>
          <p:nvPr/>
        </p:nvGraphicFramePr>
        <p:xfrm>
          <a:off x="899592" y="2764137"/>
          <a:ext cx="1800200" cy="30480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1080120"/>
                <a:gridCol w="720080"/>
              </a:tblGrid>
              <a:tr h="225000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num</a:t>
                      </a:r>
                      <a:endParaRPr lang="es-E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rgbClr val="C00000"/>
                          </a:solidFill>
                          <a:latin typeface="Consolas" pitchFamily="49" charset="0"/>
                        </a:rPr>
                        <a:t>?</a:t>
                      </a:r>
                      <a:endParaRPr lang="es-ES" sz="1400" dirty="0">
                        <a:solidFill>
                          <a:srgbClr val="C00000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51 Tabla"/>
          <p:cNvGraphicFramePr>
            <a:graphicFrameLocks noGrp="1"/>
          </p:cNvGraphicFramePr>
          <p:nvPr/>
        </p:nvGraphicFramePr>
        <p:xfrm>
          <a:off x="899592" y="3772248"/>
          <a:ext cx="1800200" cy="30480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1080120"/>
                <a:gridCol w="720080"/>
              </a:tblGrid>
              <a:tr h="225000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i</a:t>
                      </a:r>
                      <a:endParaRPr lang="es-ES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rgbClr val="C00000"/>
                          </a:solidFill>
                          <a:latin typeface="Consolas" pitchFamily="49" charset="0"/>
                        </a:rPr>
                        <a:t>?</a:t>
                      </a:r>
                      <a:endParaRPr lang="es-ES" sz="1400" dirty="0">
                        <a:solidFill>
                          <a:srgbClr val="C00000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5" name="54 CuadroTexto"/>
          <p:cNvSpPr txBox="1"/>
          <p:nvPr/>
        </p:nvSpPr>
        <p:spPr>
          <a:xfrm>
            <a:off x="2198363" y="3808646"/>
            <a:ext cx="284052" cy="2154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2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2148670" y="2803690"/>
            <a:ext cx="383438" cy="2154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10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2195736" y="3808066"/>
            <a:ext cx="284052" cy="2154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5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2195736" y="3817591"/>
            <a:ext cx="284052" cy="2154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9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2153288" y="3822924"/>
            <a:ext cx="383438" cy="2154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15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grpSp>
        <p:nvGrpSpPr>
          <p:cNvPr id="9" name="33 Grupo"/>
          <p:cNvGrpSpPr/>
          <p:nvPr/>
        </p:nvGrpSpPr>
        <p:grpSpPr>
          <a:xfrm>
            <a:off x="2584351" y="1657375"/>
            <a:ext cx="6164113" cy="923330"/>
            <a:chOff x="2584351" y="1873423"/>
            <a:chExt cx="6164113" cy="923330"/>
          </a:xfrm>
        </p:grpSpPr>
        <p:sp>
          <p:nvSpPr>
            <p:cNvPr id="32" name="31 Rectángulo"/>
            <p:cNvSpPr/>
            <p:nvPr/>
          </p:nvSpPr>
          <p:spPr>
            <a:xfrm>
              <a:off x="2584351" y="2142381"/>
              <a:ext cx="4410860" cy="288032"/>
            </a:xfrm>
            <a:prstGeom prst="rect">
              <a:avLst/>
            </a:prstGeom>
            <a:solidFill>
              <a:srgbClr val="FF9966">
                <a:alpha val="50196"/>
              </a:srgbClr>
            </a:solidFill>
            <a:ln w="19050">
              <a:noFill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7122698" y="1873423"/>
              <a:ext cx="1625766" cy="92333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No se procesa</a:t>
              </a:r>
              <a:br>
                <a:rPr lang="es-ES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el resto</a:t>
              </a:r>
              <a:br>
                <a:rPr lang="es-ES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de la secuencia</a:t>
              </a:r>
            </a:p>
          </p:txBody>
        </p:sp>
      </p:grpSp>
      <p:sp>
        <p:nvSpPr>
          <p:cNvPr id="35" name="34 CuadroTexto"/>
          <p:cNvSpPr txBox="1"/>
          <p:nvPr/>
        </p:nvSpPr>
        <p:spPr>
          <a:xfrm>
            <a:off x="4984998" y="2420864"/>
            <a:ext cx="1296144" cy="288032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es-ES" sz="1200" dirty="0" smtClean="0">
                <a:latin typeface="Consolas" pitchFamily="49" charset="0"/>
              </a:rPr>
              <a:t>archivo &gt;&gt; i;</a:t>
            </a:r>
            <a:endParaRPr lang="es-E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L 0.04618 1.11111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18 1.11111E-6 L 0.0934 1.11111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4 1.11111E-6 L 0.14062 1.11111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062 1.11111E-6 L 0.18785 1.11111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2" grpId="0" animBg="1"/>
      <p:bldP spid="64" grpId="0" animBg="1"/>
      <p:bldP spid="31" grpId="0" animBg="1"/>
      <p:bldP spid="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90736"/>
            <a:ext cx="8229600" cy="500066"/>
          </a:xfrm>
        </p:spPr>
        <p:txBody>
          <a:bodyPr/>
          <a:lstStyle/>
          <a:p>
            <a:r>
              <a:rPr lang="es-ES" dirty="0" smtClean="0"/>
              <a:t>Acerca de </a:t>
            </a:r>
            <a:r>
              <a:rPr lang="es-ES" i="1" dirty="0" err="1" smtClean="0"/>
              <a:t>Creative</a:t>
            </a:r>
            <a:r>
              <a:rPr lang="es-ES" i="1" dirty="0" smtClean="0"/>
              <a:t> </a:t>
            </a:r>
            <a:r>
              <a:rPr lang="es-ES" i="1" dirty="0" err="1" smtClean="0"/>
              <a:t>Commons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289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Licencia CC (</a:t>
            </a:r>
            <a:r>
              <a:rPr lang="es-ES" dirty="0" err="1" smtClean="0">
                <a:hlinkClick r:id="rId2"/>
              </a:rPr>
              <a:t>Creative</a:t>
            </a:r>
            <a:r>
              <a:rPr lang="es-ES" dirty="0" smtClean="0">
                <a:hlinkClick r:id="rId2"/>
              </a:rPr>
              <a:t> </a:t>
            </a:r>
            <a:r>
              <a:rPr lang="es-ES" dirty="0" err="1" smtClean="0">
                <a:hlinkClick r:id="rId2"/>
              </a:rPr>
              <a:t>Commons</a:t>
            </a:r>
            <a:r>
              <a:rPr lang="es-E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</a:t>
            </a:r>
            <a:endParaRPr lang="es-ES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tipo de licencias ofrecen algunos derechos a terceras personas bajo ciertas condiciones.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documento tiene establecidas las siguientes: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Pulsa en la imagen de arriba a la derecha para saber más.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 (Anexo II)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424</a:t>
            </a:fld>
            <a:endParaRPr lang="en-US" dirty="0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1547664" y="2757115"/>
            <a:ext cx="654345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Reconocimiento (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Attribution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En cualquier explotación de la obra autorizada por la licencia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hará falta reconocer la autoría.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 comercial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Non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commercial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de la obra queda limitada a usos no comerciales.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Compartir igual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Share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alike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autorizada incluye la creación de obras derivadas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siempre que mantengan la misma licencia al ser divulgadas.</a:t>
            </a:r>
          </a:p>
        </p:txBody>
      </p:sp>
      <p:pic>
        <p:nvPicPr>
          <p:cNvPr id="45065" name="Picture 9" descr="attribution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2757115"/>
            <a:ext cx="409575" cy="409575"/>
          </a:xfrm>
          <a:prstGeom prst="rect">
            <a:avLst/>
          </a:prstGeom>
          <a:noFill/>
        </p:spPr>
      </p:pic>
      <p:pic>
        <p:nvPicPr>
          <p:cNvPr id="45066" name="Picture 10" descr="non commercial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3746155"/>
            <a:ext cx="409575" cy="409575"/>
          </a:xfrm>
          <a:prstGeom prst="rect">
            <a:avLst/>
          </a:prstGeom>
          <a:noFill/>
        </p:spPr>
      </p:pic>
      <p:pic>
        <p:nvPicPr>
          <p:cNvPr id="45068" name="Picture 12" descr="share alik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4416700"/>
            <a:ext cx="409575" cy="409575"/>
          </a:xfrm>
          <a:prstGeom prst="rect">
            <a:avLst/>
          </a:prstGeom>
          <a:noFill/>
        </p:spPr>
      </p:pic>
      <p:pic>
        <p:nvPicPr>
          <p:cNvPr id="18" name="17 Imagen" descr="CreativeCommons.png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29454" y="381223"/>
            <a:ext cx="1919288" cy="671513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404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 (Anexo II)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230925" y="3044280"/>
            <a:ext cx="2682337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Recorridos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Un aparcamiento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84804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Secuencia de caracteres E y S en archivo</a:t>
            </a:r>
            <a:br>
              <a:rPr lang="es-ES" dirty="0" smtClean="0"/>
            </a:br>
            <a:r>
              <a:rPr lang="es-ES" dirty="0" smtClean="0"/>
              <a:t>E = Entra un coche; S = Sale un coche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¿Cuántos coches quedan al final de la jornada?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Varios casos, cada uno en una línea y terminado en punto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Final: línea sólo con punto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</a:rPr>
              <a:t>  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405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 (Anexo II)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2650" y="3375645"/>
            <a:ext cx="4838700" cy="1133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Un aparcamiento</a:t>
            </a:r>
            <a:endParaRPr lang="es-ES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 </a:t>
            </a:r>
            <a:fld id="{042AED99-7FB4-404E-8A97-64753DCE42EC}" type="slidenum">
              <a:rPr lang="es-ES" smtClean="0"/>
              <a:pPr/>
              <a:t>406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Fundamentos de la programación: Tipos e instrucciones II (Anexo II)</a:t>
            </a:r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467544" y="980728"/>
            <a:ext cx="8208912" cy="520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1588">
              <a:lnSpc>
                <a:spcPts val="2100"/>
              </a:lnSpc>
              <a:buNone/>
            </a:pPr>
            <a:r>
              <a:rPr lang="es-ES" dirty="0" smtClean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#include &lt;iostream&gt;</a:t>
            </a:r>
          </a:p>
          <a:p>
            <a:pPr marL="361950" lvl="1" indent="1588">
              <a:lnSpc>
                <a:spcPts val="2100"/>
              </a:lnSpc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using namespace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std;</a:t>
            </a:r>
          </a:p>
          <a:p>
            <a:pPr marL="361950" lvl="1" indent="1588">
              <a:lnSpc>
                <a:spcPts val="2100"/>
              </a:lnSpc>
            </a:pPr>
            <a:r>
              <a:rPr lang="es-ES" dirty="0" smtClean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#include &lt;fstream&gt;</a:t>
            </a:r>
          </a:p>
          <a:p>
            <a:pPr marL="361950" lvl="1" indent="1588">
              <a:lnSpc>
                <a:spcPts val="2100"/>
              </a:lnSpc>
              <a:buNone/>
            </a:pP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361950" lvl="1" indent="1588">
              <a:lnSpc>
                <a:spcPts val="2100"/>
              </a:lnSpc>
              <a:buNone/>
            </a:pP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main() {</a:t>
            </a:r>
          </a:p>
          <a:p>
            <a:pPr marL="361950" lvl="1" indent="1588">
              <a:lnSpc>
                <a:spcPts val="2100"/>
              </a:lnSpc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coches;</a:t>
            </a:r>
          </a:p>
          <a:p>
            <a:pPr marL="361950" lvl="1" indent="1588">
              <a:lnSpc>
                <a:spcPts val="2100"/>
              </a:lnSpc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char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c;</a:t>
            </a:r>
          </a:p>
          <a:p>
            <a:pPr marL="361950" lvl="1" indent="1588">
              <a:lnSpc>
                <a:spcPts val="2100"/>
              </a:lnSpc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bool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terminar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false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100"/>
              </a:lnSpc>
              <a:buNone/>
            </a:pP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ifstream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archivo;</a:t>
            </a:r>
          </a:p>
          <a:p>
            <a:pPr marL="361950" lvl="1" indent="1588">
              <a:lnSpc>
                <a:spcPts val="2100"/>
              </a:lnSpc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archivo.open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"parking.txt"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);</a:t>
            </a:r>
          </a:p>
          <a:p>
            <a:pPr marL="361950" lvl="1" indent="1588">
              <a:lnSpc>
                <a:spcPts val="2100"/>
              </a:lnSpc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(!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archivo.is_open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()) {</a:t>
            </a:r>
          </a:p>
          <a:p>
            <a:pPr marL="361950" lvl="1" indent="1588">
              <a:lnSpc>
                <a:spcPts val="2100"/>
              </a:lnSpc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"¡No se ha podido abrir el archivo!"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&lt;&lt; endl;</a:t>
            </a:r>
          </a:p>
          <a:p>
            <a:pPr marL="361950" lvl="1" indent="1588">
              <a:lnSpc>
                <a:spcPts val="2100"/>
              </a:lnSpc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2100"/>
              </a:lnSpc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{</a:t>
            </a:r>
          </a:p>
          <a:p>
            <a:pPr marL="361950" lvl="1" indent="1588">
              <a:lnSpc>
                <a:spcPts val="2100"/>
              </a:lnSpc>
              <a:buNone/>
            </a:pPr>
            <a:r>
              <a:rPr lang="es-E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// Recorrido...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archivo.close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();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return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3851920" y="5195292"/>
            <a:ext cx="3168352" cy="0"/>
          </a:xfrm>
          <a:prstGeom prst="straightConnector1">
            <a:avLst/>
          </a:prstGeom>
          <a:ln w="5715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Un aparcamiento (recorrido)</a:t>
            </a:r>
            <a:endParaRPr lang="es-ES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 </a:t>
            </a:r>
            <a:fld id="{042AED99-7FB4-404E-8A97-64753DCE42EC}" type="slidenum">
              <a:rPr lang="es-ES" smtClean="0"/>
              <a:pPr/>
              <a:t>407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Fundamentos de la programación: Tipos e instrucciones II (Anexo II)</a:t>
            </a:r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467544" y="980729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while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(!terminar)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archivo &gt;&gt; c;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(c ==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'.'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 </a:t>
            </a:r>
            <a:r>
              <a:rPr lang="es-E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. como primer carácter? (centinela)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terminar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true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coches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while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(c !=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'.'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 </a:t>
            </a:r>
            <a:r>
              <a:rPr lang="es-E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Recorrido de la secuencia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cout &lt;&lt; c;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(c ==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'E'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   coches++;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 if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(c ==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'S'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   coches--;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archivo &gt;&gt; c;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...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Un aparcamiento (recorrido)</a:t>
            </a:r>
            <a:endParaRPr lang="es-ES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 </a:t>
            </a:r>
            <a:fld id="{042AED99-7FB4-404E-8A97-64753DCE42EC}" type="slidenum">
              <a:rPr lang="es-ES" smtClean="0"/>
              <a:pPr/>
              <a:t>408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Fundamentos de la programación: Tipos e instrucciones II (Anexo II)</a:t>
            </a:r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467544" y="980729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if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(coches &gt;=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cout &lt;&lt; endl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"Quedan 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coches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 coches."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{</a:t>
            </a:r>
            <a:endParaRPr lang="es-ES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cout &lt;&lt; endl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"Error: Más salidas que entradas!"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endl;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112910" y="404664"/>
            <a:ext cx="1577676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parking.cpp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8480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4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Cada paréntesis, con su pareja</a:t>
            </a:r>
          </a:p>
          <a:p>
            <a:pPr lvl="1" indent="15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3600" i="0" dirty="0" smtClean="0"/>
              <a:t>Secuencia de caracteres terminada en # y con parejas de paréntesis:</a:t>
            </a:r>
          </a:p>
          <a:p>
            <a:pPr lvl="1" indent="15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3600" spc="700" dirty="0" smtClean="0">
                <a:latin typeface="Consolas" pitchFamily="49" charset="0"/>
              </a:rPr>
              <a:t>ab(c(de)</a:t>
            </a:r>
            <a:r>
              <a:rPr lang="es-ES" sz="3600" spc="700" dirty="0" err="1" smtClean="0">
                <a:latin typeface="Consolas" pitchFamily="49" charset="0"/>
              </a:rPr>
              <a:t>fgh</a:t>
            </a:r>
            <a:r>
              <a:rPr lang="es-ES" sz="3600" spc="700" dirty="0" smtClean="0">
                <a:latin typeface="Consolas" pitchFamily="49" charset="0"/>
              </a:rPr>
              <a:t>((i(</a:t>
            </a:r>
            <a:r>
              <a:rPr lang="es-ES" sz="3600" spc="700" dirty="0" err="1" smtClean="0">
                <a:latin typeface="Consolas" pitchFamily="49" charset="0"/>
              </a:rPr>
              <a:t>jk</a:t>
            </a:r>
            <a:r>
              <a:rPr lang="es-ES" sz="3600" spc="700" dirty="0" smtClean="0">
                <a:latin typeface="Consolas" pitchFamily="49" charset="0"/>
              </a:rPr>
              <a:t>))</a:t>
            </a:r>
            <a:r>
              <a:rPr lang="es-ES" sz="3600" spc="700" dirty="0" err="1" smtClean="0">
                <a:latin typeface="Consolas" pitchFamily="49" charset="0"/>
              </a:rPr>
              <a:t>lmn</a:t>
            </a:r>
            <a:r>
              <a:rPr lang="es-ES" sz="3600" spc="700" dirty="0" smtClean="0">
                <a:latin typeface="Consolas" pitchFamily="49" charset="0"/>
              </a:rPr>
              <a:t>)</a:t>
            </a:r>
            <a:r>
              <a:rPr lang="es-ES" sz="3600" spc="700" dirty="0" err="1" smtClean="0">
                <a:latin typeface="Consolas" pitchFamily="49" charset="0"/>
              </a:rPr>
              <a:t>op</a:t>
            </a:r>
            <a:r>
              <a:rPr lang="es-ES" sz="3600" spc="700" dirty="0" smtClean="0">
                <a:latin typeface="Consolas" pitchFamily="49" charset="0"/>
              </a:rPr>
              <a:t>)(</a:t>
            </a:r>
            <a:r>
              <a:rPr lang="es-ES" sz="3600" spc="700" dirty="0" err="1" smtClean="0">
                <a:latin typeface="Consolas" pitchFamily="49" charset="0"/>
              </a:rPr>
              <a:t>rs</a:t>
            </a:r>
            <a:r>
              <a:rPr lang="es-ES" sz="3600" spc="700" dirty="0" smtClean="0">
                <a:latin typeface="Consolas" pitchFamily="49" charset="0"/>
              </a:rPr>
              <a:t>)#</a:t>
            </a:r>
            <a:endParaRPr lang="es-ES" sz="3600" i="0" spc="700" dirty="0" smtClean="0">
              <a:latin typeface="Consolas" pitchFamily="49" charset="0"/>
            </a:endParaRPr>
          </a:p>
          <a:p>
            <a:pPr marL="360000" lvl="1" indent="1588">
              <a:lnSpc>
                <a:spcPct val="120000"/>
              </a:lnSpc>
              <a:spcBef>
                <a:spcPts val="0"/>
              </a:spcBef>
              <a:buNone/>
            </a:pPr>
            <a:endParaRPr lang="es-ES" sz="2900" dirty="0" smtClean="0">
              <a:latin typeface="Consolas" pitchFamily="49" charset="0"/>
            </a:endParaRPr>
          </a:p>
          <a:p>
            <a:pPr marL="360000" lvl="1" indent="1588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s-ES" sz="2900" dirty="0" smtClean="0">
              <a:latin typeface="Consolas" pitchFamily="49" charset="0"/>
            </a:endParaRPr>
          </a:p>
          <a:p>
            <a:pPr marL="360000" lvl="1" indent="15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3600" dirty="0" smtClean="0"/>
              <a:t>Contador del nivel de anidamiento:</a:t>
            </a:r>
          </a:p>
          <a:p>
            <a:pPr marL="360000" lvl="1" indent="15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3600" dirty="0" smtClean="0"/>
              <a:t>Al encontrar </a:t>
            </a:r>
            <a:r>
              <a:rPr lang="es-ES" sz="3600" dirty="0" smtClean="0">
                <a:solidFill>
                  <a:srgbClr val="FFFF00"/>
                </a:solidFill>
                <a:latin typeface="Consolas" pitchFamily="49" charset="0"/>
              </a:rPr>
              <a:t>'('</a:t>
            </a:r>
            <a:r>
              <a:rPr lang="es-ES" sz="3600" dirty="0" smtClean="0"/>
              <a:t> incrementamos – Al encontrar </a:t>
            </a:r>
            <a:r>
              <a:rPr lang="es-ES" sz="3600" dirty="0" smtClean="0">
                <a:solidFill>
                  <a:srgbClr val="FFFF00"/>
                </a:solidFill>
                <a:latin typeface="Consolas" pitchFamily="49" charset="0"/>
              </a:rPr>
              <a:t>')'</a:t>
            </a:r>
            <a:r>
              <a:rPr lang="es-ES" sz="3600" dirty="0" smtClean="0"/>
              <a:t> decrementamos</a:t>
            </a:r>
          </a:p>
          <a:p>
            <a:pPr marL="360000" lvl="1" indent="15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3600" dirty="0" smtClean="0"/>
              <a:t>Al terminar, el contador deberá tener el valor </a:t>
            </a:r>
            <a:r>
              <a:rPr lang="es-ES" sz="36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endParaRPr lang="es-ES" sz="3600" dirty="0" smtClean="0"/>
          </a:p>
          <a:p>
            <a:pPr marL="360000" lvl="1" indent="15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3600" dirty="0" smtClean="0"/>
              <a:t>Errores:</a:t>
            </a:r>
          </a:p>
          <a:p>
            <a:pPr marL="711200" lvl="2" indent="-349250">
              <a:lnSpc>
                <a:spcPct val="120000"/>
              </a:lnSpc>
              <a:spcBef>
                <a:spcPts val="0"/>
              </a:spcBef>
            </a:pPr>
            <a:r>
              <a:rPr lang="es-ES" sz="3600" dirty="0" smtClean="0"/>
              <a:t>Contador </a:t>
            </a:r>
            <a:r>
              <a:rPr lang="es-ES" sz="3600" dirty="0" smtClean="0">
                <a:solidFill>
                  <a:srgbClr val="FFFF00"/>
                </a:solidFill>
                <a:latin typeface="Consolas" pitchFamily="49" charset="0"/>
              </a:rPr>
              <a:t>-1</a:t>
            </a:r>
            <a:r>
              <a:rPr lang="es-ES" sz="3600" dirty="0" smtClean="0"/>
              <a:t>: paréntesis de cierre sin uno de apertura pendiente</a:t>
            </a:r>
          </a:p>
          <a:p>
            <a:pPr marL="711200" lvl="2" indent="31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3600" dirty="0" err="1" smtClean="0">
                <a:latin typeface="Consolas" pitchFamily="49" charset="0"/>
              </a:rPr>
              <a:t>abc</a:t>
            </a:r>
            <a:r>
              <a:rPr lang="es-ES" sz="3600" dirty="0" smtClean="0">
                <a:solidFill>
                  <a:srgbClr val="C00000"/>
                </a:solidFill>
                <a:latin typeface="Consolas" pitchFamily="49" charset="0"/>
              </a:rPr>
              <a:t>)</a:t>
            </a:r>
            <a:r>
              <a:rPr lang="es-ES" sz="3600" dirty="0" smtClean="0">
                <a:latin typeface="Consolas" pitchFamily="49" charset="0"/>
              </a:rPr>
              <a:t>de(</a:t>
            </a:r>
            <a:r>
              <a:rPr lang="es-ES" sz="3600" dirty="0" err="1" smtClean="0">
                <a:latin typeface="Consolas" pitchFamily="49" charset="0"/>
              </a:rPr>
              <a:t>fgh</a:t>
            </a:r>
            <a:r>
              <a:rPr lang="es-ES" sz="3600" dirty="0" smtClean="0">
                <a:latin typeface="Consolas" pitchFamily="49" charset="0"/>
              </a:rPr>
              <a:t>(</a:t>
            </a:r>
            <a:r>
              <a:rPr lang="es-ES" sz="3600" dirty="0" err="1" smtClean="0">
                <a:latin typeface="Consolas" pitchFamily="49" charset="0"/>
              </a:rPr>
              <a:t>ij</a:t>
            </a:r>
            <a:r>
              <a:rPr lang="es-ES" sz="3600" dirty="0" smtClean="0">
                <a:latin typeface="Consolas" pitchFamily="49" charset="0"/>
              </a:rPr>
              <a:t>))#</a:t>
            </a:r>
          </a:p>
          <a:p>
            <a:pPr marL="711200" lvl="2" indent="-349250">
              <a:lnSpc>
                <a:spcPct val="120000"/>
              </a:lnSpc>
              <a:spcBef>
                <a:spcPts val="0"/>
              </a:spcBef>
            </a:pPr>
            <a:r>
              <a:rPr lang="es-ES" sz="3600" dirty="0" smtClean="0"/>
              <a:t>Contador termina con un valor positivo</a:t>
            </a:r>
          </a:p>
          <a:p>
            <a:pPr marL="711200" lvl="2" indent="3175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3600" dirty="0" smtClean="0"/>
              <a:t>Más paréntesis de apertura que de cierre</a:t>
            </a:r>
          </a:p>
          <a:p>
            <a:pPr marL="711200" lvl="2" indent="31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3600" dirty="0" smtClean="0"/>
              <a:t>Algún paréntesis sin cerrar: </a:t>
            </a:r>
            <a:r>
              <a:rPr lang="es-ES" sz="3600" dirty="0" smtClean="0">
                <a:solidFill>
                  <a:srgbClr val="C00000"/>
                </a:solidFill>
                <a:latin typeface="Consolas" pitchFamily="49" charset="0"/>
              </a:rPr>
              <a:t>(</a:t>
            </a:r>
            <a:r>
              <a:rPr lang="es-ES" sz="3600" dirty="0" smtClean="0">
                <a:latin typeface="Consolas" pitchFamily="49" charset="0"/>
              </a:rPr>
              <a:t>a</a:t>
            </a:r>
            <a:r>
              <a:rPr lang="es-ES" sz="3600" dirty="0" smtClean="0">
                <a:solidFill>
                  <a:srgbClr val="92D050"/>
                </a:solidFill>
                <a:latin typeface="Consolas" pitchFamily="49" charset="0"/>
              </a:rPr>
              <a:t>(</a:t>
            </a:r>
            <a:r>
              <a:rPr lang="es-ES" sz="3600" dirty="0" smtClean="0">
                <a:latin typeface="Consolas" pitchFamily="49" charset="0"/>
              </a:rPr>
              <a:t>b</a:t>
            </a:r>
            <a:r>
              <a:rPr lang="es-ES" sz="3600" dirty="0" smtClean="0">
                <a:solidFill>
                  <a:srgbClr val="FFCCFF"/>
                </a:solidFill>
                <a:latin typeface="Consolas" pitchFamily="49" charset="0"/>
              </a:rPr>
              <a:t>(</a:t>
            </a:r>
            <a:r>
              <a:rPr lang="es-ES" sz="3600" dirty="0" err="1" smtClean="0">
                <a:latin typeface="Consolas" pitchFamily="49" charset="0"/>
              </a:rPr>
              <a:t>cd</a:t>
            </a:r>
            <a:r>
              <a:rPr lang="es-ES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itchFamily="49" charset="0"/>
              </a:rPr>
              <a:t>(</a:t>
            </a:r>
            <a:r>
              <a:rPr lang="es-ES" sz="3600" dirty="0" smtClean="0">
                <a:latin typeface="Consolas" pitchFamily="49" charset="0"/>
              </a:rPr>
              <a:t>e</a:t>
            </a:r>
            <a:r>
              <a:rPr lang="es-ES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itchFamily="49" charset="0"/>
              </a:rPr>
              <a:t>)</a:t>
            </a:r>
            <a:r>
              <a:rPr lang="es-ES" sz="3600" dirty="0" smtClean="0">
                <a:latin typeface="Consolas" pitchFamily="49" charset="0"/>
              </a:rPr>
              <a:t>f</a:t>
            </a:r>
            <a:r>
              <a:rPr lang="es-ES" sz="3600" dirty="0" smtClean="0">
                <a:solidFill>
                  <a:srgbClr val="FFCCFF"/>
                </a:solidFill>
                <a:latin typeface="Consolas" pitchFamily="49" charset="0"/>
              </a:rPr>
              <a:t>)</a:t>
            </a:r>
            <a:r>
              <a:rPr lang="es-ES" sz="3600" dirty="0" err="1" smtClean="0">
                <a:latin typeface="Consolas" pitchFamily="49" charset="0"/>
              </a:rPr>
              <a:t>gh</a:t>
            </a:r>
            <a:r>
              <a:rPr lang="es-ES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itchFamily="49" charset="0"/>
              </a:rPr>
              <a:t>(</a:t>
            </a:r>
            <a:r>
              <a:rPr lang="es-ES" sz="3600" dirty="0" smtClean="0">
                <a:latin typeface="Consolas" pitchFamily="49" charset="0"/>
              </a:rPr>
              <a:t>i</a:t>
            </a:r>
            <a:r>
              <a:rPr lang="es-ES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itchFamily="49" charset="0"/>
              </a:rPr>
              <a:t>)</a:t>
            </a:r>
            <a:r>
              <a:rPr lang="es-ES" sz="3600" dirty="0" smtClean="0">
                <a:solidFill>
                  <a:srgbClr val="92D050"/>
                </a:solidFill>
                <a:latin typeface="Consolas" pitchFamily="49" charset="0"/>
              </a:rPr>
              <a:t>)</a:t>
            </a:r>
            <a:r>
              <a:rPr lang="es-ES" sz="3600" dirty="0" err="1" smtClean="0">
                <a:latin typeface="Consolas" pitchFamily="49" charset="0"/>
              </a:rPr>
              <a:t>jk</a:t>
            </a:r>
            <a:r>
              <a:rPr lang="es-ES" sz="3600" dirty="0" smtClean="0">
                <a:latin typeface="Consolas" pitchFamily="49" charset="0"/>
              </a:rPr>
              <a:t>#</a:t>
            </a:r>
            <a:endParaRPr lang="es-ES" sz="36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409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 (Anexo II)</a:t>
            </a:r>
            <a:endParaRPr lang="es-ES" dirty="0"/>
          </a:p>
        </p:txBody>
      </p:sp>
      <p:grpSp>
        <p:nvGrpSpPr>
          <p:cNvPr id="6" name="14 Grupo"/>
          <p:cNvGrpSpPr/>
          <p:nvPr/>
        </p:nvGrpSpPr>
        <p:grpSpPr>
          <a:xfrm>
            <a:off x="1917229" y="2242964"/>
            <a:ext cx="648072" cy="108000"/>
            <a:chOff x="1835696" y="2204864"/>
            <a:chExt cx="648072" cy="216024"/>
          </a:xfrm>
        </p:grpSpPr>
        <p:cxnSp>
          <p:nvCxnSpPr>
            <p:cNvPr id="9" name="8 Conector recto"/>
            <p:cNvCxnSpPr/>
            <p:nvPr/>
          </p:nvCxnSpPr>
          <p:spPr>
            <a:xfrm rot="5400000">
              <a:off x="1727684" y="2312876"/>
              <a:ext cx="216024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 rot="5400000">
              <a:off x="2375756" y="2312876"/>
              <a:ext cx="216024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1835696" y="2420888"/>
              <a:ext cx="648072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16 Grupo"/>
          <p:cNvGrpSpPr/>
          <p:nvPr/>
        </p:nvGrpSpPr>
        <p:grpSpPr>
          <a:xfrm>
            <a:off x="4211960" y="2242964"/>
            <a:ext cx="648072" cy="108000"/>
            <a:chOff x="1835696" y="2204864"/>
            <a:chExt cx="648072" cy="216024"/>
          </a:xfrm>
        </p:grpSpPr>
        <p:cxnSp>
          <p:nvCxnSpPr>
            <p:cNvPr id="18" name="17 Conector recto"/>
            <p:cNvCxnSpPr/>
            <p:nvPr/>
          </p:nvCxnSpPr>
          <p:spPr>
            <a:xfrm rot="5400000">
              <a:off x="1727684" y="2312876"/>
              <a:ext cx="216024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>
            <a:xfrm rot="5400000">
              <a:off x="2375756" y="2312876"/>
              <a:ext cx="216024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>
              <a:off x="1835696" y="2420888"/>
              <a:ext cx="648072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20 Grupo"/>
          <p:cNvGrpSpPr/>
          <p:nvPr/>
        </p:nvGrpSpPr>
        <p:grpSpPr>
          <a:xfrm>
            <a:off x="3751337" y="2242964"/>
            <a:ext cx="1296144" cy="216000"/>
            <a:chOff x="1835696" y="2204864"/>
            <a:chExt cx="648072" cy="216024"/>
          </a:xfrm>
        </p:grpSpPr>
        <p:cxnSp>
          <p:nvCxnSpPr>
            <p:cNvPr id="22" name="21 Conector recto"/>
            <p:cNvCxnSpPr/>
            <p:nvPr/>
          </p:nvCxnSpPr>
          <p:spPr>
            <a:xfrm rot="5400000">
              <a:off x="1727684" y="2312876"/>
              <a:ext cx="216024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Conector recto"/>
            <p:cNvCxnSpPr/>
            <p:nvPr/>
          </p:nvCxnSpPr>
          <p:spPr>
            <a:xfrm rot="5400000">
              <a:off x="2375756" y="2312876"/>
              <a:ext cx="216024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"/>
            <p:cNvCxnSpPr/>
            <p:nvPr/>
          </p:nvCxnSpPr>
          <p:spPr>
            <a:xfrm>
              <a:off x="1835696" y="2420888"/>
              <a:ext cx="648072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24 Grupo"/>
          <p:cNvGrpSpPr/>
          <p:nvPr/>
        </p:nvGrpSpPr>
        <p:grpSpPr>
          <a:xfrm>
            <a:off x="3516263" y="2242964"/>
            <a:ext cx="2486372" cy="324000"/>
            <a:chOff x="1835696" y="2204864"/>
            <a:chExt cx="648072" cy="216024"/>
          </a:xfrm>
        </p:grpSpPr>
        <p:cxnSp>
          <p:nvCxnSpPr>
            <p:cNvPr id="26" name="25 Conector recto"/>
            <p:cNvCxnSpPr/>
            <p:nvPr/>
          </p:nvCxnSpPr>
          <p:spPr>
            <a:xfrm rot="5400000">
              <a:off x="1727684" y="2312876"/>
              <a:ext cx="216024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"/>
            <p:cNvCxnSpPr/>
            <p:nvPr/>
          </p:nvCxnSpPr>
          <p:spPr>
            <a:xfrm rot="5400000">
              <a:off x="2375756" y="2312876"/>
              <a:ext cx="216024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Conector recto"/>
            <p:cNvCxnSpPr/>
            <p:nvPr/>
          </p:nvCxnSpPr>
          <p:spPr>
            <a:xfrm>
              <a:off x="1835696" y="2420888"/>
              <a:ext cx="648072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28 Grupo"/>
          <p:cNvGrpSpPr/>
          <p:nvPr/>
        </p:nvGrpSpPr>
        <p:grpSpPr>
          <a:xfrm>
            <a:off x="1447080" y="2242964"/>
            <a:ext cx="5213151" cy="432000"/>
            <a:chOff x="1835696" y="2204864"/>
            <a:chExt cx="648072" cy="216024"/>
          </a:xfrm>
        </p:grpSpPr>
        <p:cxnSp>
          <p:nvCxnSpPr>
            <p:cNvPr id="30" name="29 Conector recto"/>
            <p:cNvCxnSpPr/>
            <p:nvPr/>
          </p:nvCxnSpPr>
          <p:spPr>
            <a:xfrm rot="5400000">
              <a:off x="1727684" y="2312876"/>
              <a:ext cx="216024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30 Conector recto"/>
            <p:cNvCxnSpPr/>
            <p:nvPr/>
          </p:nvCxnSpPr>
          <p:spPr>
            <a:xfrm rot="5400000">
              <a:off x="2375756" y="2312876"/>
              <a:ext cx="216024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Conector recto"/>
            <p:cNvCxnSpPr/>
            <p:nvPr/>
          </p:nvCxnSpPr>
          <p:spPr>
            <a:xfrm>
              <a:off x="1835696" y="2420888"/>
              <a:ext cx="648072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32 Grupo"/>
          <p:cNvGrpSpPr/>
          <p:nvPr/>
        </p:nvGrpSpPr>
        <p:grpSpPr>
          <a:xfrm>
            <a:off x="6948264" y="2242964"/>
            <a:ext cx="648072" cy="108000"/>
            <a:chOff x="1835696" y="2204864"/>
            <a:chExt cx="648072" cy="216024"/>
          </a:xfrm>
        </p:grpSpPr>
        <p:cxnSp>
          <p:nvCxnSpPr>
            <p:cNvPr id="34" name="33 Conector recto"/>
            <p:cNvCxnSpPr/>
            <p:nvPr/>
          </p:nvCxnSpPr>
          <p:spPr>
            <a:xfrm rot="5400000">
              <a:off x="1727684" y="2312876"/>
              <a:ext cx="216024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"/>
            <p:cNvCxnSpPr/>
            <p:nvPr/>
          </p:nvCxnSpPr>
          <p:spPr>
            <a:xfrm rot="5400000">
              <a:off x="2375756" y="2312876"/>
              <a:ext cx="216024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Conector recto"/>
            <p:cNvCxnSpPr/>
            <p:nvPr/>
          </p:nvCxnSpPr>
          <p:spPr>
            <a:xfrm>
              <a:off x="1835696" y="2420888"/>
              <a:ext cx="648072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/>
          <a:lstStyle/>
          <a:p>
            <a:r>
              <a:rPr lang="es-ES" dirty="0" smtClean="0"/>
              <a:t>¿Paréntesis bien emparejados?</a:t>
            </a:r>
            <a:endParaRPr lang="es-ES" dirty="0">
              <a:latin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¿Paréntesis bien emparejados?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84804"/>
          </a:xfrm>
        </p:spPr>
        <p:txBody>
          <a:bodyPr>
            <a:noAutofit/>
          </a:bodyPr>
          <a:lstStyle/>
          <a:p>
            <a:pPr lvl="1" indent="15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Un error puede interrumpir el recorrido: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sz="1800" dirty="0" smtClean="0">
                <a:latin typeface="Consolas" pitchFamily="49" charset="0"/>
              </a:rPr>
              <a:t> c;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anidamiento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, pos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es-ES" sz="1800" dirty="0" smtClean="0">
                <a:latin typeface="Consolas" pitchFamily="49" charset="0"/>
              </a:rPr>
              <a:t> error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false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cin &gt;&gt; c;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 </a:t>
            </a:r>
            <a:r>
              <a:rPr lang="es-ES" sz="1800" dirty="0" smtClean="0">
                <a:latin typeface="Consolas" pitchFamily="49" charset="0"/>
              </a:rPr>
              <a:t>((c !=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'#'</a:t>
            </a:r>
            <a:r>
              <a:rPr lang="es-ES" sz="1800" dirty="0" smtClean="0">
                <a:latin typeface="Consolas" pitchFamily="49" charset="0"/>
              </a:rPr>
              <a:t>) &amp;&amp; !error) {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pos++;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if</a:t>
            </a:r>
            <a:r>
              <a:rPr lang="es-ES" sz="1800" dirty="0" smtClean="0">
                <a:latin typeface="Consolas" pitchFamily="49" charset="0"/>
              </a:rPr>
              <a:t> (c ==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'('</a:t>
            </a:r>
            <a:r>
              <a:rPr lang="es-ES" sz="1800" dirty="0" smtClean="0">
                <a:latin typeface="Consolas" pitchFamily="49" charset="0"/>
              </a:rPr>
              <a:t>) {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anidamiento++;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}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else if</a:t>
            </a:r>
            <a:r>
              <a:rPr lang="es-ES" sz="1800" dirty="0" smtClean="0">
                <a:latin typeface="Consolas" pitchFamily="49" charset="0"/>
              </a:rPr>
              <a:t> (c ==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')'</a:t>
            </a:r>
            <a:r>
              <a:rPr lang="es-ES" sz="1800" dirty="0" smtClean="0">
                <a:latin typeface="Consolas" pitchFamily="49" charset="0"/>
              </a:rPr>
              <a:t>) {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anidamiento--;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}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1800" dirty="0" smtClean="0">
                <a:latin typeface="Consolas" pitchFamily="49" charset="0"/>
              </a:rPr>
              <a:t> (anidamiento 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) {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error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true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}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1800" dirty="0" smtClean="0">
                <a:latin typeface="Consolas" pitchFamily="49" charset="0"/>
              </a:rPr>
              <a:t> (!error) {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cin &gt;&gt; c;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}</a:t>
            </a:r>
          </a:p>
          <a:p>
            <a:pPr marL="358775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410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 (Anexo II)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noFill/>
        <a:ln>
          <a:solidFill>
            <a:srgbClr val="FFC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C000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/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rtlCol="0">
        <a:spAutoFit/>
      </a:bodyPr>
      <a:lstStyle>
        <a:defPPr algn="ctr">
          <a:spcAft>
            <a:spcPts val="600"/>
          </a:spcAft>
          <a:defRPr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31843</TotalTime>
  <Words>1904</Words>
  <Application>Microsoft Office PowerPoint</Application>
  <PresentationFormat>Presentación en pantalla (4:3)</PresentationFormat>
  <Paragraphs>406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1" baseType="lpstr">
      <vt:lpstr>Calibri</vt:lpstr>
      <vt:lpstr>Cambria</vt:lpstr>
      <vt:lpstr>Consolas</vt:lpstr>
      <vt:lpstr>Constantia</vt:lpstr>
      <vt:lpstr>Symbol</vt:lpstr>
      <vt:lpstr>Wingdings</vt:lpstr>
      <vt:lpstr>Wingdings 2</vt:lpstr>
      <vt:lpstr>Flow</vt:lpstr>
      <vt:lpstr>Ejemplos de secuencias</vt:lpstr>
      <vt:lpstr>Índice</vt:lpstr>
      <vt:lpstr>Fundamentos de la programación</vt:lpstr>
      <vt:lpstr>Un aparcamiento</vt:lpstr>
      <vt:lpstr>Un aparcamiento</vt:lpstr>
      <vt:lpstr>Un aparcamiento (recorrido)</vt:lpstr>
      <vt:lpstr>Un aparcamiento (recorrido)</vt:lpstr>
      <vt:lpstr>¿Paréntesis bien emparejados?</vt:lpstr>
      <vt:lpstr>¿Paréntesis bien emparejados?</vt:lpstr>
      <vt:lpstr>¿Paréntesis bien emparejados?</vt:lpstr>
      <vt:lpstr>¿Dos secuencias iguales?</vt:lpstr>
      <vt:lpstr>Números primos menores que N</vt:lpstr>
      <vt:lpstr>Números primos menores que N</vt:lpstr>
      <vt:lpstr>Números primos menores que N</vt:lpstr>
      <vt:lpstr>Números primos menores que N</vt:lpstr>
      <vt:lpstr>Fundamentos de la programación</vt:lpstr>
      <vt:lpstr>Búsqueda de un número en un archivo</vt:lpstr>
      <vt:lpstr>Búsqueda de un número en un archivo</vt:lpstr>
      <vt:lpstr>Fundamentos de la programación</vt:lpstr>
      <vt:lpstr>Búsqueda en secuencias ordenadas</vt:lpstr>
      <vt:lpstr>Secuencias ordenadas</vt:lpstr>
      <vt:lpstr>Secuencias ordenadas</vt:lpstr>
      <vt:lpstr>Acerca de Creative Commons</vt:lpstr>
    </vt:vector>
  </TitlesOfParts>
  <Company>UCM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programación</dc:title>
  <dc:creator>Luis</dc:creator>
  <cp:lastModifiedBy>Luis</cp:lastModifiedBy>
  <cp:revision>693</cp:revision>
  <dcterms:created xsi:type="dcterms:W3CDTF">2010-03-20T08:32:51Z</dcterms:created>
  <dcterms:modified xsi:type="dcterms:W3CDTF">2013-08-31T18:55:25Z</dcterms:modified>
</cp:coreProperties>
</file>