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42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933" r:id="rId3"/>
    <p:sldId id="940" r:id="rId4"/>
    <p:sldId id="896" r:id="rId5"/>
    <p:sldId id="897" r:id="rId6"/>
    <p:sldId id="938" r:id="rId7"/>
    <p:sldId id="920" r:id="rId8"/>
    <p:sldId id="921" r:id="rId9"/>
    <p:sldId id="922" r:id="rId10"/>
    <p:sldId id="923" r:id="rId11"/>
    <p:sldId id="939" r:id="rId12"/>
    <p:sldId id="924" r:id="rId13"/>
    <p:sldId id="422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00000"/>
    <a:srgbClr val="0037A8"/>
    <a:srgbClr val="003366"/>
    <a:srgbClr val="FF9966"/>
    <a:srgbClr val="FF6699"/>
    <a:srgbClr val="9966FF"/>
    <a:srgbClr val="3333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49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059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05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s-ES" sz="6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Más sobre ordenación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833961" y="3419708"/>
            <a:ext cx="895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Mezcla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Mezcla de dos listas ordenadas en archivos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mezcla(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nombre1,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nombre2,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nombreM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Mezcla las secuencias en los archivos nombnre1 y nombre2</a:t>
            </a:r>
            <a:b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generando la secuencia mezclada en el archivo </a:t>
            </a:r>
            <a:r>
              <a:rPr lang="es-E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nombreM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ifstream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archivo1, archivo2;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ofstream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mezcla;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dato1, dato2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Los archivos existen y son correctos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archivo1.open(nombre1.c_str());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archivo2.open(nombre2.c_str());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mezcla.open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nombreM.c_str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archivo1 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&gt;&gt; dato1;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archivo2 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&gt;&gt; dato2;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((dato1 !=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&amp;&amp; (dato2 !=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Mientras quede algo en ambos archivos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751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Mezcla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      if</a:t>
            </a:r>
            <a:r>
              <a:rPr lang="es-ES" sz="18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(dato1 &lt; dato2)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mezcla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&lt;&lt; dato1 &lt;&lt; endl;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archivo1 &gt;&gt; dato1;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 </a:t>
            </a:r>
            <a:r>
              <a:rPr lang="es-ES" sz="1800" dirty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mezcla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&lt;&lt; dato2 &lt;&lt; endl;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archivo2 &gt;&gt; dato2;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  <a:endParaRPr lang="es-ES" sz="1800" dirty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Uno de los dos archivos se ha acabado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(dato1 !=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{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Quedan en el primer archivo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(dato1 !=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mezcla &lt;&lt; dato1 &lt;&lt; endl;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archivo1 &gt;&gt; dato1;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Quedan en el segundo archivo</a:t>
            </a:r>
            <a:endParaRPr lang="es-ES" sz="1800" dirty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(dato2 !=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mezcla &lt;&lt; dato2 &lt;&lt; endl;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archivo2 &gt;&gt; dato2;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s-E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752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Mezcla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  archivo2.close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archivo1.close();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mezcla &lt;&lt;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mezcla.close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}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753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mezcla2.cpp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754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979330"/>
            <a:ext cx="7499176" cy="5375622"/>
          </a:xfrm>
        </p:spPr>
        <p:txBody>
          <a:bodyPr>
            <a:normAutofit/>
          </a:bodyPr>
          <a:lstStyle/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Ordenación </a:t>
            </a:r>
            <a:r>
              <a:rPr lang="es-ES" sz="1800" dirty="0">
                <a:latin typeface="Calibri"/>
              </a:rPr>
              <a:t>por </a:t>
            </a:r>
            <a:r>
              <a:rPr lang="es-ES" sz="1800" dirty="0" smtClean="0">
                <a:latin typeface="Calibri"/>
              </a:rPr>
              <a:t>intercambio	744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Mezcla de dos listas ordenadas	747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744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179947" y="3044280"/>
            <a:ext cx="678435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Ordenación por intercambio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842574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intercambio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intercambio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Variación del método de selección directa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/>
              <a:t>Se intercambia el elemento de la posición que se trata en cada momento siempre que se encuentra uno que es menor: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745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35061"/>
              </p:ext>
            </p:extLst>
          </p:nvPr>
        </p:nvGraphicFramePr>
        <p:xfrm>
          <a:off x="945418" y="3179925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 rot="5400000">
            <a:off x="1804423" y="2956217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1156351" y="2956217"/>
            <a:ext cx="352166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 flipH="1" flipV="1">
            <a:off x="615053" y="3371754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 rot="16200000" flipH="1">
            <a:off x="1342216" y="3222757"/>
            <a:ext cx="617845" cy="502469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359"/>
              </p:ext>
            </p:extLst>
          </p:nvPr>
        </p:nvGraphicFramePr>
        <p:xfrm>
          <a:off x="945418" y="429998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12 Conector recto de flecha"/>
          <p:cNvCxnSpPr/>
          <p:nvPr/>
        </p:nvCxnSpPr>
        <p:spPr>
          <a:xfrm rot="5400000">
            <a:off x="5979299" y="4076278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1156351" y="4076278"/>
            <a:ext cx="352166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 flipH="1" flipV="1">
            <a:off x="615053" y="4491815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Arco"/>
          <p:cNvSpPr/>
          <p:nvPr/>
        </p:nvSpPr>
        <p:spPr>
          <a:xfrm rot="16200000" flipH="1">
            <a:off x="3309989" y="2253758"/>
            <a:ext cx="792089" cy="4612257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06997"/>
              </p:ext>
            </p:extLst>
          </p:nvPr>
        </p:nvGraphicFramePr>
        <p:xfrm>
          <a:off x="945418" y="5412174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 rot="5400000">
            <a:off x="7851506" y="5188466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1156351" y="5188466"/>
            <a:ext cx="352166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 flipH="1" flipV="1">
            <a:off x="1310747" y="560400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5400000">
            <a:off x="5294715" y="4076278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584160" y="4076278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3892655" y="4076278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5400000">
            <a:off x="3201150" y="4076278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>
            <a:off x="2524503" y="4076278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7382947" y="5188466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6677964" y="5188466"/>
            <a:ext cx="352166" cy="1588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intercambio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tLista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 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i++)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Desde el primer elemento hasta el penúltimo</a:t>
            </a: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j = i +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j &lt; N;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j++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Desde i+1 hasta el final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(lista[j] &lt; lista[i])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tmp = lista[i];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lista[i] = lista[j];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lista[j] = tmp;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Igual número de comparaciones, muchos más intercambios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No es estable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746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606361" y="404664"/>
            <a:ext cx="208422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intercambio.cpp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747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66226" y="3044280"/>
            <a:ext cx="741183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Mezcla de dos listas ordenadas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Mezcla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Mezcla de dos listas ordenadas en arrays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n-U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 = </a:t>
            </a:r>
            <a:r>
              <a:rPr lang="en-U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n-U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elementos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cont;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n-U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1800"/>
              </a:spcBef>
              <a:spcAft>
                <a:spcPts val="18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</a:rPr>
              <a:t>Un índice para cada lista, inicializados a 0 (principio de las listas)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i="1" dirty="0" smtClean="0">
                <a:solidFill>
                  <a:prstClr val="white"/>
                </a:solidFill>
              </a:rPr>
              <a:t>Mientras que no lleguemos al final de alguna de las dos listas: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i="1" dirty="0" smtClean="0">
                <a:solidFill>
                  <a:prstClr val="white"/>
                </a:solidFill>
              </a:rPr>
              <a:t>Elegimos el elemento menor de los que tienen </a:t>
            </a:r>
            <a:r>
              <a:rPr lang="es-ES" i="1" dirty="0">
                <a:solidFill>
                  <a:prstClr val="white"/>
                </a:solidFill>
              </a:rPr>
              <a:t>l</a:t>
            </a:r>
            <a:r>
              <a:rPr lang="es-ES" i="1" dirty="0" smtClean="0">
                <a:solidFill>
                  <a:prstClr val="white"/>
                </a:solidFill>
              </a:rPr>
              <a:t>os índices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i="1" dirty="0" smtClean="0">
                <a:solidFill>
                  <a:prstClr val="white"/>
                </a:solidFill>
              </a:rPr>
              <a:t>Lo copiamos en la lista resultado y avanzamos su índice una posición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i="1" dirty="0" smtClean="0">
                <a:solidFill>
                  <a:prstClr val="white"/>
                </a:solidFill>
              </a:rPr>
              <a:t>Copiamos en la lista resultado los que queden en la lista no acabada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748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Mezcla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mezcla(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lista1,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lista2,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pos1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, pos2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((pos1 &lt; lista1.cont) &amp;&amp; (pos2 &lt; lista2.cont)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&amp;&amp; 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 N))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(lista1.elementos[pos1] &lt; lista2.elementos[pos2])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listaM.elementos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] = lista1.elementos[pos1];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pos1++;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listaM.elementos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] = lista2.elementos[pos2];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pos2++;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749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Mezcla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0000">
              <a:lnSpc>
                <a:spcPts val="2100"/>
              </a:lnSpc>
              <a:spcBef>
                <a:spcPts val="0"/>
              </a:spcBef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Pueden quedar datos en alguna de las listas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(pos1 &lt; lista1.cont) {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((pos1 &lt; lista1.cont) &amp;&amp; 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 N)) {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listaM.elementos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] = lista1.elementos[pos1];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pos1++;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pos2 &lt; lista2.cont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((pos2 &lt; lista2.cont) &amp;&amp; 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 N)) {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listaM.elementos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spc="-5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spc="-50" dirty="0" smtClean="0">
                <a:latin typeface="Consolas" pitchFamily="49" charset="0"/>
                <a:cs typeface="Consolas" pitchFamily="49" charset="0"/>
              </a:rPr>
              <a:t>] = lista2.elementos[pos2];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pos2++;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listaM.cont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0000" lvl="1" indent="0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360000" lvl="1" indent="0">
              <a:spcBef>
                <a:spcPts val="0"/>
              </a:spcBef>
              <a:buNone/>
            </a:pPr>
            <a:endParaRPr lang="es-ES" sz="2000" dirty="0" smtClean="0"/>
          </a:p>
          <a:p>
            <a:pPr marL="360000" lvl="1" indent="0">
              <a:spcBef>
                <a:spcPts val="0"/>
              </a:spcBef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750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 (Anexo)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994299"/>
            <a:ext cx="6477000" cy="1243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mezcla1.cpp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34916</TotalTime>
  <Words>905</Words>
  <Application>Microsoft Office PowerPoint</Application>
  <PresentationFormat>Presentación en pantalla (4:3)</PresentationFormat>
  <Paragraphs>229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Calibri</vt:lpstr>
      <vt:lpstr>Cambria</vt:lpstr>
      <vt:lpstr>Consolas</vt:lpstr>
      <vt:lpstr>Constantia</vt:lpstr>
      <vt:lpstr>Wingdings</vt:lpstr>
      <vt:lpstr>Wingdings 2</vt:lpstr>
      <vt:lpstr>Flow</vt:lpstr>
      <vt:lpstr>Más sobre ordenación</vt:lpstr>
      <vt:lpstr>Índice</vt:lpstr>
      <vt:lpstr>Fundamentos de la programación</vt:lpstr>
      <vt:lpstr>Ordenación por intercambio</vt:lpstr>
      <vt:lpstr>Ordenación por intercambio</vt:lpstr>
      <vt:lpstr>Fundamentos de la programación</vt:lpstr>
      <vt:lpstr>Mezcla de listas ordenadas</vt:lpstr>
      <vt:lpstr>Mezcla de listas ordenadas</vt:lpstr>
      <vt:lpstr>Mezcla de listas ordenadas</vt:lpstr>
      <vt:lpstr>Mezcla de listas ordenadas</vt:lpstr>
      <vt:lpstr>Mezcla de listas ordenadas</vt:lpstr>
      <vt:lpstr>Mezcla de listas ordenadas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858</cp:revision>
  <dcterms:created xsi:type="dcterms:W3CDTF">2010-03-20T08:32:51Z</dcterms:created>
  <dcterms:modified xsi:type="dcterms:W3CDTF">2013-08-31T19:28:01Z</dcterms:modified>
</cp:coreProperties>
</file>