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755" saveSubsetFonts="1">
  <p:sldMasterIdLst>
    <p:sldMasterId id="2147483660" r:id="rId1"/>
  </p:sldMasterIdLst>
  <p:notesMasterIdLst>
    <p:notesMasterId r:id="rId79"/>
  </p:notesMasterIdLst>
  <p:handoutMasterIdLst>
    <p:handoutMasterId r:id="rId80"/>
  </p:handoutMasterIdLst>
  <p:sldIdLst>
    <p:sldId id="256" r:id="rId2"/>
    <p:sldId id="940" r:id="rId3"/>
    <p:sldId id="1013" r:id="rId4"/>
    <p:sldId id="941" r:id="rId5"/>
    <p:sldId id="942" r:id="rId6"/>
    <p:sldId id="943" r:id="rId7"/>
    <p:sldId id="944" r:id="rId8"/>
    <p:sldId id="1014" r:id="rId9"/>
    <p:sldId id="945" r:id="rId10"/>
    <p:sldId id="946" r:id="rId11"/>
    <p:sldId id="947" r:id="rId12"/>
    <p:sldId id="948" r:id="rId13"/>
    <p:sldId id="949" r:id="rId14"/>
    <p:sldId id="1015" r:id="rId15"/>
    <p:sldId id="950" r:id="rId16"/>
    <p:sldId id="951" r:id="rId17"/>
    <p:sldId id="952" r:id="rId18"/>
    <p:sldId id="953" r:id="rId19"/>
    <p:sldId id="1016" r:id="rId20"/>
    <p:sldId id="954" r:id="rId21"/>
    <p:sldId id="955" r:id="rId22"/>
    <p:sldId id="956" r:id="rId23"/>
    <p:sldId id="1026" r:id="rId24"/>
    <p:sldId id="1017" r:id="rId25"/>
    <p:sldId id="957" r:id="rId26"/>
    <p:sldId id="1018" r:id="rId27"/>
    <p:sldId id="958" r:id="rId28"/>
    <p:sldId id="1019" r:id="rId29"/>
    <p:sldId id="960" r:id="rId30"/>
    <p:sldId id="961" r:id="rId31"/>
    <p:sldId id="962" r:id="rId32"/>
    <p:sldId id="963" r:id="rId33"/>
    <p:sldId id="964" r:id="rId34"/>
    <p:sldId id="965" r:id="rId35"/>
    <p:sldId id="1020" r:id="rId36"/>
    <p:sldId id="966" r:id="rId37"/>
    <p:sldId id="967" r:id="rId38"/>
    <p:sldId id="968" r:id="rId39"/>
    <p:sldId id="969" r:id="rId40"/>
    <p:sldId id="970" r:id="rId41"/>
    <p:sldId id="971" r:id="rId42"/>
    <p:sldId id="972" r:id="rId43"/>
    <p:sldId id="973" r:id="rId44"/>
    <p:sldId id="974" r:id="rId45"/>
    <p:sldId id="975" r:id="rId46"/>
    <p:sldId id="976" r:id="rId47"/>
    <p:sldId id="977" r:id="rId48"/>
    <p:sldId id="978" r:id="rId49"/>
    <p:sldId id="979" r:id="rId50"/>
    <p:sldId id="1021" r:id="rId51"/>
    <p:sldId id="980" r:id="rId52"/>
    <p:sldId id="981" r:id="rId53"/>
    <p:sldId id="982" r:id="rId54"/>
    <p:sldId id="1022" r:id="rId55"/>
    <p:sldId id="983" r:id="rId56"/>
    <p:sldId id="984" r:id="rId57"/>
    <p:sldId id="985" r:id="rId58"/>
    <p:sldId id="986" r:id="rId59"/>
    <p:sldId id="987" r:id="rId60"/>
    <p:sldId id="988" r:id="rId61"/>
    <p:sldId id="989" r:id="rId62"/>
    <p:sldId id="990" r:id="rId63"/>
    <p:sldId id="991" r:id="rId64"/>
    <p:sldId id="992" r:id="rId65"/>
    <p:sldId id="993" r:id="rId66"/>
    <p:sldId id="994" r:id="rId67"/>
    <p:sldId id="995" r:id="rId68"/>
    <p:sldId id="996" r:id="rId69"/>
    <p:sldId id="997" r:id="rId70"/>
    <p:sldId id="1027" r:id="rId71"/>
    <p:sldId id="1000" r:id="rId72"/>
    <p:sldId id="1001" r:id="rId73"/>
    <p:sldId id="1023" r:id="rId74"/>
    <p:sldId id="1002" r:id="rId75"/>
    <p:sldId id="1028" r:id="rId76"/>
    <p:sldId id="1025" r:id="rId77"/>
    <p:sldId id="422" r:id="rId7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00000"/>
    <a:srgbClr val="0037A8"/>
    <a:srgbClr val="003366"/>
    <a:srgbClr val="FF9966"/>
    <a:srgbClr val="FF6699"/>
    <a:srgbClr val="9966FF"/>
    <a:srgbClr val="3333CC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24" autoAdjust="0"/>
    <p:restoredTop sz="94660"/>
  </p:normalViewPr>
  <p:slideViewPr>
    <p:cSldViewPr snapToObjects="1">
      <p:cViewPr varScale="1">
        <p:scale>
          <a:sx n="109" d="100"/>
          <a:sy n="109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298"/>
    </p:cViewPr>
  </p:sorterViewPr>
  <p:notesViewPr>
    <p:cSldViewPr snapToObjects="1">
      <p:cViewPr varScale="1">
        <p:scale>
          <a:sx n="71" d="100"/>
          <a:sy n="71" d="100"/>
        </p:scale>
        <p:origin x="-3372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F6882-623C-4F59-89C4-4E5CBDBBE090}" type="datetimeFigureOut">
              <a:rPr lang="es-ES" smtClean="0"/>
              <a:pPr/>
              <a:t>31/08/2013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F02F-573B-4E64-A300-A7C3838577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369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CD25255-EE5E-40E3-B634-65B4AA002A7D}" type="datetimeFigureOut">
              <a:rPr lang="es-ES" smtClean="0"/>
              <a:pPr/>
              <a:t>31/08/2013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DDBB7FF-5F31-4F6A-871A-89C210F39D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386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>
            <a:noAutofit/>
          </a:bodyPr>
          <a:lstStyle>
            <a:lvl1pPr>
              <a:defRPr sz="3600" b="1">
                <a:ln>
                  <a:solidFill>
                    <a:srgbClr val="0070C0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110178"/>
          </a:xfrm>
        </p:spPr>
        <p:txBody>
          <a:bodyPr/>
          <a:lstStyle>
            <a:lvl1pPr marL="0" indent="0">
              <a:buNone/>
              <a:defRPr sz="2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  <a:lvl2pPr marL="360363" indent="-360363">
              <a:buClr>
                <a:schemeClr val="bg2">
                  <a:lumMod val="20000"/>
                  <a:lumOff val="80000"/>
                </a:schemeClr>
              </a:buClr>
              <a:buSzPct val="100000"/>
              <a:buFont typeface="Wingdings" pitchFamily="2" charset="2"/>
              <a:buChar char="ü"/>
              <a:defRPr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2pPr>
            <a:lvl3pPr marL="714375" indent="-355600">
              <a:buClr>
                <a:srgbClr val="FFC000"/>
              </a:buClr>
              <a:buFont typeface="Constantia" pitchFamily="18" charset="0"/>
              <a:buChar char="—"/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3pPr>
            <a:lvl4pPr marL="1076325" indent="-361950">
              <a:buClr>
                <a:schemeClr val="bg2">
                  <a:lumMod val="20000"/>
                  <a:lumOff val="80000"/>
                </a:schemeClr>
              </a:buClr>
              <a:buSzPct val="100000"/>
              <a:buFont typeface="Wingdings" pitchFamily="2" charset="2"/>
              <a:buChar char="ü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4pPr>
            <a:lvl5pPr marL="1438275" indent="-361950">
              <a:buClr>
                <a:schemeClr val="bg2">
                  <a:lumMod val="20000"/>
                  <a:lumOff val="80000"/>
                </a:schemeClr>
              </a:buClr>
              <a:buSzPct val="100000"/>
              <a:buFont typeface="Wingdings" pitchFamily="2" charset="2"/>
              <a:buChar char="ü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4414" y="6356350"/>
            <a:ext cx="55721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s-ES" dirty="0" smtClean="0"/>
              <a:t>Fundamentos de la programación: Más sobre tipos e instrucciones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29454" y="6356350"/>
            <a:ext cx="90009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Página </a:t>
            </a:r>
            <a:fld id="{042AED99-7FB4-404E-8A97-64753DCE42EC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428596" y="857232"/>
            <a:ext cx="8286808" cy="0"/>
          </a:xfrm>
          <a:prstGeom prst="line">
            <a:avLst/>
          </a:prstGeom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9 Imagen" descr="ucmtrozo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tretch>
            <a:fillRect/>
          </a:stretch>
        </p:blipFill>
        <p:spPr>
          <a:xfrm>
            <a:off x="8058150" y="5669280"/>
            <a:ext cx="1085850" cy="1188720"/>
          </a:xfrm>
          <a:prstGeom prst="rect">
            <a:avLst/>
          </a:prstGeom>
        </p:spPr>
      </p:pic>
      <p:sp>
        <p:nvSpPr>
          <p:cNvPr id="11" name="10 CuadroTexto"/>
          <p:cNvSpPr txBox="1"/>
          <p:nvPr userDrawn="1"/>
        </p:nvSpPr>
        <p:spPr>
          <a:xfrm>
            <a:off x="-32" y="5045880"/>
            <a:ext cx="353943" cy="133626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Luis Hernández Yáñez</a:t>
            </a:r>
            <a:endParaRPr lang="es-E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3" name="12 Imagen" descr="CreativeCommons.png">
            <a:hlinkClick r:id="rId3"/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55972" y="6381328"/>
            <a:ext cx="959644" cy="33575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8/31/2013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hyperlink" Target="http://creativecommon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nc-sa/3.0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ucmtroz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5225" y="5074920"/>
            <a:ext cx="1628775" cy="1783080"/>
          </a:xfrm>
          <a:prstGeom prst="rect">
            <a:avLst/>
          </a:prstGeom>
        </p:spPr>
      </p:pic>
      <p:sp>
        <p:nvSpPr>
          <p:cNvPr id="8" name="7 CuadroTexto"/>
          <p:cNvSpPr txBox="1">
            <a:spLocks noChangeAspect="1"/>
          </p:cNvSpPr>
          <p:nvPr/>
        </p:nvSpPr>
        <p:spPr>
          <a:xfrm>
            <a:off x="500033" y="1847839"/>
            <a:ext cx="1548000" cy="1548000"/>
          </a:xfrm>
          <a:prstGeom prst="rect">
            <a:avLst/>
          </a:prstGeom>
          <a:solidFill>
            <a:schemeClr val="accent2">
              <a:tint val="98000"/>
              <a:shade val="25000"/>
              <a:satMod val="25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es-ES" sz="88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</a:t>
            </a:r>
            <a:endParaRPr lang="es-ES" sz="88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2 Subtítulo"/>
          <p:cNvSpPr>
            <a:spLocks noGrp="1"/>
          </p:cNvSpPr>
          <p:nvPr>
            <p:ph type="subTitle" idx="1"/>
          </p:nvPr>
        </p:nvSpPr>
        <p:spPr>
          <a:xfrm>
            <a:off x="604838" y="4157230"/>
            <a:ext cx="6681806" cy="2415042"/>
          </a:xfrm>
        </p:spPr>
        <p:txBody>
          <a:bodyPr>
            <a:normAutofit/>
          </a:bodyPr>
          <a:lstStyle/>
          <a:p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Grado en Ingeniería Informática</a:t>
            </a:r>
            <a:b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Grado en Ingeniería del Software</a:t>
            </a:r>
            <a:b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Grado en Ingeniería de Computadores</a:t>
            </a:r>
            <a:b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Luis Hernández Yáñez</a:t>
            </a:r>
            <a:b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Facultad de Informática</a:t>
            </a:r>
            <a:b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Universidad Complutense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9" name="8 Imagen" descr="CreativeCommons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6021288"/>
            <a:ext cx="1343501" cy="4700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10 CuadroTexto"/>
          <p:cNvSpPr txBox="1"/>
          <p:nvPr/>
        </p:nvSpPr>
        <p:spPr>
          <a:xfrm>
            <a:off x="428596" y="642918"/>
            <a:ext cx="5077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23975">
              <a:tabLst>
                <a:tab pos="6010275" algn="l"/>
              </a:tabLs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Fundamentos de la programación</a:t>
            </a:r>
            <a:endParaRPr lang="es-ES" sz="2800" dirty="0">
              <a:solidFill>
                <a:schemeClr val="bg2">
                  <a:lumMod val="20000"/>
                  <a:lumOff val="80000"/>
                </a:schemeClr>
              </a:solidFill>
              <a:latin typeface="+mj-lt"/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500034" y="1214422"/>
            <a:ext cx="7643866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1 Título"/>
          <p:cNvSpPr>
            <a:spLocks noGrp="1"/>
          </p:cNvSpPr>
          <p:nvPr>
            <p:ph type="ctrTitle"/>
          </p:nvPr>
        </p:nvSpPr>
        <p:spPr>
          <a:xfrm>
            <a:off x="2428860" y="1844824"/>
            <a:ext cx="6072230" cy="1440160"/>
          </a:xfrm>
        </p:spPr>
        <p:txBody>
          <a:bodyPr anchor="ctr">
            <a:normAutofit/>
          </a:bodyPr>
          <a:lstStyle/>
          <a:p>
            <a:pPr algn="l"/>
            <a:r>
              <a:rPr lang="es-ES" sz="4800" dirty="0" smtClean="0"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a:rPr>
              <a:t>Programación</a:t>
            </a:r>
            <a:br>
              <a:rPr lang="es-ES" sz="4800" dirty="0" smtClean="0"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a:rPr>
            </a:br>
            <a:r>
              <a:rPr lang="es-ES" sz="4800" dirty="0" smtClean="0"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</a:rPr>
              <a:t>modular</a:t>
            </a:r>
            <a:endParaRPr lang="es-ES" sz="4800" b="0" dirty="0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Interfaz frente a implementación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Creación de módulos de biblioteca</a:t>
            </a:r>
            <a:endParaRPr lang="es-ES" sz="2800" i="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>
                <a:solidFill>
                  <a:srgbClr val="FFC000"/>
                </a:solidFill>
              </a:rPr>
              <a:t>Interfaz</a:t>
            </a:r>
            <a:r>
              <a:rPr lang="es-ES" dirty="0" smtClean="0"/>
              <a:t>: Definiciones/declaraciones de datos y prototipos</a:t>
            </a:r>
          </a:p>
          <a:p>
            <a:pPr marL="714375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200" dirty="0" smtClean="0"/>
              <a:t>¡Todo lo que el usuario de la unidad funcional necesita saber!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pc="-20" dirty="0" smtClean="0">
                <a:solidFill>
                  <a:srgbClr val="FFC000"/>
                </a:solidFill>
              </a:rPr>
              <a:t>Implementación</a:t>
            </a:r>
            <a:r>
              <a:rPr lang="es-ES" spc="-20" dirty="0" smtClean="0"/>
              <a:t>: Código de los subprogramas que hacen el trabajo</a:t>
            </a:r>
          </a:p>
          <a:p>
            <a:pPr marL="714375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No hay que conocerlo para usarlo: ¡Seguro que es correcto!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Interfaz e implementación en dos archivos separados:</a:t>
            </a:r>
          </a:p>
          <a:p>
            <a:pPr marL="714375" lvl="1" indent="-352425"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ü"/>
            </a:pPr>
            <a:r>
              <a:rPr lang="es-ES" dirty="0" smtClean="0"/>
              <a:t>Cabecera: Definiciones/declaraciones de datos y prototipos</a:t>
            </a:r>
          </a:p>
          <a:p>
            <a:pPr marL="714375" lvl="1" indent="-352425"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ü"/>
            </a:pPr>
            <a:r>
              <a:rPr lang="es-ES" dirty="0" smtClean="0"/>
              <a:t>Implementación: Implementación de los subprogramas.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Archivo de cabecera: extensión </a:t>
            </a:r>
            <a:r>
              <a:rPr lang="es-ES" dirty="0" smtClean="0">
                <a:latin typeface="Consolas" pitchFamily="49" charset="0"/>
                <a:cs typeface="Consolas" pitchFamily="49" charset="0"/>
              </a:rPr>
              <a:t>.h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Archivo de implementación: extensión </a:t>
            </a:r>
            <a:r>
              <a:rPr lang="es-ES" dirty="0" smtClean="0">
                <a:latin typeface="Consolas" pitchFamily="49" charset="0"/>
                <a:cs typeface="Consolas" pitchFamily="49" charset="0"/>
              </a:rPr>
              <a:t>.cpp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Repartimos el código entre ambos archivos </a:t>
            </a:r>
            <a:r>
              <a:rPr lang="es-ES" sz="2000" dirty="0" smtClean="0"/>
              <a:t>(</a:t>
            </a:r>
            <a:r>
              <a:rPr lang="es-E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lista.h</a:t>
            </a:r>
            <a:r>
              <a:rPr lang="es-ES" sz="2000" dirty="0" smtClean="0"/>
              <a:t>/</a:t>
            </a:r>
            <a:r>
              <a:rPr lang="es-E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lista.cpp</a:t>
            </a:r>
            <a:r>
              <a:rPr lang="es-ES" sz="2000" dirty="0" smtClean="0"/>
              <a:t>)</a:t>
            </a: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764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grpSp>
        <p:nvGrpSpPr>
          <p:cNvPr id="8" name="Grupo 7"/>
          <p:cNvGrpSpPr/>
          <p:nvPr/>
        </p:nvGrpSpPr>
        <p:grpSpPr>
          <a:xfrm>
            <a:off x="6398723" y="4571603"/>
            <a:ext cx="1845685" cy="648072"/>
            <a:chOff x="6281142" y="4581128"/>
            <a:chExt cx="1845685" cy="648072"/>
          </a:xfrm>
        </p:grpSpPr>
        <p:sp>
          <p:nvSpPr>
            <p:cNvPr id="6" name="5 CuadroTexto"/>
            <p:cNvSpPr txBox="1"/>
            <p:nvPr/>
          </p:nvSpPr>
          <p:spPr>
            <a:xfrm>
              <a:off x="6451560" y="4727580"/>
              <a:ext cx="1675267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Mismo nombre</a:t>
              </a:r>
            </a:p>
          </p:txBody>
        </p:sp>
        <p:sp>
          <p:nvSpPr>
            <p:cNvPr id="7" name="6 Cerrar llave"/>
            <p:cNvSpPr/>
            <p:nvPr/>
          </p:nvSpPr>
          <p:spPr>
            <a:xfrm>
              <a:off x="6281142" y="4581128"/>
              <a:ext cx="152400" cy="648072"/>
            </a:xfrm>
            <a:prstGeom prst="rightBrace">
              <a:avLst>
                <a:gd name="adj1" fmla="val 44607"/>
                <a:gd name="adj2" fmla="val 50000"/>
              </a:avLst>
            </a:prstGeom>
            <a:ln w="19050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Interfaz frente a implementación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Creación de módulos de biblioteca</a:t>
            </a:r>
            <a:endParaRPr lang="es-ES" sz="2800" i="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i="1" dirty="0" smtClean="0"/>
              <a:t>Interfaz</a:t>
            </a:r>
            <a:r>
              <a:rPr lang="es-ES" dirty="0" smtClean="0"/>
              <a:t> frente a </a:t>
            </a:r>
            <a:r>
              <a:rPr lang="es-ES" i="1" dirty="0" smtClean="0"/>
              <a:t>implementación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1800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1800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1800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1800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1800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1800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1800" dirty="0" smtClean="0"/>
          </a:p>
          <a:p>
            <a:pPr marL="361950" lvl="1" indent="0">
              <a:spcBef>
                <a:spcPts val="0"/>
              </a:spcBef>
              <a:buNone/>
            </a:pPr>
            <a:r>
              <a:rPr lang="es-ES" dirty="0" smtClean="0"/>
              <a:t>Si otro módulo quiere usar algo de esa biblioteca: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Debe incluir el archivo de cabecera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765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grpSp>
        <p:nvGrpSpPr>
          <p:cNvPr id="6" name="Grupo 5"/>
          <p:cNvGrpSpPr/>
          <p:nvPr/>
        </p:nvGrpSpPr>
        <p:grpSpPr>
          <a:xfrm>
            <a:off x="971752" y="2188785"/>
            <a:ext cx="7200648" cy="2104311"/>
            <a:chOff x="971752" y="2044769"/>
            <a:chExt cx="7200648" cy="2104311"/>
          </a:xfrm>
        </p:grpSpPr>
        <p:sp>
          <p:nvSpPr>
            <p:cNvPr id="15" name="14 Rectángulo"/>
            <p:cNvSpPr/>
            <p:nvPr/>
          </p:nvSpPr>
          <p:spPr>
            <a:xfrm>
              <a:off x="971752" y="2044769"/>
              <a:ext cx="7200648" cy="2104311"/>
            </a:xfrm>
            <a:prstGeom prst="rect">
              <a:avLst/>
            </a:prstGeom>
            <a:solidFill>
              <a:srgbClr val="FFCCFF">
                <a:alpha val="50196"/>
              </a:srgbClr>
            </a:solidFill>
            <a:ln w="19050">
              <a:noFill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Recortar rectángulo de esquina sencilla"/>
            <p:cNvSpPr/>
            <p:nvPr/>
          </p:nvSpPr>
          <p:spPr>
            <a:xfrm>
              <a:off x="1187928" y="2385064"/>
              <a:ext cx="1368000" cy="1620000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36000" rIns="0" bIns="36000" rtlCol="0" anchor="t" anchorCtr="0"/>
            <a:lstStyle/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const int N = 10;</a:t>
              </a:r>
            </a:p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typedef double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[N];</a:t>
              </a:r>
            </a:p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typedef struct {</a:t>
              </a:r>
            </a:p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elem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int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cont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}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pPr>
                <a:lnSpc>
                  <a:spcPts val="700"/>
                </a:lnSpc>
              </a:pPr>
              <a:endParaRPr lang="es-ES" sz="6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void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init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&amp;lista);</a:t>
              </a:r>
            </a:p>
            <a:p>
              <a:pPr>
                <a:lnSpc>
                  <a:spcPts val="700"/>
                </a:lnSpc>
              </a:pPr>
              <a:endParaRPr lang="es-ES" sz="6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void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insert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&amp;lista, double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elem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, bool &amp;ok);</a:t>
              </a:r>
            </a:p>
            <a:p>
              <a:pPr>
                <a:lnSpc>
                  <a:spcPts val="700"/>
                </a:lnSpc>
              </a:pPr>
              <a:endParaRPr lang="es-ES" sz="6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void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remove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&amp;lista, int pos, bool &amp;ok);</a:t>
              </a:r>
            </a:p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...</a:t>
              </a: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1187928" y="2044769"/>
              <a:ext cx="970137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lista.h</a:t>
              </a:r>
              <a:endPara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1" name="10 Recortar rectángulo de esquina sencilla"/>
            <p:cNvSpPr/>
            <p:nvPr/>
          </p:nvSpPr>
          <p:spPr>
            <a:xfrm>
              <a:off x="2987976" y="2385064"/>
              <a:ext cx="1368000" cy="1620000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36000" rIns="0" bIns="36000" rtlCol="0" anchor="t" anchorCtr="0"/>
            <a:lstStyle/>
            <a:p>
              <a:pPr>
                <a:lnSpc>
                  <a:spcPts val="700"/>
                </a:lnSpc>
              </a:pP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#include "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lista.h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"</a:t>
              </a:r>
            </a:p>
            <a:p>
              <a:pPr>
                <a:lnSpc>
                  <a:spcPts val="700"/>
                </a:lnSpc>
              </a:pPr>
              <a:endParaRPr lang="es-ES" sz="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pPr>
                <a:lnSpc>
                  <a:spcPts val="700"/>
                </a:lnSpc>
              </a:pP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void 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init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&amp;lista) {</a:t>
              </a:r>
            </a:p>
            <a:p>
              <a:pPr>
                <a:lnSpc>
                  <a:spcPts val="700"/>
                </a:lnSpc>
              </a:pP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lista.cont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= 0;</a:t>
              </a:r>
            </a:p>
            <a:p>
              <a:pPr>
                <a:lnSpc>
                  <a:spcPts val="700"/>
                </a:lnSpc>
              </a:pP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}</a:t>
              </a:r>
            </a:p>
            <a:p>
              <a:pPr>
                <a:lnSpc>
                  <a:spcPts val="700"/>
                </a:lnSpc>
              </a:pPr>
              <a:endParaRPr lang="es-ES" sz="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pPr>
                <a:lnSpc>
                  <a:spcPts val="700"/>
                </a:lnSpc>
              </a:pP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void 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insert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&amp;lista, double 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elem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, bool &amp;ok) {</a:t>
              </a:r>
            </a:p>
            <a:p>
              <a:pPr>
                <a:lnSpc>
                  <a:spcPts val="700"/>
                </a:lnSpc>
              </a:pP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if (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lista.cont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== N) {</a:t>
              </a:r>
            </a:p>
            <a:p>
              <a:pPr>
                <a:lnSpc>
                  <a:spcPts val="700"/>
                </a:lnSpc>
              </a:pP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  ok false;</a:t>
              </a:r>
            </a:p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}</a:t>
              </a:r>
            </a:p>
            <a:p>
              <a:pPr>
                <a:lnSpc>
                  <a:spcPts val="700"/>
                </a:lnSpc>
              </a:pP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else {</a:t>
              </a:r>
            </a:p>
            <a:p>
              <a:pPr>
                <a:lnSpc>
                  <a:spcPts val="700"/>
                </a:lnSpc>
              </a:pP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  ...</a:t>
              </a: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987976" y="2044769"/>
              <a:ext cx="1194558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lista.cpp</a:t>
              </a: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6789518" y="2247255"/>
              <a:ext cx="1166858" cy="92333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Módulo</a:t>
              </a:r>
              <a:b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</a:br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Unidad</a:t>
              </a:r>
              <a:b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</a:br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Biblioteca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475656" y="5176937"/>
            <a:ext cx="6660646" cy="1152708"/>
            <a:chOff x="1475656" y="5032921"/>
            <a:chExt cx="6660646" cy="1152708"/>
          </a:xfrm>
        </p:grpSpPr>
        <p:sp>
          <p:nvSpPr>
            <p:cNvPr id="13" name="12 Recortar rectángulo de esquina sencilla"/>
            <p:cNvSpPr/>
            <p:nvPr/>
          </p:nvSpPr>
          <p:spPr>
            <a:xfrm>
              <a:off x="1475656" y="5373216"/>
              <a:ext cx="2448272" cy="639272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2000" tIns="36000" rIns="0" bIns="36000" rtlCol="0" anchor="t" anchorCtr="0"/>
            <a:lstStyle/>
            <a:p>
              <a:r>
                <a:rPr lang="es-ES" sz="1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#include "</a:t>
              </a:r>
              <a:r>
                <a:rPr lang="es-ES" sz="14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lista.h</a:t>
              </a:r>
              <a:r>
                <a:rPr lang="es-ES" sz="1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"</a:t>
              </a:r>
            </a:p>
            <a:p>
              <a:r>
                <a:rPr lang="es-ES" sz="1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...</a:t>
              </a:r>
            </a:p>
            <a:p>
              <a:endParaRPr lang="es-ES" sz="1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1475656" y="5032921"/>
              <a:ext cx="1082348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main.cpp</a:t>
              </a:r>
              <a:endPara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4067944" y="5262299"/>
              <a:ext cx="4068358" cy="92333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Los nombres de archivos de cabecera</a:t>
              </a:r>
              <a:br>
                <a:rPr lang="es-ES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</a:br>
              <a:r>
                <a:rPr lang="es-ES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propios (no del sistema) se encierran</a:t>
              </a:r>
              <a:br>
                <a:rPr lang="es-ES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</a:br>
              <a:r>
                <a:rPr lang="es-ES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entre dobles comillas, no entre ángulos</a:t>
              </a: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Interfaz frente a implementación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Creación de módulos de biblioteca</a:t>
            </a:r>
            <a:endParaRPr lang="es-ES" sz="2800" i="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i="1" dirty="0" smtClean="0"/>
              <a:t>Interfaz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Archivo de cabecera (</a:t>
            </a:r>
            <a:r>
              <a:rPr lang="es-ES" dirty="0" smtClean="0">
                <a:latin typeface="Consolas" panose="020B0609020204030204" pitchFamily="49" charset="0"/>
                <a:cs typeface="Consolas" panose="020B0609020204030204" pitchFamily="49" charset="0"/>
              </a:rPr>
              <a:t>.h</a:t>
            </a:r>
            <a:r>
              <a:rPr lang="es-ES" dirty="0" smtClean="0"/>
              <a:t>): todo lo que necesita </a:t>
            </a:r>
            <a:br>
              <a:rPr lang="es-ES" dirty="0" smtClean="0"/>
            </a:br>
            <a:r>
              <a:rPr lang="es-ES" dirty="0" smtClean="0"/>
              <a:t>conocer otro módulo (o programa principal)</a:t>
            </a:r>
            <a:br>
              <a:rPr lang="es-ES" dirty="0" smtClean="0"/>
            </a:br>
            <a:r>
              <a:rPr lang="es-ES" dirty="0" smtClean="0"/>
              <a:t>que quiera utilizar sus servicios (subprogramas)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La directiva </a:t>
            </a:r>
            <a:r>
              <a:rPr lang="es-ES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</a:t>
            </a:r>
            <a:r>
              <a:rPr lang="es-ES" dirty="0" smtClean="0"/>
              <a:t> añade las declaraciones del archivo</a:t>
            </a:r>
            <a:br>
              <a:rPr lang="es-ES" dirty="0" smtClean="0"/>
            </a:br>
            <a:r>
              <a:rPr lang="es-ES" dirty="0" smtClean="0"/>
              <a:t>de cabecera en el código del módulo (</a:t>
            </a:r>
            <a:r>
              <a:rPr lang="es-ES" i="1" dirty="0" smtClean="0"/>
              <a:t>preprocesamiento</a:t>
            </a:r>
            <a:r>
              <a:rPr lang="es-ES" dirty="0" smtClean="0"/>
              <a:t>):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  <a:p>
            <a:pPr marL="361950" lvl="1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es-ES" dirty="0" smtClean="0"/>
              <a:t>Todo lo que se necesita saber para</a:t>
            </a:r>
            <a:br>
              <a:rPr lang="es-ES" dirty="0" smtClean="0"/>
            </a:br>
            <a:r>
              <a:rPr lang="es-ES" dirty="0" smtClean="0"/>
              <a:t>comprobar si el código de </a:t>
            </a:r>
            <a:r>
              <a:rPr lang="es-ES" sz="2000" dirty="0" smtClean="0">
                <a:latin typeface="Consolas" pitchFamily="49" charset="0"/>
                <a:cs typeface="Consolas" pitchFamily="49" charset="0"/>
              </a:rPr>
              <a:t>main.cpp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hace un uso correcto de la lista</a:t>
            </a:r>
            <a:br>
              <a:rPr lang="es-ES" dirty="0" smtClean="0"/>
            </a:br>
            <a:r>
              <a:rPr lang="es-ES" dirty="0" smtClean="0"/>
              <a:t>(declaraciones y llamadas)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766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grpSp>
        <p:nvGrpSpPr>
          <p:cNvPr id="6" name="Grupo 5"/>
          <p:cNvGrpSpPr/>
          <p:nvPr/>
        </p:nvGrpSpPr>
        <p:grpSpPr>
          <a:xfrm>
            <a:off x="7318800" y="1052736"/>
            <a:ext cx="1368000" cy="1960295"/>
            <a:chOff x="7318800" y="1202251"/>
            <a:chExt cx="1368000" cy="1960295"/>
          </a:xfrm>
        </p:grpSpPr>
        <p:sp>
          <p:nvSpPr>
            <p:cNvPr id="9" name="8 Recortar rectángulo de esquina sencilla"/>
            <p:cNvSpPr/>
            <p:nvPr/>
          </p:nvSpPr>
          <p:spPr>
            <a:xfrm>
              <a:off x="7318800" y="1542546"/>
              <a:ext cx="1368000" cy="1620000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36000" rIns="0" bIns="36000" rtlCol="0" anchor="t" anchorCtr="0"/>
            <a:lstStyle/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const int N = 10;</a:t>
              </a:r>
            </a:p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typedef double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[N];</a:t>
              </a:r>
            </a:p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typedef struct {</a:t>
              </a:r>
            </a:p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elem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int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cont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}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pPr>
                <a:lnSpc>
                  <a:spcPts val="700"/>
                </a:lnSpc>
              </a:pPr>
              <a:endParaRPr lang="es-ES" sz="6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void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init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&amp;lista);</a:t>
              </a:r>
            </a:p>
            <a:p>
              <a:pPr>
                <a:lnSpc>
                  <a:spcPts val="700"/>
                </a:lnSpc>
              </a:pPr>
              <a:endParaRPr lang="es-ES" sz="6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void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insert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&amp;lista, double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elem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, bool &amp;ok);</a:t>
              </a:r>
            </a:p>
            <a:p>
              <a:pPr>
                <a:lnSpc>
                  <a:spcPts val="700"/>
                </a:lnSpc>
              </a:pPr>
              <a:endParaRPr lang="es-ES" sz="6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void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remove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&amp;lista, int pos, bool &amp;ok);</a:t>
              </a:r>
            </a:p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...</a:t>
              </a: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7318800" y="1202251"/>
              <a:ext cx="970137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6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lista.h</a:t>
              </a:r>
              <a:endParaRPr lang="es-ES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971600" y="3766988"/>
            <a:ext cx="2448272" cy="979567"/>
            <a:chOff x="971600" y="3717032"/>
            <a:chExt cx="2448272" cy="979567"/>
          </a:xfrm>
        </p:grpSpPr>
        <p:sp>
          <p:nvSpPr>
            <p:cNvPr id="15" name="14 Recortar rectángulo de esquina sencilla"/>
            <p:cNvSpPr/>
            <p:nvPr/>
          </p:nvSpPr>
          <p:spPr>
            <a:xfrm>
              <a:off x="971600" y="4057327"/>
              <a:ext cx="2448272" cy="639272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2000" tIns="36000" rIns="0" bIns="36000" rtlCol="0" anchor="t" anchorCtr="0"/>
            <a:lstStyle/>
            <a:p>
              <a:r>
                <a:rPr lang="es-ES" sz="1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#include "</a:t>
              </a:r>
              <a:r>
                <a:rPr lang="es-ES" sz="14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lista.h</a:t>
              </a:r>
              <a:r>
                <a:rPr lang="es-ES" sz="1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"</a:t>
              </a:r>
            </a:p>
            <a:p>
              <a:r>
                <a:rPr lang="es-ES" sz="1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...</a:t>
              </a:r>
            </a:p>
            <a:p>
              <a:endParaRPr lang="es-ES" sz="1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971600" y="3717032"/>
              <a:ext cx="1082348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main.cpp</a:t>
              </a:r>
              <a:endPara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5436096" y="3766988"/>
            <a:ext cx="2448272" cy="2614340"/>
            <a:chOff x="5381272" y="3717032"/>
            <a:chExt cx="2448272" cy="2614340"/>
          </a:xfrm>
        </p:grpSpPr>
        <p:sp>
          <p:nvSpPr>
            <p:cNvPr id="17" name="16 Recortar rectángulo de esquina sencilla"/>
            <p:cNvSpPr/>
            <p:nvPr/>
          </p:nvSpPr>
          <p:spPr>
            <a:xfrm>
              <a:off x="5381272" y="4057326"/>
              <a:ext cx="2448272" cy="2274046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2000" tIns="0" rIns="0" bIns="36000" rtlCol="0" anchor="t" anchorCtr="0"/>
            <a:lstStyle/>
            <a:p>
              <a:r>
                <a:rPr lang="es-ES" sz="8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const int N = 10;</a:t>
              </a:r>
            </a:p>
            <a:p>
              <a:r>
                <a:rPr lang="es-ES" sz="8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typedef double </a:t>
              </a:r>
              <a:r>
                <a:rPr lang="es-ES" sz="8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8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[N];</a:t>
              </a:r>
            </a:p>
            <a:p>
              <a:r>
                <a:rPr lang="es-ES" sz="8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typedef struct {</a:t>
              </a:r>
            </a:p>
            <a:p>
              <a:r>
                <a:rPr lang="es-ES" sz="8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s-ES" sz="8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8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8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elem</a:t>
              </a:r>
              <a:r>
                <a:rPr lang="es-ES" sz="8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r>
                <a:rPr lang="es-ES" sz="8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int </a:t>
              </a:r>
              <a:r>
                <a:rPr lang="es-ES" sz="8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cont</a:t>
              </a:r>
              <a:r>
                <a:rPr lang="es-ES" sz="8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r>
                <a:rPr lang="es-ES" sz="8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} </a:t>
              </a:r>
              <a:r>
                <a:rPr lang="es-ES" sz="8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8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endParaRPr lang="es-ES" sz="8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r>
                <a:rPr lang="es-ES" sz="8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void </a:t>
              </a:r>
              <a:r>
                <a:rPr lang="es-ES" sz="8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init</a:t>
              </a:r>
              <a:r>
                <a:rPr lang="es-ES" sz="8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s-ES" sz="8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8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&amp;lista);</a:t>
              </a:r>
            </a:p>
            <a:p>
              <a:endParaRPr lang="es-ES" sz="8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r>
                <a:rPr lang="es-ES" sz="8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void </a:t>
              </a:r>
              <a:r>
                <a:rPr lang="es-ES" sz="8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insert</a:t>
              </a:r>
              <a:r>
                <a:rPr lang="es-ES" sz="8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s-ES" sz="8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8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&amp;lista, double </a:t>
              </a:r>
              <a:r>
                <a:rPr lang="es-ES" sz="8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elem</a:t>
              </a:r>
              <a:r>
                <a:rPr lang="es-ES" sz="8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, bool &amp;ok);</a:t>
              </a:r>
            </a:p>
            <a:p>
              <a:endParaRPr lang="es-ES" sz="8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r>
                <a:rPr lang="es-ES" sz="8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void </a:t>
              </a:r>
              <a:r>
                <a:rPr lang="es-ES" sz="8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remove</a:t>
              </a:r>
              <a:r>
                <a:rPr lang="es-ES" sz="8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s-ES" sz="8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8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&amp;lista, int pos, bool &amp;ok);</a:t>
              </a:r>
            </a:p>
            <a:p>
              <a:r>
                <a:rPr lang="es-ES" sz="8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...</a:t>
              </a:r>
              <a:endParaRPr lang="es-ES" sz="8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5381272" y="3717032"/>
              <a:ext cx="1082348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main.cpp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3664471" y="3979766"/>
            <a:ext cx="1473865" cy="766789"/>
            <a:chOff x="3664471" y="3929810"/>
            <a:chExt cx="1473865" cy="766789"/>
          </a:xfrm>
        </p:grpSpPr>
        <p:sp>
          <p:nvSpPr>
            <p:cNvPr id="19" name="18 Flecha derecha"/>
            <p:cNvSpPr/>
            <p:nvPr/>
          </p:nvSpPr>
          <p:spPr>
            <a:xfrm>
              <a:off x="4283968" y="4284296"/>
              <a:ext cx="360040" cy="412303"/>
            </a:xfrm>
            <a:prstGeom prst="rightArrow">
              <a:avLst/>
            </a:prstGeom>
            <a:solidFill>
              <a:srgbClr val="FFC000"/>
            </a:solidFill>
            <a:ln w="19050">
              <a:solidFill>
                <a:srgbClr val="FFC000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3664471" y="3929810"/>
              <a:ext cx="1473865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Preprocesador</a:t>
              </a: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Interfaz frente a implementación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Creación de módulos de biblioteca</a:t>
            </a:r>
            <a:endParaRPr lang="es-ES" sz="2800" i="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i="1" dirty="0" smtClean="0"/>
              <a:t>Implementación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Compilar el módulo significa compilar </a:t>
            </a:r>
            <a:br>
              <a:rPr lang="es-ES" dirty="0" smtClean="0"/>
            </a:br>
            <a:r>
              <a:rPr lang="es-ES" dirty="0" smtClean="0"/>
              <a:t>su archivo de implementación (</a:t>
            </a:r>
            <a:r>
              <a:rPr lang="es-ES" dirty="0" smtClean="0">
                <a:latin typeface="Consolas" panose="020B0609020204030204" pitchFamily="49" charset="0"/>
                <a:cs typeface="Consolas" panose="020B0609020204030204" pitchFamily="49" charset="0"/>
              </a:rPr>
              <a:t>.cpp</a:t>
            </a:r>
            <a:r>
              <a:rPr lang="es-ES" dirty="0" smtClean="0"/>
              <a:t>)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También necesita conocer sus propias declaraciones: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  <a:p>
            <a:pPr marL="361950" lvl="1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es-ES" dirty="0" smtClean="0"/>
              <a:t>Al compilar el módulo se genera el código objeto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Si no se modifica no hay necesidad de recompilar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Código que usa el módulo:</a:t>
            </a:r>
          </a:p>
          <a:p>
            <a:pPr marL="714375" lvl="1" indent="-352425"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ü"/>
            </a:pPr>
            <a:r>
              <a:rPr lang="es-ES" dirty="0" smtClean="0"/>
              <a:t>Necesita sólo el archivo de cabecera para compilar</a:t>
            </a:r>
          </a:p>
          <a:p>
            <a:pPr marL="714375" lvl="1" indent="-352425"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ü"/>
            </a:pPr>
            <a:r>
              <a:rPr lang="es-ES" dirty="0" smtClean="0"/>
              <a:t>Se adjunta el código objeto del módulo durante el enlace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767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>
            <a:off x="7318800" y="1199723"/>
            <a:ext cx="1368000" cy="1960295"/>
            <a:chOff x="7318800" y="1199723"/>
            <a:chExt cx="1368000" cy="1960295"/>
          </a:xfrm>
        </p:grpSpPr>
        <p:sp>
          <p:nvSpPr>
            <p:cNvPr id="11" name="10 Recortar rectángulo de esquina sencilla"/>
            <p:cNvSpPr/>
            <p:nvPr/>
          </p:nvSpPr>
          <p:spPr>
            <a:xfrm>
              <a:off x="7318800" y="1540018"/>
              <a:ext cx="1368000" cy="1620000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36000" rIns="0" bIns="36000" rtlCol="0" anchor="t" anchorCtr="0"/>
            <a:lstStyle/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#include "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lista.h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"</a:t>
              </a:r>
            </a:p>
            <a:p>
              <a:pPr>
                <a:lnSpc>
                  <a:spcPts val="700"/>
                </a:lnSpc>
              </a:pPr>
              <a:endParaRPr lang="es-ES" sz="6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void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init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&amp;lista) {</a:t>
              </a:r>
            </a:p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lista.cont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= 0;</a:t>
              </a:r>
            </a:p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}</a:t>
              </a:r>
            </a:p>
            <a:p>
              <a:pPr>
                <a:lnSpc>
                  <a:spcPts val="700"/>
                </a:lnSpc>
              </a:pPr>
              <a:endParaRPr lang="es-ES" sz="6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void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insert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&amp;lista, double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elem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, bool &amp;ok) {</a:t>
              </a:r>
            </a:p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if (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lista.cont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== N) {</a:t>
              </a:r>
            </a:p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  ok false;</a:t>
              </a:r>
            </a:p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}</a:t>
              </a:r>
            </a:p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else {</a:t>
              </a:r>
            </a:p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  ...</a:t>
              </a: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7318800" y="1199723"/>
              <a:ext cx="1194558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6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lista.cpp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7308456" y="3573016"/>
            <a:ext cx="1368000" cy="1960295"/>
            <a:chOff x="7308456" y="3573016"/>
            <a:chExt cx="1368000" cy="1960295"/>
          </a:xfrm>
        </p:grpSpPr>
        <p:sp>
          <p:nvSpPr>
            <p:cNvPr id="15" name="14 Recortar rectángulo de esquina sencilla"/>
            <p:cNvSpPr/>
            <p:nvPr/>
          </p:nvSpPr>
          <p:spPr>
            <a:xfrm>
              <a:off x="7308456" y="3913311"/>
              <a:ext cx="1368000" cy="1620000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36000" rIns="0" bIns="36000" rtlCol="0" anchor="t" anchorCtr="0"/>
            <a:lstStyle/>
            <a:p>
              <a:pPr>
                <a:lnSpc>
                  <a:spcPts val="700"/>
                </a:lnSpc>
              </a:pP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00101110101011001010010010101001010100101010111110101010001010010101010101001010101010101100101010101010101010101001010101010101000001010101011010100101010101010100001010101111001010101010111100110010101011010101010100100101010011110010101010100101010010101001010100101010100101000010011110100101010110010101010010101001010101010101001010100101010101000010101011100101010010100011101010111010011010101001010101111111010101100110101011100001001010100101010101010110</a:t>
              </a:r>
              <a:endParaRPr lang="es-ES" sz="6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7308456" y="3573016"/>
              <a:ext cx="1194558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6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l</a:t>
              </a:r>
              <a:r>
                <a:rPr lang="es-ES" sz="16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ista.obj</a:t>
              </a:r>
              <a:endParaRPr lang="es-ES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</p:grpSp>
      <p:sp>
        <p:nvSpPr>
          <p:cNvPr id="17" name="16 Flecha abajo"/>
          <p:cNvSpPr/>
          <p:nvPr/>
        </p:nvSpPr>
        <p:spPr>
          <a:xfrm>
            <a:off x="7524328" y="3356992"/>
            <a:ext cx="648072" cy="163066"/>
          </a:xfrm>
          <a:prstGeom prst="downArrow">
            <a:avLst/>
          </a:prstGeom>
          <a:solidFill>
            <a:srgbClr val="FFC000"/>
          </a:solidFill>
          <a:ln w="19050">
            <a:noFill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" name="Grupo 5"/>
          <p:cNvGrpSpPr/>
          <p:nvPr/>
        </p:nvGrpSpPr>
        <p:grpSpPr>
          <a:xfrm>
            <a:off x="2555776" y="3140968"/>
            <a:ext cx="2448272" cy="979567"/>
            <a:chOff x="2555776" y="3169513"/>
            <a:chExt cx="2448272" cy="979567"/>
          </a:xfrm>
        </p:grpSpPr>
        <p:sp>
          <p:nvSpPr>
            <p:cNvPr id="18" name="17 Recortar rectángulo de esquina sencilla"/>
            <p:cNvSpPr/>
            <p:nvPr/>
          </p:nvSpPr>
          <p:spPr>
            <a:xfrm>
              <a:off x="2555776" y="3509808"/>
              <a:ext cx="2448272" cy="639272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2000" tIns="36000" rIns="0" bIns="36000" rtlCol="0" anchor="t" anchorCtr="0"/>
            <a:lstStyle/>
            <a:p>
              <a:r>
                <a:rPr lang="es-ES" sz="1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#include "</a:t>
              </a:r>
              <a:r>
                <a:rPr lang="es-ES" sz="14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lista.h</a:t>
              </a:r>
              <a:r>
                <a:rPr lang="es-ES" sz="1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"</a:t>
              </a:r>
            </a:p>
            <a:p>
              <a:r>
                <a:rPr lang="es-ES" sz="1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...</a:t>
              </a:r>
            </a:p>
            <a:p>
              <a:endParaRPr lang="es-ES" sz="1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555776" y="3169513"/>
              <a:ext cx="1194558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lista.cpp</a:t>
              </a: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Fundamentos de la programación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768</a:t>
            </a:fld>
            <a:endParaRPr lang="en-U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567378" cy="365125"/>
          </a:xfrm>
        </p:spPr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019204" y="3044280"/>
            <a:ext cx="7105856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Uso de módulos de biblioteca</a:t>
            </a:r>
            <a:endParaRPr lang="es-E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Programación modular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Uso de módulos de biblioteca</a:t>
            </a:r>
            <a:endParaRPr lang="es-ES" sz="2800" i="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Ejemplo: Gestión de una lista ordenada (Tema 7)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Todo lo que tenga que ver con la lista estará en su propio módulo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Ahora el código estará repartido en tres archivos:</a:t>
            </a:r>
          </a:p>
          <a:p>
            <a:pPr marL="714375" lvl="1" indent="-352425"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ü"/>
            </a:pPr>
            <a:r>
              <a:rPr lang="es-ES" sz="2000" dirty="0" err="1" smtClean="0">
                <a:latin typeface="Consolas" pitchFamily="49" charset="0"/>
                <a:cs typeface="Consolas" pitchFamily="49" charset="0"/>
              </a:rPr>
              <a:t>lista.h</a:t>
            </a:r>
            <a:r>
              <a:rPr lang="es-ES" dirty="0" smtClean="0"/>
              <a:t>: archivo de cabecera del módulo de lista</a:t>
            </a:r>
          </a:p>
          <a:p>
            <a:pPr marL="714375" lvl="1" indent="-352425">
              <a:spcBef>
                <a:spcPts val="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SzPct val="100000"/>
              <a:buFont typeface="Wingdings" pitchFamily="2" charset="2"/>
              <a:buChar char="ü"/>
            </a:pPr>
            <a:r>
              <a:rPr lang="es-ES" sz="20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lista.cpp</a:t>
            </a:r>
            <a:r>
              <a:rPr lang="es-ES" dirty="0" smtClean="0">
                <a:solidFill>
                  <a:prstClr val="white"/>
                </a:solidFill>
              </a:rPr>
              <a:t>: implementación del módulo de lista</a:t>
            </a:r>
          </a:p>
          <a:p>
            <a:pPr marL="714375" lvl="1" indent="-352425">
              <a:spcBef>
                <a:spcPts val="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SzPct val="100000"/>
              <a:buFont typeface="Wingdings" pitchFamily="2" charset="2"/>
              <a:buChar char="ü"/>
            </a:pPr>
            <a:r>
              <a:rPr lang="es-ES" sz="20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bd.cpp</a:t>
            </a:r>
            <a:r>
              <a:rPr lang="es-ES" dirty="0" smtClean="0">
                <a:solidFill>
                  <a:prstClr val="white"/>
                </a:solidFill>
              </a:rPr>
              <a:t>: programa principal que usa la lista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Tanto </a:t>
            </a:r>
            <a:r>
              <a:rPr lang="es-ES" sz="20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lista.cpp</a:t>
            </a:r>
            <a:r>
              <a:rPr lang="es-ES" dirty="0" smtClean="0"/>
              <a:t> como </a:t>
            </a:r>
            <a:r>
              <a:rPr lang="es-ES" sz="20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bd.cpp</a:t>
            </a:r>
            <a:r>
              <a:rPr lang="es-ES" dirty="0" smtClean="0"/>
              <a:t> deben incluir al principio </a:t>
            </a:r>
            <a:r>
              <a:rPr lang="es-ES" sz="20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lista.h</a:t>
            </a:r>
            <a:endParaRPr lang="es-ES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Módulo propio: </a:t>
            </a:r>
            <a:r>
              <a:rPr lang="es-ES" dirty="0"/>
              <a:t>dobles comillas en </a:t>
            </a:r>
            <a:r>
              <a:rPr lang="es-ES" dirty="0" smtClean="0"/>
              <a:t>la directiva </a:t>
            </a:r>
            <a:r>
              <a:rPr lang="es-ES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</a:t>
            </a:r>
            <a:endParaRPr lang="es-ES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</a:t>
            </a:r>
            <a:r>
              <a:rPr lang="es-ES" dirty="0" smtClean="0">
                <a:latin typeface="Consolas" pitchFamily="49" charset="0"/>
                <a:cs typeface="Consolas" pitchFamily="49" charset="0"/>
              </a:rPr>
              <a:t> "</a:t>
            </a:r>
            <a:r>
              <a:rPr lang="es-ES" dirty="0" err="1" smtClean="0">
                <a:latin typeface="Consolas" pitchFamily="49" charset="0"/>
                <a:cs typeface="Consolas" pitchFamily="49" charset="0"/>
              </a:rPr>
              <a:t>lista.h</a:t>
            </a:r>
            <a:r>
              <a:rPr lang="es-ES" dirty="0" smtClean="0">
                <a:latin typeface="Consolas" pitchFamily="49" charset="0"/>
                <a:cs typeface="Consolas" pitchFamily="49" charset="0"/>
              </a:rPr>
              <a:t>"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Archivos de cabecera de bibliotecas del sistema: entre ángulos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Y no tienen necesariamente que llevar extensión </a:t>
            </a:r>
            <a:r>
              <a:rPr lang="es-ES" dirty="0" smtClean="0">
                <a:latin typeface="Consolas" pitchFamily="49" charset="0"/>
                <a:cs typeface="Consolas" pitchFamily="49" charset="0"/>
              </a:rPr>
              <a:t>.h</a:t>
            </a: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769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Programación modular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Módulo: Gestión de una lista ordenada I</a:t>
            </a:r>
            <a:endParaRPr lang="es-ES" sz="2800" i="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61950" lvl="1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&lt;string&gt;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using namespace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std;</a:t>
            </a:r>
          </a:p>
          <a:p>
            <a:pPr marL="361950" lvl="1" indent="0">
              <a:spcBef>
                <a:spcPts val="0"/>
              </a:spcBef>
              <a:buNone/>
            </a:pPr>
            <a:endParaRPr lang="en-US" sz="1800" dirty="0" smtClean="0">
              <a:solidFill>
                <a:schemeClr val="accent2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N =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100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typedef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struct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codigo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nombre;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sueldo;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} </a:t>
            </a:r>
            <a:r>
              <a:rPr lang="es-E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typedef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tArray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[N];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typedef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struct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tArray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registros;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cont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}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BD =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"bd.txt"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 defTabSz="681990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...</a:t>
            </a:r>
            <a:endParaRPr lang="es-ES" sz="16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770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7619459" y="404664"/>
            <a:ext cx="1071127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lista.h</a:t>
            </a: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220072" y="385614"/>
            <a:ext cx="2314600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Archivo de cabecera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4572000" y="1628323"/>
            <a:ext cx="3590925" cy="4690289"/>
            <a:chOff x="4572000" y="1628323"/>
            <a:chExt cx="3590925" cy="4690289"/>
          </a:xfrm>
        </p:grpSpPr>
        <p:sp>
          <p:nvSpPr>
            <p:cNvPr id="9" name="8 CuadroTexto"/>
            <p:cNvSpPr txBox="1"/>
            <p:nvPr/>
          </p:nvSpPr>
          <p:spPr>
            <a:xfrm>
              <a:off x="5034721" y="5949280"/>
              <a:ext cx="2853666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¡Documenta bien el código!</a:t>
              </a: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628323"/>
              <a:ext cx="3590925" cy="43256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Programación modular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mostrar(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pos, </a:t>
            </a:r>
            <a:r>
              <a:rPr lang="es-E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registro);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mostrar(</a:t>
            </a: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&amp;lista);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 </a:t>
            </a:r>
            <a:r>
              <a:rPr lang="es-ES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operator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&gt;(</a:t>
            </a:r>
            <a:r>
              <a:rPr lang="es-E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opIzq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s-E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opDer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 </a:t>
            </a:r>
            <a:r>
              <a:rPr lang="es-ES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operator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&lt;(</a:t>
            </a:r>
            <a:r>
              <a:rPr lang="es-E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opIzq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s-E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opDer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nuevo();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insertar(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&amp;lista, </a:t>
            </a:r>
            <a:r>
              <a:rPr lang="es-E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registro,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&amp;ok);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eliminar(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&amp;lista,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pos, </a:t>
            </a:r>
            <a:r>
              <a:rPr lang="es-E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s-ES" sz="1800" dirty="0">
                <a:latin typeface="Consolas" pitchFamily="49" charset="0"/>
                <a:cs typeface="Consolas" pitchFamily="49" charset="0"/>
              </a:rPr>
              <a:t> &amp;ok); </a:t>
            </a:r>
            <a:r>
              <a:rPr lang="es-ES" sz="18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pos = 1..N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buscar(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lista,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string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nombre);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cargar(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&amp;lista, </a:t>
            </a:r>
            <a:r>
              <a:rPr lang="es-E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s-ES" sz="1800" dirty="0">
                <a:latin typeface="Consolas" pitchFamily="49" charset="0"/>
                <a:cs typeface="Consolas" pitchFamily="49" charset="0"/>
              </a:rPr>
              <a:t> &amp;ok);</a:t>
            </a:r>
            <a:endParaRPr lang="es-ES" sz="18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guardar(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lista);</a:t>
            </a:r>
          </a:p>
          <a:p>
            <a:pPr marL="361950" lvl="1" indent="0">
              <a:spcBef>
                <a:spcPts val="0"/>
              </a:spcBef>
              <a:spcAft>
                <a:spcPts val="300"/>
              </a:spcAft>
              <a:buNone/>
            </a:pPr>
            <a:endParaRPr lang="es-ES" sz="1800" dirty="0" smtClean="0"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>
                <a:cs typeface="Consolas" pitchFamily="49" charset="0"/>
              </a:rPr>
              <a:t>Cada prototipo, con un comentario que explique su utilidad/uso</a:t>
            </a:r>
          </a:p>
          <a:p>
            <a:pPr marL="361950" lvl="1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s-ES" sz="2000" dirty="0" smtClean="0">
                <a:cs typeface="Consolas" pitchFamily="49" charset="0"/>
              </a:rPr>
              <a:t>(Aquí se omiten por cuestión de espacio)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771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Programación modular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  <a:buClr>
                <a:srgbClr val="0BD0D9"/>
              </a:buClr>
            </a:pPr>
            <a:r>
              <a:rPr lang="es-ES" sz="2800" dirty="0" smtClean="0">
                <a:solidFill>
                  <a:srgbClr val="04617B">
                    <a:lumMod val="20000"/>
                    <a:lumOff val="80000"/>
                  </a:srgbClr>
                </a:solidFill>
              </a:rPr>
              <a:t>Módulo: Gestión de una lista ordenada I</a:t>
            </a:r>
            <a:endParaRPr lang="es-ES" sz="2800" i="0" dirty="0" smtClean="0">
              <a:solidFill>
                <a:srgbClr val="04617B">
                  <a:lumMod val="20000"/>
                  <a:lumOff val="80000"/>
                </a:srgbClr>
              </a:solidFill>
            </a:endParaRP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&lt;iostream&gt;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&lt;string&gt;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using namespace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std;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&lt;fstream&gt;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&lt;iomanip&gt;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"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lista.h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"</a:t>
            </a:r>
          </a:p>
          <a:p>
            <a:pPr marL="361950" lvl="1" indent="0">
              <a:lnSpc>
                <a:spcPts val="1500"/>
              </a:lnSpc>
              <a:spcBef>
                <a:spcPts val="0"/>
              </a:spcBef>
              <a:buNone/>
            </a:pPr>
            <a:endParaRPr lang="es-ES" sz="18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nuevo() {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registro;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cout &lt;&lt;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"Introduce el código: "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cin &gt;&gt;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registro.codigo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cout &lt;&lt;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"Introduce el nombre: "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cin &gt;&gt;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registro.nombre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cout &lt;&lt;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"Introduce el sueldo: "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cin &gt;&gt;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registro.sueldo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registro;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} ...</a:t>
            </a:r>
            <a:endParaRPr lang="es-ES" sz="16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 </a:t>
            </a:r>
            <a:fld id="{042AED99-7FB4-404E-8A97-64753DCE42EC}" type="slidenum">
              <a:rPr lang="es-ES" smtClean="0"/>
              <a:pPr/>
              <a:t>772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7366184" y="404664"/>
            <a:ext cx="1324402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lista.cpp</a:t>
            </a:r>
          </a:p>
        </p:txBody>
      </p:sp>
      <p:sp>
        <p:nvSpPr>
          <p:cNvPr id="9" name="6 CuadroTexto"/>
          <p:cNvSpPr txBox="1"/>
          <p:nvPr/>
        </p:nvSpPr>
        <p:spPr>
          <a:xfrm>
            <a:off x="5292080" y="385614"/>
            <a:ext cx="2016224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Implementación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Programación modular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Autofit/>
          </a:bodyPr>
          <a:lstStyle/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insertar(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&amp;lista, </a:t>
            </a:r>
            <a:r>
              <a:rPr lang="es-E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registro,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&amp;ok) {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ok =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lista.cont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== N) {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   ok =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false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 </a:t>
            </a:r>
            <a:r>
              <a:rPr lang="es-ES" sz="18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Lista llena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i =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s-ES" sz="1800" spc="-8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while </a:t>
            </a:r>
            <a:r>
              <a:rPr lang="es-ES" sz="1800" spc="-80" dirty="0" smtClean="0">
                <a:latin typeface="Consolas" pitchFamily="49" charset="0"/>
                <a:cs typeface="Consolas" pitchFamily="49" charset="0"/>
              </a:rPr>
              <a:t>((i &lt; </a:t>
            </a:r>
            <a:r>
              <a:rPr lang="es-ES" sz="1800" spc="-80" dirty="0" err="1" smtClean="0">
                <a:latin typeface="Consolas" pitchFamily="49" charset="0"/>
                <a:cs typeface="Consolas" pitchFamily="49" charset="0"/>
              </a:rPr>
              <a:t>lista.cont</a:t>
            </a:r>
            <a:r>
              <a:rPr lang="es-ES" sz="1800" spc="-80" dirty="0" smtClean="0">
                <a:latin typeface="Consolas" pitchFamily="49" charset="0"/>
                <a:cs typeface="Consolas" pitchFamily="49" charset="0"/>
              </a:rPr>
              <a:t>) &amp;&amp; (</a:t>
            </a:r>
            <a:r>
              <a:rPr lang="es-ES" sz="1800" spc="-80" dirty="0" err="1" smtClean="0">
                <a:latin typeface="Consolas" pitchFamily="49" charset="0"/>
                <a:cs typeface="Consolas" pitchFamily="49" charset="0"/>
              </a:rPr>
              <a:t>lista.registros</a:t>
            </a:r>
            <a:r>
              <a:rPr lang="es-ES" sz="1800" spc="-80" dirty="0" smtClean="0">
                <a:latin typeface="Consolas" pitchFamily="49" charset="0"/>
                <a:cs typeface="Consolas" pitchFamily="49" charset="0"/>
              </a:rPr>
              <a:t>[i] &lt; registro)) {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      i++;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   }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s-ES" sz="18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Insertamos en la posición i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j =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lista.cont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 j &gt; i; j--) {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         // Desplazamos a la derecha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lista.registros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[j] =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lista.registros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[j -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];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   }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lista.registros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[i] = registro;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lista.cont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++;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} ...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 </a:t>
            </a:r>
            <a:fld id="{042AED99-7FB4-404E-8A97-64753DCE42EC}" type="slidenum">
              <a:rPr lang="es-ES" smtClean="0"/>
              <a:pPr/>
              <a:t>773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sp>
        <p:nvSpPr>
          <p:cNvPr id="21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7571184" cy="5200996"/>
          </a:xfrm>
        </p:spPr>
        <p:txBody>
          <a:bodyPr>
            <a:normAutofit/>
          </a:bodyPr>
          <a:lstStyle/>
          <a:p>
            <a:pPr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  <a:tabLst>
                <a:tab pos="360363" algn="l"/>
                <a:tab pos="5741988" algn="r"/>
              </a:tabLst>
            </a:pPr>
            <a:r>
              <a:rPr lang="es-ES" sz="1800" dirty="0" smtClean="0">
                <a:solidFill>
                  <a:prstClr val="white"/>
                </a:solidFill>
                <a:latin typeface="Calibri"/>
              </a:rPr>
              <a:t>Programas multiarchivo y compilación separada 	757</a:t>
            </a:r>
          </a:p>
          <a:p>
            <a:pPr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  <a:tabLst>
                <a:tab pos="360363" algn="l"/>
                <a:tab pos="5741988" algn="r"/>
              </a:tabLst>
            </a:pPr>
            <a:r>
              <a:rPr lang="es-ES" sz="1800" dirty="0" smtClean="0">
                <a:solidFill>
                  <a:prstClr val="white"/>
                </a:solidFill>
                <a:latin typeface="Calibri"/>
              </a:rPr>
              <a:t>Interfaz frente a implementación	762</a:t>
            </a:r>
          </a:p>
          <a:p>
            <a:pPr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  <a:tabLst>
                <a:tab pos="360363" algn="l"/>
                <a:tab pos="5741988" algn="r"/>
              </a:tabLst>
            </a:pPr>
            <a:r>
              <a:rPr lang="es-ES" sz="1800" dirty="0" smtClean="0">
                <a:solidFill>
                  <a:prstClr val="white"/>
                </a:solidFill>
                <a:latin typeface="Calibri"/>
              </a:rPr>
              <a:t>Uso de módulos de biblioteca	768</a:t>
            </a:r>
          </a:p>
          <a:p>
            <a:pPr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  <a:tabLst>
                <a:tab pos="360363" algn="l"/>
                <a:tab pos="5741988" algn="r"/>
              </a:tabLst>
            </a:pPr>
            <a:r>
              <a:rPr lang="es-ES" sz="1800" dirty="0" smtClean="0">
                <a:solidFill>
                  <a:prstClr val="white"/>
                </a:solidFill>
                <a:latin typeface="Calibri"/>
              </a:rPr>
              <a:t>Ejemplo: Gestión de una lista ordenada I	770</a:t>
            </a:r>
          </a:p>
          <a:p>
            <a:pPr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  <a:tabLst>
                <a:tab pos="360363" algn="l"/>
                <a:tab pos="5741988" algn="r"/>
              </a:tabLst>
            </a:pPr>
            <a:r>
              <a:rPr lang="es-ES" sz="1800" dirty="0" smtClean="0">
                <a:solidFill>
                  <a:prstClr val="white"/>
                </a:solidFill>
                <a:latin typeface="Calibri"/>
              </a:rPr>
              <a:t>Compilación de programas multiarchivo	778</a:t>
            </a:r>
          </a:p>
          <a:p>
            <a:pPr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  <a:tabLst>
                <a:tab pos="360363" algn="l"/>
                <a:tab pos="5741988" algn="r"/>
              </a:tabLst>
            </a:pPr>
            <a:r>
              <a:rPr lang="es-ES" sz="1800" dirty="0" smtClean="0">
                <a:solidFill>
                  <a:prstClr val="white"/>
                </a:solidFill>
                <a:latin typeface="Calibri"/>
              </a:rPr>
              <a:t>El preprocesador	780</a:t>
            </a:r>
          </a:p>
          <a:p>
            <a:pPr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  <a:tabLst>
                <a:tab pos="360363" algn="l"/>
                <a:tab pos="5741988" algn="r"/>
              </a:tabLst>
            </a:pPr>
            <a:r>
              <a:rPr lang="es-ES" sz="1800" dirty="0">
                <a:solidFill>
                  <a:prstClr val="white"/>
                </a:solidFill>
                <a:latin typeface="Calibri"/>
              </a:rPr>
              <a:t>Cada cosa en su módulo	</a:t>
            </a:r>
            <a:r>
              <a:rPr lang="es-ES" sz="1800" dirty="0" smtClean="0">
                <a:solidFill>
                  <a:prstClr val="white"/>
                </a:solidFill>
                <a:latin typeface="Calibri"/>
              </a:rPr>
              <a:t>782</a:t>
            </a:r>
            <a:endParaRPr lang="es-ES" sz="1800" dirty="0">
              <a:solidFill>
                <a:prstClr val="white"/>
              </a:solidFill>
              <a:latin typeface="Calibri"/>
            </a:endParaRPr>
          </a:p>
          <a:p>
            <a:pPr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  <a:tabLst>
                <a:tab pos="360363" algn="l"/>
                <a:tab pos="5741988" algn="r"/>
              </a:tabLst>
            </a:pPr>
            <a:r>
              <a:rPr lang="es-ES" sz="1800" dirty="0" smtClean="0">
                <a:solidFill>
                  <a:prstClr val="white"/>
                </a:solidFill>
                <a:latin typeface="Calibri"/>
              </a:rPr>
              <a:t>Ejemplo: Gestión de una lista ordenada II	784</a:t>
            </a:r>
          </a:p>
          <a:p>
            <a:pPr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  <a:tabLst>
                <a:tab pos="360363" algn="l"/>
                <a:tab pos="5741988" algn="r"/>
              </a:tabLst>
            </a:pPr>
            <a:r>
              <a:rPr lang="es-ES" sz="1800" dirty="0" smtClean="0">
                <a:solidFill>
                  <a:prstClr val="white"/>
                </a:solidFill>
                <a:latin typeface="Calibri"/>
              </a:rPr>
              <a:t>El problema de las inclusiones múltiples	789</a:t>
            </a:r>
          </a:p>
          <a:p>
            <a:pPr marL="720725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  <a:tabLst>
                <a:tab pos="360363" algn="l"/>
                <a:tab pos="5741988" algn="r"/>
              </a:tabLst>
            </a:pPr>
            <a:r>
              <a:rPr lang="es-ES" sz="1800" dirty="0" smtClean="0">
                <a:solidFill>
                  <a:prstClr val="white"/>
                </a:solidFill>
                <a:latin typeface="Calibri"/>
              </a:rPr>
              <a:t>Compilación condicional	794</a:t>
            </a:r>
          </a:p>
          <a:p>
            <a:pPr marL="720725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  <a:tabLst>
                <a:tab pos="360363" algn="l"/>
                <a:tab pos="5741988" algn="r"/>
              </a:tabLst>
            </a:pPr>
            <a:r>
              <a:rPr lang="es-ES" sz="1800" dirty="0" smtClean="0">
                <a:solidFill>
                  <a:prstClr val="white"/>
                </a:solidFill>
                <a:latin typeface="Calibri"/>
              </a:rPr>
              <a:t>Protección frente a inclusiones múltiples	795</a:t>
            </a:r>
          </a:p>
          <a:p>
            <a:pPr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  <a:tabLst>
                <a:tab pos="360363" algn="l"/>
                <a:tab pos="5741988" algn="r"/>
              </a:tabLst>
            </a:pPr>
            <a:r>
              <a:rPr lang="es-ES" sz="1800" dirty="0" smtClean="0">
                <a:solidFill>
                  <a:prstClr val="white"/>
                </a:solidFill>
                <a:latin typeface="Calibri"/>
              </a:rPr>
              <a:t>Ejemplo: Gestión de una lista ordenada III	796</a:t>
            </a:r>
          </a:p>
          <a:p>
            <a:pPr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  <a:tabLst>
                <a:tab pos="360363" algn="l"/>
                <a:tab pos="5741988" algn="r"/>
              </a:tabLst>
            </a:pPr>
            <a:r>
              <a:rPr lang="es-ES" sz="1800" dirty="0" smtClean="0">
                <a:solidFill>
                  <a:prstClr val="white"/>
                </a:solidFill>
                <a:latin typeface="Calibri"/>
              </a:rPr>
              <a:t>Implementaciones alternativas	804</a:t>
            </a:r>
          </a:p>
          <a:p>
            <a:pPr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  <a:tabLst>
                <a:tab pos="360363" algn="l"/>
                <a:tab pos="5741988" algn="r"/>
              </a:tabLst>
            </a:pPr>
            <a:r>
              <a:rPr lang="es-ES" sz="1800" dirty="0" smtClean="0">
                <a:solidFill>
                  <a:prstClr val="white"/>
                </a:solidFill>
                <a:latin typeface="Calibri"/>
              </a:rPr>
              <a:t>Espacios de nombres	808</a:t>
            </a:r>
          </a:p>
          <a:p>
            <a:pPr marL="720725"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  <a:tabLst>
                <a:tab pos="360363" algn="l"/>
                <a:tab pos="5741988" algn="r"/>
              </a:tabLst>
            </a:pPr>
            <a:r>
              <a:rPr lang="es-ES" sz="1800" dirty="0">
                <a:solidFill>
                  <a:prstClr val="white"/>
                </a:solidFill>
                <a:latin typeface="Calibri"/>
              </a:rPr>
              <a:t>Implementaciones alternativas	817</a:t>
            </a:r>
          </a:p>
          <a:p>
            <a:pPr lvl="1" indent="1588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  <a:tabLst>
                <a:tab pos="360363" algn="l"/>
                <a:tab pos="5741988" algn="r"/>
              </a:tabLst>
            </a:pPr>
            <a:r>
              <a:rPr lang="es-ES" sz="1800" dirty="0" smtClean="0">
                <a:solidFill>
                  <a:prstClr val="white"/>
                </a:solidFill>
                <a:latin typeface="Calibri"/>
              </a:rPr>
              <a:t>Calidad y reutilización del software	827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Programación modular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Autofit/>
          </a:bodyPr>
          <a:lstStyle/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eliminar(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&amp;lista,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pos,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&amp;ok) { </a:t>
            </a:r>
            <a:r>
              <a:rPr lang="es-ES" sz="18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pos = 1..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ok =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((pos &lt;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 || (pos &gt;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lista.cont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)) {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   ok =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false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 </a:t>
            </a:r>
            <a:r>
              <a:rPr lang="es-ES" sz="18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Posición inexistente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   pos--; </a:t>
            </a:r>
            <a:r>
              <a:rPr lang="es-ES" sz="18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Pasamos a índice del array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i = pos +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 i &lt;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lista.cont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 i++) {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         // Desplazamos a la izquierda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lista.registros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[i -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] =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lista.registros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[i];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   }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lista.cont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--;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marL="361950" lvl="1" indent="0">
              <a:spcBef>
                <a:spcPts val="0"/>
              </a:spcBef>
              <a:buNone/>
              <a:tabLst>
                <a:tab pos="64579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361950" lvl="1" indent="0">
              <a:spcBef>
                <a:spcPts val="0"/>
              </a:spcBef>
              <a:buNone/>
              <a:tabLst>
                <a:tab pos="6457950" algn="l"/>
              </a:tabLst>
            </a:pPr>
            <a:endParaRPr lang="es-ES" sz="18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None/>
              <a:tabLst>
                <a:tab pos="6457950" algn="l"/>
              </a:tabLst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...</a:t>
            </a:r>
            <a:endParaRPr lang="es-ES" sz="1800" dirty="0" smtClean="0">
              <a:solidFill>
                <a:srgbClr val="FFC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 </a:t>
            </a:r>
            <a:fld id="{042AED99-7FB4-404E-8A97-64753DCE42EC}" type="slidenum">
              <a:rPr lang="es-ES" smtClean="0"/>
              <a:pPr/>
              <a:t>774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Programación modular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0BD0D9"/>
              </a:buClr>
            </a:pPr>
            <a:r>
              <a:rPr lang="es-ES" sz="2800" dirty="0" smtClean="0">
                <a:solidFill>
                  <a:srgbClr val="04617B">
                    <a:lumMod val="20000"/>
                    <a:lumOff val="80000"/>
                  </a:srgbClr>
                </a:solidFill>
              </a:rPr>
              <a:t>Módulo: Gestión de una lista ordenada I</a:t>
            </a: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s-ES" sz="18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&lt;iostream&gt;</a:t>
            </a: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using namespace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std;</a:t>
            </a: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s-ES" sz="18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lista.h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"</a:t>
            </a: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buNone/>
            </a:pPr>
            <a:endParaRPr lang="es-ES" sz="18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menu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buNone/>
            </a:pPr>
            <a:endParaRPr lang="es-ES" sz="18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main() {</a:t>
            </a: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lista;</a:t>
            </a: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ok;</a:t>
            </a: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op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, pos;</a:t>
            </a: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cargar(lista, ok);</a:t>
            </a: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(!ok) {</a:t>
            </a: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   cout &lt;&lt;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"No se ha podido abrir el archivo!"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&lt;&lt; endl;</a:t>
            </a: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   else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      do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      mostrar(lista);</a:t>
            </a: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op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menu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(); ...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 </a:t>
            </a:r>
            <a:fld id="{042AED99-7FB4-404E-8A97-64753DCE42EC}" type="slidenum">
              <a:rPr lang="es-ES" smtClean="0"/>
              <a:pPr/>
              <a:t>775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7746097" y="404664"/>
            <a:ext cx="944489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bd.cpp</a:t>
            </a:r>
          </a:p>
        </p:txBody>
      </p:sp>
      <p:sp>
        <p:nvSpPr>
          <p:cNvPr id="9" name="6 CuadroTexto"/>
          <p:cNvSpPr txBox="1"/>
          <p:nvPr/>
        </p:nvSpPr>
        <p:spPr>
          <a:xfrm>
            <a:off x="5508104" y="385614"/>
            <a:ext cx="2160240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Programa principal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Programación modular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Autofit/>
          </a:bodyPr>
          <a:lstStyle/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         if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op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==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      </a:t>
            </a:r>
            <a:r>
              <a:rPr lang="es-ES" sz="16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registro = nuevo();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      insertar(lista, registro, ok);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      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(!ok)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         cout &lt;&lt;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"Error: Lista llena!"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&lt;&lt; endl;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      }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   }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else if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op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==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      cout &lt;&lt;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"Posición: "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      cin &gt;&gt; pos;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      eliminar(lista, pos, ok);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      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(!ok)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         cout &lt;&lt;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"Error: </a:t>
            </a:r>
            <a:r>
              <a:rPr lang="es-ES" sz="1600" dirty="0" err="1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Posicion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 inexistente!"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&lt;&lt; endl;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      }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   }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else if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op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==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3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      string nombre;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     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cin.sync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      cout &lt;&lt;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"Nombre: "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      cin &gt;&gt; nombre;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      int pos = buscar(lista, nombre);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      ...</a:t>
            </a:r>
            <a:endParaRPr lang="es-ES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 </a:t>
            </a:r>
            <a:fld id="{042AED99-7FB4-404E-8A97-64753DCE42EC}" type="slidenum">
              <a:rPr lang="es-ES" smtClean="0"/>
              <a:pPr/>
              <a:t>776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Programación modular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Autofit/>
          </a:bodyPr>
          <a:lstStyle/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            if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(pos ==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-1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         cout &lt;&lt;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"No se ha encontrado!"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&lt;&lt; endl;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      }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      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         cout &lt;&lt;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"Encontrado en la posición "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&lt;&lt; pos &lt;&lt; endl;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      }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   }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} 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op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!=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guardar(lista);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0;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menu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()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cout &lt;&lt; endl;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cout &lt;&lt;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"1 - Insertar"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&lt;&lt; endl;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cout &lt;&lt;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"2 - Eliminar"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&lt;&lt; endl;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cout &lt;&lt;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"3 - Buscar"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&lt;&lt; endl;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cout &lt;&lt;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"0 - Salir"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&lt;&lt; endl;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op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do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...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 </a:t>
            </a:r>
            <a:fld id="{042AED99-7FB4-404E-8A97-64753DCE42EC}" type="slidenum">
              <a:rPr lang="es-ES" smtClean="0"/>
              <a:pPr/>
              <a:t>777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834347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Fundamentos de la programación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778</a:t>
            </a:fld>
            <a:endParaRPr lang="en-U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567378" cy="365125"/>
          </a:xfrm>
        </p:spPr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694814" y="3044280"/>
            <a:ext cx="5754652" cy="144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Compilación de </a:t>
            </a:r>
            <a:b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programas multiarchivo</a:t>
            </a:r>
            <a:endParaRPr lang="es-E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Compilación de programas </a:t>
            </a:r>
            <a:r>
              <a:rPr lang="es-ES" dirty="0"/>
              <a:t>multiarchivo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Clr>
                <a:srgbClr val="0BD0D9"/>
              </a:buClr>
              <a:buSzPct val="95000"/>
              <a:buNone/>
            </a:pPr>
            <a:r>
              <a:rPr lang="es-ES" sz="2800" i="1" dirty="0">
                <a:solidFill>
                  <a:srgbClr val="04617B">
                    <a:lumMod val="20000"/>
                    <a:lumOff val="80000"/>
                  </a:srgbClr>
                </a:solidFill>
              </a:rPr>
              <a:t>G++</a:t>
            </a:r>
          </a:p>
          <a:p>
            <a:pPr marL="714375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Archivos de cabecera e implementación en la misma carpeta</a:t>
            </a:r>
          </a:p>
          <a:p>
            <a:pPr marL="714375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Listamos todos los </a:t>
            </a:r>
            <a:r>
              <a:rPr lang="es-ES" dirty="0" smtClean="0">
                <a:latin typeface="Consolas" panose="020B0609020204030204" pitchFamily="49" charset="0"/>
                <a:cs typeface="Consolas" panose="020B0609020204030204" pitchFamily="49" charset="0"/>
              </a:rPr>
              <a:t>.cpp</a:t>
            </a:r>
            <a:r>
              <a:rPr lang="es-ES" dirty="0" smtClean="0"/>
              <a:t> en la orden g++:</a:t>
            </a:r>
          </a:p>
          <a:p>
            <a:pPr marL="714375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>
                <a:latin typeface="Consolas" pitchFamily="49" charset="0"/>
                <a:cs typeface="Consolas" pitchFamily="49" charset="0"/>
              </a:rPr>
              <a:t>D:\FP\Tema08&gt;g++ -o bd.exe lista.cpp bd.cpp</a:t>
            </a:r>
          </a:p>
          <a:p>
            <a:pPr marL="714375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Recuerda que sólo se compilan los </a:t>
            </a:r>
            <a:r>
              <a:rPr lang="es-ES" dirty="0" smtClean="0">
                <a:latin typeface="Consolas" panose="020B0609020204030204" pitchFamily="49" charset="0"/>
                <a:cs typeface="Consolas" panose="020B0609020204030204" pitchFamily="49" charset="0"/>
              </a:rPr>
              <a:t>.cpp</a:t>
            </a:r>
          </a:p>
          <a:p>
            <a:pPr marL="0" lvl="1" indent="0">
              <a:spcBef>
                <a:spcPts val="1200"/>
              </a:spcBef>
              <a:spcAft>
                <a:spcPts val="1200"/>
              </a:spcAft>
              <a:buClr>
                <a:srgbClr val="0BD0D9"/>
              </a:buClr>
              <a:buSzPct val="95000"/>
              <a:buNone/>
            </a:pPr>
            <a:r>
              <a:rPr lang="es-ES" sz="2800" i="1" dirty="0">
                <a:solidFill>
                  <a:srgbClr val="04617B">
                    <a:lumMod val="20000"/>
                    <a:lumOff val="80000"/>
                  </a:srgbClr>
                </a:solidFill>
              </a:rPr>
              <a:t>Visual C++/Studio</a:t>
            </a:r>
          </a:p>
          <a:p>
            <a:pPr marL="714375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Archivos de cabecera e implementación en grupos distintos:</a:t>
            </a:r>
          </a:p>
          <a:p>
            <a:pPr marL="714375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1800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18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779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4067944" y="4713818"/>
            <a:ext cx="3948197" cy="15234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 los archivos de cabecera</a:t>
            </a:r>
            <a:br>
              <a:rPr lang="es-E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los llama de encabezado</a:t>
            </a:r>
          </a:p>
          <a:p>
            <a:pPr>
              <a:spcAft>
                <a:spcPts val="600"/>
              </a:spcAft>
            </a:pPr>
            <a:r>
              <a:rPr lang="es-E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 </a:t>
            </a:r>
            <a:r>
              <a:rPr lang="es-E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Depurar -&gt; Generar solución</a:t>
            </a:r>
            <a:r>
              <a:rPr lang="es-E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s-E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 compilan todos los 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.cpp</a:t>
            </a:r>
            <a:endParaRPr lang="es-E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499570"/>
            <a:ext cx="2143125" cy="180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Fundamentos de la programación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780</a:t>
            </a:fld>
            <a:endParaRPr lang="en-U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567378" cy="365125"/>
          </a:xfrm>
        </p:spPr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2504303" y="3044280"/>
            <a:ext cx="4135684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El preprocesador</a:t>
            </a:r>
            <a:endParaRPr lang="es-E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ortar rectángulo de esquina sencilla"/>
          <p:cNvSpPr/>
          <p:nvPr/>
        </p:nvSpPr>
        <p:spPr>
          <a:xfrm>
            <a:off x="971600" y="3092531"/>
            <a:ext cx="2088232" cy="3007645"/>
          </a:xfrm>
          <a:prstGeom prst="snip1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0" rIns="72000" bIns="0">
            <a:spAutoFit/>
          </a:bodyPr>
          <a:lstStyle/>
          <a:p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#include &lt;string&gt;</a:t>
            </a:r>
          </a:p>
          <a:p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using namespace std;</a:t>
            </a:r>
          </a:p>
          <a:p>
            <a:endParaRPr lang="es-ES" sz="900" dirty="0" smtClean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const int N = 100;</a:t>
            </a:r>
          </a:p>
          <a:p>
            <a:endParaRPr lang="es-ES" sz="900" dirty="0" smtClean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typedef struct {</a:t>
            </a:r>
          </a:p>
          <a:p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int </a:t>
            </a:r>
            <a:r>
              <a:rPr lang="es-ES" sz="9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codigo</a:t>
            </a:r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string nombre;</a:t>
            </a:r>
          </a:p>
          <a:p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double sueldo;</a:t>
            </a:r>
          </a:p>
          <a:p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} </a:t>
            </a:r>
            <a:r>
              <a:rPr lang="es-ES" sz="9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endParaRPr lang="es-ES" sz="900" dirty="0" smtClean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typedef </a:t>
            </a:r>
            <a:r>
              <a:rPr lang="es-ES" sz="9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" sz="9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tArray</a:t>
            </a:r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[N];</a:t>
            </a:r>
          </a:p>
          <a:p>
            <a:endParaRPr lang="es-ES" sz="900" dirty="0" smtClean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typedef struct {</a:t>
            </a:r>
          </a:p>
          <a:p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s-ES" sz="9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tArray</a:t>
            </a:r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registros;</a:t>
            </a:r>
          </a:p>
          <a:p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int </a:t>
            </a:r>
            <a:r>
              <a:rPr lang="es-ES" sz="9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cont</a:t>
            </a:r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} tLista;</a:t>
            </a:r>
          </a:p>
          <a:p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...</a:t>
            </a:r>
          </a:p>
          <a:p>
            <a:endParaRPr lang="es-ES" sz="900" dirty="0" smtClean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2699792" y="4773582"/>
            <a:ext cx="2736304" cy="1588"/>
          </a:xfrm>
          <a:prstGeom prst="straightConnector1">
            <a:avLst/>
          </a:prstGeom>
          <a:ln w="69850">
            <a:solidFill>
              <a:srgbClr val="FFC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dirty="0"/>
              <a:t>El </a:t>
            </a:r>
            <a:r>
              <a:rPr lang="es-ES" dirty="0" smtClean="0"/>
              <a:t>preprocesador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Directivas: </a:t>
            </a:r>
            <a:r>
              <a:rPr lang="es-ES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#...</a:t>
            </a:r>
            <a:endParaRPr lang="es-ES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>
                <a:cs typeface="Consolas" pitchFamily="49" charset="0"/>
              </a:rPr>
              <a:t>Antes de compilar se pone en marcha el </a:t>
            </a:r>
            <a:r>
              <a:rPr lang="es-ES" i="1" dirty="0" smtClean="0">
                <a:cs typeface="Consolas" pitchFamily="49" charset="0"/>
              </a:rPr>
              <a:t>preprocesador</a:t>
            </a:r>
            <a:endParaRPr lang="es-ES" dirty="0" smtClean="0"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>
                <a:cs typeface="Consolas" pitchFamily="49" charset="0"/>
              </a:rPr>
              <a:t>Interpreta las directivas y genera un único archivo temporal con todo el código del módulo o programa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>
                <a:cs typeface="Consolas" pitchFamily="49" charset="0"/>
              </a:rPr>
              <a:t>Como en la inclusión (directiva </a:t>
            </a:r>
            <a:r>
              <a:rPr lang="es-ES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</a:t>
            </a:r>
            <a:r>
              <a:rPr lang="es-ES" dirty="0" smtClean="0">
                <a:cs typeface="Consolas" pitchFamily="49" charset="0"/>
              </a:rPr>
              <a:t>):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18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781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sp>
        <p:nvSpPr>
          <p:cNvPr id="7" name="6 Recortar rectángulo de esquina sencilla"/>
          <p:cNvSpPr/>
          <p:nvPr/>
        </p:nvSpPr>
        <p:spPr>
          <a:xfrm>
            <a:off x="3419872" y="3092531"/>
            <a:ext cx="2088232" cy="881989"/>
          </a:xfrm>
          <a:prstGeom prst="snip1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36000" rIns="72000" bIns="36000">
            <a:spAutoFit/>
          </a:bodyPr>
          <a:lstStyle/>
          <a:p>
            <a:r>
              <a:rPr lang="es-ES" sz="8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#include "</a:t>
            </a:r>
            <a:r>
              <a:rPr lang="es-ES" sz="8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lista.h</a:t>
            </a:r>
            <a:r>
              <a:rPr lang="es-ES" sz="8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"</a:t>
            </a:r>
          </a:p>
          <a:p>
            <a:endParaRPr lang="es-ES" sz="800" dirty="0" smtClean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s-ES" sz="8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int </a:t>
            </a:r>
            <a:r>
              <a:rPr lang="es-ES" sz="8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menu</a:t>
            </a:r>
            <a:r>
              <a:rPr lang="es-ES" sz="8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endParaRPr lang="es-ES" sz="800" dirty="0" smtClean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s-ES" sz="8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...</a:t>
            </a:r>
          </a:p>
          <a:p>
            <a:endParaRPr lang="es-ES" sz="800" dirty="0" smtClean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7 Recortar rectángulo de esquina sencilla"/>
          <p:cNvSpPr/>
          <p:nvPr/>
        </p:nvSpPr>
        <p:spPr>
          <a:xfrm>
            <a:off x="5813330" y="3092531"/>
            <a:ext cx="2088232" cy="3270547"/>
          </a:xfrm>
          <a:prstGeom prst="snip1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tIns="0" rIns="72000" bIns="0">
            <a:spAutoFit/>
          </a:bodyPr>
          <a:lstStyle/>
          <a:p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#include &lt;string&gt;</a:t>
            </a:r>
          </a:p>
          <a:p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using namespace std;</a:t>
            </a:r>
          </a:p>
          <a:p>
            <a:endParaRPr lang="es-ES" sz="900" dirty="0" smtClean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const int N = 100;</a:t>
            </a:r>
          </a:p>
          <a:p>
            <a:endParaRPr lang="es-ES" sz="900" dirty="0" smtClean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typedef struct {</a:t>
            </a:r>
          </a:p>
          <a:p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int </a:t>
            </a:r>
            <a:r>
              <a:rPr lang="es-ES" sz="9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codigo</a:t>
            </a:r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string nombre;</a:t>
            </a:r>
          </a:p>
          <a:p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double sueldo;</a:t>
            </a:r>
          </a:p>
          <a:p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} </a:t>
            </a:r>
            <a:r>
              <a:rPr lang="es-ES" sz="9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endParaRPr lang="es-ES" sz="900" dirty="0" smtClean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typedef </a:t>
            </a:r>
            <a:r>
              <a:rPr lang="es-ES" sz="9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" sz="9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tArray</a:t>
            </a:r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[N];</a:t>
            </a:r>
          </a:p>
          <a:p>
            <a:endParaRPr lang="es-ES" sz="900" dirty="0" smtClean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typedef struct {</a:t>
            </a:r>
          </a:p>
          <a:p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s-ES" sz="9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tArray</a:t>
            </a:r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registros;</a:t>
            </a:r>
          </a:p>
          <a:p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int </a:t>
            </a:r>
            <a:r>
              <a:rPr lang="es-ES" sz="9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cont</a:t>
            </a:r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} tLista;</a:t>
            </a:r>
          </a:p>
          <a:p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...</a:t>
            </a:r>
          </a:p>
          <a:p>
            <a:endParaRPr lang="es-ES" sz="900" dirty="0" smtClean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int </a:t>
            </a:r>
            <a:r>
              <a:rPr lang="es-ES" sz="9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menu</a:t>
            </a:r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s-ES" sz="9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...</a:t>
            </a:r>
          </a:p>
        </p:txBody>
      </p:sp>
      <p:sp>
        <p:nvSpPr>
          <p:cNvPr id="10" name="9 Arco"/>
          <p:cNvSpPr/>
          <p:nvPr/>
        </p:nvSpPr>
        <p:spPr>
          <a:xfrm rot="5400000" flipV="1">
            <a:off x="4439769" y="2661131"/>
            <a:ext cx="1992653" cy="2232248"/>
          </a:xfrm>
          <a:prstGeom prst="arc">
            <a:avLst>
              <a:gd name="adj1" fmla="val 16200000"/>
              <a:gd name="adj2" fmla="val 382003"/>
            </a:avLst>
          </a:prstGeom>
          <a:ln w="73025">
            <a:solidFill>
              <a:srgbClr val="FFC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Fundamentos de la programación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782</a:t>
            </a:fld>
            <a:endParaRPr lang="en-U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567378" cy="365125"/>
          </a:xfrm>
        </p:spPr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663116" y="3044280"/>
            <a:ext cx="5818068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Cada cosa en su módulo</a:t>
            </a:r>
            <a:endParaRPr lang="es-E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Programación modular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Distribuir la funcionalidad del programa en módulos</a:t>
            </a:r>
            <a:endParaRPr lang="es-ES" sz="2800" i="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Encapsulación de un conjunto de subprogramas relacionados:</a:t>
            </a:r>
          </a:p>
          <a:p>
            <a:pPr marL="704850" lvl="1" indent="-342900">
              <a:spcBef>
                <a:spcPts val="0"/>
              </a:spcBef>
              <a:spcAft>
                <a:spcPts val="600"/>
              </a:spcAft>
            </a:pPr>
            <a:r>
              <a:rPr lang="es-ES" dirty="0" smtClean="0"/>
              <a:t>Por la estructura de datos sobre la que trabajan</a:t>
            </a:r>
          </a:p>
          <a:p>
            <a:pPr marL="704850" lvl="1" indent="-342900">
              <a:spcBef>
                <a:spcPts val="0"/>
              </a:spcBef>
              <a:spcAft>
                <a:spcPts val="600"/>
              </a:spcAft>
            </a:pPr>
            <a:r>
              <a:rPr lang="es-ES" dirty="0" smtClean="0"/>
              <a:t>Subprogramas de utilidad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A menudo las estructuras de datos contienen otras estructuras:</a:t>
            </a:r>
          </a:p>
          <a:p>
            <a:pPr marL="361950" lvl="1" indent="0">
              <a:lnSpc>
                <a:spcPts val="21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N =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100</a:t>
            </a: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21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typedef</a:t>
            </a: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struct</a:t>
            </a: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{</a:t>
            </a:r>
          </a:p>
          <a:p>
            <a:pPr marL="361950" lvl="1" indent="0">
              <a:lnSpc>
                <a:spcPts val="21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codigo</a:t>
            </a: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21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nombre;</a:t>
            </a:r>
          </a:p>
          <a:p>
            <a:pPr marL="361950" lvl="1" indent="0">
              <a:lnSpc>
                <a:spcPts val="21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sueldo;</a:t>
            </a:r>
          </a:p>
          <a:p>
            <a:pPr marL="361950" lvl="1" indent="0">
              <a:lnSpc>
                <a:spcPts val="21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} </a:t>
            </a:r>
            <a:r>
              <a:rPr lang="es-E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21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typedef</a:t>
            </a: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tArray</a:t>
            </a: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[N];</a:t>
            </a:r>
          </a:p>
          <a:p>
            <a:pPr marL="361950" lvl="1" indent="0">
              <a:lnSpc>
                <a:spcPts val="21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typedef</a:t>
            </a: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struct</a:t>
            </a: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{</a:t>
            </a:r>
          </a:p>
          <a:p>
            <a:pPr marL="361950" lvl="1" indent="0">
              <a:lnSpc>
                <a:spcPts val="21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tArray</a:t>
            </a: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registros;</a:t>
            </a:r>
          </a:p>
          <a:p>
            <a:pPr marL="361950" lvl="1" indent="0">
              <a:lnSpc>
                <a:spcPts val="21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cont</a:t>
            </a: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21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}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</a:t>
            </a: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;</a:t>
            </a:r>
            <a:endParaRPr lang="es-ES" sz="20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783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4860032" y="3717032"/>
            <a:ext cx="3493713" cy="18620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Lista de registros:</a:t>
            </a:r>
          </a:p>
          <a:p>
            <a:pPr marL="361950" indent="-361950"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Estructura </a:t>
            </a:r>
            <a:r>
              <a:rPr lang="es-E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tRegistro</a:t>
            </a: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marL="361950" indent="-361950"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Estructura 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tLista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(contiene </a:t>
            </a:r>
            <a:r>
              <a:rPr lang="es-E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)</a:t>
            </a:r>
          </a:p>
          <a:p>
            <a:pPr marL="361950" indent="-361950"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Cada estructura, en su módulo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Fundamentos de la programación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757</a:t>
            </a:fld>
            <a:endParaRPr lang="en-U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567378" cy="365125"/>
          </a:xfrm>
        </p:spPr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696403" y="3044280"/>
            <a:ext cx="5751446" cy="144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Programas multiarchivo</a:t>
            </a:r>
            <a:b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y compilación separada</a:t>
            </a:r>
            <a:endParaRPr lang="es-E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Módulo de registros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Gestión de una lista ordenada II</a:t>
            </a:r>
            <a:endParaRPr lang="es-ES" sz="2800" i="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61950" lvl="1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&lt;string&gt;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using namespace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std;</a:t>
            </a:r>
          </a:p>
          <a:p>
            <a:pPr marL="361950" lvl="1" indent="0">
              <a:spcBef>
                <a:spcPts val="0"/>
              </a:spcBef>
              <a:buNone/>
            </a:pPr>
            <a:endParaRPr lang="en-US" sz="1800" dirty="0" smtClean="0">
              <a:solidFill>
                <a:schemeClr val="accent2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typedef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struct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codigo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nombre;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sueldo;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} </a:t>
            </a:r>
            <a:r>
              <a:rPr lang="es-E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 defTabSz="6819900">
              <a:spcBef>
                <a:spcPts val="0"/>
              </a:spcBef>
              <a:buNone/>
            </a:pPr>
            <a:endParaRPr lang="es-ES" sz="18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err="1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800" dirty="0">
                <a:latin typeface="Consolas" pitchFamily="49" charset="0"/>
                <a:cs typeface="Consolas" pitchFamily="49" charset="0"/>
              </a:rPr>
              <a:t> nuevo();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 </a:t>
            </a:r>
            <a:r>
              <a:rPr lang="es-ES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operator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&gt;(</a:t>
            </a:r>
            <a:r>
              <a:rPr lang="es-E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opIzq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s-E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opDer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 </a:t>
            </a:r>
            <a:r>
              <a:rPr lang="es-ES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operator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&lt;(</a:t>
            </a:r>
            <a:r>
              <a:rPr lang="es-E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opIzq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s-E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opDer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361950" lvl="1" indent="0" defTabSz="6819900">
              <a:spcBef>
                <a:spcPts val="0"/>
              </a:spcBef>
              <a:buNone/>
            </a:pPr>
            <a:r>
              <a:rPr lang="es-E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s-ES" sz="1800" dirty="0">
                <a:latin typeface="Consolas" pitchFamily="49" charset="0"/>
                <a:cs typeface="Consolas" pitchFamily="49" charset="0"/>
              </a:rPr>
              <a:t> mostrar(</a:t>
            </a:r>
            <a:r>
              <a:rPr lang="es-E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800" dirty="0">
                <a:latin typeface="Consolas" pitchFamily="49" charset="0"/>
                <a:cs typeface="Consolas" pitchFamily="49" charset="0"/>
              </a:rPr>
              <a:t> pos, </a:t>
            </a:r>
            <a:r>
              <a:rPr lang="es-ES" sz="1800" dirty="0" err="1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>
                <a:latin typeface="Consolas" pitchFamily="49" charset="0"/>
                <a:cs typeface="Consolas" pitchFamily="49" charset="0"/>
              </a:rPr>
              <a:t>registro);</a:t>
            </a:r>
          </a:p>
          <a:p>
            <a:pPr marL="361950" lvl="1" indent="0" defTabSz="6819900">
              <a:spcBef>
                <a:spcPts val="0"/>
              </a:spcBef>
              <a:buNone/>
            </a:pPr>
            <a:endParaRPr lang="es-ES" sz="18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784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7239548" y="404664"/>
            <a:ext cx="1451038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registro.h</a:t>
            </a: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</p:txBody>
      </p:sp>
      <p:sp>
        <p:nvSpPr>
          <p:cNvPr id="9" name="6 CuadroTexto"/>
          <p:cNvSpPr txBox="1"/>
          <p:nvPr/>
        </p:nvSpPr>
        <p:spPr>
          <a:xfrm>
            <a:off x="5940152" y="385614"/>
            <a:ext cx="1234480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Cabecera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Módulo de registros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  <a:buClr>
                <a:srgbClr val="0BD0D9"/>
              </a:buClr>
            </a:pPr>
            <a:r>
              <a:rPr lang="es-ES" sz="2800" dirty="0">
                <a:solidFill>
                  <a:srgbClr val="04617B">
                    <a:lumMod val="20000"/>
                    <a:lumOff val="80000"/>
                  </a:srgbClr>
                </a:solidFill>
              </a:rPr>
              <a:t>Gestión de una lista ordenada II</a:t>
            </a:r>
            <a:endParaRPr lang="es-ES" sz="2800" i="0" dirty="0">
              <a:solidFill>
                <a:srgbClr val="04617B">
                  <a:lumMod val="20000"/>
                  <a:lumOff val="80000"/>
                </a:srgbClr>
              </a:solidFill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&lt;iostream&gt;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&lt;string&gt;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using namespace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std;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&lt;iomanip&gt;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"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registro.h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"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nuevo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registro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cout &lt;&lt; </a:t>
            </a:r>
            <a:r>
              <a:rPr lang="en-U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"Introduce el </a:t>
            </a:r>
            <a:r>
              <a:rPr lang="en-US" sz="1600" dirty="0" err="1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código</a:t>
            </a:r>
            <a:r>
              <a:rPr lang="en-U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: "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cin &gt;&gt;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registro.codigo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cout &lt;&lt; </a:t>
            </a:r>
            <a:r>
              <a:rPr lang="en-U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"Introduce el </a:t>
            </a:r>
            <a:r>
              <a:rPr lang="en-US" sz="1600" dirty="0" err="1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nombre</a:t>
            </a:r>
            <a:r>
              <a:rPr lang="en-U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: "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cin &gt;&gt;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registro.nombre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cout &lt;&lt; </a:t>
            </a:r>
            <a:r>
              <a:rPr lang="en-U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"Introduce el </a:t>
            </a:r>
            <a:r>
              <a:rPr lang="en-US" sz="1600" dirty="0" err="1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sueldo</a:t>
            </a:r>
            <a:r>
              <a:rPr lang="en-U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: "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cin &gt;&gt;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registro.sueldo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registro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 </a:t>
            </a:r>
            <a:r>
              <a:rPr lang="es-ES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operator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&gt;(</a:t>
            </a:r>
            <a:r>
              <a:rPr lang="es-ES" sz="16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opIzq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s-ES" sz="16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opDer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return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opIzq.nombre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&gt;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opDer.nombre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}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...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785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986273" y="404664"/>
            <a:ext cx="1704313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registro.cpp</a:t>
            </a:r>
          </a:p>
        </p:txBody>
      </p:sp>
      <p:cxnSp>
        <p:nvCxnSpPr>
          <p:cNvPr id="9" name="8 Conector recto de flecha"/>
          <p:cNvCxnSpPr/>
          <p:nvPr/>
        </p:nvCxnSpPr>
        <p:spPr>
          <a:xfrm rot="10800000">
            <a:off x="3419872" y="2635323"/>
            <a:ext cx="1368152" cy="1588"/>
          </a:xfrm>
          <a:prstGeom prst="straightConnector1">
            <a:avLst/>
          </a:prstGeom>
          <a:ln w="38100">
            <a:solidFill>
              <a:srgbClr val="FFC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6 CuadroTexto"/>
          <p:cNvSpPr txBox="1"/>
          <p:nvPr/>
        </p:nvSpPr>
        <p:spPr>
          <a:xfrm>
            <a:off x="5004048" y="385614"/>
            <a:ext cx="1882552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Implementación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Módulo de lista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  <a:buClr>
                <a:srgbClr val="0BD0D9"/>
              </a:buClr>
            </a:pPr>
            <a:r>
              <a:rPr lang="es-ES" sz="2800" dirty="0">
                <a:solidFill>
                  <a:srgbClr val="04617B">
                    <a:lumMod val="20000"/>
                    <a:lumOff val="80000"/>
                  </a:srgbClr>
                </a:solidFill>
              </a:rPr>
              <a:t>Gestión de una lista ordenada II</a:t>
            </a:r>
            <a:endParaRPr lang="es-ES" sz="2800" i="0" dirty="0">
              <a:solidFill>
                <a:srgbClr val="04617B">
                  <a:lumMod val="20000"/>
                  <a:lumOff val="80000"/>
                </a:srgbClr>
              </a:solidFill>
            </a:endParaRPr>
          </a:p>
          <a:p>
            <a:pPr marL="361950" lvl="1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&lt;string&gt;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using namespace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std;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"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registro.h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"</a:t>
            </a:r>
          </a:p>
          <a:p>
            <a:pPr marL="361950" lvl="1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accent2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N =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100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typedef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tArray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[N];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typedef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struct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tArray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registros;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cont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}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BD =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"bd.txt"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spcBef>
                <a:spcPts val="0"/>
              </a:spcBef>
              <a:buNone/>
            </a:pP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insertar(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&amp;lista, </a:t>
            </a:r>
            <a:r>
              <a:rPr lang="es-ES" sz="16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registro,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&amp;ok);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eliminar(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&amp;lista,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pos, </a:t>
            </a:r>
            <a:r>
              <a:rPr lang="es-ES" sz="16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&amp;ok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); </a:t>
            </a:r>
            <a:r>
              <a:rPr lang="es-ES" sz="16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pos = 1..N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buscar(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lista,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string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nombre);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6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 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mostrar(</a:t>
            </a:r>
            <a:r>
              <a:rPr lang="es-E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 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&amp;lista);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cargar(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 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&amp;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lista, </a:t>
            </a:r>
            <a:r>
              <a:rPr lang="es-ES" sz="16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&amp;ok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);</a:t>
            </a: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guardar(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lista);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786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7492822" y="404664"/>
            <a:ext cx="1197764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lista2.h</a:t>
            </a:r>
          </a:p>
        </p:txBody>
      </p:sp>
      <p:cxnSp>
        <p:nvCxnSpPr>
          <p:cNvPr id="8" name="7 Conector recto de flecha"/>
          <p:cNvCxnSpPr/>
          <p:nvPr/>
        </p:nvCxnSpPr>
        <p:spPr>
          <a:xfrm rot="10800000">
            <a:off x="3419872" y="2242964"/>
            <a:ext cx="1368152" cy="1588"/>
          </a:xfrm>
          <a:prstGeom prst="straightConnector1">
            <a:avLst/>
          </a:prstGeom>
          <a:ln w="38100">
            <a:solidFill>
              <a:srgbClr val="FFC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6 CuadroTexto"/>
          <p:cNvSpPr txBox="1"/>
          <p:nvPr/>
        </p:nvSpPr>
        <p:spPr>
          <a:xfrm>
            <a:off x="5940152" y="385614"/>
            <a:ext cx="1234480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Cabecera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Módulo de lista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  <a:buClr>
                <a:srgbClr val="0BD0D9"/>
              </a:buClr>
            </a:pPr>
            <a:r>
              <a:rPr lang="es-ES" sz="2800" dirty="0">
                <a:solidFill>
                  <a:srgbClr val="04617B">
                    <a:lumMod val="20000"/>
                    <a:lumOff val="80000"/>
                  </a:srgbClr>
                </a:solidFill>
              </a:rPr>
              <a:t>Gestión de una lista ordenada II</a:t>
            </a:r>
            <a:endParaRPr lang="es-ES" sz="2800" i="0" dirty="0">
              <a:solidFill>
                <a:srgbClr val="04617B">
                  <a:lumMod val="20000"/>
                  <a:lumOff val="80000"/>
                </a:srgbClr>
              </a:solidFill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&lt;iostream&gt;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using namespace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std;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&lt;fstream&gt;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"lista2.h"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insertar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&amp;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lista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n-U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registro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&amp;ok)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ok = </a:t>
            </a:r>
            <a:r>
              <a:rPr lang="en-U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lista.cont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== N)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ok = </a:t>
            </a:r>
            <a:r>
              <a:rPr lang="en-U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false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 </a:t>
            </a:r>
            <a:r>
              <a:rPr lang="en-US" sz="16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sz="1600" dirty="0" err="1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Lista</a:t>
            </a:r>
            <a:r>
              <a:rPr lang="en-US" sz="16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llena</a:t>
            </a:r>
            <a:endParaRPr lang="en-US" sz="1600" dirty="0" smtClean="0">
              <a:solidFill>
                <a:srgbClr val="92D050"/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}</a:t>
            </a:r>
            <a:endParaRPr lang="en-US" sz="1600" dirty="0" smtClean="0">
              <a:solidFill>
                <a:srgbClr val="92D050"/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while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((i &lt;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lista.cont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 &amp;&amp; 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lista.registros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[i] &lt;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registro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))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i++;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}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6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sz="1600" dirty="0" err="1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Insertamos</a:t>
            </a:r>
            <a:r>
              <a:rPr lang="en-US" sz="16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 en la </a:t>
            </a:r>
            <a:r>
              <a:rPr lang="en-US" sz="1600" dirty="0" err="1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posición</a:t>
            </a:r>
            <a:r>
              <a:rPr lang="en-US" sz="16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i</a:t>
            </a:r>
            <a:endParaRPr lang="en-US" sz="1600" dirty="0" smtClean="0">
              <a:solidFill>
                <a:srgbClr val="92D050"/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U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j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lista.cont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 j &gt; i; j--) {</a:t>
            </a:r>
            <a:r>
              <a:rPr lang="en-US" sz="1600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sz="1600" dirty="0" err="1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Desplazar</a:t>
            </a:r>
            <a:r>
              <a:rPr lang="en-US" sz="16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a la </a:t>
            </a:r>
            <a:r>
              <a:rPr lang="en-US" sz="1600" dirty="0" err="1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derecha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lista.registros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[j]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lista.registros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[j - </a:t>
            </a:r>
            <a:r>
              <a:rPr lang="en-U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];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}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  <a:tabLst>
                <a:tab pos="6276975" algn="l"/>
              </a:tabLs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...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787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7239548" y="404664"/>
            <a:ext cx="1451038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lista2.cpp</a:t>
            </a:r>
          </a:p>
        </p:txBody>
      </p:sp>
      <p:cxnSp>
        <p:nvCxnSpPr>
          <p:cNvPr id="8" name="7 Conector recto de flecha"/>
          <p:cNvCxnSpPr/>
          <p:nvPr/>
        </p:nvCxnSpPr>
        <p:spPr>
          <a:xfrm rot="10800000">
            <a:off x="3131840" y="2401838"/>
            <a:ext cx="1368152" cy="1588"/>
          </a:xfrm>
          <a:prstGeom prst="straightConnector1">
            <a:avLst/>
          </a:prstGeom>
          <a:ln w="38100">
            <a:solidFill>
              <a:srgbClr val="FFC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6 CuadroTexto"/>
          <p:cNvSpPr txBox="1"/>
          <p:nvPr/>
        </p:nvSpPr>
        <p:spPr>
          <a:xfrm>
            <a:off x="5004048" y="385614"/>
            <a:ext cx="1882552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Implementación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Programa principal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  <a:buClr>
                <a:srgbClr val="0BD0D9"/>
              </a:buClr>
            </a:pPr>
            <a:r>
              <a:rPr lang="es-ES" sz="2800" dirty="0" smtClean="0">
                <a:solidFill>
                  <a:srgbClr val="04617B">
                    <a:lumMod val="20000"/>
                    <a:lumOff val="80000"/>
                  </a:srgbClr>
                </a:solidFill>
              </a:rPr>
              <a:t>Gestión de una lista ordenada II</a:t>
            </a:r>
            <a:endParaRPr lang="es-ES" sz="2800" i="0" dirty="0" smtClean="0">
              <a:solidFill>
                <a:srgbClr val="04617B">
                  <a:lumMod val="20000"/>
                  <a:lumOff val="80000"/>
                </a:srgbClr>
              </a:solidFill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&lt;iostream&gt;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using namespace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std;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registro.h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"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"lista2.h"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menu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main()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lista;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ok;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op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, pos;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cargar(lista, ok);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(!ok)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cout &lt;&lt;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"No se pudo abrir el archivo!"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&lt;&lt; endl;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do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   mostrar(lista);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op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menu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marL="361950" lvl="1" indent="0" defTabSz="6819900">
              <a:lnSpc>
                <a:spcPts val="1800"/>
              </a:lnSpc>
              <a:spcBef>
                <a:spcPts val="0"/>
              </a:spcBef>
              <a:buNone/>
              <a:tabLst>
                <a:tab pos="6276975" algn="l"/>
              </a:tabLst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   ...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 </a:t>
            </a:r>
            <a:fld id="{042AED99-7FB4-404E-8A97-64753DCE42EC}" type="slidenum">
              <a:rPr lang="es-ES" smtClean="0"/>
              <a:pPr/>
              <a:t>788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7619459" y="404664"/>
            <a:ext cx="1071127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bd2.cpp</a:t>
            </a:r>
          </a:p>
        </p:txBody>
      </p:sp>
      <p:cxnSp>
        <p:nvCxnSpPr>
          <p:cNvPr id="9" name="8 Conector recto de flecha"/>
          <p:cNvCxnSpPr/>
          <p:nvPr/>
        </p:nvCxnSpPr>
        <p:spPr>
          <a:xfrm rot="10800000">
            <a:off x="3275856" y="2419299"/>
            <a:ext cx="1368152" cy="1588"/>
          </a:xfrm>
          <a:prstGeom prst="straightConnector1">
            <a:avLst/>
          </a:prstGeom>
          <a:ln w="38100">
            <a:solidFill>
              <a:srgbClr val="FFC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rot="10800000">
            <a:off x="3275856" y="2208608"/>
            <a:ext cx="1368152" cy="1588"/>
          </a:xfrm>
          <a:prstGeom prst="straightConnector1">
            <a:avLst/>
          </a:prstGeom>
          <a:ln w="38100">
            <a:solidFill>
              <a:srgbClr val="FFC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6 Grupo"/>
          <p:cNvGrpSpPr/>
          <p:nvPr/>
        </p:nvGrpSpPr>
        <p:grpSpPr>
          <a:xfrm>
            <a:off x="3995067" y="3212976"/>
            <a:ext cx="4464496" cy="849238"/>
            <a:chOff x="899593" y="5416649"/>
            <a:chExt cx="4648274" cy="8492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7 CuadroTexto"/>
            <p:cNvSpPr txBox="1"/>
            <p:nvPr/>
          </p:nvSpPr>
          <p:spPr>
            <a:xfrm>
              <a:off x="899593" y="5416649"/>
              <a:ext cx="4648274" cy="8492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pPr marL="542925" lvl="0">
                <a:spcAft>
                  <a:spcPts val="600"/>
                </a:spcAft>
              </a:pPr>
              <a:r>
                <a:rPr lang="es-ES" sz="2000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¡</a:t>
              </a:r>
              <a:r>
                <a:rPr lang="es-ES" sz="2000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No </a:t>
              </a:r>
              <a:r>
                <a:rPr lang="es-ES" sz="2000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intentes compilar este </a:t>
              </a:r>
              <a:r>
                <a:rPr lang="es-ES" sz="2000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ejemplo!</a:t>
              </a:r>
              <a:endParaRPr lang="es-ES" sz="20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  <a:p>
              <a:pPr marL="542925" lvl="0">
                <a:spcAft>
                  <a:spcPts val="600"/>
                </a:spcAft>
              </a:pPr>
              <a:r>
                <a:rPr lang="es-ES" sz="2000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Tiene </a:t>
              </a:r>
              <a:r>
                <a:rPr lang="es-ES" sz="2000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errores</a:t>
              </a:r>
              <a:endParaRPr lang="es-ES" sz="20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pic>
          <p:nvPicPr>
            <p:cNvPr id="13" name="Picture 3" descr="D:\Docencia\Fundamentos de programación\CV\icoGuille\xeye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3660" y="5420841"/>
              <a:ext cx="426720" cy="4267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Fundamentos de la programación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789</a:t>
            </a:fld>
            <a:endParaRPr lang="en-U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567378" cy="365125"/>
          </a:xfrm>
        </p:spPr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2028023" y="3044280"/>
            <a:ext cx="5088252" cy="144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El problema de las</a:t>
            </a:r>
            <a:b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inclusiones múltiples</a:t>
            </a:r>
            <a:endParaRPr lang="es-E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Inclusiones múltiples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  <a:buClr>
                <a:srgbClr val="0BD0D9"/>
              </a:buClr>
            </a:pPr>
            <a:r>
              <a:rPr lang="es-ES" sz="2800" dirty="0">
                <a:solidFill>
                  <a:srgbClr val="04617B">
                    <a:lumMod val="20000"/>
                    <a:lumOff val="80000"/>
                  </a:srgbClr>
                </a:solidFill>
              </a:rPr>
              <a:t>Gestión de una lista ordenada II</a:t>
            </a:r>
            <a:endParaRPr lang="es-ES" sz="2800" i="0" dirty="0">
              <a:solidFill>
                <a:srgbClr val="04617B">
                  <a:lumMod val="20000"/>
                  <a:lumOff val="80000"/>
                </a:srgbClr>
              </a:solidFill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2 módulos y el programa principal: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790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grpSp>
        <p:nvGrpSpPr>
          <p:cNvPr id="6" name="38 Grupo"/>
          <p:cNvGrpSpPr/>
          <p:nvPr/>
        </p:nvGrpSpPr>
        <p:grpSpPr>
          <a:xfrm>
            <a:off x="1214024" y="2224690"/>
            <a:ext cx="2061832" cy="880295"/>
            <a:chOff x="1214024" y="2224690"/>
            <a:chExt cx="2061832" cy="880295"/>
          </a:xfrm>
        </p:grpSpPr>
        <p:sp>
          <p:nvSpPr>
            <p:cNvPr id="7" name="6 Recortar rectángulo de esquina sencilla"/>
            <p:cNvSpPr/>
            <p:nvPr/>
          </p:nvSpPr>
          <p:spPr>
            <a:xfrm>
              <a:off x="1214024" y="2564985"/>
              <a:ext cx="2061832" cy="540000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2000" tIns="36000" rIns="0" bIns="36000" rtlCol="0" anchor="t" anchorCtr="0"/>
            <a:lstStyle/>
            <a:p>
              <a:r>
                <a:rPr lang="es-ES" sz="12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#include &lt;string&gt;</a:t>
              </a:r>
            </a:p>
            <a:p>
              <a:r>
                <a:rPr lang="es-ES" sz="12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...</a:t>
              </a:r>
            </a:p>
            <a:p>
              <a:endParaRPr lang="es-ES" sz="12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259632" y="2224690"/>
              <a:ext cx="1178528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registro.h</a:t>
              </a:r>
              <a:endPara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</p:grpSp>
      <p:grpSp>
        <p:nvGrpSpPr>
          <p:cNvPr id="17" name="39 Grupo"/>
          <p:cNvGrpSpPr/>
          <p:nvPr/>
        </p:nvGrpSpPr>
        <p:grpSpPr>
          <a:xfrm>
            <a:off x="1214024" y="3160794"/>
            <a:ext cx="2061832" cy="1060294"/>
            <a:chOff x="1214024" y="3160794"/>
            <a:chExt cx="2061832" cy="1060294"/>
          </a:xfrm>
        </p:grpSpPr>
        <p:sp>
          <p:nvSpPr>
            <p:cNvPr id="9" name="8 Recortar rectángulo de esquina sencilla"/>
            <p:cNvSpPr/>
            <p:nvPr/>
          </p:nvSpPr>
          <p:spPr>
            <a:xfrm>
              <a:off x="1214024" y="3501088"/>
              <a:ext cx="2061832" cy="720000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2000" tIns="36000" rIns="0" bIns="36000" rtlCol="0" anchor="t" anchorCtr="0"/>
            <a:lstStyle/>
            <a:p>
              <a:r>
                <a:rPr lang="es-ES" sz="12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...</a:t>
              </a:r>
            </a:p>
            <a:p>
              <a:r>
                <a:rPr lang="es-ES" sz="12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#include "</a:t>
              </a:r>
              <a:r>
                <a:rPr lang="es-ES" sz="12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registro.h</a:t>
              </a:r>
              <a:r>
                <a:rPr lang="es-ES" sz="12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"</a:t>
              </a:r>
            </a:p>
            <a:p>
              <a:r>
                <a:rPr lang="es-ES" sz="12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...</a:t>
              </a:r>
            </a:p>
            <a:p>
              <a:endParaRPr lang="es-ES" sz="12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1259632" y="3160794"/>
              <a:ext cx="1377300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registro.cpp</a:t>
              </a:r>
            </a:p>
          </p:txBody>
        </p:sp>
      </p:grpSp>
      <p:grpSp>
        <p:nvGrpSpPr>
          <p:cNvPr id="19" name="41 Grupo"/>
          <p:cNvGrpSpPr/>
          <p:nvPr/>
        </p:nvGrpSpPr>
        <p:grpSpPr>
          <a:xfrm>
            <a:off x="4094344" y="3894956"/>
            <a:ext cx="2061832" cy="1060295"/>
            <a:chOff x="4094344" y="3894956"/>
            <a:chExt cx="2061832" cy="1060295"/>
          </a:xfrm>
        </p:grpSpPr>
        <p:sp>
          <p:nvSpPr>
            <p:cNvPr id="11" name="10 Recortar rectángulo de esquina sencilla"/>
            <p:cNvSpPr/>
            <p:nvPr/>
          </p:nvSpPr>
          <p:spPr>
            <a:xfrm>
              <a:off x="4094344" y="4235251"/>
              <a:ext cx="2061832" cy="720000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2000" tIns="36000" rIns="0" bIns="36000" rtlCol="0" anchor="t" anchorCtr="0"/>
            <a:lstStyle/>
            <a:p>
              <a:r>
                <a:rPr lang="es-ES" sz="12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...</a:t>
              </a:r>
            </a:p>
            <a:p>
              <a:r>
                <a:rPr lang="es-ES" sz="12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#include "</a:t>
              </a:r>
              <a:r>
                <a:rPr lang="es-ES" sz="12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registro.h</a:t>
              </a:r>
              <a:r>
                <a:rPr lang="es-ES" sz="12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"</a:t>
              </a:r>
            </a:p>
            <a:p>
              <a:r>
                <a:rPr lang="es-ES" sz="12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...</a:t>
              </a:r>
            </a:p>
            <a:p>
              <a:endParaRPr lang="es-ES" sz="12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4139952" y="3894956"/>
              <a:ext cx="979755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lista2.h</a:t>
              </a:r>
            </a:p>
          </p:txBody>
        </p:sp>
      </p:grpSp>
      <p:grpSp>
        <p:nvGrpSpPr>
          <p:cNvPr id="21" name="43 Grupo"/>
          <p:cNvGrpSpPr/>
          <p:nvPr/>
        </p:nvGrpSpPr>
        <p:grpSpPr>
          <a:xfrm>
            <a:off x="4094344" y="4998319"/>
            <a:ext cx="2061832" cy="1166985"/>
            <a:chOff x="4094344" y="4998319"/>
            <a:chExt cx="2061832" cy="1166985"/>
          </a:xfrm>
        </p:grpSpPr>
        <p:sp>
          <p:nvSpPr>
            <p:cNvPr id="13" name="12 Recortar rectángulo de esquina sencilla"/>
            <p:cNvSpPr/>
            <p:nvPr/>
          </p:nvSpPr>
          <p:spPr>
            <a:xfrm>
              <a:off x="4094344" y="5338613"/>
              <a:ext cx="2061832" cy="826691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2000" tIns="36000" rIns="0" bIns="36000" rtlCol="0" anchor="t" anchorCtr="0"/>
            <a:lstStyle/>
            <a:p>
              <a:r>
                <a:rPr lang="es-ES" sz="12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...</a:t>
              </a:r>
            </a:p>
            <a:p>
              <a:r>
                <a:rPr lang="es-ES" sz="12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#include "lista2.h"</a:t>
              </a:r>
            </a:p>
            <a:p>
              <a:r>
                <a:rPr lang="es-ES" sz="12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...</a:t>
              </a:r>
            </a:p>
            <a:p>
              <a:endParaRPr lang="es-ES" sz="12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4139952" y="4998319"/>
              <a:ext cx="1178528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lista2.cpp</a:t>
              </a:r>
            </a:p>
          </p:txBody>
        </p:sp>
      </p:grpSp>
      <p:grpSp>
        <p:nvGrpSpPr>
          <p:cNvPr id="23" name="45 Grupo"/>
          <p:cNvGrpSpPr/>
          <p:nvPr/>
        </p:nvGrpSpPr>
        <p:grpSpPr>
          <a:xfrm>
            <a:off x="6426538" y="1719858"/>
            <a:ext cx="2105902" cy="1291256"/>
            <a:chOff x="6426538" y="1719858"/>
            <a:chExt cx="2105902" cy="1291256"/>
          </a:xfrm>
        </p:grpSpPr>
        <p:sp>
          <p:nvSpPr>
            <p:cNvPr id="15" name="14 Recortar rectángulo de esquina sencilla"/>
            <p:cNvSpPr/>
            <p:nvPr/>
          </p:nvSpPr>
          <p:spPr>
            <a:xfrm>
              <a:off x="6426538" y="2060152"/>
              <a:ext cx="2105902" cy="950962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2000" tIns="36000" rIns="0" bIns="36000" rtlCol="0" anchor="t" anchorCtr="0"/>
            <a:lstStyle/>
            <a:p>
              <a:r>
                <a:rPr lang="es-ES" sz="12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...</a:t>
              </a:r>
            </a:p>
            <a:p>
              <a:r>
                <a:rPr lang="es-ES" sz="12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#include "</a:t>
              </a:r>
              <a:r>
                <a:rPr lang="es-ES" sz="12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registro.h</a:t>
              </a:r>
              <a:r>
                <a:rPr lang="es-ES" sz="12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"</a:t>
              </a:r>
            </a:p>
            <a:p>
              <a:r>
                <a:rPr lang="es-ES" sz="12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#include "lista2.h"</a:t>
              </a:r>
            </a:p>
            <a:p>
              <a:r>
                <a:rPr lang="es-ES" sz="12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...</a:t>
              </a:r>
            </a:p>
            <a:p>
              <a:endParaRPr lang="es-ES" sz="12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6472146" y="1719858"/>
              <a:ext cx="880369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bd2.cpp</a:t>
              </a:r>
            </a:p>
          </p:txBody>
        </p:sp>
      </p:grpSp>
      <p:grpSp>
        <p:nvGrpSpPr>
          <p:cNvPr id="27" name="40 Grupo"/>
          <p:cNvGrpSpPr/>
          <p:nvPr/>
        </p:nvGrpSpPr>
        <p:grpSpPr>
          <a:xfrm>
            <a:off x="817240" y="2401838"/>
            <a:ext cx="442392" cy="1474069"/>
            <a:chOff x="817240" y="2401838"/>
            <a:chExt cx="442392" cy="1474069"/>
          </a:xfrm>
        </p:grpSpPr>
        <p:cxnSp>
          <p:nvCxnSpPr>
            <p:cNvPr id="18" name="17 Conector recto"/>
            <p:cNvCxnSpPr/>
            <p:nvPr/>
          </p:nvCxnSpPr>
          <p:spPr>
            <a:xfrm rot="10800000">
              <a:off x="817240" y="3875906"/>
              <a:ext cx="396784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90526" y="3139666"/>
              <a:ext cx="1472481" cy="1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 de flecha"/>
            <p:cNvCxnSpPr/>
            <p:nvPr/>
          </p:nvCxnSpPr>
          <p:spPr>
            <a:xfrm>
              <a:off x="817241" y="2401838"/>
              <a:ext cx="442391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42 Grupo"/>
          <p:cNvGrpSpPr/>
          <p:nvPr/>
        </p:nvGrpSpPr>
        <p:grpSpPr>
          <a:xfrm>
            <a:off x="3428576" y="2430413"/>
            <a:ext cx="673276" cy="2155356"/>
            <a:chOff x="3428576" y="2430413"/>
            <a:chExt cx="673276" cy="2155356"/>
          </a:xfrm>
        </p:grpSpPr>
        <p:cxnSp>
          <p:nvCxnSpPr>
            <p:cNvPr id="28" name="27 Conector recto"/>
            <p:cNvCxnSpPr/>
            <p:nvPr/>
          </p:nvCxnSpPr>
          <p:spPr>
            <a:xfrm rot="10800000" flipV="1">
              <a:off x="3851920" y="4576240"/>
              <a:ext cx="249932" cy="3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 rot="16200000" flipV="1">
              <a:off x="2784561" y="3508884"/>
              <a:ext cx="2153768" cy="1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 de flecha"/>
            <p:cNvCxnSpPr/>
            <p:nvPr/>
          </p:nvCxnSpPr>
          <p:spPr>
            <a:xfrm flipH="1">
              <a:off x="3428576" y="2430413"/>
              <a:ext cx="442391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32 Conector recto de flecha"/>
          <p:cNvCxnSpPr/>
          <p:nvPr/>
        </p:nvCxnSpPr>
        <p:spPr>
          <a:xfrm rot="10800000">
            <a:off x="3926266" y="2443114"/>
            <a:ext cx="2500273" cy="1588"/>
          </a:xfrm>
          <a:prstGeom prst="straightConnector1">
            <a:avLst/>
          </a:prstGeom>
          <a:ln w="28575">
            <a:solidFill>
              <a:srgbClr val="FFC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46 Grupo"/>
          <p:cNvGrpSpPr/>
          <p:nvPr/>
        </p:nvGrpSpPr>
        <p:grpSpPr>
          <a:xfrm>
            <a:off x="5751885" y="2622135"/>
            <a:ext cx="673273" cy="1466050"/>
            <a:chOff x="5751885" y="2622135"/>
            <a:chExt cx="673273" cy="1466050"/>
          </a:xfrm>
        </p:grpSpPr>
        <p:cxnSp>
          <p:nvCxnSpPr>
            <p:cNvPr id="35" name="34 Conector recto"/>
            <p:cNvCxnSpPr/>
            <p:nvPr/>
          </p:nvCxnSpPr>
          <p:spPr>
            <a:xfrm rot="10800000" flipV="1">
              <a:off x="6175226" y="2622135"/>
              <a:ext cx="249932" cy="3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 rot="5400000" flipH="1" flipV="1">
              <a:off x="5451728" y="3355162"/>
              <a:ext cx="1466046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 de flecha"/>
            <p:cNvCxnSpPr/>
            <p:nvPr/>
          </p:nvCxnSpPr>
          <p:spPr>
            <a:xfrm flipH="1">
              <a:off x="5751885" y="4075484"/>
              <a:ext cx="442391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44 Grupo"/>
          <p:cNvGrpSpPr/>
          <p:nvPr/>
        </p:nvGrpSpPr>
        <p:grpSpPr>
          <a:xfrm>
            <a:off x="3705068" y="4077072"/>
            <a:ext cx="442392" cy="1651299"/>
            <a:chOff x="3705068" y="4077072"/>
            <a:chExt cx="442392" cy="1651299"/>
          </a:xfrm>
        </p:grpSpPr>
        <p:cxnSp>
          <p:nvCxnSpPr>
            <p:cNvPr id="24" name="23 Conector recto"/>
            <p:cNvCxnSpPr/>
            <p:nvPr/>
          </p:nvCxnSpPr>
          <p:spPr>
            <a:xfrm rot="10800000">
              <a:off x="3705068" y="5728369"/>
              <a:ext cx="396784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 rot="16200000" flipV="1">
              <a:off x="2889740" y="4903515"/>
              <a:ext cx="1649711" cy="2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 de flecha"/>
            <p:cNvCxnSpPr/>
            <p:nvPr/>
          </p:nvCxnSpPr>
          <p:spPr>
            <a:xfrm>
              <a:off x="3705069" y="4077072"/>
              <a:ext cx="442391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o 36"/>
          <p:cNvGrpSpPr/>
          <p:nvPr/>
        </p:nvGrpSpPr>
        <p:grpSpPr>
          <a:xfrm>
            <a:off x="1088488" y="5543706"/>
            <a:ext cx="1548444" cy="369332"/>
            <a:chOff x="1088488" y="5543706"/>
            <a:chExt cx="1548444" cy="369332"/>
          </a:xfrm>
        </p:grpSpPr>
        <p:cxnSp>
          <p:nvCxnSpPr>
            <p:cNvPr id="49" name="48 Conector recto de flecha"/>
            <p:cNvCxnSpPr/>
            <p:nvPr/>
          </p:nvCxnSpPr>
          <p:spPr>
            <a:xfrm>
              <a:off x="1088488" y="5726784"/>
              <a:ext cx="549664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49 CuadroTexto"/>
            <p:cNvSpPr txBox="1"/>
            <p:nvPr/>
          </p:nvSpPr>
          <p:spPr>
            <a:xfrm>
              <a:off x="1592544" y="5543706"/>
              <a:ext cx="1044388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Incluye...</a:t>
              </a: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Inclusiones múltiples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  <a:buClr>
                <a:srgbClr val="0BD0D9"/>
              </a:buClr>
            </a:pPr>
            <a:r>
              <a:rPr lang="es-ES" sz="2800" dirty="0">
                <a:solidFill>
                  <a:srgbClr val="04617B">
                    <a:lumMod val="20000"/>
                    <a:lumOff val="80000"/>
                  </a:srgbClr>
                </a:solidFill>
              </a:rPr>
              <a:t>Gestión de una lista ordenada II</a:t>
            </a:r>
            <a:endParaRPr lang="es-ES" sz="2800" i="0" dirty="0">
              <a:solidFill>
                <a:srgbClr val="04617B">
                  <a:lumMod val="20000"/>
                  <a:lumOff val="80000"/>
                </a:srgbClr>
              </a:solidFill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Preprocesamiento de </a:t>
            </a:r>
            <a:r>
              <a:rPr lang="es-ES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</a:t>
            </a:r>
            <a:r>
              <a:rPr lang="es-ES" dirty="0" smtClean="0"/>
              <a:t>: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#include &lt;iostream&gt;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using namespace std;</a:t>
            </a:r>
          </a:p>
          <a:p>
            <a:pPr marL="361950" lvl="1" indent="0">
              <a:spcBef>
                <a:spcPts val="0"/>
              </a:spcBef>
              <a:buNone/>
            </a:pPr>
            <a:endParaRPr lang="en-US" sz="1400" dirty="0" smtClean="0">
              <a:solidFill>
                <a:srgbClr val="FFCCFF"/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registro.h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"</a:t>
            </a:r>
          </a:p>
          <a:p>
            <a:pPr marL="361950" lvl="1" indent="0">
              <a:spcBef>
                <a:spcPts val="0"/>
              </a:spcBef>
              <a:buNone/>
            </a:pPr>
            <a:endParaRPr lang="en-US" sz="1400" dirty="0" smtClean="0">
              <a:solidFill>
                <a:srgbClr val="FFCCFF"/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"lista2.h"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n-US" sz="1400" dirty="0" smtClean="0">
              <a:solidFill>
                <a:prstClr val="white"/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4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 </a:t>
            </a:r>
            <a:r>
              <a:rPr lang="en-US" sz="14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menu();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n-US" sz="1400" dirty="0" smtClean="0">
              <a:solidFill>
                <a:prstClr val="white"/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4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...</a:t>
            </a:r>
            <a:endParaRPr lang="es-ES" sz="18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791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grpSp>
        <p:nvGrpSpPr>
          <p:cNvPr id="6" name="Grupo 5"/>
          <p:cNvGrpSpPr/>
          <p:nvPr/>
        </p:nvGrpSpPr>
        <p:grpSpPr>
          <a:xfrm>
            <a:off x="3131840" y="1700808"/>
            <a:ext cx="4913230" cy="1600438"/>
            <a:chOff x="3131840" y="1700808"/>
            <a:chExt cx="4913230" cy="1600438"/>
          </a:xfrm>
        </p:grpSpPr>
        <p:sp>
          <p:nvSpPr>
            <p:cNvPr id="43" name="42 Flecha izquierda"/>
            <p:cNvSpPr/>
            <p:nvPr/>
          </p:nvSpPr>
          <p:spPr>
            <a:xfrm>
              <a:off x="3131840" y="2670820"/>
              <a:ext cx="2376264" cy="216024"/>
            </a:xfrm>
            <a:prstGeom prst="leftArrow">
              <a:avLst/>
            </a:prstGeom>
            <a:solidFill>
              <a:srgbClr val="FFC000"/>
            </a:solidFill>
            <a:ln w="19050">
              <a:noFill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39 Rectángulo"/>
            <p:cNvSpPr/>
            <p:nvPr/>
          </p:nvSpPr>
          <p:spPr>
            <a:xfrm>
              <a:off x="5364088" y="1700808"/>
              <a:ext cx="2680982" cy="1600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361950" lvl="1" indent="0">
                <a:spcBef>
                  <a:spcPts val="0"/>
                </a:spcBef>
                <a:buNone/>
              </a:pPr>
              <a:r>
                <a:rPr lang="en-US" sz="1400" dirty="0" smtClean="0">
                  <a:solidFill>
                    <a:srgbClr val="FFCCFF"/>
                  </a:solidFill>
                  <a:latin typeface="Consolas" pitchFamily="49" charset="0"/>
                  <a:cs typeface="Consolas" pitchFamily="49" charset="0"/>
                </a:rPr>
                <a:t>#include </a:t>
              </a:r>
              <a:r>
                <a:rPr lang="en-US" sz="1400" dirty="0" smtClean="0">
                  <a:latin typeface="Consolas" pitchFamily="49" charset="0"/>
                  <a:cs typeface="Consolas" pitchFamily="49" charset="0"/>
                </a:rPr>
                <a:t>&lt;string&gt;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n-U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itchFamily="49" charset="0"/>
                  <a:cs typeface="Consolas" pitchFamily="49" charset="0"/>
                </a:rPr>
                <a:t>using namespace </a:t>
              </a:r>
              <a:r>
                <a:rPr lang="en-US" sz="1400" dirty="0" smtClean="0">
                  <a:latin typeface="Consolas" pitchFamily="49" charset="0"/>
                  <a:cs typeface="Consolas" pitchFamily="49" charset="0"/>
                </a:rPr>
                <a:t>std;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endParaRPr lang="en-US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endParaRP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itchFamily="49" charset="0"/>
                  <a:cs typeface="Consolas" pitchFamily="49" charset="0"/>
                </a:rPr>
                <a:t>typedef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1400" dirty="0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struct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{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  ...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} </a:t>
              </a:r>
              <a:r>
                <a:rPr lang="es-ES" sz="1400" dirty="0" err="1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tRegistro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...</a:t>
              </a:r>
              <a:endParaRPr lang="es-ES" dirty="0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2763026" y="3033490"/>
            <a:ext cx="3438128" cy="3088840"/>
            <a:chOff x="2763026" y="3033490"/>
            <a:chExt cx="3438128" cy="3088840"/>
          </a:xfrm>
        </p:grpSpPr>
        <p:sp>
          <p:nvSpPr>
            <p:cNvPr id="45" name="44 Flecha doblada"/>
            <p:cNvSpPr/>
            <p:nvPr/>
          </p:nvSpPr>
          <p:spPr>
            <a:xfrm flipH="1">
              <a:off x="2767413" y="3033490"/>
              <a:ext cx="728854" cy="722967"/>
            </a:xfrm>
            <a:prstGeom prst="bentArrow">
              <a:avLst>
                <a:gd name="adj1" fmla="val 13239"/>
                <a:gd name="adj2" fmla="val 25000"/>
                <a:gd name="adj3" fmla="val 21079"/>
                <a:gd name="adj4" fmla="val 47670"/>
              </a:avLst>
            </a:prstGeom>
            <a:solidFill>
              <a:srgbClr val="FFC000"/>
            </a:solidFill>
            <a:ln w="19050">
              <a:noFill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42" name="41 Rectángulo"/>
            <p:cNvSpPr/>
            <p:nvPr/>
          </p:nvSpPr>
          <p:spPr>
            <a:xfrm>
              <a:off x="2763026" y="3660117"/>
              <a:ext cx="3438128" cy="246221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361950" lvl="1" indent="0">
                <a:spcBef>
                  <a:spcPts val="0"/>
                </a:spcBef>
                <a:buNone/>
              </a:pPr>
              <a:r>
                <a:rPr lang="en-US" sz="1400" dirty="0" smtClean="0">
                  <a:solidFill>
                    <a:srgbClr val="FFCCFF"/>
                  </a:solidFill>
                  <a:latin typeface="Consolas" pitchFamily="49" charset="0"/>
                  <a:cs typeface="Consolas" pitchFamily="49" charset="0"/>
                </a:rPr>
                <a:t>#include </a:t>
              </a:r>
              <a:r>
                <a:rPr lang="en-US" sz="1400" dirty="0" smtClean="0">
                  <a:latin typeface="Consolas" pitchFamily="49" charset="0"/>
                  <a:cs typeface="Consolas" pitchFamily="49" charset="0"/>
                </a:rPr>
                <a:t>&lt;string&gt;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n-U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itchFamily="49" charset="0"/>
                  <a:cs typeface="Consolas" pitchFamily="49" charset="0"/>
                </a:rPr>
                <a:t>using namespace </a:t>
              </a:r>
              <a:r>
                <a:rPr lang="en-US" sz="1400" dirty="0" smtClean="0">
                  <a:latin typeface="Consolas" pitchFamily="49" charset="0"/>
                  <a:cs typeface="Consolas" pitchFamily="49" charset="0"/>
                </a:rPr>
                <a:t>std;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n-US" sz="1400" dirty="0" smtClean="0">
                  <a:solidFill>
                    <a:srgbClr val="FFCCFF"/>
                  </a:solidFill>
                  <a:latin typeface="Consolas" pitchFamily="49" charset="0"/>
                  <a:cs typeface="Consolas" pitchFamily="49" charset="0"/>
                </a:rPr>
                <a:t>#include</a:t>
              </a:r>
              <a:r>
                <a:rPr lang="en-US" sz="1400" dirty="0" smtClean="0">
                  <a:latin typeface="Consolas" pitchFamily="49" charset="0"/>
                  <a:cs typeface="Consolas" pitchFamily="49" charset="0"/>
                </a:rPr>
                <a:t> "</a:t>
              </a:r>
              <a:r>
                <a:rPr lang="en-US" sz="1400" dirty="0" err="1" smtClean="0">
                  <a:latin typeface="Consolas" pitchFamily="49" charset="0"/>
                  <a:cs typeface="Consolas" pitchFamily="49" charset="0"/>
                </a:rPr>
                <a:t>registro.h</a:t>
              </a:r>
              <a:r>
                <a:rPr lang="en-US" sz="1400" dirty="0" smtClean="0">
                  <a:latin typeface="Consolas" pitchFamily="49" charset="0"/>
                  <a:cs typeface="Consolas" pitchFamily="49" charset="0"/>
                </a:rPr>
                <a:t>"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endParaRPr lang="en-US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endParaRP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itchFamily="49" charset="0"/>
                  <a:cs typeface="Consolas" pitchFamily="49" charset="0"/>
                </a:rPr>
                <a:t>const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1400" dirty="0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int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N = </a:t>
              </a:r>
              <a:r>
                <a:rPr lang="es-ES" sz="1400" dirty="0" smtClean="0">
                  <a:solidFill>
                    <a:srgbClr val="FFFF00"/>
                  </a:solidFill>
                  <a:latin typeface="Consolas" pitchFamily="49" charset="0"/>
                  <a:cs typeface="Consolas" pitchFamily="49" charset="0"/>
                </a:rPr>
                <a:t>100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itchFamily="49" charset="0"/>
                  <a:cs typeface="Consolas" pitchFamily="49" charset="0"/>
                </a:rPr>
                <a:t>typedef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1400" dirty="0" err="1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tRegistro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1400" dirty="0" err="1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[N];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itchFamily="49" charset="0"/>
                  <a:cs typeface="Consolas" pitchFamily="49" charset="0"/>
                </a:rPr>
                <a:t>typedef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1400" dirty="0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struct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{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  </a:t>
              </a:r>
              <a:r>
                <a:rPr lang="es-ES" sz="1400" dirty="0" err="1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registros;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  </a:t>
              </a:r>
              <a:r>
                <a:rPr lang="es-ES" sz="1400" dirty="0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int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1400" dirty="0" err="1" smtClean="0">
                  <a:latin typeface="Consolas" pitchFamily="49" charset="0"/>
                  <a:cs typeface="Consolas" pitchFamily="49" charset="0"/>
                </a:rPr>
                <a:t>cont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} </a:t>
              </a:r>
              <a:r>
                <a:rPr lang="es-ES" sz="1400" dirty="0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tLista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...</a:t>
              </a:r>
              <a:endParaRPr lang="es-ES" dirty="0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5367575" y="3516101"/>
            <a:ext cx="3342789" cy="1600438"/>
            <a:chOff x="5367575" y="3516101"/>
            <a:chExt cx="3342789" cy="1600438"/>
          </a:xfrm>
        </p:grpSpPr>
        <p:sp>
          <p:nvSpPr>
            <p:cNvPr id="44" name="43 Flecha izquierda"/>
            <p:cNvSpPr/>
            <p:nvPr/>
          </p:nvSpPr>
          <p:spPr>
            <a:xfrm>
              <a:off x="5367575" y="4159064"/>
              <a:ext cx="1004626" cy="216024"/>
            </a:xfrm>
            <a:prstGeom prst="leftArrow">
              <a:avLst/>
            </a:prstGeom>
            <a:solidFill>
              <a:srgbClr val="FFC000"/>
            </a:solidFill>
            <a:ln w="19050">
              <a:noFill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40 Rectángulo"/>
            <p:cNvSpPr/>
            <p:nvPr/>
          </p:nvSpPr>
          <p:spPr>
            <a:xfrm>
              <a:off x="6029382" y="3516101"/>
              <a:ext cx="2680982" cy="16004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361950" lvl="1" indent="0">
                <a:spcBef>
                  <a:spcPts val="0"/>
                </a:spcBef>
                <a:buNone/>
              </a:pPr>
              <a:r>
                <a:rPr lang="en-US" sz="1400" dirty="0" smtClean="0">
                  <a:solidFill>
                    <a:srgbClr val="FFCCFF"/>
                  </a:solidFill>
                  <a:latin typeface="Consolas" pitchFamily="49" charset="0"/>
                  <a:cs typeface="Consolas" pitchFamily="49" charset="0"/>
                </a:rPr>
                <a:t>#include </a:t>
              </a:r>
              <a:r>
                <a:rPr lang="en-US" sz="1400" dirty="0" smtClean="0">
                  <a:latin typeface="Consolas" pitchFamily="49" charset="0"/>
                  <a:cs typeface="Consolas" pitchFamily="49" charset="0"/>
                </a:rPr>
                <a:t>&lt;string&gt;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n-U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itchFamily="49" charset="0"/>
                  <a:cs typeface="Consolas" pitchFamily="49" charset="0"/>
                </a:rPr>
                <a:t>using namespace </a:t>
              </a:r>
              <a:r>
                <a:rPr lang="en-US" sz="1400" dirty="0" smtClean="0">
                  <a:latin typeface="Consolas" pitchFamily="49" charset="0"/>
                  <a:cs typeface="Consolas" pitchFamily="49" charset="0"/>
                </a:rPr>
                <a:t>std;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endParaRPr lang="en-US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endParaRP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itchFamily="49" charset="0"/>
                  <a:cs typeface="Consolas" pitchFamily="49" charset="0"/>
                </a:rPr>
                <a:t>typedef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1400" dirty="0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struct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{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  ...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} </a:t>
              </a:r>
              <a:r>
                <a:rPr lang="es-ES" sz="1400" dirty="0" err="1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tRegistro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...</a:t>
              </a:r>
              <a:endParaRPr lang="es-ES" dirty="0"/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Inclusiones múltiples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  <a:buClr>
                <a:srgbClr val="0BD0D9"/>
              </a:buClr>
            </a:pPr>
            <a:r>
              <a:rPr lang="es-ES" sz="2800" dirty="0">
                <a:solidFill>
                  <a:srgbClr val="04617B">
                    <a:lumMod val="20000"/>
                    <a:lumOff val="80000"/>
                  </a:srgbClr>
                </a:solidFill>
              </a:rPr>
              <a:t>Gestión de una lista ordenada II</a:t>
            </a:r>
            <a:endParaRPr lang="es-ES" sz="2800" i="0" dirty="0">
              <a:solidFill>
                <a:srgbClr val="04617B">
                  <a:lumMod val="20000"/>
                  <a:lumOff val="80000"/>
                </a:srgbClr>
              </a:solidFill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Preprocesamiento de </a:t>
            </a:r>
            <a:r>
              <a:rPr lang="es-ES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</a:t>
            </a:r>
            <a:r>
              <a:rPr lang="es-ES" dirty="0" smtClean="0"/>
              <a:t>: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#include &lt;iostream&gt;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using namespace std;</a:t>
            </a:r>
          </a:p>
          <a:p>
            <a:pPr marL="361950" lvl="1" indent="0">
              <a:spcBef>
                <a:spcPts val="0"/>
              </a:spcBef>
              <a:buNone/>
            </a:pPr>
            <a:endParaRPr lang="en-US" sz="1400" dirty="0" smtClean="0">
              <a:solidFill>
                <a:schemeClr val="tx1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#include &lt;string&gt;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using namespace std;</a:t>
            </a:r>
          </a:p>
          <a:p>
            <a:pPr marL="361950" lvl="1" indent="0">
              <a:spcBef>
                <a:spcPts val="0"/>
              </a:spcBef>
              <a:buNone/>
            </a:pPr>
            <a:endParaRPr lang="en-US" sz="1400" dirty="0" smtClean="0">
              <a:solidFill>
                <a:schemeClr val="accent2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typedef</a:t>
            </a:r>
            <a:r>
              <a:rPr lang="es-E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4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struct</a:t>
            </a:r>
            <a:r>
              <a:rPr lang="es-ES" sz="14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400" dirty="0" smtClean="0">
                <a:latin typeface="Consolas" pitchFamily="49" charset="0"/>
                <a:cs typeface="Consolas" pitchFamily="49" charset="0"/>
              </a:rPr>
              <a:t>   ...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400" dirty="0" smtClean="0">
                <a:latin typeface="Consolas" pitchFamily="49" charset="0"/>
                <a:cs typeface="Consolas" pitchFamily="49" charset="0"/>
              </a:rPr>
              <a:t>} </a:t>
            </a:r>
            <a:r>
              <a:rPr lang="es-ES" sz="14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400" dirty="0" smtClean="0">
                <a:latin typeface="Consolas" pitchFamily="49" charset="0"/>
                <a:cs typeface="Consolas" pitchFamily="49" charset="0"/>
              </a:rPr>
              <a:t>...</a:t>
            </a:r>
            <a:endParaRPr lang="es-ES" sz="1400" dirty="0" smtClean="0"/>
          </a:p>
          <a:p>
            <a:pPr marL="361950" lvl="1" indent="0">
              <a:spcBef>
                <a:spcPts val="0"/>
              </a:spcBef>
              <a:buNone/>
            </a:pPr>
            <a:endParaRPr lang="en-US" sz="1400" dirty="0" smtClean="0">
              <a:solidFill>
                <a:srgbClr val="FFCCFF"/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"lista2.h"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n-US" sz="1400" dirty="0" smtClean="0">
              <a:solidFill>
                <a:prstClr val="white"/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4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 </a:t>
            </a:r>
            <a:r>
              <a:rPr lang="en-US" sz="14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menu();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n-US" sz="1400" dirty="0" smtClean="0">
              <a:solidFill>
                <a:prstClr val="white"/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4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...</a:t>
            </a:r>
            <a:endParaRPr lang="es-ES" sz="18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792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799009" y="2593479"/>
            <a:ext cx="2160240" cy="1584176"/>
          </a:xfrm>
          <a:prstGeom prst="rect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" name="Grupo 5"/>
          <p:cNvGrpSpPr/>
          <p:nvPr/>
        </p:nvGrpSpPr>
        <p:grpSpPr>
          <a:xfrm>
            <a:off x="2851423" y="2388750"/>
            <a:ext cx="4230216" cy="3754874"/>
            <a:chOff x="2851423" y="2388750"/>
            <a:chExt cx="4230216" cy="3754874"/>
          </a:xfrm>
        </p:grpSpPr>
        <p:sp>
          <p:nvSpPr>
            <p:cNvPr id="44" name="43 Flecha izquierda"/>
            <p:cNvSpPr/>
            <p:nvPr/>
          </p:nvSpPr>
          <p:spPr>
            <a:xfrm>
              <a:off x="2851423" y="4384154"/>
              <a:ext cx="1004626" cy="216024"/>
            </a:xfrm>
            <a:prstGeom prst="leftArrow">
              <a:avLst/>
            </a:prstGeom>
            <a:solidFill>
              <a:srgbClr val="FFC000"/>
            </a:solidFill>
            <a:ln w="19050">
              <a:noFill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" name="41 Rectángulo"/>
            <p:cNvSpPr/>
            <p:nvPr/>
          </p:nvSpPr>
          <p:spPr>
            <a:xfrm>
              <a:off x="3643511" y="2388750"/>
              <a:ext cx="3438128" cy="375487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361950" lvl="1" indent="0">
                <a:spcBef>
                  <a:spcPts val="0"/>
                </a:spcBef>
                <a:buNone/>
              </a:pPr>
              <a:r>
                <a:rPr lang="en-US" sz="1400" dirty="0" smtClean="0">
                  <a:solidFill>
                    <a:srgbClr val="FFCCFF"/>
                  </a:solidFill>
                  <a:latin typeface="Consolas" pitchFamily="49" charset="0"/>
                  <a:cs typeface="Consolas" pitchFamily="49" charset="0"/>
                </a:rPr>
                <a:t>#include </a:t>
              </a:r>
              <a:r>
                <a:rPr lang="en-US" sz="1400" dirty="0" smtClean="0">
                  <a:latin typeface="Consolas" pitchFamily="49" charset="0"/>
                  <a:cs typeface="Consolas" pitchFamily="49" charset="0"/>
                </a:rPr>
                <a:t>&lt;string&gt;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n-U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itchFamily="49" charset="0"/>
                  <a:cs typeface="Consolas" pitchFamily="49" charset="0"/>
                </a:rPr>
                <a:t>using namespace </a:t>
              </a:r>
              <a:r>
                <a:rPr lang="en-US" sz="1400" dirty="0" smtClean="0">
                  <a:latin typeface="Consolas" pitchFamily="49" charset="0"/>
                  <a:cs typeface="Consolas" pitchFamily="49" charset="0"/>
                </a:rPr>
                <a:t>std;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n-US" sz="1400" dirty="0" smtClean="0">
                  <a:solidFill>
                    <a:srgbClr val="FFCCFF"/>
                  </a:solidFill>
                  <a:latin typeface="Consolas" pitchFamily="49" charset="0"/>
                  <a:cs typeface="Consolas" pitchFamily="49" charset="0"/>
                </a:rPr>
                <a:t>#include </a:t>
              </a:r>
              <a:r>
                <a:rPr lang="en-US" sz="1400" dirty="0" smtClean="0">
                  <a:latin typeface="Consolas" pitchFamily="49" charset="0"/>
                  <a:cs typeface="Consolas" pitchFamily="49" charset="0"/>
                </a:rPr>
                <a:t>&lt;string&gt;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n-U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itchFamily="49" charset="0"/>
                  <a:cs typeface="Consolas" pitchFamily="49" charset="0"/>
                </a:rPr>
                <a:t>using namespace </a:t>
              </a:r>
              <a:r>
                <a:rPr lang="en-US" sz="1400" dirty="0" smtClean="0">
                  <a:latin typeface="Consolas" pitchFamily="49" charset="0"/>
                  <a:cs typeface="Consolas" pitchFamily="49" charset="0"/>
                </a:rPr>
                <a:t>std;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endParaRPr lang="en-US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endParaRP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itchFamily="49" charset="0"/>
                  <a:cs typeface="Consolas" pitchFamily="49" charset="0"/>
                </a:rPr>
                <a:t>typedef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1400" dirty="0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struct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{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  ...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} </a:t>
              </a:r>
              <a:r>
                <a:rPr lang="es-ES" sz="1400" dirty="0" err="1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tRegistro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...</a:t>
              </a:r>
              <a:endParaRPr lang="es-ES" sz="1400" dirty="0" smtClean="0"/>
            </a:p>
            <a:p>
              <a:pPr marL="361950" lvl="1" indent="0">
                <a:spcBef>
                  <a:spcPts val="0"/>
                </a:spcBef>
                <a:buNone/>
              </a:pPr>
              <a:endParaRPr lang="en-US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endParaRP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itchFamily="49" charset="0"/>
                  <a:cs typeface="Consolas" pitchFamily="49" charset="0"/>
                </a:rPr>
                <a:t>const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1400" dirty="0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int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N = </a:t>
              </a:r>
              <a:r>
                <a:rPr lang="es-ES" sz="1400" dirty="0" smtClean="0">
                  <a:solidFill>
                    <a:srgbClr val="FFFF00"/>
                  </a:solidFill>
                  <a:latin typeface="Consolas" pitchFamily="49" charset="0"/>
                  <a:cs typeface="Consolas" pitchFamily="49" charset="0"/>
                </a:rPr>
                <a:t>100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itchFamily="49" charset="0"/>
                  <a:cs typeface="Consolas" pitchFamily="49" charset="0"/>
                </a:rPr>
                <a:t>typedef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1400" dirty="0" err="1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tRegistro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1400" dirty="0" err="1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[N];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itchFamily="49" charset="0"/>
                  <a:cs typeface="Consolas" pitchFamily="49" charset="0"/>
                </a:rPr>
                <a:t>typedef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1400" dirty="0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struct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{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  </a:t>
              </a:r>
              <a:r>
                <a:rPr lang="es-ES" sz="1400" dirty="0" err="1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registros;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  </a:t>
              </a:r>
              <a:r>
                <a:rPr lang="es-ES" sz="1400" dirty="0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int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1400" dirty="0" err="1" smtClean="0">
                  <a:latin typeface="Consolas" pitchFamily="49" charset="0"/>
                  <a:cs typeface="Consolas" pitchFamily="49" charset="0"/>
                </a:rPr>
                <a:t>cont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} </a:t>
              </a:r>
              <a:r>
                <a:rPr lang="es-ES" sz="1400" dirty="0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tLista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...</a:t>
              </a:r>
              <a:endParaRPr lang="es-ES" dirty="0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3995936" y="2858269"/>
              <a:ext cx="2160240" cy="1584176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9 Rectángulo"/>
          <p:cNvSpPr/>
          <p:nvPr/>
        </p:nvSpPr>
        <p:spPr>
          <a:xfrm>
            <a:off x="6921284" y="1770837"/>
            <a:ext cx="637431" cy="354707"/>
          </a:xfrm>
          <a:prstGeom prst="rect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7558715" y="1763524"/>
            <a:ext cx="1189749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Sustituido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Inclusiones múltiples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  <a:buClr>
                <a:srgbClr val="0BD0D9"/>
              </a:buClr>
            </a:pPr>
            <a:r>
              <a:rPr lang="es-ES" sz="2800" dirty="0">
                <a:solidFill>
                  <a:srgbClr val="04617B">
                    <a:lumMod val="20000"/>
                    <a:lumOff val="80000"/>
                  </a:srgbClr>
                </a:solidFill>
              </a:rPr>
              <a:t>Gestión de una lista ordenada II</a:t>
            </a:r>
            <a:endParaRPr lang="es-ES" sz="2800" i="0" dirty="0">
              <a:solidFill>
                <a:srgbClr val="04617B">
                  <a:lumMod val="20000"/>
                  <a:lumOff val="80000"/>
                </a:srgbClr>
              </a:solidFill>
            </a:endParaRP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s-ES" sz="18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793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818059" y="1556792"/>
            <a:ext cx="6929952" cy="450195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#include &lt;iostream&gt;</a:t>
            </a:r>
          </a:p>
          <a:p>
            <a:pPr marL="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using namespace std;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1400" dirty="0" smtClean="0">
              <a:solidFill>
                <a:schemeClr val="tx1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#include &lt;string&gt;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using namespace std;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1400" dirty="0" smtClean="0">
              <a:solidFill>
                <a:schemeClr val="accent2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s-ES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typedef</a:t>
            </a:r>
            <a:r>
              <a:rPr lang="es-E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4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struct</a:t>
            </a:r>
            <a:r>
              <a:rPr lang="es-ES" sz="14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s-ES" sz="1400" dirty="0" smtClean="0">
                <a:latin typeface="Consolas" pitchFamily="49" charset="0"/>
                <a:cs typeface="Consolas" pitchFamily="49" charset="0"/>
              </a:rPr>
              <a:t>   ...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s-ES" sz="1400" dirty="0" smtClean="0">
                <a:latin typeface="Consolas" pitchFamily="49" charset="0"/>
                <a:cs typeface="Consolas" pitchFamily="49" charset="0"/>
              </a:rPr>
              <a:t>} </a:t>
            </a:r>
            <a:r>
              <a:rPr lang="es-ES" sz="14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s-ES" sz="1400" dirty="0" smtClean="0">
                <a:latin typeface="Consolas" pitchFamily="49" charset="0"/>
                <a:cs typeface="Consolas" pitchFamily="49" charset="0"/>
              </a:rPr>
              <a:t>...</a:t>
            </a:r>
            <a:endParaRPr lang="es-ES" sz="1400" dirty="0" smtClean="0"/>
          </a:p>
          <a:p>
            <a:pPr marL="0" lvl="1" indent="0">
              <a:spcBef>
                <a:spcPts val="0"/>
              </a:spcBef>
              <a:buNone/>
            </a:pPr>
            <a:endParaRPr lang="en-US" sz="1400" dirty="0" smtClean="0">
              <a:solidFill>
                <a:srgbClr val="FFCCFF"/>
              </a:solidFill>
              <a:latin typeface="Consolas" pitchFamily="49" charset="0"/>
              <a:cs typeface="Consolas" pitchFamily="49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#include &lt;string&gt;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using namespace std;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#include &lt;string&gt;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using namespace std;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1400" dirty="0" smtClean="0">
              <a:solidFill>
                <a:schemeClr val="accent2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s-ES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typedef</a:t>
            </a:r>
            <a:r>
              <a:rPr lang="es-E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4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struct</a:t>
            </a:r>
            <a:r>
              <a:rPr lang="es-ES" sz="14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s-ES" sz="1400" dirty="0" smtClean="0">
                <a:latin typeface="Consolas" pitchFamily="49" charset="0"/>
                <a:cs typeface="Consolas" pitchFamily="49" charset="0"/>
              </a:rPr>
              <a:t>   ...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s-ES" sz="1400" dirty="0" smtClean="0">
                <a:latin typeface="Consolas" pitchFamily="49" charset="0"/>
                <a:cs typeface="Consolas" pitchFamily="49" charset="0"/>
              </a:rPr>
              <a:t>} </a:t>
            </a:r>
            <a:r>
              <a:rPr lang="es-ES" sz="14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s-ES" sz="1400" dirty="0" smtClean="0">
                <a:latin typeface="Consolas" pitchFamily="49" charset="0"/>
                <a:cs typeface="Consolas" pitchFamily="49" charset="0"/>
              </a:rPr>
              <a:t>...</a:t>
            </a:r>
            <a:endParaRPr lang="es-ES" sz="1400" dirty="0" smtClean="0"/>
          </a:p>
          <a:p>
            <a:pPr marL="0" lvl="1" indent="0">
              <a:spcBef>
                <a:spcPts val="0"/>
              </a:spcBef>
              <a:buNone/>
            </a:pPr>
            <a:endParaRPr lang="en-US" sz="1400" dirty="0" smtClean="0">
              <a:solidFill>
                <a:schemeClr val="accent2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s-ES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s-E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4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400" dirty="0" smtClean="0">
                <a:latin typeface="Consolas" pitchFamily="49" charset="0"/>
                <a:cs typeface="Consolas" pitchFamily="49" charset="0"/>
              </a:rPr>
              <a:t> N = </a:t>
            </a:r>
            <a:r>
              <a:rPr lang="es-ES" sz="14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100</a:t>
            </a:r>
            <a:r>
              <a:rPr lang="es-ES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s-ES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typedef</a:t>
            </a:r>
            <a:r>
              <a:rPr lang="es-E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4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4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tArray</a:t>
            </a:r>
            <a:r>
              <a:rPr lang="es-ES" sz="1400" dirty="0" smtClean="0">
                <a:latin typeface="Consolas" pitchFamily="49" charset="0"/>
                <a:cs typeface="Consolas" pitchFamily="49" charset="0"/>
              </a:rPr>
              <a:t>[N];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s-ES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typedef</a:t>
            </a:r>
            <a:r>
              <a:rPr lang="es-E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4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struct</a:t>
            </a:r>
            <a:r>
              <a:rPr lang="es-ES" sz="14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s-ES" sz="14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4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tArray</a:t>
            </a:r>
            <a:r>
              <a:rPr lang="es-ES" sz="1400" dirty="0" smtClean="0">
                <a:latin typeface="Consolas" pitchFamily="49" charset="0"/>
                <a:cs typeface="Consolas" pitchFamily="49" charset="0"/>
              </a:rPr>
              <a:t> registros;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s-ES" sz="14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4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400" dirty="0" err="1" smtClean="0">
                <a:latin typeface="Consolas" pitchFamily="49" charset="0"/>
                <a:cs typeface="Consolas" pitchFamily="49" charset="0"/>
              </a:rPr>
              <a:t>cont</a:t>
            </a:r>
            <a:r>
              <a:rPr lang="es-ES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s-ES" sz="1400" dirty="0" smtClean="0">
                <a:latin typeface="Consolas" pitchFamily="49" charset="0"/>
                <a:cs typeface="Consolas" pitchFamily="49" charset="0"/>
              </a:rPr>
              <a:t>} </a:t>
            </a:r>
            <a:r>
              <a:rPr lang="es-ES" sz="14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</a:t>
            </a:r>
            <a:r>
              <a:rPr lang="es-ES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s-ES" sz="1400" dirty="0" smtClean="0">
                <a:latin typeface="Consolas" pitchFamily="49" charset="0"/>
                <a:cs typeface="Consolas" pitchFamily="49" charset="0"/>
              </a:rPr>
              <a:t>...</a:t>
            </a:r>
            <a:endParaRPr lang="es-ES" sz="1400" dirty="0" smtClean="0"/>
          </a:p>
          <a:p>
            <a:pPr marL="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n-US" sz="1400" dirty="0" smtClean="0">
              <a:solidFill>
                <a:prstClr val="white"/>
              </a:solidFill>
              <a:latin typeface="Consolas" pitchFamily="49" charset="0"/>
              <a:cs typeface="Consolas" pitchFamily="49" charset="0"/>
            </a:endParaRPr>
          </a:p>
          <a:p>
            <a:pPr marL="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4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 </a:t>
            </a:r>
            <a:r>
              <a:rPr lang="en-US" sz="14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menu();</a:t>
            </a:r>
          </a:p>
          <a:p>
            <a:pPr marL="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n-US" sz="1400" dirty="0" smtClean="0">
              <a:solidFill>
                <a:prstClr val="white"/>
              </a:solidFill>
              <a:latin typeface="Consolas" pitchFamily="49" charset="0"/>
              <a:cs typeface="Consolas" pitchFamily="49" charset="0"/>
            </a:endParaRPr>
          </a:p>
          <a:p>
            <a:pPr marL="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4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...</a:t>
            </a:r>
            <a:endParaRPr lang="es-ES" dirty="0"/>
          </a:p>
        </p:txBody>
      </p:sp>
      <p:grpSp>
        <p:nvGrpSpPr>
          <p:cNvPr id="6" name="Grupo 5"/>
          <p:cNvGrpSpPr/>
          <p:nvPr/>
        </p:nvGrpSpPr>
        <p:grpSpPr>
          <a:xfrm>
            <a:off x="2195736" y="3438480"/>
            <a:ext cx="1152128" cy="2123728"/>
            <a:chOff x="2195736" y="3438480"/>
            <a:chExt cx="1152128" cy="2123728"/>
          </a:xfrm>
        </p:grpSpPr>
        <p:cxnSp>
          <p:nvCxnSpPr>
            <p:cNvPr id="10" name="9 Conector recto de flecha"/>
            <p:cNvCxnSpPr/>
            <p:nvPr/>
          </p:nvCxnSpPr>
          <p:spPr>
            <a:xfrm rot="10800000">
              <a:off x="2195736" y="3438480"/>
              <a:ext cx="1152128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 de flecha"/>
            <p:cNvCxnSpPr/>
            <p:nvPr/>
          </p:nvCxnSpPr>
          <p:spPr>
            <a:xfrm rot="10800000">
              <a:off x="2195736" y="5560620"/>
              <a:ext cx="1152128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>
              <a:off x="2277270" y="4501138"/>
              <a:ext cx="2122139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11 Rectángulo"/>
          <p:cNvSpPr/>
          <p:nvPr/>
        </p:nvSpPr>
        <p:spPr>
          <a:xfrm>
            <a:off x="799009" y="3899103"/>
            <a:ext cx="2160240" cy="2032644"/>
          </a:xfrm>
          <a:prstGeom prst="rect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5" name="6 Grupo"/>
          <p:cNvGrpSpPr/>
          <p:nvPr/>
        </p:nvGrpSpPr>
        <p:grpSpPr>
          <a:xfrm>
            <a:off x="3544209" y="4797152"/>
            <a:ext cx="3385245" cy="430912"/>
            <a:chOff x="899593" y="5416649"/>
            <a:chExt cx="3524596" cy="430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7 CuadroTexto"/>
            <p:cNvSpPr txBox="1"/>
            <p:nvPr/>
          </p:nvSpPr>
          <p:spPr>
            <a:xfrm>
              <a:off x="899593" y="5416649"/>
              <a:ext cx="3524596" cy="4309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pPr marL="542925" lvl="0">
                <a:spcAft>
                  <a:spcPts val="600"/>
                </a:spcAft>
              </a:pPr>
              <a:r>
                <a:rPr lang="es-ES" sz="2000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¡Identificador duplicado!</a:t>
              </a:r>
            </a:p>
          </p:txBody>
        </p:sp>
        <p:pic>
          <p:nvPicPr>
            <p:cNvPr id="17" name="Picture 3" descr="D:\Docencia\Fundamentos de programación\CV\icoGuille\xeye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3660" y="5420841"/>
              <a:ext cx="426720" cy="4267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Programación modular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Programas multiarchivo</a:t>
            </a:r>
            <a:endParaRPr lang="es-ES" sz="2800" i="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Código fuente repartido entre varios archivos (</a:t>
            </a:r>
            <a:r>
              <a:rPr lang="es-ES" i="1" dirty="0" smtClean="0"/>
              <a:t>módulos</a:t>
            </a:r>
            <a:r>
              <a:rPr lang="es-ES" dirty="0" smtClean="0"/>
              <a:t>)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Cada módulo con sus declaraciones y sus subprogramas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>
                <a:sym typeface="Wingdings" pitchFamily="2" charset="2"/>
              </a:rPr>
              <a:t> Módulo: Unidad funcional (estructura de datos, utilidades, ...)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758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>
            <a:off x="863440" y="2928887"/>
            <a:ext cx="1476160" cy="2064821"/>
            <a:chOff x="863440" y="2928887"/>
            <a:chExt cx="1476160" cy="2064821"/>
          </a:xfrm>
        </p:grpSpPr>
        <p:sp>
          <p:nvSpPr>
            <p:cNvPr id="14" name="13 Recortar rectángulo de esquina sencilla"/>
            <p:cNvSpPr/>
            <p:nvPr/>
          </p:nvSpPr>
          <p:spPr>
            <a:xfrm>
              <a:off x="971600" y="3341190"/>
              <a:ext cx="1368000" cy="1652518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36000" rIns="36000" bIns="36000" rtlCol="0" anchor="t" anchorCtr="0"/>
            <a:lstStyle/>
            <a:p>
              <a:endParaRPr lang="es-ES" sz="8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2" name="11 Recortar rectángulo de esquina sencilla"/>
            <p:cNvSpPr/>
            <p:nvPr/>
          </p:nvSpPr>
          <p:spPr>
            <a:xfrm>
              <a:off x="863440" y="3269182"/>
              <a:ext cx="1368000" cy="1620000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36000" rIns="0" bIns="36000" rtlCol="0" anchor="t" anchorCtr="0"/>
            <a:lstStyle/>
            <a:p>
              <a:pPr>
                <a:lnSpc>
                  <a:spcPts val="700"/>
                </a:lnSpc>
              </a:pP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const int N = 10;</a:t>
              </a:r>
            </a:p>
            <a:p>
              <a:pPr>
                <a:lnSpc>
                  <a:spcPts val="700"/>
                </a:lnSpc>
              </a:pP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typedef double 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[N];</a:t>
              </a:r>
            </a:p>
            <a:p>
              <a:pPr>
                <a:lnSpc>
                  <a:spcPts val="700"/>
                </a:lnSpc>
              </a:pP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typedef struct {</a:t>
              </a:r>
            </a:p>
            <a:p>
              <a:pPr>
                <a:lnSpc>
                  <a:spcPts val="700"/>
                </a:lnSpc>
              </a:pP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elem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pPr>
                <a:lnSpc>
                  <a:spcPts val="700"/>
                </a:lnSpc>
              </a:pP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int 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cont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pPr>
                <a:lnSpc>
                  <a:spcPts val="700"/>
                </a:lnSpc>
              </a:pP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} 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pPr>
                <a:lnSpc>
                  <a:spcPts val="700"/>
                </a:lnSpc>
              </a:pPr>
              <a:endParaRPr lang="es-ES" sz="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pPr>
                <a:lnSpc>
                  <a:spcPts val="700"/>
                </a:lnSpc>
              </a:pP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void 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init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&amp;lista);</a:t>
              </a:r>
            </a:p>
            <a:p>
              <a:pPr>
                <a:lnSpc>
                  <a:spcPts val="700"/>
                </a:lnSpc>
              </a:pPr>
              <a:endParaRPr lang="es-ES" sz="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pPr>
                <a:lnSpc>
                  <a:spcPts val="700"/>
                </a:lnSpc>
              </a:pP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void 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insert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&amp;lista, double 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elem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, bool &amp;ok);</a:t>
              </a:r>
            </a:p>
            <a:p>
              <a:pPr>
                <a:lnSpc>
                  <a:spcPts val="700"/>
                </a:lnSpc>
              </a:pPr>
              <a:endParaRPr lang="es-ES" sz="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pPr>
                <a:lnSpc>
                  <a:spcPts val="700"/>
                </a:lnSpc>
              </a:pP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void 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remove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&amp;lista, int pos, bool &amp;ok);</a:t>
              </a:r>
            </a:p>
            <a:p>
              <a:pPr>
                <a:lnSpc>
                  <a:spcPts val="700"/>
                </a:lnSpc>
              </a:pP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...</a:t>
              </a:r>
              <a:endParaRPr lang="es-ES" sz="6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863440" y="2928887"/>
              <a:ext cx="662361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Lista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6929454" y="2928887"/>
            <a:ext cx="1476160" cy="2064821"/>
            <a:chOff x="6929454" y="2928887"/>
            <a:chExt cx="1476160" cy="2064821"/>
          </a:xfrm>
        </p:grpSpPr>
        <p:sp>
          <p:nvSpPr>
            <p:cNvPr id="15" name="14 Recortar rectángulo de esquina sencilla"/>
            <p:cNvSpPr/>
            <p:nvPr/>
          </p:nvSpPr>
          <p:spPr>
            <a:xfrm>
              <a:off x="7037614" y="3341190"/>
              <a:ext cx="1368000" cy="1652518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36000" rIns="36000" bIns="36000" rtlCol="0" anchor="t" anchorCtr="0"/>
            <a:lstStyle/>
            <a:p>
              <a:endParaRPr lang="es-ES" sz="8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6" name="15 Recortar rectángulo de esquina sencilla"/>
            <p:cNvSpPr/>
            <p:nvPr/>
          </p:nvSpPr>
          <p:spPr>
            <a:xfrm>
              <a:off x="6929454" y="3269182"/>
              <a:ext cx="1368000" cy="1620000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36000" rIns="0" bIns="36000" rtlCol="0" anchor="t" anchorCtr="0"/>
            <a:lstStyle/>
            <a:p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bool cargar(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&amp;lista, string nombre);</a:t>
              </a:r>
            </a:p>
            <a:p>
              <a:endParaRPr lang="es-ES" sz="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bool guardar(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lista, string nombre);</a:t>
              </a:r>
            </a:p>
            <a:p>
              <a:endParaRPr lang="es-ES" sz="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bool mezclar(string arch1, string arch2);</a:t>
              </a:r>
            </a:p>
            <a:p>
              <a:endParaRPr lang="es-ES" sz="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int size(string nombre);</a:t>
              </a:r>
            </a:p>
            <a:p>
              <a:endParaRPr lang="es-ES" sz="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bool exportar(string nombre);</a:t>
              </a: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929454" y="2928887"/>
              <a:ext cx="1042593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Archivos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5004048" y="2928887"/>
            <a:ext cx="1476160" cy="2064821"/>
            <a:chOff x="5004048" y="2928887"/>
            <a:chExt cx="1476160" cy="2064821"/>
          </a:xfrm>
        </p:grpSpPr>
        <p:sp>
          <p:nvSpPr>
            <p:cNvPr id="18" name="17 Recortar rectángulo de esquina sencilla"/>
            <p:cNvSpPr/>
            <p:nvPr/>
          </p:nvSpPr>
          <p:spPr>
            <a:xfrm>
              <a:off x="5112208" y="3341190"/>
              <a:ext cx="1368000" cy="1652518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36000" rIns="36000" bIns="36000" rtlCol="0" anchor="t" anchorCtr="0"/>
            <a:lstStyle/>
            <a:p>
              <a:endParaRPr lang="es-ES" sz="8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9" name="18 Recortar rectángulo de esquina sencilla"/>
            <p:cNvSpPr/>
            <p:nvPr/>
          </p:nvSpPr>
          <p:spPr>
            <a:xfrm>
              <a:off x="5004048" y="3269182"/>
              <a:ext cx="1368000" cy="1620000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36000" rIns="0" bIns="36000" rtlCol="0" anchor="t" anchorCtr="0"/>
            <a:lstStyle/>
            <a:p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double mean(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lista);</a:t>
              </a:r>
            </a:p>
            <a:p>
              <a:endParaRPr lang="es-ES" sz="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double min(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lists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);</a:t>
              </a:r>
            </a:p>
            <a:p>
              <a:endParaRPr lang="es-ES" sz="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double 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max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lista);</a:t>
              </a:r>
            </a:p>
            <a:p>
              <a:endParaRPr lang="es-ES" sz="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double 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desv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lista);</a:t>
              </a:r>
            </a:p>
            <a:p>
              <a:endParaRPr lang="es-ES" sz="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int 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minIndex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lista);</a:t>
              </a:r>
            </a:p>
            <a:p>
              <a:endParaRPr lang="es-ES" sz="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int 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maxIndex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lista);</a:t>
              </a:r>
            </a:p>
            <a:p>
              <a:endParaRPr lang="es-ES" sz="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double sum(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lista);</a:t>
              </a:r>
            </a:p>
            <a:p>
              <a:endParaRPr lang="es-ES" sz="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5004048" y="2928887"/>
              <a:ext cx="1002197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Cálculos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3059832" y="2924944"/>
            <a:ext cx="1368000" cy="2134921"/>
            <a:chOff x="3059832" y="2924944"/>
            <a:chExt cx="1368000" cy="2134921"/>
          </a:xfrm>
        </p:grpSpPr>
        <p:sp>
          <p:nvSpPr>
            <p:cNvPr id="21" name="20 Recortar rectángulo de esquina sencilla"/>
            <p:cNvSpPr/>
            <p:nvPr/>
          </p:nvSpPr>
          <p:spPr>
            <a:xfrm>
              <a:off x="3059832" y="3265239"/>
              <a:ext cx="1368000" cy="1794626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36000" rIns="0" bIns="36000" rtlCol="0" anchor="t" anchorCtr="0"/>
            <a:lstStyle/>
            <a:p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int main() {</a:t>
              </a:r>
            </a:p>
            <a:p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lista;</a:t>
              </a:r>
            </a:p>
            <a:p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bool ok;</a:t>
              </a:r>
            </a:p>
            <a:p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init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(lista);</a:t>
              </a:r>
            </a:p>
            <a:p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cargar(lista, "bd.txt");</a:t>
              </a:r>
            </a:p>
            <a:p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sort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(lista);</a:t>
              </a:r>
            </a:p>
            <a:p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double dato;</a:t>
              </a:r>
            </a:p>
            <a:p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cout &lt;&lt; "Dato: ";</a:t>
              </a:r>
            </a:p>
            <a:p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cin &gt;&gt; dato;</a:t>
              </a:r>
            </a:p>
            <a:p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insert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(lista, dato, ok);</a:t>
              </a:r>
            </a:p>
            <a:p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cout &lt;&lt; min(lista) &lt;&lt; endl; </a:t>
              </a:r>
            </a:p>
            <a:p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cout &lt;&lt; 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max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(lista) &lt;&lt; endl;</a:t>
              </a:r>
            </a:p>
            <a:p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cout &lt;&lt; </a:t>
              </a:r>
              <a:r>
                <a:rPr lang="es-ES" sz="6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sum</a:t>
              </a: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(lista) &lt;&lt; endl;</a:t>
              </a:r>
            </a:p>
            <a:p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guardar(lista, "bd.txt");</a:t>
              </a:r>
            </a:p>
            <a:p>
              <a:endParaRPr lang="es-ES" sz="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return 0;</a:t>
              </a:r>
            </a:p>
            <a:p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}</a:t>
              </a: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3059832" y="2924944"/>
              <a:ext cx="1072730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Principal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1547664" y="5131873"/>
            <a:ext cx="6120680" cy="1178714"/>
            <a:chOff x="1547664" y="5131873"/>
            <a:chExt cx="6120680" cy="1178714"/>
          </a:xfrm>
        </p:grpSpPr>
        <p:grpSp>
          <p:nvGrpSpPr>
            <p:cNvPr id="6" name="36 Grupo"/>
            <p:cNvGrpSpPr/>
            <p:nvPr/>
          </p:nvGrpSpPr>
          <p:grpSpPr>
            <a:xfrm>
              <a:off x="1547664" y="5131873"/>
              <a:ext cx="6120680" cy="778604"/>
              <a:chOff x="1547664" y="5055922"/>
              <a:chExt cx="6120680" cy="77860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24" name="23 Conector recto"/>
              <p:cNvCxnSpPr/>
              <p:nvPr/>
            </p:nvCxnSpPr>
            <p:spPr>
              <a:xfrm rot="5400000">
                <a:off x="1419688" y="5250573"/>
                <a:ext cx="389302" cy="0"/>
              </a:xfrm>
              <a:prstGeom prst="line">
                <a:avLst/>
              </a:prstGeom>
              <a:ln w="152400">
                <a:solidFill>
                  <a:srgbClr val="FFC000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27 Conector recto"/>
              <p:cNvCxnSpPr/>
              <p:nvPr/>
            </p:nvCxnSpPr>
            <p:spPr>
              <a:xfrm rot="5400000">
                <a:off x="3513253" y="5250573"/>
                <a:ext cx="389302" cy="0"/>
              </a:xfrm>
              <a:prstGeom prst="line">
                <a:avLst/>
              </a:prstGeom>
              <a:ln w="152400">
                <a:solidFill>
                  <a:srgbClr val="FFC000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28 Conector recto"/>
              <p:cNvCxnSpPr/>
              <p:nvPr/>
            </p:nvCxnSpPr>
            <p:spPr>
              <a:xfrm rot="5400000">
                <a:off x="5529477" y="5250573"/>
                <a:ext cx="389302" cy="0"/>
              </a:xfrm>
              <a:prstGeom prst="line">
                <a:avLst/>
              </a:prstGeom>
              <a:ln w="152400">
                <a:solidFill>
                  <a:srgbClr val="FFC000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29 Conector recto"/>
              <p:cNvCxnSpPr/>
              <p:nvPr/>
            </p:nvCxnSpPr>
            <p:spPr>
              <a:xfrm rot="5400000">
                <a:off x="7407018" y="5250573"/>
                <a:ext cx="389302" cy="0"/>
              </a:xfrm>
              <a:prstGeom prst="line">
                <a:avLst/>
              </a:prstGeom>
              <a:ln w="152400">
                <a:solidFill>
                  <a:srgbClr val="FFC000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30 Conector recto"/>
              <p:cNvCxnSpPr/>
              <p:nvPr/>
            </p:nvCxnSpPr>
            <p:spPr>
              <a:xfrm>
                <a:off x="1547664" y="5373216"/>
                <a:ext cx="6120680" cy="0"/>
              </a:xfrm>
              <a:prstGeom prst="line">
                <a:avLst/>
              </a:prstGeom>
              <a:ln w="152400">
                <a:solidFill>
                  <a:srgbClr val="FFC000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34 Conector recto"/>
              <p:cNvCxnSpPr/>
              <p:nvPr/>
            </p:nvCxnSpPr>
            <p:spPr>
              <a:xfrm rot="5400000">
                <a:off x="4449357" y="5639875"/>
                <a:ext cx="389302" cy="0"/>
              </a:xfrm>
              <a:prstGeom prst="line">
                <a:avLst/>
              </a:prstGeom>
              <a:ln w="152400">
                <a:solidFill>
                  <a:srgbClr val="FFC000"/>
                </a:solidFill>
                <a:tailEnd type="stealth" w="lg" len="sm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35 CuadroTexto"/>
            <p:cNvSpPr txBox="1"/>
            <p:nvPr/>
          </p:nvSpPr>
          <p:spPr>
            <a:xfrm>
              <a:off x="3986411" y="5910477"/>
              <a:ext cx="1327608" cy="40011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2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Ejecutable</a:t>
              </a: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Inclusiones múltiples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Compilación condicional</a:t>
            </a:r>
            <a:endParaRPr lang="es-ES" sz="2800" i="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Directivas </a:t>
            </a:r>
            <a:r>
              <a:rPr lang="es-ES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s-ES" dirty="0" err="1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ifdef</a:t>
            </a:r>
            <a:r>
              <a:rPr lang="es-ES" dirty="0" smtClean="0">
                <a:cs typeface="Consolas" pitchFamily="49" charset="0"/>
              </a:rPr>
              <a:t>, </a:t>
            </a:r>
            <a:r>
              <a:rPr lang="es-ES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s-ES" dirty="0" err="1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ifndef</a:t>
            </a:r>
            <a:r>
              <a:rPr lang="es-ES" dirty="0" smtClean="0">
                <a:cs typeface="Consolas" pitchFamily="49" charset="0"/>
              </a:rPr>
              <a:t>, </a:t>
            </a:r>
            <a:r>
              <a:rPr lang="es-ES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#else</a:t>
            </a:r>
            <a:r>
              <a:rPr lang="es-ES" dirty="0" smtClean="0">
                <a:cs typeface="Consolas" pitchFamily="49" charset="0"/>
              </a:rPr>
              <a:t> y </a:t>
            </a:r>
            <a:r>
              <a:rPr lang="es-ES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s-ES" dirty="0" err="1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endif</a:t>
            </a:r>
            <a:endParaRPr lang="es-ES" dirty="0" smtClean="0"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>
                <a:cs typeface="Consolas" pitchFamily="49" charset="0"/>
              </a:rPr>
              <a:t>Se usan en conjunción con la directiva </a:t>
            </a:r>
            <a:r>
              <a:rPr lang="es-ES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#define</a:t>
            </a:r>
            <a:endParaRPr lang="es-ES" dirty="0" smtClean="0"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None/>
              <a:tabLst>
                <a:tab pos="3590925" algn="l"/>
              </a:tabLst>
            </a:pPr>
            <a:r>
              <a:rPr lang="es-ES" sz="20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#define</a:t>
            </a:r>
            <a:r>
              <a:rPr lang="es-E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2000" i="1" dirty="0" smtClean="0">
                <a:latin typeface="Consolas" pitchFamily="49" charset="0"/>
                <a:cs typeface="Consolas" pitchFamily="49" charset="0"/>
              </a:rPr>
              <a:t>X	</a:t>
            </a:r>
            <a:r>
              <a:rPr lang="es-ES" sz="20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#define</a:t>
            </a:r>
            <a:r>
              <a:rPr lang="es-E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2000" i="1" dirty="0" smtClean="0">
                <a:latin typeface="Consolas" pitchFamily="49" charset="0"/>
                <a:cs typeface="Consolas" pitchFamily="49" charset="0"/>
              </a:rPr>
              <a:t>X</a:t>
            </a:r>
            <a:endParaRPr lang="es-ES" sz="2000" dirty="0" smtClean="0">
              <a:solidFill>
                <a:srgbClr val="FFCCFF"/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None/>
              <a:tabLst>
                <a:tab pos="3590925" algn="l"/>
              </a:tabLst>
            </a:pPr>
            <a:r>
              <a:rPr lang="es-ES" sz="20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s-ES" sz="2000" dirty="0" err="1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ifdef</a:t>
            </a:r>
            <a:r>
              <a:rPr lang="es-E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2000" i="1" dirty="0" smtClean="0">
                <a:latin typeface="Consolas" pitchFamily="49" charset="0"/>
                <a:cs typeface="Consolas" pitchFamily="49" charset="0"/>
              </a:rPr>
              <a:t>X	</a:t>
            </a:r>
            <a:r>
              <a:rPr lang="es-ES" sz="20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s-ES" sz="2000" dirty="0" err="1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ifndef</a:t>
            </a:r>
            <a:r>
              <a:rPr lang="es-E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2000" i="1" dirty="0" smtClean="0">
                <a:latin typeface="Consolas" pitchFamily="49" charset="0"/>
                <a:cs typeface="Consolas" pitchFamily="49" charset="0"/>
              </a:rPr>
              <a:t>X</a:t>
            </a:r>
          </a:p>
          <a:p>
            <a:pPr marL="361950" lvl="1" indent="0">
              <a:spcBef>
                <a:spcPts val="0"/>
              </a:spcBef>
              <a:buNone/>
              <a:tabLst>
                <a:tab pos="3590925" algn="l"/>
              </a:tabLst>
            </a:pPr>
            <a:r>
              <a:rPr lang="es-ES" sz="2000" dirty="0" smtClean="0">
                <a:latin typeface="Consolas" pitchFamily="49" charset="0"/>
                <a:cs typeface="Consolas" pitchFamily="49" charset="0"/>
              </a:rPr>
              <a:t>... </a:t>
            </a:r>
            <a:r>
              <a:rPr lang="es-ES" sz="20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Código if</a:t>
            </a:r>
            <a:r>
              <a:rPr lang="es-ES" sz="2000" dirty="0" smtClean="0">
                <a:latin typeface="Consolas" pitchFamily="49" charset="0"/>
                <a:cs typeface="Consolas" pitchFamily="49" charset="0"/>
              </a:rPr>
              <a:t>	... </a:t>
            </a:r>
            <a:r>
              <a:rPr lang="es-ES" sz="20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Código if</a:t>
            </a:r>
            <a:endParaRPr lang="es-ES" sz="20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None/>
              <a:tabLst>
                <a:tab pos="3590925" algn="l"/>
              </a:tabLst>
            </a:pPr>
            <a:r>
              <a:rPr lang="es-ES" sz="20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s-ES" sz="20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#else</a:t>
            </a:r>
            <a:r>
              <a:rPr lang="es-ES" sz="2000" dirty="0" smtClean="0">
                <a:latin typeface="Consolas" pitchFamily="49" charset="0"/>
                <a:cs typeface="Consolas" pitchFamily="49" charset="0"/>
              </a:rPr>
              <a:t>	[</a:t>
            </a:r>
            <a:r>
              <a:rPr lang="es-ES" sz="20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#else</a:t>
            </a:r>
            <a:endParaRPr lang="es-ES" sz="20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None/>
              <a:tabLst>
                <a:tab pos="3590925" algn="l"/>
              </a:tabLst>
            </a:pPr>
            <a:r>
              <a:rPr lang="es-ES" sz="2000" dirty="0" smtClean="0">
                <a:latin typeface="Consolas" pitchFamily="49" charset="0"/>
                <a:cs typeface="Consolas" pitchFamily="49" charset="0"/>
              </a:rPr>
              <a:t>... </a:t>
            </a:r>
            <a:r>
              <a:rPr lang="es-ES" sz="20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Código else</a:t>
            </a:r>
            <a:r>
              <a:rPr lang="es-ES" sz="2000" dirty="0" smtClean="0">
                <a:latin typeface="Consolas" pitchFamily="49" charset="0"/>
                <a:cs typeface="Consolas" pitchFamily="49" charset="0"/>
              </a:rPr>
              <a:t>	... </a:t>
            </a:r>
            <a:r>
              <a:rPr lang="es-ES" sz="20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Código else</a:t>
            </a:r>
            <a:endParaRPr lang="es-ES" sz="20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None/>
              <a:tabLst>
                <a:tab pos="3590925" algn="l"/>
              </a:tabLst>
            </a:pPr>
            <a:r>
              <a:rPr lang="es-ES" sz="2000" dirty="0" smtClean="0">
                <a:latin typeface="Consolas" pitchFamily="49" charset="0"/>
                <a:cs typeface="Consolas" pitchFamily="49" charset="0"/>
              </a:rPr>
              <a:t>]	]</a:t>
            </a:r>
          </a:p>
          <a:p>
            <a:pPr marL="361950" lvl="1" indent="0">
              <a:spcBef>
                <a:spcPts val="0"/>
              </a:spcBef>
              <a:buNone/>
              <a:tabLst>
                <a:tab pos="3590925" algn="l"/>
              </a:tabLst>
            </a:pPr>
            <a:r>
              <a:rPr lang="es-ES" sz="20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s-ES" sz="2000" dirty="0" err="1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endif</a:t>
            </a:r>
            <a:r>
              <a:rPr lang="es-ES" sz="20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	#</a:t>
            </a:r>
            <a:r>
              <a:rPr lang="es-ES" sz="2000" dirty="0" err="1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endif</a:t>
            </a:r>
            <a:endParaRPr lang="es-ES" sz="20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dirty="0" smtClean="0"/>
              <a:t>La directiva </a:t>
            </a:r>
            <a:r>
              <a:rPr lang="es-ES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#define</a:t>
            </a:r>
            <a:r>
              <a:rPr lang="es-ES" dirty="0" smtClean="0"/>
              <a:t> define un símbolo (identificador)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dirty="0" smtClean="0"/>
              <a:t>Izquierda: se compilará el “Código if” y no el “Código else”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dirty="0" smtClean="0"/>
              <a:t>Derecha: al revés, o nada si no hay else</a:t>
            </a:r>
          </a:p>
          <a:p>
            <a:pPr marL="361950" lvl="1" indent="0">
              <a:spcBef>
                <a:spcPts val="600"/>
              </a:spcBef>
              <a:buNone/>
            </a:pPr>
            <a:r>
              <a:rPr lang="es-ES" dirty="0" smtClean="0"/>
              <a:t>Las cláusulas else son opcionales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794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Inclusiones múltiples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Protección frente a inclusiones múltiples</a:t>
            </a:r>
            <a:endParaRPr lang="es-ES" sz="2800" i="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>
                <a:latin typeface="Consolas" pitchFamily="49" charset="0"/>
                <a:cs typeface="Consolas" pitchFamily="49" charset="0"/>
              </a:rPr>
              <a:t>lista2.cpp</a:t>
            </a:r>
            <a:r>
              <a:rPr lang="es-ES" dirty="0" smtClean="0"/>
              <a:t> </a:t>
            </a:r>
            <a:r>
              <a:rPr lang="es-ES" sz="2400" dirty="0">
                <a:solidFill>
                  <a:prstClr val="white"/>
                </a:solidFill>
              </a:rPr>
              <a:t>y </a:t>
            </a:r>
            <a:r>
              <a:rPr lang="es-ES" sz="20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bd2.cpp</a:t>
            </a:r>
            <a:r>
              <a:rPr lang="es-ES" sz="2400" dirty="0">
                <a:solidFill>
                  <a:prstClr val="white"/>
                </a:solidFill>
              </a:rPr>
              <a:t> </a:t>
            </a:r>
            <a:r>
              <a:rPr lang="es-ES" dirty="0" smtClean="0"/>
              <a:t>incluyen </a:t>
            </a:r>
            <a:r>
              <a:rPr lang="es-ES" sz="2000" dirty="0" err="1" smtClean="0">
                <a:latin typeface="Consolas" pitchFamily="49" charset="0"/>
                <a:cs typeface="Consolas" pitchFamily="49" charset="0"/>
              </a:rPr>
              <a:t>registro.h</a:t>
            </a:r>
            <a:endParaRPr lang="es-ES" sz="20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>
                <a:sym typeface="Wingdings" pitchFamily="2" charset="2"/>
              </a:rPr>
              <a:t> ¡Identificadores duplicados!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>
                <a:sym typeface="Wingdings" pitchFamily="2" charset="2"/>
              </a:rPr>
              <a:t>Cada módulo debe incluirse una y sólo una vez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>
                <a:sym typeface="Wingdings" pitchFamily="2" charset="2"/>
              </a:rPr>
              <a:t>Protección frente a inclusiones múltiples:</a:t>
            </a:r>
          </a:p>
          <a:p>
            <a:pPr marL="361950" lvl="1" indent="0">
              <a:spcBef>
                <a:spcPts val="0"/>
              </a:spcBef>
              <a:buNone/>
              <a:tabLst>
                <a:tab pos="3590925" algn="l"/>
              </a:tabLst>
            </a:pPr>
            <a:r>
              <a:rPr lang="es-ES" sz="20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s-ES" sz="2000" dirty="0" err="1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ifndef</a:t>
            </a:r>
            <a:r>
              <a:rPr lang="es-E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2000" i="1" dirty="0" smtClean="0">
                <a:latin typeface="Consolas" pitchFamily="49" charset="0"/>
                <a:cs typeface="Consolas" pitchFamily="49" charset="0"/>
              </a:rPr>
              <a:t>X</a:t>
            </a:r>
          </a:p>
          <a:p>
            <a:pPr marL="361950" lvl="1" indent="0">
              <a:spcBef>
                <a:spcPts val="0"/>
              </a:spcBef>
              <a:buNone/>
              <a:tabLst>
                <a:tab pos="3590925" algn="l"/>
              </a:tabLst>
            </a:pPr>
            <a:r>
              <a:rPr lang="es-ES" sz="20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#define</a:t>
            </a:r>
            <a:r>
              <a:rPr lang="es-E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2000" i="1" dirty="0" smtClean="0">
                <a:latin typeface="Consolas" pitchFamily="49" charset="0"/>
                <a:cs typeface="Consolas" pitchFamily="49" charset="0"/>
              </a:rPr>
              <a:t>X</a:t>
            </a:r>
          </a:p>
          <a:p>
            <a:pPr marL="361950" lvl="1" indent="0">
              <a:spcBef>
                <a:spcPts val="0"/>
              </a:spcBef>
              <a:buNone/>
              <a:tabLst>
                <a:tab pos="3590925" algn="l"/>
              </a:tabLst>
            </a:pPr>
            <a:r>
              <a:rPr lang="es-ES" sz="2000" dirty="0" smtClean="0">
                <a:latin typeface="Consolas" pitchFamily="49" charset="0"/>
                <a:cs typeface="Consolas" pitchFamily="49" charset="0"/>
              </a:rPr>
              <a:t>... </a:t>
            </a:r>
            <a:r>
              <a:rPr lang="es-ES" sz="20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Módulo</a:t>
            </a:r>
            <a:endParaRPr lang="es-ES" sz="20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  <a:tabLst>
                <a:tab pos="3590925" algn="l"/>
              </a:tabLst>
            </a:pPr>
            <a:r>
              <a:rPr lang="es-ES" sz="20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s-ES" sz="2000" dirty="0" err="1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endif</a:t>
            </a:r>
            <a:endParaRPr lang="es-ES" sz="2000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La primera vez no está definido el símbolo </a:t>
            </a:r>
            <a:r>
              <a:rPr lang="es-ES" i="1" dirty="0" smtClean="0"/>
              <a:t>X</a:t>
            </a:r>
            <a:r>
              <a:rPr lang="es-ES" dirty="0" smtClean="0"/>
              <a:t>: se incluye y define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Las siguientes </a:t>
            </a:r>
            <a:r>
              <a:rPr lang="es-ES" dirty="0"/>
              <a:t>veces el símbolo </a:t>
            </a:r>
            <a:r>
              <a:rPr lang="es-ES" i="1" dirty="0"/>
              <a:t>X</a:t>
            </a:r>
            <a:r>
              <a:rPr lang="es-ES" dirty="0"/>
              <a:t> </a:t>
            </a:r>
            <a:r>
              <a:rPr lang="es-ES" dirty="0" smtClean="0"/>
              <a:t>ya está definido: no se incluye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Símbolo </a:t>
            </a:r>
            <a:r>
              <a:rPr lang="es-ES" i="1" dirty="0" smtClean="0"/>
              <a:t>X</a:t>
            </a:r>
            <a:r>
              <a:rPr lang="es-ES" dirty="0" smtClean="0"/>
              <a:t>: nombre del archivo con _ en lugar de .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registro_h</a:t>
            </a:r>
            <a:r>
              <a:rPr lang="es-ES" dirty="0" smtClean="0"/>
              <a:t>, </a:t>
            </a:r>
            <a:r>
              <a:rPr lang="es-E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lista2_h</a:t>
            </a:r>
            <a:r>
              <a:rPr lang="es-ES" dirty="0" smtClean="0"/>
              <a:t>, ...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795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grpSp>
        <p:nvGrpSpPr>
          <p:cNvPr id="7" name="6 Grupo"/>
          <p:cNvGrpSpPr/>
          <p:nvPr/>
        </p:nvGrpSpPr>
        <p:grpSpPr>
          <a:xfrm>
            <a:off x="3995936" y="3546086"/>
            <a:ext cx="4412167" cy="720080"/>
            <a:chOff x="899593" y="5416649"/>
            <a:chExt cx="4593790" cy="7200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7 CuadroTexto"/>
            <p:cNvSpPr txBox="1"/>
            <p:nvPr/>
          </p:nvSpPr>
          <p:spPr>
            <a:xfrm>
              <a:off x="899593" y="5416649"/>
              <a:ext cx="4593790" cy="72008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pPr marL="542925" lvl="0">
                <a:spcAft>
                  <a:spcPts val="600"/>
                </a:spcAft>
              </a:pPr>
              <a:r>
                <a:rPr lang="es-ES" sz="2000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El símbolo X debe ser único</a:t>
              </a:r>
              <a:br>
                <a:rPr lang="es-ES" sz="2000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</a:br>
              <a:r>
                <a:rPr lang="es-ES" sz="2000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para cada módulo de la aplicación</a:t>
              </a:r>
            </a:p>
          </p:txBody>
        </p:sp>
        <p:pic>
          <p:nvPicPr>
            <p:cNvPr id="9" name="Picture 3" descr="D:\Docencia\Fundamentos de programación\CV\icoGuille\xeye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3660" y="5420841"/>
              <a:ext cx="426720" cy="4267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Módulo de registros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>
                <a:solidFill>
                  <a:srgbClr val="04617B">
                    <a:lumMod val="20000"/>
                    <a:lumOff val="80000"/>
                  </a:srgbClr>
                </a:solidFill>
              </a:rPr>
              <a:t>Gestión de una lista ordenada</a:t>
            </a: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III</a:t>
            </a:r>
            <a:endParaRPr lang="es-ES" sz="2800" i="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3590925" algn="l"/>
              </a:tabLst>
            </a:pPr>
            <a:r>
              <a:rPr lang="es-ES" sz="18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s-ES" sz="1800" dirty="0" err="1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ifndef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registrofin_h</a:t>
            </a:r>
            <a:endParaRPr lang="es-ES" sz="18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3590925" algn="l"/>
              </a:tabLst>
            </a:pPr>
            <a:r>
              <a:rPr lang="es-ES" sz="18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#define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registrofin_h</a:t>
            </a:r>
            <a:endParaRPr lang="es-ES" sz="18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&lt;string&gt;</a:t>
            </a: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using namespace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std;</a:t>
            </a: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1800" dirty="0" smtClean="0">
              <a:solidFill>
                <a:schemeClr val="accent2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typedef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struct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codigo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nombre;</a:t>
            </a: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sueldo;</a:t>
            </a: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} </a:t>
            </a:r>
            <a:r>
              <a:rPr lang="es-E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 defTabSz="68199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s-ES" sz="18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s-ES" sz="1800" dirty="0" err="1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800" dirty="0">
                <a:latin typeface="Consolas" pitchFamily="49" charset="0"/>
                <a:cs typeface="Consolas" pitchFamily="49" charset="0"/>
              </a:rPr>
              <a:t> nuevo();</a:t>
            </a: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operator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&gt;(</a:t>
            </a:r>
            <a:r>
              <a:rPr lang="es-E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opIzq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s-E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opDer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operator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&lt;(</a:t>
            </a:r>
            <a:r>
              <a:rPr lang="es-E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opIzq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s-E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opDer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361950" lvl="1" indent="0" defTabSz="68199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>
                <a:latin typeface="Consolas" pitchFamily="49" charset="0"/>
                <a:cs typeface="Consolas" pitchFamily="49" charset="0"/>
              </a:rPr>
              <a:t>mostrar(</a:t>
            </a:r>
            <a:r>
              <a:rPr lang="es-E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800" dirty="0">
                <a:latin typeface="Consolas" pitchFamily="49" charset="0"/>
                <a:cs typeface="Consolas" pitchFamily="49" charset="0"/>
              </a:rPr>
              <a:t> pos, </a:t>
            </a:r>
            <a:r>
              <a:rPr lang="es-ES" sz="1800" dirty="0" err="1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>
                <a:latin typeface="Consolas" pitchFamily="49" charset="0"/>
                <a:cs typeface="Consolas" pitchFamily="49" charset="0"/>
              </a:rPr>
              <a:t>registro);</a:t>
            </a:r>
          </a:p>
          <a:p>
            <a:pPr marL="361950" lvl="1" indent="0" defTabSz="681990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s-ES" sz="18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s-ES" sz="1800" dirty="0" err="1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endif</a:t>
            </a:r>
            <a:endParaRPr lang="es-ES" sz="18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796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859636" y="404664"/>
            <a:ext cx="1830950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registrofin.h</a:t>
            </a: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827584" y="1560751"/>
            <a:ext cx="2808312" cy="4695611"/>
            <a:chOff x="827584" y="1560751"/>
            <a:chExt cx="2808312" cy="4695611"/>
          </a:xfrm>
        </p:grpSpPr>
        <p:sp>
          <p:nvSpPr>
            <p:cNvPr id="8" name="7 Rectángulo"/>
            <p:cNvSpPr/>
            <p:nvPr/>
          </p:nvSpPr>
          <p:spPr>
            <a:xfrm>
              <a:off x="827584" y="1560751"/>
              <a:ext cx="2808312" cy="638780"/>
            </a:xfrm>
            <a:prstGeom prst="rect">
              <a:avLst/>
            </a:prstGeom>
            <a:ln w="19050">
              <a:solidFill>
                <a:srgbClr val="FFC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827584" y="5968330"/>
              <a:ext cx="936104" cy="288032"/>
            </a:xfrm>
            <a:prstGeom prst="rect">
              <a:avLst/>
            </a:prstGeom>
            <a:ln w="19050">
              <a:solidFill>
                <a:srgbClr val="FFC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1" name="10 Conector recto"/>
            <p:cNvCxnSpPr/>
            <p:nvPr/>
          </p:nvCxnSpPr>
          <p:spPr>
            <a:xfrm>
              <a:off x="827584" y="2199531"/>
              <a:ext cx="0" cy="3768799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6 CuadroTexto"/>
          <p:cNvSpPr txBox="1"/>
          <p:nvPr/>
        </p:nvSpPr>
        <p:spPr>
          <a:xfrm>
            <a:off x="5569768" y="385614"/>
            <a:ext cx="1234480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Cabecera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Módulo de registros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  <a:buClr>
                <a:srgbClr val="0BD0D9"/>
              </a:buClr>
            </a:pPr>
            <a:r>
              <a:rPr lang="es-ES" sz="2800" dirty="0">
                <a:solidFill>
                  <a:srgbClr val="04617B">
                    <a:lumMod val="20000"/>
                    <a:lumOff val="80000"/>
                  </a:srgbClr>
                </a:solidFill>
              </a:rPr>
              <a:t>Gestión de una lista ordenada III</a:t>
            </a:r>
            <a:endParaRPr lang="es-ES" sz="2800" i="0" dirty="0">
              <a:solidFill>
                <a:srgbClr val="04617B">
                  <a:lumMod val="20000"/>
                  <a:lumOff val="80000"/>
                </a:srgbClr>
              </a:solidFill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&lt;iostream&gt;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&lt;string&gt;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using namespace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std;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&lt;iomanip&gt;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"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registrofin.h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"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nuevo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registro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cout &lt;&lt; </a:t>
            </a:r>
            <a:r>
              <a:rPr lang="en-U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"Introduce el </a:t>
            </a:r>
            <a:r>
              <a:rPr lang="en-US" sz="1600" dirty="0" err="1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código</a:t>
            </a:r>
            <a:r>
              <a:rPr lang="en-U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: "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cin &gt;&gt;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registro.codigo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cout &lt;&lt; </a:t>
            </a:r>
            <a:r>
              <a:rPr lang="en-U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"Introduce el </a:t>
            </a:r>
            <a:r>
              <a:rPr lang="en-US" sz="1600" dirty="0" err="1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nombre</a:t>
            </a:r>
            <a:r>
              <a:rPr lang="en-U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: "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cin &gt;&gt;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registro.nombre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cout &lt;&lt; </a:t>
            </a:r>
            <a:r>
              <a:rPr lang="en-U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"Introduce el </a:t>
            </a:r>
            <a:r>
              <a:rPr lang="en-US" sz="1600" dirty="0" err="1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sueldo</a:t>
            </a:r>
            <a:r>
              <a:rPr lang="en-U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: "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cin &gt;&gt;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registro.sueldo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registro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operator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&gt;(</a:t>
            </a:r>
            <a:r>
              <a:rPr lang="es-ES" sz="16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opIzq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s-ES" sz="16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opDer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return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opIzq.nombre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&gt;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opDer.nombre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}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...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797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606361" y="404664"/>
            <a:ext cx="2084225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registrofin.cpp</a:t>
            </a:r>
          </a:p>
        </p:txBody>
      </p:sp>
      <p:cxnSp>
        <p:nvCxnSpPr>
          <p:cNvPr id="8" name="7 Conector recto de flecha"/>
          <p:cNvCxnSpPr/>
          <p:nvPr/>
        </p:nvCxnSpPr>
        <p:spPr>
          <a:xfrm rot="10800000">
            <a:off x="3779912" y="2635323"/>
            <a:ext cx="1368152" cy="1588"/>
          </a:xfrm>
          <a:prstGeom prst="straightConnector1">
            <a:avLst/>
          </a:prstGeom>
          <a:ln w="38100">
            <a:solidFill>
              <a:srgbClr val="FFC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6 CuadroTexto"/>
          <p:cNvSpPr txBox="1"/>
          <p:nvPr/>
        </p:nvSpPr>
        <p:spPr>
          <a:xfrm>
            <a:off x="4644008" y="385614"/>
            <a:ext cx="1882552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Implementación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Módulo de lista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  <a:buClr>
                <a:srgbClr val="0BD0D9"/>
              </a:buClr>
            </a:pPr>
            <a:r>
              <a:rPr lang="es-ES" sz="2800" dirty="0">
                <a:solidFill>
                  <a:srgbClr val="04617B">
                    <a:lumMod val="20000"/>
                    <a:lumOff val="80000"/>
                  </a:srgbClr>
                </a:solidFill>
              </a:rPr>
              <a:t>Gestión de una lista ordenada III</a:t>
            </a:r>
            <a:endParaRPr lang="es-ES" sz="2800" i="0" dirty="0">
              <a:solidFill>
                <a:srgbClr val="04617B">
                  <a:lumMod val="20000"/>
                  <a:lumOff val="80000"/>
                </a:srgbClr>
              </a:solidFill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  <a:tabLst>
                <a:tab pos="3590925" algn="l"/>
              </a:tabLst>
            </a:pPr>
            <a:r>
              <a:rPr lang="es-E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s-ES" sz="1600" dirty="0" err="1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ifndef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listafin_h</a:t>
            </a: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  <a:tabLst>
                <a:tab pos="3590925" algn="l"/>
              </a:tabLst>
            </a:pPr>
            <a:r>
              <a:rPr lang="es-E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#define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listafin_h</a:t>
            </a: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&lt;string&gt;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using namespace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std;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"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registrofin.h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"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600" dirty="0" smtClean="0">
              <a:solidFill>
                <a:schemeClr val="accent2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N =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100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typedef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tArray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[N];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typedef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struct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tArray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registros;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cont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}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BD =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"bd.txt"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mostrar(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&amp;lista);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insertar(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&amp;lista, </a:t>
            </a:r>
            <a:r>
              <a:rPr lang="es-ES" sz="16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registro,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&amp;ok);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eliminar(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&amp;lista,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pos,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 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&amp;ok); </a:t>
            </a:r>
            <a:r>
              <a:rPr lang="es-ES" sz="16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pos = 1..N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buscar(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lista,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string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nombre);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cargar(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 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&amp;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lista,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 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&amp;ok);</a:t>
            </a: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guardar(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lista);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s-ES" sz="1600" dirty="0" err="1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endif</a:t>
            </a:r>
            <a:endParaRPr lang="es-ES" sz="16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798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7239548" y="404664"/>
            <a:ext cx="1451038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listafin.h</a:t>
            </a: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799009" y="1594892"/>
            <a:ext cx="2520280" cy="4598987"/>
            <a:chOff x="799009" y="1594892"/>
            <a:chExt cx="2520280" cy="4598987"/>
          </a:xfrm>
        </p:grpSpPr>
        <p:sp>
          <p:nvSpPr>
            <p:cNvPr id="8" name="7 Rectángulo"/>
            <p:cNvSpPr/>
            <p:nvPr/>
          </p:nvSpPr>
          <p:spPr>
            <a:xfrm>
              <a:off x="799009" y="1594892"/>
              <a:ext cx="2520280" cy="468000"/>
            </a:xfrm>
            <a:prstGeom prst="rect">
              <a:avLst/>
            </a:prstGeom>
            <a:ln w="19050">
              <a:solidFill>
                <a:srgbClr val="FFC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799009" y="5941879"/>
              <a:ext cx="936104" cy="252000"/>
            </a:xfrm>
            <a:prstGeom prst="rect">
              <a:avLst/>
            </a:prstGeom>
            <a:ln w="19050">
              <a:solidFill>
                <a:srgbClr val="FFC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0" name="9 Conector recto"/>
            <p:cNvCxnSpPr/>
            <p:nvPr/>
          </p:nvCxnSpPr>
          <p:spPr>
            <a:xfrm>
              <a:off x="799011" y="2043842"/>
              <a:ext cx="0" cy="3898039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12 Conector recto de flecha"/>
          <p:cNvCxnSpPr/>
          <p:nvPr/>
        </p:nvCxnSpPr>
        <p:spPr>
          <a:xfrm rot="10800000">
            <a:off x="3779912" y="2636912"/>
            <a:ext cx="1368152" cy="1588"/>
          </a:xfrm>
          <a:prstGeom prst="straightConnector1">
            <a:avLst/>
          </a:prstGeom>
          <a:ln w="38100">
            <a:solidFill>
              <a:srgbClr val="FFC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6 CuadroTexto"/>
          <p:cNvSpPr txBox="1"/>
          <p:nvPr/>
        </p:nvSpPr>
        <p:spPr>
          <a:xfrm>
            <a:off x="5569768" y="385614"/>
            <a:ext cx="1234480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Cabecera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Módulo de lista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  <a:buClr>
                <a:srgbClr val="0BD0D9"/>
              </a:buClr>
            </a:pPr>
            <a:r>
              <a:rPr lang="es-ES" sz="2800" dirty="0" smtClean="0">
                <a:solidFill>
                  <a:srgbClr val="04617B">
                    <a:lumMod val="20000"/>
                    <a:lumOff val="80000"/>
                  </a:srgbClr>
                </a:solidFill>
              </a:rPr>
              <a:t>Gestión de una lista ordenada III</a:t>
            </a:r>
            <a:endParaRPr lang="es-ES" sz="2800" i="0" dirty="0" smtClean="0">
              <a:solidFill>
                <a:srgbClr val="04617B">
                  <a:lumMod val="20000"/>
                  <a:lumOff val="80000"/>
                </a:srgbClr>
              </a:solidFill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&lt;iostream&gt;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using namespace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std;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&lt;fstream&gt;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"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listafin.h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"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insertar(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&amp;lista, </a:t>
            </a:r>
            <a:r>
              <a:rPr lang="es-ES" sz="16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registro,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&amp;ok)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ok =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lista.cont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== N)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ok =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false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 </a:t>
            </a:r>
            <a:r>
              <a:rPr lang="es-ES" sz="16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lista llena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}</a:t>
            </a:r>
            <a:endParaRPr lang="es-ES" sz="1600" dirty="0" smtClean="0">
              <a:solidFill>
                <a:srgbClr val="92D050"/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i =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while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((i &lt;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lista.cont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) &amp;&amp; (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lista.registros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[i] &lt; registro))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   i++;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}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s-ES" sz="16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Insertamos en la posición i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j =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lista.cont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 j &gt; i; j--)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         // Desplazamos a la derecha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lista.registros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[j] =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lista.registros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[j -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];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}</a:t>
            </a:r>
            <a:endParaRPr lang="es-ES" sz="1600" dirty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...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 </a:t>
            </a:r>
            <a:fld id="{042AED99-7FB4-404E-8A97-64753DCE42EC}" type="slidenum">
              <a:rPr lang="es-ES" smtClean="0"/>
              <a:pPr/>
              <a:t>799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986273" y="404664"/>
            <a:ext cx="1704313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listafin.cpp</a:t>
            </a:r>
          </a:p>
        </p:txBody>
      </p:sp>
      <p:cxnSp>
        <p:nvCxnSpPr>
          <p:cNvPr id="8" name="7 Conector recto de flecha"/>
          <p:cNvCxnSpPr/>
          <p:nvPr/>
        </p:nvCxnSpPr>
        <p:spPr>
          <a:xfrm rot="10800000">
            <a:off x="3419872" y="2409774"/>
            <a:ext cx="1368152" cy="1588"/>
          </a:xfrm>
          <a:prstGeom prst="straightConnector1">
            <a:avLst/>
          </a:prstGeom>
          <a:ln w="38100">
            <a:solidFill>
              <a:srgbClr val="FFC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6 CuadroTexto"/>
          <p:cNvSpPr txBox="1"/>
          <p:nvPr/>
        </p:nvSpPr>
        <p:spPr>
          <a:xfrm>
            <a:off x="4644008" y="385614"/>
            <a:ext cx="1882552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Implementación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Programa principal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  <a:buClr>
                <a:srgbClr val="0BD0D9"/>
              </a:buClr>
            </a:pPr>
            <a:r>
              <a:rPr lang="es-ES" sz="2800" dirty="0">
                <a:solidFill>
                  <a:srgbClr val="04617B">
                    <a:lumMod val="20000"/>
                    <a:lumOff val="80000"/>
                  </a:srgbClr>
                </a:solidFill>
              </a:rPr>
              <a:t>Gestión de una lista ordenada III</a:t>
            </a:r>
            <a:endParaRPr lang="es-ES" sz="2800" i="0" dirty="0">
              <a:solidFill>
                <a:srgbClr val="04617B">
                  <a:lumMod val="20000"/>
                  <a:lumOff val="80000"/>
                </a:srgbClr>
              </a:solidFill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&lt;iostream&gt;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using namespace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std;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registrofin.h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"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listafin.h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"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menu();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main()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lista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ok;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op,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pos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cargar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lista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ok);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(!ok)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cout &lt;&lt; </a:t>
            </a:r>
            <a:r>
              <a:rPr lang="en-US" sz="1600" dirty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"No se </a:t>
            </a:r>
            <a:r>
              <a:rPr lang="en-US" sz="1600" dirty="0" err="1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pudo</a:t>
            </a:r>
            <a:r>
              <a:rPr lang="en-US" sz="1600" dirty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abrir</a:t>
            </a:r>
            <a:r>
              <a:rPr lang="en-US" sz="1600" dirty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 el </a:t>
            </a:r>
            <a:r>
              <a:rPr lang="en-US" sz="1600" dirty="0" err="1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archivo</a:t>
            </a:r>
            <a:r>
              <a:rPr lang="en-US" sz="1600" dirty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!"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&lt;&lt; endl;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}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do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mostrar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lista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         op = menu();</a:t>
            </a:r>
          </a:p>
          <a:p>
            <a:pPr marL="361950" lvl="1" indent="0" defTabSz="6819900">
              <a:lnSpc>
                <a:spcPts val="1800"/>
              </a:lnSpc>
              <a:spcBef>
                <a:spcPts val="0"/>
              </a:spcBef>
              <a:buNone/>
              <a:tabLst>
                <a:tab pos="6276975" algn="l"/>
              </a:tabLst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...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800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7366184" y="404664"/>
            <a:ext cx="1324402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bdfin.cpp</a:t>
            </a:r>
          </a:p>
        </p:txBody>
      </p:sp>
      <p:cxnSp>
        <p:nvCxnSpPr>
          <p:cNvPr id="9" name="8 Conector recto de flecha"/>
          <p:cNvCxnSpPr/>
          <p:nvPr/>
        </p:nvCxnSpPr>
        <p:spPr>
          <a:xfrm rot="10800000">
            <a:off x="3779912" y="2449463"/>
            <a:ext cx="1368152" cy="1588"/>
          </a:xfrm>
          <a:prstGeom prst="straightConnector1">
            <a:avLst/>
          </a:prstGeom>
          <a:ln w="38100">
            <a:solidFill>
              <a:srgbClr val="FFC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rot="10800000">
            <a:off x="3779912" y="2223914"/>
            <a:ext cx="1368152" cy="1588"/>
          </a:xfrm>
          <a:prstGeom prst="straightConnector1">
            <a:avLst/>
          </a:prstGeom>
          <a:ln w="38100">
            <a:solidFill>
              <a:srgbClr val="FFC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6 Grupo"/>
          <p:cNvGrpSpPr/>
          <p:nvPr/>
        </p:nvGrpSpPr>
        <p:grpSpPr>
          <a:xfrm>
            <a:off x="4427984" y="3468689"/>
            <a:ext cx="3835227" cy="430912"/>
            <a:chOff x="899593" y="5416649"/>
            <a:chExt cx="3993101" cy="430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7 CuadroTexto"/>
            <p:cNvSpPr txBox="1"/>
            <p:nvPr/>
          </p:nvSpPr>
          <p:spPr>
            <a:xfrm>
              <a:off x="899593" y="5416649"/>
              <a:ext cx="3993101" cy="4309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pPr marL="542925" lvl="0">
                <a:spcAft>
                  <a:spcPts val="600"/>
                </a:spcAft>
              </a:pPr>
              <a:r>
                <a:rPr lang="es-ES" sz="2000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¡Ahora ya puedes compilarlo!</a:t>
              </a:r>
            </a:p>
          </p:txBody>
        </p:sp>
        <p:pic>
          <p:nvPicPr>
            <p:cNvPr id="13" name="Picture 3" descr="D:\Docencia\Fundamentos de programación\CV\icoGuille\xeye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3660" y="5420841"/>
              <a:ext cx="426720" cy="4267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Inclusiones múltiples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  <a:buClr>
                <a:srgbClr val="0BD0D9"/>
              </a:buClr>
            </a:pPr>
            <a:r>
              <a:rPr lang="es-ES" sz="2800" dirty="0">
                <a:solidFill>
                  <a:srgbClr val="04617B">
                    <a:lumMod val="20000"/>
                    <a:lumOff val="80000"/>
                  </a:srgbClr>
                </a:solidFill>
              </a:rPr>
              <a:t>Gestión de una lista ordenada III</a:t>
            </a:r>
            <a:endParaRPr lang="es-ES" sz="2800" i="0" dirty="0">
              <a:solidFill>
                <a:srgbClr val="04617B">
                  <a:lumMod val="20000"/>
                  <a:lumOff val="80000"/>
                </a:srgbClr>
              </a:solidFill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Preprocesamiento de </a:t>
            </a:r>
            <a:r>
              <a:rPr lang="es-ES" sz="20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</a:t>
            </a:r>
            <a:r>
              <a:rPr lang="es-ES" dirty="0" smtClean="0">
                <a:cs typeface="Consolas" pitchFamily="49" charset="0"/>
              </a:rPr>
              <a:t> en </a:t>
            </a:r>
            <a:r>
              <a:rPr lang="es-ES" sz="2000" dirty="0" smtClean="0">
                <a:latin typeface="Consolas" pitchFamily="49" charset="0"/>
                <a:cs typeface="Consolas" pitchFamily="49" charset="0"/>
              </a:rPr>
              <a:t>bdfin.cpp</a:t>
            </a:r>
            <a:r>
              <a:rPr lang="es-ES" dirty="0" smtClean="0"/>
              <a:t>: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#include &lt;iostream&gt;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using namespace std;</a:t>
            </a:r>
          </a:p>
          <a:p>
            <a:pPr marL="361950" lvl="1" indent="0">
              <a:spcBef>
                <a:spcPts val="0"/>
              </a:spcBef>
              <a:buNone/>
            </a:pPr>
            <a:endParaRPr lang="en-US" sz="1600" dirty="0" smtClean="0">
              <a:solidFill>
                <a:srgbClr val="FFCCFF"/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registrofin.h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"</a:t>
            </a:r>
          </a:p>
          <a:p>
            <a:pPr marL="361950" lvl="1" indent="0">
              <a:spcBef>
                <a:spcPts val="0"/>
              </a:spcBef>
              <a:buNone/>
            </a:pPr>
            <a:endParaRPr lang="en-US" sz="1600" dirty="0" smtClean="0">
              <a:solidFill>
                <a:srgbClr val="FFCCFF"/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listafin.h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"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n-US" sz="1600" dirty="0" smtClean="0">
              <a:solidFill>
                <a:prstClr val="white"/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 </a:t>
            </a:r>
            <a:r>
              <a:rPr lang="en-U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menu();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n-US" sz="1600" dirty="0" smtClean="0">
              <a:solidFill>
                <a:prstClr val="white"/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...</a:t>
            </a:r>
            <a:endParaRPr lang="es-ES" sz="20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801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grpSp>
        <p:nvGrpSpPr>
          <p:cNvPr id="6" name="Grupo 5"/>
          <p:cNvGrpSpPr/>
          <p:nvPr/>
        </p:nvGrpSpPr>
        <p:grpSpPr>
          <a:xfrm>
            <a:off x="3624921" y="2089423"/>
            <a:ext cx="3783052" cy="2108269"/>
            <a:chOff x="3624921" y="2089423"/>
            <a:chExt cx="3783052" cy="2108269"/>
          </a:xfrm>
        </p:grpSpPr>
        <p:sp>
          <p:nvSpPr>
            <p:cNvPr id="43" name="42 Flecha izquierda"/>
            <p:cNvSpPr/>
            <p:nvPr/>
          </p:nvSpPr>
          <p:spPr>
            <a:xfrm>
              <a:off x="3624921" y="2780928"/>
              <a:ext cx="1307119" cy="216024"/>
            </a:xfrm>
            <a:prstGeom prst="leftArrow">
              <a:avLst/>
            </a:prstGeom>
            <a:solidFill>
              <a:srgbClr val="FFC000"/>
            </a:solidFill>
            <a:ln w="19050">
              <a:noFill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39 Rectángulo"/>
            <p:cNvSpPr/>
            <p:nvPr/>
          </p:nvSpPr>
          <p:spPr>
            <a:xfrm>
              <a:off x="4726991" y="2089423"/>
              <a:ext cx="2680982" cy="210826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361950" lvl="1" indent="0">
                <a:spcBef>
                  <a:spcPts val="0"/>
                </a:spcBef>
                <a:spcAft>
                  <a:spcPts val="300"/>
                </a:spcAft>
                <a:buNone/>
                <a:tabLst>
                  <a:tab pos="3590925" algn="l"/>
                </a:tabLst>
              </a:pPr>
              <a:r>
                <a:rPr lang="es-ES" sz="1400" dirty="0" smtClean="0">
                  <a:solidFill>
                    <a:srgbClr val="FFCCFF"/>
                  </a:solidFill>
                  <a:latin typeface="Consolas" pitchFamily="49" charset="0"/>
                  <a:cs typeface="Consolas" pitchFamily="49" charset="0"/>
                </a:rPr>
                <a:t>#</a:t>
              </a:r>
              <a:r>
                <a:rPr lang="es-ES" sz="1400" dirty="0" err="1" smtClean="0">
                  <a:solidFill>
                    <a:srgbClr val="FFCCFF"/>
                  </a:solidFill>
                  <a:latin typeface="Consolas" pitchFamily="49" charset="0"/>
                  <a:cs typeface="Consolas" pitchFamily="49" charset="0"/>
                </a:rPr>
                <a:t>ifndef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1400" dirty="0" err="1" smtClean="0">
                  <a:latin typeface="Consolas" pitchFamily="49" charset="0"/>
                  <a:cs typeface="Consolas" pitchFamily="49" charset="0"/>
                </a:rPr>
                <a:t>registrofin_h</a:t>
              </a:r>
              <a:endParaRPr lang="es-ES" sz="1400" dirty="0" smtClean="0">
                <a:latin typeface="Consolas" pitchFamily="49" charset="0"/>
                <a:cs typeface="Consolas" pitchFamily="49" charset="0"/>
              </a:endParaRPr>
            </a:p>
            <a:p>
              <a:pPr marL="361950" lvl="1" indent="0">
                <a:spcBef>
                  <a:spcPts val="0"/>
                </a:spcBef>
                <a:spcAft>
                  <a:spcPts val="300"/>
                </a:spcAft>
                <a:buNone/>
                <a:tabLst>
                  <a:tab pos="3590925" algn="l"/>
                </a:tabLst>
              </a:pPr>
              <a:r>
                <a:rPr lang="es-ES" sz="1400" dirty="0" smtClean="0">
                  <a:solidFill>
                    <a:srgbClr val="FFCCFF"/>
                  </a:solidFill>
                  <a:latin typeface="Consolas" pitchFamily="49" charset="0"/>
                  <a:cs typeface="Consolas" pitchFamily="49" charset="0"/>
                </a:rPr>
                <a:t>#define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1400" dirty="0" err="1" smtClean="0">
                  <a:latin typeface="Consolas" pitchFamily="49" charset="0"/>
                  <a:cs typeface="Consolas" pitchFamily="49" charset="0"/>
                </a:rPr>
                <a:t>registrofin_h</a:t>
              </a:r>
              <a:endParaRPr lang="es-ES" sz="1400" dirty="0" smtClean="0">
                <a:latin typeface="Consolas" pitchFamily="49" charset="0"/>
                <a:cs typeface="Consolas" pitchFamily="49" charset="0"/>
              </a:endParaRP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n-US" sz="1400" dirty="0" smtClean="0">
                  <a:solidFill>
                    <a:srgbClr val="FFCCFF"/>
                  </a:solidFill>
                  <a:latin typeface="Consolas" pitchFamily="49" charset="0"/>
                  <a:cs typeface="Consolas" pitchFamily="49" charset="0"/>
                </a:rPr>
                <a:t>#include </a:t>
              </a:r>
              <a:r>
                <a:rPr lang="en-US" sz="1400" dirty="0" smtClean="0">
                  <a:latin typeface="Consolas" pitchFamily="49" charset="0"/>
                  <a:cs typeface="Consolas" pitchFamily="49" charset="0"/>
                </a:rPr>
                <a:t>&lt;string&gt;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n-U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itchFamily="49" charset="0"/>
                  <a:cs typeface="Consolas" pitchFamily="49" charset="0"/>
                </a:rPr>
                <a:t>using namespace </a:t>
              </a:r>
              <a:r>
                <a:rPr lang="en-US" sz="1400" dirty="0" smtClean="0">
                  <a:latin typeface="Consolas" pitchFamily="49" charset="0"/>
                  <a:cs typeface="Consolas" pitchFamily="49" charset="0"/>
                </a:rPr>
                <a:t>std;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endParaRPr lang="en-US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endParaRP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itchFamily="49" charset="0"/>
                  <a:cs typeface="Consolas" pitchFamily="49" charset="0"/>
                </a:rPr>
                <a:t>typedef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1400" dirty="0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struct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{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 ...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} </a:t>
              </a:r>
              <a:r>
                <a:rPr lang="es-ES" sz="1400" dirty="0" err="1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tRegistro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...</a:t>
              </a:r>
              <a:endParaRPr lang="es-ES" dirty="0"/>
            </a:p>
          </p:txBody>
        </p:sp>
      </p:grpSp>
      <p:grpSp>
        <p:nvGrpSpPr>
          <p:cNvPr id="10" name="6 Grupo"/>
          <p:cNvGrpSpPr/>
          <p:nvPr/>
        </p:nvGrpSpPr>
        <p:grpSpPr>
          <a:xfrm>
            <a:off x="1782476" y="5052320"/>
            <a:ext cx="5579047" cy="430912"/>
            <a:chOff x="899593" y="5416649"/>
            <a:chExt cx="5808704" cy="430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7 CuadroTexto"/>
            <p:cNvSpPr txBox="1"/>
            <p:nvPr/>
          </p:nvSpPr>
          <p:spPr>
            <a:xfrm>
              <a:off x="899593" y="5416649"/>
              <a:ext cx="5808704" cy="4309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pPr marL="542925" lvl="0">
                <a:spcAft>
                  <a:spcPts val="600"/>
                </a:spcAft>
              </a:pPr>
              <a:r>
                <a:rPr lang="es-ES" sz="2000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registrofin_h</a:t>
              </a:r>
              <a:r>
                <a:rPr lang="es-ES" sz="2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 no se ha definido todavía</a:t>
              </a:r>
            </a:p>
          </p:txBody>
        </p:sp>
        <p:pic>
          <p:nvPicPr>
            <p:cNvPr id="13" name="Picture 3" descr="D:\Docencia\Fundamentos de programación\CV\icoGuille\xeye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3660" y="5420841"/>
              <a:ext cx="426720" cy="4267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Inclusiones múltiples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  <a:buClr>
                <a:srgbClr val="0BD0D9"/>
              </a:buClr>
            </a:pPr>
            <a:r>
              <a:rPr lang="es-ES" sz="2800" dirty="0">
                <a:solidFill>
                  <a:srgbClr val="04617B">
                    <a:lumMod val="20000"/>
                    <a:lumOff val="80000"/>
                  </a:srgbClr>
                </a:solidFill>
              </a:rPr>
              <a:t>Gestión de una lista ordenada III</a:t>
            </a:r>
            <a:endParaRPr lang="es-ES" sz="2800" i="0" dirty="0">
              <a:solidFill>
                <a:srgbClr val="04617B">
                  <a:lumMod val="20000"/>
                  <a:lumOff val="80000"/>
                </a:srgbClr>
              </a:solidFill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s-ES" dirty="0">
                <a:solidFill>
                  <a:prstClr val="white"/>
                </a:solidFill>
              </a:rPr>
              <a:t>Preprocesamiento de </a:t>
            </a:r>
            <a:r>
              <a:rPr lang="es-ES" sz="2000" dirty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</a:t>
            </a:r>
            <a:r>
              <a:rPr lang="es-ES" dirty="0">
                <a:solidFill>
                  <a:prstClr val="white"/>
                </a:solidFill>
                <a:cs typeface="Consolas" pitchFamily="49" charset="0"/>
              </a:rPr>
              <a:t> en </a:t>
            </a:r>
            <a:r>
              <a:rPr lang="es-ES" sz="20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bdfin.cpp</a:t>
            </a:r>
            <a:r>
              <a:rPr lang="es-ES" dirty="0">
                <a:solidFill>
                  <a:prstClr val="white"/>
                </a:solidFill>
              </a:rPr>
              <a:t>: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#include &lt;iostream&gt;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using namespace std;</a:t>
            </a:r>
          </a:p>
          <a:p>
            <a:pPr marL="361950" lvl="1" indent="0">
              <a:spcBef>
                <a:spcPts val="0"/>
              </a:spcBef>
              <a:buNone/>
            </a:pPr>
            <a:endParaRPr lang="en-US" sz="1600" dirty="0" smtClean="0">
              <a:solidFill>
                <a:srgbClr val="FFCCFF"/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None/>
              <a:tabLst>
                <a:tab pos="3590925" algn="l"/>
              </a:tabLst>
            </a:pPr>
            <a:r>
              <a:rPr lang="es-E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#define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registrofin_h</a:t>
            </a: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#include &lt;string&gt;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using namespace std;</a:t>
            </a:r>
          </a:p>
          <a:p>
            <a:pPr marL="361950" lvl="1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accent2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typedef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struct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...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} </a:t>
            </a:r>
            <a:r>
              <a:rPr lang="es-ES" sz="16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...</a:t>
            </a:r>
            <a:endParaRPr lang="es-ES" sz="1600" dirty="0" smtClean="0"/>
          </a:p>
          <a:p>
            <a:pPr marL="361950" lvl="1" indent="0">
              <a:spcBef>
                <a:spcPts val="0"/>
              </a:spcBef>
              <a:buNone/>
            </a:pPr>
            <a:endParaRPr lang="en-US" sz="1600" dirty="0" smtClean="0">
              <a:solidFill>
                <a:srgbClr val="FFCCFF"/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listafin.h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"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n-US" sz="1600" dirty="0" smtClean="0">
              <a:solidFill>
                <a:prstClr val="white"/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 </a:t>
            </a:r>
            <a:r>
              <a:rPr lang="en-U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menu();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n-US" sz="1600" dirty="0" smtClean="0">
              <a:solidFill>
                <a:prstClr val="white"/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...</a:t>
            </a:r>
            <a:endParaRPr lang="es-ES" sz="20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802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grpSp>
        <p:nvGrpSpPr>
          <p:cNvPr id="6" name="Grupo 5"/>
          <p:cNvGrpSpPr/>
          <p:nvPr/>
        </p:nvGrpSpPr>
        <p:grpSpPr>
          <a:xfrm>
            <a:off x="3495366" y="2386980"/>
            <a:ext cx="4244986" cy="2893100"/>
            <a:chOff x="3351350" y="2386980"/>
            <a:chExt cx="4244986" cy="2893100"/>
          </a:xfrm>
        </p:grpSpPr>
        <p:sp>
          <p:nvSpPr>
            <p:cNvPr id="12" name="11 Flecha izquierda"/>
            <p:cNvSpPr/>
            <p:nvPr/>
          </p:nvSpPr>
          <p:spPr>
            <a:xfrm>
              <a:off x="3351350" y="4969743"/>
              <a:ext cx="1004626" cy="216024"/>
            </a:xfrm>
            <a:prstGeom prst="leftArrow">
              <a:avLst/>
            </a:prstGeom>
            <a:solidFill>
              <a:srgbClr val="FFC000"/>
            </a:solidFill>
            <a:ln w="19050">
              <a:noFill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" name="41 Rectángulo"/>
            <p:cNvSpPr/>
            <p:nvPr/>
          </p:nvSpPr>
          <p:spPr>
            <a:xfrm>
              <a:off x="4158208" y="2386980"/>
              <a:ext cx="3438128" cy="28931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361950" lvl="1" indent="0">
                <a:spcBef>
                  <a:spcPts val="0"/>
                </a:spcBef>
                <a:buNone/>
                <a:tabLst>
                  <a:tab pos="3590925" algn="l"/>
                </a:tabLst>
              </a:pPr>
              <a:r>
                <a:rPr lang="es-ES" sz="1400" dirty="0" smtClean="0">
                  <a:solidFill>
                    <a:srgbClr val="FFCCFF"/>
                  </a:solidFill>
                  <a:latin typeface="Consolas" pitchFamily="49" charset="0"/>
                  <a:cs typeface="Consolas" pitchFamily="49" charset="0"/>
                </a:rPr>
                <a:t>#</a:t>
              </a:r>
              <a:r>
                <a:rPr lang="es-ES" sz="1400" dirty="0" err="1" smtClean="0">
                  <a:solidFill>
                    <a:srgbClr val="FFCCFF"/>
                  </a:solidFill>
                  <a:latin typeface="Consolas" pitchFamily="49" charset="0"/>
                  <a:cs typeface="Consolas" pitchFamily="49" charset="0"/>
                </a:rPr>
                <a:t>ifndef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1400" dirty="0" err="1" smtClean="0">
                  <a:latin typeface="Consolas" pitchFamily="49" charset="0"/>
                  <a:cs typeface="Consolas" pitchFamily="49" charset="0"/>
                </a:rPr>
                <a:t>listafin_h</a:t>
              </a:r>
              <a:endParaRPr lang="es-ES" sz="1400" dirty="0" smtClean="0">
                <a:latin typeface="Consolas" pitchFamily="49" charset="0"/>
                <a:cs typeface="Consolas" pitchFamily="49" charset="0"/>
              </a:endParaRPr>
            </a:p>
            <a:p>
              <a:pPr marL="361950" lvl="1" indent="0">
                <a:spcBef>
                  <a:spcPts val="0"/>
                </a:spcBef>
                <a:buNone/>
                <a:tabLst>
                  <a:tab pos="3590925" algn="l"/>
                </a:tabLst>
              </a:pPr>
              <a:r>
                <a:rPr lang="es-ES" sz="1400" dirty="0" smtClean="0">
                  <a:solidFill>
                    <a:srgbClr val="FFCCFF"/>
                  </a:solidFill>
                  <a:latin typeface="Consolas" pitchFamily="49" charset="0"/>
                  <a:cs typeface="Consolas" pitchFamily="49" charset="0"/>
                </a:rPr>
                <a:t>#define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1400" dirty="0" err="1">
                  <a:latin typeface="Consolas" pitchFamily="49" charset="0"/>
                  <a:cs typeface="Consolas" pitchFamily="49" charset="0"/>
                </a:rPr>
                <a:t>listafin_h</a:t>
              </a:r>
              <a:endParaRPr lang="es-ES" sz="1400" dirty="0" smtClean="0">
                <a:latin typeface="Consolas" pitchFamily="49" charset="0"/>
                <a:cs typeface="Consolas" pitchFamily="49" charset="0"/>
              </a:endParaRP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n-US" sz="1400" dirty="0" smtClean="0">
                  <a:solidFill>
                    <a:srgbClr val="FFCCFF"/>
                  </a:solidFill>
                  <a:latin typeface="Consolas" pitchFamily="49" charset="0"/>
                  <a:cs typeface="Consolas" pitchFamily="49" charset="0"/>
                </a:rPr>
                <a:t>#include </a:t>
              </a:r>
              <a:r>
                <a:rPr lang="en-US" sz="1400" dirty="0" smtClean="0">
                  <a:latin typeface="Consolas" pitchFamily="49" charset="0"/>
                  <a:cs typeface="Consolas" pitchFamily="49" charset="0"/>
                </a:rPr>
                <a:t>&lt;string&gt;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n-U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itchFamily="49" charset="0"/>
                  <a:cs typeface="Consolas" pitchFamily="49" charset="0"/>
                </a:rPr>
                <a:t>using namespace </a:t>
              </a:r>
              <a:r>
                <a:rPr lang="en-US" sz="1400" dirty="0" smtClean="0">
                  <a:latin typeface="Consolas" pitchFamily="49" charset="0"/>
                  <a:cs typeface="Consolas" pitchFamily="49" charset="0"/>
                </a:rPr>
                <a:t>std;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n-US" sz="1400" dirty="0" smtClean="0">
                  <a:solidFill>
                    <a:srgbClr val="FFCCFF"/>
                  </a:solidFill>
                  <a:latin typeface="Consolas" pitchFamily="49" charset="0"/>
                  <a:cs typeface="Consolas" pitchFamily="49" charset="0"/>
                </a:rPr>
                <a:t>#include</a:t>
              </a:r>
              <a:r>
                <a:rPr lang="en-US" sz="1400" dirty="0" smtClean="0">
                  <a:latin typeface="Consolas" pitchFamily="49" charset="0"/>
                  <a:cs typeface="Consolas" pitchFamily="49" charset="0"/>
                </a:rPr>
                <a:t> "</a:t>
              </a:r>
              <a:r>
                <a:rPr lang="en-US" sz="1400" dirty="0" err="1" smtClean="0">
                  <a:latin typeface="Consolas" pitchFamily="49" charset="0"/>
                  <a:cs typeface="Consolas" pitchFamily="49" charset="0"/>
                </a:rPr>
                <a:t>registrofin.h</a:t>
              </a:r>
              <a:r>
                <a:rPr lang="en-US" sz="1400" dirty="0" smtClean="0">
                  <a:latin typeface="Consolas" pitchFamily="49" charset="0"/>
                  <a:cs typeface="Consolas" pitchFamily="49" charset="0"/>
                </a:rPr>
                <a:t>"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endParaRPr lang="en-US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endParaRP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itchFamily="49" charset="0"/>
                  <a:cs typeface="Consolas" pitchFamily="49" charset="0"/>
                </a:rPr>
                <a:t>const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1400" dirty="0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int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N = </a:t>
              </a:r>
              <a:r>
                <a:rPr lang="es-ES" sz="1400" dirty="0" smtClean="0">
                  <a:solidFill>
                    <a:srgbClr val="FFFF00"/>
                  </a:solidFill>
                  <a:latin typeface="Consolas" pitchFamily="49" charset="0"/>
                  <a:cs typeface="Consolas" pitchFamily="49" charset="0"/>
                </a:rPr>
                <a:t>100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itchFamily="49" charset="0"/>
                  <a:cs typeface="Consolas" pitchFamily="49" charset="0"/>
                </a:rPr>
                <a:t>typedef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1400" dirty="0" err="1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tRegistro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1400" dirty="0" err="1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[N];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itchFamily="49" charset="0"/>
                  <a:cs typeface="Consolas" pitchFamily="49" charset="0"/>
                </a:rPr>
                <a:t>typedef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1400" dirty="0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struct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{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s-ES" sz="1400" dirty="0" err="1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registros;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s-ES" sz="1400" dirty="0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int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1400" dirty="0" err="1" smtClean="0">
                  <a:latin typeface="Consolas" pitchFamily="49" charset="0"/>
                  <a:cs typeface="Consolas" pitchFamily="49" charset="0"/>
                </a:rPr>
                <a:t>cont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} </a:t>
              </a:r>
              <a:r>
                <a:rPr lang="es-ES" sz="1400" dirty="0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tLista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...</a:t>
              </a:r>
              <a:endParaRPr lang="es-ES" dirty="0"/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827584" y="2708919"/>
            <a:ext cx="2520280" cy="2128489"/>
          </a:xfrm>
          <a:prstGeom prst="rect">
            <a:avLst/>
          </a:prstGeom>
          <a:ln w="19050">
            <a:solidFill>
              <a:srgbClr val="FFC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3" name="6 Grupo"/>
          <p:cNvGrpSpPr/>
          <p:nvPr/>
        </p:nvGrpSpPr>
        <p:grpSpPr>
          <a:xfrm>
            <a:off x="2483768" y="5708488"/>
            <a:ext cx="5146978" cy="430912"/>
            <a:chOff x="899594" y="5416649"/>
            <a:chExt cx="5358849" cy="430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7 CuadroTexto"/>
            <p:cNvSpPr txBox="1"/>
            <p:nvPr/>
          </p:nvSpPr>
          <p:spPr>
            <a:xfrm>
              <a:off x="899594" y="5416649"/>
              <a:ext cx="5358849" cy="4309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pPr marL="542925" lvl="0">
                <a:spcAft>
                  <a:spcPts val="600"/>
                </a:spcAft>
              </a:pPr>
              <a:r>
                <a:rPr lang="es-ES" sz="20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listafin_h</a:t>
              </a:r>
              <a:r>
                <a:rPr lang="es-ES" sz="22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 </a:t>
              </a:r>
              <a:r>
                <a:rPr lang="es-ES" sz="2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no se ha definido todavía</a:t>
              </a:r>
            </a:p>
          </p:txBody>
        </p:sp>
        <p:pic>
          <p:nvPicPr>
            <p:cNvPr id="15" name="Picture 3" descr="D:\Docencia\Fundamentos de programación\CV\icoGuille\xeye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3660" y="5420841"/>
              <a:ext cx="426720" cy="4267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Inclusiones múltiples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  <a:buClr>
                <a:srgbClr val="0BD0D9"/>
              </a:buClr>
            </a:pPr>
            <a:r>
              <a:rPr lang="es-ES" sz="2800" dirty="0">
                <a:solidFill>
                  <a:srgbClr val="04617B">
                    <a:lumMod val="20000"/>
                    <a:lumOff val="80000"/>
                  </a:srgbClr>
                </a:solidFill>
              </a:rPr>
              <a:t>Gestión de una lista ordenada III</a:t>
            </a:r>
            <a:endParaRPr lang="es-ES" sz="2800" i="0" dirty="0">
              <a:solidFill>
                <a:srgbClr val="04617B">
                  <a:lumMod val="20000"/>
                  <a:lumOff val="80000"/>
                </a:srgbClr>
              </a:solidFill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s-ES" dirty="0">
                <a:solidFill>
                  <a:prstClr val="white"/>
                </a:solidFill>
              </a:rPr>
              <a:t>Preprocesamiento de </a:t>
            </a:r>
            <a:r>
              <a:rPr lang="es-ES" sz="2000" dirty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</a:t>
            </a:r>
            <a:r>
              <a:rPr lang="es-ES" dirty="0">
                <a:solidFill>
                  <a:prstClr val="white"/>
                </a:solidFill>
                <a:cs typeface="Consolas" pitchFamily="49" charset="0"/>
              </a:rPr>
              <a:t> en </a:t>
            </a:r>
            <a:r>
              <a:rPr lang="es-ES" sz="20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bdfin.cpp</a:t>
            </a:r>
            <a:r>
              <a:rPr lang="es-ES" dirty="0">
                <a:solidFill>
                  <a:prstClr val="white"/>
                </a:solidFill>
              </a:rPr>
              <a:t>: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#include &lt;iostream&gt;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using namespace std;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  <a:tabLst>
                <a:tab pos="3590925" algn="l"/>
              </a:tabLst>
            </a:pPr>
            <a:r>
              <a:rPr lang="es-E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#define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registrofin_h</a:t>
            </a: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#include &lt;string&gt;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using namespace std;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600" dirty="0" smtClean="0">
              <a:solidFill>
                <a:schemeClr val="accent2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typedef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struct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...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} </a:t>
            </a:r>
            <a:r>
              <a:rPr lang="es-ES" sz="16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...</a:t>
            </a:r>
            <a:endParaRPr lang="es-ES" sz="1600" dirty="0" smtClean="0"/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600" dirty="0" smtClean="0">
              <a:solidFill>
                <a:srgbClr val="FFCCFF"/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  <a:tabLst>
                <a:tab pos="3590925" algn="l"/>
              </a:tabLst>
            </a:pPr>
            <a:r>
              <a:rPr lang="es-E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#define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listafin_h</a:t>
            </a: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#include &lt;string&gt;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using namespace std;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"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registrofin.h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"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600" dirty="0" smtClean="0">
              <a:solidFill>
                <a:schemeClr val="accent2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...</a:t>
            </a:r>
            <a:endParaRPr lang="es-ES" sz="1600" dirty="0" smtClean="0"/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 </a:t>
            </a:r>
            <a:r>
              <a:rPr lang="en-U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menu();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4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...</a:t>
            </a:r>
            <a:endParaRPr lang="es-ES" sz="18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803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grpSp>
        <p:nvGrpSpPr>
          <p:cNvPr id="6" name="Grupo 5"/>
          <p:cNvGrpSpPr/>
          <p:nvPr/>
        </p:nvGrpSpPr>
        <p:grpSpPr>
          <a:xfrm>
            <a:off x="3635896" y="3396308"/>
            <a:ext cx="3168352" cy="2108269"/>
            <a:chOff x="3582938" y="3396308"/>
            <a:chExt cx="3168352" cy="2108269"/>
          </a:xfrm>
        </p:grpSpPr>
        <p:sp>
          <p:nvSpPr>
            <p:cNvPr id="44" name="43 Flecha izquierda"/>
            <p:cNvSpPr/>
            <p:nvPr/>
          </p:nvSpPr>
          <p:spPr>
            <a:xfrm>
              <a:off x="3582938" y="5229200"/>
              <a:ext cx="1004626" cy="216024"/>
            </a:xfrm>
            <a:prstGeom prst="leftArrow">
              <a:avLst/>
            </a:prstGeom>
            <a:solidFill>
              <a:srgbClr val="FFC000"/>
            </a:solidFill>
            <a:ln w="19050">
              <a:noFill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40 Rectángulo"/>
            <p:cNvSpPr/>
            <p:nvPr/>
          </p:nvSpPr>
          <p:spPr>
            <a:xfrm>
              <a:off x="4070308" y="3396308"/>
              <a:ext cx="2680982" cy="21082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361950" lvl="1" indent="0">
                <a:spcBef>
                  <a:spcPts val="0"/>
                </a:spcBef>
                <a:spcAft>
                  <a:spcPts val="300"/>
                </a:spcAft>
                <a:buNone/>
                <a:tabLst>
                  <a:tab pos="3590925" algn="l"/>
                </a:tabLst>
              </a:pPr>
              <a:r>
                <a:rPr lang="es-ES" sz="1400" dirty="0" smtClean="0">
                  <a:solidFill>
                    <a:srgbClr val="FFCCFF"/>
                  </a:solidFill>
                  <a:latin typeface="Consolas" pitchFamily="49" charset="0"/>
                  <a:cs typeface="Consolas" pitchFamily="49" charset="0"/>
                </a:rPr>
                <a:t>#</a:t>
              </a:r>
              <a:r>
                <a:rPr lang="es-ES" sz="1400" dirty="0" err="1" smtClean="0">
                  <a:solidFill>
                    <a:srgbClr val="FFCCFF"/>
                  </a:solidFill>
                  <a:latin typeface="Consolas" pitchFamily="49" charset="0"/>
                  <a:cs typeface="Consolas" pitchFamily="49" charset="0"/>
                </a:rPr>
                <a:t>ifndef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1400" dirty="0" err="1" smtClean="0">
                  <a:latin typeface="Consolas" pitchFamily="49" charset="0"/>
                  <a:cs typeface="Consolas" pitchFamily="49" charset="0"/>
                </a:rPr>
                <a:t>registrofin_h</a:t>
              </a:r>
              <a:endParaRPr lang="es-ES" sz="1400" dirty="0" smtClean="0">
                <a:latin typeface="Consolas" pitchFamily="49" charset="0"/>
                <a:cs typeface="Consolas" pitchFamily="49" charset="0"/>
              </a:endParaRPr>
            </a:p>
            <a:p>
              <a:pPr marL="361950" lvl="1" indent="0">
                <a:spcBef>
                  <a:spcPts val="0"/>
                </a:spcBef>
                <a:spcAft>
                  <a:spcPts val="300"/>
                </a:spcAft>
                <a:buNone/>
                <a:tabLst>
                  <a:tab pos="3590925" algn="l"/>
                </a:tabLst>
              </a:pPr>
              <a:r>
                <a:rPr lang="es-ES" sz="1400" dirty="0" smtClean="0">
                  <a:solidFill>
                    <a:srgbClr val="FFCCFF"/>
                  </a:solidFill>
                  <a:latin typeface="Consolas" pitchFamily="49" charset="0"/>
                  <a:cs typeface="Consolas" pitchFamily="49" charset="0"/>
                </a:rPr>
                <a:t>#define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1400" dirty="0" err="1" smtClean="0">
                  <a:latin typeface="Consolas" pitchFamily="49" charset="0"/>
                  <a:cs typeface="Consolas" pitchFamily="49" charset="0"/>
                </a:rPr>
                <a:t>registrofin_h</a:t>
              </a:r>
              <a:endParaRPr lang="es-ES" sz="1400" dirty="0" smtClean="0">
                <a:latin typeface="Consolas" pitchFamily="49" charset="0"/>
                <a:cs typeface="Consolas" pitchFamily="49" charset="0"/>
              </a:endParaRP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n-US" sz="1400" dirty="0" smtClean="0">
                  <a:solidFill>
                    <a:srgbClr val="FFCCFF"/>
                  </a:solidFill>
                  <a:latin typeface="Consolas" pitchFamily="49" charset="0"/>
                  <a:cs typeface="Consolas" pitchFamily="49" charset="0"/>
                </a:rPr>
                <a:t>#include </a:t>
              </a:r>
              <a:r>
                <a:rPr lang="en-US" sz="1400" dirty="0" smtClean="0">
                  <a:latin typeface="Consolas" pitchFamily="49" charset="0"/>
                  <a:cs typeface="Consolas" pitchFamily="49" charset="0"/>
                </a:rPr>
                <a:t>&lt;string&gt;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n-U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itchFamily="49" charset="0"/>
                  <a:cs typeface="Consolas" pitchFamily="49" charset="0"/>
                </a:rPr>
                <a:t>using namespace </a:t>
              </a:r>
              <a:r>
                <a:rPr lang="en-US" sz="1400" dirty="0" smtClean="0">
                  <a:latin typeface="Consolas" pitchFamily="49" charset="0"/>
                  <a:cs typeface="Consolas" pitchFamily="49" charset="0"/>
                </a:rPr>
                <a:t>std;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endParaRPr lang="en-US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endParaRP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itchFamily="49" charset="0"/>
                  <a:cs typeface="Consolas" pitchFamily="49" charset="0"/>
                </a:rPr>
                <a:t>typedef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1400" dirty="0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struct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{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  ...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} </a:t>
              </a:r>
              <a:r>
                <a:rPr lang="es-ES" sz="1400" dirty="0" err="1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tRegistro</a:t>
              </a: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pPr marL="361950" lvl="1" indent="0">
                <a:spcBef>
                  <a:spcPts val="0"/>
                </a:spcBef>
                <a:buNone/>
              </a:pPr>
              <a:r>
                <a:rPr lang="es-ES" sz="1400" dirty="0" smtClean="0">
                  <a:latin typeface="Consolas" pitchFamily="49" charset="0"/>
                  <a:cs typeface="Consolas" pitchFamily="49" charset="0"/>
                </a:rPr>
                <a:t>...</a:t>
              </a:r>
              <a:endParaRPr lang="es-ES" dirty="0"/>
            </a:p>
          </p:txBody>
        </p:sp>
      </p:grpSp>
      <p:sp>
        <p:nvSpPr>
          <p:cNvPr id="14" name="13 Rectángulo"/>
          <p:cNvSpPr/>
          <p:nvPr/>
        </p:nvSpPr>
        <p:spPr>
          <a:xfrm>
            <a:off x="827584" y="4388345"/>
            <a:ext cx="3000116" cy="1540743"/>
          </a:xfrm>
          <a:prstGeom prst="rect">
            <a:avLst/>
          </a:prstGeom>
          <a:ln w="19050">
            <a:solidFill>
              <a:srgbClr val="FFC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4883130" y="3373249"/>
            <a:ext cx="1326004" cy="221599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3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sym typeface="Wingdings 2"/>
              </a:rPr>
              <a:t></a:t>
            </a:r>
            <a:endParaRPr lang="es-ES" sz="13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pSp>
        <p:nvGrpSpPr>
          <p:cNvPr id="13" name="6 Grupo"/>
          <p:cNvGrpSpPr/>
          <p:nvPr/>
        </p:nvGrpSpPr>
        <p:grpSpPr>
          <a:xfrm>
            <a:off x="3323289" y="5754506"/>
            <a:ext cx="4445686" cy="430912"/>
            <a:chOff x="899594" y="5416649"/>
            <a:chExt cx="4628689" cy="430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7 CuadroTexto"/>
            <p:cNvSpPr txBox="1"/>
            <p:nvPr/>
          </p:nvSpPr>
          <p:spPr>
            <a:xfrm>
              <a:off x="899594" y="5416649"/>
              <a:ext cx="4628689" cy="4309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pPr marL="542925" lvl="0">
                <a:spcAft>
                  <a:spcPts val="600"/>
                </a:spcAft>
              </a:pPr>
              <a:r>
                <a:rPr lang="es-ES" sz="2000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¡</a:t>
              </a:r>
              <a:r>
                <a:rPr lang="es-ES" sz="2000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registrofin_h</a:t>
              </a:r>
              <a:r>
                <a:rPr lang="es-ES" sz="2000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 ya está definido</a:t>
              </a:r>
              <a:r>
                <a:rPr lang="es-ES" sz="2000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!</a:t>
              </a:r>
              <a:endParaRPr lang="es-ES" sz="20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pic>
          <p:nvPicPr>
            <p:cNvPr id="18" name="Picture 3" descr="D:\Docencia\Fundamentos de programación\CV\icoGuille\xeye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3660" y="5420841"/>
              <a:ext cx="426720" cy="4267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Programación modular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Compilación separada</a:t>
            </a:r>
            <a:endParaRPr lang="es-ES" sz="2800" i="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Cada módulo se compila a código objeto de forma independiente</a:t>
            </a:r>
            <a:endParaRPr lang="es-ES" dirty="0" smtClean="0">
              <a:sym typeface="Wingdings" pitchFamily="2" charset="2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759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grpSp>
        <p:nvGrpSpPr>
          <p:cNvPr id="6" name="Grupo 5"/>
          <p:cNvGrpSpPr/>
          <p:nvPr/>
        </p:nvGrpSpPr>
        <p:grpSpPr>
          <a:xfrm>
            <a:off x="863440" y="2006475"/>
            <a:ext cx="1476160" cy="2064821"/>
            <a:chOff x="863440" y="2006475"/>
            <a:chExt cx="1476160" cy="2064821"/>
          </a:xfrm>
        </p:grpSpPr>
        <p:sp>
          <p:nvSpPr>
            <p:cNvPr id="14" name="13 Recortar rectángulo de esquina sencilla"/>
            <p:cNvSpPr/>
            <p:nvPr/>
          </p:nvSpPr>
          <p:spPr>
            <a:xfrm>
              <a:off x="971600" y="2418778"/>
              <a:ext cx="1368000" cy="1652518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36000" rIns="36000" bIns="36000" rtlCol="0" anchor="t" anchorCtr="0"/>
            <a:lstStyle/>
            <a:p>
              <a:endParaRPr lang="es-ES" sz="8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2" name="11 Recortar rectángulo de esquina sencilla"/>
            <p:cNvSpPr/>
            <p:nvPr/>
          </p:nvSpPr>
          <p:spPr>
            <a:xfrm>
              <a:off x="863440" y="2346770"/>
              <a:ext cx="1368000" cy="1620000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36000" rIns="0" bIns="36000" rtlCol="0" anchor="t" anchorCtr="0"/>
            <a:lstStyle/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const int N = 10;</a:t>
              </a:r>
            </a:p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typedef double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[N];</a:t>
              </a:r>
            </a:p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typedef struct {</a:t>
              </a:r>
            </a:p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elem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int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cont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}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pPr>
                <a:lnSpc>
                  <a:spcPts val="700"/>
                </a:lnSpc>
              </a:pPr>
              <a:endParaRPr lang="es-ES" sz="6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void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init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&amp;lista);</a:t>
              </a:r>
            </a:p>
            <a:p>
              <a:pPr>
                <a:lnSpc>
                  <a:spcPts val="700"/>
                </a:lnSpc>
              </a:pPr>
              <a:endParaRPr lang="es-ES" sz="6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void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insert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&amp;lista, double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elem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, bool &amp;ok);</a:t>
              </a:r>
            </a:p>
            <a:p>
              <a:pPr>
                <a:lnSpc>
                  <a:spcPts val="700"/>
                </a:lnSpc>
              </a:pPr>
              <a:endParaRPr lang="es-ES" sz="6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void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remove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&amp;lista, int pos, bool &amp;ok);</a:t>
              </a:r>
            </a:p>
            <a:p>
              <a:pPr>
                <a:lnSpc>
                  <a:spcPts val="700"/>
                </a:lnSpc>
              </a:pP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...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863440" y="2006475"/>
              <a:ext cx="662361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Lista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5148064" y="3020363"/>
            <a:ext cx="1476160" cy="2064821"/>
            <a:chOff x="5148064" y="3020363"/>
            <a:chExt cx="1476160" cy="2064821"/>
          </a:xfrm>
        </p:grpSpPr>
        <p:sp>
          <p:nvSpPr>
            <p:cNvPr id="15" name="14 Recortar rectángulo de esquina sencilla"/>
            <p:cNvSpPr/>
            <p:nvPr/>
          </p:nvSpPr>
          <p:spPr>
            <a:xfrm>
              <a:off x="5256224" y="3432666"/>
              <a:ext cx="1368000" cy="1652518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36000" rIns="36000" bIns="36000" rtlCol="0" anchor="t" anchorCtr="0"/>
            <a:lstStyle/>
            <a:p>
              <a:endParaRPr lang="es-ES" sz="8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6" name="15 Recortar rectángulo de esquina sencilla"/>
            <p:cNvSpPr/>
            <p:nvPr/>
          </p:nvSpPr>
          <p:spPr>
            <a:xfrm>
              <a:off x="5148064" y="3360658"/>
              <a:ext cx="1368000" cy="1620000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36000" rIns="0" bIns="36000" rtlCol="0" anchor="t" anchorCtr="0"/>
            <a:lstStyle/>
            <a:p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bool cargar(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&amp;lista, string nombre);</a:t>
              </a:r>
            </a:p>
            <a:p>
              <a:endParaRPr lang="es-ES" sz="6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bool guardar(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lista, string nombre);</a:t>
              </a:r>
            </a:p>
            <a:p>
              <a:endParaRPr lang="es-ES" sz="6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bool mezclar(string arch1, string arch2);</a:t>
              </a:r>
            </a:p>
            <a:p>
              <a:endParaRPr lang="es-ES" sz="6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int size(string nombre);</a:t>
              </a:r>
            </a:p>
            <a:p>
              <a:endParaRPr lang="es-ES" sz="6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bool exportar(string nombre);</a:t>
              </a: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5148064" y="3020363"/>
              <a:ext cx="1042593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Archivos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863440" y="4116903"/>
            <a:ext cx="1476160" cy="2064821"/>
            <a:chOff x="863440" y="4116903"/>
            <a:chExt cx="1476160" cy="2064821"/>
          </a:xfrm>
        </p:grpSpPr>
        <p:sp>
          <p:nvSpPr>
            <p:cNvPr id="18" name="17 Recortar rectángulo de esquina sencilla"/>
            <p:cNvSpPr/>
            <p:nvPr/>
          </p:nvSpPr>
          <p:spPr>
            <a:xfrm>
              <a:off x="971600" y="4529206"/>
              <a:ext cx="1368000" cy="1652518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36000" rIns="36000" bIns="36000" rtlCol="0" anchor="t" anchorCtr="0"/>
            <a:lstStyle/>
            <a:p>
              <a:endParaRPr lang="es-ES" sz="8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9" name="18 Recortar rectángulo de esquina sencilla"/>
            <p:cNvSpPr/>
            <p:nvPr/>
          </p:nvSpPr>
          <p:spPr>
            <a:xfrm>
              <a:off x="863440" y="4457198"/>
              <a:ext cx="1368000" cy="1620000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36000" rIns="0" bIns="36000" rtlCol="0" anchor="t" anchorCtr="0"/>
            <a:lstStyle/>
            <a:p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double mean(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lista);</a:t>
              </a:r>
            </a:p>
            <a:p>
              <a:endParaRPr lang="es-ES" sz="6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double min(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lists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);</a:t>
              </a:r>
            </a:p>
            <a:p>
              <a:endParaRPr lang="es-ES" sz="6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double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max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lista);</a:t>
              </a:r>
            </a:p>
            <a:p>
              <a:endParaRPr lang="es-ES" sz="6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double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desv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lista);</a:t>
              </a:r>
            </a:p>
            <a:p>
              <a:endParaRPr lang="es-ES" sz="6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int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minIndex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lista);</a:t>
              </a:r>
            </a:p>
            <a:p>
              <a:endParaRPr lang="es-ES" sz="6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int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maxIndex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lista);</a:t>
              </a:r>
            </a:p>
            <a:p>
              <a:endParaRPr lang="es-ES" sz="6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double sum(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lista);</a:t>
              </a:r>
            </a:p>
            <a:p>
              <a:endParaRPr lang="es-ES" sz="6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863440" y="4116903"/>
              <a:ext cx="1002197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Cálculos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2987824" y="2006475"/>
            <a:ext cx="1440008" cy="1960295"/>
            <a:chOff x="2987824" y="2006475"/>
            <a:chExt cx="1440008" cy="1960295"/>
          </a:xfrm>
        </p:grpSpPr>
        <p:sp>
          <p:nvSpPr>
            <p:cNvPr id="25" name="24 Recortar rectángulo de esquina sencilla"/>
            <p:cNvSpPr/>
            <p:nvPr/>
          </p:nvSpPr>
          <p:spPr>
            <a:xfrm>
              <a:off x="3059832" y="2346770"/>
              <a:ext cx="1368000" cy="1620000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36000" rIns="0" bIns="36000" rtlCol="0" anchor="t" anchorCtr="0"/>
            <a:lstStyle/>
            <a:p>
              <a:pPr>
                <a:lnSpc>
                  <a:spcPts val="700"/>
                </a:lnSpc>
              </a:pP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00101110101011001010010010101001010100101010111110101010001010010101010101001010101010101100101010101010101010101001010101010101000001010101011010100101010101010100001010101111001010101010111100110010101011010101010100100101010011110010101010100101010010101001010100101010100101000010011110100101010110010101010010101001010101010101001010100101010101000010101011100101010010100011101010111010011010101001010101111111010101100110101011100001001010100101010101010110</a:t>
              </a:r>
              <a:endParaRPr lang="es-ES" sz="6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2987824" y="2006475"/>
              <a:ext cx="1194558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lista.obj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2987824" y="4116903"/>
            <a:ext cx="1531188" cy="1960295"/>
            <a:chOff x="2987824" y="4116903"/>
            <a:chExt cx="1531188" cy="1960295"/>
          </a:xfrm>
        </p:grpSpPr>
        <p:sp>
          <p:nvSpPr>
            <p:cNvPr id="27" name="26 Recortar rectángulo de esquina sencilla"/>
            <p:cNvSpPr/>
            <p:nvPr/>
          </p:nvSpPr>
          <p:spPr>
            <a:xfrm>
              <a:off x="3059832" y="4457198"/>
              <a:ext cx="1368000" cy="1620000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36000" rIns="0" bIns="36000" rtlCol="0" anchor="t" anchorCtr="0"/>
            <a:lstStyle/>
            <a:p>
              <a:pPr>
                <a:lnSpc>
                  <a:spcPts val="700"/>
                </a:lnSpc>
              </a:pP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01011001010010010101001010100101010111110101010001010010101010101001010101010101100101010101010101010101001010101010101000001010101011010100101010101010100001010101111001010101010111100110010101011010101010100100101010011110010101010100101010010101001010100101010100101000010011110100101010110010101010010101001010101010101001010100101010101000010101011100101010010100011101010111010011010101001010101111111010101100110101011100001001010100101010101010110001111010</a:t>
              </a:r>
              <a:endParaRPr lang="es-ES" sz="6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2987824" y="4116903"/>
              <a:ext cx="1531188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calculos.obj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7264871" y="3020363"/>
            <a:ext cx="1531188" cy="1960295"/>
            <a:chOff x="7264871" y="3020363"/>
            <a:chExt cx="1531188" cy="1960295"/>
          </a:xfrm>
        </p:grpSpPr>
        <p:sp>
          <p:nvSpPr>
            <p:cNvPr id="33" name="32 Recortar rectángulo de esquina sencilla"/>
            <p:cNvSpPr/>
            <p:nvPr/>
          </p:nvSpPr>
          <p:spPr>
            <a:xfrm>
              <a:off x="7318800" y="3360658"/>
              <a:ext cx="1368000" cy="1620000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36000" rIns="0" bIns="36000" rtlCol="0" anchor="t" anchorCtr="0"/>
            <a:lstStyle/>
            <a:p>
              <a:pPr>
                <a:lnSpc>
                  <a:spcPts val="700"/>
                </a:lnSpc>
              </a:pPr>
              <a:r>
                <a:rPr lang="es-ES" sz="6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11101010110010100100101010010101001010101111101010100010100101010101010010101010101011001010101010101010101010010101010101010000010101010110101001010101010101000010101011110010101010101111001100101010110101010101001001010100111100101010101001010100101010010101001010101001010000100111101001010101100101010100101010010101010101010010101001010101010000101010111001010100101000111010101110100110101010010101011111110101011001101010111000010010101001010101010101101111</a:t>
              </a:r>
              <a:endParaRPr lang="es-ES" sz="6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7264871" y="3020363"/>
              <a:ext cx="1531188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archivos.obj</a:t>
              </a:r>
            </a:p>
          </p:txBody>
        </p:sp>
      </p:grpSp>
      <p:sp>
        <p:nvSpPr>
          <p:cNvPr id="37" name="36 Flecha derecha"/>
          <p:cNvSpPr/>
          <p:nvPr/>
        </p:nvSpPr>
        <p:spPr>
          <a:xfrm>
            <a:off x="2555776" y="3020363"/>
            <a:ext cx="360040" cy="412303"/>
          </a:xfrm>
          <a:prstGeom prst="rightArrow">
            <a:avLst/>
          </a:prstGeom>
          <a:solidFill>
            <a:srgbClr val="FFC000"/>
          </a:solidFill>
          <a:ln w="19050">
            <a:solidFill>
              <a:srgbClr val="FFC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lecha derecha"/>
          <p:cNvSpPr/>
          <p:nvPr/>
        </p:nvSpPr>
        <p:spPr>
          <a:xfrm>
            <a:off x="2555776" y="5085184"/>
            <a:ext cx="360040" cy="412303"/>
          </a:xfrm>
          <a:prstGeom prst="rightArrow">
            <a:avLst/>
          </a:prstGeom>
          <a:solidFill>
            <a:srgbClr val="FFC000"/>
          </a:solidFill>
          <a:ln w="19050">
            <a:solidFill>
              <a:srgbClr val="FFC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Flecha derecha"/>
          <p:cNvSpPr/>
          <p:nvPr/>
        </p:nvSpPr>
        <p:spPr>
          <a:xfrm>
            <a:off x="6786578" y="4012377"/>
            <a:ext cx="360040" cy="412303"/>
          </a:xfrm>
          <a:prstGeom prst="rightArrow">
            <a:avLst/>
          </a:prstGeom>
          <a:solidFill>
            <a:srgbClr val="FFC000"/>
          </a:solidFill>
          <a:ln w="19050">
            <a:solidFill>
              <a:srgbClr val="FFC000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Fundamentos de la programación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804</a:t>
            </a:fld>
            <a:endParaRPr lang="en-U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567378" cy="365125"/>
          </a:xfrm>
        </p:spPr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869408" y="3044280"/>
            <a:ext cx="7405490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Implementaciones alternativas</a:t>
            </a:r>
            <a:endParaRPr lang="es-E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Implementaciones alternativas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Misma interfaz, implementación alternativa</a:t>
            </a:r>
            <a:endParaRPr lang="es-ES" sz="2800" i="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1800" dirty="0" smtClean="0"/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s-ES" sz="18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805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grpSp>
        <p:nvGrpSpPr>
          <p:cNvPr id="8" name="Grupo 7"/>
          <p:cNvGrpSpPr/>
          <p:nvPr/>
        </p:nvGrpSpPr>
        <p:grpSpPr>
          <a:xfrm>
            <a:off x="611560" y="3558952"/>
            <a:ext cx="5112568" cy="2678360"/>
            <a:chOff x="611560" y="3558952"/>
            <a:chExt cx="5112568" cy="2678360"/>
          </a:xfrm>
        </p:grpSpPr>
        <p:sp>
          <p:nvSpPr>
            <p:cNvPr id="12" name="11 Rectángulo"/>
            <p:cNvSpPr/>
            <p:nvPr/>
          </p:nvSpPr>
          <p:spPr>
            <a:xfrm>
              <a:off x="611560" y="3836655"/>
              <a:ext cx="5112568" cy="240065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lvl="1">
                <a:spcBef>
                  <a:spcPts val="0"/>
                </a:spcBef>
                <a:buNone/>
              </a:pPr>
              <a:r>
                <a:rPr lang="en-US" sz="1000" dirty="0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void</a:t>
              </a: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000" dirty="0" err="1" smtClean="0">
                  <a:latin typeface="Consolas" pitchFamily="49" charset="0"/>
                  <a:cs typeface="Consolas" pitchFamily="49" charset="0"/>
                </a:rPr>
                <a:t>insertar</a:t>
              </a: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n-US" sz="1000" dirty="0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tLista </a:t>
              </a: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&amp;</a:t>
              </a:r>
              <a:r>
                <a:rPr lang="en-US" sz="1000" dirty="0" err="1" smtClean="0">
                  <a:latin typeface="Consolas" pitchFamily="49" charset="0"/>
                  <a:cs typeface="Consolas" pitchFamily="49" charset="0"/>
                </a:rPr>
                <a:t>lista</a:t>
              </a: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, </a:t>
              </a:r>
              <a:r>
                <a:rPr lang="en-US" sz="1000" dirty="0" err="1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tRegistro</a:t>
              </a:r>
              <a:r>
                <a:rPr lang="en-US" sz="1000" dirty="0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000" dirty="0" err="1" smtClean="0">
                  <a:latin typeface="Consolas" pitchFamily="49" charset="0"/>
                  <a:cs typeface="Consolas" pitchFamily="49" charset="0"/>
                </a:rPr>
                <a:t>registro</a:t>
              </a: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, </a:t>
              </a:r>
              <a:r>
                <a:rPr lang="en-US" sz="1000" dirty="0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bool</a:t>
              </a: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 &amp;ok) {</a:t>
              </a:r>
            </a:p>
            <a:p>
              <a:pPr marL="0" lvl="1">
                <a:spcBef>
                  <a:spcPts val="0"/>
                </a:spcBef>
                <a:buNone/>
              </a:pP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   ok = </a:t>
              </a:r>
              <a:r>
                <a:rPr lang="en-US" sz="1000" dirty="0" smtClean="0">
                  <a:solidFill>
                    <a:srgbClr val="FFFF00"/>
                  </a:solidFill>
                  <a:latin typeface="Consolas" pitchFamily="49" charset="0"/>
                  <a:cs typeface="Consolas" pitchFamily="49" charset="0"/>
                </a:rPr>
                <a:t>true</a:t>
              </a: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pPr marL="0" lvl="1">
                <a:spcBef>
                  <a:spcPts val="0"/>
                </a:spcBef>
                <a:buNone/>
              </a:pP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   </a:t>
              </a:r>
              <a:r>
                <a:rPr lang="en-US" sz="10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itchFamily="49" charset="0"/>
                  <a:cs typeface="Consolas" pitchFamily="49" charset="0"/>
                </a:rPr>
                <a:t>if</a:t>
              </a: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 (</a:t>
              </a:r>
              <a:r>
                <a:rPr lang="en-US" sz="1000" dirty="0" err="1" smtClean="0">
                  <a:latin typeface="Consolas" pitchFamily="49" charset="0"/>
                  <a:cs typeface="Consolas" pitchFamily="49" charset="0"/>
                </a:rPr>
                <a:t>lista.cont</a:t>
              </a: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 == N) {</a:t>
              </a:r>
            </a:p>
            <a:p>
              <a:pPr marL="0" lvl="1">
                <a:spcBef>
                  <a:spcPts val="0"/>
                </a:spcBef>
                <a:buNone/>
              </a:pPr>
              <a:r>
                <a:rPr lang="en-US" sz="1000" dirty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     ok = </a:t>
              </a:r>
              <a:r>
                <a:rPr lang="en-US" sz="1000" dirty="0" smtClean="0">
                  <a:solidFill>
                    <a:srgbClr val="FFFF00"/>
                  </a:solidFill>
                  <a:latin typeface="Consolas" pitchFamily="49" charset="0"/>
                  <a:cs typeface="Consolas" pitchFamily="49" charset="0"/>
                </a:rPr>
                <a:t>false</a:t>
              </a: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; </a:t>
              </a:r>
              <a:r>
                <a:rPr lang="en-US" sz="1000" dirty="0" smtClean="0">
                  <a:solidFill>
                    <a:srgbClr val="92D050"/>
                  </a:solidFill>
                  <a:latin typeface="Consolas" pitchFamily="49" charset="0"/>
                  <a:cs typeface="Consolas" pitchFamily="49" charset="0"/>
                </a:rPr>
                <a:t>// </a:t>
              </a:r>
              <a:r>
                <a:rPr lang="en-US" sz="1000" dirty="0" err="1" smtClean="0">
                  <a:solidFill>
                    <a:srgbClr val="92D050"/>
                  </a:solidFill>
                  <a:latin typeface="Consolas" pitchFamily="49" charset="0"/>
                  <a:cs typeface="Consolas" pitchFamily="49" charset="0"/>
                </a:rPr>
                <a:t>Lista</a:t>
              </a:r>
              <a:r>
                <a:rPr lang="en-US" sz="1000" dirty="0" smtClean="0">
                  <a:solidFill>
                    <a:srgbClr val="92D050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000" dirty="0" err="1" smtClean="0">
                  <a:solidFill>
                    <a:srgbClr val="92D050"/>
                  </a:solidFill>
                  <a:latin typeface="Consolas" pitchFamily="49" charset="0"/>
                  <a:cs typeface="Consolas" pitchFamily="49" charset="0"/>
                </a:rPr>
                <a:t>llena</a:t>
              </a:r>
              <a:endParaRPr lang="en-US" sz="10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endParaRPr>
            </a:p>
            <a:p>
              <a:pPr marL="0" lvl="1">
                <a:spcBef>
                  <a:spcPts val="0"/>
                </a:spcBef>
                <a:buNone/>
              </a:pPr>
              <a:r>
                <a:rPr lang="es-ES" sz="1000" dirty="0" smtClean="0">
                  <a:latin typeface="Consolas" pitchFamily="49" charset="0"/>
                  <a:cs typeface="Consolas" pitchFamily="49" charset="0"/>
                </a:rPr>
                <a:t>   }</a:t>
              </a:r>
              <a:endParaRPr lang="en-US" sz="10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endParaRPr>
            </a:p>
            <a:p>
              <a:pPr marL="0" lvl="1">
                <a:spcBef>
                  <a:spcPts val="0"/>
                </a:spcBef>
                <a:buNone/>
              </a:pP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   </a:t>
              </a:r>
              <a:r>
                <a:rPr lang="en-US" sz="10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itchFamily="49" charset="0"/>
                  <a:cs typeface="Consolas" pitchFamily="49" charset="0"/>
                </a:rPr>
                <a:t>else</a:t>
              </a: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 {</a:t>
              </a:r>
            </a:p>
            <a:p>
              <a:pPr marL="0" lvl="1">
                <a:spcBef>
                  <a:spcPts val="0"/>
                </a:spcBef>
                <a:buNone/>
              </a:pP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      </a:t>
              </a:r>
              <a:r>
                <a:rPr lang="en-US" sz="1000" dirty="0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int</a:t>
              </a: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000" dirty="0" err="1" smtClean="0">
                  <a:latin typeface="Consolas" pitchFamily="49" charset="0"/>
                  <a:cs typeface="Consolas" pitchFamily="49" charset="0"/>
                </a:rPr>
                <a:t>i</a:t>
              </a: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 = </a:t>
              </a:r>
              <a:r>
                <a:rPr lang="en-US" sz="1000" dirty="0" smtClean="0">
                  <a:solidFill>
                    <a:srgbClr val="FFFF00"/>
                  </a:solidFill>
                  <a:latin typeface="Consolas" pitchFamily="49" charset="0"/>
                  <a:cs typeface="Consolas" pitchFamily="49" charset="0"/>
                </a:rPr>
                <a:t>0</a:t>
              </a: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pPr marL="0" lvl="1">
                <a:spcBef>
                  <a:spcPts val="0"/>
                </a:spcBef>
                <a:buNone/>
              </a:pP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      </a:t>
              </a:r>
              <a:r>
                <a:rPr lang="en-US" sz="10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itchFamily="49" charset="0"/>
                  <a:cs typeface="Consolas" pitchFamily="49" charset="0"/>
                </a:rPr>
                <a:t>while </a:t>
              </a: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((i &lt; </a:t>
              </a:r>
              <a:r>
                <a:rPr lang="en-US" sz="1000" dirty="0" err="1" smtClean="0">
                  <a:latin typeface="Consolas" pitchFamily="49" charset="0"/>
                  <a:cs typeface="Consolas" pitchFamily="49" charset="0"/>
                </a:rPr>
                <a:t>lista.cont</a:t>
              </a: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) &amp;&amp; (</a:t>
              </a:r>
              <a:r>
                <a:rPr lang="en-US" sz="1000" dirty="0" err="1" smtClean="0">
                  <a:latin typeface="Consolas" pitchFamily="49" charset="0"/>
                  <a:cs typeface="Consolas" pitchFamily="49" charset="0"/>
                </a:rPr>
                <a:t>lista.registros</a:t>
              </a: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[i] &lt; </a:t>
              </a:r>
              <a:r>
                <a:rPr lang="en-US" sz="1000" dirty="0" err="1" smtClean="0">
                  <a:latin typeface="Consolas" pitchFamily="49" charset="0"/>
                  <a:cs typeface="Consolas" pitchFamily="49" charset="0"/>
                </a:rPr>
                <a:t>registro</a:t>
              </a: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)) {</a:t>
              </a:r>
            </a:p>
            <a:p>
              <a:pPr marL="0" lvl="1">
                <a:spcBef>
                  <a:spcPts val="0"/>
                </a:spcBef>
                <a:buNone/>
              </a:pPr>
              <a:r>
                <a:rPr lang="en-US" sz="1000" dirty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        i++;</a:t>
              </a:r>
            </a:p>
            <a:p>
              <a:pPr marL="0" lvl="1">
                <a:spcBef>
                  <a:spcPts val="0"/>
                </a:spcBef>
                <a:buNone/>
              </a:pPr>
              <a:r>
                <a:rPr lang="en-US" sz="1000" dirty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     }</a:t>
              </a:r>
            </a:p>
            <a:p>
              <a:pPr marL="0" lvl="1">
                <a:spcBef>
                  <a:spcPts val="0"/>
                </a:spcBef>
                <a:buNone/>
              </a:pP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      </a:t>
              </a:r>
              <a:r>
                <a:rPr lang="en-US" sz="1000" dirty="0" smtClean="0">
                  <a:solidFill>
                    <a:srgbClr val="92D050"/>
                  </a:solidFill>
                  <a:latin typeface="Consolas" pitchFamily="49" charset="0"/>
                  <a:cs typeface="Consolas" pitchFamily="49" charset="0"/>
                </a:rPr>
                <a:t>// </a:t>
              </a:r>
              <a:r>
                <a:rPr lang="en-US" sz="1000" dirty="0" err="1" smtClean="0">
                  <a:solidFill>
                    <a:srgbClr val="92D050"/>
                  </a:solidFill>
                  <a:latin typeface="Consolas" pitchFamily="49" charset="0"/>
                  <a:cs typeface="Consolas" pitchFamily="49" charset="0"/>
                </a:rPr>
                <a:t>Insertamos</a:t>
              </a:r>
              <a:r>
                <a:rPr lang="en-US" sz="1000" dirty="0" smtClean="0">
                  <a:solidFill>
                    <a:srgbClr val="92D050"/>
                  </a:solidFill>
                  <a:latin typeface="Consolas" pitchFamily="49" charset="0"/>
                  <a:cs typeface="Consolas" pitchFamily="49" charset="0"/>
                </a:rPr>
                <a:t> en la </a:t>
              </a:r>
              <a:r>
                <a:rPr lang="en-US" sz="1000" dirty="0" err="1" smtClean="0">
                  <a:solidFill>
                    <a:srgbClr val="92D050"/>
                  </a:solidFill>
                  <a:latin typeface="Consolas" pitchFamily="49" charset="0"/>
                  <a:cs typeface="Consolas" pitchFamily="49" charset="0"/>
                </a:rPr>
                <a:t>posición</a:t>
              </a:r>
              <a:r>
                <a:rPr lang="en-US" sz="1000" dirty="0" smtClean="0">
                  <a:solidFill>
                    <a:srgbClr val="92D050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000" dirty="0" err="1" smtClean="0">
                  <a:solidFill>
                    <a:srgbClr val="92D050"/>
                  </a:solidFill>
                  <a:latin typeface="Consolas" pitchFamily="49" charset="0"/>
                  <a:cs typeface="Consolas" pitchFamily="49" charset="0"/>
                </a:rPr>
                <a:t>i</a:t>
              </a:r>
              <a:endParaRPr lang="en-US" sz="10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endParaRPr>
            </a:p>
            <a:p>
              <a:pPr marL="0" lvl="1">
                <a:spcBef>
                  <a:spcPts val="0"/>
                </a:spcBef>
                <a:buNone/>
              </a:pP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      </a:t>
              </a:r>
              <a:r>
                <a:rPr lang="en-US" sz="10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itchFamily="49" charset="0"/>
                  <a:cs typeface="Consolas" pitchFamily="49" charset="0"/>
                </a:rPr>
                <a:t>for</a:t>
              </a: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 (</a:t>
              </a:r>
              <a:r>
                <a:rPr lang="en-US" sz="1000" dirty="0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int </a:t>
              </a: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j = </a:t>
              </a:r>
              <a:r>
                <a:rPr lang="en-US" sz="1000" dirty="0" err="1" smtClean="0">
                  <a:latin typeface="Consolas" pitchFamily="49" charset="0"/>
                  <a:cs typeface="Consolas" pitchFamily="49" charset="0"/>
                </a:rPr>
                <a:t>lista.cont</a:t>
              </a: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; j &gt; i; j--) {</a:t>
              </a:r>
            </a:p>
            <a:p>
              <a:pPr marL="0" lvl="1">
                <a:spcBef>
                  <a:spcPts val="0"/>
                </a:spcBef>
                <a:buNone/>
              </a:pPr>
              <a:r>
                <a:rPr lang="en-US" sz="1000" dirty="0" smtClean="0">
                  <a:solidFill>
                    <a:srgbClr val="92D050"/>
                  </a:solidFill>
                  <a:latin typeface="Consolas" pitchFamily="49" charset="0"/>
                  <a:cs typeface="Consolas" pitchFamily="49" charset="0"/>
                </a:rPr>
                <a:t>      // </a:t>
              </a:r>
              <a:r>
                <a:rPr lang="en-US" sz="1000" dirty="0" err="1" smtClean="0">
                  <a:solidFill>
                    <a:srgbClr val="92D050"/>
                  </a:solidFill>
                  <a:latin typeface="Consolas" pitchFamily="49" charset="0"/>
                  <a:cs typeface="Consolas" pitchFamily="49" charset="0"/>
                </a:rPr>
                <a:t>Desplazamos</a:t>
              </a:r>
              <a:r>
                <a:rPr lang="en-US" sz="1000" dirty="0" smtClean="0">
                  <a:solidFill>
                    <a:srgbClr val="92D050"/>
                  </a:solidFill>
                  <a:latin typeface="Consolas" pitchFamily="49" charset="0"/>
                  <a:cs typeface="Consolas" pitchFamily="49" charset="0"/>
                </a:rPr>
                <a:t> a la </a:t>
              </a:r>
              <a:r>
                <a:rPr lang="en-US" sz="1000" dirty="0" err="1" smtClean="0">
                  <a:solidFill>
                    <a:srgbClr val="92D050"/>
                  </a:solidFill>
                  <a:latin typeface="Consolas" pitchFamily="49" charset="0"/>
                  <a:cs typeface="Consolas" pitchFamily="49" charset="0"/>
                </a:rPr>
                <a:t>derecha</a:t>
              </a:r>
              <a:endParaRPr lang="en-US" sz="10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endParaRPr>
            </a:p>
            <a:p>
              <a:pPr marL="0" lvl="1">
                <a:spcBef>
                  <a:spcPts val="0"/>
                </a:spcBef>
                <a:buNone/>
              </a:pP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         </a:t>
              </a:r>
              <a:r>
                <a:rPr lang="en-US" sz="1000" dirty="0" err="1" smtClean="0">
                  <a:latin typeface="Consolas" pitchFamily="49" charset="0"/>
                  <a:cs typeface="Consolas" pitchFamily="49" charset="0"/>
                </a:rPr>
                <a:t>lista.registros</a:t>
              </a: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[j] = </a:t>
              </a:r>
              <a:r>
                <a:rPr lang="en-US" sz="1000" dirty="0" err="1" smtClean="0">
                  <a:latin typeface="Consolas" pitchFamily="49" charset="0"/>
                  <a:cs typeface="Consolas" pitchFamily="49" charset="0"/>
                </a:rPr>
                <a:t>lista.registros</a:t>
              </a: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[j - </a:t>
              </a:r>
              <a:r>
                <a:rPr lang="en-US" sz="1000" dirty="0" smtClean="0">
                  <a:solidFill>
                    <a:srgbClr val="FFFF00"/>
                  </a:solidFill>
                  <a:latin typeface="Consolas" pitchFamily="49" charset="0"/>
                  <a:cs typeface="Consolas" pitchFamily="49" charset="0"/>
                </a:rPr>
                <a:t>1</a:t>
              </a: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];</a:t>
              </a:r>
            </a:p>
            <a:p>
              <a:pPr marL="0" lvl="1">
                <a:spcBef>
                  <a:spcPts val="0"/>
                </a:spcBef>
                <a:buNone/>
              </a:pPr>
              <a:r>
                <a:rPr lang="en-US" sz="1000" dirty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        ...</a:t>
              </a:r>
            </a:p>
          </p:txBody>
        </p:sp>
        <p:cxnSp>
          <p:nvCxnSpPr>
            <p:cNvPr id="19" name="18 Conector recto"/>
            <p:cNvCxnSpPr/>
            <p:nvPr/>
          </p:nvCxnSpPr>
          <p:spPr>
            <a:xfrm rot="10800000">
              <a:off x="1242989" y="3567683"/>
              <a:ext cx="1269354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 de flecha"/>
            <p:cNvCxnSpPr/>
            <p:nvPr/>
          </p:nvCxnSpPr>
          <p:spPr>
            <a:xfrm rot="5400000">
              <a:off x="1108499" y="3702174"/>
              <a:ext cx="288031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o 8"/>
          <p:cNvGrpSpPr/>
          <p:nvPr/>
        </p:nvGrpSpPr>
        <p:grpSpPr>
          <a:xfrm>
            <a:off x="3707904" y="3559744"/>
            <a:ext cx="4608512" cy="2245520"/>
            <a:chOff x="3707904" y="3559744"/>
            <a:chExt cx="4608512" cy="2245520"/>
          </a:xfrm>
        </p:grpSpPr>
        <p:sp>
          <p:nvSpPr>
            <p:cNvPr id="13" name="12 Rectángulo"/>
            <p:cNvSpPr/>
            <p:nvPr/>
          </p:nvSpPr>
          <p:spPr>
            <a:xfrm>
              <a:off x="3707904" y="4097104"/>
              <a:ext cx="4608512" cy="17081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s-ES" sz="1050" dirty="0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void</a:t>
              </a:r>
              <a:r>
                <a:rPr lang="es-ES" sz="1050" dirty="0" smtClean="0">
                  <a:latin typeface="Consolas" pitchFamily="49" charset="0"/>
                  <a:cs typeface="Consolas" pitchFamily="49" charset="0"/>
                </a:rPr>
                <a:t> insertar(</a:t>
              </a:r>
              <a:r>
                <a:rPr lang="es-ES" sz="1050" dirty="0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tLista </a:t>
              </a:r>
              <a:r>
                <a:rPr lang="es-ES" sz="1050" dirty="0" smtClean="0">
                  <a:latin typeface="Consolas" pitchFamily="49" charset="0"/>
                  <a:cs typeface="Consolas" pitchFamily="49" charset="0"/>
                </a:rPr>
                <a:t>&amp;lista, </a:t>
              </a:r>
              <a:r>
                <a:rPr lang="es-ES" sz="1050" dirty="0" err="1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tRegistro</a:t>
              </a:r>
              <a:r>
                <a:rPr lang="es-ES" sz="1050" dirty="0" smtClean="0">
                  <a:latin typeface="Consolas" pitchFamily="49" charset="0"/>
                  <a:cs typeface="Consolas" pitchFamily="49" charset="0"/>
                </a:rPr>
                <a:t> registro, </a:t>
              </a:r>
              <a:r>
                <a:rPr lang="es-ES" sz="1050" dirty="0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bool</a:t>
              </a:r>
              <a:r>
                <a:rPr lang="es-ES" sz="1050" dirty="0" smtClean="0">
                  <a:latin typeface="Consolas" pitchFamily="49" charset="0"/>
                  <a:cs typeface="Consolas" pitchFamily="49" charset="0"/>
                </a:rPr>
                <a:t> &amp;ok) {</a:t>
              </a:r>
            </a:p>
            <a:p>
              <a:r>
                <a:rPr lang="es-ES" sz="1050" dirty="0" smtClean="0">
                  <a:latin typeface="Consolas" pitchFamily="49" charset="0"/>
                  <a:cs typeface="Consolas" pitchFamily="49" charset="0"/>
                </a:rPr>
                <a:t>   ok = </a:t>
              </a:r>
              <a:r>
                <a:rPr lang="es-ES" sz="1050" dirty="0" smtClean="0">
                  <a:solidFill>
                    <a:srgbClr val="FFFF00"/>
                  </a:solidFill>
                  <a:latin typeface="Consolas" pitchFamily="49" charset="0"/>
                  <a:cs typeface="Consolas" pitchFamily="49" charset="0"/>
                </a:rPr>
                <a:t>true</a:t>
              </a:r>
              <a:r>
                <a:rPr lang="es-ES" sz="1050" dirty="0" smtClean="0"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r>
                <a:rPr lang="es-ES" sz="1050" dirty="0" smtClean="0">
                  <a:latin typeface="Consolas" pitchFamily="49" charset="0"/>
                  <a:cs typeface="Consolas" pitchFamily="49" charset="0"/>
                </a:rPr>
                <a:t>   </a:t>
              </a:r>
              <a:r>
                <a:rPr lang="es-ES" sz="105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itchFamily="49" charset="0"/>
                  <a:cs typeface="Consolas" pitchFamily="49" charset="0"/>
                </a:rPr>
                <a:t>if</a:t>
              </a:r>
              <a:r>
                <a:rPr lang="es-ES" sz="1050" dirty="0" smtClean="0">
                  <a:latin typeface="Consolas" pitchFamily="49" charset="0"/>
                  <a:cs typeface="Consolas" pitchFamily="49" charset="0"/>
                </a:rPr>
                <a:t> (</a:t>
              </a:r>
              <a:r>
                <a:rPr lang="es-ES" sz="1050" dirty="0" err="1" smtClean="0">
                  <a:latin typeface="Consolas" pitchFamily="49" charset="0"/>
                  <a:cs typeface="Consolas" pitchFamily="49" charset="0"/>
                </a:rPr>
                <a:t>lista.cont</a:t>
              </a:r>
              <a:r>
                <a:rPr lang="es-ES" sz="1050" dirty="0" smtClean="0">
                  <a:latin typeface="Consolas" pitchFamily="49" charset="0"/>
                  <a:cs typeface="Consolas" pitchFamily="49" charset="0"/>
                </a:rPr>
                <a:t> == N) {</a:t>
              </a:r>
            </a:p>
            <a:p>
              <a:r>
                <a:rPr lang="es-ES" sz="1050" dirty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1050" dirty="0" smtClean="0">
                  <a:latin typeface="Consolas" pitchFamily="49" charset="0"/>
                  <a:cs typeface="Consolas" pitchFamily="49" charset="0"/>
                </a:rPr>
                <a:t>     ok = </a:t>
              </a:r>
              <a:r>
                <a:rPr lang="es-ES" sz="1050" dirty="0" smtClean="0">
                  <a:solidFill>
                    <a:srgbClr val="FFFF00"/>
                  </a:solidFill>
                  <a:latin typeface="Consolas" pitchFamily="49" charset="0"/>
                  <a:cs typeface="Consolas" pitchFamily="49" charset="0"/>
                </a:rPr>
                <a:t>false</a:t>
              </a:r>
              <a:r>
                <a:rPr lang="es-ES" sz="1050" dirty="0" smtClean="0">
                  <a:latin typeface="Consolas" pitchFamily="49" charset="0"/>
                  <a:cs typeface="Consolas" pitchFamily="49" charset="0"/>
                </a:rPr>
                <a:t>; </a:t>
              </a:r>
              <a:r>
                <a:rPr lang="es-ES" sz="1050" dirty="0" smtClean="0">
                  <a:solidFill>
                    <a:srgbClr val="92D050"/>
                  </a:solidFill>
                  <a:latin typeface="Consolas" pitchFamily="49" charset="0"/>
                  <a:cs typeface="Consolas" pitchFamily="49" charset="0"/>
                </a:rPr>
                <a:t>// Lista llena</a:t>
              </a:r>
            </a:p>
            <a:p>
              <a:r>
                <a:rPr lang="es-ES" sz="1050" dirty="0" smtClean="0">
                  <a:latin typeface="Consolas" pitchFamily="49" charset="0"/>
                  <a:cs typeface="Consolas" pitchFamily="49" charset="0"/>
                </a:rPr>
                <a:t>   }</a:t>
              </a:r>
              <a:endParaRPr lang="es-ES" sz="105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endParaRPr>
            </a:p>
            <a:p>
              <a:r>
                <a:rPr lang="es-ES" sz="1050" dirty="0" smtClean="0">
                  <a:latin typeface="Consolas" pitchFamily="49" charset="0"/>
                  <a:cs typeface="Consolas" pitchFamily="49" charset="0"/>
                </a:rPr>
                <a:t>   </a:t>
              </a:r>
              <a:r>
                <a:rPr lang="es-ES" sz="105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itchFamily="49" charset="0"/>
                  <a:cs typeface="Consolas" pitchFamily="49" charset="0"/>
                </a:rPr>
                <a:t>else</a:t>
              </a:r>
              <a:r>
                <a:rPr lang="es-ES" sz="1050" dirty="0" smtClean="0">
                  <a:latin typeface="Consolas" pitchFamily="49" charset="0"/>
                  <a:cs typeface="Consolas" pitchFamily="49" charset="0"/>
                </a:rPr>
                <a:t> {</a:t>
              </a:r>
            </a:p>
            <a:p>
              <a:r>
                <a:rPr lang="es-ES" sz="1050" dirty="0" smtClean="0">
                  <a:latin typeface="Consolas" pitchFamily="49" charset="0"/>
                  <a:cs typeface="Consolas" pitchFamily="49" charset="0"/>
                </a:rPr>
                <a:t>      </a:t>
              </a:r>
              <a:r>
                <a:rPr lang="es-ES" sz="1050" dirty="0" err="1" smtClean="0">
                  <a:latin typeface="Consolas" pitchFamily="49" charset="0"/>
                  <a:cs typeface="Consolas" pitchFamily="49" charset="0"/>
                </a:rPr>
                <a:t>lista.registros</a:t>
              </a:r>
              <a:r>
                <a:rPr lang="es-ES" sz="1050" dirty="0" smtClean="0">
                  <a:latin typeface="Consolas" pitchFamily="49" charset="0"/>
                  <a:cs typeface="Consolas" pitchFamily="49" charset="0"/>
                </a:rPr>
                <a:t>[</a:t>
              </a:r>
              <a:r>
                <a:rPr lang="es-ES" sz="1050" dirty="0" err="1" smtClean="0">
                  <a:latin typeface="Consolas" pitchFamily="49" charset="0"/>
                  <a:cs typeface="Consolas" pitchFamily="49" charset="0"/>
                </a:rPr>
                <a:t>lista.cont</a:t>
              </a:r>
              <a:r>
                <a:rPr lang="es-ES" sz="1050" dirty="0" smtClean="0">
                  <a:latin typeface="Consolas" pitchFamily="49" charset="0"/>
                  <a:cs typeface="Consolas" pitchFamily="49" charset="0"/>
                </a:rPr>
                <a:t>] = registro;</a:t>
              </a:r>
            </a:p>
            <a:p>
              <a:r>
                <a:rPr lang="es-ES" sz="1050" dirty="0" smtClean="0">
                  <a:latin typeface="Consolas" pitchFamily="49" charset="0"/>
                  <a:cs typeface="Consolas" pitchFamily="49" charset="0"/>
                </a:rPr>
                <a:t>      </a:t>
              </a:r>
              <a:r>
                <a:rPr lang="es-ES" sz="1050" dirty="0" err="1" smtClean="0">
                  <a:latin typeface="Consolas" pitchFamily="49" charset="0"/>
                  <a:cs typeface="Consolas" pitchFamily="49" charset="0"/>
                </a:rPr>
                <a:t>lista.cont</a:t>
              </a:r>
              <a:r>
                <a:rPr lang="es-ES" sz="1050" dirty="0" smtClean="0">
                  <a:latin typeface="Consolas" pitchFamily="49" charset="0"/>
                  <a:cs typeface="Consolas" pitchFamily="49" charset="0"/>
                </a:rPr>
                <a:t>++;</a:t>
              </a:r>
            </a:p>
            <a:p>
              <a:r>
                <a:rPr lang="es-ES" sz="1050" dirty="0" smtClean="0">
                  <a:latin typeface="Consolas" pitchFamily="49" charset="0"/>
                  <a:cs typeface="Consolas" pitchFamily="49" charset="0"/>
                </a:rPr>
                <a:t>    }</a:t>
              </a:r>
            </a:p>
            <a:p>
              <a:r>
                <a:rPr lang="es-ES" sz="1050" dirty="0" smtClean="0">
                  <a:latin typeface="Consolas" pitchFamily="49" charset="0"/>
                  <a:cs typeface="Consolas" pitchFamily="49" charset="0"/>
                </a:rPr>
                <a:t>}</a:t>
              </a:r>
              <a:endParaRPr lang="es-ES" sz="1050" dirty="0"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22" name="21 Conector recto"/>
            <p:cNvCxnSpPr/>
            <p:nvPr/>
          </p:nvCxnSpPr>
          <p:spPr>
            <a:xfrm flipH="1">
              <a:off x="7120855" y="3567683"/>
              <a:ext cx="598165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 de flecha"/>
            <p:cNvCxnSpPr/>
            <p:nvPr/>
          </p:nvCxnSpPr>
          <p:spPr>
            <a:xfrm rot="5400000">
              <a:off x="7470306" y="3798141"/>
              <a:ext cx="478381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24 CuadroTexto"/>
          <p:cNvSpPr txBox="1"/>
          <p:nvPr/>
        </p:nvSpPr>
        <p:spPr>
          <a:xfrm>
            <a:off x="611560" y="2854677"/>
            <a:ext cx="1120628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Lista</a:t>
            </a:r>
            <a:b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ordenada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7254464" y="2854677"/>
            <a:ext cx="1421992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Lista</a:t>
            </a:r>
            <a:b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no ordenada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2483767" y="1521366"/>
            <a:ext cx="5861631" cy="2195666"/>
            <a:chOff x="2483767" y="1521366"/>
            <a:chExt cx="5861631" cy="2195666"/>
          </a:xfrm>
        </p:grpSpPr>
        <p:sp>
          <p:nvSpPr>
            <p:cNvPr id="11" name="10 Rectángulo"/>
            <p:cNvSpPr/>
            <p:nvPr/>
          </p:nvSpPr>
          <p:spPr>
            <a:xfrm>
              <a:off x="2483767" y="1593374"/>
              <a:ext cx="4761967" cy="21236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lvl="1">
                <a:spcBef>
                  <a:spcPts val="0"/>
                </a:spcBef>
                <a:buNone/>
              </a:pPr>
              <a:r>
                <a:rPr lang="en-US" sz="1100" dirty="0" smtClean="0">
                  <a:solidFill>
                    <a:srgbClr val="FFCCFF"/>
                  </a:solidFill>
                  <a:latin typeface="Consolas" pitchFamily="49" charset="0"/>
                  <a:cs typeface="Consolas" pitchFamily="49" charset="0"/>
                </a:rPr>
                <a:t>#include </a:t>
              </a:r>
              <a:r>
                <a:rPr lang="en-US" sz="1100" dirty="0" smtClean="0">
                  <a:latin typeface="Consolas" pitchFamily="49" charset="0"/>
                  <a:cs typeface="Consolas" pitchFamily="49" charset="0"/>
                </a:rPr>
                <a:t>&lt;string&gt;</a:t>
              </a:r>
            </a:p>
            <a:p>
              <a:pPr marL="0" lvl="1">
                <a:spcBef>
                  <a:spcPts val="0"/>
                </a:spcBef>
                <a:buNone/>
              </a:pPr>
              <a:r>
                <a:rPr lang="en-US" sz="11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itchFamily="49" charset="0"/>
                  <a:cs typeface="Consolas" pitchFamily="49" charset="0"/>
                </a:rPr>
                <a:t>using namespace </a:t>
              </a:r>
              <a:r>
                <a:rPr lang="en-US" sz="1100" dirty="0" smtClean="0">
                  <a:latin typeface="Consolas" pitchFamily="49" charset="0"/>
                  <a:cs typeface="Consolas" pitchFamily="49" charset="0"/>
                </a:rPr>
                <a:t>std;</a:t>
              </a:r>
            </a:p>
            <a:p>
              <a:pPr marL="0" lvl="1">
                <a:spcBef>
                  <a:spcPts val="0"/>
                </a:spcBef>
                <a:buNone/>
              </a:pPr>
              <a:r>
                <a:rPr lang="en-US" sz="1100" dirty="0" smtClean="0">
                  <a:solidFill>
                    <a:srgbClr val="FFCCFF"/>
                  </a:solidFill>
                  <a:latin typeface="Consolas" pitchFamily="49" charset="0"/>
                  <a:cs typeface="Consolas" pitchFamily="49" charset="0"/>
                </a:rPr>
                <a:t>#include</a:t>
              </a:r>
              <a:r>
                <a:rPr lang="en-US" sz="1100" dirty="0" smtClean="0">
                  <a:latin typeface="Consolas" pitchFamily="49" charset="0"/>
                  <a:cs typeface="Consolas" pitchFamily="49" charset="0"/>
                </a:rPr>
                <a:t> "</a:t>
              </a:r>
              <a:r>
                <a:rPr lang="en-US" sz="1100" dirty="0" err="1" smtClean="0">
                  <a:latin typeface="Consolas" pitchFamily="49" charset="0"/>
                  <a:cs typeface="Consolas" pitchFamily="49" charset="0"/>
                </a:rPr>
                <a:t>registrofin.h</a:t>
              </a:r>
              <a:r>
                <a:rPr lang="en-US" sz="1100" dirty="0" smtClean="0">
                  <a:latin typeface="Consolas" pitchFamily="49" charset="0"/>
                  <a:cs typeface="Consolas" pitchFamily="49" charset="0"/>
                </a:rPr>
                <a:t>"</a:t>
              </a:r>
            </a:p>
            <a:p>
              <a:pPr marL="0" lvl="1">
                <a:spcBef>
                  <a:spcPts val="0"/>
                </a:spcBef>
                <a:buNone/>
              </a:pPr>
              <a:endParaRPr lang="en-US" sz="11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endParaRPr>
            </a:p>
            <a:p>
              <a:pPr marL="0" lvl="1">
                <a:spcBef>
                  <a:spcPts val="0"/>
                </a:spcBef>
                <a:buNone/>
              </a:pPr>
              <a:r>
                <a:rPr lang="es-ES" sz="11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itchFamily="49" charset="0"/>
                  <a:cs typeface="Consolas" pitchFamily="49" charset="0"/>
                </a:rPr>
                <a:t>const</a:t>
              </a:r>
              <a:r>
                <a:rPr lang="es-ES" sz="1100" dirty="0" smtClean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1100" dirty="0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int</a:t>
              </a:r>
              <a:r>
                <a:rPr lang="es-ES" sz="1100" dirty="0" smtClean="0">
                  <a:latin typeface="Consolas" pitchFamily="49" charset="0"/>
                  <a:cs typeface="Consolas" pitchFamily="49" charset="0"/>
                </a:rPr>
                <a:t> N = </a:t>
              </a:r>
              <a:r>
                <a:rPr lang="es-ES" sz="1100" dirty="0" smtClean="0">
                  <a:solidFill>
                    <a:srgbClr val="FFFF00"/>
                  </a:solidFill>
                  <a:latin typeface="Consolas" pitchFamily="49" charset="0"/>
                  <a:cs typeface="Consolas" pitchFamily="49" charset="0"/>
                </a:rPr>
                <a:t>100</a:t>
              </a:r>
              <a:r>
                <a:rPr lang="es-ES" sz="1100" dirty="0" smtClean="0"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pPr marL="0" lvl="1">
                <a:spcBef>
                  <a:spcPts val="0"/>
                </a:spcBef>
                <a:buNone/>
              </a:pPr>
              <a:r>
                <a:rPr lang="es-ES" sz="11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itchFamily="49" charset="0"/>
                  <a:cs typeface="Consolas" pitchFamily="49" charset="0"/>
                </a:rPr>
                <a:t>typedef</a:t>
              </a:r>
              <a:r>
                <a:rPr lang="es-ES" sz="1100" dirty="0" smtClean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1100" dirty="0" err="1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tRegistro</a:t>
              </a:r>
              <a:r>
                <a:rPr lang="es-ES" sz="1100" dirty="0" smtClean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1100" dirty="0" err="1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1100" dirty="0" smtClean="0">
                  <a:latin typeface="Consolas" pitchFamily="49" charset="0"/>
                  <a:cs typeface="Consolas" pitchFamily="49" charset="0"/>
                </a:rPr>
                <a:t>[N];</a:t>
              </a:r>
            </a:p>
            <a:p>
              <a:pPr marL="0" lvl="1">
                <a:spcBef>
                  <a:spcPts val="0"/>
                </a:spcBef>
                <a:buNone/>
              </a:pPr>
              <a:r>
                <a:rPr lang="es-ES" sz="11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itchFamily="49" charset="0"/>
                  <a:cs typeface="Consolas" pitchFamily="49" charset="0"/>
                </a:rPr>
                <a:t>typedef</a:t>
              </a:r>
              <a:r>
                <a:rPr lang="es-ES" sz="1100" dirty="0" smtClean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1100" dirty="0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struct</a:t>
              </a:r>
              <a:r>
                <a:rPr lang="es-ES" sz="1100" dirty="0" smtClean="0">
                  <a:latin typeface="Consolas" pitchFamily="49" charset="0"/>
                  <a:cs typeface="Consolas" pitchFamily="49" charset="0"/>
                </a:rPr>
                <a:t> {</a:t>
              </a:r>
            </a:p>
            <a:p>
              <a:pPr marL="0" lvl="1">
                <a:spcBef>
                  <a:spcPts val="0"/>
                </a:spcBef>
                <a:buNone/>
              </a:pPr>
              <a:r>
                <a:rPr lang="es-ES" sz="1100" dirty="0" smtClean="0">
                  <a:latin typeface="Consolas" pitchFamily="49" charset="0"/>
                  <a:cs typeface="Consolas" pitchFamily="49" charset="0"/>
                </a:rPr>
                <a:t>   </a:t>
              </a:r>
              <a:r>
                <a:rPr lang="es-ES" sz="1100" dirty="0" err="1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1100" dirty="0" smtClean="0">
                  <a:latin typeface="Consolas" pitchFamily="49" charset="0"/>
                  <a:cs typeface="Consolas" pitchFamily="49" charset="0"/>
                </a:rPr>
                <a:t> registros;</a:t>
              </a:r>
            </a:p>
            <a:p>
              <a:pPr marL="0" lvl="1">
                <a:spcBef>
                  <a:spcPts val="0"/>
                </a:spcBef>
                <a:buNone/>
              </a:pPr>
              <a:r>
                <a:rPr lang="es-ES" sz="1100" dirty="0" smtClean="0">
                  <a:latin typeface="Consolas" pitchFamily="49" charset="0"/>
                  <a:cs typeface="Consolas" pitchFamily="49" charset="0"/>
                </a:rPr>
                <a:t>   </a:t>
              </a:r>
              <a:r>
                <a:rPr lang="es-ES" sz="1100" dirty="0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int</a:t>
              </a:r>
              <a:r>
                <a:rPr lang="es-ES" sz="1100" dirty="0" smtClean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1100" dirty="0" err="1" smtClean="0">
                  <a:latin typeface="Consolas" pitchFamily="49" charset="0"/>
                  <a:cs typeface="Consolas" pitchFamily="49" charset="0"/>
                </a:rPr>
                <a:t>cont</a:t>
              </a:r>
              <a:r>
                <a:rPr lang="es-ES" sz="1100" dirty="0" smtClean="0"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pPr marL="0" lvl="1">
                <a:spcBef>
                  <a:spcPts val="0"/>
                </a:spcBef>
                <a:buNone/>
              </a:pPr>
              <a:r>
                <a:rPr lang="es-ES" sz="1100" dirty="0" smtClean="0">
                  <a:latin typeface="Consolas" pitchFamily="49" charset="0"/>
                  <a:cs typeface="Consolas" pitchFamily="49" charset="0"/>
                </a:rPr>
                <a:t>} </a:t>
              </a:r>
              <a:r>
                <a:rPr lang="es-ES" sz="1100" dirty="0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tLista</a:t>
              </a:r>
              <a:r>
                <a:rPr lang="es-ES" sz="1100" dirty="0" smtClean="0"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pPr marL="0" lvl="1">
                <a:spcBef>
                  <a:spcPts val="0"/>
                </a:spcBef>
                <a:buNone/>
              </a:pPr>
              <a:endParaRPr lang="es-ES" sz="1100" dirty="0" smtClean="0">
                <a:latin typeface="Consolas" pitchFamily="49" charset="0"/>
                <a:cs typeface="Consolas" pitchFamily="49" charset="0"/>
              </a:endParaRPr>
            </a:p>
            <a:p>
              <a:pPr marL="0" lvl="1">
                <a:spcBef>
                  <a:spcPts val="0"/>
                </a:spcBef>
                <a:buNone/>
              </a:pPr>
              <a:r>
                <a:rPr lang="es-ES" sz="1100" dirty="0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void</a:t>
              </a:r>
              <a:r>
                <a:rPr lang="es-ES" sz="1100" dirty="0" smtClean="0">
                  <a:latin typeface="Consolas" pitchFamily="49" charset="0"/>
                  <a:cs typeface="Consolas" pitchFamily="49" charset="0"/>
                </a:rPr>
                <a:t> insertar(</a:t>
              </a:r>
              <a:r>
                <a:rPr lang="es-ES" sz="1100" dirty="0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tLista </a:t>
              </a:r>
              <a:r>
                <a:rPr lang="es-ES" sz="1100" dirty="0" smtClean="0">
                  <a:latin typeface="Consolas" pitchFamily="49" charset="0"/>
                  <a:cs typeface="Consolas" pitchFamily="49" charset="0"/>
                </a:rPr>
                <a:t>&amp;lista, </a:t>
              </a:r>
              <a:r>
                <a:rPr lang="es-ES" sz="1100" dirty="0" err="1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tRegistro</a:t>
              </a:r>
              <a:r>
                <a:rPr lang="es-ES" sz="1100" dirty="0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s-ES" sz="1100" dirty="0" smtClean="0">
                  <a:latin typeface="Consolas" pitchFamily="49" charset="0"/>
                  <a:cs typeface="Consolas" pitchFamily="49" charset="0"/>
                </a:rPr>
                <a:t>registro, </a:t>
              </a:r>
              <a:r>
                <a:rPr lang="es-ES" sz="1100" dirty="0" smtClean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bool</a:t>
              </a:r>
              <a:r>
                <a:rPr lang="es-ES" sz="1100" dirty="0" smtClean="0">
                  <a:latin typeface="Consolas" pitchFamily="49" charset="0"/>
                  <a:cs typeface="Consolas" pitchFamily="49" charset="0"/>
                </a:rPr>
                <a:t> &amp;ok);</a:t>
              </a:r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7274271" y="1521366"/>
              <a:ext cx="1071127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lista.h</a:t>
              </a:r>
              <a:endPara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Implementaciones alternativas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  <a:buClr>
                <a:srgbClr val="0BD0D9"/>
              </a:buClr>
            </a:pPr>
            <a:r>
              <a:rPr lang="es-ES" sz="2800" dirty="0">
                <a:solidFill>
                  <a:srgbClr val="04617B">
                    <a:lumMod val="20000"/>
                    <a:lumOff val="80000"/>
                  </a:srgbClr>
                </a:solidFill>
              </a:rPr>
              <a:t>Misma interfaz, implementación alternativa</a:t>
            </a:r>
            <a:endParaRPr lang="es-ES" sz="2800" i="0" dirty="0">
              <a:solidFill>
                <a:srgbClr val="04617B">
                  <a:lumMod val="20000"/>
                  <a:lumOff val="80000"/>
                </a:srgbClr>
              </a:solidFill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1800" dirty="0" smtClean="0"/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s-ES" sz="18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806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grpSp>
        <p:nvGrpSpPr>
          <p:cNvPr id="6" name="Grupo 5"/>
          <p:cNvGrpSpPr/>
          <p:nvPr/>
        </p:nvGrpSpPr>
        <p:grpSpPr>
          <a:xfrm>
            <a:off x="683568" y="2647474"/>
            <a:ext cx="5112568" cy="3527703"/>
            <a:chOff x="683568" y="2647474"/>
            <a:chExt cx="5112568" cy="3527703"/>
          </a:xfrm>
        </p:grpSpPr>
        <p:sp>
          <p:nvSpPr>
            <p:cNvPr id="12" name="11 Rectángulo"/>
            <p:cNvSpPr/>
            <p:nvPr/>
          </p:nvSpPr>
          <p:spPr>
            <a:xfrm>
              <a:off x="683568" y="3005078"/>
              <a:ext cx="5112568" cy="31700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lvl="1">
                <a:spcBef>
                  <a:spcPts val="0"/>
                </a:spcBef>
                <a:buNone/>
              </a:pPr>
              <a:r>
                <a:rPr lang="en-US" sz="10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...</a:t>
              </a:r>
            </a:p>
            <a:p>
              <a:pPr marL="0" lvl="1">
                <a:spcBef>
                  <a:spcPts val="0"/>
                </a:spcBef>
                <a:buNone/>
              </a:pPr>
              <a:r>
                <a:rPr lang="en-US" sz="1000" dirty="0" smtClean="0">
                  <a:solidFill>
                    <a:srgbClr val="FFCCFF"/>
                  </a:solidFill>
                  <a:latin typeface="Consolas" pitchFamily="49" charset="0"/>
                  <a:cs typeface="Consolas" pitchFamily="49" charset="0"/>
                </a:rPr>
                <a:t>#include</a:t>
              </a:r>
              <a:r>
                <a:rPr lang="en-US" sz="10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 "</a:t>
              </a:r>
              <a:r>
                <a:rPr lang="en-US" sz="1000" dirty="0" err="1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lista.h</a:t>
              </a:r>
              <a:r>
                <a:rPr lang="en-US" sz="10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"</a:t>
              </a:r>
            </a:p>
            <a:p>
              <a:pPr marL="0" lvl="1">
                <a:spcBef>
                  <a:spcPts val="0"/>
                </a:spcBef>
                <a:buNone/>
              </a:pPr>
              <a:endParaRPr lang="en-US" sz="10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endParaRPr>
            </a:p>
            <a:p>
              <a:pPr marL="0" lvl="1">
                <a:spcBef>
                  <a:spcPts val="0"/>
                </a:spcBef>
                <a:buNone/>
              </a:pPr>
              <a:r>
                <a:rPr lang="en-US" sz="1000" dirty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void</a:t>
              </a:r>
              <a:r>
                <a:rPr lang="en-US" sz="1000" dirty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000" dirty="0" err="1">
                  <a:latin typeface="Consolas" pitchFamily="49" charset="0"/>
                  <a:cs typeface="Consolas" pitchFamily="49" charset="0"/>
                </a:rPr>
                <a:t>insertar</a:t>
              </a:r>
              <a:r>
                <a:rPr lang="en-US" sz="1000" dirty="0">
                  <a:latin typeface="Consolas" pitchFamily="49" charset="0"/>
                  <a:cs typeface="Consolas" pitchFamily="49" charset="0"/>
                </a:rPr>
                <a:t>(</a:t>
              </a:r>
              <a:r>
                <a:rPr lang="en-US" sz="1000" dirty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tLista </a:t>
              </a:r>
              <a:r>
                <a:rPr lang="en-US" sz="1000" dirty="0">
                  <a:latin typeface="Consolas" pitchFamily="49" charset="0"/>
                  <a:cs typeface="Consolas" pitchFamily="49" charset="0"/>
                </a:rPr>
                <a:t>&amp;</a:t>
              </a:r>
              <a:r>
                <a:rPr lang="en-US" sz="1000" dirty="0" err="1">
                  <a:latin typeface="Consolas" pitchFamily="49" charset="0"/>
                  <a:cs typeface="Consolas" pitchFamily="49" charset="0"/>
                </a:rPr>
                <a:t>lista</a:t>
              </a:r>
              <a:r>
                <a:rPr lang="en-US" sz="1000" dirty="0">
                  <a:latin typeface="Consolas" pitchFamily="49" charset="0"/>
                  <a:cs typeface="Consolas" pitchFamily="49" charset="0"/>
                </a:rPr>
                <a:t>, </a:t>
              </a:r>
              <a:r>
                <a:rPr lang="en-US" sz="1000" dirty="0" err="1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tRegistro</a:t>
              </a:r>
              <a:r>
                <a:rPr lang="en-US" sz="1000" dirty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000" dirty="0" err="1">
                  <a:latin typeface="Consolas" pitchFamily="49" charset="0"/>
                  <a:cs typeface="Consolas" pitchFamily="49" charset="0"/>
                </a:rPr>
                <a:t>registro</a:t>
              </a:r>
              <a:r>
                <a:rPr lang="en-US" sz="1000" dirty="0">
                  <a:latin typeface="Consolas" pitchFamily="49" charset="0"/>
                  <a:cs typeface="Consolas" pitchFamily="49" charset="0"/>
                </a:rPr>
                <a:t>, </a:t>
              </a:r>
              <a:r>
                <a:rPr lang="en-US" sz="1000" dirty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bool</a:t>
              </a:r>
              <a:r>
                <a:rPr lang="en-US" sz="1000" dirty="0">
                  <a:latin typeface="Consolas" pitchFamily="49" charset="0"/>
                  <a:cs typeface="Consolas" pitchFamily="49" charset="0"/>
                </a:rPr>
                <a:t> &amp;ok) {</a:t>
              </a:r>
            </a:p>
            <a:p>
              <a:pPr marL="0" lvl="1">
                <a:spcBef>
                  <a:spcPts val="0"/>
                </a:spcBef>
                <a:buNone/>
              </a:pPr>
              <a:r>
                <a:rPr lang="en-US" sz="1000" dirty="0">
                  <a:latin typeface="Consolas" pitchFamily="49" charset="0"/>
                  <a:cs typeface="Consolas" pitchFamily="49" charset="0"/>
                </a:rPr>
                <a:t>   ok = </a:t>
              </a:r>
              <a:r>
                <a:rPr lang="en-US" sz="1000" dirty="0">
                  <a:solidFill>
                    <a:srgbClr val="FFFF00"/>
                  </a:solidFill>
                  <a:latin typeface="Consolas" pitchFamily="49" charset="0"/>
                  <a:cs typeface="Consolas" pitchFamily="49" charset="0"/>
                </a:rPr>
                <a:t>true</a:t>
              </a:r>
              <a:r>
                <a:rPr lang="en-US" sz="1000" dirty="0"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pPr marL="0" lvl="1">
                <a:spcBef>
                  <a:spcPts val="0"/>
                </a:spcBef>
                <a:buNone/>
              </a:pPr>
              <a:r>
                <a:rPr lang="en-US" sz="1000" dirty="0">
                  <a:latin typeface="Consolas" pitchFamily="49" charset="0"/>
                  <a:cs typeface="Consolas" pitchFamily="49" charset="0"/>
                </a:rPr>
                <a:t>   </a:t>
              </a:r>
              <a:r>
                <a:rPr lang="en-US" sz="10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itchFamily="49" charset="0"/>
                  <a:cs typeface="Consolas" pitchFamily="49" charset="0"/>
                </a:rPr>
                <a:t>if</a:t>
              </a:r>
              <a:r>
                <a:rPr lang="en-US" sz="1000" dirty="0">
                  <a:latin typeface="Consolas" pitchFamily="49" charset="0"/>
                  <a:cs typeface="Consolas" pitchFamily="49" charset="0"/>
                </a:rPr>
                <a:t> (</a:t>
              </a:r>
              <a:r>
                <a:rPr lang="en-US" sz="1000" dirty="0" err="1">
                  <a:latin typeface="Consolas" pitchFamily="49" charset="0"/>
                  <a:cs typeface="Consolas" pitchFamily="49" charset="0"/>
                </a:rPr>
                <a:t>lista.cont</a:t>
              </a:r>
              <a:r>
                <a:rPr lang="en-US" sz="1000" dirty="0">
                  <a:latin typeface="Consolas" pitchFamily="49" charset="0"/>
                  <a:cs typeface="Consolas" pitchFamily="49" charset="0"/>
                </a:rPr>
                <a:t> == N) {</a:t>
              </a:r>
            </a:p>
            <a:p>
              <a:pPr marL="0" lvl="1">
                <a:spcBef>
                  <a:spcPts val="0"/>
                </a:spcBef>
                <a:buNone/>
              </a:pPr>
              <a:r>
                <a:rPr lang="en-US" sz="1000" dirty="0">
                  <a:latin typeface="Consolas" pitchFamily="49" charset="0"/>
                  <a:cs typeface="Consolas" pitchFamily="49" charset="0"/>
                </a:rPr>
                <a:t>      ok = </a:t>
              </a:r>
              <a:r>
                <a:rPr lang="en-US" sz="1000" dirty="0">
                  <a:solidFill>
                    <a:srgbClr val="FFFF00"/>
                  </a:solidFill>
                  <a:latin typeface="Consolas" pitchFamily="49" charset="0"/>
                  <a:cs typeface="Consolas" pitchFamily="49" charset="0"/>
                </a:rPr>
                <a:t>false</a:t>
              </a:r>
              <a:r>
                <a:rPr lang="en-US" sz="1000" dirty="0">
                  <a:latin typeface="Consolas" pitchFamily="49" charset="0"/>
                  <a:cs typeface="Consolas" pitchFamily="49" charset="0"/>
                </a:rPr>
                <a:t>; </a:t>
              </a:r>
              <a:r>
                <a:rPr lang="en-US" sz="1000" dirty="0">
                  <a:solidFill>
                    <a:srgbClr val="92D050"/>
                  </a:solidFill>
                  <a:latin typeface="Consolas" pitchFamily="49" charset="0"/>
                  <a:cs typeface="Consolas" pitchFamily="49" charset="0"/>
                </a:rPr>
                <a:t>// </a:t>
              </a:r>
              <a:r>
                <a:rPr lang="en-US" sz="1000" dirty="0" err="1" smtClean="0">
                  <a:solidFill>
                    <a:srgbClr val="92D050"/>
                  </a:solidFill>
                  <a:latin typeface="Consolas" pitchFamily="49" charset="0"/>
                  <a:cs typeface="Consolas" pitchFamily="49" charset="0"/>
                </a:rPr>
                <a:t>Lista</a:t>
              </a:r>
              <a:r>
                <a:rPr lang="en-US" sz="1000" dirty="0" smtClean="0">
                  <a:solidFill>
                    <a:srgbClr val="92D050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000" dirty="0" err="1">
                  <a:solidFill>
                    <a:srgbClr val="92D050"/>
                  </a:solidFill>
                  <a:latin typeface="Consolas" pitchFamily="49" charset="0"/>
                  <a:cs typeface="Consolas" pitchFamily="49" charset="0"/>
                </a:rPr>
                <a:t>llena</a:t>
              </a:r>
              <a:endParaRPr lang="en-US" sz="1000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endParaRPr>
            </a:p>
            <a:p>
              <a:pPr marL="0" lvl="1">
                <a:spcBef>
                  <a:spcPts val="0"/>
                </a:spcBef>
                <a:buNone/>
              </a:pPr>
              <a:r>
                <a:rPr lang="es-ES" sz="1000" dirty="0">
                  <a:latin typeface="Consolas" pitchFamily="49" charset="0"/>
                  <a:cs typeface="Consolas" pitchFamily="49" charset="0"/>
                </a:rPr>
                <a:t>   }</a:t>
              </a:r>
              <a:endParaRPr lang="en-US" sz="1000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endParaRPr>
            </a:p>
            <a:p>
              <a:pPr marL="0" lvl="1">
                <a:spcBef>
                  <a:spcPts val="0"/>
                </a:spcBef>
                <a:buNone/>
              </a:pPr>
              <a:r>
                <a:rPr lang="en-US" sz="1000" dirty="0">
                  <a:latin typeface="Consolas" pitchFamily="49" charset="0"/>
                  <a:cs typeface="Consolas" pitchFamily="49" charset="0"/>
                </a:rPr>
                <a:t>   </a:t>
              </a:r>
              <a:r>
                <a:rPr lang="en-US" sz="10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itchFamily="49" charset="0"/>
                  <a:cs typeface="Consolas" pitchFamily="49" charset="0"/>
                </a:rPr>
                <a:t>else</a:t>
              </a:r>
              <a:r>
                <a:rPr lang="en-US" sz="1000" dirty="0">
                  <a:latin typeface="Consolas" pitchFamily="49" charset="0"/>
                  <a:cs typeface="Consolas" pitchFamily="49" charset="0"/>
                </a:rPr>
                <a:t> {</a:t>
              </a:r>
            </a:p>
            <a:p>
              <a:pPr marL="0" lvl="1">
                <a:spcBef>
                  <a:spcPts val="0"/>
                </a:spcBef>
                <a:buNone/>
              </a:pPr>
              <a:r>
                <a:rPr lang="en-US" sz="1000" dirty="0">
                  <a:latin typeface="Consolas" pitchFamily="49" charset="0"/>
                  <a:cs typeface="Consolas" pitchFamily="49" charset="0"/>
                </a:rPr>
                <a:t>      </a:t>
              </a:r>
              <a:r>
                <a:rPr lang="en-US" sz="1000" dirty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int</a:t>
              </a:r>
              <a:r>
                <a:rPr lang="en-US" sz="1000" dirty="0">
                  <a:latin typeface="Consolas" pitchFamily="49" charset="0"/>
                  <a:cs typeface="Consolas" pitchFamily="49" charset="0"/>
                </a:rPr>
                <a:t> i = </a:t>
              </a:r>
              <a:r>
                <a:rPr lang="en-US" sz="1000" dirty="0">
                  <a:solidFill>
                    <a:srgbClr val="FFFF00"/>
                  </a:solidFill>
                  <a:latin typeface="Consolas" pitchFamily="49" charset="0"/>
                  <a:cs typeface="Consolas" pitchFamily="49" charset="0"/>
                </a:rPr>
                <a:t>0</a:t>
              </a:r>
              <a:r>
                <a:rPr lang="en-US" sz="1000" dirty="0"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pPr marL="0" lvl="1">
                <a:spcBef>
                  <a:spcPts val="0"/>
                </a:spcBef>
                <a:buNone/>
              </a:pPr>
              <a:r>
                <a:rPr lang="en-US" sz="1000" dirty="0">
                  <a:latin typeface="Consolas" pitchFamily="49" charset="0"/>
                  <a:cs typeface="Consolas" pitchFamily="49" charset="0"/>
                </a:rPr>
                <a:t>      </a:t>
              </a:r>
              <a:r>
                <a:rPr lang="en-US" sz="10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itchFamily="49" charset="0"/>
                  <a:cs typeface="Consolas" pitchFamily="49" charset="0"/>
                </a:rPr>
                <a:t>while </a:t>
              </a:r>
              <a:r>
                <a:rPr lang="en-US" sz="1000" dirty="0">
                  <a:latin typeface="Consolas" pitchFamily="49" charset="0"/>
                  <a:cs typeface="Consolas" pitchFamily="49" charset="0"/>
                </a:rPr>
                <a:t>((i &lt; </a:t>
              </a:r>
              <a:r>
                <a:rPr lang="en-US" sz="1000" dirty="0" err="1">
                  <a:latin typeface="Consolas" pitchFamily="49" charset="0"/>
                  <a:cs typeface="Consolas" pitchFamily="49" charset="0"/>
                </a:rPr>
                <a:t>lista.cont</a:t>
              </a:r>
              <a:r>
                <a:rPr lang="en-US" sz="1000" dirty="0">
                  <a:latin typeface="Consolas" pitchFamily="49" charset="0"/>
                  <a:cs typeface="Consolas" pitchFamily="49" charset="0"/>
                </a:rPr>
                <a:t>) &amp;&amp; (</a:t>
              </a:r>
              <a:r>
                <a:rPr lang="en-US" sz="1000" dirty="0" err="1">
                  <a:latin typeface="Consolas" pitchFamily="49" charset="0"/>
                  <a:cs typeface="Consolas" pitchFamily="49" charset="0"/>
                </a:rPr>
                <a:t>lista.registros</a:t>
              </a:r>
              <a:r>
                <a:rPr lang="en-US" sz="1000" dirty="0">
                  <a:latin typeface="Consolas" pitchFamily="49" charset="0"/>
                  <a:cs typeface="Consolas" pitchFamily="49" charset="0"/>
                </a:rPr>
                <a:t>[i] &lt; </a:t>
              </a:r>
              <a:r>
                <a:rPr lang="en-US" sz="1000" dirty="0" err="1">
                  <a:latin typeface="Consolas" pitchFamily="49" charset="0"/>
                  <a:cs typeface="Consolas" pitchFamily="49" charset="0"/>
                </a:rPr>
                <a:t>registro</a:t>
              </a:r>
              <a:r>
                <a:rPr lang="en-US" sz="1000" dirty="0">
                  <a:latin typeface="Consolas" pitchFamily="49" charset="0"/>
                  <a:cs typeface="Consolas" pitchFamily="49" charset="0"/>
                </a:rPr>
                <a:t>)) {</a:t>
              </a:r>
            </a:p>
            <a:p>
              <a:pPr marL="0" lvl="1">
                <a:spcBef>
                  <a:spcPts val="0"/>
                </a:spcBef>
                <a:buNone/>
              </a:pPr>
              <a:r>
                <a:rPr lang="en-US" sz="1000" dirty="0">
                  <a:latin typeface="Consolas" pitchFamily="49" charset="0"/>
                  <a:cs typeface="Consolas" pitchFamily="49" charset="0"/>
                </a:rPr>
                <a:t>         i++;</a:t>
              </a:r>
            </a:p>
            <a:p>
              <a:pPr marL="0" lvl="1">
                <a:spcBef>
                  <a:spcPts val="0"/>
                </a:spcBef>
                <a:buNone/>
              </a:pPr>
              <a:r>
                <a:rPr lang="en-US" sz="1000" dirty="0">
                  <a:latin typeface="Consolas" pitchFamily="49" charset="0"/>
                  <a:cs typeface="Consolas" pitchFamily="49" charset="0"/>
                </a:rPr>
                <a:t>      }</a:t>
              </a:r>
            </a:p>
            <a:p>
              <a:pPr marL="0" lvl="1">
                <a:spcBef>
                  <a:spcPts val="0"/>
                </a:spcBef>
                <a:buNone/>
              </a:pPr>
              <a:r>
                <a:rPr lang="en-US" sz="1000" dirty="0">
                  <a:latin typeface="Consolas" pitchFamily="49" charset="0"/>
                  <a:cs typeface="Consolas" pitchFamily="49" charset="0"/>
                </a:rPr>
                <a:t>      </a:t>
              </a:r>
              <a:r>
                <a:rPr lang="en-US" sz="1000" dirty="0">
                  <a:solidFill>
                    <a:srgbClr val="92D050"/>
                  </a:solidFill>
                  <a:latin typeface="Consolas" pitchFamily="49" charset="0"/>
                  <a:cs typeface="Consolas" pitchFamily="49" charset="0"/>
                </a:rPr>
                <a:t>// </a:t>
              </a:r>
              <a:r>
                <a:rPr lang="en-US" sz="1000" dirty="0" err="1">
                  <a:solidFill>
                    <a:srgbClr val="92D050"/>
                  </a:solidFill>
                  <a:latin typeface="Consolas" pitchFamily="49" charset="0"/>
                  <a:cs typeface="Consolas" pitchFamily="49" charset="0"/>
                </a:rPr>
                <a:t>Insertamos</a:t>
              </a:r>
              <a:r>
                <a:rPr lang="en-US" sz="1000" dirty="0">
                  <a:solidFill>
                    <a:srgbClr val="92D050"/>
                  </a:solidFill>
                  <a:latin typeface="Consolas" pitchFamily="49" charset="0"/>
                  <a:cs typeface="Consolas" pitchFamily="49" charset="0"/>
                </a:rPr>
                <a:t> en la </a:t>
              </a:r>
              <a:r>
                <a:rPr lang="en-US" sz="1000" dirty="0" err="1">
                  <a:solidFill>
                    <a:srgbClr val="92D050"/>
                  </a:solidFill>
                  <a:latin typeface="Consolas" pitchFamily="49" charset="0"/>
                  <a:cs typeface="Consolas" pitchFamily="49" charset="0"/>
                </a:rPr>
                <a:t>posición</a:t>
              </a:r>
              <a:r>
                <a:rPr lang="en-US" sz="1000" dirty="0">
                  <a:solidFill>
                    <a:srgbClr val="92D050"/>
                  </a:solidFill>
                  <a:latin typeface="Consolas" pitchFamily="49" charset="0"/>
                  <a:cs typeface="Consolas" pitchFamily="49" charset="0"/>
                </a:rPr>
                <a:t> i</a:t>
              </a:r>
            </a:p>
            <a:p>
              <a:pPr marL="0" lvl="1">
                <a:spcBef>
                  <a:spcPts val="0"/>
                </a:spcBef>
                <a:buNone/>
              </a:pPr>
              <a:r>
                <a:rPr lang="en-US" sz="1000" dirty="0">
                  <a:latin typeface="Consolas" pitchFamily="49" charset="0"/>
                  <a:cs typeface="Consolas" pitchFamily="49" charset="0"/>
                </a:rPr>
                <a:t>      </a:t>
              </a:r>
              <a:r>
                <a:rPr lang="en-US" sz="10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itchFamily="49" charset="0"/>
                  <a:cs typeface="Consolas" pitchFamily="49" charset="0"/>
                </a:rPr>
                <a:t>for</a:t>
              </a:r>
              <a:r>
                <a:rPr lang="en-US" sz="1000" dirty="0">
                  <a:latin typeface="Consolas" pitchFamily="49" charset="0"/>
                  <a:cs typeface="Consolas" pitchFamily="49" charset="0"/>
                </a:rPr>
                <a:t> (</a:t>
              </a:r>
              <a:r>
                <a:rPr lang="en-US" sz="1000" dirty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int </a:t>
              </a:r>
              <a:r>
                <a:rPr lang="en-US" sz="1000" dirty="0">
                  <a:latin typeface="Consolas" pitchFamily="49" charset="0"/>
                  <a:cs typeface="Consolas" pitchFamily="49" charset="0"/>
                </a:rPr>
                <a:t>j = </a:t>
              </a:r>
              <a:r>
                <a:rPr lang="en-US" sz="1000" dirty="0" err="1">
                  <a:latin typeface="Consolas" pitchFamily="49" charset="0"/>
                  <a:cs typeface="Consolas" pitchFamily="49" charset="0"/>
                </a:rPr>
                <a:t>lista.cont</a:t>
              </a:r>
              <a:r>
                <a:rPr lang="en-US" sz="1000" dirty="0">
                  <a:latin typeface="Consolas" pitchFamily="49" charset="0"/>
                  <a:cs typeface="Consolas" pitchFamily="49" charset="0"/>
                </a:rPr>
                <a:t>; j &gt; i; j--) {</a:t>
              </a:r>
            </a:p>
            <a:p>
              <a:pPr marL="0" lvl="1">
                <a:spcBef>
                  <a:spcPts val="0"/>
                </a:spcBef>
                <a:buNone/>
              </a:pPr>
              <a:r>
                <a:rPr lang="en-US" sz="1000" dirty="0">
                  <a:solidFill>
                    <a:srgbClr val="92D050"/>
                  </a:solidFill>
                  <a:latin typeface="Consolas" pitchFamily="49" charset="0"/>
                  <a:cs typeface="Consolas" pitchFamily="49" charset="0"/>
                </a:rPr>
                <a:t>      // </a:t>
              </a:r>
              <a:r>
                <a:rPr lang="en-US" sz="1000" dirty="0" err="1">
                  <a:solidFill>
                    <a:srgbClr val="92D050"/>
                  </a:solidFill>
                  <a:latin typeface="Consolas" pitchFamily="49" charset="0"/>
                  <a:cs typeface="Consolas" pitchFamily="49" charset="0"/>
                </a:rPr>
                <a:t>Desplazamos</a:t>
              </a:r>
              <a:r>
                <a:rPr lang="en-US" sz="1000" dirty="0">
                  <a:solidFill>
                    <a:srgbClr val="92D050"/>
                  </a:solidFill>
                  <a:latin typeface="Consolas" pitchFamily="49" charset="0"/>
                  <a:cs typeface="Consolas" pitchFamily="49" charset="0"/>
                </a:rPr>
                <a:t> a la </a:t>
              </a:r>
              <a:r>
                <a:rPr lang="en-US" sz="1000" dirty="0" err="1">
                  <a:solidFill>
                    <a:srgbClr val="92D050"/>
                  </a:solidFill>
                  <a:latin typeface="Consolas" pitchFamily="49" charset="0"/>
                  <a:cs typeface="Consolas" pitchFamily="49" charset="0"/>
                </a:rPr>
                <a:t>derecha</a:t>
              </a:r>
              <a:endParaRPr lang="en-US" sz="1000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endParaRPr>
            </a:p>
            <a:p>
              <a:pPr marL="0" lvl="1">
                <a:spcBef>
                  <a:spcPts val="0"/>
                </a:spcBef>
                <a:buNone/>
              </a:pPr>
              <a:r>
                <a:rPr lang="en-US" sz="1000" dirty="0">
                  <a:latin typeface="Consolas" pitchFamily="49" charset="0"/>
                  <a:cs typeface="Consolas" pitchFamily="49" charset="0"/>
                </a:rPr>
                <a:t>         </a:t>
              </a:r>
              <a:r>
                <a:rPr lang="en-US" sz="1000" dirty="0" err="1">
                  <a:latin typeface="Consolas" pitchFamily="49" charset="0"/>
                  <a:cs typeface="Consolas" pitchFamily="49" charset="0"/>
                </a:rPr>
                <a:t>lista.registros</a:t>
              </a:r>
              <a:r>
                <a:rPr lang="en-US" sz="1000" dirty="0">
                  <a:latin typeface="Consolas" pitchFamily="49" charset="0"/>
                  <a:cs typeface="Consolas" pitchFamily="49" charset="0"/>
                </a:rPr>
                <a:t>[j] = </a:t>
              </a:r>
              <a:r>
                <a:rPr lang="en-US" sz="1000" dirty="0" err="1">
                  <a:latin typeface="Consolas" pitchFamily="49" charset="0"/>
                  <a:cs typeface="Consolas" pitchFamily="49" charset="0"/>
                </a:rPr>
                <a:t>lista.registros</a:t>
              </a:r>
              <a:r>
                <a:rPr lang="en-US" sz="1000" dirty="0">
                  <a:latin typeface="Consolas" pitchFamily="49" charset="0"/>
                  <a:cs typeface="Consolas" pitchFamily="49" charset="0"/>
                </a:rPr>
                <a:t>[j - </a:t>
              </a:r>
              <a:r>
                <a:rPr lang="en-US" sz="1000" dirty="0">
                  <a:solidFill>
                    <a:srgbClr val="FFFF00"/>
                  </a:solidFill>
                  <a:latin typeface="Consolas" pitchFamily="49" charset="0"/>
                  <a:cs typeface="Consolas" pitchFamily="49" charset="0"/>
                </a:rPr>
                <a:t>1</a:t>
              </a: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];</a:t>
              </a:r>
            </a:p>
            <a:p>
              <a:pPr marL="0" lvl="1">
                <a:spcBef>
                  <a:spcPts val="0"/>
                </a:spcBef>
                <a:buNone/>
              </a:pPr>
              <a:r>
                <a:rPr lang="en-US" sz="1000" dirty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     }</a:t>
              </a:r>
              <a:endParaRPr lang="en-US" sz="1000" dirty="0">
                <a:latin typeface="Consolas" pitchFamily="49" charset="0"/>
                <a:cs typeface="Consolas" pitchFamily="49" charset="0"/>
              </a:endParaRPr>
            </a:p>
            <a:p>
              <a:pPr marL="0" lvl="1">
                <a:spcBef>
                  <a:spcPts val="0"/>
                </a:spcBef>
                <a:buNone/>
              </a:pP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      </a:t>
              </a:r>
              <a:r>
                <a:rPr lang="en-US" sz="1000" dirty="0" err="1" smtClean="0">
                  <a:latin typeface="Consolas" pitchFamily="49" charset="0"/>
                  <a:cs typeface="Consolas" pitchFamily="49" charset="0"/>
                </a:rPr>
                <a:t>lista.registros</a:t>
              </a: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[i] = </a:t>
              </a:r>
              <a:r>
                <a:rPr lang="en-US" sz="1000" dirty="0" err="1" smtClean="0">
                  <a:latin typeface="Consolas" pitchFamily="49" charset="0"/>
                  <a:cs typeface="Consolas" pitchFamily="49" charset="0"/>
                </a:rPr>
                <a:t>registro</a:t>
              </a: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pPr marL="0" lvl="1">
                <a:spcBef>
                  <a:spcPts val="0"/>
                </a:spcBef>
                <a:buNone/>
                <a:tabLst>
                  <a:tab pos="6276975" algn="l"/>
                </a:tabLst>
              </a:pPr>
              <a:r>
                <a:rPr lang="en-US" sz="1000" dirty="0" smtClean="0">
                  <a:latin typeface="Consolas" pitchFamily="49" charset="0"/>
                  <a:cs typeface="Consolas" pitchFamily="49" charset="0"/>
                </a:rPr>
                <a:t>      ...</a:t>
              </a: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683568" y="2647474"/>
              <a:ext cx="3281476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listaORD.cpp</a:t>
              </a:r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: Lista ordenada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139952" y="1612125"/>
            <a:ext cx="4608512" cy="2698537"/>
            <a:chOff x="4139952" y="1612125"/>
            <a:chExt cx="4608512" cy="2698537"/>
          </a:xfrm>
        </p:grpSpPr>
        <p:sp>
          <p:nvSpPr>
            <p:cNvPr id="13" name="12 Rectángulo"/>
            <p:cNvSpPr/>
            <p:nvPr/>
          </p:nvSpPr>
          <p:spPr>
            <a:xfrm>
              <a:off x="4139952" y="1979255"/>
              <a:ext cx="4608512" cy="23314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lvl="1">
                <a:spcBef>
                  <a:spcPts val="0"/>
                </a:spcBef>
                <a:buNone/>
              </a:pPr>
              <a:r>
                <a:rPr lang="en-US" sz="10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...</a:t>
              </a:r>
            </a:p>
            <a:p>
              <a:pPr marL="0" lvl="1">
                <a:spcBef>
                  <a:spcPts val="0"/>
                </a:spcBef>
                <a:buNone/>
              </a:pPr>
              <a:r>
                <a:rPr lang="en-US" sz="1000" dirty="0" smtClean="0">
                  <a:solidFill>
                    <a:srgbClr val="FFCCFF"/>
                  </a:solidFill>
                  <a:latin typeface="Consolas" pitchFamily="49" charset="0"/>
                  <a:cs typeface="Consolas" pitchFamily="49" charset="0"/>
                </a:rPr>
                <a:t>#include</a:t>
              </a:r>
              <a:r>
                <a:rPr lang="en-US" sz="10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 "</a:t>
              </a:r>
              <a:r>
                <a:rPr lang="en-US" sz="1000" dirty="0" err="1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lista.h</a:t>
              </a:r>
              <a:r>
                <a:rPr lang="en-US" sz="1000" dirty="0" smtClean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rPr>
                <a:t>"</a:t>
              </a:r>
            </a:p>
            <a:p>
              <a:pPr marL="0" lvl="1">
                <a:spcBef>
                  <a:spcPts val="0"/>
                </a:spcBef>
                <a:buNone/>
              </a:pPr>
              <a:endParaRPr lang="en-US" sz="10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endParaRPr>
            </a:p>
            <a:p>
              <a:r>
                <a:rPr lang="es-ES" sz="1050" dirty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void</a:t>
              </a:r>
              <a:r>
                <a:rPr lang="es-ES" sz="1050" dirty="0">
                  <a:latin typeface="Consolas" pitchFamily="49" charset="0"/>
                  <a:cs typeface="Consolas" pitchFamily="49" charset="0"/>
                </a:rPr>
                <a:t> insertar(</a:t>
              </a:r>
              <a:r>
                <a:rPr lang="es-ES" sz="1050" dirty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tLista </a:t>
              </a:r>
              <a:r>
                <a:rPr lang="es-ES" sz="1050" dirty="0">
                  <a:latin typeface="Consolas" pitchFamily="49" charset="0"/>
                  <a:cs typeface="Consolas" pitchFamily="49" charset="0"/>
                </a:rPr>
                <a:t>&amp;lista, </a:t>
              </a:r>
              <a:r>
                <a:rPr lang="es-ES" sz="1050" dirty="0" err="1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tRegistro</a:t>
              </a:r>
              <a:r>
                <a:rPr lang="es-ES" sz="1050" dirty="0">
                  <a:latin typeface="Consolas" pitchFamily="49" charset="0"/>
                  <a:cs typeface="Consolas" pitchFamily="49" charset="0"/>
                </a:rPr>
                <a:t> registro, </a:t>
              </a:r>
              <a:r>
                <a:rPr lang="es-ES" sz="1050" dirty="0">
                  <a:solidFill>
                    <a:srgbClr val="FFC000"/>
                  </a:solidFill>
                  <a:latin typeface="Consolas" pitchFamily="49" charset="0"/>
                  <a:cs typeface="Consolas" pitchFamily="49" charset="0"/>
                </a:rPr>
                <a:t>bool</a:t>
              </a:r>
              <a:r>
                <a:rPr lang="es-ES" sz="1050" dirty="0">
                  <a:latin typeface="Consolas" pitchFamily="49" charset="0"/>
                  <a:cs typeface="Consolas" pitchFamily="49" charset="0"/>
                </a:rPr>
                <a:t> &amp;ok) {</a:t>
              </a:r>
            </a:p>
            <a:p>
              <a:r>
                <a:rPr lang="es-ES" sz="1050" dirty="0">
                  <a:latin typeface="Consolas" pitchFamily="49" charset="0"/>
                  <a:cs typeface="Consolas" pitchFamily="49" charset="0"/>
                </a:rPr>
                <a:t>   ok = </a:t>
              </a:r>
              <a:r>
                <a:rPr lang="es-ES" sz="1050" dirty="0">
                  <a:solidFill>
                    <a:srgbClr val="FFFF00"/>
                  </a:solidFill>
                  <a:latin typeface="Consolas" pitchFamily="49" charset="0"/>
                  <a:cs typeface="Consolas" pitchFamily="49" charset="0"/>
                </a:rPr>
                <a:t>true</a:t>
              </a:r>
              <a:r>
                <a:rPr lang="es-ES" sz="1050" dirty="0"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r>
                <a:rPr lang="es-ES" sz="1050" dirty="0">
                  <a:latin typeface="Consolas" pitchFamily="49" charset="0"/>
                  <a:cs typeface="Consolas" pitchFamily="49" charset="0"/>
                </a:rPr>
                <a:t>   </a:t>
              </a:r>
              <a:r>
                <a:rPr lang="es-ES" sz="105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itchFamily="49" charset="0"/>
                  <a:cs typeface="Consolas" pitchFamily="49" charset="0"/>
                </a:rPr>
                <a:t>if</a:t>
              </a:r>
              <a:r>
                <a:rPr lang="es-ES" sz="1050" dirty="0">
                  <a:latin typeface="Consolas" pitchFamily="49" charset="0"/>
                  <a:cs typeface="Consolas" pitchFamily="49" charset="0"/>
                </a:rPr>
                <a:t> (</a:t>
              </a:r>
              <a:r>
                <a:rPr lang="es-ES" sz="1050" dirty="0" err="1">
                  <a:latin typeface="Consolas" pitchFamily="49" charset="0"/>
                  <a:cs typeface="Consolas" pitchFamily="49" charset="0"/>
                </a:rPr>
                <a:t>lista.cont</a:t>
              </a:r>
              <a:r>
                <a:rPr lang="es-ES" sz="1050" dirty="0">
                  <a:latin typeface="Consolas" pitchFamily="49" charset="0"/>
                  <a:cs typeface="Consolas" pitchFamily="49" charset="0"/>
                </a:rPr>
                <a:t> == N) {</a:t>
              </a:r>
            </a:p>
            <a:p>
              <a:r>
                <a:rPr lang="es-ES" sz="1050" dirty="0">
                  <a:latin typeface="Consolas" pitchFamily="49" charset="0"/>
                  <a:cs typeface="Consolas" pitchFamily="49" charset="0"/>
                </a:rPr>
                <a:t>      ok = </a:t>
              </a:r>
              <a:r>
                <a:rPr lang="es-ES" sz="1050" dirty="0">
                  <a:solidFill>
                    <a:srgbClr val="FFFF00"/>
                  </a:solidFill>
                  <a:latin typeface="Consolas" pitchFamily="49" charset="0"/>
                  <a:cs typeface="Consolas" pitchFamily="49" charset="0"/>
                </a:rPr>
                <a:t>false</a:t>
              </a:r>
              <a:r>
                <a:rPr lang="es-ES" sz="1050" dirty="0">
                  <a:latin typeface="Consolas" pitchFamily="49" charset="0"/>
                  <a:cs typeface="Consolas" pitchFamily="49" charset="0"/>
                </a:rPr>
                <a:t>; </a:t>
              </a:r>
              <a:r>
                <a:rPr lang="es-ES" sz="1050" dirty="0">
                  <a:solidFill>
                    <a:srgbClr val="92D050"/>
                  </a:solidFill>
                  <a:latin typeface="Consolas" pitchFamily="49" charset="0"/>
                  <a:cs typeface="Consolas" pitchFamily="49" charset="0"/>
                </a:rPr>
                <a:t>// Lista llena</a:t>
              </a:r>
            </a:p>
            <a:p>
              <a:r>
                <a:rPr lang="es-ES" sz="1050" dirty="0">
                  <a:latin typeface="Consolas" pitchFamily="49" charset="0"/>
                  <a:cs typeface="Consolas" pitchFamily="49" charset="0"/>
                </a:rPr>
                <a:t>   }</a:t>
              </a:r>
              <a:endParaRPr lang="es-ES" sz="1050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endParaRPr>
            </a:p>
            <a:p>
              <a:r>
                <a:rPr lang="es-ES" sz="1050" dirty="0">
                  <a:latin typeface="Consolas" pitchFamily="49" charset="0"/>
                  <a:cs typeface="Consolas" pitchFamily="49" charset="0"/>
                </a:rPr>
                <a:t>   </a:t>
              </a:r>
              <a:r>
                <a:rPr lang="es-ES" sz="105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itchFamily="49" charset="0"/>
                  <a:cs typeface="Consolas" pitchFamily="49" charset="0"/>
                </a:rPr>
                <a:t>else</a:t>
              </a:r>
              <a:r>
                <a:rPr lang="es-ES" sz="1050" dirty="0">
                  <a:latin typeface="Consolas" pitchFamily="49" charset="0"/>
                  <a:cs typeface="Consolas" pitchFamily="49" charset="0"/>
                </a:rPr>
                <a:t> {</a:t>
              </a:r>
            </a:p>
            <a:p>
              <a:r>
                <a:rPr lang="es-ES" sz="1050" dirty="0">
                  <a:latin typeface="Consolas" pitchFamily="49" charset="0"/>
                  <a:cs typeface="Consolas" pitchFamily="49" charset="0"/>
                </a:rPr>
                <a:t>      </a:t>
              </a:r>
              <a:r>
                <a:rPr lang="es-ES" sz="1050" dirty="0" err="1">
                  <a:latin typeface="Consolas" pitchFamily="49" charset="0"/>
                  <a:cs typeface="Consolas" pitchFamily="49" charset="0"/>
                </a:rPr>
                <a:t>lista.registros</a:t>
              </a:r>
              <a:r>
                <a:rPr lang="es-ES" sz="1050" dirty="0">
                  <a:latin typeface="Consolas" pitchFamily="49" charset="0"/>
                  <a:cs typeface="Consolas" pitchFamily="49" charset="0"/>
                </a:rPr>
                <a:t>[</a:t>
              </a:r>
              <a:r>
                <a:rPr lang="es-ES" sz="1050" dirty="0" err="1">
                  <a:latin typeface="Consolas" pitchFamily="49" charset="0"/>
                  <a:cs typeface="Consolas" pitchFamily="49" charset="0"/>
                </a:rPr>
                <a:t>lista.cont</a:t>
              </a:r>
              <a:r>
                <a:rPr lang="es-ES" sz="1050" dirty="0">
                  <a:latin typeface="Consolas" pitchFamily="49" charset="0"/>
                  <a:cs typeface="Consolas" pitchFamily="49" charset="0"/>
                </a:rPr>
                <a:t>] = registro;</a:t>
              </a:r>
            </a:p>
            <a:p>
              <a:r>
                <a:rPr lang="es-ES" sz="1050" dirty="0">
                  <a:latin typeface="Consolas" pitchFamily="49" charset="0"/>
                  <a:cs typeface="Consolas" pitchFamily="49" charset="0"/>
                </a:rPr>
                <a:t>      </a:t>
              </a:r>
              <a:r>
                <a:rPr lang="es-ES" sz="1050" dirty="0" err="1">
                  <a:latin typeface="Consolas" pitchFamily="49" charset="0"/>
                  <a:cs typeface="Consolas" pitchFamily="49" charset="0"/>
                </a:rPr>
                <a:t>lista.cont</a:t>
              </a:r>
              <a:r>
                <a:rPr lang="es-ES" sz="1050" dirty="0">
                  <a:latin typeface="Consolas" pitchFamily="49" charset="0"/>
                  <a:cs typeface="Consolas" pitchFamily="49" charset="0"/>
                </a:rPr>
                <a:t>++;</a:t>
              </a:r>
            </a:p>
            <a:p>
              <a:r>
                <a:rPr lang="es-ES" sz="1050" dirty="0">
                  <a:latin typeface="Consolas" pitchFamily="49" charset="0"/>
                  <a:cs typeface="Consolas" pitchFamily="49" charset="0"/>
                </a:rPr>
                <a:t>    }</a:t>
              </a:r>
            </a:p>
            <a:p>
              <a:r>
                <a:rPr lang="es-ES" sz="1050" dirty="0">
                  <a:latin typeface="Consolas" pitchFamily="49" charset="0"/>
                  <a:cs typeface="Consolas" pitchFamily="49" charset="0"/>
                </a:rPr>
                <a:t>}</a:t>
              </a:r>
            </a:p>
            <a:p>
              <a:r>
                <a:rPr lang="es-ES" sz="1050" dirty="0" smtClean="0">
                  <a:latin typeface="Consolas" pitchFamily="49" charset="0"/>
                  <a:cs typeface="Consolas" pitchFamily="49" charset="0"/>
                </a:rPr>
                <a:t>...</a:t>
              </a:r>
              <a:endParaRPr lang="es-ES" sz="1050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5004048" y="1612125"/>
              <a:ext cx="3707370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>
                <a:spcAft>
                  <a:spcPts val="600"/>
                </a:spcAft>
              </a:pPr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listaDES.cpp</a:t>
              </a:r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: Lista no ordenada</a:t>
              </a: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Implementaciones alternativas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  <a:buClr>
                <a:srgbClr val="0BD0D9"/>
              </a:buClr>
            </a:pPr>
            <a:r>
              <a:rPr lang="es-ES" sz="2800" dirty="0">
                <a:solidFill>
                  <a:srgbClr val="04617B">
                    <a:lumMod val="20000"/>
                    <a:lumOff val="80000"/>
                  </a:srgbClr>
                </a:solidFill>
              </a:rPr>
              <a:t>Misma interfaz, implementación alternativa</a:t>
            </a:r>
            <a:endParaRPr lang="es-ES" sz="2800" i="0" dirty="0">
              <a:solidFill>
                <a:srgbClr val="04617B">
                  <a:lumMod val="20000"/>
                  <a:lumOff val="80000"/>
                </a:srgbClr>
              </a:solidFill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Al compilar, incluimos un archivo de implementación u otro: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¿Programa con lista ordenada o con lista desordenada?</a:t>
            </a:r>
          </a:p>
          <a:p>
            <a:pPr marL="361950" lvl="1" indent="0">
              <a:spcBef>
                <a:spcPts val="120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2000" dirty="0" smtClean="0">
                <a:latin typeface="Consolas" pitchFamily="49" charset="0"/>
                <a:cs typeface="Consolas" pitchFamily="49" charset="0"/>
              </a:rPr>
              <a:t>g++ -o programa.exe registrofin.cpp listaORD.cpp ...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dirty="0" smtClean="0"/>
              <a:t>Incluye la implementación de la lista con ordenación</a:t>
            </a:r>
          </a:p>
          <a:p>
            <a:pPr marL="361950" lvl="1" indent="0">
              <a:spcBef>
                <a:spcPts val="120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2000" dirty="0" smtClean="0">
                <a:latin typeface="Consolas" pitchFamily="49" charset="0"/>
                <a:cs typeface="Consolas" pitchFamily="49" charset="0"/>
              </a:rPr>
              <a:t>g++ -o programa.exe registrofin.cpp listaDES.cpp ...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dirty="0" smtClean="0"/>
              <a:t>Incluye la implementación de la lista sin ordenación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s-ES" sz="18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807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Fundamentos de la programación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808</a:t>
            </a:fld>
            <a:endParaRPr lang="en-U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567378" cy="365125"/>
          </a:xfrm>
        </p:spPr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2032007" y="3044280"/>
            <a:ext cx="5080302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Espacios de nombres</a:t>
            </a:r>
            <a:endParaRPr lang="es-E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Espacios de nombres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Agrupaciones lógicas de declaraciones</a:t>
            </a:r>
            <a:endParaRPr lang="es-ES" sz="2800" i="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i="1" dirty="0" smtClean="0"/>
              <a:t>Espacio de nombres</a:t>
            </a:r>
            <a:r>
              <a:rPr lang="es-ES" dirty="0" smtClean="0"/>
              <a:t>: agrupación de declaraciones </a:t>
            </a:r>
            <a:br>
              <a:rPr lang="es-ES" dirty="0" smtClean="0"/>
            </a:br>
            <a:r>
              <a:rPr lang="es-ES" dirty="0" smtClean="0"/>
              <a:t>(tipos, datos, subprogramas) bajo un nombre distintivo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Forma de un espacio de nombres: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namespace</a:t>
            </a:r>
            <a:r>
              <a:rPr lang="es-E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2000" i="1" dirty="0" smtClean="0">
                <a:latin typeface="Consolas" pitchFamily="49" charset="0"/>
                <a:cs typeface="Consolas" pitchFamily="49" charset="0"/>
              </a:rPr>
              <a:t>nombre</a:t>
            </a:r>
            <a:r>
              <a:rPr lang="es-ES" sz="20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s-ES" sz="20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  // Declaraciones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Por ejemplo: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namespace</a:t>
            </a:r>
            <a:r>
              <a:rPr lang="en-US" sz="20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miEspacio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20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20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d;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dirty="0" smtClean="0">
                <a:solidFill>
                  <a:prstClr val="white"/>
                </a:solidFill>
              </a:rPr>
              <a:t>Variables </a:t>
            </a:r>
            <a:r>
              <a:rPr lang="es-ES" sz="20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s-ES" dirty="0" smtClean="0">
                <a:solidFill>
                  <a:prstClr val="white"/>
                </a:solidFill>
              </a:rPr>
              <a:t> y </a:t>
            </a:r>
            <a:r>
              <a:rPr lang="es-ES" sz="20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d</a:t>
            </a:r>
            <a:r>
              <a:rPr lang="es-ES" dirty="0" smtClean="0">
                <a:solidFill>
                  <a:prstClr val="white"/>
                </a:solidFill>
              </a:rPr>
              <a:t> declaradas en el espacio de nombres </a:t>
            </a:r>
            <a:r>
              <a:rPr lang="es-ES" sz="20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miEspacio</a:t>
            </a:r>
            <a:endParaRPr lang="es-ES" dirty="0" smtClean="0">
              <a:solidFill>
                <a:prstClr val="white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809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Espacios de nombres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Acceso a miembros de un espacio de nombres</a:t>
            </a:r>
            <a:endParaRPr lang="es-ES" sz="2800" i="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i="1" dirty="0" smtClean="0">
                <a:solidFill>
                  <a:prstClr val="white"/>
                </a:solidFill>
              </a:rPr>
              <a:t>Operador de resolución de ámbito</a:t>
            </a:r>
            <a:r>
              <a:rPr lang="es-ES" dirty="0" smtClean="0">
                <a:solidFill>
                  <a:prstClr val="white"/>
                </a:solidFill>
              </a:rPr>
              <a:t> (</a:t>
            </a:r>
            <a:r>
              <a:rPr lang="es-ES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::</a:t>
            </a:r>
            <a:r>
              <a:rPr lang="es-ES" dirty="0" smtClean="0">
                <a:solidFill>
                  <a:prstClr val="white"/>
                </a:solidFill>
              </a:rPr>
              <a:t>)</a:t>
            </a:r>
            <a:endParaRPr lang="es-ES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Acceso a las variables </a:t>
            </a:r>
            <a:r>
              <a:rPr lang="es-ES" dirty="0" smtClean="0">
                <a:solidFill>
                  <a:prstClr val="white"/>
                </a:solidFill>
              </a:rPr>
              <a:t>del espacio de nombres </a:t>
            </a:r>
            <a:r>
              <a:rPr lang="es-ES" sz="20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miEspacio</a:t>
            </a:r>
            <a:r>
              <a:rPr lang="es-ES" dirty="0" smtClean="0">
                <a:solidFill>
                  <a:prstClr val="white"/>
                </a:solidFill>
              </a:rPr>
              <a:t>: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>
                <a:solidFill>
                  <a:prstClr val="white"/>
                </a:solidFill>
              </a:rPr>
              <a:t>Nombre del espacio y operador  de resolución de ámbito</a:t>
            </a:r>
            <a:endParaRPr lang="es-ES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err="1" smtClean="0">
                <a:latin typeface="Consolas" pitchFamily="49" charset="0"/>
                <a:cs typeface="Consolas" pitchFamily="49" charset="0"/>
              </a:rPr>
              <a:t>miEspacio</a:t>
            </a:r>
            <a:r>
              <a:rPr lang="es-ES" sz="2000" dirty="0" smtClean="0">
                <a:latin typeface="Consolas" pitchFamily="49" charset="0"/>
                <a:cs typeface="Consolas" pitchFamily="49" charset="0"/>
              </a:rPr>
              <a:t>::i</a:t>
            </a:r>
            <a:br>
              <a:rPr lang="es-ES" sz="2000" dirty="0" smtClean="0">
                <a:latin typeface="Consolas" pitchFamily="49" charset="0"/>
                <a:cs typeface="Consolas" pitchFamily="49" charset="0"/>
              </a:rPr>
            </a:br>
            <a:r>
              <a:rPr lang="es-ES" sz="20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miEspacio</a:t>
            </a:r>
            <a:r>
              <a:rPr lang="es-ES" sz="20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::d</a:t>
            </a:r>
            <a:endParaRPr lang="es-ES" sz="20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Puede haber entidades con el mismo identificador en distintos módulos o en ámbitos distintos de un mismo módulo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Cada declaración en un espacio de nombres distinto:</a:t>
            </a:r>
          </a:p>
          <a:p>
            <a:pPr marL="361950" lvl="1" indent="0" defTabSz="211455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namespace</a:t>
            </a:r>
            <a:r>
              <a:rPr lang="en-US" sz="20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primero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{	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namespace</a:t>
            </a:r>
            <a:r>
              <a:rPr lang="en-US" sz="20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segundo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361950" lvl="1" indent="0" defTabSz="4219575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20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x = </a:t>
            </a:r>
            <a:r>
              <a:rPr lang="en-US" sz="20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5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;	  </a:t>
            </a:r>
            <a:r>
              <a:rPr lang="en-US" sz="20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double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x = </a:t>
            </a:r>
            <a:r>
              <a:rPr lang="en-US" sz="20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3.1416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 defTabSz="2114550">
              <a:spcBef>
                <a:spcPts val="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  <a:tabLst>
                <a:tab pos="4219575" algn="l"/>
              </a:tabLst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}	}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dirty="0" smtClean="0">
                <a:solidFill>
                  <a:prstClr val="white"/>
                </a:solidFill>
              </a:rPr>
              <a:t>Ahora se distingue entre </a:t>
            </a:r>
            <a:r>
              <a:rPr lang="es-ES" sz="2000" dirty="0" smtClean="0">
                <a:latin typeface="Consolas" pitchFamily="49" charset="0"/>
                <a:cs typeface="Consolas" pitchFamily="49" charset="0"/>
              </a:rPr>
              <a:t>primero::x</a:t>
            </a:r>
            <a:r>
              <a:rPr lang="es-E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dirty="0" smtClean="0">
                <a:solidFill>
                  <a:prstClr val="white"/>
                </a:solidFill>
              </a:rPr>
              <a:t>y </a:t>
            </a:r>
            <a:r>
              <a:rPr lang="es-ES" sz="20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segundo::x</a:t>
            </a:r>
            <a:endParaRPr lang="es-ES" dirty="0" smtClean="0">
              <a:solidFill>
                <a:prstClr val="white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810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Espacios de nombres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11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using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pc="-40" dirty="0" smtClean="0"/>
              <a:t>Introduce un nombre de un espacio de nombres en el ámbito actual: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8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&lt;iostream&gt; 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using namespace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std; 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namespace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primero { 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x =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5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 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y =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10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 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} 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namespace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segundo { 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x =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3.1416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 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y =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2.7183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 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} 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main() { 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using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primero::x; 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using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segundo::y; 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cout &lt;&lt; x &lt;&lt; endl; </a:t>
            </a:r>
            <a:r>
              <a:rPr lang="es-ES" sz="18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x es primero::x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cout &lt;&lt; y &lt;&lt; endl; </a:t>
            </a:r>
            <a:r>
              <a:rPr lang="es-ES" sz="18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y es segundo::y</a:t>
            </a:r>
            <a:endParaRPr lang="es-ES" sz="18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cout &lt;&lt; primero::y &lt;&lt; endl; </a:t>
            </a:r>
            <a:r>
              <a:rPr lang="es-ES" sz="18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espacio explícito</a:t>
            </a:r>
            <a:endParaRPr lang="es-ES" sz="18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cout &lt;&lt; segundo::x &lt;&lt; endl; </a:t>
            </a:r>
            <a:r>
              <a:rPr lang="es-ES" sz="18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espacio explícito</a:t>
            </a:r>
            <a:endParaRPr lang="es-ES" sz="18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 0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 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}</a:t>
            </a:r>
            <a:endParaRPr lang="es-ES" sz="20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811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372200" y="2564904"/>
            <a:ext cx="2088232" cy="213904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s-ES" b="1" dirty="0" smtClean="0">
                <a:latin typeface="Courier New" pitchFamily="49" charset="0"/>
                <a:cs typeface="Courier New" pitchFamily="49" charset="0"/>
              </a:rPr>
              <a:t> 5 </a:t>
            </a:r>
          </a:p>
          <a:p>
            <a:pPr>
              <a:spcAft>
                <a:spcPts val="600"/>
              </a:spcAft>
            </a:pPr>
            <a:r>
              <a:rPr lang="es-ES" b="1" dirty="0" smtClean="0">
                <a:latin typeface="Courier New" pitchFamily="49" charset="0"/>
                <a:cs typeface="Courier New" pitchFamily="49" charset="0"/>
              </a:rPr>
              <a:t> 2.7183 </a:t>
            </a:r>
          </a:p>
          <a:p>
            <a:pPr>
              <a:spcAft>
                <a:spcPts val="600"/>
              </a:spcAft>
            </a:pPr>
            <a:r>
              <a:rPr lang="es-ES" b="1" dirty="0" smtClean="0">
                <a:latin typeface="Courier New" pitchFamily="49" charset="0"/>
                <a:cs typeface="Courier New" pitchFamily="49" charset="0"/>
              </a:rPr>
              <a:t> 10 </a:t>
            </a:r>
          </a:p>
          <a:p>
            <a:pPr>
              <a:spcAft>
                <a:spcPts val="600"/>
              </a:spcAft>
            </a:pPr>
            <a:r>
              <a:rPr lang="es-ES" b="1" dirty="0" smtClean="0">
                <a:latin typeface="Courier New" pitchFamily="49" charset="0"/>
                <a:cs typeface="Courier New" pitchFamily="49" charset="0"/>
              </a:rPr>
              <a:t> 3.1416</a:t>
            </a:r>
          </a:p>
          <a:p>
            <a:pPr>
              <a:spcAft>
                <a:spcPts val="600"/>
              </a:spcAft>
            </a:pP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Espacios de nombres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11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using namespace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Introduce todos los nombres de un espacio en el ámbito actual: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8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&lt;iostream&gt; 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using namespace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std; 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namespace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primero { 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x =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5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 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y =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10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 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} 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namespace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segundo { 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x =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3.1416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 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y =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2.7183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 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} 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main() { 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using namespace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primero; 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cout &lt;&lt; x &lt;&lt; endl; </a:t>
            </a:r>
            <a:r>
              <a:rPr lang="es-ES" sz="18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x es primero::x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cout &lt;&lt; y &lt;&lt; endl; </a:t>
            </a:r>
            <a:r>
              <a:rPr lang="es-ES" sz="18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y es primero::y</a:t>
            </a:r>
            <a:endParaRPr lang="es-ES" sz="18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cout &lt;&lt; segundo::x &lt;&lt; endl; </a:t>
            </a:r>
            <a:r>
              <a:rPr lang="es-ES" sz="18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espacio explícito</a:t>
            </a:r>
            <a:endParaRPr lang="es-ES" sz="18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cout &lt;&lt; segundo::y &lt;&lt; endl; </a:t>
            </a:r>
            <a:r>
              <a:rPr lang="es-ES" sz="18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espacio explícito</a:t>
            </a:r>
            <a:endParaRPr lang="es-ES" sz="18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 0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; 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}</a:t>
            </a:r>
            <a:endParaRPr lang="es-ES" sz="20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812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786578" y="2256110"/>
            <a:ext cx="1900222" cy="213904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s-ES" b="1" dirty="0" smtClean="0">
                <a:latin typeface="Courier New" pitchFamily="49" charset="0"/>
                <a:cs typeface="Courier New" pitchFamily="49" charset="0"/>
              </a:rPr>
              <a:t> 5 </a:t>
            </a:r>
          </a:p>
          <a:p>
            <a:pPr>
              <a:spcAft>
                <a:spcPts val="600"/>
              </a:spcAft>
            </a:pPr>
            <a:r>
              <a:rPr lang="es-ES" b="1" dirty="0" smtClean="0">
                <a:latin typeface="Courier New" pitchFamily="49" charset="0"/>
                <a:cs typeface="Courier New" pitchFamily="49" charset="0"/>
              </a:rPr>
              <a:t> 10 </a:t>
            </a:r>
          </a:p>
          <a:p>
            <a:pPr>
              <a:spcAft>
                <a:spcPts val="600"/>
              </a:spcAft>
            </a:pPr>
            <a:r>
              <a:rPr lang="es-ES" b="1" dirty="0" smtClean="0">
                <a:latin typeface="Courier New" pitchFamily="49" charset="0"/>
                <a:cs typeface="Courier New" pitchFamily="49" charset="0"/>
              </a:rPr>
              <a:t> 3.1416</a:t>
            </a:r>
          </a:p>
          <a:p>
            <a:pPr>
              <a:spcAft>
                <a:spcPts val="600"/>
              </a:spcAft>
            </a:pPr>
            <a:r>
              <a:rPr lang="es-ES" b="1" dirty="0" smtClean="0">
                <a:latin typeface="Courier New" pitchFamily="49" charset="0"/>
                <a:cs typeface="Courier New" pitchFamily="49" charset="0"/>
              </a:rPr>
              <a:t> 2.7183 </a:t>
            </a:r>
          </a:p>
          <a:p>
            <a:pPr>
              <a:spcAft>
                <a:spcPts val="600"/>
              </a:spcAft>
            </a:pP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014192" y="2924944"/>
            <a:ext cx="2358008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using</a:t>
            </a:r>
            <a:r>
              <a:rPr lang="es-ES" dirty="0" smtClean="0">
                <a:latin typeface="Cambria" pitchFamily="18" charset="0"/>
              </a:rPr>
              <a:t> [</a:t>
            </a:r>
            <a:r>
              <a:rPr lang="es-E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namespace</a:t>
            </a:r>
            <a:r>
              <a:rPr lang="es-ES" dirty="0" smtClean="0">
                <a:latin typeface="Cambria" pitchFamily="18" charset="0"/>
              </a:rPr>
              <a:t>]</a:t>
            </a:r>
            <a:br>
              <a:rPr lang="es-ES" dirty="0" smtClean="0">
                <a:latin typeface="Cambria" pitchFamily="18" charset="0"/>
              </a:rPr>
            </a:br>
            <a:r>
              <a:rPr lang="es-ES" dirty="0" smtClean="0">
                <a:latin typeface="Cambria" pitchFamily="18" charset="0"/>
              </a:rPr>
              <a:t>sólo tiene efecto </a:t>
            </a:r>
            <a:br>
              <a:rPr lang="es-ES" dirty="0" smtClean="0">
                <a:latin typeface="Cambria" pitchFamily="18" charset="0"/>
              </a:rPr>
            </a:br>
            <a:r>
              <a:rPr lang="es-ES" dirty="0" smtClean="0">
                <a:latin typeface="Cambria" pitchFamily="18" charset="0"/>
              </a:rPr>
              <a:t>en el bloque </a:t>
            </a:r>
            <a:br>
              <a:rPr lang="es-ES" dirty="0" smtClean="0">
                <a:latin typeface="Cambria" pitchFamily="18" charset="0"/>
              </a:rPr>
            </a:br>
            <a:r>
              <a:rPr lang="es-ES" dirty="0" smtClean="0">
                <a:latin typeface="Cambria" pitchFamily="18" charset="0"/>
              </a:rPr>
              <a:t>en que se encuentra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 de espacio de nombres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n-US" sz="1800" dirty="0" err="1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ifndef</a:t>
            </a:r>
            <a:r>
              <a:rPr lang="en-US" sz="18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listaEN_h</a:t>
            </a: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#define 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listaEN_h</a:t>
            </a: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registrofin.h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"</a:t>
            </a: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namespace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ord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{ </a:t>
            </a:r>
            <a:r>
              <a:rPr lang="es-ES" sz="18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Lista ordenada</a:t>
            </a: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N = </a:t>
            </a:r>
            <a:r>
              <a:rPr lang="en-U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100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typedef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tArray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[N];</a:t>
            </a: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typedef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struct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tArray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registros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cont;</a:t>
            </a: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}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string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BD = </a:t>
            </a:r>
            <a:r>
              <a:rPr lang="en-U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"bd.txt"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mostrar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&amp;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lista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insertar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&amp;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lista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registro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&amp;ok);</a:t>
            </a: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eliminar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&amp;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lista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pos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&amp;ok); </a:t>
            </a:r>
            <a:r>
              <a:rPr lang="en-US" sz="18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1..N</a:t>
            </a: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buscar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lista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string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nombre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cargar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 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&amp;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lista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&amp;ok);</a:t>
            </a: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guardar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lista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} </a:t>
            </a:r>
            <a:r>
              <a:rPr lang="en-US" sz="18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namespace</a:t>
            </a: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n-US" sz="1800" dirty="0" smtClean="0">
              <a:solidFill>
                <a:srgbClr val="FFCCFF"/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n-US" sz="1800" dirty="0" err="1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endif</a:t>
            </a:r>
            <a:endParaRPr lang="en-US" sz="1800" dirty="0" smtClean="0">
              <a:solidFill>
                <a:srgbClr val="FFCCFF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813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Programación modular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Compilación separada</a:t>
            </a:r>
            <a:endParaRPr lang="es-ES" sz="2800" i="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pc="-80" dirty="0" smtClean="0"/>
              <a:t>Al compilar el programa principal, se adjuntan los módulos compilados</a:t>
            </a:r>
            <a:endParaRPr lang="es-ES" spc="-80" dirty="0" smtClean="0">
              <a:sym typeface="Wingdings" pitchFamily="2" charset="2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760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grpSp>
        <p:nvGrpSpPr>
          <p:cNvPr id="8" name="Grupo 7"/>
          <p:cNvGrpSpPr/>
          <p:nvPr/>
        </p:nvGrpSpPr>
        <p:grpSpPr>
          <a:xfrm>
            <a:off x="3779912" y="2106270"/>
            <a:ext cx="1368000" cy="2134921"/>
            <a:chOff x="3779912" y="2106270"/>
            <a:chExt cx="1368000" cy="2134921"/>
          </a:xfrm>
        </p:grpSpPr>
        <p:sp>
          <p:nvSpPr>
            <p:cNvPr id="21" name="20 Recortar rectángulo de esquina sencilla"/>
            <p:cNvSpPr/>
            <p:nvPr/>
          </p:nvSpPr>
          <p:spPr>
            <a:xfrm>
              <a:off x="3779912" y="2446565"/>
              <a:ext cx="1368000" cy="1794626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36000" rIns="0" bIns="36000" rtlCol="0" anchor="t" anchorCtr="0"/>
            <a:lstStyle/>
            <a:p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int main() {</a:t>
              </a:r>
            </a:p>
            <a:p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tArray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lista;</a:t>
              </a:r>
            </a:p>
            <a:p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bool ok;</a:t>
              </a:r>
            </a:p>
            <a:p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init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(lista);</a:t>
              </a:r>
            </a:p>
            <a:p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cargar(lista, "bd.txt");</a:t>
              </a:r>
            </a:p>
            <a:p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sort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(lista);</a:t>
              </a:r>
            </a:p>
            <a:p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double dato;</a:t>
              </a:r>
            </a:p>
            <a:p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cout &lt;&lt; "Dato: ";</a:t>
              </a:r>
            </a:p>
            <a:p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cin &gt;&gt; dato;</a:t>
              </a:r>
            </a:p>
            <a:p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insert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(lista, dato, ok);</a:t>
              </a:r>
            </a:p>
            <a:p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cout &lt;&lt; min(lista) &lt;&lt; endl; </a:t>
              </a:r>
            </a:p>
            <a:p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cout &lt;&lt; </a:t>
              </a:r>
              <a:r>
                <a:rPr lang="es-ES" sz="600" dirty="0" err="1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max</a:t>
              </a:r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(lista) &lt;&lt; endl;</a:t>
              </a:r>
            </a:p>
            <a:p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cout &lt;&lt; sum(lista) &lt;&lt; endl;</a:t>
              </a:r>
            </a:p>
            <a:p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guardar(lista, "bd.txt");</a:t>
              </a:r>
            </a:p>
            <a:p>
              <a:endParaRPr lang="es-ES" sz="6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return 0;</a:t>
              </a:r>
            </a:p>
            <a:p>
              <a:r>
                <a:rPr lang="es-ES" sz="6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}</a:t>
              </a: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3779912" y="2106270"/>
              <a:ext cx="976549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Principal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979712" y="4482534"/>
            <a:ext cx="5544616" cy="1178714"/>
            <a:chOff x="1979712" y="4482534"/>
            <a:chExt cx="5544616" cy="1178714"/>
          </a:xfrm>
        </p:grpSpPr>
        <p:grpSp>
          <p:nvGrpSpPr>
            <p:cNvPr id="6" name="31 Grupo"/>
            <p:cNvGrpSpPr/>
            <p:nvPr/>
          </p:nvGrpSpPr>
          <p:grpSpPr>
            <a:xfrm>
              <a:off x="1979712" y="4482534"/>
              <a:ext cx="5544616" cy="778604"/>
              <a:chOff x="1547664" y="5055922"/>
              <a:chExt cx="6120680" cy="77860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33" name="32 Conector recto"/>
              <p:cNvCxnSpPr/>
              <p:nvPr/>
            </p:nvCxnSpPr>
            <p:spPr>
              <a:xfrm rot="5400000">
                <a:off x="1419688" y="5250573"/>
                <a:ext cx="389302" cy="0"/>
              </a:xfrm>
              <a:prstGeom prst="line">
                <a:avLst/>
              </a:prstGeom>
              <a:ln w="152400">
                <a:solidFill>
                  <a:srgbClr val="FFC000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33 Conector recto"/>
              <p:cNvCxnSpPr/>
              <p:nvPr/>
            </p:nvCxnSpPr>
            <p:spPr>
              <a:xfrm rot="5400000">
                <a:off x="4135140" y="5250573"/>
                <a:ext cx="389302" cy="0"/>
              </a:xfrm>
              <a:prstGeom prst="line">
                <a:avLst/>
              </a:prstGeom>
              <a:ln w="152400">
                <a:solidFill>
                  <a:srgbClr val="FFC000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35 Conector recto"/>
              <p:cNvCxnSpPr/>
              <p:nvPr/>
            </p:nvCxnSpPr>
            <p:spPr>
              <a:xfrm rot="5400000">
                <a:off x="7407018" y="5250573"/>
                <a:ext cx="389302" cy="0"/>
              </a:xfrm>
              <a:prstGeom prst="line">
                <a:avLst/>
              </a:prstGeom>
              <a:ln w="152400">
                <a:solidFill>
                  <a:srgbClr val="FFC000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36 Conector recto"/>
              <p:cNvCxnSpPr/>
              <p:nvPr/>
            </p:nvCxnSpPr>
            <p:spPr>
              <a:xfrm>
                <a:off x="1547664" y="5373216"/>
                <a:ext cx="6120680" cy="0"/>
              </a:xfrm>
              <a:prstGeom prst="line">
                <a:avLst/>
              </a:prstGeom>
              <a:ln w="152400">
                <a:solidFill>
                  <a:srgbClr val="FFC000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37 Conector recto"/>
              <p:cNvCxnSpPr/>
              <p:nvPr/>
            </p:nvCxnSpPr>
            <p:spPr>
              <a:xfrm rot="5400000">
                <a:off x="4135140" y="5639875"/>
                <a:ext cx="389302" cy="0"/>
              </a:xfrm>
              <a:prstGeom prst="line">
                <a:avLst/>
              </a:prstGeom>
              <a:ln w="152400">
                <a:solidFill>
                  <a:srgbClr val="FFC000"/>
                </a:solidFill>
                <a:tailEnd type="stealth" w="lg" len="sm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38 CuadroTexto"/>
            <p:cNvSpPr txBox="1"/>
            <p:nvPr/>
          </p:nvSpPr>
          <p:spPr>
            <a:xfrm>
              <a:off x="3842395" y="5261138"/>
              <a:ext cx="1327608" cy="40011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2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Ejecutable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754775" y="2446565"/>
            <a:ext cx="2574713" cy="1819945"/>
            <a:chOff x="754775" y="2446565"/>
            <a:chExt cx="2574713" cy="1819945"/>
          </a:xfrm>
        </p:grpSpPr>
        <p:sp>
          <p:nvSpPr>
            <p:cNvPr id="24" name="23 Recortar rectángulo de esquina sencilla"/>
            <p:cNvSpPr/>
            <p:nvPr/>
          </p:nvSpPr>
          <p:spPr>
            <a:xfrm>
              <a:off x="1227509" y="2865840"/>
              <a:ext cx="1224136" cy="556319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s-ES" sz="12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lista.obj</a:t>
              </a:r>
              <a:endParaRPr lang="es-ES" sz="12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5" name="24 Recortar rectángulo de esquina sencilla"/>
            <p:cNvSpPr/>
            <p:nvPr/>
          </p:nvSpPr>
          <p:spPr>
            <a:xfrm>
              <a:off x="1335521" y="3278143"/>
              <a:ext cx="1224136" cy="556319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s-ES" sz="12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calculos.obj</a:t>
              </a:r>
              <a:endParaRPr lang="es-ES" sz="12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6" name="25 Recortar rectángulo de esquina sencilla"/>
            <p:cNvSpPr/>
            <p:nvPr/>
          </p:nvSpPr>
          <p:spPr>
            <a:xfrm>
              <a:off x="1475656" y="3710191"/>
              <a:ext cx="1224136" cy="556319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s-ES" sz="12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archivos.obj</a:t>
              </a:r>
              <a:endParaRPr lang="es-ES" sz="12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754775" y="2446565"/>
              <a:ext cx="2161041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Módulos del programa</a:t>
              </a:r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2808191" y="3902637"/>
              <a:ext cx="521297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...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6046016" y="2446565"/>
            <a:ext cx="2575673" cy="1819945"/>
            <a:chOff x="6046016" y="2446565"/>
            <a:chExt cx="2575673" cy="1819945"/>
          </a:xfrm>
        </p:grpSpPr>
        <p:sp>
          <p:nvSpPr>
            <p:cNvPr id="27" name="26 Recortar rectángulo de esquina sencilla"/>
            <p:cNvSpPr/>
            <p:nvPr/>
          </p:nvSpPr>
          <p:spPr>
            <a:xfrm>
              <a:off x="6538431" y="2865840"/>
              <a:ext cx="1224136" cy="556319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s-ES" sz="12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iostream.obj</a:t>
              </a:r>
              <a:endParaRPr lang="es-ES" sz="12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8" name="27 Recortar rectángulo de esquina sencilla"/>
            <p:cNvSpPr/>
            <p:nvPr/>
          </p:nvSpPr>
          <p:spPr>
            <a:xfrm>
              <a:off x="6646443" y="3278143"/>
              <a:ext cx="1224136" cy="556319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s-ES" sz="12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fstream.obj</a:t>
              </a:r>
              <a:endParaRPr lang="es-ES" sz="12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9" name="28 Recortar rectángulo de esquina sencilla"/>
            <p:cNvSpPr/>
            <p:nvPr/>
          </p:nvSpPr>
          <p:spPr>
            <a:xfrm>
              <a:off x="6786578" y="3710191"/>
              <a:ext cx="1224136" cy="556319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s-ES" sz="12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math.obj</a:t>
              </a:r>
              <a:endParaRPr lang="es-ES" sz="12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6046016" y="2446565"/>
              <a:ext cx="2180020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Bibliotecas del sistema</a:t>
              </a:r>
            </a:p>
          </p:txBody>
        </p:sp>
        <p:sp>
          <p:nvSpPr>
            <p:cNvPr id="41" name="40 CuadroTexto"/>
            <p:cNvSpPr txBox="1"/>
            <p:nvPr/>
          </p:nvSpPr>
          <p:spPr>
            <a:xfrm>
              <a:off x="8100392" y="3902637"/>
              <a:ext cx="521297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...</a:t>
              </a: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Ejemplo de espacio de nombres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Implementación</a:t>
            </a:r>
            <a:endParaRPr lang="es-ES" sz="2800" i="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&lt;iostream&gt;</a:t>
            </a: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&lt;fstream&gt;</a:t>
            </a: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using namespace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std;</a:t>
            </a: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listaEN.h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"</a:t>
            </a: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s-ES" sz="18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spc="-5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s-ES" sz="1800" spc="-5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spc="-50" dirty="0" err="1" smtClean="0">
                <a:latin typeface="Consolas" pitchFamily="49" charset="0"/>
                <a:cs typeface="Consolas" pitchFamily="49" charset="0"/>
              </a:rPr>
              <a:t>ord</a:t>
            </a:r>
            <a:r>
              <a:rPr lang="es-ES" sz="1800" spc="-50" dirty="0" smtClean="0">
                <a:latin typeface="Consolas" pitchFamily="49" charset="0"/>
                <a:cs typeface="Consolas" pitchFamily="49" charset="0"/>
              </a:rPr>
              <a:t>::insertar(</a:t>
            </a:r>
            <a:r>
              <a:rPr lang="es-ES" sz="1800" spc="-5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 </a:t>
            </a:r>
            <a:r>
              <a:rPr lang="es-ES" sz="1800" spc="-50" dirty="0" smtClean="0">
                <a:latin typeface="Consolas" pitchFamily="49" charset="0"/>
                <a:cs typeface="Consolas" pitchFamily="49" charset="0"/>
              </a:rPr>
              <a:t>&amp;lista, </a:t>
            </a:r>
            <a:r>
              <a:rPr lang="es-ES" sz="1800" spc="-5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800" spc="-5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spc="-50" dirty="0" smtClean="0">
                <a:latin typeface="Consolas" pitchFamily="49" charset="0"/>
                <a:cs typeface="Consolas" pitchFamily="49" charset="0"/>
              </a:rPr>
              <a:t>registro</a:t>
            </a:r>
            <a:r>
              <a:rPr lang="en-US" sz="1800" spc="-5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800" spc="-5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n-US" sz="1800" spc="-50" dirty="0" smtClean="0">
                <a:latin typeface="Consolas" pitchFamily="49" charset="0"/>
                <a:cs typeface="Consolas" pitchFamily="49" charset="0"/>
              </a:rPr>
              <a:t> &amp;ok</a:t>
            </a:r>
            <a:r>
              <a:rPr lang="es-ES" sz="1800" spc="-5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   // ...</a:t>
            </a: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s-ES" sz="18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ord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::eliminar(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&amp;lista,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pos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&amp;ok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  // ...</a:t>
            </a:r>
            <a:endParaRPr lang="es-ES" sz="18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s-ES" sz="18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ord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::buscar(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lista,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string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nombre) {</a:t>
            </a: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  // ...</a:t>
            </a:r>
            <a:endParaRPr lang="es-ES" sz="18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s-ES" sz="18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...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814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Ejemplo de espacio de nombres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Uso del espacio de nombres</a:t>
            </a:r>
            <a:endParaRPr lang="es-ES" sz="2800" i="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Quien utilice </a:t>
            </a:r>
            <a:r>
              <a:rPr lang="es-ES" sz="2000" dirty="0" err="1" smtClean="0">
                <a:latin typeface="Consolas" pitchFamily="49" charset="0"/>
                <a:cs typeface="Consolas" pitchFamily="49" charset="0"/>
              </a:rPr>
              <a:t>listaEN.h</a:t>
            </a:r>
            <a:r>
              <a:rPr lang="es-ES" dirty="0" smtClean="0"/>
              <a:t> debe poner el nombre del espacio: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&lt;iostream&gt;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using namespace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std;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registrofin.h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"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listaEN.h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"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s-ES" sz="18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menu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s-ES" sz="18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main()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ord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::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lista;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ok;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ord</a:t>
            </a:r>
            <a:r>
              <a:rPr lang="es-ES" sz="1800" dirty="0">
                <a:latin typeface="Consolas" pitchFamily="49" charset="0"/>
                <a:cs typeface="Consolas" pitchFamily="49" charset="0"/>
              </a:rPr>
              <a:t>::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cargar(lista, ok);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(!ok)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   cout &lt;&lt;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"No se pudo abrir el archivo!" 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&lt;&lt; endl;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s-ES" sz="1800" dirty="0" err="1" smtClean="0">
                <a:latin typeface="Consolas" pitchFamily="49" charset="0"/>
                <a:cs typeface="Consolas" pitchFamily="49" charset="0"/>
              </a:rPr>
              <a:t>ord</a:t>
            </a: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::mostrar(lista);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latin typeface="Consolas" pitchFamily="49" charset="0"/>
                <a:cs typeface="Consolas" pitchFamily="49" charset="0"/>
              </a:rPr>
              <a:t>      ...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O usar una instrucción </a:t>
            </a:r>
            <a:r>
              <a:rPr lang="es-E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using namespace</a:t>
            </a:r>
            <a:r>
              <a:rPr lang="es-E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2000" dirty="0" err="1" smtClean="0">
                <a:latin typeface="Consolas" pitchFamily="49" charset="0"/>
                <a:cs typeface="Consolas" pitchFamily="49" charset="0"/>
              </a:rPr>
              <a:t>ord</a:t>
            </a:r>
            <a:r>
              <a:rPr lang="es-ES" sz="2000" dirty="0" smtClean="0">
                <a:latin typeface="Consolas" pitchFamily="49" charset="0"/>
                <a:cs typeface="Consolas" pitchFamily="49" charset="0"/>
              </a:rPr>
              <a:t>;</a:t>
            </a:r>
            <a:endParaRPr lang="es-ES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815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grpSp>
        <p:nvGrpSpPr>
          <p:cNvPr id="12" name="Grupo 11"/>
          <p:cNvGrpSpPr/>
          <p:nvPr/>
        </p:nvGrpSpPr>
        <p:grpSpPr>
          <a:xfrm>
            <a:off x="800794" y="4005064"/>
            <a:ext cx="890886" cy="1440160"/>
            <a:chOff x="800794" y="4005064"/>
            <a:chExt cx="890886" cy="1440160"/>
          </a:xfrm>
        </p:grpSpPr>
        <p:cxnSp>
          <p:nvCxnSpPr>
            <p:cNvPr id="7" name="6 Conector recto de flecha"/>
            <p:cNvCxnSpPr/>
            <p:nvPr/>
          </p:nvCxnSpPr>
          <p:spPr>
            <a:xfrm flipV="1">
              <a:off x="800794" y="4005064"/>
              <a:ext cx="530846" cy="676647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 de flecha"/>
            <p:cNvCxnSpPr/>
            <p:nvPr/>
          </p:nvCxnSpPr>
          <p:spPr>
            <a:xfrm flipV="1">
              <a:off x="800794" y="4437112"/>
              <a:ext cx="530846" cy="244599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 de flecha"/>
            <p:cNvCxnSpPr/>
            <p:nvPr/>
          </p:nvCxnSpPr>
          <p:spPr>
            <a:xfrm>
              <a:off x="800794" y="4672186"/>
              <a:ext cx="890886" cy="77303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Ejemplo de espacio de nombres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Uso del espacio de nombres</a:t>
            </a:r>
            <a:endParaRPr lang="es-ES" sz="2800" i="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&lt;iostream&gt;</a:t>
            </a: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using namespace </a:t>
            </a: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std;</a:t>
            </a: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s-E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registrofin.h</a:t>
            </a: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"</a:t>
            </a: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s-E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listaEN.h</a:t>
            </a: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"</a:t>
            </a: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using namespace </a:t>
            </a:r>
            <a:r>
              <a:rPr lang="es-E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ord</a:t>
            </a: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s-ES" sz="1800" dirty="0" smtClean="0">
              <a:solidFill>
                <a:prstClr val="white"/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menu</a:t>
            </a: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s-ES" sz="1800" dirty="0" smtClean="0">
              <a:solidFill>
                <a:prstClr val="white"/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main() {</a:t>
            </a: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</a:t>
            </a: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lista;</a:t>
            </a: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ok;</a:t>
            </a: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cargar(lista, ok);</a:t>
            </a: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(!ok) {</a:t>
            </a: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   cout &lt;&lt; </a:t>
            </a:r>
            <a:r>
              <a:rPr lang="es-E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"No se pudo abrir el archivo!" </a:t>
            </a: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&lt;&lt; endl;</a:t>
            </a: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}</a:t>
            </a: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s-ES" sz="1800" dirty="0" smtClean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{</a:t>
            </a: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   mostrar(lista);</a:t>
            </a:r>
          </a:p>
          <a:p>
            <a:pPr marL="361950" lvl="1" indent="0">
              <a:lnSpc>
                <a:spcPts val="20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8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   ...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816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cxnSp>
        <p:nvCxnSpPr>
          <p:cNvPr id="8" name="7 Conector recto de flecha"/>
          <p:cNvCxnSpPr/>
          <p:nvPr/>
        </p:nvCxnSpPr>
        <p:spPr>
          <a:xfrm rot="10800000">
            <a:off x="3563888" y="2750764"/>
            <a:ext cx="1368152" cy="1588"/>
          </a:xfrm>
          <a:prstGeom prst="straightConnector1">
            <a:avLst/>
          </a:prstGeom>
          <a:ln w="28575">
            <a:solidFill>
              <a:srgbClr val="FFC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o 11"/>
          <p:cNvGrpSpPr/>
          <p:nvPr/>
        </p:nvGrpSpPr>
        <p:grpSpPr>
          <a:xfrm>
            <a:off x="728786" y="4086597"/>
            <a:ext cx="890886" cy="1646659"/>
            <a:chOff x="728786" y="4086597"/>
            <a:chExt cx="890886" cy="1646659"/>
          </a:xfrm>
        </p:grpSpPr>
        <p:cxnSp>
          <p:nvCxnSpPr>
            <p:cNvPr id="7" name="6 Conector recto de flecha"/>
            <p:cNvCxnSpPr/>
            <p:nvPr/>
          </p:nvCxnSpPr>
          <p:spPr>
            <a:xfrm flipV="1">
              <a:off x="728786" y="4086597"/>
              <a:ext cx="602854" cy="57606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 de flecha"/>
            <p:cNvCxnSpPr/>
            <p:nvPr/>
          </p:nvCxnSpPr>
          <p:spPr>
            <a:xfrm flipV="1">
              <a:off x="728786" y="4518645"/>
              <a:ext cx="602854" cy="144016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 de flecha"/>
            <p:cNvCxnSpPr/>
            <p:nvPr/>
          </p:nvCxnSpPr>
          <p:spPr>
            <a:xfrm>
              <a:off x="728786" y="4653136"/>
              <a:ext cx="890886" cy="108012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Espacios </a:t>
            </a:r>
            <a:r>
              <a:rPr lang="es-ES" dirty="0"/>
              <a:t>de nombres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Implementaciones alternativas</a:t>
            </a:r>
            <a:endParaRPr lang="es-ES" sz="2800" i="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Distintos espacios de nombres para distintas implementaciones</a:t>
            </a:r>
          </a:p>
          <a:p>
            <a:pPr marL="36195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 smtClean="0"/>
              <a:t>¿Lista ordenada o lista desordenada?</a:t>
            </a: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namespace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ord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{ </a:t>
            </a:r>
            <a:r>
              <a:rPr lang="en-US" sz="18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sz="1800" dirty="0" err="1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Lista</a:t>
            </a:r>
            <a:r>
              <a:rPr lang="en-US" sz="18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ordenada</a:t>
            </a:r>
            <a:endParaRPr lang="en-US" sz="1800" dirty="0" smtClean="0">
              <a:solidFill>
                <a:srgbClr val="92D050"/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N = </a:t>
            </a:r>
            <a:r>
              <a:rPr lang="en-U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100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typedef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tArray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[N];</a:t>
            </a: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...</a:t>
            </a: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mostrar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&amp;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lista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insertar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&amp;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lista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registro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&amp;ok);</a:t>
            </a: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...</a:t>
            </a: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} </a:t>
            </a:r>
            <a:r>
              <a:rPr lang="en-US" sz="18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namespace</a:t>
            </a: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namespace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des { </a:t>
            </a:r>
            <a:r>
              <a:rPr lang="en-US" sz="18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sz="1800" dirty="0" err="1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Lista</a:t>
            </a:r>
            <a:r>
              <a:rPr lang="en-US" sz="18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desordenada</a:t>
            </a:r>
            <a:endParaRPr lang="en-US" sz="1800" dirty="0" smtClean="0">
              <a:solidFill>
                <a:srgbClr val="92D050"/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N = </a:t>
            </a:r>
            <a:r>
              <a:rPr lang="en-U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100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typedef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tArray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[N];</a:t>
            </a: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...</a:t>
            </a: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mostrar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&amp;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lista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insertar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&amp;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lista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registro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&amp;ok);</a:t>
            </a: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...</a:t>
            </a: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} </a:t>
            </a:r>
            <a:r>
              <a:rPr lang="en-US" sz="18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namespace</a:t>
            </a:r>
            <a:endParaRPr lang="en-US" sz="1600" dirty="0" smtClean="0">
              <a:solidFill>
                <a:srgbClr val="92D05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817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sp>
        <p:nvSpPr>
          <p:cNvPr id="6" name="5 Elipse"/>
          <p:cNvSpPr/>
          <p:nvPr/>
        </p:nvSpPr>
        <p:spPr>
          <a:xfrm>
            <a:off x="2116351" y="2432545"/>
            <a:ext cx="468000" cy="324000"/>
          </a:xfrm>
          <a:prstGeom prst="ellipse">
            <a:avLst/>
          </a:prstGeom>
          <a:ln w="28575">
            <a:solidFill>
              <a:srgbClr val="FFCC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2116351" y="4370437"/>
            <a:ext cx="468000" cy="324000"/>
          </a:xfrm>
          <a:prstGeom prst="ellipse">
            <a:avLst/>
          </a:prstGeom>
          <a:ln w="28575">
            <a:solidFill>
              <a:srgbClr val="FFCC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Implementaciones alternativas</a:t>
            </a:r>
            <a:endParaRPr lang="es-ES" sz="2800" i="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Todo lo común puede estar fuera de la estructura </a:t>
            </a:r>
            <a:r>
              <a:rPr lang="es-E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namespace</a:t>
            </a:r>
            <a:r>
              <a:rPr lang="es-ES" dirty="0" smtClean="0"/>
              <a:t>:</a:t>
            </a: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n-US" sz="1800" dirty="0" err="1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ifndef</a:t>
            </a:r>
            <a:r>
              <a:rPr lang="en-US" sz="18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listaEN_H</a:t>
            </a: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#define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listaEN_H</a:t>
            </a: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registrofin.h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"</a:t>
            </a: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N = </a:t>
            </a:r>
            <a:r>
              <a:rPr lang="en-U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100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typedef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tArray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[N];</a:t>
            </a: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typedef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struct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tArray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registros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cont;</a:t>
            </a: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}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mostrar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(const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&amp;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lista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eliminar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&amp;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lista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pos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&amp;ok); </a:t>
            </a:r>
            <a:r>
              <a:rPr lang="en-US" sz="18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sz="1800" dirty="0" err="1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pos</a:t>
            </a:r>
            <a:r>
              <a:rPr lang="en-US" sz="18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 = 1..N</a:t>
            </a: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9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...</a:t>
            </a:r>
            <a:endParaRPr lang="en-US" sz="1800" dirty="0" smtClean="0">
              <a:solidFill>
                <a:srgbClr val="FFCCFF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818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7366184" y="404664"/>
            <a:ext cx="1324402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listaEN.h</a:t>
            </a: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</p:txBody>
      </p:sp>
      <p:sp>
        <p:nvSpPr>
          <p:cNvPr id="9" name="6 CuadroTexto"/>
          <p:cNvSpPr txBox="1"/>
          <p:nvPr/>
        </p:nvSpPr>
        <p:spPr>
          <a:xfrm>
            <a:off x="5569768" y="385614"/>
            <a:ext cx="1234480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Cabecera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dirty="0"/>
              <a:t>Implementaciones alternativas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namespace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ord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{ </a:t>
            </a:r>
            <a:r>
              <a:rPr lang="en-US" sz="18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sz="1800" dirty="0" err="1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Lista</a:t>
            </a:r>
            <a:r>
              <a:rPr lang="en-US" sz="18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ordenada</a:t>
            </a:r>
            <a:endParaRPr lang="en-US" sz="1800" dirty="0" smtClean="0">
              <a:solidFill>
                <a:srgbClr val="92D050"/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BD = </a:t>
            </a:r>
            <a:r>
              <a:rPr lang="en-U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"bd.txt"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insertar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&amp;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lista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8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registro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&amp;ok);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buscar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lista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nombre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cargar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 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&amp;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lista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&amp;ok);</a:t>
            </a: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guardar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lista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} </a:t>
            </a:r>
            <a:r>
              <a:rPr lang="en-US" sz="18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namespace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namespace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des { </a:t>
            </a:r>
            <a:r>
              <a:rPr lang="en-US" sz="18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sz="1800" dirty="0" err="1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Lista</a:t>
            </a:r>
            <a:r>
              <a:rPr lang="en-US" sz="18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desordenada</a:t>
            </a:r>
            <a:endParaRPr lang="en-US" sz="1800" dirty="0" smtClean="0">
              <a:solidFill>
                <a:srgbClr val="92D050"/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BD = </a:t>
            </a:r>
            <a:r>
              <a:rPr lang="en-US" sz="18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"bddes.txt"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insertar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 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&amp;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lista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800" dirty="0" err="1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registro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&amp;ok);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buscar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lista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nombre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cargar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 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&amp;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lista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8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&amp;ok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guardar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lista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} </a:t>
            </a:r>
            <a:r>
              <a:rPr lang="en-US" sz="18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namespace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n-US" sz="1800" dirty="0" smtClean="0">
              <a:solidFill>
                <a:srgbClr val="FFCCFF"/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n-US" sz="18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n-US" sz="1800" dirty="0" err="1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endif</a:t>
            </a:r>
            <a:endParaRPr lang="en-US" sz="1800" dirty="0" smtClean="0">
              <a:solidFill>
                <a:srgbClr val="FFCCFF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819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grpSp>
        <p:nvGrpSpPr>
          <p:cNvPr id="8" name="6 Grupo"/>
          <p:cNvGrpSpPr/>
          <p:nvPr/>
        </p:nvGrpSpPr>
        <p:grpSpPr>
          <a:xfrm>
            <a:off x="1936279" y="5445224"/>
            <a:ext cx="5973568" cy="720080"/>
            <a:chOff x="899593" y="5416649"/>
            <a:chExt cx="6219465" cy="7200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7 CuadroTexto"/>
            <p:cNvSpPr txBox="1"/>
            <p:nvPr/>
          </p:nvSpPr>
          <p:spPr>
            <a:xfrm>
              <a:off x="899593" y="5416649"/>
              <a:ext cx="6219465" cy="72008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pPr marL="542925" lvl="0">
                <a:spcAft>
                  <a:spcPts val="600"/>
                </a:spcAft>
              </a:pPr>
              <a:r>
                <a:rPr lang="es-E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cargar()</a:t>
              </a:r>
              <a:r>
                <a:rPr lang="es-E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 y </a:t>
              </a:r>
              <a:r>
                <a:rPr lang="es-E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guardar()</a:t>
              </a:r>
              <a:r>
                <a:rPr lang="es-E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 se distinguen porque usan</a:t>
              </a:r>
              <a:br>
                <a:rPr lang="es-E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</a:br>
              <a:r>
                <a:rPr lang="es-E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su propia BD, pero se implementan exactamente igual</a:t>
              </a:r>
            </a:p>
          </p:txBody>
        </p:sp>
        <p:pic>
          <p:nvPicPr>
            <p:cNvPr id="10" name="Picture 3" descr="D:\Docencia\Fundamentos de programación\CV\icoGuille\xeye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3660" y="5420841"/>
              <a:ext cx="426720" cy="4267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Implementaciones alternativas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&lt;iostream&gt;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using namespace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std;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 &lt;fstream&gt;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"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listaEN.h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"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IMPLEMENTACIÓN DE </a:t>
            </a:r>
            <a:r>
              <a:rPr lang="es-ES" sz="16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LOS SUBPROGRAMAS COMUNES</a:t>
            </a: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eliminar(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&amp;lista,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pos,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&amp;ok) { </a:t>
            </a:r>
            <a:r>
              <a:rPr lang="es-ES" sz="16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...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mostrar(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&amp;lista) { </a:t>
            </a:r>
            <a:r>
              <a:rPr lang="es-ES" sz="16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...</a:t>
            </a: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IMPLEMENTACIÓN DE </a:t>
            </a:r>
            <a:r>
              <a:rPr lang="es-ES" sz="1600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LOS SUBPROGRAMAS </a:t>
            </a:r>
            <a:r>
              <a:rPr lang="es-ES" sz="16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DEL ESPACIO DE NOMBRES </a:t>
            </a:r>
            <a:r>
              <a:rPr lang="es-ES" sz="1600" dirty="0" err="1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ord</a:t>
            </a:r>
            <a:endParaRPr lang="es-ES" sz="1600" dirty="0" smtClean="0">
              <a:solidFill>
                <a:srgbClr val="92D050"/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ord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::insertar(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&amp;lista, </a:t>
            </a:r>
            <a:r>
              <a:rPr lang="es-ES" sz="16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registro,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&amp;ok)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ok =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lista.cont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== N)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ok =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false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 </a:t>
            </a:r>
            <a:r>
              <a:rPr lang="es-ES" sz="1600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s-ES" sz="16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Lista llena</a:t>
            </a: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i =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((i &lt;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lista.cont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) &amp;&amp; (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lista.registros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[i] &lt; registro))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  i++;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} ...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820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7112910" y="404664"/>
            <a:ext cx="1577676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listaEN.cpp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Implementaciones alternativas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s-E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 (</a:t>
            </a:r>
            <a:r>
              <a:rPr lang="es-ES" sz="16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 j = </a:t>
            </a:r>
            <a:r>
              <a:rPr lang="es-ES" sz="1600" dirty="0" err="1">
                <a:latin typeface="Consolas" pitchFamily="49" charset="0"/>
                <a:cs typeface="Consolas" pitchFamily="49" charset="0"/>
              </a:rPr>
              <a:t>lista.cont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; j &gt; i; j--)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        </a:t>
            </a:r>
            <a:r>
              <a:rPr lang="es-ES" sz="1600" dirty="0" err="1">
                <a:latin typeface="Consolas" pitchFamily="49" charset="0"/>
                <a:cs typeface="Consolas" pitchFamily="49" charset="0"/>
              </a:rPr>
              <a:t>lista.registros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[j] = </a:t>
            </a:r>
            <a:r>
              <a:rPr lang="es-ES" sz="1600" dirty="0" err="1">
                <a:latin typeface="Consolas" pitchFamily="49" charset="0"/>
                <a:cs typeface="Consolas" pitchFamily="49" charset="0"/>
              </a:rPr>
              <a:t>lista.registros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[j - </a:t>
            </a:r>
            <a:r>
              <a:rPr lang="es-ES" sz="1600" dirty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];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     }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s-ES" sz="1600" dirty="0" err="1">
                <a:latin typeface="Consolas" pitchFamily="49" charset="0"/>
                <a:cs typeface="Consolas" pitchFamily="49" charset="0"/>
              </a:rPr>
              <a:t>lista.registros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[i] = registro;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s-ES" sz="1600" dirty="0" err="1">
                <a:latin typeface="Consolas" pitchFamily="49" charset="0"/>
                <a:cs typeface="Consolas" pitchFamily="49" charset="0"/>
              </a:rPr>
              <a:t>lista.cont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++;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  }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ord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::buscar(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lista,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nombre)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ini =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, fin =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lista.cont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-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, mitad;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encontrado =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false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((ini &lt;= fin) &amp;&amp; !encontrado)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mitad = (ini + fin) /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(nombre ==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lista.registros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[mitad].nombre)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  encontrado =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}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else if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(nombre &lt;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lista.registros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[mitad].nombre)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  fin = mitad -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}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  ini = mitad +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}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} ...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821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Implementaciones alternativas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 (encontrado)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mitad++;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}</a:t>
            </a:r>
            <a:endParaRPr lang="es-ES" sz="1600" dirty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mitad 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= -</a:t>
            </a:r>
            <a:r>
              <a:rPr lang="es-ES" sz="1600" dirty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}</a:t>
            </a:r>
            <a:endParaRPr lang="es-ES" sz="1600" dirty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 mitad;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s-ES" sz="1600" dirty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err="1">
                <a:latin typeface="Consolas" pitchFamily="49" charset="0"/>
                <a:cs typeface="Consolas" pitchFamily="49" charset="0"/>
              </a:rPr>
              <a:t>ord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::cargar(</a:t>
            </a:r>
            <a:r>
              <a:rPr lang="es-ES" sz="16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 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&amp;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lista,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&amp;ok) { </a:t>
            </a:r>
            <a:r>
              <a:rPr lang="es-ES" sz="16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s-ES" sz="1600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...</a:t>
            </a: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ord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::guardar(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lista) { </a:t>
            </a:r>
            <a:r>
              <a:rPr lang="es-ES" sz="16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s-ES" sz="1600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...</a:t>
            </a: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...</a:t>
            </a:r>
            <a:endParaRPr lang="es-ES" sz="14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822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Implementaciones alternativas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IMPLEMENTACIÓN DE LOS SUBPROGRAMAS DEL ESPACIO DE NOMBRES des</a:t>
            </a: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des::insertar(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&amp;lista, </a:t>
            </a:r>
            <a:r>
              <a:rPr lang="es-ES" sz="16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registro,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&amp;ok) {</a:t>
            </a: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ok =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lista.cont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== N) {</a:t>
            </a: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ok =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false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 </a:t>
            </a:r>
            <a:r>
              <a:rPr lang="es-ES" sz="1600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Lista llena</a:t>
            </a: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lista.registros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lista.cont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] = registro;</a:t>
            </a: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lista.cont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++;</a:t>
            </a: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des::buscar(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lista,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nombre) {</a:t>
            </a: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  int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pos =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encontrado =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false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((pos &lt;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lista.cont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) &amp;&amp; !encontrado) {</a:t>
            </a: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(nombre == </a:t>
            </a:r>
            <a:r>
              <a:rPr lang="es-ES" sz="1600" dirty="0" err="1" smtClean="0">
                <a:latin typeface="Consolas" pitchFamily="49" charset="0"/>
                <a:cs typeface="Consolas" pitchFamily="49" charset="0"/>
              </a:rPr>
              <a:t>lista.registros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[pos].nombre) {</a:t>
            </a: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  encontrado =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true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}</a:t>
            </a: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   pos++;</a:t>
            </a: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}</a:t>
            </a:r>
          </a:p>
          <a:p>
            <a:pPr marL="361950" lvl="1" indent="0">
              <a:lnSpc>
                <a:spcPts val="17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} ...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823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Programación modular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Compilación separada</a:t>
            </a:r>
            <a:endParaRPr lang="es-ES" sz="2800" i="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i="1" dirty="0" smtClean="0">
                <a:sym typeface="Wingdings" pitchFamily="2" charset="2"/>
              </a:rPr>
              <a:t>¡Sólo los archivos fuente modificados necesitan ser recompilados!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761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grpSp>
        <p:nvGrpSpPr>
          <p:cNvPr id="13" name="Grupo 12"/>
          <p:cNvGrpSpPr/>
          <p:nvPr/>
        </p:nvGrpSpPr>
        <p:grpSpPr>
          <a:xfrm>
            <a:off x="2307629" y="5202614"/>
            <a:ext cx="4445684" cy="1178714"/>
            <a:chOff x="2307629" y="5202614"/>
            <a:chExt cx="4445684" cy="1178714"/>
          </a:xfrm>
        </p:grpSpPr>
        <p:grpSp>
          <p:nvGrpSpPr>
            <p:cNvPr id="6" name="31 Grupo"/>
            <p:cNvGrpSpPr/>
            <p:nvPr/>
          </p:nvGrpSpPr>
          <p:grpSpPr>
            <a:xfrm>
              <a:off x="2307629" y="5202614"/>
              <a:ext cx="4445684" cy="778604"/>
              <a:chOff x="2104087" y="5055922"/>
              <a:chExt cx="4907578" cy="77860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33" name="32 Conector recto"/>
              <p:cNvCxnSpPr/>
              <p:nvPr/>
            </p:nvCxnSpPr>
            <p:spPr>
              <a:xfrm rot="5400000">
                <a:off x="1988925" y="5250573"/>
                <a:ext cx="389302" cy="0"/>
              </a:xfrm>
              <a:prstGeom prst="line">
                <a:avLst/>
              </a:prstGeom>
              <a:ln w="152400">
                <a:solidFill>
                  <a:srgbClr val="FFC000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33 Conector recto"/>
              <p:cNvCxnSpPr/>
              <p:nvPr/>
            </p:nvCxnSpPr>
            <p:spPr>
              <a:xfrm rot="5400000">
                <a:off x="4135140" y="5250573"/>
                <a:ext cx="389302" cy="0"/>
              </a:xfrm>
              <a:prstGeom prst="line">
                <a:avLst/>
              </a:prstGeom>
              <a:ln w="152400">
                <a:solidFill>
                  <a:srgbClr val="FFC000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35 Conector recto"/>
              <p:cNvCxnSpPr/>
              <p:nvPr/>
            </p:nvCxnSpPr>
            <p:spPr>
              <a:xfrm rot="5400000">
                <a:off x="6758291" y="5250573"/>
                <a:ext cx="389302" cy="0"/>
              </a:xfrm>
              <a:prstGeom prst="line">
                <a:avLst/>
              </a:prstGeom>
              <a:ln w="152400">
                <a:solidFill>
                  <a:srgbClr val="FFC000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36 Conector recto"/>
              <p:cNvCxnSpPr/>
              <p:nvPr/>
            </p:nvCxnSpPr>
            <p:spPr>
              <a:xfrm>
                <a:off x="2104087" y="5373216"/>
                <a:ext cx="4907578" cy="0"/>
              </a:xfrm>
              <a:prstGeom prst="line">
                <a:avLst/>
              </a:prstGeom>
              <a:ln w="152400">
                <a:solidFill>
                  <a:srgbClr val="FFC000"/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37 Conector recto"/>
              <p:cNvCxnSpPr/>
              <p:nvPr/>
            </p:nvCxnSpPr>
            <p:spPr>
              <a:xfrm rot="5400000">
                <a:off x="4135140" y="5639875"/>
                <a:ext cx="389302" cy="0"/>
              </a:xfrm>
              <a:prstGeom prst="line">
                <a:avLst/>
              </a:prstGeom>
              <a:ln w="152400">
                <a:solidFill>
                  <a:srgbClr val="FFC000"/>
                </a:solidFill>
                <a:tailEnd type="stealth" w="lg" len="sm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38 CuadroTexto"/>
            <p:cNvSpPr txBox="1"/>
            <p:nvPr/>
          </p:nvSpPr>
          <p:spPr>
            <a:xfrm>
              <a:off x="3666256" y="5981218"/>
              <a:ext cx="1327608" cy="40011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2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Ejecutable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411410" y="1988840"/>
            <a:ext cx="3517082" cy="942945"/>
            <a:chOff x="1411410" y="1988840"/>
            <a:chExt cx="3517082" cy="942945"/>
          </a:xfrm>
        </p:grpSpPr>
        <p:sp>
          <p:nvSpPr>
            <p:cNvPr id="22" name="21 CuadroTexto"/>
            <p:cNvSpPr txBox="1"/>
            <p:nvPr/>
          </p:nvSpPr>
          <p:spPr>
            <a:xfrm>
              <a:off x="3749788" y="1988840"/>
              <a:ext cx="1072731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Principal</a:t>
              </a:r>
            </a:p>
          </p:txBody>
        </p:sp>
        <p:sp>
          <p:nvSpPr>
            <p:cNvPr id="23" name="22 Recortar rectángulo de esquina sencilla"/>
            <p:cNvSpPr/>
            <p:nvPr/>
          </p:nvSpPr>
          <p:spPr>
            <a:xfrm>
              <a:off x="3704356" y="2375466"/>
              <a:ext cx="1224136" cy="556319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s-ES" sz="1400" dirty="0" smtClean="0">
                  <a:solidFill>
                    <a:srgbClr val="C00000"/>
                  </a:solidFill>
                  <a:latin typeface="Consolas" pitchFamily="49" charset="0"/>
                  <a:cs typeface="Consolas" pitchFamily="49" charset="0"/>
                </a:rPr>
                <a:t>main.cpp</a:t>
              </a:r>
              <a:endParaRPr lang="es-ES" sz="14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32" name="31 Recortar rectángulo de esquina sencilla"/>
            <p:cNvSpPr/>
            <p:nvPr/>
          </p:nvSpPr>
          <p:spPr>
            <a:xfrm>
              <a:off x="1411410" y="2375466"/>
              <a:ext cx="1224136" cy="556319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s-ES" sz="1400" dirty="0" smtClean="0">
                  <a:solidFill>
                    <a:srgbClr val="C00000"/>
                  </a:solidFill>
                  <a:latin typeface="Consolas" pitchFamily="49" charset="0"/>
                  <a:cs typeface="Consolas" pitchFamily="49" charset="0"/>
                </a:rPr>
                <a:t>lista.cpp</a:t>
              </a:r>
              <a:endParaRPr lang="es-ES" sz="14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endParaRPr>
            </a:p>
          </p:txBody>
        </p:sp>
      </p:grpSp>
      <p:sp>
        <p:nvSpPr>
          <p:cNvPr id="35" name="34 Recortar rectángulo de esquina sencilla"/>
          <p:cNvSpPr/>
          <p:nvPr/>
        </p:nvSpPr>
        <p:spPr>
          <a:xfrm>
            <a:off x="3709689" y="4240833"/>
            <a:ext cx="1224136" cy="556319"/>
          </a:xfrm>
          <a:prstGeom prst="snip1Rect">
            <a:avLst/>
          </a:prstGeom>
          <a:solidFill>
            <a:schemeClr val="tx1"/>
          </a:solidFill>
          <a:ln w="9525">
            <a:solidFill>
              <a:schemeClr val="bg1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main.obj</a:t>
            </a:r>
            <a:endParaRPr lang="es-ES" sz="1400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41" name="40 Conector recto de flecha"/>
          <p:cNvCxnSpPr/>
          <p:nvPr/>
        </p:nvCxnSpPr>
        <p:spPr>
          <a:xfrm rot="5400000">
            <a:off x="3747789" y="3568824"/>
            <a:ext cx="1152128" cy="1588"/>
          </a:xfrm>
          <a:prstGeom prst="straightConnector1">
            <a:avLst/>
          </a:prstGeom>
          <a:ln w="47625">
            <a:solidFill>
              <a:srgbClr val="FF9966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Arco"/>
          <p:cNvSpPr/>
          <p:nvPr/>
        </p:nvSpPr>
        <p:spPr>
          <a:xfrm flipH="1">
            <a:off x="966267" y="2636913"/>
            <a:ext cx="864096" cy="1152128"/>
          </a:xfrm>
          <a:prstGeom prst="arc">
            <a:avLst>
              <a:gd name="adj1" fmla="val 16200000"/>
              <a:gd name="adj2" fmla="val 5383305"/>
            </a:avLst>
          </a:prstGeom>
          <a:ln w="44450">
            <a:solidFill>
              <a:srgbClr val="FF9966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1" name="Grupo 10"/>
          <p:cNvGrpSpPr/>
          <p:nvPr/>
        </p:nvGrpSpPr>
        <p:grpSpPr>
          <a:xfrm>
            <a:off x="827584" y="3071396"/>
            <a:ext cx="7870797" cy="338554"/>
            <a:chOff x="827584" y="3071396"/>
            <a:chExt cx="7870797" cy="338554"/>
          </a:xfrm>
        </p:grpSpPr>
        <p:sp>
          <p:nvSpPr>
            <p:cNvPr id="45" name="44 Rectángulo"/>
            <p:cNvSpPr/>
            <p:nvPr/>
          </p:nvSpPr>
          <p:spPr>
            <a:xfrm>
              <a:off x="827584" y="3113187"/>
              <a:ext cx="7859216" cy="287238"/>
            </a:xfrm>
            <a:prstGeom prst="rect">
              <a:avLst/>
            </a:prstGeom>
            <a:solidFill>
              <a:srgbClr val="FF99FF">
                <a:alpha val="50196"/>
              </a:srgbClr>
            </a:solidFill>
            <a:ln w="19050">
              <a:noFill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" name="45 CuadroTexto"/>
            <p:cNvSpPr txBox="1"/>
            <p:nvPr/>
          </p:nvSpPr>
          <p:spPr>
            <a:xfrm>
              <a:off x="7221438" y="3071396"/>
              <a:ext cx="1476943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r"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COMPILACIÓN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827584" y="4945196"/>
            <a:ext cx="7870797" cy="338554"/>
            <a:chOff x="827584" y="4945196"/>
            <a:chExt cx="7870797" cy="338554"/>
          </a:xfrm>
        </p:grpSpPr>
        <p:sp>
          <p:nvSpPr>
            <p:cNvPr id="47" name="46 Rectángulo"/>
            <p:cNvSpPr/>
            <p:nvPr/>
          </p:nvSpPr>
          <p:spPr>
            <a:xfrm>
              <a:off x="827584" y="4986987"/>
              <a:ext cx="7859216" cy="287238"/>
            </a:xfrm>
            <a:prstGeom prst="rect">
              <a:avLst/>
            </a:prstGeom>
            <a:solidFill>
              <a:srgbClr val="33CC33">
                <a:alpha val="49804"/>
              </a:srgbClr>
            </a:solidFill>
            <a:ln w="19050">
              <a:noFill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7786080" y="4945196"/>
              <a:ext cx="912301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r"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ENLACE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5692005" y="3513912"/>
            <a:ext cx="1993580" cy="1400670"/>
            <a:chOff x="5692005" y="3513912"/>
            <a:chExt cx="1993580" cy="1400670"/>
          </a:xfrm>
        </p:grpSpPr>
        <p:sp>
          <p:nvSpPr>
            <p:cNvPr id="27" name="26 Recortar rectángulo de esquina sencilla"/>
            <p:cNvSpPr/>
            <p:nvPr/>
          </p:nvSpPr>
          <p:spPr>
            <a:xfrm>
              <a:off x="5692005" y="3513912"/>
              <a:ext cx="1224136" cy="556319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s-ES" sz="12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iostream.obj</a:t>
              </a:r>
              <a:endParaRPr lang="es-ES" sz="12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8" name="27 Recortar rectángulo de esquina sencilla"/>
            <p:cNvSpPr/>
            <p:nvPr/>
          </p:nvSpPr>
          <p:spPr>
            <a:xfrm>
              <a:off x="5800017" y="3926215"/>
              <a:ext cx="1224136" cy="556319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s-ES" sz="12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fstream.obj</a:t>
              </a:r>
              <a:endParaRPr lang="es-ES" sz="12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9" name="28 Recortar rectángulo de esquina sencilla"/>
            <p:cNvSpPr/>
            <p:nvPr/>
          </p:nvSpPr>
          <p:spPr>
            <a:xfrm>
              <a:off x="5940152" y="4358263"/>
              <a:ext cx="1224136" cy="556319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s-ES" sz="12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math.obj</a:t>
              </a:r>
              <a:endParaRPr lang="es-ES" sz="12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50" name="49 CuadroTexto"/>
            <p:cNvSpPr txBox="1"/>
            <p:nvPr/>
          </p:nvSpPr>
          <p:spPr>
            <a:xfrm>
              <a:off x="7164288" y="4576028"/>
              <a:ext cx="521297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...</a:t>
              </a:r>
            </a:p>
          </p:txBody>
        </p:sp>
      </p:grpSp>
      <p:sp>
        <p:nvSpPr>
          <p:cNvPr id="24" name="23 Recortar rectángulo de esquina sencilla"/>
          <p:cNvSpPr/>
          <p:nvPr/>
        </p:nvSpPr>
        <p:spPr>
          <a:xfrm>
            <a:off x="1411410" y="3513912"/>
            <a:ext cx="1224136" cy="556319"/>
          </a:xfrm>
          <a:prstGeom prst="snip1Rect">
            <a:avLst/>
          </a:prstGeom>
          <a:solidFill>
            <a:schemeClr val="tx1"/>
          </a:solidFill>
          <a:ln w="9525">
            <a:solidFill>
              <a:schemeClr val="bg1"/>
            </a:solidFill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lista.obj</a:t>
            </a:r>
            <a:endParaRPr lang="es-ES" sz="1400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519422" y="3808621"/>
            <a:ext cx="1885568" cy="1105961"/>
            <a:chOff x="1519422" y="3808621"/>
            <a:chExt cx="1885568" cy="1105961"/>
          </a:xfrm>
        </p:grpSpPr>
        <p:sp>
          <p:nvSpPr>
            <p:cNvPr id="25" name="24 Recortar rectángulo de esquina sencilla"/>
            <p:cNvSpPr/>
            <p:nvPr/>
          </p:nvSpPr>
          <p:spPr>
            <a:xfrm>
              <a:off x="1519422" y="3926215"/>
              <a:ext cx="1224136" cy="556319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s-ES" sz="12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calculos.obj</a:t>
              </a:r>
              <a:endParaRPr lang="es-ES" sz="12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6" name="25 Recortar rectángulo de esquina sencilla"/>
            <p:cNvSpPr/>
            <p:nvPr/>
          </p:nvSpPr>
          <p:spPr>
            <a:xfrm>
              <a:off x="1659557" y="4358263"/>
              <a:ext cx="1224136" cy="556319"/>
            </a:xfrm>
            <a:prstGeom prst="snip1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s-ES" sz="12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archivos.obj</a:t>
              </a:r>
              <a:endParaRPr lang="es-ES" sz="12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49" name="48 CuadroTexto"/>
            <p:cNvSpPr txBox="1"/>
            <p:nvPr/>
          </p:nvSpPr>
          <p:spPr>
            <a:xfrm>
              <a:off x="2883693" y="4576028"/>
              <a:ext cx="521297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...</a:t>
              </a:r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2671458" y="3808621"/>
              <a:ext cx="460382" cy="5232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28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sym typeface="Wingdings 2"/>
                </a:rPr>
                <a:t></a:t>
              </a:r>
              <a:endParaRPr lang="es-E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2843808" y="4273932"/>
              <a:ext cx="460382" cy="5232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28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sym typeface="Wingdings 2"/>
                </a:rPr>
                <a:t></a:t>
              </a:r>
              <a:endParaRPr lang="es-E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  <p:bldP spid="2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Implementaciones alternativas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   if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(encontrado)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pos++;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  pos = </a:t>
            </a:r>
            <a:r>
              <a:rPr lang="es-ES" sz="1600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-1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 pos;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s-ES" sz="1600" dirty="0" smtClean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des::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cargar(</a:t>
            </a:r>
            <a:r>
              <a:rPr lang="es-ES" sz="16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 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&amp;lista, </a:t>
            </a:r>
            <a:r>
              <a:rPr lang="es-ES" sz="16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 &amp;ok) { </a:t>
            </a:r>
            <a:r>
              <a:rPr lang="es-ES" sz="1600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...</a:t>
            </a:r>
            <a:endParaRPr lang="es-ES" sz="1600" dirty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s-ES" sz="1600" dirty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latin typeface="Consolas" pitchFamily="49" charset="0"/>
                <a:cs typeface="Consolas" pitchFamily="49" charset="0"/>
              </a:rPr>
              <a:t>des::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guardar(</a:t>
            </a:r>
            <a:r>
              <a:rPr lang="es-ES" sz="16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</a:t>
            </a:r>
            <a:r>
              <a:rPr lang="es-ES" sz="1600" dirty="0">
                <a:latin typeface="Consolas" pitchFamily="49" charset="0"/>
                <a:cs typeface="Consolas" pitchFamily="49" charset="0"/>
              </a:rPr>
              <a:t> lista) { </a:t>
            </a:r>
            <a:r>
              <a:rPr lang="es-ES" sz="1600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// ...</a:t>
            </a:r>
            <a:endParaRPr lang="es-ES" sz="1600" dirty="0">
              <a:latin typeface="Consolas" pitchFamily="49" charset="0"/>
              <a:cs typeface="Consolas" pitchFamily="49" charset="0"/>
            </a:endParaRP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361950" lvl="1" indent="0">
              <a:lnSpc>
                <a:spcPts val="1800"/>
              </a:lnSpc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s-ES" sz="16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824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889646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Implementaciones alternativas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Programa principal</a:t>
            </a:r>
            <a:endParaRPr lang="es-ES" sz="2800" i="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s-E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&lt;iostream&gt;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using namespace </a:t>
            </a:r>
            <a:r>
              <a:rPr lang="es-E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std;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s-E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s-ES" sz="16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registrofin.h</a:t>
            </a:r>
            <a:r>
              <a:rPr lang="es-E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"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s-E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s-ES" sz="16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listaEN.h</a:t>
            </a:r>
            <a:r>
              <a:rPr lang="es-E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"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using namespace </a:t>
            </a:r>
            <a:r>
              <a:rPr lang="es-ES" sz="16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ord</a:t>
            </a:r>
            <a:r>
              <a:rPr lang="es-E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s-ES" sz="1600" dirty="0" smtClean="0">
              <a:solidFill>
                <a:prstClr val="white"/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menu</a:t>
            </a:r>
            <a:r>
              <a:rPr lang="es-E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s-ES" sz="1600" dirty="0" smtClean="0">
              <a:solidFill>
                <a:prstClr val="white"/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main() {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</a:t>
            </a:r>
            <a:r>
              <a:rPr lang="es-E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lista;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s-E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ok;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registro = nuevo();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insertar(lista</a:t>
            </a:r>
            <a:r>
              <a:rPr lang="es-ES" sz="16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s-E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registro, ok);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s-E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(!ok) {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   ...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825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7492822" y="395372"/>
            <a:ext cx="1197764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bdEN.cpp</a:t>
            </a:r>
          </a:p>
        </p:txBody>
      </p:sp>
      <p:sp>
        <p:nvSpPr>
          <p:cNvPr id="9" name="8 Elipse"/>
          <p:cNvSpPr/>
          <p:nvPr/>
        </p:nvSpPr>
        <p:spPr>
          <a:xfrm>
            <a:off x="2625740" y="2564936"/>
            <a:ext cx="432000" cy="288000"/>
          </a:xfrm>
          <a:prstGeom prst="ellipse">
            <a:avLst/>
          </a:prstGeom>
          <a:ln w="28575">
            <a:solidFill>
              <a:srgbClr val="FFCC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10 Conector recto de flecha"/>
          <p:cNvCxnSpPr/>
          <p:nvPr/>
        </p:nvCxnSpPr>
        <p:spPr>
          <a:xfrm flipH="1">
            <a:off x="7928987" y="4617188"/>
            <a:ext cx="740844" cy="1588"/>
          </a:xfrm>
          <a:prstGeom prst="straightConnector1">
            <a:avLst/>
          </a:prstGeom>
          <a:ln w="28575">
            <a:solidFill>
              <a:srgbClr val="FFC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80728"/>
            <a:ext cx="3040380" cy="5492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Implementaciones alternativas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Programa principal</a:t>
            </a:r>
            <a:endParaRPr lang="es-ES" sz="2800" i="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s-E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&lt;iostream&gt;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using namespace </a:t>
            </a:r>
            <a:r>
              <a:rPr lang="es-E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std;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s-E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s-ES" sz="16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registrofin.h</a:t>
            </a:r>
            <a:r>
              <a:rPr lang="es-E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"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solidFill>
                  <a:srgbClr val="FFCCFF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s-E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es-ES" sz="16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listaEN.h</a:t>
            </a:r>
            <a:r>
              <a:rPr lang="es-E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"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solidFill>
                  <a:srgbClr val="009DD9">
                    <a:lumMod val="60000"/>
                    <a:lumOff val="40000"/>
                  </a:srgbClr>
                </a:solidFill>
                <a:latin typeface="Consolas" pitchFamily="49" charset="0"/>
                <a:cs typeface="Consolas" pitchFamily="49" charset="0"/>
              </a:rPr>
              <a:t>using namespace </a:t>
            </a:r>
            <a:r>
              <a:rPr lang="es-E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des;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s-ES" sz="1600" dirty="0" smtClean="0">
              <a:solidFill>
                <a:prstClr val="white"/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" sz="1600" dirty="0" err="1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menu</a:t>
            </a:r>
            <a:r>
              <a:rPr lang="es-E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endParaRPr lang="es-ES" sz="1600" dirty="0" smtClean="0">
              <a:solidFill>
                <a:prstClr val="white"/>
              </a:solidFill>
              <a:latin typeface="Consolas" pitchFamily="49" charset="0"/>
              <a:cs typeface="Consolas" pitchFamily="49" charset="0"/>
            </a:endParaRP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s-E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main() {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tLista</a:t>
            </a:r>
            <a:r>
              <a:rPr lang="es-E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lista;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 smtClean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s-ES" sz="16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ok;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...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 err="1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tRegistro</a:t>
            </a:r>
            <a:r>
              <a:rPr lang="es-ES" sz="16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registro = nuevo();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insertar(lista, registro, ok);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s-E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s-ES" sz="16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(!ok) {</a:t>
            </a:r>
          </a:p>
          <a:p>
            <a:pPr marL="361950" lvl="1" indent="0">
              <a:spcBef>
                <a:spcPts val="0"/>
              </a:spcBef>
              <a:buClr>
                <a:srgbClr val="0F6FC6">
                  <a:lumMod val="40000"/>
                  <a:lumOff val="60000"/>
                </a:srgbClr>
              </a:buClr>
              <a:buNone/>
            </a:pPr>
            <a:r>
              <a:rPr lang="es-ES" sz="1600" dirty="0">
                <a:solidFill>
                  <a:prstClr val="white"/>
                </a:solidFill>
                <a:latin typeface="Consolas" pitchFamily="49" charset="0"/>
                <a:cs typeface="Consolas" pitchFamily="49" charset="0"/>
              </a:rPr>
              <a:t>      ...</a:t>
            </a:r>
            <a:endParaRPr lang="es-ES" sz="1600" dirty="0" smtClean="0">
              <a:solidFill>
                <a:prstClr val="white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826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7492822" y="395372"/>
            <a:ext cx="1197764" cy="369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bdEN.cpp</a:t>
            </a:r>
          </a:p>
        </p:txBody>
      </p:sp>
      <p:sp>
        <p:nvSpPr>
          <p:cNvPr id="9" name="8 Elipse"/>
          <p:cNvSpPr/>
          <p:nvPr/>
        </p:nvSpPr>
        <p:spPr>
          <a:xfrm>
            <a:off x="2625740" y="2564936"/>
            <a:ext cx="432000" cy="288000"/>
          </a:xfrm>
          <a:prstGeom prst="ellipse">
            <a:avLst/>
          </a:prstGeom>
          <a:ln w="28575">
            <a:solidFill>
              <a:srgbClr val="FFCC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3856574" y="6403975"/>
            <a:ext cx="931450" cy="0"/>
          </a:xfrm>
          <a:prstGeom prst="straightConnector1">
            <a:avLst/>
          </a:prstGeom>
          <a:ln w="28575">
            <a:solidFill>
              <a:srgbClr val="FFC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93" y="980271"/>
            <a:ext cx="3028950" cy="5492115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Fundamentos de la programación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827</a:t>
            </a:fld>
            <a:endParaRPr lang="en-U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567378" cy="365125"/>
          </a:xfrm>
        </p:spPr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916186" y="3044280"/>
            <a:ext cx="5311967" cy="144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Calidad y reutilización</a:t>
            </a:r>
            <a:b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del software</a:t>
            </a:r>
            <a:endParaRPr lang="es-E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Calidad del software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Software de calidad</a:t>
            </a:r>
            <a:endParaRPr lang="es-ES" sz="2800" i="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El software debe ser desarrollado con buenas prácticas de ingeniería del software que aseguren un buen nivel de calidad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Los distintos módulos de la aplicación deben ser probados exhaustivamente, tanto de forma independiente como en su relación con los demás módulos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La prueba y depuración es muy importante y todos los equipos deberán seguir buenas pautas para asegurar la calidad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Los módulos deben ser igualmente bien documentados, de forma que otros desarrolladores puedan aprovecharlos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828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Prueba y depuración del software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Prueba exhaustiva</a:t>
            </a:r>
            <a:endParaRPr lang="es-ES" sz="2800" i="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El software debe ser probado exhaustivamente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Debemos intentar descubrir todos los errores posible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Los errores deben ser depurados, corrigiendo el código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Pruebas sobre listas:</a:t>
            </a:r>
          </a:p>
          <a:p>
            <a:pPr marL="704850" lvl="1" indent="-342900">
              <a:spcBef>
                <a:spcPts val="0"/>
              </a:spcBef>
              <a:spcAft>
                <a:spcPts val="600"/>
              </a:spcAft>
            </a:pPr>
            <a:r>
              <a:rPr lang="es-ES" dirty="0" smtClean="0"/>
              <a:t>Lista inicialmente vacía</a:t>
            </a:r>
          </a:p>
          <a:p>
            <a:pPr marL="704850" lvl="1" indent="-342900">
              <a:spcBef>
                <a:spcPts val="0"/>
              </a:spcBef>
              <a:spcAft>
                <a:spcPts val="600"/>
              </a:spcAft>
            </a:pPr>
            <a:r>
              <a:rPr lang="es-ES" dirty="0" smtClean="0"/>
              <a:t>Lista inicialmente llena</a:t>
            </a:r>
          </a:p>
          <a:p>
            <a:pPr marL="704850" lvl="1" indent="-342900">
              <a:spcBef>
                <a:spcPts val="0"/>
              </a:spcBef>
              <a:spcAft>
                <a:spcPts val="600"/>
              </a:spcAft>
            </a:pPr>
            <a:r>
              <a:rPr lang="es-ES" dirty="0" smtClean="0"/>
              <a:t>Lista con un número intermedio de elementos</a:t>
            </a:r>
          </a:p>
          <a:p>
            <a:pPr marL="704850" lvl="1" indent="-342900">
              <a:spcBef>
                <a:spcPts val="0"/>
              </a:spcBef>
              <a:spcAft>
                <a:spcPts val="600"/>
              </a:spcAft>
            </a:pPr>
            <a:r>
              <a:rPr lang="es-ES" dirty="0" smtClean="0"/>
              <a:t>Archivo no existente</a:t>
            </a:r>
            <a:endParaRPr lang="es-ES" dirty="0"/>
          </a:p>
          <a:p>
            <a:pPr marL="714375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Etcétera...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Se han de probar todas las opciones/situaciones del programa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En las clases prácticas veremos cómo se depura el software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829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499733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Reutilización del software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No reinventemos la rueda</a:t>
            </a:r>
            <a:endParaRPr lang="es-ES" sz="2800" i="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Desarrollar el software pensando en su posible reutilización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Un software de calidad debe poder ser fácilmente reutilizado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Nuestros módulos deben ser fácilmente usados y modificados</a:t>
            </a:r>
          </a:p>
          <a:p>
            <a:pPr marL="36195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s-ES" dirty="0" smtClean="0"/>
              <a:t>Por ejemplo: Nueva aplicación que gestione una lista de longitud variable de registros con NIF, nombre, apellidos y edad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Partiremos de los módulos </a:t>
            </a:r>
            <a:r>
              <a:rPr lang="es-ES" dirty="0" smtClean="0">
                <a:latin typeface="Consolas" pitchFamily="49" charset="0"/>
                <a:cs typeface="Consolas" pitchFamily="49" charset="0"/>
              </a:rPr>
              <a:t>registro</a:t>
            </a:r>
            <a:r>
              <a:rPr lang="es-ES" dirty="0" smtClean="0"/>
              <a:t> y </a:t>
            </a:r>
            <a:r>
              <a:rPr lang="es-ES" dirty="0" smtClean="0">
                <a:latin typeface="Consolas" pitchFamily="49" charset="0"/>
                <a:cs typeface="Consolas" pitchFamily="49" charset="0"/>
              </a:rPr>
              <a:t>lista</a:t>
            </a:r>
            <a:r>
              <a:rPr lang="es-ES" dirty="0" smtClean="0"/>
              <a:t> existentes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Las modificaciones básicamente afectarán al módulo </a:t>
            </a:r>
            <a:r>
              <a:rPr lang="es-ES" dirty="0" smtClean="0">
                <a:latin typeface="Consolas" pitchFamily="49" charset="0"/>
                <a:cs typeface="Consolas" pitchFamily="49" charset="0"/>
              </a:rPr>
              <a:t>registro</a:t>
            </a:r>
            <a:endParaRPr lang="es-ES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830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90736"/>
            <a:ext cx="8229600" cy="500066"/>
          </a:xfrm>
        </p:spPr>
        <p:txBody>
          <a:bodyPr/>
          <a:lstStyle/>
          <a:p>
            <a:r>
              <a:rPr lang="es-ES" dirty="0" smtClean="0"/>
              <a:t>Acerca de </a:t>
            </a:r>
            <a:r>
              <a:rPr lang="es-ES" i="1" dirty="0" err="1" smtClean="0"/>
              <a:t>Creative</a:t>
            </a:r>
            <a:r>
              <a:rPr lang="es-ES" i="1" dirty="0" smtClean="0"/>
              <a:t> </a:t>
            </a:r>
            <a:r>
              <a:rPr lang="es-ES" i="1" dirty="0" err="1" smtClean="0"/>
              <a:t>Commons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289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dirty="0" smtClean="0"/>
              <a:t>Licencia CC (</a:t>
            </a:r>
            <a:r>
              <a:rPr lang="es-ES" dirty="0" err="1" smtClean="0">
                <a:hlinkClick r:id="rId2"/>
              </a:rPr>
              <a:t>Creative</a:t>
            </a:r>
            <a:r>
              <a:rPr lang="es-ES" dirty="0" smtClean="0">
                <a:hlinkClick r:id="rId2"/>
              </a:rPr>
              <a:t> </a:t>
            </a:r>
            <a:r>
              <a:rPr lang="es-ES" dirty="0" err="1" smtClean="0">
                <a:hlinkClick r:id="rId2"/>
              </a:rPr>
              <a:t>Commons</a:t>
            </a:r>
            <a:r>
              <a:rPr lang="es-ES" dirty="0" smtClean="0"/>
              <a:t>)</a:t>
            </a:r>
            <a:endParaRPr lang="es-ES" i="0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/>
              <a:t>Este tipo de licencias ofrecen algunos derechos a terceras personas bajo ciertas condiciones.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/>
              <a:t>Este documento tiene establecidas las siguientes: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/>
              <a:t>Pulsa en la imagen de arriba a la derecha para saber más.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smtClean="0"/>
              <a:t>Página</a:t>
            </a:r>
            <a:r>
              <a:rPr lang="en-US" smtClean="0"/>
              <a:t> </a:t>
            </a:r>
            <a:fld id="{042AED99-7FB4-404E-8A97-64753DCE42EC}" type="slidenum">
              <a:rPr lang="en-US" smtClean="0"/>
              <a:pPr/>
              <a:t>831</a:t>
            </a:fld>
            <a:endParaRPr lang="en-US" dirty="0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1547664" y="2757115"/>
            <a:ext cx="654345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Reconocimiento (</a:t>
            </a:r>
            <a:r>
              <a:rPr kumimoji="0" lang="es-ES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Attribution</a:t>
            </a: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): </a:t>
            </a:r>
            <a:b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En cualquier explotación de la obra autorizada por la licencia</a:t>
            </a:r>
            <a:b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hará falta reconocer la autoría.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No comercial (</a:t>
            </a:r>
            <a:r>
              <a:rPr kumimoji="0" lang="es-ES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Non </a:t>
            </a:r>
            <a:r>
              <a:rPr kumimoji="0" lang="es-ES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commercial</a:t>
            </a: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): </a:t>
            </a:r>
            <a:b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La explotación de la obra queda limitada a usos no comerciales.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Compartir igual (</a:t>
            </a:r>
            <a:r>
              <a:rPr kumimoji="0" lang="es-ES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Share </a:t>
            </a:r>
            <a:r>
              <a:rPr kumimoji="0" lang="es-ES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alike</a:t>
            </a: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):</a:t>
            </a:r>
            <a:b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La explotación autorizada incluye la creación de obras derivadas </a:t>
            </a:r>
            <a:b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siempre que mantengan la misma licencia al ser divulgadas.</a:t>
            </a:r>
          </a:p>
        </p:txBody>
      </p:sp>
      <p:pic>
        <p:nvPicPr>
          <p:cNvPr id="45065" name="Picture 9" descr="attribution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138089" y="2757115"/>
            <a:ext cx="409575" cy="409575"/>
          </a:xfrm>
          <a:prstGeom prst="rect">
            <a:avLst/>
          </a:prstGeom>
          <a:noFill/>
        </p:spPr>
      </p:pic>
      <p:pic>
        <p:nvPicPr>
          <p:cNvPr id="45066" name="Picture 10" descr="non commercial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138089" y="3746155"/>
            <a:ext cx="409575" cy="409575"/>
          </a:xfrm>
          <a:prstGeom prst="rect">
            <a:avLst/>
          </a:prstGeom>
          <a:noFill/>
        </p:spPr>
      </p:pic>
      <p:pic>
        <p:nvPicPr>
          <p:cNvPr id="45068" name="Picture 12" descr="share alike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138089" y="4416700"/>
            <a:ext cx="409575" cy="409575"/>
          </a:xfrm>
          <a:prstGeom prst="rect">
            <a:avLst/>
          </a:prstGeom>
          <a:noFill/>
        </p:spPr>
      </p:pic>
      <p:pic>
        <p:nvPicPr>
          <p:cNvPr id="18" name="17 Imagen" descr="CreativeCommons.pn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29454" y="400273"/>
            <a:ext cx="1919288" cy="671513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Fundamentos de la programación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762</a:t>
            </a:fld>
            <a:endParaRPr lang="en-U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567378" cy="365125"/>
          </a:xfrm>
        </p:spPr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633772" y="3044280"/>
            <a:ext cx="7876708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Interfaz frente a implementación</a:t>
            </a:r>
            <a:endParaRPr lang="es-E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Interfaz frente a implementación</a:t>
            </a:r>
            <a:endParaRPr lang="es-ES" dirty="0"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1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Creación de módulos de biblioteca</a:t>
            </a:r>
            <a:endParaRPr lang="es-ES" sz="2800" i="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Código de un programa de un único archivo:</a:t>
            </a:r>
          </a:p>
          <a:p>
            <a:pPr marL="714375" lvl="1" indent="-352425"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ü"/>
            </a:pPr>
            <a:r>
              <a:rPr lang="es-ES" dirty="0" smtClean="0"/>
              <a:t>Definiciones de constantes</a:t>
            </a:r>
          </a:p>
          <a:p>
            <a:pPr marL="714375" lvl="1" indent="-352425"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ü"/>
            </a:pPr>
            <a:r>
              <a:rPr lang="es-ES" dirty="0" smtClean="0"/>
              <a:t>Declaraciones de tipos de datos</a:t>
            </a:r>
          </a:p>
          <a:p>
            <a:pPr marL="714375" lvl="1" indent="-352425"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ü"/>
            </a:pPr>
            <a:r>
              <a:rPr lang="es-ES" dirty="0" smtClean="0"/>
              <a:t>Prototipos de los subprogramas</a:t>
            </a:r>
          </a:p>
          <a:p>
            <a:pPr marL="714375" lvl="1" indent="-352425"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ü"/>
            </a:pPr>
            <a:r>
              <a:rPr lang="es-ES" dirty="0" smtClean="0"/>
              <a:t>Implementación de los subprogramas</a:t>
            </a:r>
          </a:p>
          <a:p>
            <a:pPr marL="714375" lvl="1" indent="-352425"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ü"/>
            </a:pPr>
            <a:r>
              <a:rPr lang="es-ES" dirty="0" smtClean="0"/>
              <a:t>Implementación de la función </a:t>
            </a:r>
            <a:r>
              <a:rPr lang="es-ES" dirty="0" smtClean="0">
                <a:latin typeface="Consolas" pitchFamily="49" charset="0"/>
                <a:cs typeface="Consolas" pitchFamily="49" charset="0"/>
              </a:rPr>
              <a:t>main()</a:t>
            </a:r>
            <a:endParaRPr lang="es-ES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Constantes, tipos y prototipos indican </a:t>
            </a:r>
            <a:r>
              <a:rPr lang="es-ES" i="1" dirty="0" smtClean="0"/>
              <a:t>cómo se usa</a:t>
            </a:r>
            <a:r>
              <a:rPr lang="es-ES" dirty="0" smtClean="0"/>
              <a:t>: </a:t>
            </a:r>
            <a:r>
              <a:rPr lang="es-ES" dirty="0" smtClean="0">
                <a:solidFill>
                  <a:srgbClr val="FFC000"/>
                </a:solidFill>
              </a:rPr>
              <a:t>Interfaz</a:t>
            </a:r>
            <a:endParaRPr lang="es-ES" dirty="0" smtClean="0"/>
          </a:p>
          <a:p>
            <a:pPr marL="714375" lvl="1" indent="-352425">
              <a:spcBef>
                <a:spcPts val="0"/>
              </a:spcBef>
              <a:spcAft>
                <a:spcPts val="300"/>
              </a:spcAft>
              <a:buSzPct val="100000"/>
              <a:buFont typeface="Wingdings" pitchFamily="2" charset="2"/>
              <a:buChar char="ü"/>
            </a:pPr>
            <a:r>
              <a:rPr lang="es-ES" dirty="0" smtClean="0"/>
              <a:t>Estructura de datos con los subprogramas que la gestionan</a:t>
            </a:r>
          </a:p>
          <a:p>
            <a:pPr marL="714375" lvl="1" indent="-352425">
              <a:spcBef>
                <a:spcPts val="0"/>
              </a:spcBef>
              <a:spcAft>
                <a:spcPts val="300"/>
              </a:spcAft>
              <a:buSzPct val="100000"/>
              <a:buFont typeface="Wingdings" pitchFamily="2" charset="2"/>
              <a:buChar char="ü"/>
            </a:pPr>
            <a:r>
              <a:rPr lang="es-ES" dirty="0" smtClean="0"/>
              <a:t>Conjunto de utilidades (subprogramas) de uso general</a:t>
            </a:r>
          </a:p>
          <a:p>
            <a:pPr marL="714375" lvl="1" indent="-352425"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ü"/>
            </a:pPr>
            <a:r>
              <a:rPr lang="es-ES" dirty="0" smtClean="0"/>
              <a:t>Etcétera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smtClean="0"/>
              <a:t>+ </a:t>
            </a:r>
            <a:r>
              <a:rPr lang="es-ES" dirty="0" smtClean="0">
                <a:solidFill>
                  <a:srgbClr val="FFC000"/>
                </a:solidFill>
              </a:rPr>
              <a:t>Implementación</a:t>
            </a:r>
            <a:r>
              <a:rPr lang="es-ES" dirty="0" smtClean="0"/>
              <a:t> de los subprogramas (</a:t>
            </a:r>
            <a:r>
              <a:rPr lang="es-ES" i="1" dirty="0" smtClean="0"/>
              <a:t>cómo se hace</a:t>
            </a:r>
            <a:r>
              <a:rPr lang="es-ES" dirty="0" smtClean="0"/>
              <a:t>)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763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Programación modular</a:t>
            </a:r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noFill/>
        <a:ln>
          <a:solidFill>
            <a:srgbClr val="FFC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C000"/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/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none" rtlCol="0">
        <a:spAutoFit/>
      </a:bodyPr>
      <a:lstStyle>
        <a:defPPr algn="ctr">
          <a:spcAft>
            <a:spcPts val="600"/>
          </a:spcAft>
          <a:defRPr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45794</TotalTime>
  <Words>7058</Words>
  <Application>Microsoft Office PowerPoint</Application>
  <PresentationFormat>Presentación en pantalla (4:3)</PresentationFormat>
  <Paragraphs>1730</Paragraphs>
  <Slides>77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77</vt:i4>
      </vt:variant>
    </vt:vector>
  </HeadingPairs>
  <TitlesOfParts>
    <vt:vector size="85" baseType="lpstr">
      <vt:lpstr>Calibri</vt:lpstr>
      <vt:lpstr>Cambria</vt:lpstr>
      <vt:lpstr>Consolas</vt:lpstr>
      <vt:lpstr>Constantia</vt:lpstr>
      <vt:lpstr>Courier New</vt:lpstr>
      <vt:lpstr>Wingdings</vt:lpstr>
      <vt:lpstr>Wingdings 2</vt:lpstr>
      <vt:lpstr>Flow</vt:lpstr>
      <vt:lpstr>Programación modular</vt:lpstr>
      <vt:lpstr>Índice</vt:lpstr>
      <vt:lpstr>Fundamentos de la programación</vt:lpstr>
      <vt:lpstr>Programación modular</vt:lpstr>
      <vt:lpstr>Programación modular</vt:lpstr>
      <vt:lpstr>Programación modular</vt:lpstr>
      <vt:lpstr>Programación modular</vt:lpstr>
      <vt:lpstr>Fundamentos de la programación</vt:lpstr>
      <vt:lpstr>Interfaz frente a implementación</vt:lpstr>
      <vt:lpstr>Interfaz frente a implementación</vt:lpstr>
      <vt:lpstr>Interfaz frente a implementación</vt:lpstr>
      <vt:lpstr>Interfaz frente a implementación</vt:lpstr>
      <vt:lpstr>Interfaz frente a implementación</vt:lpstr>
      <vt:lpstr>Fundamentos de la programación</vt:lpstr>
      <vt:lpstr>Programación modular</vt:lpstr>
      <vt:lpstr>Programación modular</vt:lpstr>
      <vt:lpstr>Programación modular</vt:lpstr>
      <vt:lpstr>Programación modular</vt:lpstr>
      <vt:lpstr>Programación modular</vt:lpstr>
      <vt:lpstr>Programación modular</vt:lpstr>
      <vt:lpstr>Programación modular</vt:lpstr>
      <vt:lpstr>Programación modular</vt:lpstr>
      <vt:lpstr>Programación modular</vt:lpstr>
      <vt:lpstr>Fundamentos de la programación</vt:lpstr>
      <vt:lpstr>Compilación de programas multiarchivo</vt:lpstr>
      <vt:lpstr>Fundamentos de la programación</vt:lpstr>
      <vt:lpstr>El preprocesador</vt:lpstr>
      <vt:lpstr>Fundamentos de la programación</vt:lpstr>
      <vt:lpstr>Programación modular</vt:lpstr>
      <vt:lpstr>Módulo de registros</vt:lpstr>
      <vt:lpstr>Módulo de registros</vt:lpstr>
      <vt:lpstr>Módulo de lista</vt:lpstr>
      <vt:lpstr>Módulo de lista</vt:lpstr>
      <vt:lpstr>Programa principal</vt:lpstr>
      <vt:lpstr>Fundamentos de la programación</vt:lpstr>
      <vt:lpstr>Inclusiones múltiples</vt:lpstr>
      <vt:lpstr>Inclusiones múltiples</vt:lpstr>
      <vt:lpstr>Inclusiones múltiples</vt:lpstr>
      <vt:lpstr>Inclusiones múltiples</vt:lpstr>
      <vt:lpstr>Inclusiones múltiples</vt:lpstr>
      <vt:lpstr>Inclusiones múltiples</vt:lpstr>
      <vt:lpstr>Módulo de registros</vt:lpstr>
      <vt:lpstr>Módulo de registros</vt:lpstr>
      <vt:lpstr>Módulo de lista</vt:lpstr>
      <vt:lpstr>Módulo de lista</vt:lpstr>
      <vt:lpstr>Programa principal</vt:lpstr>
      <vt:lpstr>Inclusiones múltiples</vt:lpstr>
      <vt:lpstr>Inclusiones múltiples</vt:lpstr>
      <vt:lpstr>Inclusiones múltiples</vt:lpstr>
      <vt:lpstr>Fundamentos de la programación</vt:lpstr>
      <vt:lpstr>Implementaciones alternativas</vt:lpstr>
      <vt:lpstr>Implementaciones alternativas</vt:lpstr>
      <vt:lpstr>Implementaciones alternativas</vt:lpstr>
      <vt:lpstr>Fundamentos de la programación</vt:lpstr>
      <vt:lpstr>Espacios de nombres</vt:lpstr>
      <vt:lpstr>Espacios de nombres</vt:lpstr>
      <vt:lpstr>Espacios de nombres</vt:lpstr>
      <vt:lpstr>Espacios de nombres</vt:lpstr>
      <vt:lpstr>Ejemplo de espacio de nombres</vt:lpstr>
      <vt:lpstr>Ejemplo de espacio de nombres</vt:lpstr>
      <vt:lpstr>Ejemplo de espacio de nombres</vt:lpstr>
      <vt:lpstr>Ejemplo de espacio de nombres</vt:lpstr>
      <vt:lpstr>Espacios de nombres</vt:lpstr>
      <vt:lpstr>Ejemplo</vt:lpstr>
      <vt:lpstr>Implementaciones alternativas</vt:lpstr>
      <vt:lpstr>Implementaciones alternativas</vt:lpstr>
      <vt:lpstr>Implementaciones alternativas</vt:lpstr>
      <vt:lpstr>Implementaciones alternativas</vt:lpstr>
      <vt:lpstr>Implementaciones alternativas</vt:lpstr>
      <vt:lpstr>Implementaciones alternativas</vt:lpstr>
      <vt:lpstr>Implementaciones alternativas</vt:lpstr>
      <vt:lpstr>Implementaciones alternativas</vt:lpstr>
      <vt:lpstr>Fundamentos de la programación</vt:lpstr>
      <vt:lpstr>Calidad del software</vt:lpstr>
      <vt:lpstr>Prueba y depuración del software</vt:lpstr>
      <vt:lpstr>Reutilización del software</vt:lpstr>
      <vt:lpstr>Acerca de Creative Commons</vt:lpstr>
    </vt:vector>
  </TitlesOfParts>
  <Company>UCM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programación</dc:title>
  <dc:creator>Luis</dc:creator>
  <cp:lastModifiedBy>Luis</cp:lastModifiedBy>
  <cp:revision>958</cp:revision>
  <dcterms:created xsi:type="dcterms:W3CDTF">2010-03-20T08:32:51Z</dcterms:created>
  <dcterms:modified xsi:type="dcterms:W3CDTF">2013-08-31T19:30:23Z</dcterms:modified>
</cp:coreProperties>
</file>