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94" r:id="rId2"/>
    <p:sldId id="296" r:id="rId3"/>
    <p:sldId id="295" r:id="rId4"/>
    <p:sldId id="312" r:id="rId5"/>
    <p:sldId id="297" r:id="rId6"/>
    <p:sldId id="313" r:id="rId7"/>
    <p:sldId id="298" r:id="rId8"/>
    <p:sldId id="314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</p:sldIdLst>
  <p:sldSz cx="12192000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BERTO DE LA ENCINA VARA" initials="ADLEV" lastIdx="1" clrIdx="0">
    <p:extLst>
      <p:ext uri="{19B8F6BF-5375-455C-9EA6-DF929625EA0E}">
        <p15:presenceInfo xmlns:p15="http://schemas.microsoft.com/office/powerpoint/2012/main" userId="S::albertoe@ucm.es::dcb053ae-dad0-483f-a634-40cc344c3c4e" providerId="AD"/>
      </p:ext>
    </p:extLst>
  </p:cmAuthor>
  <p:cmAuthor id="2" name="ALBERTO DE LA ENCINA VARA" initials="ADLEV [2]" lastIdx="1" clrIdx="1">
    <p:extLst>
      <p:ext uri="{19B8F6BF-5375-455C-9EA6-DF929625EA0E}">
        <p15:presenceInfo xmlns:p15="http://schemas.microsoft.com/office/powerpoint/2012/main" userId="ALBERTO DE LA ENCINA VA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420" autoAdjust="0"/>
  </p:normalViewPr>
  <p:slideViewPr>
    <p:cSldViewPr snapToGrid="0">
      <p:cViewPr varScale="1">
        <p:scale>
          <a:sx n="78" d="100"/>
          <a:sy n="78" d="100"/>
        </p:scale>
        <p:origin x="126" y="6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1" d="100"/>
          <a:sy n="91" d="100"/>
        </p:scale>
        <p:origin x="258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558A6B77-4CD0-4837-888F-5450ED07382F}" type="datetime1">
              <a:rPr lang="es-ES" smtClean="0"/>
              <a:t>27/09/2021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s-ES" smtClean="0"/>
              <a:pPr algn="r" rtl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EFBF568D-E0C5-4F7A-80C1-F7598EC89943}" type="datetime1">
              <a:rPr lang="es-ES" noProof="0" smtClean="0"/>
              <a:pPr/>
              <a:t>27/09/2021</a:t>
            </a:fld>
            <a:endParaRPr lang="es-ES" noProof="0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el estilo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C8DC57A8-AE18-4654-B6AF-04B3577165BE}" type="slidenum">
              <a:rPr lang="es-ES" noProof="0" smtClean="0"/>
              <a:pPr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39759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Selección:</a:t>
            </a:r>
            <a:endParaRPr lang="es-ES" baseline="0" dirty="0"/>
          </a:p>
          <a:p>
            <a:r>
              <a:rPr lang="es-ES" baseline="0" dirty="0"/>
              <a:t>	1. Los empleados que se llaman “Ramón”</a:t>
            </a:r>
          </a:p>
          <a:p>
            <a:r>
              <a:rPr lang="es-ES" baseline="0" dirty="0"/>
              <a:t>	2. Los empleados que han nacido en “Segovia y tiene su </a:t>
            </a:r>
            <a:r>
              <a:rPr lang="es-ES" baseline="0" dirty="0" err="1"/>
              <a:t>idPr</a:t>
            </a:r>
            <a:r>
              <a:rPr lang="es-ES" baseline="0" dirty="0"/>
              <a:t> mayor que la </a:t>
            </a:r>
            <a:r>
              <a:rPr lang="es-ES" baseline="0" dirty="0" err="1"/>
              <a:t>idE</a:t>
            </a:r>
            <a:r>
              <a:rPr lang="es-ES" baseline="0" dirty="0"/>
              <a:t>.</a:t>
            </a:r>
          </a:p>
          <a:p>
            <a:r>
              <a:rPr lang="es-ES" baseline="0" dirty="0"/>
              <a:t>	3. Los empleados que no tiene proyecto.</a:t>
            </a:r>
          </a:p>
          <a:p>
            <a:r>
              <a:rPr lang="es-ES" baseline="0" dirty="0"/>
              <a:t>Proyección:</a:t>
            </a:r>
          </a:p>
          <a:p>
            <a:r>
              <a:rPr lang="es-ES" baseline="0" dirty="0"/>
              <a:t>	1. Los nombres de empleados y sus ciudades.</a:t>
            </a:r>
          </a:p>
          <a:p>
            <a:r>
              <a:rPr lang="es-ES" baseline="0" dirty="0"/>
              <a:t>	2. La identidad de proyecto, junto con su identidad de empleado y su ciudad. (Sirve para cambiar el orden)</a:t>
            </a:r>
          </a:p>
          <a:p>
            <a:r>
              <a:rPr lang="es-ES" baseline="0" dirty="0"/>
              <a:t>	3. La identidad de empleado, el nombre de empleado y la identidad de empleado. (Sirve para duplicar atributos)</a:t>
            </a:r>
          </a:p>
          <a:p>
            <a:r>
              <a:rPr lang="es-ES" baseline="0" dirty="0"/>
              <a:t>Renombramiento:</a:t>
            </a:r>
          </a:p>
          <a:p>
            <a:r>
              <a:rPr lang="es-ES" baseline="0" dirty="0"/>
              <a:t>	1. Renombrar la tabla para que se llame E1.</a:t>
            </a:r>
          </a:p>
          <a:p>
            <a:r>
              <a:rPr lang="es-ES" baseline="0" dirty="0"/>
              <a:t>	2. Renombrar el atributo “</a:t>
            </a:r>
            <a:r>
              <a:rPr lang="es-ES" baseline="0" dirty="0" err="1"/>
              <a:t>nombreP</a:t>
            </a:r>
            <a:r>
              <a:rPr lang="es-ES" baseline="0" dirty="0"/>
              <a:t>” para que se llame </a:t>
            </a:r>
            <a:r>
              <a:rPr lang="es-ES" baseline="0" dirty="0" err="1"/>
              <a:t>nombrePropio</a:t>
            </a:r>
            <a:r>
              <a:rPr lang="es-ES" baseline="0" dirty="0"/>
              <a:t>.</a:t>
            </a:r>
          </a:p>
          <a:p>
            <a:r>
              <a:rPr lang="es-ES" baseline="0" dirty="0"/>
              <a:t>Unión:</a:t>
            </a:r>
          </a:p>
          <a:p>
            <a:r>
              <a:rPr lang="es-ES" baseline="0" dirty="0"/>
              <a:t>	1. Los empleados que han nacido en “Segovia” y en “Bilbao”.</a:t>
            </a:r>
          </a:p>
          <a:p>
            <a:r>
              <a:rPr lang="es-ES" baseline="0" dirty="0"/>
              <a:t>	2. La identidad de los empleados junto con el nombre propio y la identidad de proyecto junto con la ciudad.</a:t>
            </a:r>
          </a:p>
          <a:p>
            <a:r>
              <a:rPr lang="es-ES" baseline="0" dirty="0"/>
              <a:t>Intersección:</a:t>
            </a:r>
          </a:p>
          <a:p>
            <a:r>
              <a:rPr lang="es-ES" baseline="0" dirty="0"/>
              <a:t>	1. Los nombres propios que se repiten en “Barcelona” y en “Segovia”.</a:t>
            </a:r>
          </a:p>
          <a:p>
            <a:r>
              <a:rPr lang="es-ES" baseline="0" dirty="0"/>
              <a:t>	2.  Los proyectos que tienen gente trabajando de “Madrid” y “Barcelona”.</a:t>
            </a:r>
          </a:p>
          <a:p>
            <a:r>
              <a:rPr lang="es-ES" baseline="0" dirty="0"/>
              <a:t>Resta:</a:t>
            </a:r>
          </a:p>
          <a:p>
            <a:r>
              <a:rPr lang="es-ES" baseline="0" dirty="0"/>
              <a:t>	1. Los nombres de los empleados con </a:t>
            </a:r>
            <a:r>
              <a:rPr lang="es-ES" baseline="0" dirty="0" err="1"/>
              <a:t>idPr</a:t>
            </a:r>
            <a:r>
              <a:rPr lang="es-ES" baseline="0" dirty="0"/>
              <a:t> &lt;= </a:t>
            </a:r>
            <a:r>
              <a:rPr lang="es-ES" baseline="0" dirty="0" err="1"/>
              <a:t>idE</a:t>
            </a:r>
            <a:r>
              <a:rPr lang="es-ES" baseline="0" dirty="0"/>
              <a:t> que no se llamen igual que ninguno de los empleados sin proyecto.</a:t>
            </a:r>
          </a:p>
          <a:p>
            <a:r>
              <a:rPr lang="es-ES" baseline="0" dirty="0"/>
              <a:t>	2. Los nombres propios de los empleados de “Segovia” de los que no se tenga ningún empleado con dicho nombre en “Barcelona”.</a:t>
            </a:r>
          </a:p>
          <a:p>
            <a:r>
              <a:rPr lang="es-ES" baseline="0" dirty="0"/>
              <a:t>Otras:</a:t>
            </a:r>
          </a:p>
          <a:p>
            <a:r>
              <a:rPr lang="es-ES" baseline="0" dirty="0"/>
              <a:t>	1.  Las ciudades de nacimientos de los empleados que se llaman “Ramón” y de los empleados que se llaman “Jordi”.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DC57A8-AE18-4654-B6AF-04B3577165BE}" type="slidenum">
              <a:rPr lang="es-ES" noProof="0" smtClean="0"/>
              <a:pPr/>
              <a:t>18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742234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Autofit/>
          </a:bodyPr>
          <a:lstStyle>
            <a:lvl1pPr algn="l" rtl="0">
              <a:defRPr sz="48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r>
              <a:rPr lang="es-ES" noProof="0"/>
              <a:t>Haga clic para modificar el estilo de subtítulo del patrón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imágenes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Autofit/>
          </a:bodyPr>
          <a:lstStyle>
            <a:lvl1pPr algn="l" rtl="0">
              <a:defRPr sz="22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84" name="Grupo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6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7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8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9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0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1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2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3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4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5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6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97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grpSp>
        <p:nvGrpSpPr>
          <p:cNvPr id="98" name="Grupo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0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1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2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3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4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5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6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7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8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9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0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11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grpSp>
        <p:nvGrpSpPr>
          <p:cNvPr id="112" name="Grupo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25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126" name="Marcador de posición de texto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519939F-43D3-4324-9F4F-42CDB000E3C7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>
            <a:lvl1pPr>
              <a:defRPr/>
            </a:lvl1pPr>
          </a:lstStyle>
          <a:p>
            <a:fld id="{E3BAA520-A56B-49DA-92B3-D0067F0E655D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8" name="Grupo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orma libre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" name="Forma libre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grpSp>
          <p:nvGrpSpPr>
            <p:cNvPr id="11" name="Grupo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orma libre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s-ES" noProof="0" dirty="0"/>
              </a:p>
            </p:txBody>
          </p:sp>
          <p:sp>
            <p:nvSpPr>
              <p:cNvPr id="21" name="Forma libre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s-ES" noProof="0" dirty="0"/>
              </a:p>
            </p:txBody>
          </p:sp>
        </p:grpSp>
        <p:sp>
          <p:nvSpPr>
            <p:cNvPr id="12" name="Forma libre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3" name="Forma libre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4" name="Forma libre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5" name="Forma libre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7" name="Forma libre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8" name="Forma libre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" name="Marcador de posición de imagen 2" descr="Marcador de posición vacío para agregar una imagen. Haga clic en el marcador de posición y seleccione la imagen que desee agregar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553999F-2B7E-4E53-B2AA-9D6AAB411625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B54249A-9EFC-47CA-B12B-CD3D7A872E84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>
            <a:lvl1pPr>
              <a:lnSpc>
                <a:spcPct val="100000"/>
              </a:lnSpc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DA0C0C8-5684-43C4-904E-0FB22905C473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B4623C-B897-4B83-BDAE-F115E20A574A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DCB58F-E925-46E4-B6E4-85434F6F7AAB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9" name="Marcador de posición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40FB2C9-48A4-415D-9D77-1967959E94CA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8B106F-AADF-485C-AA6D-966058E0CC5B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F7DD3E5-95B8-4534-A709-E227FCBD02D6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ágenes con ley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9" name="Grupo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3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4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5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7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8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0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1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6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39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22" name="Grupo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7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0" name="Marcador de posición de texto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C7862D9-87B8-4E62-A304-494207D094A9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imágenes con ley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52" name="Grupo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79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1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84" name="Grupo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6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7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8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9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0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1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2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3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4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5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6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78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2" name="Marcador de posición de texto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97" name="Grupo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9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0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1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2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3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4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5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6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7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8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9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80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3" name="Marcador de posición de texto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F694F91-2F43-47E3-B763-F4C14F967562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fld id="{89810851-C74B-4933-869A-32CF9F184F44}" type="datetime1">
              <a:rPr lang="es-ES" noProof="0" smtClean="0"/>
              <a:t>27/09/2021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es-ES" dirty="0"/>
              <a:t>Bases de datos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es-ES" dirty="0"/>
              <a:t>Algebra relacional</a:t>
            </a:r>
          </a:p>
        </p:txBody>
      </p:sp>
    </p:spTree>
    <p:extLst>
      <p:ext uri="{BB962C8B-B14F-4D97-AF65-F5344CB8AC3E}">
        <p14:creationId xmlns:p14="http://schemas.microsoft.com/office/powerpoint/2010/main" val="220904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573196B8-5361-43F2-A295-1542E489E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11468100" cy="5649929"/>
          </a:xfrm>
        </p:spPr>
        <p:txBody>
          <a:bodyPr>
            <a:normAutofit fontScale="92500" lnSpcReduction="20000"/>
          </a:bodyPr>
          <a:lstStyle/>
          <a:p>
            <a:pPr lvl="1">
              <a:lnSpc>
                <a:spcPct val="90000"/>
              </a:lnSpc>
            </a:pPr>
            <a:r>
              <a:rPr lang="es-ES" sz="2800" dirty="0"/>
              <a:t>Operación binaria</a:t>
            </a:r>
          </a:p>
          <a:p>
            <a:pPr lvl="1">
              <a:lnSpc>
                <a:spcPct val="90000"/>
              </a:lnSpc>
            </a:pPr>
            <a:r>
              <a:rPr lang="es-ES" sz="2800" dirty="0"/>
              <a:t>La relación resultante R  cumple que:</a:t>
            </a:r>
          </a:p>
          <a:p>
            <a:pPr lvl="2">
              <a:lnSpc>
                <a:spcPct val="90000"/>
              </a:lnSpc>
            </a:pPr>
            <a:r>
              <a:rPr lang="es-ES" sz="2800" dirty="0"/>
              <a:t>Su esquema es la combinación de atributos de las dos relaciones.</a:t>
            </a:r>
          </a:p>
          <a:p>
            <a:pPr lvl="3">
              <a:lnSpc>
                <a:spcPct val="90000"/>
              </a:lnSpc>
            </a:pPr>
            <a:r>
              <a:rPr lang="es-ES" sz="2600" dirty="0"/>
              <a:t>R1 (A</a:t>
            </a:r>
            <a:r>
              <a:rPr lang="es-ES" sz="2600" baseline="-25000" dirty="0"/>
              <a:t>1</a:t>
            </a:r>
            <a:r>
              <a:rPr lang="es-ES" sz="2600" dirty="0"/>
              <a:t>, ..., </a:t>
            </a:r>
            <a:r>
              <a:rPr lang="es-ES" sz="2600" dirty="0" err="1"/>
              <a:t>A</a:t>
            </a:r>
            <a:r>
              <a:rPr lang="es-ES" sz="2600" baseline="-25000" dirty="0" err="1"/>
              <a:t>n</a:t>
            </a:r>
            <a:r>
              <a:rPr lang="es-ES" sz="2600" dirty="0"/>
              <a:t>) </a:t>
            </a:r>
            <a:r>
              <a:rPr lang="es-ES" sz="2600" dirty="0">
                <a:latin typeface="Cambria Math" pitchFamily="18" charset="0"/>
                <a:ea typeface="Cambria Math" pitchFamily="18" charset="0"/>
              </a:rPr>
              <a:t>×</a:t>
            </a:r>
            <a:r>
              <a:rPr lang="es-ES" sz="2600" dirty="0"/>
              <a:t> R2 (B</a:t>
            </a:r>
            <a:r>
              <a:rPr lang="es-ES" sz="2600" baseline="-25000" dirty="0"/>
              <a:t>1</a:t>
            </a:r>
            <a:r>
              <a:rPr lang="es-ES" sz="2600" dirty="0"/>
              <a:t>, ..., </a:t>
            </a:r>
            <a:r>
              <a:rPr lang="es-ES" sz="2600" dirty="0" err="1"/>
              <a:t>B</a:t>
            </a:r>
            <a:r>
              <a:rPr lang="es-ES" sz="2600" baseline="-25000" dirty="0" err="1"/>
              <a:t>m</a:t>
            </a:r>
            <a:r>
              <a:rPr lang="es-ES" sz="2600" dirty="0"/>
              <a:t>) </a:t>
            </a:r>
            <a:r>
              <a:rPr lang="es-ES" sz="2600" dirty="0">
                <a:latin typeface="Cambria Math"/>
                <a:ea typeface="Cambria Math"/>
              </a:rPr>
              <a:t>→</a:t>
            </a:r>
            <a:r>
              <a:rPr lang="es-ES" sz="2600" dirty="0"/>
              <a:t> R (A</a:t>
            </a:r>
            <a:r>
              <a:rPr lang="es-ES" sz="2600" baseline="-25000" dirty="0"/>
              <a:t>1</a:t>
            </a:r>
            <a:r>
              <a:rPr lang="es-ES" sz="2600" dirty="0"/>
              <a:t>, ..., </a:t>
            </a:r>
            <a:r>
              <a:rPr lang="es-ES" sz="2600" dirty="0" err="1"/>
              <a:t>A</a:t>
            </a:r>
            <a:r>
              <a:rPr lang="es-ES" sz="2600" baseline="-25000" dirty="0" err="1"/>
              <a:t>n</a:t>
            </a:r>
            <a:r>
              <a:rPr lang="es-ES" sz="2600" dirty="0"/>
              <a:t>, B</a:t>
            </a:r>
            <a:r>
              <a:rPr lang="es-ES" sz="2600" baseline="-25000" dirty="0"/>
              <a:t>1</a:t>
            </a:r>
            <a:r>
              <a:rPr lang="es-ES" sz="2600" dirty="0"/>
              <a:t>, ..., </a:t>
            </a:r>
            <a:r>
              <a:rPr lang="es-ES" sz="2600" dirty="0" err="1"/>
              <a:t>B</a:t>
            </a:r>
            <a:r>
              <a:rPr lang="es-ES" sz="2600" baseline="-25000" dirty="0" err="1"/>
              <a:t>m</a:t>
            </a:r>
            <a:r>
              <a:rPr lang="es-ES" sz="2600" dirty="0"/>
              <a:t>)</a:t>
            </a:r>
          </a:p>
          <a:p>
            <a:pPr lvl="2">
              <a:lnSpc>
                <a:spcPct val="90000"/>
              </a:lnSpc>
            </a:pPr>
            <a:r>
              <a:rPr lang="es-ES" sz="2800" dirty="0"/>
              <a:t>Contiene las </a:t>
            </a:r>
            <a:r>
              <a:rPr lang="es-ES" sz="2800" dirty="0" err="1"/>
              <a:t>tuplas</a:t>
            </a:r>
            <a:r>
              <a:rPr lang="es-ES" sz="2800" dirty="0"/>
              <a:t> resultantes de </a:t>
            </a:r>
            <a:r>
              <a:rPr lang="es-ES" sz="2800" b="1" dirty="0"/>
              <a:t>combinar cada una de las </a:t>
            </a:r>
            <a:r>
              <a:rPr lang="es-ES" sz="2800" b="1" dirty="0" err="1"/>
              <a:t>tuplas</a:t>
            </a:r>
            <a:r>
              <a:rPr lang="es-ES" sz="2800" b="1" dirty="0"/>
              <a:t> de la primera relación con todas las de la segunda</a:t>
            </a:r>
            <a:endParaRPr lang="es-ES" sz="2800" dirty="0"/>
          </a:p>
          <a:p>
            <a:pPr lvl="2">
              <a:lnSpc>
                <a:spcPct val="90000"/>
              </a:lnSpc>
            </a:pPr>
            <a:r>
              <a:rPr lang="es-ES" sz="2800" dirty="0"/>
              <a:t>Ejemplo: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R1 (A</a:t>
            </a:r>
            <a:r>
              <a:rPr lang="es-ES" sz="1400" baseline="-25000" dirty="0"/>
              <a:t>1</a:t>
            </a:r>
            <a:r>
              <a:rPr lang="es-ES" sz="1400" dirty="0"/>
              <a:t>, ..., </a:t>
            </a:r>
            <a:r>
              <a:rPr lang="es-ES" sz="1400" dirty="0" err="1"/>
              <a:t>A</a:t>
            </a:r>
            <a:r>
              <a:rPr lang="es-ES" sz="1400" baseline="-25000" dirty="0" err="1"/>
              <a:t>n</a:t>
            </a:r>
            <a:r>
              <a:rPr lang="es-ES" sz="1400" dirty="0"/>
              <a:t>)		R2 (B</a:t>
            </a:r>
            <a:r>
              <a:rPr lang="es-ES" sz="1400" baseline="-25000" dirty="0"/>
              <a:t>1</a:t>
            </a:r>
            <a:r>
              <a:rPr lang="es-ES" sz="1400" dirty="0"/>
              <a:t>, ..., </a:t>
            </a:r>
            <a:r>
              <a:rPr lang="es-ES" sz="1400" dirty="0" err="1"/>
              <a:t>B</a:t>
            </a:r>
            <a:r>
              <a:rPr lang="es-ES" sz="1400" baseline="-25000" dirty="0" err="1"/>
              <a:t>m</a:t>
            </a:r>
            <a:r>
              <a:rPr lang="es-ES" sz="1400" dirty="0"/>
              <a:t>) 		R1 (A</a:t>
            </a:r>
            <a:r>
              <a:rPr lang="es-ES" sz="1400" baseline="-25000" dirty="0"/>
              <a:t>1</a:t>
            </a:r>
            <a:r>
              <a:rPr lang="es-ES" sz="1400" dirty="0"/>
              <a:t>, ..., </a:t>
            </a:r>
            <a:r>
              <a:rPr lang="es-ES" sz="1400" dirty="0" err="1"/>
              <a:t>A</a:t>
            </a:r>
            <a:r>
              <a:rPr lang="es-ES" sz="1400" baseline="-25000" dirty="0" err="1"/>
              <a:t>n</a:t>
            </a:r>
            <a:r>
              <a:rPr lang="es-ES" sz="1400" dirty="0"/>
              <a:t>) </a:t>
            </a:r>
            <a:r>
              <a:rPr lang="es-ES" sz="1400" dirty="0">
                <a:latin typeface="Cambria Math" pitchFamily="18" charset="0"/>
                <a:ea typeface="Cambria Math" pitchFamily="18" charset="0"/>
              </a:rPr>
              <a:t>×</a:t>
            </a:r>
            <a:r>
              <a:rPr lang="es-ES" sz="1400" dirty="0"/>
              <a:t> R2 (B</a:t>
            </a:r>
            <a:r>
              <a:rPr lang="es-ES" sz="1400" baseline="-25000" dirty="0"/>
              <a:t>1</a:t>
            </a:r>
            <a:r>
              <a:rPr lang="es-ES" sz="1400" dirty="0"/>
              <a:t>, ..., </a:t>
            </a:r>
            <a:r>
              <a:rPr lang="es-ES" sz="1400" dirty="0" err="1"/>
              <a:t>B</a:t>
            </a:r>
            <a:r>
              <a:rPr lang="es-ES" sz="1400" baseline="-25000" dirty="0" err="1"/>
              <a:t>m</a:t>
            </a:r>
            <a:r>
              <a:rPr lang="es-ES" sz="1400" dirty="0"/>
              <a:t>)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x1, ..., x1		y1, ..., y1		x1, ..., x1, y1, ..., y1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x2, ..., x2		y2, ..., y2		x1, ..., x1, y2, ..., y2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x3, ..., x3				x2, ..., x2, y1, ..., y1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				x2, ..., x2, y2, ..., y2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				x3, ..., x3, y1, ..., y1</a:t>
            </a:r>
          </a:p>
          <a:p>
            <a:pPr>
              <a:lnSpc>
                <a:spcPct val="90000"/>
              </a:lnSpc>
            </a:pPr>
            <a:r>
              <a:rPr lang="es-ES" sz="1400" dirty="0"/>
              <a:t>					x3, ..., x3, y2, ..., y2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4C18866-DE56-44ED-8639-6C2891AFB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Producto cartesiano </a:t>
            </a:r>
            <a:r>
              <a:rPr lang="es-ES" dirty="0">
                <a:latin typeface="Cambria Math" pitchFamily="18" charset="0"/>
                <a:ea typeface="Cambria Math" pitchFamily="18" charset="0"/>
              </a:rPr>
              <a:t>× </a:t>
            </a:r>
            <a:br>
              <a:rPr lang="es-ES" dirty="0">
                <a:latin typeface="Cambria Math" pitchFamily="18" charset="0"/>
                <a:ea typeface="Cambria Math" pitchFamily="18" charset="0"/>
              </a:rPr>
            </a:br>
            <a:endParaRPr lang="es-ES" dirty="0"/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3FA26658-0099-4EE5-8BAE-14C5B7923D03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10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9468858-D70D-480F-88BE-D9ECA061466E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420336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C40F6CDC-C478-4782-86E6-8C4B3283D7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71546"/>
            <a:ext cx="11382375" cy="5284804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s-ES" sz="2600" dirty="0"/>
              <a:t>Reunión con </a:t>
            </a:r>
            <a:r>
              <a:rPr lang="es-ES" sz="2600" b="1" dirty="0"/>
              <a:t>condición implícita</a:t>
            </a:r>
          </a:p>
          <a:p>
            <a:pPr lvl="2"/>
            <a:r>
              <a:rPr lang="es-ES" sz="2600" dirty="0"/>
              <a:t>Se seleccionan aquellas tuplas cuyos valores coincidan en los atributos con igual nombre</a:t>
            </a:r>
          </a:p>
          <a:p>
            <a:pPr lvl="2"/>
            <a:r>
              <a:rPr lang="es-ES" sz="2600" dirty="0"/>
              <a:t>Se eliminan los atributos duplicados</a:t>
            </a:r>
          </a:p>
          <a:p>
            <a:pPr lvl="1"/>
            <a:r>
              <a:rPr lang="es-ES" sz="2600" dirty="0"/>
              <a:t>Dadas dos relaciones R1(S) y R2(T) siendo S y T sus listas de atributos y con k atributos comunes ambas relaciones, </a:t>
            </a:r>
            <a:r>
              <a:rPr lang="es-ES" sz="2600" dirty="0" err="1"/>
              <a:t>A</a:t>
            </a:r>
            <a:r>
              <a:rPr lang="es-ES" sz="2600" baseline="-25000" dirty="0" err="1"/>
              <a:t>i</a:t>
            </a:r>
            <a:r>
              <a:rPr lang="es-ES" sz="2600" dirty="0"/>
              <a:t> (1&lt;=i&lt;=k) :</a:t>
            </a:r>
          </a:p>
          <a:p>
            <a:pPr marL="0" lvl="1" indent="0">
              <a:buNone/>
            </a:pPr>
            <a:r>
              <a:rPr lang="es-ES" sz="2600" dirty="0"/>
              <a:t> </a:t>
            </a:r>
            <a:r>
              <a:rPr lang="es-ES" sz="2400" dirty="0"/>
              <a:t>R1 </a:t>
            </a:r>
            <a:r>
              <a:rPr lang="es-ES" sz="2400" dirty="0">
                <a:latin typeface="Cambria Math"/>
                <a:ea typeface="Cambria Math"/>
              </a:rPr>
              <a:t>⋈</a:t>
            </a:r>
            <a:r>
              <a:rPr lang="es-ES" sz="2400" dirty="0"/>
              <a:t> R2 </a:t>
            </a:r>
            <a:r>
              <a:rPr lang="es-ES" sz="2400" dirty="0">
                <a:latin typeface="Symbol" pitchFamily="18" charset="2"/>
              </a:rPr>
              <a:t>º </a:t>
            </a:r>
            <a:r>
              <a:rPr lang="es-ES" sz="2400" dirty="0">
                <a:latin typeface="Cambria Math"/>
                <a:ea typeface="Cambria Math"/>
              </a:rPr>
              <a:t>∏ </a:t>
            </a:r>
            <a:r>
              <a:rPr lang="es-ES" sz="2400" baseline="-25000" dirty="0"/>
              <a:t>S</a:t>
            </a:r>
            <a:r>
              <a:rPr lang="es-ES" sz="2400" dirty="0">
                <a:latin typeface="Cambria Math"/>
                <a:ea typeface="Cambria Math"/>
              </a:rPr>
              <a:t> </a:t>
            </a:r>
            <a:r>
              <a:rPr lang="es-ES" sz="2400" baseline="-25000" dirty="0">
                <a:latin typeface="Cambria Math"/>
                <a:ea typeface="Cambria Math"/>
              </a:rPr>
              <a:t>∪ </a:t>
            </a:r>
            <a:r>
              <a:rPr lang="es-ES" sz="2400" baseline="-25000" dirty="0"/>
              <a:t>T</a:t>
            </a:r>
            <a:r>
              <a:rPr lang="es-ES" sz="2400" dirty="0"/>
              <a:t> (</a:t>
            </a:r>
            <a:r>
              <a:rPr lang="el-GR" sz="2400" dirty="0">
                <a:latin typeface="Cambria Math"/>
                <a:ea typeface="Cambria Math"/>
              </a:rPr>
              <a:t>σ</a:t>
            </a:r>
            <a:r>
              <a:rPr lang="es-ES" sz="2400" baseline="-25000" dirty="0"/>
              <a:t>R1.A1</a:t>
            </a:r>
            <a:r>
              <a:rPr lang="es-ES" sz="2400" dirty="0"/>
              <a:t> </a:t>
            </a:r>
            <a:r>
              <a:rPr lang="es-ES" sz="2400" baseline="-25000" dirty="0"/>
              <a:t>= R2.A1</a:t>
            </a:r>
            <a:r>
              <a:rPr lang="es-ES" sz="2400" baseline="-25000" dirty="0">
                <a:latin typeface="Cambria Math"/>
                <a:ea typeface="Cambria Math"/>
              </a:rPr>
              <a:t>  ∧ </a:t>
            </a:r>
            <a:r>
              <a:rPr lang="es-ES" sz="2400" baseline="-25000" dirty="0"/>
              <a:t>R1.A2</a:t>
            </a:r>
            <a:r>
              <a:rPr lang="es-ES" sz="2400" dirty="0"/>
              <a:t> </a:t>
            </a:r>
            <a:r>
              <a:rPr lang="es-ES" sz="2400" baseline="-25000" dirty="0"/>
              <a:t>= R2.A2</a:t>
            </a:r>
            <a:r>
              <a:rPr lang="es-ES" sz="2400" baseline="-25000" dirty="0">
                <a:latin typeface="Cambria Math"/>
                <a:ea typeface="Cambria Math"/>
              </a:rPr>
              <a:t>  ∧ … ∧ </a:t>
            </a:r>
            <a:r>
              <a:rPr lang="es-ES" sz="2400" baseline="-25000" dirty="0"/>
              <a:t>R1.Ak</a:t>
            </a:r>
            <a:r>
              <a:rPr lang="es-ES" sz="2400" dirty="0"/>
              <a:t> </a:t>
            </a:r>
            <a:r>
              <a:rPr lang="es-ES" sz="2400" baseline="-25000" dirty="0"/>
              <a:t>= R2.Ak</a:t>
            </a:r>
            <a:r>
              <a:rPr lang="es-ES" sz="2400" dirty="0"/>
              <a:t> (R1 </a:t>
            </a:r>
            <a:r>
              <a:rPr lang="es-ES" sz="2400" dirty="0">
                <a:latin typeface="Cambria Math" pitchFamily="18" charset="0"/>
                <a:ea typeface="Cambria Math" pitchFamily="18" charset="0"/>
              </a:rPr>
              <a:t>×</a:t>
            </a:r>
            <a:r>
              <a:rPr lang="es-ES" sz="2400" dirty="0"/>
              <a:t> R2))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sz="2400" dirty="0"/>
              <a:t>En este caso S ∪ T se refiere a la unión de las listas de atributos que forman las relaciones R1 y R2 (es decir, se eliminan los duplicados)</a:t>
            </a:r>
          </a:p>
          <a:p>
            <a:pPr lvl="1"/>
            <a:r>
              <a:rPr lang="es-ES" sz="2600" dirty="0"/>
              <a:t>Si no hay atributos comunes, es decir, S </a:t>
            </a:r>
            <a:r>
              <a:rPr lang="en-US" sz="2600" dirty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 pitchFamily="18" charset="2"/>
              </a:rPr>
              <a:t></a:t>
            </a:r>
            <a:r>
              <a:rPr lang="en-US" sz="2600" dirty="0">
                <a:cs typeface="Times New Roman" pitchFamily="18" charset="0"/>
                <a:sym typeface="Symbol" pitchFamily="18" charset="2"/>
              </a:rPr>
              <a:t> T = </a:t>
            </a:r>
            <a:r>
              <a:rPr lang="en-US" sz="2600" dirty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 pitchFamily="18" charset="2"/>
              </a:rPr>
              <a:t> :</a:t>
            </a:r>
          </a:p>
          <a:p>
            <a:pPr marL="358775" lvl="2" indent="0">
              <a:buNone/>
            </a:pPr>
            <a:r>
              <a:rPr lang="es-ES" sz="2600" dirty="0"/>
              <a:t>			R1 </a:t>
            </a:r>
            <a:r>
              <a:rPr lang="es-ES" sz="2600" dirty="0">
                <a:latin typeface="Cambria Math"/>
                <a:ea typeface="Cambria Math"/>
              </a:rPr>
              <a:t>⋈</a:t>
            </a:r>
            <a:r>
              <a:rPr lang="es-ES" sz="2600" dirty="0"/>
              <a:t> R2 </a:t>
            </a:r>
            <a:r>
              <a:rPr lang="es-ES" sz="2600" dirty="0">
                <a:latin typeface="Symbol" pitchFamily="18" charset="2"/>
              </a:rPr>
              <a:t>º </a:t>
            </a:r>
            <a:r>
              <a:rPr lang="es-ES" sz="2600" dirty="0"/>
              <a:t>R1 </a:t>
            </a:r>
            <a:r>
              <a:rPr lang="es-ES" sz="2600" dirty="0">
                <a:latin typeface="Cambria Math" pitchFamily="18" charset="0"/>
                <a:ea typeface="Cambria Math" pitchFamily="18" charset="0"/>
              </a:rPr>
              <a:t>×</a:t>
            </a:r>
            <a:r>
              <a:rPr lang="es-ES" sz="2600" dirty="0"/>
              <a:t> R2</a:t>
            </a:r>
          </a:p>
          <a:p>
            <a:pPr lvl="1"/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3D60D0E-3B1C-44FF-A453-471C781E8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Reunión / </a:t>
            </a:r>
            <a:r>
              <a:rPr lang="es-ES" dirty="0" err="1"/>
              <a:t>Join</a:t>
            </a:r>
            <a:r>
              <a:rPr lang="es-ES" dirty="0"/>
              <a:t> Natural </a:t>
            </a:r>
            <a:r>
              <a:rPr lang="es-ES" dirty="0">
                <a:latin typeface="Cambria Math"/>
                <a:ea typeface="Cambria Math"/>
              </a:rPr>
              <a:t>⋈</a:t>
            </a:r>
            <a:br>
              <a:rPr lang="es-ES" dirty="0">
                <a:latin typeface="Cambria Math"/>
                <a:ea typeface="Cambria Math"/>
              </a:rPr>
            </a:br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BD13B1E4-5B9D-43FB-A946-ED03D4F11E9A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11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61259AE-1C2E-4273-85CF-3FD1B6F507C5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88686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A238BB-0765-46B0-B90E-001493A1F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Reunión / </a:t>
            </a:r>
            <a:r>
              <a:rPr lang="es-ES" dirty="0" err="1"/>
              <a:t>Join</a:t>
            </a:r>
            <a:r>
              <a:rPr lang="es-ES" dirty="0"/>
              <a:t> </a:t>
            </a:r>
            <a:r>
              <a:rPr lang="es-ES" dirty="0">
                <a:latin typeface="Cambria Math"/>
                <a:ea typeface="Cambria Math"/>
              </a:rPr>
              <a:t>⋈</a:t>
            </a:r>
            <a:r>
              <a:rPr lang="es-ES" baseline="-25000" dirty="0"/>
              <a:t>c</a:t>
            </a:r>
            <a:br>
              <a:rPr lang="es-ES" baseline="-25000" dirty="0"/>
            </a:br>
            <a:endParaRPr lang="es-ES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C64AD732-32DA-4977-848E-E44A3E65C12F}"/>
              </a:ext>
            </a:extLst>
          </p:cNvPr>
          <p:cNvSpPr txBox="1">
            <a:spLocks/>
          </p:cNvSpPr>
          <p:nvPr/>
        </p:nvSpPr>
        <p:spPr>
          <a:xfrm>
            <a:off x="457199" y="1076324"/>
            <a:ext cx="11315701" cy="5137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s-ES" sz="2100" dirty="0"/>
              <a:t>Operación binaria que implementa el producto cartesiano con condición</a:t>
            </a:r>
          </a:p>
          <a:p>
            <a:pPr lvl="1"/>
            <a:r>
              <a:rPr lang="es-ES" sz="2100" dirty="0"/>
              <a:t>R1 ⋈</a:t>
            </a:r>
            <a:r>
              <a:rPr lang="es-ES" sz="2100" baseline="-25000" dirty="0"/>
              <a:t>c</a:t>
            </a:r>
            <a:r>
              <a:rPr lang="es-ES" sz="2100" dirty="0"/>
              <a:t> R2 = conjunto de tuplas resultantes del producto cartesiano R1</a:t>
            </a:r>
            <a:r>
              <a:rPr lang="es-ES" sz="2100" dirty="0">
                <a:latin typeface="Cambria Math" pitchFamily="18" charset="0"/>
                <a:ea typeface="Cambria Math" pitchFamily="18" charset="0"/>
              </a:rPr>
              <a:t> × </a:t>
            </a:r>
            <a:r>
              <a:rPr lang="es-ES" sz="2100" dirty="0"/>
              <a:t>R2 que cumplen la condición c. (</a:t>
            </a:r>
            <a:r>
              <a:rPr lang="es-ES" dirty="0"/>
              <a:t>R1 </a:t>
            </a:r>
            <a:r>
              <a:rPr lang="es-ES" dirty="0">
                <a:latin typeface="Cambria Math"/>
                <a:ea typeface="Cambria Math"/>
              </a:rPr>
              <a:t>⋈</a:t>
            </a:r>
            <a:r>
              <a:rPr lang="es-ES" baseline="-25000" dirty="0"/>
              <a:t>c</a:t>
            </a:r>
            <a:r>
              <a:rPr lang="es-ES" dirty="0"/>
              <a:t> R2 </a:t>
            </a:r>
            <a:r>
              <a:rPr lang="es-ES" dirty="0">
                <a:latin typeface="Symbol" pitchFamily="18" charset="2"/>
              </a:rPr>
              <a:t>º </a:t>
            </a:r>
            <a:r>
              <a:rPr lang="el-GR" dirty="0">
                <a:latin typeface="Cambria Math"/>
                <a:ea typeface="Cambria Math"/>
              </a:rPr>
              <a:t>σ</a:t>
            </a:r>
            <a:r>
              <a:rPr lang="es-ES" baseline="-25000" dirty="0"/>
              <a:t>c</a:t>
            </a:r>
            <a:r>
              <a:rPr lang="es-ES" dirty="0"/>
              <a:t> (R1 </a:t>
            </a:r>
            <a:r>
              <a:rPr lang="es-ES" dirty="0">
                <a:latin typeface="Cambria Math" pitchFamily="18" charset="0"/>
                <a:ea typeface="Cambria Math" pitchFamily="18" charset="0"/>
              </a:rPr>
              <a:t>×</a:t>
            </a:r>
            <a:r>
              <a:rPr lang="es-ES" dirty="0"/>
              <a:t> R2))</a:t>
            </a:r>
            <a:endParaRPr lang="es-ES" sz="2100" dirty="0"/>
          </a:p>
          <a:p>
            <a:pPr lvl="2"/>
            <a:r>
              <a:rPr lang="es-ES" sz="2100" i="1" dirty="0"/>
              <a:t>c </a:t>
            </a:r>
            <a:r>
              <a:rPr lang="es-ES" sz="2100" dirty="0"/>
              <a:t>será la </a:t>
            </a:r>
            <a:r>
              <a:rPr lang="es-ES" sz="2100" b="1" dirty="0"/>
              <a:t>condición de reunión</a:t>
            </a:r>
            <a:r>
              <a:rPr lang="es-ES" sz="2100" dirty="0"/>
              <a:t> y es un conjunto de cláusulas conectadas entre sí mediante operadores booleanos (</a:t>
            </a:r>
            <a:r>
              <a:rPr lang="es-ES" sz="2100" dirty="0">
                <a:latin typeface="Cambria Math"/>
                <a:ea typeface="Cambria Math"/>
              </a:rPr>
              <a:t>∧</a:t>
            </a:r>
            <a:r>
              <a:rPr lang="es-ES" sz="2100" dirty="0">
                <a:latin typeface="Symbol" pitchFamily="18" charset="2"/>
              </a:rPr>
              <a:t>, </a:t>
            </a:r>
            <a:r>
              <a:rPr lang="es-ES" sz="2100" dirty="0">
                <a:latin typeface="Cambria Math"/>
                <a:ea typeface="Cambria Math"/>
              </a:rPr>
              <a:t>∨</a:t>
            </a:r>
            <a:r>
              <a:rPr lang="es-ES" sz="2100" dirty="0">
                <a:latin typeface="Symbol" pitchFamily="18" charset="2"/>
              </a:rPr>
              <a:t>, </a:t>
            </a:r>
            <a:r>
              <a:rPr lang="es-ES" sz="2100" dirty="0">
                <a:latin typeface="Cambria Math"/>
                <a:ea typeface="Cambria Math"/>
              </a:rPr>
              <a:t>¬</a:t>
            </a:r>
            <a:r>
              <a:rPr lang="es-ES" sz="2100" dirty="0"/>
              <a:t>)</a:t>
            </a:r>
          </a:p>
          <a:p>
            <a:pPr lvl="2"/>
            <a:r>
              <a:rPr lang="es-ES" sz="2100" dirty="0"/>
              <a:t>Cada cláusula</a:t>
            </a:r>
            <a:r>
              <a:rPr lang="es-ES" sz="2100" dirty="0">
                <a:solidFill>
                  <a:schemeClr val="accent3"/>
                </a:solidFill>
              </a:rPr>
              <a:t> </a:t>
            </a:r>
            <a:r>
              <a:rPr lang="es-ES" sz="2100" dirty="0"/>
              <a:t>será de la forma</a:t>
            </a:r>
          </a:p>
          <a:p>
            <a:pPr lvl="3"/>
            <a:r>
              <a:rPr lang="es-ES" sz="2100" dirty="0"/>
              <a:t>&lt;nombre atributo&gt; OPCOMP &lt;nombre atributo&gt;</a:t>
            </a:r>
          </a:p>
          <a:p>
            <a:pPr lvl="3"/>
            <a:r>
              <a:rPr lang="es-ES" sz="2100" dirty="0"/>
              <a:t>donde OPCOMP será un operador de comparación (</a:t>
            </a:r>
            <a:r>
              <a:rPr lang="es-ES" sz="2100" dirty="0">
                <a:latin typeface="Cambria Math"/>
                <a:ea typeface="Cambria Math"/>
              </a:rPr>
              <a:t>=</a:t>
            </a:r>
            <a:r>
              <a:rPr lang="es-ES" sz="2100" dirty="0"/>
              <a:t>, </a:t>
            </a:r>
            <a:r>
              <a:rPr lang="es-ES" sz="2100" dirty="0">
                <a:latin typeface="Cambria Math"/>
                <a:ea typeface="Cambria Math"/>
              </a:rPr>
              <a:t>≠</a:t>
            </a:r>
            <a:r>
              <a:rPr lang="es-ES" sz="2100" dirty="0"/>
              <a:t>, </a:t>
            </a:r>
            <a:r>
              <a:rPr lang="es-ES" sz="2100" dirty="0">
                <a:latin typeface="Cambria Math"/>
                <a:ea typeface="Cambria Math"/>
              </a:rPr>
              <a:t>&lt;, ≤</a:t>
            </a:r>
            <a:r>
              <a:rPr lang="es-ES" sz="2100" dirty="0"/>
              <a:t>, </a:t>
            </a:r>
            <a:r>
              <a:rPr lang="es-ES" sz="2100" dirty="0">
                <a:latin typeface="Cambria Math"/>
                <a:ea typeface="Cambria Math"/>
              </a:rPr>
              <a:t>&gt;, ≥</a:t>
            </a:r>
            <a:r>
              <a:rPr lang="es-ES" sz="2100" dirty="0"/>
              <a:t>)</a:t>
            </a:r>
          </a:p>
          <a:p>
            <a:pPr lvl="1"/>
            <a:r>
              <a:rPr lang="es-ES" sz="2100" dirty="0"/>
              <a:t>Las tuplas que no cumplan la condición no aparecen en el resultado</a:t>
            </a:r>
          </a:p>
          <a:p>
            <a:pPr lvl="1"/>
            <a:r>
              <a:rPr lang="es-ES" sz="2100" dirty="0"/>
              <a:t>Las tuplas cuyos atributos de reunión sean nulos no aparecen en el resultado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s-ES" sz="2100" dirty="0"/>
              <a:t>Los atributos de reunión son aquellos especificados en la condición</a:t>
            </a:r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67CBD795-C9C8-47C2-8C59-84C433370D70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12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C2F2F68-D3C1-4611-9095-B256335350D3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20551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A238BB-0765-46B0-B90E-001493A1F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Reunión/</a:t>
            </a:r>
            <a:r>
              <a:rPr lang="es-ES" dirty="0" err="1"/>
              <a:t>Join</a:t>
            </a:r>
            <a:r>
              <a:rPr lang="es-ES" dirty="0"/>
              <a:t> externa</a:t>
            </a:r>
            <a:br>
              <a:rPr lang="es-ES" dirty="0"/>
            </a:br>
            <a:endParaRPr lang="es-ES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B6081063-E83C-439F-AE7A-0B9AA5FF7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71546"/>
            <a:ext cx="11401425" cy="5284804"/>
          </a:xfrm>
        </p:spPr>
        <p:txBody>
          <a:bodyPr>
            <a:normAutofit/>
          </a:bodyPr>
          <a:lstStyle/>
          <a:p>
            <a:pPr lvl="1"/>
            <a:r>
              <a:rPr lang="es-ES" sz="2400" dirty="0"/>
              <a:t>Las reuniones externas añaden </a:t>
            </a:r>
            <a:r>
              <a:rPr lang="es-ES" sz="2400" dirty="0" err="1"/>
              <a:t>tuplas</a:t>
            </a:r>
            <a:r>
              <a:rPr lang="es-ES" sz="2400" dirty="0"/>
              <a:t> extra al resultado de la reunión natural</a:t>
            </a:r>
          </a:p>
          <a:p>
            <a:pPr lvl="1"/>
            <a:r>
              <a:rPr lang="es-ES" sz="2400" dirty="0"/>
              <a:t>Reunión externa por la izquierda: R1</a:t>
            </a:r>
            <a:r>
              <a:rPr lang="es-ES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s-ES" sz="2400" dirty="0">
                <a:latin typeface="Symbola" pitchFamily="18" charset="0"/>
                <a:ea typeface="Symbola" pitchFamily="18" charset="0"/>
              </a:rPr>
              <a:t>⟕</a:t>
            </a:r>
            <a:r>
              <a:rPr lang="es-ES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s-ES" sz="2400" dirty="0"/>
              <a:t>R2, </a:t>
            </a:r>
          </a:p>
          <a:p>
            <a:pPr lvl="2"/>
            <a:r>
              <a:rPr lang="es-ES" sz="2400" dirty="0"/>
              <a:t>Añade todas las tuplas de la relación R1 que no tengan valores , de los atributos comunes, iguales a ninguna tupla de R2</a:t>
            </a:r>
          </a:p>
          <a:p>
            <a:pPr lvl="2"/>
            <a:r>
              <a:rPr lang="es-ES" sz="2400" dirty="0"/>
              <a:t>En estas tuplas aparecerán valores nulos para los atributos correspondientes a la relación R2</a:t>
            </a:r>
          </a:p>
          <a:p>
            <a:pPr lvl="1"/>
            <a:r>
              <a:rPr lang="es-ES" sz="2400" dirty="0"/>
              <a:t>Reunión externa por la derecha: R1 </a:t>
            </a:r>
            <a:r>
              <a:rPr lang="es-ES" sz="2400" dirty="0">
                <a:latin typeface="Symbola" pitchFamily="18" charset="0"/>
                <a:ea typeface="Symbola" pitchFamily="18" charset="0"/>
              </a:rPr>
              <a:t>⟖</a:t>
            </a:r>
            <a:r>
              <a:rPr lang="es-ES" sz="2400" baseline="-25000" dirty="0"/>
              <a:t> </a:t>
            </a:r>
            <a:r>
              <a:rPr lang="es-ES" sz="2400" dirty="0"/>
              <a:t>R2</a:t>
            </a:r>
          </a:p>
          <a:p>
            <a:pPr lvl="2"/>
            <a:r>
              <a:rPr lang="es-ES" sz="2400" dirty="0"/>
              <a:t>Análoga a la anterior pero por la derecha.</a:t>
            </a:r>
          </a:p>
          <a:p>
            <a:pPr lvl="1"/>
            <a:r>
              <a:rPr lang="es-ES" sz="2400" dirty="0"/>
              <a:t>Reunión externa completa</a:t>
            </a:r>
            <a:r>
              <a:rPr lang="es-ES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s-ES" sz="2400" dirty="0">
                <a:latin typeface="Symbola" pitchFamily="18" charset="0"/>
                <a:ea typeface="Symbola" pitchFamily="18" charset="0"/>
              </a:rPr>
              <a:t>⟗</a:t>
            </a:r>
          </a:p>
          <a:p>
            <a:pPr lvl="2"/>
            <a:r>
              <a:rPr lang="es-ES" sz="2400" dirty="0">
                <a:ea typeface="Symbola" pitchFamily="18" charset="0"/>
              </a:rPr>
              <a:t>Reunión natural + Externa izqda. + Externa dcha.</a:t>
            </a:r>
            <a:endParaRPr lang="es-ES" sz="2400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BBA4E799-4143-40D2-B64F-D8F6EAE472E4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13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1D11374-39AF-4A7D-930F-BADA31C17F65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1947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Extensiones del </a:t>
            </a:r>
            <a:r>
              <a:rPr lang="es-ES" dirty="0" err="1"/>
              <a:t>join</a:t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1F69BE3-3489-4F23-9F5A-05470B157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es-ES" dirty="0">
                <a:latin typeface="Symbola" pitchFamily="18" charset="0"/>
                <a:ea typeface="Symbola" pitchFamily="18" charset="0"/>
              </a:rPr>
              <a:t>⟕</a:t>
            </a:r>
          </a:p>
          <a:p>
            <a:pPr marL="342900" indent="-342900"/>
            <a:r>
              <a:rPr lang="es-ES" dirty="0">
                <a:latin typeface="Symbola" pitchFamily="18" charset="0"/>
                <a:ea typeface="Symbola" pitchFamily="18" charset="0"/>
              </a:rPr>
              <a:t>⟖</a:t>
            </a:r>
          </a:p>
          <a:p>
            <a:pPr marL="342900" indent="-342900"/>
            <a:r>
              <a:rPr lang="es-ES" dirty="0">
                <a:latin typeface="Symbola" pitchFamily="18" charset="0"/>
                <a:ea typeface="Symbola" pitchFamily="18" charset="0"/>
              </a:rPr>
              <a:t>⟗</a:t>
            </a:r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2D71F6A-D1CC-447B-8ABE-E5EDE1B72DCD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14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9E134E3-7438-4C8A-8402-92B7A31D4CD8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67885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17B11B18-F194-4980-A5FB-15E3B6F87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71546"/>
            <a:ext cx="11515725" cy="5284804"/>
          </a:xfrm>
        </p:spPr>
        <p:txBody>
          <a:bodyPr>
            <a:normAutofit lnSpcReduction="10000"/>
          </a:bodyPr>
          <a:lstStyle/>
          <a:p>
            <a:pPr lvl="1"/>
            <a:r>
              <a:rPr lang="es-ES" dirty="0"/>
              <a:t>Aparece en consultas en las que se busca que </a:t>
            </a:r>
            <a:r>
              <a:rPr lang="es-ES" b="1" dirty="0"/>
              <a:t>algún atributo de una relación (X) tome al menos </a:t>
            </a:r>
            <a:r>
              <a:rPr lang="es-ES" b="1" u="sng" dirty="0"/>
              <a:t>todos</a:t>
            </a:r>
            <a:r>
              <a:rPr lang="es-ES" b="1" dirty="0"/>
              <a:t> los valores de los atributos de otra relación (Y)</a:t>
            </a:r>
            <a:endParaRPr lang="es-ES" dirty="0"/>
          </a:p>
          <a:p>
            <a:pPr marL="354012" lvl="2" indent="0">
              <a:buClr>
                <a:schemeClr val="accent1">
                  <a:lumMod val="40000"/>
                  <a:lumOff val="60000"/>
                </a:schemeClr>
              </a:buClr>
              <a:buNone/>
            </a:pPr>
            <a:r>
              <a:rPr lang="es-ES" sz="2200" dirty="0"/>
              <a:t>		         R1(X)</a:t>
            </a:r>
            <a:r>
              <a:rPr lang="es-ES" sz="2200" dirty="0">
                <a:latin typeface="Cambria Math" pitchFamily="18" charset="0"/>
                <a:ea typeface="Cambria Math" pitchFamily="18" charset="0"/>
              </a:rPr>
              <a:t>÷</a:t>
            </a:r>
            <a:r>
              <a:rPr lang="es-ES" sz="2200" dirty="0"/>
              <a:t>R2(Y) </a:t>
            </a:r>
            <a:r>
              <a:rPr lang="es-ES" sz="2200" dirty="0">
                <a:sym typeface="Wingdings" pitchFamily="2" charset="2"/>
              </a:rPr>
              <a:t> </a:t>
            </a:r>
            <a:r>
              <a:rPr lang="es-ES" sz="2200" dirty="0"/>
              <a:t>R(X-Y)</a:t>
            </a:r>
          </a:p>
          <a:p>
            <a:pPr marL="358775" lvl="2" indent="0">
              <a:buNone/>
            </a:pPr>
            <a:r>
              <a:rPr lang="es-ES" sz="2200" dirty="0"/>
              <a:t>Dados R1(X) y R2(Y) dos esquemas de relación debe cumplirse que Y</a:t>
            </a:r>
            <a:r>
              <a:rPr lang="es-ES" sz="2200" dirty="0">
                <a:latin typeface="Cambria Math"/>
                <a:ea typeface="Cambria Math"/>
              </a:rPr>
              <a:t>⊆</a:t>
            </a:r>
            <a:r>
              <a:rPr lang="es-ES" sz="2200" dirty="0"/>
              <a:t>X, es decir, que los atributos de Y sean un subconjunto o iguales a los de X</a:t>
            </a:r>
          </a:p>
          <a:p>
            <a:pPr lvl="1"/>
            <a:r>
              <a:rPr lang="es-ES" dirty="0"/>
              <a:t>La relación resultante R cumple que:</a:t>
            </a:r>
          </a:p>
          <a:p>
            <a:pPr lvl="2"/>
            <a:r>
              <a:rPr lang="es-ES" sz="2200" dirty="0"/>
              <a:t>Las </a:t>
            </a:r>
            <a:r>
              <a:rPr lang="es-ES" sz="2200" dirty="0" err="1"/>
              <a:t>tuplas</a:t>
            </a:r>
            <a:r>
              <a:rPr lang="es-ES" sz="2200" dirty="0"/>
              <a:t> que contiene son prefijos de </a:t>
            </a:r>
            <a:r>
              <a:rPr lang="es-ES" sz="2200" dirty="0" err="1"/>
              <a:t>tuplas</a:t>
            </a:r>
            <a:r>
              <a:rPr lang="es-ES" sz="2200" dirty="0"/>
              <a:t> de R1</a:t>
            </a:r>
          </a:p>
          <a:p>
            <a:pPr lvl="2"/>
            <a:r>
              <a:rPr lang="es-ES" sz="2200" dirty="0"/>
              <a:t>Las </a:t>
            </a:r>
            <a:r>
              <a:rPr lang="es-ES" sz="2200" dirty="0" err="1"/>
              <a:t>tuplas</a:t>
            </a:r>
            <a:r>
              <a:rPr lang="es-ES" sz="2200" dirty="0"/>
              <a:t> deben cumplir que concatenadas con las </a:t>
            </a:r>
            <a:r>
              <a:rPr lang="es-ES" sz="2200" dirty="0" err="1"/>
              <a:t>tuplas</a:t>
            </a:r>
            <a:r>
              <a:rPr lang="es-ES" sz="2200" dirty="0"/>
              <a:t> de R2, la </a:t>
            </a:r>
            <a:r>
              <a:rPr lang="es-ES" sz="2200" dirty="0" err="1"/>
              <a:t>tupla</a:t>
            </a:r>
            <a:r>
              <a:rPr lang="es-ES" sz="2200" dirty="0"/>
              <a:t> resultante está en R1</a:t>
            </a:r>
          </a:p>
          <a:p>
            <a:pPr lvl="2"/>
            <a:r>
              <a:rPr lang="es-ES" sz="2200" dirty="0"/>
              <a:t>Su esquema es X-Y (diferencia entre conjuntos de atributos)</a:t>
            </a:r>
          </a:p>
          <a:p>
            <a:pPr lvl="1"/>
            <a:r>
              <a:rPr lang="es-ES" dirty="0"/>
              <a:t>Matemáticamente:</a:t>
            </a:r>
          </a:p>
          <a:p>
            <a:pPr marL="358775" lvl="2" indent="0">
              <a:buNone/>
            </a:pPr>
            <a:r>
              <a:rPr lang="es-ES" sz="2200" dirty="0"/>
              <a:t>	</a:t>
            </a:r>
            <a:r>
              <a:rPr lang="es-ES" sz="2100" dirty="0"/>
              <a:t>R1(A</a:t>
            </a:r>
            <a:r>
              <a:rPr lang="es-ES" sz="2100" baseline="-25000" dirty="0"/>
              <a:t>1</a:t>
            </a:r>
            <a:r>
              <a:rPr lang="es-ES" sz="2100" dirty="0"/>
              <a:t>,A</a:t>
            </a:r>
            <a:r>
              <a:rPr lang="es-ES" sz="2100" baseline="-25000" dirty="0"/>
              <a:t>2</a:t>
            </a:r>
            <a:r>
              <a:rPr lang="es-ES" sz="2100" dirty="0"/>
              <a:t>, ... ,</a:t>
            </a:r>
            <a:r>
              <a:rPr lang="es-ES" sz="2100" dirty="0" err="1"/>
              <a:t>A</a:t>
            </a:r>
            <a:r>
              <a:rPr lang="es-ES" sz="2100" baseline="-25000" dirty="0" err="1"/>
              <a:t>n</a:t>
            </a:r>
            <a:r>
              <a:rPr lang="es-ES" sz="2100" dirty="0"/>
              <a:t>) </a:t>
            </a:r>
            <a:r>
              <a:rPr lang="es-ES" sz="2100" b="1" dirty="0"/>
              <a:t>÷</a:t>
            </a:r>
            <a:r>
              <a:rPr lang="es-ES" sz="2100" dirty="0"/>
              <a:t> R2(</a:t>
            </a:r>
            <a:r>
              <a:rPr lang="es-ES" sz="2100" dirty="0" err="1"/>
              <a:t>A</a:t>
            </a:r>
            <a:r>
              <a:rPr lang="es-ES" sz="2100" baseline="-25000" dirty="0" err="1"/>
              <a:t>n</a:t>
            </a:r>
            <a:r>
              <a:rPr lang="es-ES" sz="2100" baseline="-25000" dirty="0"/>
              <a:t>-s</a:t>
            </a:r>
            <a:r>
              <a:rPr lang="es-ES" sz="2100" dirty="0"/>
              <a:t>, … ,</a:t>
            </a:r>
            <a:r>
              <a:rPr lang="es-ES" sz="2100" dirty="0" err="1"/>
              <a:t>A</a:t>
            </a:r>
            <a:r>
              <a:rPr lang="es-ES" sz="2100" baseline="-25000" dirty="0" err="1"/>
              <a:t>n</a:t>
            </a:r>
            <a:r>
              <a:rPr lang="es-ES" sz="2100" dirty="0"/>
              <a:t>) → R(A</a:t>
            </a:r>
            <a:r>
              <a:rPr lang="es-ES" sz="2100" baseline="-25000" dirty="0"/>
              <a:t>1</a:t>
            </a:r>
            <a:r>
              <a:rPr lang="es-ES" sz="2100" dirty="0"/>
              <a:t>,A</a:t>
            </a:r>
            <a:r>
              <a:rPr lang="es-ES" sz="2100" baseline="-25000" dirty="0"/>
              <a:t>2</a:t>
            </a:r>
            <a:r>
              <a:rPr lang="es-ES" sz="2100" dirty="0"/>
              <a:t>, … ,A</a:t>
            </a:r>
            <a:r>
              <a:rPr lang="es-ES" sz="2100" baseline="-25000" dirty="0"/>
              <a:t>n-s-1</a:t>
            </a:r>
            <a:r>
              <a:rPr lang="es-ES" sz="2100" dirty="0"/>
              <a:t>)</a:t>
            </a:r>
          </a:p>
          <a:p>
            <a:pPr marL="358775" lvl="2" indent="0">
              <a:buNone/>
            </a:pPr>
            <a:r>
              <a:rPr lang="es-ES" sz="2100" dirty="0"/>
              <a:t>	&lt;a</a:t>
            </a:r>
            <a:r>
              <a:rPr lang="es-ES" sz="2100" baseline="-25000" dirty="0"/>
              <a:t>1</a:t>
            </a:r>
            <a:r>
              <a:rPr lang="es-ES" sz="2100" dirty="0"/>
              <a:t>,a</a:t>
            </a:r>
            <a:r>
              <a:rPr lang="es-ES" sz="2100" baseline="-25000" dirty="0"/>
              <a:t>2</a:t>
            </a:r>
            <a:r>
              <a:rPr lang="es-ES" sz="2100" dirty="0"/>
              <a:t>, … ,a</a:t>
            </a:r>
            <a:r>
              <a:rPr lang="es-ES" sz="2100" baseline="-25000" dirty="0"/>
              <a:t>n-s-1</a:t>
            </a:r>
            <a:r>
              <a:rPr lang="es-ES" sz="2100" dirty="0"/>
              <a:t>&gt;</a:t>
            </a:r>
            <a:r>
              <a:rPr lang="es-ES" sz="2100" dirty="0">
                <a:latin typeface="Cambria Math"/>
                <a:ea typeface="Cambria Math"/>
              </a:rPr>
              <a:t>∊</a:t>
            </a:r>
            <a:r>
              <a:rPr lang="es-ES" sz="2100" dirty="0"/>
              <a:t>R si </a:t>
            </a:r>
            <a:r>
              <a:rPr lang="es-ES" sz="2100" dirty="0">
                <a:latin typeface="Cambria Math"/>
                <a:ea typeface="Cambria Math"/>
              </a:rPr>
              <a:t>∀ </a:t>
            </a:r>
            <a:r>
              <a:rPr lang="es-ES" sz="2100" dirty="0"/>
              <a:t>&lt;</a:t>
            </a:r>
            <a:r>
              <a:rPr lang="es-ES" sz="2100" dirty="0" err="1"/>
              <a:t>a</a:t>
            </a:r>
            <a:r>
              <a:rPr lang="es-ES" sz="2100" baseline="-25000" dirty="0" err="1"/>
              <a:t>n</a:t>
            </a:r>
            <a:r>
              <a:rPr lang="es-ES" sz="2100" baseline="-25000" dirty="0"/>
              <a:t>-s</a:t>
            </a:r>
            <a:r>
              <a:rPr lang="es-ES" sz="2100" dirty="0"/>
              <a:t>, … ,</a:t>
            </a:r>
            <a:r>
              <a:rPr lang="es-ES" sz="2100" dirty="0" err="1"/>
              <a:t>a</a:t>
            </a:r>
            <a:r>
              <a:rPr lang="es-ES" sz="2100" baseline="-25000" dirty="0" err="1"/>
              <a:t>n</a:t>
            </a:r>
            <a:r>
              <a:rPr lang="es-ES" sz="2100" dirty="0"/>
              <a:t>&gt;</a:t>
            </a:r>
            <a:r>
              <a:rPr lang="es-ES" sz="2100" dirty="0">
                <a:latin typeface="Cambria Math"/>
                <a:ea typeface="Cambria Math"/>
              </a:rPr>
              <a:t>∊</a:t>
            </a:r>
            <a:r>
              <a:rPr lang="es-ES" sz="2100" dirty="0"/>
              <a:t>R2 </a:t>
            </a:r>
            <a:r>
              <a:rPr lang="es-ES" sz="2100" dirty="0">
                <a:latin typeface="Cambria Math"/>
                <a:ea typeface="Cambria Math"/>
              </a:rPr>
              <a:t>⇒</a:t>
            </a:r>
            <a:r>
              <a:rPr lang="es-ES" sz="2100" dirty="0"/>
              <a:t> &lt;a</a:t>
            </a:r>
            <a:r>
              <a:rPr lang="es-ES" sz="2100" baseline="-25000" dirty="0"/>
              <a:t>1</a:t>
            </a:r>
            <a:r>
              <a:rPr lang="es-ES" sz="2100" dirty="0"/>
              <a:t>, … ,a</a:t>
            </a:r>
            <a:r>
              <a:rPr lang="es-ES" sz="2100" baseline="-25000" dirty="0"/>
              <a:t>n-s-1</a:t>
            </a:r>
            <a:r>
              <a:rPr lang="es-ES" sz="2100" dirty="0"/>
              <a:t>,a</a:t>
            </a:r>
            <a:r>
              <a:rPr lang="es-ES" sz="2100" baseline="-25000" dirty="0"/>
              <a:t>n-s</a:t>
            </a:r>
            <a:r>
              <a:rPr lang="es-ES" sz="2100" dirty="0"/>
              <a:t>, … ,</a:t>
            </a:r>
            <a:r>
              <a:rPr lang="es-ES" sz="2100" dirty="0" err="1"/>
              <a:t>a</a:t>
            </a:r>
            <a:r>
              <a:rPr lang="es-ES" sz="2100" baseline="-25000" dirty="0" err="1"/>
              <a:t>n</a:t>
            </a:r>
            <a:r>
              <a:rPr lang="es-ES" sz="2100" dirty="0"/>
              <a:t>&gt;</a:t>
            </a:r>
            <a:r>
              <a:rPr lang="es-ES" sz="2100" dirty="0">
                <a:latin typeface="Cambria Math"/>
                <a:ea typeface="Cambria Math"/>
              </a:rPr>
              <a:t>∊</a:t>
            </a:r>
            <a:r>
              <a:rPr lang="es-ES" sz="2100" dirty="0"/>
              <a:t>R1</a:t>
            </a:r>
          </a:p>
          <a:p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División ÷</a:t>
            </a:r>
            <a:br>
              <a:rPr lang="es-ES" dirty="0"/>
            </a:br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2F5E06F4-CE51-4D1B-91F0-4E0A39612497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15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19311CF-4228-4DD7-BBAC-59989A1AF908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402166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4861"/>
          </a:xfrm>
        </p:spPr>
        <p:txBody>
          <a:bodyPr>
            <a:normAutofit/>
          </a:bodyPr>
          <a:lstStyle/>
          <a:p>
            <a:r>
              <a:rPr lang="es-ES" dirty="0"/>
              <a:t>Ejemplo: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3518891C-B033-448F-8A71-3AC1026BB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018066"/>
              </p:ext>
            </p:extLst>
          </p:nvPr>
        </p:nvGraphicFramePr>
        <p:xfrm>
          <a:off x="1186194" y="1308510"/>
          <a:ext cx="372864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45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NOMBREP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CIUDAD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Grupo</a:t>
                      </a:r>
                      <a:r>
                        <a:rPr lang="es-ES" sz="1400" baseline="0" dirty="0">
                          <a:latin typeface="+mj-lt"/>
                        </a:rPr>
                        <a:t> K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ABB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AKROS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DEFA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SECOIN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Soria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10DEFAF5-E3F5-443E-BB5B-9ED5B8B9B891}"/>
              </a:ext>
            </a:extLst>
          </p:cNvPr>
          <p:cNvSpPr txBox="1"/>
          <p:nvPr/>
        </p:nvSpPr>
        <p:spPr>
          <a:xfrm>
            <a:off x="1949778" y="936014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PROVEEDORES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E63D360-2BCD-442C-86E9-65D304F582C9}"/>
              </a:ext>
            </a:extLst>
          </p:cNvPr>
          <p:cNvSpPr txBox="1"/>
          <p:nvPr/>
        </p:nvSpPr>
        <p:spPr>
          <a:xfrm>
            <a:off x="1891384" y="3361225"/>
            <a:ext cx="2383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COMPONENTES</a:t>
            </a: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2207DD15-4F6B-4C57-B464-C7610D0944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785777"/>
              </p:ext>
            </p:extLst>
          </p:nvPr>
        </p:nvGraphicFramePr>
        <p:xfrm>
          <a:off x="810863" y="3713760"/>
          <a:ext cx="4548843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NOMBREC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COLOR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PESO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CIUDAD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X3A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VERDE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ROJO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C4B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ROJO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Málaga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C4B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AZUL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VA8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ROJO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AZUL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C5214C53-CF15-4045-AA64-C41B3F64F046}"/>
              </a:ext>
            </a:extLst>
          </p:cNvPr>
          <p:cNvSpPr txBox="1"/>
          <p:nvPr/>
        </p:nvSpPr>
        <p:spPr>
          <a:xfrm>
            <a:off x="6229414" y="908400"/>
            <a:ext cx="1832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ARTICULOS</a:t>
            </a: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FE7E6C65-B103-4166-9A4C-37EFFD5D96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954542"/>
              </p:ext>
            </p:extLst>
          </p:nvPr>
        </p:nvGraphicFramePr>
        <p:xfrm>
          <a:off x="5481679" y="1257241"/>
          <a:ext cx="3327993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0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3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NOMBREA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CIUDAD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Impresora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Scanner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Málaga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Terminal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Soria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Perforadora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Soria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Clasificadora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Troqueladora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Madrid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Mezcladora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542B5BC2-BCBD-42C9-B9A5-E57AA7327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51180"/>
              </p:ext>
            </p:extLst>
          </p:nvPr>
        </p:nvGraphicFramePr>
        <p:xfrm>
          <a:off x="9108972" y="390263"/>
          <a:ext cx="2426163" cy="6302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2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481">
                <a:tc>
                  <a:txBody>
                    <a:bodyPr/>
                    <a:lstStyle/>
                    <a:p>
                      <a:r>
                        <a:rPr lang="es-ES" sz="1100" dirty="0">
                          <a:latin typeface="+mj-lt"/>
                        </a:rPr>
                        <a:t>IDP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100" dirty="0">
                          <a:latin typeface="+mj-lt"/>
                        </a:rPr>
                        <a:t>IDC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100" dirty="0">
                          <a:latin typeface="+mj-lt"/>
                        </a:rPr>
                        <a:t>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100" dirty="0">
                          <a:latin typeface="+mj-lt"/>
                        </a:rPr>
                        <a:t>CANTIDAD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863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787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50090"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P5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C6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>
                          <a:latin typeface="+mj-lt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6" name="Marcador de número de diapositiva 7">
            <a:extLst>
              <a:ext uri="{FF2B5EF4-FFF2-40B4-BE49-F238E27FC236}">
                <a16:creationId xmlns:a16="http://schemas.microsoft.com/office/drawing/2014/main" id="{39D697FD-09E8-49A4-BB13-06F3BB0DC7A1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16</a:t>
            </a:fld>
            <a:endParaRPr lang="es-ES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462229-2DAE-479A-8472-F2F9AC039FA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59E0956-595D-44E2-B517-BA40BF2F8FD6}"/>
              </a:ext>
            </a:extLst>
          </p:cNvPr>
          <p:cNvSpPr txBox="1"/>
          <p:nvPr/>
        </p:nvSpPr>
        <p:spPr>
          <a:xfrm>
            <a:off x="9594710" y="62014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ENVIOS</a:t>
            </a:r>
          </a:p>
        </p:txBody>
      </p:sp>
    </p:spTree>
    <p:extLst>
      <p:ext uri="{BB962C8B-B14F-4D97-AF65-F5344CB8AC3E}">
        <p14:creationId xmlns:p14="http://schemas.microsoft.com/office/powerpoint/2010/main" val="73381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4DBE31B0-2C16-44A0-A62C-B007B0B5E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1546"/>
            <a:ext cx="11049000" cy="5284804"/>
          </a:xfrm>
        </p:spPr>
        <p:txBody>
          <a:bodyPr>
            <a:normAutofit/>
          </a:bodyPr>
          <a:lstStyle/>
          <a:p>
            <a:pPr lvl="1"/>
            <a:r>
              <a:rPr lang="es-ES" sz="2400" dirty="0">
                <a:solidFill>
                  <a:schemeClr val="tx2"/>
                </a:solidFill>
              </a:rPr>
              <a:t>Obtener todos los detalles de todos los artículos de SORIA</a:t>
            </a:r>
          </a:p>
          <a:p>
            <a:pPr marL="0" lvl="1" indent="0">
              <a:buNone/>
            </a:pPr>
            <a:r>
              <a:rPr lang="es-ES" sz="2400" dirty="0">
                <a:latin typeface="Cambria Math"/>
                <a:ea typeface="Cambria Math"/>
              </a:rPr>
              <a:t>	</a:t>
            </a:r>
            <a:r>
              <a:rPr lang="el-GR" sz="2400" dirty="0">
                <a:latin typeface="Cambria Math"/>
                <a:ea typeface="Cambria Math"/>
              </a:rPr>
              <a:t>σ</a:t>
            </a:r>
            <a:r>
              <a:rPr lang="es-ES" sz="2400" baseline="-25000" dirty="0"/>
              <a:t>CIUDAD=‘Soria’</a:t>
            </a:r>
            <a:r>
              <a:rPr lang="es-ES" sz="2400" dirty="0"/>
              <a:t> (</a:t>
            </a:r>
            <a:r>
              <a:rPr lang="es-ES" sz="2400" dirty="0" err="1"/>
              <a:t>Articulos</a:t>
            </a:r>
            <a:r>
              <a:rPr lang="es-ES" sz="2400" dirty="0"/>
              <a:t>)</a:t>
            </a:r>
          </a:p>
          <a:p>
            <a:pPr lvl="1"/>
            <a:r>
              <a:rPr lang="es-ES" sz="2400" dirty="0">
                <a:solidFill>
                  <a:schemeClr val="tx2"/>
                </a:solidFill>
              </a:rPr>
              <a:t>Obtener los valores de </a:t>
            </a:r>
            <a:r>
              <a:rPr lang="es-ES" sz="2400" dirty="0" err="1">
                <a:solidFill>
                  <a:schemeClr val="tx2"/>
                </a:solidFill>
              </a:rPr>
              <a:t>idP</a:t>
            </a:r>
            <a:r>
              <a:rPr lang="es-ES" sz="2400" dirty="0">
                <a:solidFill>
                  <a:schemeClr val="tx2"/>
                </a:solidFill>
              </a:rPr>
              <a:t> para los proveedores que suministren los artículos A1 y A2</a:t>
            </a:r>
          </a:p>
          <a:p>
            <a:pPr marL="0" lvl="1" indent="0">
              <a:buNone/>
            </a:pPr>
            <a:r>
              <a:rPr lang="es-ES" sz="2400" dirty="0">
                <a:sym typeface="Symbol" pitchFamily="18" charset="2"/>
              </a:rPr>
              <a:t>        </a:t>
            </a:r>
            <a:r>
              <a:rPr lang="es-ES" sz="2400" dirty="0">
                <a:latin typeface="Cambria Math"/>
                <a:ea typeface="Cambria Math"/>
                <a:sym typeface="Symbol" pitchFamily="18" charset="2"/>
              </a:rPr>
              <a:t>(</a:t>
            </a:r>
            <a:r>
              <a:rPr lang="az-Cyrl-AZ" sz="2400" dirty="0">
                <a:latin typeface="Cambria Math"/>
                <a:ea typeface="Cambria Math"/>
                <a:sym typeface="Symbol" pitchFamily="18" charset="2"/>
              </a:rPr>
              <a:t>П</a:t>
            </a:r>
            <a:r>
              <a:rPr lang="es-ES" sz="2400" baseline="-25000" dirty="0"/>
              <a:t> </a:t>
            </a:r>
            <a:r>
              <a:rPr lang="es-ES" sz="2400" baseline="-25000" dirty="0" err="1"/>
              <a:t>idP</a:t>
            </a:r>
            <a:r>
              <a:rPr lang="es-ES" sz="2400" dirty="0"/>
              <a:t>(</a:t>
            </a:r>
            <a:r>
              <a:rPr lang="el-GR" sz="2400" dirty="0">
                <a:latin typeface="Cambria Math"/>
                <a:ea typeface="Cambria Math"/>
              </a:rPr>
              <a:t>σ </a:t>
            </a:r>
            <a:r>
              <a:rPr lang="es-ES" sz="2400" baseline="-25000" dirty="0" err="1"/>
              <a:t>idA</a:t>
            </a:r>
            <a:r>
              <a:rPr lang="es-ES" sz="2400" baseline="-25000" dirty="0"/>
              <a:t> = ‘A1’</a:t>
            </a:r>
            <a:r>
              <a:rPr lang="es-ES" sz="2400" dirty="0"/>
              <a:t>(</a:t>
            </a:r>
            <a:r>
              <a:rPr lang="es-ES" sz="2400" dirty="0" err="1"/>
              <a:t>Envios</a:t>
            </a:r>
            <a:r>
              <a:rPr lang="es-ES" sz="2400" dirty="0"/>
              <a:t>)) </a:t>
            </a:r>
            <a:r>
              <a:rPr lang="es-ES" sz="2400" dirty="0">
                <a:latin typeface="Cambria Math"/>
                <a:ea typeface="Cambria Math"/>
              </a:rPr>
              <a:t>∩</a:t>
            </a:r>
            <a:r>
              <a:rPr lang="es-ES" sz="2400" dirty="0">
                <a:latin typeface="Symbol" pitchFamily="18" charset="2"/>
              </a:rPr>
              <a:t> </a:t>
            </a:r>
            <a:r>
              <a:rPr lang="es-ES" sz="2400" dirty="0">
                <a:latin typeface="Cambria Math"/>
                <a:ea typeface="Cambria Math"/>
                <a:sym typeface="Symbol" pitchFamily="18" charset="2"/>
              </a:rPr>
              <a:t>(</a:t>
            </a:r>
            <a:r>
              <a:rPr lang="az-Cyrl-AZ" sz="2400" dirty="0">
                <a:latin typeface="Cambria Math"/>
                <a:ea typeface="Cambria Math"/>
                <a:sym typeface="Symbol" pitchFamily="18" charset="2"/>
              </a:rPr>
              <a:t>П</a:t>
            </a:r>
            <a:r>
              <a:rPr lang="es-ES" sz="2400" baseline="-25000" dirty="0"/>
              <a:t> </a:t>
            </a:r>
            <a:r>
              <a:rPr lang="es-ES" sz="2400" baseline="-25000" dirty="0" err="1"/>
              <a:t>idP</a:t>
            </a:r>
            <a:r>
              <a:rPr lang="es-ES" sz="2400" dirty="0"/>
              <a:t>(</a:t>
            </a:r>
            <a:r>
              <a:rPr lang="el-GR" sz="2400" dirty="0">
                <a:latin typeface="Cambria Math"/>
                <a:ea typeface="Cambria Math"/>
              </a:rPr>
              <a:t>σ </a:t>
            </a:r>
            <a:r>
              <a:rPr lang="es-ES" sz="2400" baseline="-25000" dirty="0" err="1"/>
              <a:t>idA</a:t>
            </a:r>
            <a:r>
              <a:rPr lang="es-ES" sz="2400" baseline="-25000" dirty="0"/>
              <a:t> = ‘A2’</a:t>
            </a:r>
            <a:r>
              <a:rPr lang="es-ES" sz="2400" dirty="0"/>
              <a:t>(</a:t>
            </a:r>
            <a:r>
              <a:rPr lang="es-ES" sz="2400" dirty="0" err="1"/>
              <a:t>Envios</a:t>
            </a:r>
            <a:r>
              <a:rPr lang="es-ES" sz="2400" dirty="0"/>
              <a:t>)) </a:t>
            </a:r>
          </a:p>
          <a:p>
            <a:pPr lvl="1"/>
            <a:r>
              <a:rPr lang="es-ES" sz="2400" dirty="0">
                <a:solidFill>
                  <a:schemeClr val="tx2"/>
                </a:solidFill>
              </a:rPr>
              <a:t>Seleccionar los valores de </a:t>
            </a:r>
            <a:r>
              <a:rPr lang="es-ES" sz="2400" dirty="0" err="1">
                <a:solidFill>
                  <a:schemeClr val="tx2"/>
                </a:solidFill>
              </a:rPr>
              <a:t>idC</a:t>
            </a:r>
            <a:r>
              <a:rPr lang="es-ES" sz="2400" dirty="0">
                <a:solidFill>
                  <a:schemeClr val="tx2"/>
                </a:solidFill>
              </a:rPr>
              <a:t> que se suministren para los artículos 'A1' y 'A2'</a:t>
            </a:r>
          </a:p>
          <a:p>
            <a:pPr marL="0" lvl="1" indent="0">
              <a:buNone/>
            </a:pPr>
            <a:r>
              <a:rPr lang="es-ES" sz="2400" dirty="0">
                <a:latin typeface="Cambria Math"/>
                <a:ea typeface="Cambria Math"/>
                <a:sym typeface="Symbol" pitchFamily="18" charset="2"/>
              </a:rPr>
              <a:t>      (</a:t>
            </a:r>
            <a:r>
              <a:rPr lang="az-Cyrl-AZ" sz="2400" dirty="0">
                <a:latin typeface="Cambria Math"/>
                <a:ea typeface="Cambria Math"/>
                <a:sym typeface="Symbol" pitchFamily="18" charset="2"/>
              </a:rPr>
              <a:t>П</a:t>
            </a:r>
            <a:r>
              <a:rPr lang="es-ES" sz="2400" baseline="-25000" dirty="0"/>
              <a:t> </a:t>
            </a:r>
            <a:r>
              <a:rPr lang="es-ES" sz="2400" baseline="-25000" dirty="0" err="1"/>
              <a:t>idC</a:t>
            </a:r>
            <a:r>
              <a:rPr lang="es-ES" sz="2400" dirty="0"/>
              <a:t>(</a:t>
            </a:r>
            <a:r>
              <a:rPr lang="el-GR" sz="2400" dirty="0">
                <a:latin typeface="Cambria Math"/>
                <a:ea typeface="Cambria Math"/>
              </a:rPr>
              <a:t>σ </a:t>
            </a:r>
            <a:r>
              <a:rPr lang="es-ES" sz="2400" baseline="-25000" dirty="0" err="1"/>
              <a:t>idA</a:t>
            </a:r>
            <a:r>
              <a:rPr lang="es-ES" sz="2400" baseline="-25000" dirty="0"/>
              <a:t> = ‘A1’</a:t>
            </a:r>
            <a:r>
              <a:rPr lang="es-ES" sz="2400" dirty="0"/>
              <a:t>(</a:t>
            </a:r>
            <a:r>
              <a:rPr lang="es-ES" sz="2400" dirty="0" err="1"/>
              <a:t>Envios</a:t>
            </a:r>
            <a:r>
              <a:rPr lang="es-ES" sz="2400" dirty="0"/>
              <a:t>)) </a:t>
            </a:r>
            <a:r>
              <a:rPr lang="es-ES" sz="2400" dirty="0">
                <a:latin typeface="Cambria Math"/>
                <a:ea typeface="Cambria Math"/>
              </a:rPr>
              <a:t>∩</a:t>
            </a:r>
            <a:r>
              <a:rPr lang="es-ES" sz="2400" dirty="0">
                <a:latin typeface="Symbol" pitchFamily="18" charset="2"/>
              </a:rPr>
              <a:t> </a:t>
            </a:r>
            <a:r>
              <a:rPr lang="es-ES" sz="2400" dirty="0">
                <a:latin typeface="Cambria Math"/>
                <a:ea typeface="Cambria Math"/>
                <a:sym typeface="Symbol" pitchFamily="18" charset="2"/>
              </a:rPr>
              <a:t>(</a:t>
            </a:r>
            <a:r>
              <a:rPr lang="az-Cyrl-AZ" sz="2400" dirty="0">
                <a:latin typeface="Cambria Math"/>
                <a:ea typeface="Cambria Math"/>
                <a:sym typeface="Symbol" pitchFamily="18" charset="2"/>
              </a:rPr>
              <a:t>П</a:t>
            </a:r>
            <a:r>
              <a:rPr lang="es-ES" sz="2400" baseline="-25000" dirty="0"/>
              <a:t> </a:t>
            </a:r>
            <a:r>
              <a:rPr lang="es-ES" sz="2400" baseline="-25000" dirty="0" err="1"/>
              <a:t>idC</a:t>
            </a:r>
            <a:r>
              <a:rPr lang="es-ES" sz="2400" dirty="0"/>
              <a:t>(</a:t>
            </a:r>
            <a:r>
              <a:rPr lang="el-GR" sz="2400" dirty="0">
                <a:latin typeface="Cambria Math"/>
                <a:ea typeface="Cambria Math"/>
              </a:rPr>
              <a:t>σ </a:t>
            </a:r>
            <a:r>
              <a:rPr lang="es-ES" sz="2400" baseline="-25000" dirty="0" err="1"/>
              <a:t>idA</a:t>
            </a:r>
            <a:r>
              <a:rPr lang="es-ES" sz="2400" baseline="-25000" dirty="0"/>
              <a:t> = ‘A2’</a:t>
            </a:r>
            <a:r>
              <a:rPr lang="es-ES" sz="2400" dirty="0"/>
              <a:t>(</a:t>
            </a:r>
            <a:r>
              <a:rPr lang="es-ES" sz="2400" dirty="0" err="1"/>
              <a:t>Envios</a:t>
            </a:r>
            <a:r>
              <a:rPr lang="es-ES" sz="2400" dirty="0"/>
              <a:t>))</a:t>
            </a:r>
          </a:p>
          <a:p>
            <a:pPr lvl="1"/>
            <a:r>
              <a:rPr lang="es-ES" sz="2400" dirty="0">
                <a:solidFill>
                  <a:schemeClr val="tx2"/>
                </a:solidFill>
              </a:rPr>
              <a:t>Selecciona los identificadores de artículos para los que se provean envíos de todos los componentes existentes en la base de datos</a:t>
            </a:r>
          </a:p>
          <a:p>
            <a:pPr marL="0" lvl="1" indent="0">
              <a:buNone/>
            </a:pPr>
            <a:r>
              <a:rPr lang="es-ES" sz="2400" dirty="0"/>
              <a:t>	</a:t>
            </a:r>
            <a:r>
              <a:rPr lang="es-ES" sz="2400" dirty="0">
                <a:latin typeface="Cambria Math"/>
                <a:ea typeface="Cambria Math"/>
              </a:rPr>
              <a:t>∏</a:t>
            </a:r>
            <a:r>
              <a:rPr lang="es-ES" sz="2400" baseline="-25000" dirty="0" err="1"/>
              <a:t>idT</a:t>
            </a:r>
            <a:r>
              <a:rPr lang="es-ES" sz="2400" dirty="0"/>
              <a:t> (</a:t>
            </a:r>
            <a:r>
              <a:rPr lang="es-ES" sz="2400" dirty="0" err="1">
                <a:latin typeface="Cambria Math"/>
                <a:ea typeface="Cambria Math"/>
              </a:rPr>
              <a:t>Envios</a:t>
            </a:r>
            <a:r>
              <a:rPr lang="es-ES" sz="2400" dirty="0">
                <a:latin typeface="Cambria Math"/>
                <a:ea typeface="Cambria Math"/>
              </a:rPr>
              <a:t> </a:t>
            </a:r>
            <a:r>
              <a:rPr lang="es-ES" sz="2400" dirty="0">
                <a:latin typeface="Cambria Math" pitchFamily="18" charset="0"/>
                <a:ea typeface="Cambria Math" pitchFamily="18" charset="0"/>
              </a:rPr>
              <a:t>÷ </a:t>
            </a:r>
            <a:r>
              <a:rPr lang="es-ES" sz="2400" dirty="0">
                <a:latin typeface="Cambria Math"/>
                <a:ea typeface="Cambria Math"/>
              </a:rPr>
              <a:t>∏</a:t>
            </a:r>
            <a:r>
              <a:rPr lang="es-ES" sz="2400" baseline="-25000" dirty="0" err="1"/>
              <a:t>idC</a:t>
            </a:r>
            <a:r>
              <a:rPr lang="es-ES" sz="2400" dirty="0"/>
              <a:t> (Componentes))</a:t>
            </a:r>
          </a:p>
          <a:p>
            <a:pPr marL="0" lvl="1" indent="0">
              <a:buNone/>
            </a:pPr>
            <a:endParaRPr lang="es-ES" sz="240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9947115-DDC3-4266-B324-9E003409A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71146"/>
          </a:xfrm>
        </p:spPr>
        <p:txBody>
          <a:bodyPr>
            <a:normAutofit/>
          </a:bodyPr>
          <a:lstStyle/>
          <a:p>
            <a:r>
              <a:rPr lang="es-ES" dirty="0"/>
              <a:t>Consultas</a:t>
            </a:r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9C8A3E99-0933-459E-B48D-4F6E330607BD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17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A8F34A5-6546-44D5-8161-950290B4CDA4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85414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4861"/>
          </a:xfrm>
        </p:spPr>
        <p:txBody>
          <a:bodyPr>
            <a:normAutofit/>
          </a:bodyPr>
          <a:lstStyle/>
          <a:p>
            <a:r>
              <a:rPr lang="es-ES" dirty="0"/>
              <a:t>Ejemplo operaciones AR: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DEFAF5-E3F5-443E-BB5B-9ED5B8B9B891}"/>
              </a:ext>
            </a:extLst>
          </p:cNvPr>
          <p:cNvSpPr txBox="1"/>
          <p:nvPr/>
        </p:nvSpPr>
        <p:spPr>
          <a:xfrm>
            <a:off x="1949778" y="936014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EMPLEADOS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E63D360-2BCD-442C-86E9-65D304F582C9}"/>
              </a:ext>
            </a:extLst>
          </p:cNvPr>
          <p:cNvSpPr txBox="1"/>
          <p:nvPr/>
        </p:nvSpPr>
        <p:spPr>
          <a:xfrm>
            <a:off x="1891384" y="3361225"/>
            <a:ext cx="2383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COMPONENTES</a:t>
            </a:r>
          </a:p>
        </p:txBody>
      </p:sp>
      <p:sp>
        <p:nvSpPr>
          <p:cNvPr id="16" name="Marcador de número de diapositiva 7">
            <a:extLst>
              <a:ext uri="{FF2B5EF4-FFF2-40B4-BE49-F238E27FC236}">
                <a16:creationId xmlns:a16="http://schemas.microsoft.com/office/drawing/2014/main" id="{39D697FD-09E8-49A4-BB13-06F3BB0DC7A1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18</a:t>
            </a:fld>
            <a:endParaRPr lang="es-ES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462229-2DAE-479A-8472-F2F9AC039FA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4B3A9587-CD2D-488E-96E3-5F6D064E43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44194"/>
              </p:ext>
            </p:extLst>
          </p:nvPr>
        </p:nvGraphicFramePr>
        <p:xfrm>
          <a:off x="1177076" y="1301928"/>
          <a:ext cx="3811903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8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idE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nombreP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idPr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ciudad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>
                          <a:latin typeface="+mj-lt"/>
                        </a:rPr>
                        <a:t>20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Juan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3252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Gorka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Jordi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</a:t>
                      </a:r>
                      <a:r>
                        <a:rPr lang="es-ES" sz="1400">
                          <a:latin typeface="+mj-lt"/>
                        </a:rPr>
                        <a:t>4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Bilbao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Soria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Jordi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Madrid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250883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30A6E4D9-2424-462C-95FF-EB0545A495DC}"/>
              </a:ext>
            </a:extLst>
          </p:cNvPr>
          <p:cNvSpPr txBox="1"/>
          <p:nvPr/>
        </p:nvSpPr>
        <p:spPr>
          <a:xfrm>
            <a:off x="5311739" y="1336124"/>
            <a:ext cx="66062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Selección: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Proyección: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Renombramiento: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1EB1731-3576-4695-9BFD-22980036A459}"/>
              </a:ext>
            </a:extLst>
          </p:cNvPr>
          <p:cNvSpPr txBox="1"/>
          <p:nvPr/>
        </p:nvSpPr>
        <p:spPr>
          <a:xfrm>
            <a:off x="1123194" y="3904180"/>
            <a:ext cx="107948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Operaciones de conjuntos: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Unión: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Intersección: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Resta: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175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4861"/>
          </a:xfrm>
        </p:spPr>
        <p:txBody>
          <a:bodyPr>
            <a:normAutofit/>
          </a:bodyPr>
          <a:lstStyle/>
          <a:p>
            <a:r>
              <a:rPr lang="es-ES" dirty="0"/>
              <a:t>Ejemplo operaciones AR (producto):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DEFAF5-E3F5-443E-BB5B-9ED5B8B9B891}"/>
              </a:ext>
            </a:extLst>
          </p:cNvPr>
          <p:cNvSpPr txBox="1"/>
          <p:nvPr/>
        </p:nvSpPr>
        <p:spPr>
          <a:xfrm>
            <a:off x="1949778" y="936014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R1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5214C53-CF15-4045-AA64-C41B3F64F046}"/>
              </a:ext>
            </a:extLst>
          </p:cNvPr>
          <p:cNvSpPr txBox="1"/>
          <p:nvPr/>
        </p:nvSpPr>
        <p:spPr>
          <a:xfrm>
            <a:off x="4717586" y="936014"/>
            <a:ext cx="1832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R2</a:t>
            </a:r>
          </a:p>
        </p:txBody>
      </p:sp>
      <p:sp>
        <p:nvSpPr>
          <p:cNvPr id="16" name="Marcador de número de diapositiva 7">
            <a:extLst>
              <a:ext uri="{FF2B5EF4-FFF2-40B4-BE49-F238E27FC236}">
                <a16:creationId xmlns:a16="http://schemas.microsoft.com/office/drawing/2014/main" id="{39D697FD-09E8-49A4-BB13-06F3BB0DC7A1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19</a:t>
            </a:fld>
            <a:endParaRPr lang="es-ES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462229-2DAE-479A-8472-F2F9AC039FA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4B3A9587-CD2D-488E-96E3-5F6D064E43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756900"/>
              </p:ext>
            </p:extLst>
          </p:nvPr>
        </p:nvGraphicFramePr>
        <p:xfrm>
          <a:off x="1177076" y="1301928"/>
          <a:ext cx="2002689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32522"/>
                  </a:ext>
                </a:extLst>
              </a:tr>
            </a:tbl>
          </a:graphicData>
        </a:graphic>
      </p:graphicFrame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7539A4E7-0F12-4E12-8DCA-DB362262E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602748"/>
              </p:ext>
            </p:extLst>
          </p:nvPr>
        </p:nvGraphicFramePr>
        <p:xfrm>
          <a:off x="4346161" y="1319545"/>
          <a:ext cx="130079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336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D8F88283-96BE-4199-AA28-5AF616BE4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262019"/>
              </p:ext>
            </p:extLst>
          </p:nvPr>
        </p:nvGraphicFramePr>
        <p:xfrm>
          <a:off x="6773814" y="1301928"/>
          <a:ext cx="367207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1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9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943">
                  <a:extLst>
                    <a:ext uri="{9D8B030D-6E8A-4147-A177-3AD203B41FA5}">
                      <a16:colId xmlns:a16="http://schemas.microsoft.com/office/drawing/2014/main" val="2619227821"/>
                    </a:ext>
                  </a:extLst>
                </a:gridCol>
                <a:gridCol w="688596">
                  <a:extLst>
                    <a:ext uri="{9D8B030D-6E8A-4147-A177-3AD203B41FA5}">
                      <a16:colId xmlns:a16="http://schemas.microsoft.com/office/drawing/2014/main" val="2833925165"/>
                    </a:ext>
                  </a:extLst>
                </a:gridCol>
              </a:tblGrid>
              <a:tr h="210905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2749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46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989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005506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C7D8E482-99C0-404D-949E-4E84F5940B85}"/>
              </a:ext>
            </a:extLst>
          </p:cNvPr>
          <p:cNvSpPr txBox="1"/>
          <p:nvPr/>
        </p:nvSpPr>
        <p:spPr>
          <a:xfrm>
            <a:off x="7892108" y="866633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R1 X R2</a:t>
            </a:r>
          </a:p>
        </p:txBody>
      </p:sp>
    </p:spTree>
    <p:extLst>
      <p:ext uri="{BB962C8B-B14F-4D97-AF65-F5344CB8AC3E}">
        <p14:creationId xmlns:p14="http://schemas.microsoft.com/office/powerpoint/2010/main" val="311388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291F1-5E07-413F-9623-269CA62AC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/>
              <a:t>Algebra relacional</a:t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B6D301C-D09A-41D9-8852-26C6B90B2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s-ES" sz="9600" dirty="0"/>
              <a:t>Selección  </a:t>
            </a:r>
            <a:r>
              <a:rPr lang="el-GR" sz="9600" dirty="0">
                <a:latin typeface="Cambria Math"/>
                <a:ea typeface="Cambria Math"/>
              </a:rPr>
              <a:t>σ</a:t>
            </a:r>
            <a:r>
              <a:rPr lang="es-ES" sz="9600" baseline="-25000" dirty="0"/>
              <a:t>c</a:t>
            </a:r>
            <a:r>
              <a:rPr lang="es-ES" sz="9600" dirty="0"/>
              <a:t>(R)</a:t>
            </a:r>
            <a:endParaRPr lang="es-ES" sz="9600" dirty="0">
              <a:latin typeface="Cambria Math"/>
              <a:ea typeface="Cambria Math"/>
            </a:endParaRPr>
          </a:p>
          <a:p>
            <a:r>
              <a:rPr lang="es-ES" sz="9600" dirty="0">
                <a:latin typeface="Cambria Math"/>
                <a:ea typeface="Cambria Math"/>
              </a:rPr>
              <a:t>Proyección ∏</a:t>
            </a:r>
            <a:r>
              <a:rPr lang="es-ES" sz="9600" baseline="-25000" dirty="0"/>
              <a:t>LISTA_ATRIBUTOS</a:t>
            </a:r>
            <a:r>
              <a:rPr lang="es-ES" sz="9600" dirty="0"/>
              <a:t>(R)</a:t>
            </a:r>
            <a:endParaRPr lang="es-ES" sz="9600" dirty="0">
              <a:latin typeface="Cambria Math"/>
              <a:ea typeface="Cambria Math"/>
            </a:endParaRPr>
          </a:p>
          <a:p>
            <a:r>
              <a:rPr lang="es-ES" sz="9600" dirty="0"/>
              <a:t>Renombramiento </a:t>
            </a:r>
            <a:r>
              <a:rPr lang="el-GR" sz="9600" dirty="0">
                <a:latin typeface="Cambria Math"/>
                <a:ea typeface="Cambria Math"/>
                <a:sym typeface="Symbol" pitchFamily="18" charset="2"/>
              </a:rPr>
              <a:t>ρ</a:t>
            </a:r>
            <a:r>
              <a:rPr lang="es-ES" sz="9600" baseline="-25000" dirty="0">
                <a:sym typeface="Symbol" pitchFamily="18" charset="2"/>
              </a:rPr>
              <a:t>E(LISTA_ATRIBUTOS)</a:t>
            </a:r>
            <a:r>
              <a:rPr lang="es-ES" sz="9600" dirty="0"/>
              <a:t>(R)</a:t>
            </a:r>
            <a:endParaRPr lang="es-ES" sz="9600" dirty="0">
              <a:latin typeface="Cambria Math"/>
              <a:ea typeface="Cambria Math"/>
              <a:sym typeface="Symbol" pitchFamily="18" charset="2"/>
            </a:endParaRPr>
          </a:p>
          <a:p>
            <a:r>
              <a:rPr lang="es-ES" sz="9600" dirty="0"/>
              <a:t>Unión </a:t>
            </a:r>
            <a:r>
              <a:rPr lang="es-ES" sz="9600" dirty="0">
                <a:latin typeface="Cambria Math"/>
                <a:ea typeface="Cambria Math"/>
              </a:rPr>
              <a:t>∪, Intersección ∩ y Resta −</a:t>
            </a:r>
          </a:p>
          <a:p>
            <a:r>
              <a:rPr lang="es-ES" sz="9600" dirty="0"/>
              <a:t>Producto cartesiano </a:t>
            </a:r>
            <a:r>
              <a:rPr lang="es-ES" sz="9600" dirty="0">
                <a:latin typeface="Cambria Math" pitchFamily="18" charset="0"/>
                <a:ea typeface="Cambria Math" pitchFamily="18" charset="0"/>
              </a:rPr>
              <a:t>×</a:t>
            </a:r>
          </a:p>
          <a:p>
            <a:pPr lvl="1"/>
            <a:r>
              <a:rPr lang="es-ES" sz="9600" dirty="0"/>
              <a:t>Reunión / (INNER) </a:t>
            </a:r>
            <a:r>
              <a:rPr lang="es-ES" sz="9600" dirty="0" err="1"/>
              <a:t>Join</a:t>
            </a:r>
            <a:r>
              <a:rPr lang="es-ES" sz="9600" dirty="0"/>
              <a:t> </a:t>
            </a:r>
            <a:r>
              <a:rPr lang="es-ES" sz="9600" dirty="0">
                <a:latin typeface="Cambria Math"/>
                <a:ea typeface="Cambria Math"/>
              </a:rPr>
              <a:t>⋈</a:t>
            </a:r>
            <a:r>
              <a:rPr lang="es-ES" sz="9600" baseline="-25000" dirty="0"/>
              <a:t>c</a:t>
            </a:r>
          </a:p>
          <a:p>
            <a:pPr lvl="1"/>
            <a:r>
              <a:rPr lang="es-ES" sz="9600" dirty="0"/>
              <a:t>Reunión / (NATURAL) </a:t>
            </a:r>
            <a:r>
              <a:rPr lang="es-ES" sz="9600" dirty="0" err="1"/>
              <a:t>Join</a:t>
            </a:r>
            <a:r>
              <a:rPr lang="es-ES" sz="9600" dirty="0"/>
              <a:t> natural </a:t>
            </a:r>
            <a:r>
              <a:rPr lang="es-ES" sz="9600" dirty="0">
                <a:latin typeface="Cambria Math"/>
                <a:ea typeface="Cambria Math"/>
              </a:rPr>
              <a:t>⋈</a:t>
            </a:r>
          </a:p>
          <a:p>
            <a:pPr marL="736092" lvl="1" indent="-342900"/>
            <a:r>
              <a:rPr lang="es-ES" sz="9600" dirty="0"/>
              <a:t>Reunión / (OUTER) </a:t>
            </a:r>
            <a:r>
              <a:rPr lang="es-ES" sz="9600" dirty="0" err="1"/>
              <a:t>Join</a:t>
            </a:r>
            <a:r>
              <a:rPr lang="es-ES" sz="9600" dirty="0"/>
              <a:t> externa</a:t>
            </a:r>
            <a:r>
              <a:rPr lang="es-ES" sz="9600" dirty="0">
                <a:latin typeface="Symbola" pitchFamily="18" charset="0"/>
                <a:ea typeface="Symbola" pitchFamily="18" charset="0"/>
              </a:rPr>
              <a:t> ⟕ ⟖ ⟗</a:t>
            </a:r>
          </a:p>
          <a:p>
            <a:pPr marL="342900" indent="-342900"/>
            <a:r>
              <a:rPr lang="es-ES" sz="10000" dirty="0"/>
              <a:t>División </a:t>
            </a:r>
            <a:r>
              <a:rPr lang="es-ES" sz="9600" dirty="0"/>
              <a:t>÷</a:t>
            </a:r>
            <a:br>
              <a:rPr lang="es-ES" sz="9600" baseline="-25000" dirty="0"/>
            </a:br>
            <a:endParaRPr lang="es-ES" sz="9600" dirty="0">
              <a:latin typeface="Cambria Math"/>
              <a:ea typeface="Cambria Math"/>
            </a:endParaRPr>
          </a:p>
          <a:p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CD8135D7-316D-4DF2-8DD0-09C17161920B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2</a:t>
            </a:fld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9994B0E-E9D2-457E-9B07-5B6125E32FA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7760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4861"/>
          </a:xfrm>
        </p:spPr>
        <p:txBody>
          <a:bodyPr>
            <a:normAutofit/>
          </a:bodyPr>
          <a:lstStyle/>
          <a:p>
            <a:r>
              <a:rPr lang="es-ES" dirty="0"/>
              <a:t>Ejemplo operaciones AR (</a:t>
            </a:r>
            <a:r>
              <a:rPr lang="es-ES" dirty="0" err="1"/>
              <a:t>join</a:t>
            </a:r>
            <a:r>
              <a:rPr lang="es-ES" dirty="0"/>
              <a:t>):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DEFAF5-E3F5-443E-BB5B-9ED5B8B9B891}"/>
              </a:ext>
            </a:extLst>
          </p:cNvPr>
          <p:cNvSpPr txBox="1"/>
          <p:nvPr/>
        </p:nvSpPr>
        <p:spPr>
          <a:xfrm>
            <a:off x="1949778" y="936014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EMPLEADOS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E63D360-2BCD-442C-86E9-65D304F582C9}"/>
              </a:ext>
            </a:extLst>
          </p:cNvPr>
          <p:cNvSpPr txBox="1"/>
          <p:nvPr/>
        </p:nvSpPr>
        <p:spPr>
          <a:xfrm>
            <a:off x="1891384" y="3361225"/>
            <a:ext cx="2383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COMPONENTES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5214C53-CF15-4045-AA64-C41B3F64F046}"/>
              </a:ext>
            </a:extLst>
          </p:cNvPr>
          <p:cNvSpPr txBox="1"/>
          <p:nvPr/>
        </p:nvSpPr>
        <p:spPr>
          <a:xfrm>
            <a:off x="6229414" y="908400"/>
            <a:ext cx="1832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PROYECTOS</a:t>
            </a:r>
          </a:p>
        </p:txBody>
      </p:sp>
      <p:sp>
        <p:nvSpPr>
          <p:cNvPr id="16" name="Marcador de número de diapositiva 7">
            <a:extLst>
              <a:ext uri="{FF2B5EF4-FFF2-40B4-BE49-F238E27FC236}">
                <a16:creationId xmlns:a16="http://schemas.microsoft.com/office/drawing/2014/main" id="{39D697FD-09E8-49A4-BB13-06F3BB0DC7A1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20</a:t>
            </a:fld>
            <a:endParaRPr lang="es-ES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462229-2DAE-479A-8472-F2F9AC039FA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4B3A9587-CD2D-488E-96E3-5F6D064E43D2}"/>
              </a:ext>
            </a:extLst>
          </p:cNvPr>
          <p:cNvGraphicFramePr>
            <a:graphicFrameLocks noGrp="1"/>
          </p:cNvGraphicFramePr>
          <p:nvPr/>
        </p:nvGraphicFramePr>
        <p:xfrm>
          <a:off x="1177076" y="1301928"/>
          <a:ext cx="3811903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8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idE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nombreP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idPr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ciudad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>
                          <a:latin typeface="+mj-lt"/>
                        </a:rPr>
                        <a:t>20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Juan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3252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Gorka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Jordi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Bilbao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Soria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Jordi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Madrid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250883"/>
                  </a:ext>
                </a:extLst>
              </a:tr>
            </a:tbl>
          </a:graphicData>
        </a:graphic>
      </p:graphicFrame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7539A4E7-0F12-4E12-8DCA-DB362262E805}"/>
              </a:ext>
            </a:extLst>
          </p:cNvPr>
          <p:cNvGraphicFramePr>
            <a:graphicFrameLocks noGrp="1"/>
          </p:cNvGraphicFramePr>
          <p:nvPr/>
        </p:nvGraphicFramePr>
        <p:xfrm>
          <a:off x="5924908" y="1301928"/>
          <a:ext cx="2857977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idP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nombre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idJefe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336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Impresora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Spock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Marte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Saturno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Lagarto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D92A85C7-5816-4835-9FEE-DA539FDE9E7A}"/>
              </a:ext>
            </a:extLst>
          </p:cNvPr>
          <p:cNvSpPr/>
          <p:nvPr/>
        </p:nvSpPr>
        <p:spPr>
          <a:xfrm>
            <a:off x="934077" y="595901"/>
            <a:ext cx="8366056" cy="729465"/>
          </a:xfrm>
          <a:custGeom>
            <a:avLst/>
            <a:gdLst>
              <a:gd name="connsiteX0" fmla="*/ 7798957 w 8366056"/>
              <a:gd name="connsiteY0" fmla="*/ 688369 h 729465"/>
              <a:gd name="connsiteX1" fmla="*/ 7624296 w 8366056"/>
              <a:gd name="connsiteY1" fmla="*/ 0 h 729465"/>
              <a:gd name="connsiteX2" fmla="*/ 535127 w 8366056"/>
              <a:gd name="connsiteY2" fmla="*/ 359596 h 729465"/>
              <a:gd name="connsiteX3" fmla="*/ 504305 w 8366056"/>
              <a:gd name="connsiteY3" fmla="*/ 667820 h 729465"/>
              <a:gd name="connsiteX4" fmla="*/ 524853 w 8366056"/>
              <a:gd name="connsiteY4" fmla="*/ 678095 h 729465"/>
              <a:gd name="connsiteX5" fmla="*/ 483757 w 8366056"/>
              <a:gd name="connsiteY5" fmla="*/ 729465 h 729465"/>
              <a:gd name="connsiteX6" fmla="*/ 483757 w 8366056"/>
              <a:gd name="connsiteY6" fmla="*/ 729465 h 72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66056" h="729465">
                <a:moveTo>
                  <a:pt x="7798957" y="688369"/>
                </a:moveTo>
                <a:cubicBezTo>
                  <a:pt x="8316945" y="371582"/>
                  <a:pt x="8834934" y="54796"/>
                  <a:pt x="7624296" y="0"/>
                </a:cubicBezTo>
                <a:lnTo>
                  <a:pt x="535127" y="359596"/>
                </a:lnTo>
                <a:cubicBezTo>
                  <a:pt x="-651538" y="470899"/>
                  <a:pt x="506017" y="614737"/>
                  <a:pt x="504305" y="667820"/>
                </a:cubicBezTo>
                <a:cubicBezTo>
                  <a:pt x="502593" y="720903"/>
                  <a:pt x="528278" y="667821"/>
                  <a:pt x="524853" y="678095"/>
                </a:cubicBezTo>
                <a:cubicBezTo>
                  <a:pt x="521428" y="688369"/>
                  <a:pt x="483757" y="729465"/>
                  <a:pt x="483757" y="729465"/>
                </a:cubicBezTo>
                <a:lnTo>
                  <a:pt x="483757" y="729465"/>
                </a:lnTo>
              </a:path>
            </a:pathLst>
          </a:custGeom>
          <a:noFill/>
          <a:ln w="15875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5AD85B67-F1F3-4E3F-BB7A-0F11E54D73FF}"/>
              </a:ext>
            </a:extLst>
          </p:cNvPr>
          <p:cNvSpPr/>
          <p:nvPr/>
        </p:nvSpPr>
        <p:spPr>
          <a:xfrm>
            <a:off x="3645281" y="973155"/>
            <a:ext cx="2584133" cy="328773"/>
          </a:xfrm>
          <a:custGeom>
            <a:avLst/>
            <a:gdLst>
              <a:gd name="connsiteX0" fmla="*/ 0 w 2584133"/>
              <a:gd name="connsiteY0" fmla="*/ 328773 h 328773"/>
              <a:gd name="connsiteX1" fmla="*/ 482886 w 2584133"/>
              <a:gd name="connsiteY1" fmla="*/ 0 h 328773"/>
              <a:gd name="connsiteX2" fmla="*/ 482886 w 2584133"/>
              <a:gd name="connsiteY2" fmla="*/ 0 h 328773"/>
              <a:gd name="connsiteX3" fmla="*/ 1345915 w 2584133"/>
              <a:gd name="connsiteY3" fmla="*/ 61645 h 328773"/>
              <a:gd name="connsiteX4" fmla="*/ 2465798 w 2584133"/>
              <a:gd name="connsiteY4" fmla="*/ 277402 h 328773"/>
              <a:gd name="connsiteX5" fmla="*/ 2496621 w 2584133"/>
              <a:gd name="connsiteY5" fmla="*/ 308225 h 32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4133" h="328773">
                <a:moveTo>
                  <a:pt x="0" y="328773"/>
                </a:moveTo>
                <a:lnTo>
                  <a:pt x="482886" y="0"/>
                </a:lnTo>
                <a:lnTo>
                  <a:pt x="482886" y="0"/>
                </a:lnTo>
                <a:cubicBezTo>
                  <a:pt x="626724" y="10274"/>
                  <a:pt x="1015430" y="15411"/>
                  <a:pt x="1345915" y="61645"/>
                </a:cubicBezTo>
                <a:cubicBezTo>
                  <a:pt x="1676400" y="107879"/>
                  <a:pt x="2274014" y="236305"/>
                  <a:pt x="2465798" y="277402"/>
                </a:cubicBezTo>
                <a:cubicBezTo>
                  <a:pt x="2657582" y="318499"/>
                  <a:pt x="2577101" y="313362"/>
                  <a:pt x="2496621" y="308225"/>
                </a:cubicBezTo>
              </a:path>
            </a:pathLst>
          </a:custGeom>
          <a:noFill/>
          <a:ln w="25400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49FD3CE5-F8F6-4074-891B-0C3787517DD1}"/>
              </a:ext>
            </a:extLst>
          </p:cNvPr>
          <p:cNvGraphicFramePr>
            <a:graphicFrameLocks noGrp="1"/>
          </p:cNvGraphicFramePr>
          <p:nvPr/>
        </p:nvGraphicFramePr>
        <p:xfrm>
          <a:off x="3724716" y="4341453"/>
          <a:ext cx="6841918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7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9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544">
                  <a:extLst>
                    <a:ext uri="{9D8B030D-6E8A-4147-A177-3AD203B41FA5}">
                      <a16:colId xmlns:a16="http://schemas.microsoft.com/office/drawing/2014/main" val="1739160120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39032668"/>
                    </a:ext>
                  </a:extLst>
                </a:gridCol>
                <a:gridCol w="897255">
                  <a:extLst>
                    <a:ext uri="{9D8B030D-6E8A-4147-A177-3AD203B41FA5}">
                      <a16:colId xmlns:a16="http://schemas.microsoft.com/office/drawing/2014/main" val="2258719799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idE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nombreP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idPr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ciudad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>
                          <a:latin typeface="+mj-lt"/>
                        </a:rPr>
                        <a:t>idP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nombre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idJefe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>
                          <a:latin typeface="+mj-lt"/>
                        </a:rPr>
                        <a:t>20</a:t>
                      </a:r>
                      <a:endParaRPr lang="es-E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Barcelona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Impresora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1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Gorka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Segovia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Spock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Jordi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Bilbao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Lagarto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Ramón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Soria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Marte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66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Jordi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Madrid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Impresora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250883"/>
                  </a:ext>
                </a:extLst>
              </a:tr>
            </a:tbl>
          </a:graphicData>
        </a:graphic>
      </p:graphicFrame>
      <p:sp>
        <p:nvSpPr>
          <p:cNvPr id="15" name="CuadroTexto 14">
            <a:extLst>
              <a:ext uri="{FF2B5EF4-FFF2-40B4-BE49-F238E27FC236}">
                <a16:creationId xmlns:a16="http://schemas.microsoft.com/office/drawing/2014/main" id="{94290621-F78A-4033-B927-DA79D7B02F08}"/>
              </a:ext>
            </a:extLst>
          </p:cNvPr>
          <p:cNvSpPr txBox="1"/>
          <p:nvPr/>
        </p:nvSpPr>
        <p:spPr>
          <a:xfrm>
            <a:off x="4793769" y="3835395"/>
            <a:ext cx="4946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EMPLEADOS</a:t>
            </a:r>
            <a:r>
              <a:rPr lang="es-ES" sz="2000" dirty="0">
                <a:latin typeface="Cambria Math"/>
                <a:ea typeface="Cambria Math"/>
              </a:rPr>
              <a:t> ⋈</a:t>
            </a:r>
            <a:r>
              <a:rPr lang="es-ES" sz="2000" baseline="-25000" dirty="0">
                <a:latin typeface="Cambria Math"/>
                <a:ea typeface="Cambria Math"/>
              </a:rPr>
              <a:t>(</a:t>
            </a:r>
            <a:r>
              <a:rPr lang="es-ES" sz="2000" baseline="-25000" dirty="0" err="1"/>
              <a:t>idPr</a:t>
            </a:r>
            <a:r>
              <a:rPr lang="es-ES" sz="2000" baseline="-25000" dirty="0"/>
              <a:t>=</a:t>
            </a:r>
            <a:r>
              <a:rPr lang="es-ES" sz="2000" baseline="-25000" dirty="0" err="1"/>
              <a:t>idP</a:t>
            </a:r>
            <a:r>
              <a:rPr lang="es-ES" sz="2000" baseline="-25000" dirty="0"/>
              <a:t>) </a:t>
            </a:r>
            <a:r>
              <a:rPr lang="es-ES" sz="2000" b="1" dirty="0"/>
              <a:t>PROYECTOS</a:t>
            </a:r>
            <a:endParaRPr lang="es-E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443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49141-EA2F-475A-B7E1-7312D396C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4861"/>
          </a:xfrm>
        </p:spPr>
        <p:txBody>
          <a:bodyPr>
            <a:normAutofit/>
          </a:bodyPr>
          <a:lstStyle/>
          <a:p>
            <a:r>
              <a:rPr lang="es-ES" dirty="0"/>
              <a:t>Ejemplo operaciones AR (división):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DEFAF5-E3F5-443E-BB5B-9ED5B8B9B891}"/>
              </a:ext>
            </a:extLst>
          </p:cNvPr>
          <p:cNvSpPr txBox="1"/>
          <p:nvPr/>
        </p:nvSpPr>
        <p:spPr>
          <a:xfrm>
            <a:off x="1949778" y="936014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R1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5214C53-CF15-4045-AA64-C41B3F64F046}"/>
              </a:ext>
            </a:extLst>
          </p:cNvPr>
          <p:cNvSpPr txBox="1"/>
          <p:nvPr/>
        </p:nvSpPr>
        <p:spPr>
          <a:xfrm>
            <a:off x="4717586" y="936014"/>
            <a:ext cx="1832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R2</a:t>
            </a:r>
          </a:p>
        </p:txBody>
      </p:sp>
      <p:sp>
        <p:nvSpPr>
          <p:cNvPr id="16" name="Marcador de número de diapositiva 7">
            <a:extLst>
              <a:ext uri="{FF2B5EF4-FFF2-40B4-BE49-F238E27FC236}">
                <a16:creationId xmlns:a16="http://schemas.microsoft.com/office/drawing/2014/main" id="{39D697FD-09E8-49A4-BB13-06F3BB0DC7A1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21</a:t>
            </a:fld>
            <a:endParaRPr lang="es-ES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462229-2DAE-479A-8472-F2F9AC039FA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4B3A9587-CD2D-488E-96E3-5F6D064E43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098196"/>
              </p:ext>
            </p:extLst>
          </p:nvPr>
        </p:nvGraphicFramePr>
        <p:xfrm>
          <a:off x="1177076" y="1301928"/>
          <a:ext cx="2002689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3252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20729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00198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786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698190"/>
                  </a:ext>
                </a:extLst>
              </a:tr>
            </a:tbl>
          </a:graphicData>
        </a:graphic>
      </p:graphicFrame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7539A4E7-0F12-4E12-8DCA-DB362262E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360048"/>
              </p:ext>
            </p:extLst>
          </p:nvPr>
        </p:nvGraphicFramePr>
        <p:xfrm>
          <a:off x="4346161" y="1319545"/>
          <a:ext cx="130079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50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336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D8F88283-96BE-4199-AA28-5AF616BE4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177827"/>
              </p:ext>
            </p:extLst>
          </p:nvPr>
        </p:nvGraphicFramePr>
        <p:xfrm>
          <a:off x="8178124" y="1319545"/>
          <a:ext cx="6813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1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905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idR1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47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9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+mj-lt"/>
                        </a:rPr>
                        <a:t>id8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C7D8E482-99C0-404D-949E-4E84F5940B85}"/>
              </a:ext>
            </a:extLst>
          </p:cNvPr>
          <p:cNvSpPr txBox="1"/>
          <p:nvPr/>
        </p:nvSpPr>
        <p:spPr>
          <a:xfrm>
            <a:off x="7892108" y="866633"/>
            <a:ext cx="227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+mj-lt"/>
              </a:rPr>
              <a:t>R1 </a:t>
            </a:r>
            <a:r>
              <a:rPr lang="es-ES" sz="2000" dirty="0"/>
              <a:t>÷</a:t>
            </a:r>
            <a:r>
              <a:rPr lang="es-ES" sz="2000" b="1" dirty="0">
                <a:latin typeface="+mj-lt"/>
              </a:rPr>
              <a:t> R2</a:t>
            </a:r>
          </a:p>
        </p:txBody>
      </p:sp>
    </p:spTree>
    <p:extLst>
      <p:ext uri="{BB962C8B-B14F-4D97-AF65-F5344CB8AC3E}">
        <p14:creationId xmlns:p14="http://schemas.microsoft.com/office/powerpoint/2010/main" val="254857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3354AC-E001-441B-A8C2-BA162ECF7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730210"/>
          </a:xfrm>
        </p:spPr>
        <p:txBody>
          <a:bodyPr anchor="t" anchorCtr="0">
            <a:noAutofit/>
          </a:bodyPr>
          <a:lstStyle/>
          <a:p>
            <a:r>
              <a:rPr lang="es-ES" dirty="0"/>
              <a:t>Selección  </a:t>
            </a:r>
            <a:r>
              <a:rPr lang="el-GR" sz="4800" dirty="0">
                <a:latin typeface="Cambria Math"/>
                <a:ea typeface="Cambria Math"/>
              </a:rPr>
              <a:t>σ</a:t>
            </a:r>
            <a:br>
              <a:rPr lang="es-ES" sz="4800" dirty="0">
                <a:latin typeface="Cambria Math"/>
                <a:ea typeface="Cambria Math"/>
              </a:rPr>
            </a:br>
            <a:endParaRPr lang="es-ES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6B0D3F52-416A-47CD-BDC5-D3D275FE4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035010"/>
            <a:ext cx="11087100" cy="5165766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s-ES" sz="2500" dirty="0"/>
              <a:t>Operación unitaria (opera sobre una única tabla o relación)</a:t>
            </a:r>
          </a:p>
          <a:p>
            <a:pPr lvl="1"/>
            <a:r>
              <a:rPr lang="el-GR" sz="2500" dirty="0">
                <a:latin typeface="Cambria Math"/>
                <a:ea typeface="Cambria Math"/>
              </a:rPr>
              <a:t>σ</a:t>
            </a:r>
            <a:r>
              <a:rPr lang="es-ES" sz="2500" baseline="-25000" dirty="0"/>
              <a:t>c</a:t>
            </a:r>
            <a:r>
              <a:rPr lang="es-ES" sz="2500" dirty="0"/>
              <a:t>(R)= conjunto de tuplas de la relación R que cumplen la condición c</a:t>
            </a:r>
          </a:p>
          <a:p>
            <a:pPr lvl="2"/>
            <a:r>
              <a:rPr lang="es-ES" sz="2500" i="1" dirty="0"/>
              <a:t>R </a:t>
            </a:r>
            <a:r>
              <a:rPr lang="es-ES" sz="2500" dirty="0"/>
              <a:t>será un esquema de relación o una expresión del AR</a:t>
            </a:r>
          </a:p>
          <a:p>
            <a:pPr lvl="2"/>
            <a:r>
              <a:rPr lang="es-ES" sz="2500" i="1" dirty="0"/>
              <a:t>c </a:t>
            </a:r>
            <a:r>
              <a:rPr lang="es-ES" sz="2500" dirty="0"/>
              <a:t>será un conjunto de cláusulas conectadas entre sí mediante operadores booleanos (</a:t>
            </a:r>
            <a:r>
              <a:rPr lang="es-ES" sz="2500" dirty="0">
                <a:latin typeface="Cambria Math"/>
                <a:ea typeface="Cambria Math"/>
              </a:rPr>
              <a:t>∧</a:t>
            </a:r>
            <a:r>
              <a:rPr lang="es-ES" sz="2500" dirty="0">
                <a:latin typeface="Symbol" pitchFamily="18" charset="2"/>
              </a:rPr>
              <a:t>, </a:t>
            </a:r>
            <a:r>
              <a:rPr lang="es-ES" sz="2500" dirty="0">
                <a:latin typeface="Cambria Math"/>
                <a:ea typeface="Cambria Math"/>
              </a:rPr>
              <a:t>∨</a:t>
            </a:r>
            <a:r>
              <a:rPr lang="es-ES" sz="2500" dirty="0">
                <a:latin typeface="Symbol" pitchFamily="18" charset="2"/>
              </a:rPr>
              <a:t>, </a:t>
            </a:r>
            <a:r>
              <a:rPr lang="es-ES" sz="2500" dirty="0">
                <a:latin typeface="Cambria Math"/>
                <a:ea typeface="Cambria Math"/>
              </a:rPr>
              <a:t>¬</a:t>
            </a:r>
            <a:r>
              <a:rPr lang="es-ES" sz="2500" dirty="0"/>
              <a:t>)</a:t>
            </a:r>
          </a:p>
          <a:p>
            <a:pPr lvl="2"/>
            <a:r>
              <a:rPr lang="es-ES" sz="2500" dirty="0"/>
              <a:t>Cada cláusula</a:t>
            </a:r>
            <a:r>
              <a:rPr lang="es-ES" sz="2500" dirty="0">
                <a:solidFill>
                  <a:schemeClr val="accent4"/>
                </a:solidFill>
              </a:rPr>
              <a:t> </a:t>
            </a:r>
            <a:r>
              <a:rPr lang="es-ES" sz="2500" dirty="0"/>
              <a:t>será de la forma</a:t>
            </a:r>
          </a:p>
          <a:p>
            <a:pPr lvl="3"/>
            <a:r>
              <a:rPr lang="es-ES" sz="2500" dirty="0"/>
              <a:t>&lt;nombre atributo&gt; OPCOMP &lt;nombre atributo&gt;</a:t>
            </a:r>
          </a:p>
          <a:p>
            <a:pPr lvl="3"/>
            <a:r>
              <a:rPr lang="es-ES" sz="2500" dirty="0"/>
              <a:t>donde OPCOMP será un operador de comparación (</a:t>
            </a:r>
            <a:r>
              <a:rPr lang="es-ES" sz="2500" dirty="0">
                <a:latin typeface="Cambria Math"/>
                <a:ea typeface="Cambria Math"/>
              </a:rPr>
              <a:t>=</a:t>
            </a:r>
            <a:r>
              <a:rPr lang="es-ES" sz="2500" dirty="0"/>
              <a:t>, </a:t>
            </a:r>
            <a:r>
              <a:rPr lang="es-ES" sz="2500" dirty="0">
                <a:latin typeface="Cambria Math"/>
                <a:ea typeface="Cambria Math"/>
              </a:rPr>
              <a:t>≠</a:t>
            </a:r>
            <a:r>
              <a:rPr lang="es-ES" sz="2500" dirty="0"/>
              <a:t>, </a:t>
            </a:r>
            <a:r>
              <a:rPr lang="es-ES" sz="2500" dirty="0">
                <a:latin typeface="Cambria Math"/>
                <a:ea typeface="Cambria Math"/>
              </a:rPr>
              <a:t>&lt;, ≤</a:t>
            </a:r>
            <a:r>
              <a:rPr lang="es-ES" sz="2500" dirty="0"/>
              <a:t>, </a:t>
            </a:r>
            <a:r>
              <a:rPr lang="es-ES" sz="2500" dirty="0">
                <a:latin typeface="Cambria Math"/>
                <a:ea typeface="Cambria Math"/>
              </a:rPr>
              <a:t>&gt;, ≥</a:t>
            </a:r>
            <a:r>
              <a:rPr lang="es-ES" sz="2500" dirty="0"/>
              <a:t>)</a:t>
            </a:r>
          </a:p>
          <a:p>
            <a:pPr lvl="1"/>
            <a:r>
              <a:rPr lang="el-GR" sz="2500" dirty="0">
                <a:latin typeface="Cambria Math"/>
                <a:ea typeface="Cambria Math"/>
              </a:rPr>
              <a:t>σ </a:t>
            </a:r>
            <a:r>
              <a:rPr lang="es-ES" sz="2500" dirty="0"/>
              <a:t>devuelve una relación que:</a:t>
            </a:r>
          </a:p>
          <a:p>
            <a:pPr lvl="2"/>
            <a:r>
              <a:rPr lang="es-ES" sz="2500" dirty="0"/>
              <a:t>Tiene un esquema relacional con los mismos atributos que R</a:t>
            </a:r>
          </a:p>
          <a:p>
            <a:pPr lvl="2"/>
            <a:r>
              <a:rPr lang="es-ES" sz="2500" dirty="0"/>
              <a:t>Incluye las tuplas de </a:t>
            </a:r>
            <a:r>
              <a:rPr lang="es-ES" sz="2500" i="1" dirty="0"/>
              <a:t>R</a:t>
            </a:r>
            <a:r>
              <a:rPr lang="es-ES" sz="2500" dirty="0"/>
              <a:t> que cumplen la condición de selección</a:t>
            </a:r>
          </a:p>
          <a:p>
            <a:endParaRPr lang="es-ES" dirty="0"/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E31D0B02-92A1-42EB-A14B-CEEEB4B20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5011" y="6581001"/>
            <a:ext cx="762000" cy="228600"/>
          </a:xfrm>
        </p:spPr>
        <p:txBody>
          <a:bodyPr/>
          <a:lstStyle/>
          <a:p>
            <a:pPr rtl="0"/>
            <a:fld id="{022B156B-59AE-415F-B24B-8756D48BB977}" type="slidenum">
              <a:rPr lang="es-ES" noProof="0" smtClean="0"/>
              <a:t>3</a:t>
            </a:fld>
            <a:endParaRPr lang="es-ES" noProof="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E2D35BE-6479-4AC8-8FF0-C59423E7D740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02580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3354AC-E001-441B-A8C2-BA162ECF7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730210"/>
          </a:xfrm>
        </p:spPr>
        <p:txBody>
          <a:bodyPr anchor="t" anchorCtr="0">
            <a:noAutofit/>
          </a:bodyPr>
          <a:lstStyle/>
          <a:p>
            <a:r>
              <a:rPr lang="es-ES" dirty="0"/>
              <a:t>Selección  </a:t>
            </a:r>
            <a:r>
              <a:rPr lang="el-GR" sz="4800" dirty="0">
                <a:latin typeface="Cambria Math"/>
                <a:ea typeface="Cambria Math"/>
              </a:rPr>
              <a:t>σ</a:t>
            </a:r>
            <a:br>
              <a:rPr lang="es-ES" sz="4800" dirty="0">
                <a:latin typeface="Cambria Math"/>
                <a:ea typeface="Cambria Math"/>
              </a:rPr>
            </a:br>
            <a:endParaRPr lang="es-ES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6B0D3F52-416A-47CD-BDC5-D3D275FE4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035010"/>
            <a:ext cx="11087100" cy="5165766"/>
          </a:xfrm>
        </p:spPr>
        <p:txBody>
          <a:bodyPr>
            <a:normAutofit/>
          </a:bodyPr>
          <a:lstStyle/>
          <a:p>
            <a:pPr lvl="2">
              <a:buNone/>
            </a:pPr>
            <a:r>
              <a:rPr lang="es-ES" sz="2400" dirty="0"/>
              <a:t>	</a:t>
            </a:r>
            <a:r>
              <a:rPr lang="es-ES" sz="2400" dirty="0">
                <a:solidFill>
                  <a:schemeClr val="accent6"/>
                </a:solidFill>
              </a:rPr>
              <a:t>EMP (</a:t>
            </a:r>
            <a:r>
              <a:rPr lang="es-ES" sz="2400" u="sng" dirty="0">
                <a:solidFill>
                  <a:schemeClr val="accent6"/>
                </a:solidFill>
              </a:rPr>
              <a:t>DNI</a:t>
            </a:r>
            <a:r>
              <a:rPr lang="es-ES" sz="2400" dirty="0">
                <a:solidFill>
                  <a:schemeClr val="accent6"/>
                </a:solidFill>
              </a:rPr>
              <a:t>, NOM, AP1, AP2, SUELDO)</a:t>
            </a:r>
          </a:p>
          <a:p>
            <a:pPr lvl="1"/>
            <a:r>
              <a:rPr lang="es-ES" sz="2400" dirty="0"/>
              <a:t>Empleados con sueldo superior a 1.200 € :</a:t>
            </a:r>
          </a:p>
          <a:p>
            <a:pPr marL="358775" lvl="2" indent="0">
              <a:buNone/>
            </a:pPr>
            <a:r>
              <a:rPr lang="es-ES" sz="2400" dirty="0">
                <a:latin typeface="Cambria Math"/>
                <a:ea typeface="Cambria Math"/>
              </a:rPr>
              <a:t>		</a:t>
            </a:r>
            <a:r>
              <a:rPr lang="el-GR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σ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SUELDO &gt; 1200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 (EMP)</a:t>
            </a:r>
          </a:p>
          <a:p>
            <a:pPr lvl="1"/>
            <a:r>
              <a:rPr lang="es-ES" sz="2400" dirty="0"/>
              <a:t>Empleados cuyos dos apellidos sean iguales:</a:t>
            </a:r>
          </a:p>
          <a:p>
            <a:pPr marL="358775" lvl="2" indent="0">
              <a:buNone/>
            </a:pPr>
            <a:r>
              <a:rPr lang="es-ES" sz="2400" dirty="0">
                <a:latin typeface="Cambria Math"/>
                <a:ea typeface="Cambria Math"/>
              </a:rPr>
              <a:t>		</a:t>
            </a:r>
            <a:r>
              <a:rPr lang="el-GR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σ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AP1 = AP2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 (EMP)</a:t>
            </a:r>
          </a:p>
          <a:p>
            <a:pPr lvl="1"/>
            <a:r>
              <a:rPr lang="es-ES" sz="2400" dirty="0"/>
              <a:t>Empleados con sueldo superior a 1.200 € cuyos dos apellidos sean iguales:</a:t>
            </a:r>
          </a:p>
          <a:p>
            <a:pPr marL="358775" lvl="2" indent="0">
              <a:buNone/>
            </a:pPr>
            <a:r>
              <a:rPr lang="es-ES" sz="2400" dirty="0">
                <a:latin typeface="Cambria Math"/>
                <a:ea typeface="Cambria Math"/>
              </a:rPr>
              <a:t>		</a:t>
            </a:r>
            <a:r>
              <a:rPr lang="el-GR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σ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(SUELDO &gt; 1200) 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∧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 (AP1 = AP2)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 (EMP)</a:t>
            </a:r>
          </a:p>
          <a:p>
            <a:pPr lvl="1"/>
            <a:r>
              <a:rPr lang="es-ES" sz="2400" dirty="0"/>
              <a:t>Empleados con sueldo 1.200 € y con sueldo 1.000€ :</a:t>
            </a:r>
          </a:p>
          <a:p>
            <a:pPr marL="358775" lvl="2" indent="0">
              <a:buNone/>
            </a:pPr>
            <a:r>
              <a:rPr lang="es-ES" sz="2400" dirty="0">
                <a:latin typeface="Cambria Math"/>
                <a:ea typeface="Cambria Math"/>
              </a:rPr>
              <a:t>		</a:t>
            </a:r>
            <a:r>
              <a:rPr lang="es-ES" sz="4000" dirty="0">
                <a:solidFill>
                  <a:schemeClr val="accent5"/>
                </a:solidFill>
                <a:latin typeface="Cambria Math"/>
                <a:ea typeface="Cambria Math"/>
              </a:rPr>
              <a:t>MAL</a:t>
            </a:r>
            <a:endParaRPr lang="es-ES" sz="4000" dirty="0">
              <a:solidFill>
                <a:schemeClr val="accent5"/>
              </a:solidFill>
            </a:endParaRPr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E31D0B02-92A1-42EB-A14B-CEEEB4B20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5011" y="6581001"/>
            <a:ext cx="762000" cy="228600"/>
          </a:xfrm>
        </p:spPr>
        <p:txBody>
          <a:bodyPr/>
          <a:lstStyle/>
          <a:p>
            <a:pPr rtl="0"/>
            <a:fld id="{022B156B-59AE-415F-B24B-8756D48BB977}" type="slidenum">
              <a:rPr lang="es-ES" noProof="0" smtClean="0"/>
              <a:t>4</a:t>
            </a:fld>
            <a:endParaRPr lang="es-ES" noProof="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E2D35BE-6479-4AC8-8FF0-C59423E7D740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271245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91F18175-00BE-4D7A-9ED5-2ACF9FC58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71546"/>
            <a:ext cx="11439525" cy="5284804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r>
              <a:rPr lang="es-ES" sz="2400" dirty="0"/>
              <a:t>Operación unitaria (opera sobre una única tabla o relación)</a:t>
            </a:r>
            <a:endParaRPr lang="es-ES" sz="2400" dirty="0">
              <a:latin typeface="Cambria Math"/>
              <a:ea typeface="Cambria Math"/>
            </a:endParaRPr>
          </a:p>
          <a:p>
            <a:pPr lvl="1">
              <a:lnSpc>
                <a:spcPct val="90000"/>
              </a:lnSpc>
            </a:pPr>
            <a:r>
              <a:rPr lang="es-ES" sz="2400" dirty="0">
                <a:latin typeface="Cambria Math"/>
                <a:ea typeface="Cambria Math"/>
              </a:rPr>
              <a:t>∏ </a:t>
            </a:r>
            <a:r>
              <a:rPr lang="es-ES" sz="2400" baseline="-25000" dirty="0"/>
              <a:t>LISTA_ATRIBUTOS</a:t>
            </a:r>
            <a:r>
              <a:rPr lang="es-ES" sz="2400" dirty="0"/>
              <a:t> (R)= conjunto de </a:t>
            </a:r>
            <a:r>
              <a:rPr lang="es-ES" sz="2400" dirty="0" err="1"/>
              <a:t>tuplas</a:t>
            </a:r>
            <a:r>
              <a:rPr lang="es-ES" sz="2400" dirty="0"/>
              <a:t> de R con los atributos de la lista</a:t>
            </a:r>
          </a:p>
          <a:p>
            <a:pPr lvl="2">
              <a:lnSpc>
                <a:spcPct val="90000"/>
              </a:lnSpc>
            </a:pPr>
            <a:r>
              <a:rPr lang="es-ES" sz="2400" i="1" dirty="0"/>
              <a:t>R </a:t>
            </a:r>
            <a:r>
              <a:rPr lang="es-ES" sz="2400" dirty="0"/>
              <a:t>será un esquema de relación o una expresión del AR</a:t>
            </a:r>
          </a:p>
          <a:p>
            <a:pPr lvl="2">
              <a:lnSpc>
                <a:spcPct val="90000"/>
              </a:lnSpc>
            </a:pPr>
            <a:r>
              <a:rPr lang="es-ES" sz="2400" i="1" dirty="0"/>
              <a:t>LISTA_ATRIBUTOS </a:t>
            </a:r>
            <a:r>
              <a:rPr lang="es-ES" sz="2400" dirty="0"/>
              <a:t>será una sucesión de atributos separados por comas</a:t>
            </a:r>
            <a:endParaRPr lang="es-ES" sz="2400" dirty="0">
              <a:latin typeface="Cambria Math"/>
              <a:ea typeface="Cambria Math"/>
            </a:endParaRPr>
          </a:p>
          <a:p>
            <a:pPr lvl="1">
              <a:lnSpc>
                <a:spcPct val="90000"/>
              </a:lnSpc>
            </a:pPr>
            <a:r>
              <a:rPr lang="es-ES" sz="2400" dirty="0">
                <a:latin typeface="Cambria Math"/>
                <a:ea typeface="Cambria Math"/>
              </a:rPr>
              <a:t>∏ </a:t>
            </a:r>
            <a:r>
              <a:rPr lang="es-ES" sz="2400" dirty="0">
                <a:ea typeface="Cambria Math"/>
              </a:rPr>
              <a:t>devuelve una relación que:</a:t>
            </a:r>
          </a:p>
          <a:p>
            <a:pPr lvl="2">
              <a:lnSpc>
                <a:spcPct val="90000"/>
              </a:lnSpc>
            </a:pPr>
            <a:r>
              <a:rPr lang="es-ES" sz="2400" dirty="0">
                <a:ea typeface="Cambria Math"/>
              </a:rPr>
              <a:t>Tiene un esquema de relación en el que sólo aparecen los atributos especificados en la operación</a:t>
            </a:r>
          </a:p>
          <a:p>
            <a:pPr lvl="2">
              <a:lnSpc>
                <a:spcPct val="90000"/>
              </a:lnSpc>
            </a:pPr>
            <a:r>
              <a:rPr lang="es-ES" sz="2400" dirty="0">
                <a:ea typeface="Cambria Math"/>
              </a:rPr>
              <a:t>Incluye las mismas tuplas del operando (omitiendo los atributos no especificados) </a:t>
            </a:r>
            <a:r>
              <a:rPr lang="es-ES" sz="2400" dirty="0">
                <a:ea typeface="Cambria Math"/>
                <a:sym typeface="Wingdings" pitchFamily="2" charset="2"/>
              </a:rPr>
              <a:t>y se eliminan tuplas duplicadas (en caso de existir)</a:t>
            </a:r>
            <a:endParaRPr lang="es-ES" sz="2400" dirty="0">
              <a:ea typeface="Cambria Math"/>
            </a:endParaRPr>
          </a:p>
          <a:p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3286005-0798-4A37-A82B-ED8AC5184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766746"/>
          </a:xfrm>
        </p:spPr>
        <p:txBody>
          <a:bodyPr anchor="t" anchorCtr="0">
            <a:normAutofit fontScale="90000"/>
          </a:bodyPr>
          <a:lstStyle/>
          <a:p>
            <a:r>
              <a:rPr lang="es-ES" dirty="0"/>
              <a:t>Proyección </a:t>
            </a:r>
            <a:r>
              <a:rPr lang="es-ES" dirty="0">
                <a:latin typeface="Cambria Math"/>
                <a:ea typeface="Cambria Math"/>
              </a:rPr>
              <a:t>∏</a:t>
            </a:r>
            <a:br>
              <a:rPr lang="es-ES" dirty="0">
                <a:latin typeface="Cambria Math"/>
                <a:ea typeface="Cambria Math"/>
              </a:rPr>
            </a:br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A6C8013B-9980-465A-9696-3829E6D85046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5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E6B8A28-557D-4B22-91E6-0032C40F232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7253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91F18175-00BE-4D7A-9ED5-2ACF9FC58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71546"/>
            <a:ext cx="11439525" cy="5284804"/>
          </a:xfrm>
        </p:spPr>
        <p:txBody>
          <a:bodyPr>
            <a:normAutofit/>
          </a:bodyPr>
          <a:lstStyle/>
          <a:p>
            <a:pPr lvl="2">
              <a:buNone/>
            </a:pPr>
            <a:r>
              <a:rPr lang="es-ES" sz="2400" dirty="0">
                <a:solidFill>
                  <a:schemeClr val="accent6"/>
                </a:solidFill>
              </a:rPr>
              <a:t>EMP (</a:t>
            </a:r>
            <a:r>
              <a:rPr lang="es-ES" sz="2400" u="sng" dirty="0">
                <a:solidFill>
                  <a:schemeClr val="accent6"/>
                </a:solidFill>
              </a:rPr>
              <a:t>DNI</a:t>
            </a:r>
            <a:r>
              <a:rPr lang="es-ES" sz="2400" dirty="0">
                <a:solidFill>
                  <a:schemeClr val="accent6"/>
                </a:solidFill>
              </a:rPr>
              <a:t>, NOM, AP1, AP2, SUELDO)</a:t>
            </a:r>
          </a:p>
          <a:p>
            <a:pPr lvl="1"/>
            <a:r>
              <a:rPr lang="es-ES" sz="2400" dirty="0"/>
              <a:t>DNI y sueldo de todos los empleados:</a:t>
            </a:r>
          </a:p>
          <a:p>
            <a:pPr marL="358775" lvl="2" indent="0">
              <a:buNone/>
            </a:pPr>
            <a:r>
              <a:rPr lang="es-ES" sz="2400" dirty="0">
                <a:latin typeface="Cambria Math"/>
                <a:ea typeface="Cambria Math"/>
              </a:rPr>
              <a:t>		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∏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DNI, SUELDO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 ( EMP )</a:t>
            </a:r>
          </a:p>
          <a:p>
            <a:pPr lvl="1"/>
            <a:r>
              <a:rPr lang="es-ES" sz="2400" dirty="0"/>
              <a:t>DNI de los empleados con más de 1.200 € de sueldo:</a:t>
            </a:r>
          </a:p>
          <a:p>
            <a:pPr marL="358775" lvl="2" indent="0">
              <a:buNone/>
            </a:pPr>
            <a:r>
              <a:rPr lang="es-ES" sz="2400" dirty="0">
                <a:latin typeface="Cambria Math"/>
                <a:ea typeface="Cambria Math"/>
              </a:rPr>
              <a:t>		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∏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  <a:latin typeface="Symbol" pitchFamily="18" charset="2"/>
              </a:rPr>
              <a:t> 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DNI 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l-GR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σ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SUELDO &gt; 1200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 ( EMP ) )</a:t>
            </a:r>
          </a:p>
          <a:p>
            <a:pPr lvl="1"/>
            <a:r>
              <a:rPr lang="es-ES" sz="2400" dirty="0"/>
              <a:t>DNI de los empleados con más de 1.200 € de sueldo, “dos pasos”:</a:t>
            </a:r>
          </a:p>
          <a:p>
            <a:pPr marL="358775" lvl="2" indent="0">
              <a:buNone/>
            </a:pP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es-ES" sz="2200" dirty="0">
                <a:solidFill>
                  <a:schemeClr val="bg2">
                    <a:lumMod val="50000"/>
                  </a:schemeClr>
                </a:solidFill>
              </a:rPr>
              <a:t>R1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⃪</a:t>
            </a:r>
            <a:r>
              <a:rPr lang="el-GR" sz="22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 σ</a:t>
            </a:r>
            <a:r>
              <a:rPr lang="es-ES" sz="2200" baseline="-25000" dirty="0">
                <a:solidFill>
                  <a:schemeClr val="bg2">
                    <a:lumMod val="50000"/>
                  </a:schemeClr>
                </a:solidFill>
              </a:rPr>
              <a:t>SUELDO&gt;1200 </a:t>
            </a:r>
            <a:r>
              <a:rPr lang="es-ES" sz="2200" dirty="0">
                <a:solidFill>
                  <a:schemeClr val="bg2">
                    <a:lumMod val="50000"/>
                  </a:schemeClr>
                </a:solidFill>
              </a:rPr>
              <a:t>(EMP) </a:t>
            </a:r>
            <a:r>
              <a:rPr lang="es-ES" dirty="0">
                <a:solidFill>
                  <a:schemeClr val="bg2">
                    <a:lumMod val="50000"/>
                  </a:schemeClr>
                </a:solidFill>
              </a:rPr>
              <a:t>/* Tuplas de EMP con sueldo &gt; 1200 */</a:t>
            </a:r>
          </a:p>
          <a:p>
            <a:pPr marL="358775" lvl="2" indent="0">
              <a:buNone/>
            </a:pPr>
            <a:r>
              <a:rPr lang="es-ES" sz="2200" dirty="0">
                <a:solidFill>
                  <a:schemeClr val="bg2">
                    <a:lumMod val="50000"/>
                  </a:schemeClr>
                </a:solidFill>
              </a:rPr>
              <a:t>	R2 </a:t>
            </a:r>
            <a:r>
              <a:rPr lang="es-ES" sz="2200" b="1" dirty="0">
                <a:solidFill>
                  <a:schemeClr val="bg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⃪</a:t>
            </a:r>
            <a:r>
              <a:rPr lang="es-ES" sz="22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</a:rPr>
              <a:t> ∏</a:t>
            </a:r>
            <a:r>
              <a:rPr lang="es-ES" sz="2200" baseline="-25000" dirty="0">
                <a:solidFill>
                  <a:schemeClr val="bg2">
                    <a:lumMod val="50000"/>
                  </a:schemeClr>
                </a:solidFill>
              </a:rPr>
              <a:t>DNI </a:t>
            </a:r>
            <a:r>
              <a:rPr lang="es-ES" sz="2200" dirty="0">
                <a:solidFill>
                  <a:schemeClr val="bg2">
                    <a:lumMod val="50000"/>
                  </a:schemeClr>
                </a:solidFill>
              </a:rPr>
              <a:t>(R1)		</a:t>
            </a:r>
            <a:r>
              <a:rPr lang="es-ES" dirty="0">
                <a:solidFill>
                  <a:schemeClr val="bg2">
                    <a:lumMod val="50000"/>
                  </a:schemeClr>
                </a:solidFill>
              </a:rPr>
              <a:t>/* DNI empleados con sueldo &gt; 1200 */</a:t>
            </a:r>
          </a:p>
          <a:p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3286005-0798-4A37-A82B-ED8AC5184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71245"/>
          </a:xfrm>
        </p:spPr>
        <p:txBody>
          <a:bodyPr anchor="t" anchorCtr="0"/>
          <a:lstStyle/>
          <a:p>
            <a:r>
              <a:rPr lang="es-ES" dirty="0"/>
              <a:t>Proyección </a:t>
            </a:r>
            <a:r>
              <a:rPr lang="es-ES" dirty="0">
                <a:latin typeface="Cambria Math"/>
                <a:ea typeface="Cambria Math"/>
              </a:rPr>
              <a:t>∏</a:t>
            </a:r>
            <a:endParaRPr lang="es-ES" dirty="0"/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id="{A6C8013B-9980-465A-9696-3829E6D85046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6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E6B8A28-557D-4B22-91E6-0032C40F232F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8921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B6C9798B-607C-4633-A112-8523BDF10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1546"/>
            <a:ext cx="11410950" cy="5284804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s-ES" sz="2600" dirty="0"/>
              <a:t>Operación unitaria (opera sobre una única tabla o relación)</a:t>
            </a:r>
            <a:endParaRPr lang="es-ES" sz="2600" dirty="0">
              <a:latin typeface="Cambria Math"/>
              <a:ea typeface="Cambria Math"/>
              <a:sym typeface="Symbol" pitchFamily="18" charset="2"/>
            </a:endParaRPr>
          </a:p>
          <a:p>
            <a:pPr lvl="1">
              <a:lnSpc>
                <a:spcPct val="120000"/>
              </a:lnSpc>
            </a:pPr>
            <a:r>
              <a:rPr lang="el-GR" sz="2600" dirty="0">
                <a:latin typeface="Cambria Math"/>
                <a:ea typeface="Cambria Math"/>
                <a:sym typeface="Symbol" pitchFamily="18" charset="2"/>
              </a:rPr>
              <a:t>ρ</a:t>
            </a:r>
            <a:r>
              <a:rPr lang="es-ES" sz="2600" baseline="-25000" dirty="0">
                <a:sym typeface="Symbol" pitchFamily="18" charset="2"/>
              </a:rPr>
              <a:t>E(LISTA_ATRIBUTOS)</a:t>
            </a:r>
            <a:r>
              <a:rPr lang="es-ES" sz="2600" dirty="0">
                <a:sym typeface="Symbol" pitchFamily="18" charset="2"/>
              </a:rPr>
              <a:t>(R) = La relación resultante tiene nombre E y sus atributos quedarán renombrados según los atributos de LISTA_ATRIBUTOS.</a:t>
            </a:r>
          </a:p>
          <a:p>
            <a:pPr lvl="2"/>
            <a:r>
              <a:rPr lang="es-ES" sz="2600" i="1" dirty="0"/>
              <a:t>R </a:t>
            </a:r>
            <a:r>
              <a:rPr lang="es-ES" sz="2600" dirty="0"/>
              <a:t>será un esquema de relación o una expresión que lo represente</a:t>
            </a:r>
          </a:p>
          <a:p>
            <a:pPr lvl="2"/>
            <a:r>
              <a:rPr lang="es-ES" sz="2600" i="1" dirty="0"/>
              <a:t>E</a:t>
            </a:r>
            <a:r>
              <a:rPr lang="es-ES" sz="2600" dirty="0"/>
              <a:t> será el nombre del esquema resultante 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sz="2600" dirty="0"/>
              <a:t>Puede ser el mismo que el de la relación original</a:t>
            </a:r>
          </a:p>
          <a:p>
            <a:pPr lvl="2"/>
            <a:r>
              <a:rPr lang="es-ES" sz="2600" i="1" dirty="0"/>
              <a:t>LISTA_ATRIBUTOS </a:t>
            </a:r>
            <a:r>
              <a:rPr lang="es-ES" sz="2600" dirty="0"/>
              <a:t>será una sucesión de nombres de atributos separados por comas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sz="2600" dirty="0"/>
              <a:t>Éstos serán los nuevos nombres para los atributos definidos en el esquema R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sz="2600" dirty="0"/>
              <a:t>Pueden ser los mismos nombres que en la relación original</a:t>
            </a:r>
          </a:p>
          <a:p>
            <a:pPr lvl="1"/>
            <a:r>
              <a:rPr lang="es-ES" sz="2600" dirty="0"/>
              <a:t>La relación resultante </a:t>
            </a:r>
            <a:r>
              <a:rPr lang="es-ES" sz="2600" b="1" dirty="0"/>
              <a:t>contiene las mismas tuplas</a:t>
            </a:r>
            <a:r>
              <a:rPr lang="es-ES" sz="2600" dirty="0"/>
              <a:t> que el esquema original</a:t>
            </a:r>
          </a:p>
          <a:p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DD601E0-E50E-4915-B9AA-C5DD83C9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Renombramiento </a:t>
            </a:r>
            <a:r>
              <a:rPr lang="el-GR" dirty="0">
                <a:latin typeface="Cambria Math"/>
                <a:ea typeface="Cambria Math"/>
                <a:sym typeface="Symbol" pitchFamily="18" charset="2"/>
              </a:rPr>
              <a:t>ρ</a:t>
            </a:r>
            <a:br>
              <a:rPr lang="es-ES" dirty="0">
                <a:latin typeface="Cambria Math"/>
                <a:ea typeface="Cambria Math"/>
                <a:sym typeface="Symbol" pitchFamily="18" charset="2"/>
              </a:rPr>
            </a:br>
            <a:endParaRPr lang="es-ES" dirty="0"/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41BB6FAC-A6FC-4D0D-BAD7-2B449DAA5062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7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DEB41E3-69B2-4092-AC9E-9386326710E9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118137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B6C9798B-607C-4633-A112-8523BDF10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1546"/>
            <a:ext cx="11410950" cy="5284804"/>
          </a:xfrm>
        </p:spPr>
        <p:txBody>
          <a:bodyPr>
            <a:normAutofit/>
          </a:bodyPr>
          <a:lstStyle/>
          <a:p>
            <a:pPr marL="859536" lvl="2" indent="0">
              <a:buNone/>
            </a:pPr>
            <a:r>
              <a:rPr lang="es-ES" sz="2200" dirty="0">
                <a:solidFill>
                  <a:schemeClr val="accent6"/>
                </a:solidFill>
              </a:rPr>
              <a:t>EMP (</a:t>
            </a:r>
            <a:r>
              <a:rPr lang="es-ES" sz="2200" u="sng" dirty="0">
                <a:solidFill>
                  <a:schemeClr val="accent6"/>
                </a:solidFill>
              </a:rPr>
              <a:t>DNI</a:t>
            </a:r>
            <a:r>
              <a:rPr lang="es-ES" sz="2200" dirty="0">
                <a:solidFill>
                  <a:schemeClr val="accent6"/>
                </a:solidFill>
              </a:rPr>
              <a:t>, NOM, AP1, AP2, SUELDO)</a:t>
            </a:r>
          </a:p>
          <a:p>
            <a:pPr marL="800100" lvl="1" indent="-342900"/>
            <a:r>
              <a:rPr lang="es-ES" sz="2600" dirty="0"/>
              <a:t>Renombramiento de DNI a D:</a:t>
            </a:r>
            <a:br>
              <a:rPr lang="es-ES" sz="2600" dirty="0"/>
            </a:br>
            <a:r>
              <a:rPr lang="es-ES" sz="2600" dirty="0"/>
              <a:t>		</a:t>
            </a:r>
            <a:r>
              <a:rPr lang="el-GR" sz="26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  <a:sym typeface="Symbol" pitchFamily="18" charset="2"/>
              </a:rPr>
              <a:t>ρ</a:t>
            </a:r>
            <a:r>
              <a:rPr lang="es-ES" sz="2600" baseline="-25000" dirty="0">
                <a:solidFill>
                  <a:schemeClr val="bg2">
                    <a:lumMod val="50000"/>
                  </a:schemeClr>
                </a:solidFill>
              </a:rPr>
              <a:t>EMP (D,NOM,AP1,AP2,SUELDO)</a:t>
            </a:r>
            <a:r>
              <a:rPr lang="es-ES" sz="2600" b="1" dirty="0">
                <a:solidFill>
                  <a:schemeClr val="bg2">
                    <a:lumMod val="50000"/>
                  </a:schemeClr>
                </a:solidFill>
              </a:rPr>
              <a:t>  (</a:t>
            </a:r>
            <a:r>
              <a:rPr lang="es-ES" sz="2600" dirty="0">
                <a:solidFill>
                  <a:schemeClr val="bg2">
                    <a:lumMod val="50000"/>
                  </a:schemeClr>
                </a:solidFill>
              </a:rPr>
              <a:t>EMP)</a:t>
            </a:r>
          </a:p>
          <a:p>
            <a:pPr lvl="1"/>
            <a:r>
              <a:rPr lang="es-ES" sz="2600" dirty="0"/>
              <a:t>Renombramiento de todos los atributos:</a:t>
            </a:r>
            <a:br>
              <a:rPr lang="es-ES" sz="2600" dirty="0"/>
            </a:br>
            <a:r>
              <a:rPr lang="es-ES" sz="2600" dirty="0"/>
              <a:t>		</a:t>
            </a:r>
            <a:r>
              <a:rPr lang="el-GR" sz="26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  <a:sym typeface="Symbol" pitchFamily="18" charset="2"/>
              </a:rPr>
              <a:t>ρ</a:t>
            </a:r>
            <a:r>
              <a:rPr lang="es-ES" sz="2600" baseline="-25000" dirty="0">
                <a:solidFill>
                  <a:schemeClr val="bg2">
                    <a:lumMod val="50000"/>
                  </a:schemeClr>
                </a:solidFill>
              </a:rPr>
              <a:t>EMP</a:t>
            </a:r>
            <a:r>
              <a:rPr lang="es-ES" sz="2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" sz="2600" baseline="-25000" dirty="0">
                <a:solidFill>
                  <a:schemeClr val="bg2">
                    <a:lumMod val="50000"/>
                  </a:schemeClr>
                </a:solidFill>
              </a:rPr>
              <a:t>(D,N,A1,A2,S)</a:t>
            </a:r>
            <a:r>
              <a:rPr lang="es-ES" sz="2600" b="1" dirty="0">
                <a:solidFill>
                  <a:schemeClr val="bg2">
                    <a:lumMod val="50000"/>
                  </a:schemeClr>
                </a:solidFill>
              </a:rPr>
              <a:t> (</a:t>
            </a:r>
            <a:r>
              <a:rPr lang="es-ES" sz="2600" dirty="0">
                <a:solidFill>
                  <a:schemeClr val="bg2">
                    <a:lumMod val="50000"/>
                  </a:schemeClr>
                </a:solidFill>
              </a:rPr>
              <a:t>EMP)</a:t>
            </a:r>
          </a:p>
          <a:p>
            <a:pPr lvl="1"/>
            <a:r>
              <a:rPr lang="es-ES" sz="2400" dirty="0"/>
              <a:t>Es también posible realizar copias de relaciones renombrando o no sus atributos. Ejemplo: Copia de EMP a EMP1 sin renombrar atributos:</a:t>
            </a:r>
            <a:br>
              <a:rPr lang="es-ES" sz="2400" dirty="0"/>
            </a:br>
            <a:r>
              <a:rPr lang="es-ES" sz="2400" dirty="0"/>
              <a:t>		</a:t>
            </a:r>
            <a:r>
              <a:rPr lang="el-GR" sz="2400" dirty="0">
                <a:solidFill>
                  <a:schemeClr val="bg2">
                    <a:lumMod val="50000"/>
                  </a:schemeClr>
                </a:solidFill>
                <a:latin typeface="Cambria Math"/>
                <a:ea typeface="Cambria Math"/>
                <a:sym typeface="Symbol" pitchFamily="18" charset="2"/>
              </a:rPr>
              <a:t>ρ</a:t>
            </a:r>
            <a:r>
              <a:rPr lang="es-ES" sz="2400" baseline="-25000" dirty="0">
                <a:solidFill>
                  <a:schemeClr val="bg2">
                    <a:lumMod val="50000"/>
                  </a:schemeClr>
                </a:solidFill>
              </a:rPr>
              <a:t>EMP1(DNI, NOM, AP1, AP2, SUELDO)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</a:rPr>
              <a:t>  (</a:t>
            </a:r>
            <a:r>
              <a:rPr lang="es-ES" sz="2400" dirty="0">
                <a:solidFill>
                  <a:schemeClr val="bg2">
                    <a:lumMod val="50000"/>
                  </a:schemeClr>
                </a:solidFill>
              </a:rPr>
              <a:t>EMP)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DD601E0-E50E-4915-B9AA-C5DD83C90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76275"/>
          </a:xfrm>
        </p:spPr>
        <p:txBody>
          <a:bodyPr anchor="t" anchorCtr="0"/>
          <a:lstStyle/>
          <a:p>
            <a:r>
              <a:rPr lang="es-ES" dirty="0"/>
              <a:t>Renombramiento </a:t>
            </a:r>
            <a:r>
              <a:rPr lang="el-GR" dirty="0">
                <a:latin typeface="Cambria Math"/>
                <a:ea typeface="Cambria Math"/>
                <a:sym typeface="Symbol" pitchFamily="18" charset="2"/>
              </a:rPr>
              <a:t>ρ</a:t>
            </a:r>
            <a:endParaRPr lang="es-ES" dirty="0"/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41BB6FAC-A6FC-4D0D-BAD7-2B449DAA5062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8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DEB41E3-69B2-4092-AC9E-9386326710E9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47172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5607AB-3EF2-4335-BD24-4E1E00AE8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Unión </a:t>
            </a:r>
            <a:r>
              <a:rPr lang="es-ES" dirty="0">
                <a:latin typeface="Cambria Math"/>
                <a:ea typeface="Cambria Math"/>
              </a:rPr>
              <a:t>∪, Intersección ∩ y Resta −</a:t>
            </a:r>
            <a:br>
              <a:rPr lang="es-ES" dirty="0">
                <a:latin typeface="Cambria Math"/>
                <a:ea typeface="Cambria Math"/>
              </a:rPr>
            </a:br>
            <a:endParaRPr lang="es-ES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CF8C5E95-A6EF-42EC-9FFC-365E5BD70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71546"/>
            <a:ext cx="11344275" cy="5284804"/>
          </a:xfrm>
        </p:spPr>
        <p:txBody>
          <a:bodyPr>
            <a:normAutofit/>
          </a:bodyPr>
          <a:lstStyle/>
          <a:p>
            <a:pPr lvl="1"/>
            <a:r>
              <a:rPr lang="es-ES" sz="2400" dirty="0"/>
              <a:t>Operaciones binarias</a:t>
            </a:r>
          </a:p>
          <a:p>
            <a:pPr lvl="1"/>
            <a:r>
              <a:rPr lang="es-ES" sz="2400" dirty="0"/>
              <a:t>Se trata de las operaciones típicas de conjuntos para ello:</a:t>
            </a:r>
          </a:p>
          <a:p>
            <a:pPr lvl="2"/>
            <a:r>
              <a:rPr lang="es-ES" sz="2400" dirty="0"/>
              <a:t>Las relaciones deben ser compatibles: mismo número de atributos y mismo dominio por cada pareja de atributos, es decir</a:t>
            </a:r>
          </a:p>
          <a:p>
            <a:pPr lvl="2" algn="ctr">
              <a:buNone/>
            </a:pPr>
            <a:r>
              <a:rPr lang="es-ES" sz="2400" dirty="0"/>
              <a:t>R1 (A</a:t>
            </a:r>
            <a:r>
              <a:rPr lang="es-ES" sz="2400" baseline="-25000" dirty="0"/>
              <a:t>1</a:t>
            </a:r>
            <a:r>
              <a:rPr lang="es-ES" sz="2400" dirty="0"/>
              <a:t>, A</a:t>
            </a:r>
            <a:r>
              <a:rPr lang="es-ES" sz="2400" baseline="-25000" dirty="0"/>
              <a:t>2</a:t>
            </a:r>
            <a:r>
              <a:rPr lang="es-ES" sz="2400" dirty="0"/>
              <a:t>, ... </a:t>
            </a:r>
            <a:r>
              <a:rPr lang="es-ES" sz="2400" dirty="0" err="1"/>
              <a:t>A</a:t>
            </a:r>
            <a:r>
              <a:rPr lang="es-ES" sz="2400" baseline="-25000" dirty="0" err="1"/>
              <a:t>n</a:t>
            </a:r>
            <a:r>
              <a:rPr lang="es-ES" sz="2400" dirty="0"/>
              <a:t>)		R2 (B</a:t>
            </a:r>
            <a:r>
              <a:rPr lang="es-ES" sz="2400" baseline="-25000" dirty="0"/>
              <a:t>1</a:t>
            </a:r>
            <a:r>
              <a:rPr lang="es-ES" sz="2400" dirty="0"/>
              <a:t>, B</a:t>
            </a:r>
            <a:r>
              <a:rPr lang="es-ES" sz="2400" baseline="-25000" dirty="0"/>
              <a:t>2</a:t>
            </a:r>
            <a:r>
              <a:rPr lang="es-ES" sz="2400" dirty="0"/>
              <a:t>, … </a:t>
            </a:r>
            <a:r>
              <a:rPr lang="es-ES" sz="2400" dirty="0" err="1"/>
              <a:t>B</a:t>
            </a:r>
            <a:r>
              <a:rPr lang="es-ES" sz="2400" baseline="-25000" dirty="0" err="1"/>
              <a:t>n</a:t>
            </a:r>
            <a:r>
              <a:rPr lang="es-ES" sz="2400" dirty="0"/>
              <a:t>)</a:t>
            </a:r>
          </a:p>
          <a:p>
            <a:pPr lvl="2" algn="ctr">
              <a:buNone/>
            </a:pPr>
            <a:r>
              <a:rPr lang="es-ES" sz="2400" dirty="0"/>
              <a:t>Para todo </a:t>
            </a:r>
            <a:r>
              <a:rPr lang="es-ES" sz="2400" i="1" dirty="0"/>
              <a:t>i</a:t>
            </a:r>
            <a:r>
              <a:rPr lang="es-ES" sz="2400" dirty="0"/>
              <a:t>, 1 </a:t>
            </a:r>
            <a:r>
              <a:rPr lang="es-ES" sz="2400" dirty="0">
                <a:latin typeface="Cambria Math"/>
                <a:ea typeface="Cambria Math"/>
              </a:rPr>
              <a:t>≤</a:t>
            </a:r>
            <a:r>
              <a:rPr lang="es-ES" sz="2400" dirty="0"/>
              <a:t> </a:t>
            </a:r>
            <a:r>
              <a:rPr lang="es-ES" sz="2400" i="1" dirty="0"/>
              <a:t>i</a:t>
            </a:r>
            <a:r>
              <a:rPr lang="es-ES" sz="2400" dirty="0"/>
              <a:t> </a:t>
            </a:r>
            <a:r>
              <a:rPr lang="es-ES" sz="2400" dirty="0">
                <a:latin typeface="Cambria Math"/>
                <a:ea typeface="Cambria Math"/>
              </a:rPr>
              <a:t>≤</a:t>
            </a:r>
            <a:r>
              <a:rPr lang="es-ES" sz="2400" dirty="0"/>
              <a:t> n, </a:t>
            </a:r>
            <a:r>
              <a:rPr lang="es-ES" sz="2400" dirty="0" err="1"/>
              <a:t>Dom</a:t>
            </a:r>
            <a:r>
              <a:rPr lang="es-ES" sz="2400" dirty="0"/>
              <a:t> (</a:t>
            </a:r>
            <a:r>
              <a:rPr lang="es-ES" sz="2400" dirty="0" err="1"/>
              <a:t>A</a:t>
            </a:r>
            <a:r>
              <a:rPr lang="es-ES" sz="2400" baseline="-25000" dirty="0" err="1"/>
              <a:t>i</a:t>
            </a:r>
            <a:r>
              <a:rPr lang="es-ES" sz="2400" dirty="0"/>
              <a:t>) = </a:t>
            </a:r>
            <a:r>
              <a:rPr lang="es-ES" sz="2400" dirty="0" err="1"/>
              <a:t>Dom</a:t>
            </a:r>
            <a:r>
              <a:rPr lang="es-ES" sz="2400" dirty="0"/>
              <a:t> (B</a:t>
            </a:r>
            <a:r>
              <a:rPr lang="es-ES" sz="2400" baseline="-25000" dirty="0"/>
              <a:t>i</a:t>
            </a:r>
            <a:r>
              <a:rPr lang="es-ES" sz="2400" dirty="0"/>
              <a:t>)</a:t>
            </a:r>
          </a:p>
          <a:p>
            <a:pPr lvl="2"/>
            <a:r>
              <a:rPr lang="es-ES" sz="2400" dirty="0"/>
              <a:t>El resultado será otra relación donde el esquema de relación </a:t>
            </a:r>
            <a:r>
              <a:rPr lang="es-ES" sz="2400" b="1" dirty="0"/>
              <a:t>coincide con el que pongamos como primer operando</a:t>
            </a:r>
            <a:endParaRPr lang="es-ES" sz="2400" dirty="0"/>
          </a:p>
          <a:p>
            <a:pPr lvl="1"/>
            <a:r>
              <a:rPr lang="es-ES" sz="2400" dirty="0"/>
              <a:t>Lo habitual es realizar uniones, intersecciones y restas con esquemas exactamente iguales</a:t>
            </a:r>
          </a:p>
        </p:txBody>
      </p:sp>
      <p:sp>
        <p:nvSpPr>
          <p:cNvPr id="6" name="Marcador de número de diapositiva 7">
            <a:extLst>
              <a:ext uri="{FF2B5EF4-FFF2-40B4-BE49-F238E27FC236}">
                <a16:creationId xmlns:a16="http://schemas.microsoft.com/office/drawing/2014/main" id="{3EE14EB9-6B72-4193-B412-A19EBD35FE45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9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F790878-43CB-477A-B384-62304BC1A8DB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411649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Ilustración de naturaleza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63_TF03431377_TF03431377.potx" id="{173A8E5F-E093-4109-A5F4-14D2A0DC49D0}" vid="{EB6DDEBC-A3DA-4194-A0FB-2A77B1D3F949}"/>
    </a:ext>
  </a:extLst>
</a:theme>
</file>

<file path=ppt/theme/theme2.xml><?xml version="1.0" encoding="utf-8"?>
<a:theme xmlns:a="http://schemas.openxmlformats.org/drawingml/2006/main" name="Tema de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naturaleza, diseño ilustrado con un paisaje (pantalla panorámica)</Template>
  <TotalTime>1271</TotalTime>
  <Words>2682</Words>
  <Application>Microsoft Office PowerPoint</Application>
  <PresentationFormat>Panorámica</PresentationFormat>
  <Paragraphs>640</Paragraphs>
  <Slides>21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8" baseType="lpstr">
      <vt:lpstr>Arial</vt:lpstr>
      <vt:lpstr>Cambria Math</vt:lpstr>
      <vt:lpstr>Segoe Print</vt:lpstr>
      <vt:lpstr>Symbol</vt:lpstr>
      <vt:lpstr>Symbola</vt:lpstr>
      <vt:lpstr>Wingdings</vt:lpstr>
      <vt:lpstr>Ilustración de naturaleza 16x9</vt:lpstr>
      <vt:lpstr>Bases de datos</vt:lpstr>
      <vt:lpstr>Algebra relacional </vt:lpstr>
      <vt:lpstr>Selección  σ </vt:lpstr>
      <vt:lpstr>Selección  σ </vt:lpstr>
      <vt:lpstr>Proyección ∏ </vt:lpstr>
      <vt:lpstr>Proyección ∏</vt:lpstr>
      <vt:lpstr>Renombramiento ρ </vt:lpstr>
      <vt:lpstr>Renombramiento ρ</vt:lpstr>
      <vt:lpstr>Unión ∪, Intersección ∩ y Resta − </vt:lpstr>
      <vt:lpstr>Producto cartesiano ×  </vt:lpstr>
      <vt:lpstr>Reunión / Join Natural ⋈ </vt:lpstr>
      <vt:lpstr>Reunión / Join ⋈c </vt:lpstr>
      <vt:lpstr>Reunión/Join externa </vt:lpstr>
      <vt:lpstr>Extensiones del join </vt:lpstr>
      <vt:lpstr>División ÷ </vt:lpstr>
      <vt:lpstr>Ejemplo:</vt:lpstr>
      <vt:lpstr>Consultas</vt:lpstr>
      <vt:lpstr>Ejemplo operaciones AR:</vt:lpstr>
      <vt:lpstr>Ejemplo operaciones AR (producto):</vt:lpstr>
      <vt:lpstr>Ejemplo operaciones AR (join):</vt:lpstr>
      <vt:lpstr>Ejemplo operaciones AR (división):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del título</dc:title>
  <dc:creator>ALBERTO DE LA ENCINA VARA</dc:creator>
  <cp:lastModifiedBy>ALBERTO DE LA ENCINA VARA</cp:lastModifiedBy>
  <cp:revision>96</cp:revision>
  <dcterms:created xsi:type="dcterms:W3CDTF">2020-09-25T22:28:52Z</dcterms:created>
  <dcterms:modified xsi:type="dcterms:W3CDTF">2021-09-27T10:47:40Z</dcterms:modified>
</cp:coreProperties>
</file>