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94" r:id="rId2"/>
    <p:sldId id="570" r:id="rId3"/>
    <p:sldId id="378" r:id="rId4"/>
    <p:sldId id="315" r:id="rId5"/>
    <p:sldId id="571" r:id="rId6"/>
    <p:sldId id="559" r:id="rId7"/>
    <p:sldId id="563" r:id="rId8"/>
    <p:sldId id="564" r:id="rId9"/>
    <p:sldId id="565" r:id="rId10"/>
    <p:sldId id="558" r:id="rId11"/>
    <p:sldId id="566" r:id="rId12"/>
    <p:sldId id="572" r:id="rId13"/>
    <p:sldId id="574" r:id="rId14"/>
    <p:sldId id="573" r:id="rId15"/>
    <p:sldId id="316" r:id="rId16"/>
    <p:sldId id="578" r:id="rId17"/>
    <p:sldId id="576" r:id="rId18"/>
  </p:sldIdLst>
  <p:sldSz cx="12192000" cy="6858000"/>
  <p:notesSz cx="6858000" cy="9144000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BERTO DE LA ENCINA VARA" initials="ADLEV" lastIdx="1" clrIdx="0">
    <p:extLst>
      <p:ext uri="{19B8F6BF-5375-455C-9EA6-DF929625EA0E}">
        <p15:presenceInfo xmlns:p15="http://schemas.microsoft.com/office/powerpoint/2012/main" userId="S::albertoe@ucm.es::dcb053ae-dad0-483f-a634-40cc344c3c4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95" autoAdjust="0"/>
  </p:normalViewPr>
  <p:slideViewPr>
    <p:cSldViewPr snapToGrid="0">
      <p:cViewPr varScale="1">
        <p:scale>
          <a:sx n="62" d="100"/>
          <a:sy n="62" d="100"/>
        </p:scale>
        <p:origin x="720" y="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02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558A6B77-4CD0-4837-888F-5450ED07382F}" type="datetime1">
              <a:rPr lang="es-ES" smtClean="0"/>
              <a:t>21/11/2021</a:t>
            </a:fld>
            <a:endParaRPr lang="es-ES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57E03411-58E2-43FD-AE1D-AD77DFF8CB20}" type="slidenum">
              <a:rPr lang="es-ES" smtClean="0"/>
              <a:pPr algn="r" rtl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EFBF568D-E0C5-4F7A-80C1-F7598EC89943}" type="datetime1">
              <a:rPr lang="es-ES" noProof="0" smtClean="0"/>
              <a:pPr/>
              <a:t>21/11/2021</a:t>
            </a:fld>
            <a:endParaRPr lang="es-ES" noProof="0" dirty="0"/>
          </a:p>
        </p:txBody>
      </p:sp>
      <p:sp>
        <p:nvSpPr>
          <p:cNvPr id="4" name="Marcador de posición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Haga clic para modificar el estilo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C8DC57A8-AE18-4654-B6AF-04B3577165BE}" type="slidenum">
              <a:rPr lang="es-ES" noProof="0" smtClean="0"/>
              <a:pPr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39759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Autofit/>
          </a:bodyPr>
          <a:lstStyle>
            <a:lvl1pPr algn="l" rtl="0">
              <a:defRPr sz="48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r>
              <a:rPr lang="es-ES" noProof="0"/>
              <a:t>Haga clic para modificar el estilo de subtítulo del patrón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imágenes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Autofit/>
          </a:bodyPr>
          <a:lstStyle>
            <a:lvl1pPr algn="l" rtl="0">
              <a:defRPr sz="22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84" name="Grupo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6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7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8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9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0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1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2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3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4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5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6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97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grpSp>
        <p:nvGrpSpPr>
          <p:cNvPr id="98" name="Grupo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0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1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2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3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4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5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6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7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8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9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0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111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grpSp>
        <p:nvGrpSpPr>
          <p:cNvPr id="112" name="Grupo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4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5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6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7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8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9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0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1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2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3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4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125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126" name="Marcador de posición de texto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posición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7" name="Marcador de posición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6" name="Marcador de posición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519939F-43D3-4324-9F4F-42CDB000E3C7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 rtlCol="0"/>
          <a:lstStyle>
            <a:lvl1pPr>
              <a:defRPr/>
            </a:lvl1pPr>
          </a:lstStyle>
          <a:p>
            <a:fld id="{E3BAA520-A56B-49DA-92B3-D0067F0E655D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8" name="Grupo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orma libre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" name="Forma libre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grpSp>
          <p:nvGrpSpPr>
            <p:cNvPr id="11" name="Grupo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orma libre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s-ES" noProof="0" dirty="0"/>
              </a:p>
            </p:txBody>
          </p:sp>
          <p:sp>
            <p:nvSpPr>
              <p:cNvPr id="21" name="Forma libre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s-ES" noProof="0" dirty="0"/>
              </a:p>
            </p:txBody>
          </p:sp>
        </p:grpSp>
        <p:sp>
          <p:nvSpPr>
            <p:cNvPr id="12" name="Forma libre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3" name="Forma libre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4" name="Forma libre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5" name="Forma libre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6" name="Forma libre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7" name="Forma libre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8" name="Forma libre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9" name="Forma libre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3" name="Marcador de posición de imagen 2" descr="Marcador de posición vacío para agregar una imagen. Haga clic en el marcador de posición y seleccione la imagen que desee agregar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553999F-2B7E-4E53-B2AA-9D6AAB411625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B54249A-9EFC-47CA-B12B-CD3D7A872E84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>
            <a:lvl1pPr>
              <a:lnSpc>
                <a:spcPct val="100000"/>
              </a:lnSpc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DA0C0C8-5684-43C4-904E-0FB22905C473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B4623C-B897-4B83-BDAE-F115E20A574A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6DCB58F-E925-46E4-B6E4-85434F6F7AAB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9" name="Marcador de posición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7" name="Marcador de posición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40FB2C9-48A4-415D-9D77-1967959E94CA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38B106F-AADF-485C-AA6D-966058E0CC5B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2" name="Marcador de posición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F7DD3E5-95B8-4534-A709-E227FCBD02D6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imágenes con leyen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9" name="Grupo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3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4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5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6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7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8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9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0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1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36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39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grpSp>
        <p:nvGrpSpPr>
          <p:cNvPr id="22" name="Grupo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4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5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6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7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8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9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0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1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2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3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4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37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40" name="Marcador de posición de texto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posición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7" name="Marcador de posición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6" name="Marcador de posición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C7862D9-87B8-4E62-A304-494207D094A9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imágenes con leyen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52" name="Grupo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4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5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6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7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8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9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0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1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2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3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4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79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81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grpSp>
        <p:nvGrpSpPr>
          <p:cNvPr id="84" name="Grupo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6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7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8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9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0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1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2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3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4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5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6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78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82" name="Marcador de posición de texto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grpSp>
        <p:nvGrpSpPr>
          <p:cNvPr id="97" name="Grupo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9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0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1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2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3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4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5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6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7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8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9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80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83" name="Marcador de posición de texto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posición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7" name="Marcador de posición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6" name="Marcador de posición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F694F91-2F43-47E3-B763-F4C14F967562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fld id="{89810851-C74B-4933-869A-32CF9F184F44}" type="datetime1">
              <a:rPr lang="es-ES" noProof="0" smtClean="0"/>
              <a:t>21/11/2021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es-ES" dirty="0"/>
              <a:t>Bases de datos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es-ES" dirty="0"/>
              <a:t>LMD: Consultas en SQL</a:t>
            </a:r>
          </a:p>
        </p:txBody>
      </p:sp>
    </p:spTree>
    <p:extLst>
      <p:ext uri="{BB962C8B-B14F-4D97-AF65-F5344CB8AC3E}">
        <p14:creationId xmlns:p14="http://schemas.microsoft.com/office/powerpoint/2010/main" val="220904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636829C9-F01B-4243-BC8F-9D4A6B594479}"/>
              </a:ext>
            </a:extLst>
          </p:cNvPr>
          <p:cNvSpPr txBox="1">
            <a:spLocks/>
          </p:cNvSpPr>
          <p:nvPr/>
        </p:nvSpPr>
        <p:spPr>
          <a:xfrm>
            <a:off x="609600" y="285728"/>
            <a:ext cx="10972800" cy="50006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/>
              <a:t>Funciones de agregación</a:t>
            </a: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0EC00E52-3713-412F-804E-5E23B327C6BE}"/>
              </a:ext>
            </a:extLst>
          </p:cNvPr>
          <p:cNvSpPr txBox="1">
            <a:spLocks/>
          </p:cNvSpPr>
          <p:nvPr/>
        </p:nvSpPr>
        <p:spPr>
          <a:xfrm>
            <a:off x="826011" y="1790059"/>
            <a:ext cx="10972800" cy="3994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s-ES" sz="2400" dirty="0"/>
              <a:t>Las funciones de agregación disponibles son: </a:t>
            </a:r>
          </a:p>
          <a:p>
            <a:pPr lvl="2"/>
            <a:r>
              <a:rPr lang="es-ES" sz="2100" b="1" dirty="0">
                <a:solidFill>
                  <a:schemeClr val="bg2">
                    <a:lumMod val="10000"/>
                  </a:schemeClr>
                </a:solidFill>
                <a:latin typeface="Courier New" pitchFamily="49" charset="0"/>
              </a:rPr>
              <a:t>AVG</a:t>
            </a:r>
            <a:r>
              <a:rPr lang="es-ES" b="1" dirty="0">
                <a:latin typeface="Courier New" pitchFamily="49" charset="0"/>
              </a:rPr>
              <a:t>: </a:t>
            </a:r>
            <a:r>
              <a:rPr lang="es-ES" sz="2400" dirty="0"/>
              <a:t>Cálculo de la media 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(números)</a:t>
            </a:r>
          </a:p>
          <a:p>
            <a:pPr lvl="2"/>
            <a:r>
              <a:rPr lang="es-ES" sz="2100" b="1" dirty="0">
                <a:solidFill>
                  <a:schemeClr val="bg2">
                    <a:lumMod val="10000"/>
                  </a:schemeClr>
                </a:solidFill>
                <a:latin typeface="Courier New" pitchFamily="49" charset="0"/>
              </a:rPr>
              <a:t>SUM</a:t>
            </a:r>
            <a:r>
              <a:rPr lang="es-ES" b="1" dirty="0">
                <a:latin typeface="Courier New" pitchFamily="49" charset="0"/>
              </a:rPr>
              <a:t>: </a:t>
            </a:r>
            <a:r>
              <a:rPr lang="es-ES" sz="2400" dirty="0"/>
              <a:t>Cálculo del total 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(números)</a:t>
            </a:r>
            <a:endParaRPr lang="es-ES" sz="2400" dirty="0"/>
          </a:p>
          <a:p>
            <a:pPr lvl="2"/>
            <a:r>
              <a:rPr lang="es-ES" sz="2100" b="1" dirty="0">
                <a:solidFill>
                  <a:schemeClr val="bg2">
                    <a:lumMod val="10000"/>
                  </a:schemeClr>
                </a:solidFill>
                <a:latin typeface="Courier New" pitchFamily="49" charset="0"/>
              </a:rPr>
              <a:t>MIN</a:t>
            </a:r>
            <a:r>
              <a:rPr lang="es-ES" b="1" dirty="0">
                <a:latin typeface="Courier New" pitchFamily="49" charset="0"/>
              </a:rPr>
              <a:t>: </a:t>
            </a:r>
            <a:r>
              <a:rPr lang="es-ES" sz="2400" dirty="0"/>
              <a:t>Obtener el valor mínimo</a:t>
            </a:r>
          </a:p>
          <a:p>
            <a:pPr lvl="2"/>
            <a:r>
              <a:rPr lang="es-ES" sz="2100" b="1" dirty="0">
                <a:solidFill>
                  <a:schemeClr val="bg2">
                    <a:lumMod val="10000"/>
                  </a:schemeClr>
                </a:solidFill>
                <a:latin typeface="Courier New" pitchFamily="49" charset="0"/>
              </a:rPr>
              <a:t>MAX</a:t>
            </a:r>
            <a:r>
              <a:rPr lang="es-ES" b="1" dirty="0">
                <a:latin typeface="Courier New" pitchFamily="49" charset="0"/>
              </a:rPr>
              <a:t>: </a:t>
            </a:r>
            <a:r>
              <a:rPr lang="es-ES" sz="2400" dirty="0"/>
              <a:t>Obtener el valor máximo</a:t>
            </a:r>
          </a:p>
          <a:p>
            <a:pPr lvl="2"/>
            <a:r>
              <a:rPr lang="es-ES" sz="2100" b="1" dirty="0">
                <a:solidFill>
                  <a:schemeClr val="bg2">
                    <a:lumMod val="10000"/>
                  </a:schemeClr>
                </a:solidFill>
                <a:latin typeface="Courier New" pitchFamily="49" charset="0"/>
              </a:rPr>
              <a:t>COUNT</a:t>
            </a:r>
            <a:r>
              <a:rPr lang="es-ES" b="1" dirty="0">
                <a:latin typeface="Courier New" pitchFamily="49" charset="0"/>
              </a:rPr>
              <a:t>: </a:t>
            </a:r>
            <a:r>
              <a:rPr lang="es-ES" sz="2400" dirty="0"/>
              <a:t>Contar el número de filas</a:t>
            </a:r>
          </a:p>
        </p:txBody>
      </p:sp>
      <p:sp>
        <p:nvSpPr>
          <p:cNvPr id="7" name="Marcador de número de diapositiva 7">
            <a:extLst>
              <a:ext uri="{FF2B5EF4-FFF2-40B4-BE49-F238E27FC236}">
                <a16:creationId xmlns:a16="http://schemas.microsoft.com/office/drawing/2014/main" id="{FD8726A3-3B72-4155-AC27-810A75836CF5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10</a:t>
            </a:fld>
            <a:endParaRPr lang="es-ES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30169A7-9115-4474-B3BB-19400183BEBE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graphicFrame>
        <p:nvGraphicFramePr>
          <p:cNvPr id="2" name="Tabla 2">
            <a:extLst>
              <a:ext uri="{FF2B5EF4-FFF2-40B4-BE49-F238E27FC236}">
                <a16:creationId xmlns:a16="http://schemas.microsoft.com/office/drawing/2014/main" id="{5D114676-E8EF-45FB-8DB0-D40D7F9FA8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528290"/>
              </p:ext>
            </p:extLst>
          </p:nvPr>
        </p:nvGraphicFramePr>
        <p:xfrm>
          <a:off x="2118627" y="4671751"/>
          <a:ext cx="8962507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4680">
                  <a:extLst>
                    <a:ext uri="{9D8B030D-6E8A-4147-A177-3AD203B41FA5}">
                      <a16:colId xmlns:a16="http://schemas.microsoft.com/office/drawing/2014/main" val="2390682960"/>
                    </a:ext>
                  </a:extLst>
                </a:gridCol>
                <a:gridCol w="4537827">
                  <a:extLst>
                    <a:ext uri="{9D8B030D-6E8A-4147-A177-3AD203B41FA5}">
                      <a16:colId xmlns:a16="http://schemas.microsoft.com/office/drawing/2014/main" val="344905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COUNT(*)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Cuenta 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656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COUNT(</a:t>
                      </a:r>
                      <a:r>
                        <a:rPr lang="es-ES" dirty="0" err="1"/>
                        <a:t>nombreColumna</a:t>
                      </a:r>
                      <a:r>
                        <a:rPr lang="es-E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Cuenta el total de valores </a:t>
                      </a:r>
                      <a:r>
                        <a:rPr lang="es-ES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NO 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97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COUNT(DISTINCT </a:t>
                      </a:r>
                      <a:r>
                        <a:rPr lang="es-ES" dirty="0" err="1"/>
                        <a:t>nombreColumna</a:t>
                      </a:r>
                      <a:r>
                        <a:rPr lang="es-E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Cuenta los valores distintos </a:t>
                      </a:r>
                      <a:r>
                        <a:rPr lang="es-ES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NO 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99728"/>
                  </a:ext>
                </a:extLst>
              </a:tr>
            </a:tbl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76BFB561-B25C-4034-AF53-F628C43287DD}"/>
              </a:ext>
            </a:extLst>
          </p:cNvPr>
          <p:cNvSpPr txBox="1"/>
          <p:nvPr/>
        </p:nvSpPr>
        <p:spPr>
          <a:xfrm>
            <a:off x="8218127" y="1005229"/>
            <a:ext cx="3099335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lvl="1"/>
            <a:r>
              <a:rPr lang="es-ES" sz="2800" dirty="0">
                <a:solidFill>
                  <a:schemeClr val="bg2">
                    <a:lumMod val="25000"/>
                  </a:schemeClr>
                </a:solidFill>
              </a:rPr>
              <a:t>Un solo</a:t>
            </a:r>
            <a:r>
              <a:rPr lang="es-ES" sz="2800" dirty="0"/>
              <a:t> valor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3261D57-F809-4937-81C7-3354F5AC2ACA}"/>
              </a:ext>
            </a:extLst>
          </p:cNvPr>
          <p:cNvSpPr txBox="1"/>
          <p:nvPr/>
        </p:nvSpPr>
        <p:spPr>
          <a:xfrm>
            <a:off x="874538" y="1005229"/>
            <a:ext cx="3864543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lvl="1"/>
            <a:r>
              <a:rPr lang="es-ES" sz="2800" dirty="0">
                <a:solidFill>
                  <a:schemeClr val="bg2">
                    <a:lumMod val="25000"/>
                  </a:schemeClr>
                </a:solidFill>
              </a:rPr>
              <a:t>Colección</a:t>
            </a:r>
            <a:r>
              <a:rPr lang="es-ES" sz="2800" dirty="0"/>
              <a:t> valores</a:t>
            </a:r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15A4D6F8-B652-4708-99E3-2B65D23359AC}"/>
              </a:ext>
            </a:extLst>
          </p:cNvPr>
          <p:cNvCxnSpPr>
            <a:stCxn id="10" idx="3"/>
            <a:endCxn id="9" idx="1"/>
          </p:cNvCxnSpPr>
          <p:nvPr/>
        </p:nvCxnSpPr>
        <p:spPr>
          <a:xfrm>
            <a:off x="4739081" y="1266839"/>
            <a:ext cx="3479046" cy="0"/>
          </a:xfrm>
          <a:prstGeom prst="straightConnector1">
            <a:avLst/>
          </a:prstGeom>
          <a:ln w="508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D53F2822-D1B7-4B8F-9383-DE7237142D41}"/>
              </a:ext>
            </a:extLst>
          </p:cNvPr>
          <p:cNvSpPr txBox="1"/>
          <p:nvPr/>
        </p:nvSpPr>
        <p:spPr>
          <a:xfrm>
            <a:off x="1534160" y="5938158"/>
            <a:ext cx="1106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OJO: </a:t>
            </a:r>
            <a:r>
              <a:rPr lang="es-ES" sz="1800" b="1" dirty="0">
                <a:solidFill>
                  <a:schemeClr val="bg2">
                    <a:lumMod val="10000"/>
                  </a:schemeClr>
                </a:solidFill>
                <a:latin typeface="Courier New" pitchFamily="49" charset="0"/>
              </a:rPr>
              <a:t>AVG, SUM, MIN, MAX</a:t>
            </a:r>
            <a:r>
              <a:rPr lang="es-ES" sz="1800" b="1" dirty="0">
                <a:solidFill>
                  <a:schemeClr val="accent6"/>
                </a:solidFill>
                <a:latin typeface="Courier New" pitchFamily="49" charset="0"/>
              </a:rPr>
              <a:t> NO tienen en cuenta los valores </a:t>
            </a:r>
            <a:r>
              <a:rPr lang="es-ES" sz="1800" b="1" dirty="0">
                <a:solidFill>
                  <a:schemeClr val="accent2">
                    <a:lumMod val="50000"/>
                  </a:schemeClr>
                </a:solidFill>
                <a:latin typeface="Courier New" pitchFamily="49" charset="0"/>
              </a:rPr>
              <a:t>NULL </a:t>
            </a:r>
            <a:r>
              <a:rPr lang="es-ES" sz="1800" b="1" dirty="0">
                <a:solidFill>
                  <a:schemeClr val="bg2">
                    <a:lumMod val="10000"/>
                  </a:schemeClr>
                </a:solidFill>
                <a:latin typeface="Courier New" pitchFamily="49" charset="0"/>
              </a:rPr>
              <a:t>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9604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634528"/>
          </a:xfrm>
        </p:spPr>
        <p:txBody>
          <a:bodyPr/>
          <a:lstStyle/>
          <a:p>
            <a:r>
              <a:rPr lang="es-ES" dirty="0" err="1"/>
              <a:t>Select</a:t>
            </a:r>
            <a:r>
              <a:rPr lang="es-ES" dirty="0"/>
              <a:t>. Subconsultas</a:t>
            </a:r>
          </a:p>
        </p:txBody>
      </p:sp>
      <p:sp>
        <p:nvSpPr>
          <p:cNvPr id="8" name="15 Marcador de texto"/>
          <p:cNvSpPr txBox="1">
            <a:spLocks/>
          </p:cNvSpPr>
          <p:nvPr/>
        </p:nvSpPr>
        <p:spPr>
          <a:xfrm>
            <a:off x="1881387" y="1336128"/>
            <a:ext cx="3998589" cy="4829177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SELECT A1, …, </a:t>
            </a:r>
            <a:r>
              <a:rPr lang="es-ES" b="1" dirty="0" err="1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An</a:t>
            </a: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FROM T1, …, </a:t>
            </a:r>
            <a:r>
              <a:rPr lang="es-ES" b="1" dirty="0" err="1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Tn</a:t>
            </a: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WHERE P</a:t>
            </a:r>
          </a:p>
          <a:p>
            <a:pPr eaLnBrk="0" hangingPunct="0">
              <a:buFont typeface="Wingdings 2"/>
              <a:buNone/>
            </a:pPr>
            <a:endParaRPr lang="es-ES" b="1" dirty="0"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GROUP BY Ai1, …, Ain</a:t>
            </a: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HAVING Q</a:t>
            </a: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ORDER BY Aj1, …, </a:t>
            </a:r>
            <a:r>
              <a:rPr lang="es-ES" b="1" dirty="0" err="1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Ajn</a:t>
            </a: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1" name="Marcador de número de diapositiva 7">
            <a:extLst>
              <a:ext uri="{FF2B5EF4-FFF2-40B4-BE49-F238E27FC236}">
                <a16:creationId xmlns:a16="http://schemas.microsoft.com/office/drawing/2014/main" id="{4EA138BC-0F31-4D1A-91F2-FD9B145A3FEF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11</a:t>
            </a:fld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9819FD39-1D2E-4D54-BC69-B8128B323B81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14F00D6-3000-4131-8062-F410741A4FA0}"/>
              </a:ext>
            </a:extLst>
          </p:cNvPr>
          <p:cNvSpPr txBox="1"/>
          <p:nvPr/>
        </p:nvSpPr>
        <p:spPr>
          <a:xfrm>
            <a:off x="8444410" y="2481963"/>
            <a:ext cx="2128997" cy="1880103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tIns="108000" bIns="108000" rtlCol="0" anchor="ctr" anchorCtr="1">
            <a:spAutoFit/>
          </a:bodyPr>
          <a:lstStyle/>
          <a:p>
            <a:r>
              <a:rPr lang="es-ES" dirty="0"/>
              <a:t>SELECT …</a:t>
            </a:r>
          </a:p>
          <a:p>
            <a:r>
              <a:rPr lang="es-ES" dirty="0"/>
              <a:t>FROM …</a:t>
            </a:r>
          </a:p>
          <a:p>
            <a:r>
              <a:rPr lang="es-ES" dirty="0"/>
              <a:t>WHERE …</a:t>
            </a:r>
          </a:p>
          <a:p>
            <a:r>
              <a:rPr lang="es-ES" dirty="0"/>
              <a:t>GROUP BY …</a:t>
            </a:r>
          </a:p>
          <a:p>
            <a:r>
              <a:rPr lang="es-ES" dirty="0"/>
              <a:t>HAVING …</a:t>
            </a:r>
          </a:p>
          <a:p>
            <a:r>
              <a:rPr lang="es-ES" strike="sngStrike" dirty="0"/>
              <a:t>ORDER BY …</a:t>
            </a:r>
          </a:p>
        </p:txBody>
      </p:sp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B2EC9C63-121F-4169-B1C2-F14D0F959DFB}"/>
              </a:ext>
            </a:extLst>
          </p:cNvPr>
          <p:cNvCxnSpPr>
            <a:cxnSpLocks/>
            <a:stCxn id="3" idx="1"/>
          </p:cNvCxnSpPr>
          <p:nvPr/>
        </p:nvCxnSpPr>
        <p:spPr>
          <a:xfrm flipH="1" flipV="1">
            <a:off x="5044612" y="1684969"/>
            <a:ext cx="3399798" cy="1737046"/>
          </a:xfrm>
          <a:prstGeom prst="straightConnector1">
            <a:avLst/>
          </a:prstGeom>
          <a:ln w="127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26BF5C53-EB5B-4510-AE87-F7FE6A5FDA56}"/>
              </a:ext>
            </a:extLst>
          </p:cNvPr>
          <p:cNvCxnSpPr>
            <a:cxnSpLocks/>
            <a:stCxn id="3" idx="1"/>
          </p:cNvCxnSpPr>
          <p:nvPr/>
        </p:nvCxnSpPr>
        <p:spPr>
          <a:xfrm flipH="1" flipV="1">
            <a:off x="4613098" y="2928141"/>
            <a:ext cx="3831312" cy="493874"/>
          </a:xfrm>
          <a:prstGeom prst="straightConnector1">
            <a:avLst/>
          </a:prstGeom>
          <a:ln w="127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>
            <a:extLst>
              <a:ext uri="{FF2B5EF4-FFF2-40B4-BE49-F238E27FC236}">
                <a16:creationId xmlns:a16="http://schemas.microsoft.com/office/drawing/2014/main" id="{862E804F-4729-4008-8762-DFF88A9A436A}"/>
              </a:ext>
            </a:extLst>
          </p:cNvPr>
          <p:cNvCxnSpPr>
            <a:cxnSpLocks/>
            <a:stCxn id="3" idx="1"/>
          </p:cNvCxnSpPr>
          <p:nvPr/>
        </p:nvCxnSpPr>
        <p:spPr>
          <a:xfrm flipH="1">
            <a:off x="3339102" y="3422015"/>
            <a:ext cx="5105308" cy="324247"/>
          </a:xfrm>
          <a:prstGeom prst="straightConnector1">
            <a:avLst/>
          </a:prstGeom>
          <a:ln w="127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FD0C671A-B0F8-4407-8FCD-53AEECA48ECD}"/>
              </a:ext>
            </a:extLst>
          </p:cNvPr>
          <p:cNvCxnSpPr>
            <a:cxnSpLocks/>
            <a:stCxn id="3" idx="1"/>
          </p:cNvCxnSpPr>
          <p:nvPr/>
        </p:nvCxnSpPr>
        <p:spPr>
          <a:xfrm flipH="1">
            <a:off x="3544584" y="3422015"/>
            <a:ext cx="4899826" cy="1698986"/>
          </a:xfrm>
          <a:prstGeom prst="straightConnector1">
            <a:avLst/>
          </a:prstGeom>
          <a:ln w="127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BA92F9F5-70FC-4283-A69C-35CA8771AF12}"/>
              </a:ext>
            </a:extLst>
          </p:cNvPr>
          <p:cNvSpPr txBox="1"/>
          <p:nvPr/>
        </p:nvSpPr>
        <p:spPr>
          <a:xfrm>
            <a:off x="6096000" y="4855779"/>
            <a:ext cx="55809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accent6">
                    <a:lumMod val="75000"/>
                  </a:schemeClr>
                </a:solidFill>
              </a:rPr>
              <a:t>Independientes</a:t>
            </a:r>
            <a:r>
              <a:rPr lang="es-ES" dirty="0"/>
              <a:t>: No dependen de las tablas T1, .., </a:t>
            </a:r>
            <a:r>
              <a:rPr lang="es-ES" dirty="0" err="1"/>
              <a:t>Tn</a:t>
            </a:r>
            <a:r>
              <a:rPr lang="es-ES" dirty="0"/>
              <a:t>. Se calculan SOLO una vez.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accent6">
                    <a:lumMod val="75000"/>
                  </a:schemeClr>
                </a:solidFill>
              </a:rPr>
              <a:t>Correlacionadas</a:t>
            </a:r>
            <a:r>
              <a:rPr lang="es-ES" dirty="0"/>
              <a:t>: Dependen de las tablas T1, …, </a:t>
            </a:r>
            <a:r>
              <a:rPr lang="es-ES" dirty="0" err="1"/>
              <a:t>Tn</a:t>
            </a:r>
            <a:r>
              <a:rPr lang="es-ES" dirty="0"/>
              <a:t>. Se calculan por cada individuo.</a:t>
            </a:r>
          </a:p>
        </p:txBody>
      </p:sp>
    </p:spTree>
    <p:extLst>
      <p:ext uri="{BB962C8B-B14F-4D97-AF65-F5344CB8AC3E}">
        <p14:creationId xmlns:p14="http://schemas.microsoft.com/office/powerpoint/2010/main" val="370810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291F1-5E07-413F-9623-269CA62A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46538"/>
          </a:xfrm>
        </p:spPr>
        <p:txBody>
          <a:bodyPr anchor="t" anchorCtr="0"/>
          <a:lstStyle/>
          <a:p>
            <a:r>
              <a:rPr lang="es-ES" dirty="0"/>
              <a:t>VISTAS (LDD)</a:t>
            </a:r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CD8135D7-316D-4DF2-8DD0-09C17161920B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12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9994B0E-E9D2-457E-9B07-5B6125E32FAF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21" name="Marcador de contenido 2">
            <a:extLst>
              <a:ext uri="{FF2B5EF4-FFF2-40B4-BE49-F238E27FC236}">
                <a16:creationId xmlns:a16="http://schemas.microsoft.com/office/drawing/2014/main" id="{8DD7692E-A6C1-46F2-8ED3-9F07B0293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2337" y="1082566"/>
            <a:ext cx="9384151" cy="5005551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s-ES" dirty="0"/>
              <a:t>C</a:t>
            </a:r>
            <a:r>
              <a:rPr lang="es-ES" i="0" dirty="0"/>
              <a:t>onsulta como tabla virtual. </a:t>
            </a:r>
          </a:p>
          <a:p>
            <a:pPr marL="0" indent="0">
              <a:lnSpc>
                <a:spcPct val="90000"/>
              </a:lnSpc>
              <a:buNone/>
            </a:pPr>
            <a:endParaRPr lang="es-ES" i="0" dirty="0"/>
          </a:p>
          <a:p>
            <a:pPr marL="0" indent="0">
              <a:lnSpc>
                <a:spcPct val="90000"/>
              </a:lnSpc>
              <a:buNone/>
            </a:pPr>
            <a:r>
              <a:rPr lang="es-ES" i="0" dirty="0"/>
              <a:t>Cada vez que se necesita se calcula, actualizada.</a:t>
            </a:r>
          </a:p>
          <a:p>
            <a:pPr marL="850392" lvl="1" indent="-457200">
              <a:lnSpc>
                <a:spcPct val="90000"/>
              </a:lnSpc>
              <a:buFont typeface="+mj-lt"/>
              <a:buAutoNum type="arabicPeriod"/>
            </a:pPr>
            <a:endParaRPr lang="es-ES" i="0" dirty="0"/>
          </a:p>
          <a:p>
            <a:pPr marL="850392" lvl="1" indent="-457200">
              <a:lnSpc>
                <a:spcPct val="90000"/>
              </a:lnSpc>
              <a:buFont typeface="+mj-lt"/>
              <a:buAutoNum type="arabicPeriod"/>
            </a:pPr>
            <a:r>
              <a:rPr lang="es-ES" i="0" dirty="0"/>
              <a:t>Creación:	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CREATE VIEW</a:t>
            </a:r>
            <a:r>
              <a:rPr lang="es-ES" i="0" dirty="0"/>
              <a:t> </a:t>
            </a:r>
            <a:r>
              <a:rPr lang="es-ES" dirty="0" err="1"/>
              <a:t>N</a:t>
            </a:r>
            <a:r>
              <a:rPr lang="es-ES" i="0" dirty="0" err="1"/>
              <a:t>ombreVista</a:t>
            </a:r>
            <a:r>
              <a:rPr lang="es-ES" i="0" dirty="0"/>
              <a:t> </a:t>
            </a:r>
            <a:r>
              <a:rPr lang="es-ES" i="0" dirty="0">
                <a:solidFill>
                  <a:schemeClr val="bg2">
                    <a:lumMod val="50000"/>
                  </a:schemeClr>
                </a:solidFill>
              </a:rPr>
              <a:t>AS</a:t>
            </a:r>
            <a:r>
              <a:rPr lang="es-ES" i="0" dirty="0"/>
              <a:t> subconsulta;</a:t>
            </a:r>
          </a:p>
          <a:p>
            <a:pPr marL="850392" lvl="1" indent="-457200">
              <a:lnSpc>
                <a:spcPct val="90000"/>
              </a:lnSpc>
              <a:buFont typeface="+mj-lt"/>
              <a:buAutoNum type="arabicPeriod"/>
            </a:pPr>
            <a:r>
              <a:rPr lang="es-ES" i="0" dirty="0"/>
              <a:t>Modificación: 	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ALTER VIEW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" i="0" dirty="0" err="1"/>
              <a:t>NombreVista</a:t>
            </a:r>
            <a:r>
              <a:rPr lang="es-ES" i="0" dirty="0"/>
              <a:t> 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AS</a:t>
            </a:r>
            <a:r>
              <a:rPr lang="es-ES" i="0" dirty="0"/>
              <a:t> subconsulta;</a:t>
            </a:r>
          </a:p>
          <a:p>
            <a:pPr marL="850392" lvl="1" indent="-457200">
              <a:lnSpc>
                <a:spcPct val="90000"/>
              </a:lnSpc>
              <a:buFont typeface="+mj-lt"/>
              <a:buAutoNum type="arabicPeriod"/>
            </a:pPr>
            <a:r>
              <a:rPr lang="es-ES" dirty="0"/>
              <a:t>Borrado: </a:t>
            </a:r>
            <a:r>
              <a:rPr lang="es-ES" i="0" dirty="0"/>
              <a:t>	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DROP VIEW </a:t>
            </a:r>
            <a:r>
              <a:rPr lang="es-ES" i="0" dirty="0" err="1"/>
              <a:t>NombreVista</a:t>
            </a:r>
            <a:r>
              <a:rPr lang="es-ES" i="0" dirty="0"/>
              <a:t>;</a:t>
            </a:r>
          </a:p>
          <a:p>
            <a:pPr marL="393192" lvl="1" indent="0">
              <a:lnSpc>
                <a:spcPct val="90000"/>
              </a:lnSpc>
              <a:buNone/>
            </a:pPr>
            <a:endParaRPr lang="es-ES" dirty="0"/>
          </a:p>
          <a:p>
            <a:pPr marL="2333625" lvl="1" indent="-1976438">
              <a:lnSpc>
                <a:spcPct val="90000"/>
              </a:lnSpc>
              <a:buNone/>
            </a:pPr>
            <a:r>
              <a:rPr lang="es-ES" dirty="0" err="1"/>
              <a:t>NombreVista</a:t>
            </a:r>
            <a:r>
              <a:rPr lang="es-ES" dirty="0"/>
              <a:t> = tabla virtual que se calcula cada vez que se utiliza y se puede utilizar como otra tabla más.</a:t>
            </a:r>
            <a:endParaRPr lang="es-ES" i="0" dirty="0"/>
          </a:p>
          <a:p>
            <a:pPr marL="0" indent="0">
              <a:lnSpc>
                <a:spcPct val="90000"/>
              </a:lnSpc>
              <a:buNone/>
            </a:pPr>
            <a:endParaRPr lang="es-ES" i="0" dirty="0"/>
          </a:p>
        </p:txBody>
      </p:sp>
    </p:spTree>
    <p:extLst>
      <p:ext uri="{BB962C8B-B14F-4D97-AF65-F5344CB8AC3E}">
        <p14:creationId xmlns:p14="http://schemas.microsoft.com/office/powerpoint/2010/main" val="190994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291F1-5E07-413F-9623-269CA62A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46538"/>
          </a:xfrm>
        </p:spPr>
        <p:txBody>
          <a:bodyPr anchor="t" anchorCtr="0"/>
          <a:lstStyle/>
          <a:p>
            <a:r>
              <a:rPr lang="es-ES" dirty="0"/>
              <a:t>UPDATE</a:t>
            </a:r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CD8135D7-316D-4DF2-8DD0-09C17161920B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13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9994B0E-E9D2-457E-9B07-5B6125E32FAF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21" name="Marcador de contenido 2">
            <a:extLst>
              <a:ext uri="{FF2B5EF4-FFF2-40B4-BE49-F238E27FC236}">
                <a16:creationId xmlns:a16="http://schemas.microsoft.com/office/drawing/2014/main" id="{8DD7692E-A6C1-46F2-8ED3-9F07B0293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013" y="851338"/>
            <a:ext cx="10972800" cy="5701862"/>
          </a:xfrm>
        </p:spPr>
        <p:txBody>
          <a:bodyPr>
            <a:normAutofit/>
          </a:bodyPr>
          <a:lstStyle/>
          <a:p>
            <a:pPr lvl="1"/>
            <a:r>
              <a:rPr lang="es-ES" sz="2400" dirty="0"/>
              <a:t>La instrucción 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</a:rPr>
              <a:t>UPDATE</a:t>
            </a:r>
            <a:r>
              <a:rPr lang="es-ES" sz="2400" dirty="0"/>
              <a:t> permite actualizar los valores de los campos de una tabla para uno o varios registros</a:t>
            </a:r>
          </a:p>
          <a:p>
            <a:pPr lvl="1"/>
            <a:r>
              <a:rPr lang="es-ES" sz="2400" dirty="0"/>
              <a:t>Sintaxis:</a:t>
            </a:r>
          </a:p>
          <a:p>
            <a:pPr lvl="1"/>
            <a:endParaRPr lang="es-ES" sz="2400" dirty="0"/>
          </a:p>
          <a:p>
            <a:pPr lvl="1"/>
            <a:endParaRPr lang="es-ES" sz="2400" dirty="0"/>
          </a:p>
          <a:p>
            <a:pPr lvl="2"/>
            <a:r>
              <a:rPr lang="es-ES" sz="2400" dirty="0" err="1"/>
              <a:t>NombreTabla</a:t>
            </a:r>
            <a:r>
              <a:rPr lang="es-ES" sz="2400" dirty="0"/>
              <a:t>: Tabla en la que vamos a actualizar los datos</a:t>
            </a:r>
          </a:p>
          <a:p>
            <a:pPr lvl="2"/>
            <a:r>
              <a:rPr lang="es-ES" sz="2400" b="1" dirty="0">
                <a:solidFill>
                  <a:schemeClr val="bg2">
                    <a:lumMod val="50000"/>
                  </a:schemeClr>
                </a:solidFill>
              </a:rPr>
              <a:t>SET</a:t>
            </a:r>
            <a:r>
              <a:rPr lang="es-ES" sz="2400" dirty="0"/>
              <a:t>: Indica los campos que vamos a actualizar y con qué valores lo vamos a hacer</a:t>
            </a:r>
          </a:p>
          <a:p>
            <a:pPr lvl="2"/>
            <a:r>
              <a:rPr lang="es-ES" sz="2400" b="1" dirty="0">
                <a:solidFill>
                  <a:schemeClr val="bg2">
                    <a:lumMod val="50000"/>
                  </a:schemeClr>
                </a:solidFill>
              </a:rPr>
              <a:t>WHERE</a:t>
            </a:r>
            <a:r>
              <a:rPr lang="es-ES" sz="2400" dirty="0"/>
              <a:t>: Condiciones que deben de cumplir los registros que se van a actualizar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s-ES" sz="2400" dirty="0"/>
              <a:t>Si no hay WHERE se actualizan todas las tuplas de la tabla</a:t>
            </a:r>
          </a:p>
          <a:p>
            <a:pPr marL="0" indent="0">
              <a:lnSpc>
                <a:spcPct val="90000"/>
              </a:lnSpc>
              <a:buNone/>
            </a:pPr>
            <a:endParaRPr lang="es-ES" i="0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1A358FC-E0CF-40F7-952B-7CA6180CC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6894" y="2231701"/>
            <a:ext cx="65609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eaLnBrk="0" hangingPunct="0"/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UPDATE</a:t>
            </a:r>
            <a:r>
              <a:rPr lang="es-ES" sz="2000" dirty="0">
                <a:latin typeface="Courier New" pitchFamily="49" charset="0"/>
              </a:rPr>
              <a:t> </a:t>
            </a:r>
            <a:r>
              <a:rPr lang="es-ES" sz="2000" dirty="0" err="1">
                <a:latin typeface="Courier New" pitchFamily="49" charset="0"/>
              </a:rPr>
              <a:t>NombreTabla</a:t>
            </a:r>
            <a:r>
              <a:rPr lang="es-ES" sz="2000" dirty="0">
                <a:latin typeface="Courier New" pitchFamily="49" charset="0"/>
              </a:rPr>
              <a:t> </a:t>
            </a:r>
          </a:p>
          <a:p>
            <a:pPr algn="just" eaLnBrk="0" hangingPunct="0"/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SET</a:t>
            </a:r>
            <a:r>
              <a:rPr lang="es-ES" sz="2000" dirty="0">
                <a:latin typeface="Courier New" pitchFamily="49" charset="0"/>
              </a:rPr>
              <a:t> Campo1 = Valor1, ..., </a:t>
            </a:r>
            <a:r>
              <a:rPr lang="es-ES" sz="2000" dirty="0" err="1">
                <a:latin typeface="Courier New" pitchFamily="49" charset="0"/>
              </a:rPr>
              <a:t>CampoN</a:t>
            </a:r>
            <a:r>
              <a:rPr lang="es-ES" sz="2000" dirty="0">
                <a:latin typeface="Courier New" pitchFamily="49" charset="0"/>
              </a:rPr>
              <a:t> = </a:t>
            </a:r>
            <a:r>
              <a:rPr lang="es-ES" sz="2000" dirty="0" err="1">
                <a:latin typeface="Courier New" pitchFamily="49" charset="0"/>
              </a:rPr>
              <a:t>ValorN</a:t>
            </a:r>
            <a:endParaRPr lang="es-ES" sz="2000" dirty="0">
              <a:latin typeface="Courier New" pitchFamily="49" charset="0"/>
            </a:endParaRPr>
          </a:p>
          <a:p>
            <a:pPr algn="just" eaLnBrk="0" hangingPunct="0"/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WHERE</a:t>
            </a:r>
            <a:r>
              <a:rPr lang="es-ES" sz="2000" dirty="0">
                <a:latin typeface="Courier New" pitchFamily="49" charset="0"/>
              </a:rPr>
              <a:t> Condición;</a:t>
            </a:r>
            <a:endParaRPr lang="es-ES" sz="2000" b="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78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291F1-5E07-413F-9623-269CA62A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46538"/>
          </a:xfrm>
        </p:spPr>
        <p:txBody>
          <a:bodyPr anchor="t" anchorCtr="0"/>
          <a:lstStyle/>
          <a:p>
            <a:r>
              <a:rPr lang="es-ES" dirty="0"/>
              <a:t>DELETE</a:t>
            </a:r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CD8135D7-316D-4DF2-8DD0-09C17161920B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14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9994B0E-E9D2-457E-9B07-5B6125E32FAF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21" name="Marcador de contenido 2">
            <a:extLst>
              <a:ext uri="{FF2B5EF4-FFF2-40B4-BE49-F238E27FC236}">
                <a16:creationId xmlns:a16="http://schemas.microsoft.com/office/drawing/2014/main" id="{8DD7692E-A6C1-46F2-8ED3-9F07B0293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013" y="851338"/>
            <a:ext cx="10972800" cy="5701862"/>
          </a:xfrm>
        </p:spPr>
        <p:txBody>
          <a:bodyPr>
            <a:normAutofit/>
          </a:bodyPr>
          <a:lstStyle/>
          <a:p>
            <a:pPr lvl="1"/>
            <a:r>
              <a:rPr lang="es-ES" sz="2400" dirty="0"/>
              <a:t>La instrucción 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DELETE</a:t>
            </a:r>
            <a:r>
              <a:rPr lang="es-ES" sz="2400" dirty="0"/>
              <a:t> permite eliminar uno o varios registros (incluso todos) de una tabla</a:t>
            </a:r>
          </a:p>
          <a:p>
            <a:pPr lvl="1"/>
            <a:r>
              <a:rPr lang="es-ES" sz="2400" dirty="0"/>
              <a:t>Sintaxis:</a:t>
            </a:r>
          </a:p>
          <a:p>
            <a:pPr lvl="1"/>
            <a:endParaRPr lang="es-ES" sz="2400" dirty="0"/>
          </a:p>
          <a:p>
            <a:pPr lvl="1"/>
            <a:endParaRPr lang="es-ES" sz="2400" dirty="0"/>
          </a:p>
          <a:p>
            <a:pPr lvl="2">
              <a:buSzPct val="100000"/>
              <a:buFont typeface="Wingdings" panose="05000000000000000000" pitchFamily="2" charset="2"/>
              <a:buChar char="Ø"/>
            </a:pPr>
            <a:r>
              <a:rPr lang="es-ES" dirty="0"/>
              <a:t>Si no hay WHERE se borran todas las tuplas de la tabla</a:t>
            </a:r>
          </a:p>
          <a:p>
            <a:pPr marL="0" indent="0">
              <a:lnSpc>
                <a:spcPct val="90000"/>
              </a:lnSpc>
              <a:buNone/>
            </a:pPr>
            <a:endParaRPr lang="es-ES" i="0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9C4DD18-2BD7-4323-B0E9-9AA6AB1EA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9" y="2263232"/>
            <a:ext cx="6560999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eaLnBrk="0" hangingPunct="0"/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DELETE</a:t>
            </a:r>
            <a:r>
              <a:rPr lang="es-ES" sz="2000" dirty="0">
                <a:latin typeface="Courier New" pitchFamily="49" charset="0"/>
              </a:rPr>
              <a:t> [FROM] </a:t>
            </a:r>
            <a:r>
              <a:rPr lang="es-ES" sz="2000" dirty="0" err="1">
                <a:latin typeface="Courier New" pitchFamily="49" charset="0"/>
              </a:rPr>
              <a:t>NombreTabla</a:t>
            </a:r>
            <a:r>
              <a:rPr lang="es-ES" sz="2000" dirty="0">
                <a:latin typeface="Courier New" pitchFamily="49" charset="0"/>
              </a:rPr>
              <a:t> </a:t>
            </a:r>
          </a:p>
          <a:p>
            <a:pPr algn="just" eaLnBrk="0" hangingPunct="0"/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WHERE</a:t>
            </a:r>
            <a:r>
              <a:rPr lang="es-ES" sz="2000" dirty="0">
                <a:latin typeface="Courier New" pitchFamily="49" charset="0"/>
              </a:rPr>
              <a:t> Condición;</a:t>
            </a:r>
            <a:endParaRPr lang="es-ES" sz="2000" b="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87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F92234-D908-4AE7-8BDC-D9A201AB5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1500"/>
          </a:xfrm>
        </p:spPr>
        <p:txBody>
          <a:bodyPr/>
          <a:lstStyle/>
          <a:p>
            <a:r>
              <a:rPr lang="es-ES" dirty="0"/>
              <a:t>Guion: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C6D650-E1F4-4AD4-B0C9-0C5200F35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214" y="876300"/>
            <a:ext cx="10058400" cy="5105400"/>
          </a:xfrm>
        </p:spPr>
        <p:txBody>
          <a:bodyPr>
            <a:normAutofit fontScale="92500" lnSpcReduction="10000"/>
          </a:bodyPr>
          <a:lstStyle/>
          <a:p>
            <a:r>
              <a:rPr lang="es-ES" dirty="0"/>
              <a:t>Renombramiento atributos (AS nombre) y tablas (</a:t>
            </a:r>
            <a:r>
              <a:rPr lang="es-ES" dirty="0" err="1"/>
              <a:t>nuevoNombre</a:t>
            </a:r>
            <a:r>
              <a:rPr lang="es-ES" dirty="0"/>
              <a:t>). (</a:t>
            </a:r>
            <a:r>
              <a:rPr lang="es-ES" dirty="0" err="1"/>
              <a:t>Tabla.atributo</a:t>
            </a:r>
            <a:r>
              <a:rPr lang="es-ES" dirty="0"/>
              <a:t>)</a:t>
            </a:r>
          </a:p>
          <a:p>
            <a:r>
              <a:rPr lang="es-ES" dirty="0"/>
              <a:t>Funciones de agregación pag.79-82</a:t>
            </a:r>
          </a:p>
          <a:p>
            <a:r>
              <a:rPr lang="es-ES" dirty="0" err="1"/>
              <a:t>Group</a:t>
            </a:r>
            <a:r>
              <a:rPr lang="es-ES" dirty="0"/>
              <a:t> </a:t>
            </a:r>
            <a:r>
              <a:rPr lang="es-ES" dirty="0" err="1"/>
              <a:t>by</a:t>
            </a:r>
            <a:r>
              <a:rPr lang="es-ES" dirty="0"/>
              <a:t>/</a:t>
            </a:r>
            <a:r>
              <a:rPr lang="es-ES" dirty="0" err="1"/>
              <a:t>Having</a:t>
            </a:r>
            <a:r>
              <a:rPr lang="es-ES" dirty="0"/>
              <a:t> </a:t>
            </a:r>
            <a:r>
              <a:rPr lang="es-ES" dirty="0" err="1"/>
              <a:t>pag</a:t>
            </a:r>
            <a:r>
              <a:rPr lang="es-ES" dirty="0"/>
              <a:t> 83</a:t>
            </a:r>
          </a:p>
          <a:p>
            <a:r>
              <a:rPr lang="es-ES" dirty="0"/>
              <a:t>JOIN </a:t>
            </a:r>
          </a:p>
          <a:p>
            <a:pPr lvl="2"/>
            <a:r>
              <a:rPr lang="es-ES" dirty="0"/>
              <a:t>INNER </a:t>
            </a:r>
            <a:r>
              <a:rPr lang="es-ES" dirty="0" err="1"/>
              <a:t>pag.</a:t>
            </a:r>
            <a:r>
              <a:rPr lang="es-ES" dirty="0"/>
              <a:t> 45-53</a:t>
            </a:r>
          </a:p>
          <a:p>
            <a:pPr lvl="2"/>
            <a:r>
              <a:rPr lang="es-ES" dirty="0"/>
              <a:t>OUTER </a:t>
            </a:r>
            <a:r>
              <a:rPr lang="es-ES" dirty="0" err="1"/>
              <a:t>pag.</a:t>
            </a:r>
            <a:r>
              <a:rPr lang="es-ES" dirty="0"/>
              <a:t> 54-63</a:t>
            </a:r>
          </a:p>
          <a:p>
            <a:r>
              <a:rPr lang="es-ES" dirty="0"/>
              <a:t>Subconsultas </a:t>
            </a:r>
            <a:r>
              <a:rPr lang="es-ES" dirty="0" err="1"/>
              <a:t>pag.</a:t>
            </a:r>
            <a:r>
              <a:rPr lang="es-ES" dirty="0"/>
              <a:t> 96-113</a:t>
            </a:r>
          </a:p>
          <a:p>
            <a:r>
              <a:rPr lang="es-ES" dirty="0"/>
              <a:t>Vistas </a:t>
            </a:r>
            <a:r>
              <a:rPr lang="es-ES" dirty="0" err="1"/>
              <a:t>pag.</a:t>
            </a:r>
            <a:r>
              <a:rPr lang="es-ES" dirty="0"/>
              <a:t> 115-118</a:t>
            </a:r>
          </a:p>
          <a:p>
            <a:r>
              <a:rPr lang="es-ES" dirty="0"/>
              <a:t>UPDATE </a:t>
            </a:r>
            <a:r>
              <a:rPr lang="es-ES" dirty="0" err="1"/>
              <a:t>pag.</a:t>
            </a:r>
            <a:r>
              <a:rPr lang="es-ES" dirty="0"/>
              <a:t> 119</a:t>
            </a:r>
          </a:p>
          <a:p>
            <a:r>
              <a:rPr lang="es-ES" dirty="0"/>
              <a:t>DELETE </a:t>
            </a:r>
            <a:r>
              <a:rPr lang="es-ES" dirty="0" err="1"/>
              <a:t>pag.</a:t>
            </a:r>
            <a:r>
              <a:rPr lang="es-ES" dirty="0"/>
              <a:t> 120</a:t>
            </a:r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67963B69-7413-4695-A604-DB0B7B9FF0CB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15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1BACD7C-6F9E-49B2-896C-D19699A823EB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106151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291F1-5E07-413F-9623-269CA62A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46538"/>
          </a:xfrm>
        </p:spPr>
        <p:txBody>
          <a:bodyPr anchor="t" anchorCtr="0"/>
          <a:lstStyle/>
          <a:p>
            <a:pPr algn="ctr"/>
            <a:r>
              <a:rPr lang="es-ES" dirty="0"/>
              <a:t>!!Cuidado!!  NULL</a:t>
            </a:r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CD8135D7-316D-4DF2-8DD0-09C17161920B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16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9994B0E-E9D2-457E-9B07-5B6125E32FAF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21" name="Marcador de contenido 2">
            <a:extLst>
              <a:ext uri="{FF2B5EF4-FFF2-40B4-BE49-F238E27FC236}">
                <a16:creationId xmlns:a16="http://schemas.microsoft.com/office/drawing/2014/main" id="{8DD7692E-A6C1-46F2-8ED3-9F07B0293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013" y="851337"/>
            <a:ext cx="10972800" cy="325795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s-ES" sz="4400" i="0" dirty="0"/>
              <a:t>NULL ≈ Desconocido</a:t>
            </a:r>
          </a:p>
          <a:p>
            <a:pPr>
              <a:lnSpc>
                <a:spcPct val="90000"/>
              </a:lnSpc>
            </a:pPr>
            <a:r>
              <a:rPr lang="es-ES" i="0" dirty="0"/>
              <a:t>Operaciones: 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+</a:t>
            </a:r>
            <a:r>
              <a:rPr lang="es-ES" i="0" dirty="0"/>
              <a:t>, 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es-ES" i="0" dirty="0"/>
              <a:t>, 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*</a:t>
            </a:r>
            <a:r>
              <a:rPr lang="es-ES" i="0" dirty="0"/>
              <a:t>, 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/  </a:t>
            </a:r>
            <a:r>
              <a:rPr lang="es-ES" b="1" i="0" dirty="0">
                <a:solidFill>
                  <a:schemeClr val="accent6"/>
                </a:solidFill>
              </a:rPr>
              <a:t>( 3 + NULL </a:t>
            </a:r>
            <a:r>
              <a:rPr lang="es-ES" b="1" i="0" dirty="0"/>
              <a:t>→</a:t>
            </a:r>
            <a:r>
              <a:rPr lang="es-ES" b="1" i="0" dirty="0">
                <a:solidFill>
                  <a:schemeClr val="accent6"/>
                </a:solidFill>
              </a:rPr>
              <a:t> NULL )</a:t>
            </a:r>
            <a:endParaRPr lang="es-ES" b="1" i="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s-ES" dirty="0"/>
              <a:t>Operaciones booleanas: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</a:rPr>
              <a:t>=</a:t>
            </a:r>
            <a:r>
              <a:rPr lang="es-ES" dirty="0"/>
              <a:t>,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</a:rPr>
              <a:t>!=</a:t>
            </a:r>
            <a:r>
              <a:rPr lang="es-ES" dirty="0"/>
              <a:t>,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</a:rPr>
              <a:t>&lt;</a:t>
            </a:r>
            <a:r>
              <a:rPr lang="es-ES" dirty="0"/>
              <a:t>,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</a:rPr>
              <a:t>&lt;=</a:t>
            </a:r>
            <a:r>
              <a:rPr lang="es-ES" dirty="0"/>
              <a:t>,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</a:rPr>
              <a:t>&gt;</a:t>
            </a:r>
            <a:r>
              <a:rPr lang="es-ES" dirty="0"/>
              <a:t>,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</a:rPr>
              <a:t>&gt;= </a:t>
            </a:r>
            <a:r>
              <a:rPr lang="es-ES" b="1" i="0" dirty="0">
                <a:solidFill>
                  <a:schemeClr val="accent6"/>
                </a:solidFill>
              </a:rPr>
              <a:t>( NULL = 5 </a:t>
            </a:r>
            <a:r>
              <a:rPr lang="es-ES" b="1" i="0" dirty="0"/>
              <a:t>→</a:t>
            </a:r>
            <a:r>
              <a:rPr lang="es-ES" b="1" i="0" dirty="0">
                <a:solidFill>
                  <a:schemeClr val="accent6"/>
                </a:solidFill>
              </a:rPr>
              <a:t> False )</a:t>
            </a:r>
          </a:p>
          <a:p>
            <a:pPr>
              <a:lnSpc>
                <a:spcPct val="90000"/>
              </a:lnSpc>
            </a:pPr>
            <a:r>
              <a:rPr lang="es-ES" dirty="0"/>
              <a:t>Funciones de agregación:</a:t>
            </a:r>
          </a:p>
          <a:p>
            <a:pPr lvl="1">
              <a:lnSpc>
                <a:spcPct val="90000"/>
              </a:lnSpc>
            </a:pP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MIN</a:t>
            </a:r>
            <a:r>
              <a:rPr lang="es-ES" i="0" dirty="0"/>
              <a:t>, 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MAX</a:t>
            </a:r>
            <a:r>
              <a:rPr lang="es-ES" i="0" dirty="0"/>
              <a:t>, 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AVG</a:t>
            </a:r>
            <a:r>
              <a:rPr lang="es-ES" i="0" dirty="0"/>
              <a:t>, 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SUM</a:t>
            </a:r>
            <a:r>
              <a:rPr lang="es-ES" i="0" dirty="0"/>
              <a:t>, 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COUNT(columna)</a:t>
            </a:r>
            <a:r>
              <a:rPr lang="es-ES" i="0" dirty="0"/>
              <a:t> ignoran nulos</a:t>
            </a:r>
          </a:p>
          <a:p>
            <a:pPr lvl="1">
              <a:lnSpc>
                <a:spcPct val="90000"/>
              </a:lnSpc>
            </a:pPr>
            <a:r>
              <a:rPr lang="es-ES" b="1" dirty="0">
                <a:solidFill>
                  <a:schemeClr val="bg2">
                    <a:lumMod val="50000"/>
                  </a:schemeClr>
                </a:solidFill>
              </a:rPr>
              <a:t>COUNT(*)</a:t>
            </a:r>
            <a:r>
              <a:rPr lang="es-ES" dirty="0"/>
              <a:t> cuenta </a:t>
            </a:r>
            <a:r>
              <a:rPr lang="es-ES" i="0" dirty="0"/>
              <a:t>filas</a:t>
            </a:r>
          </a:p>
        </p:txBody>
      </p:sp>
      <p:graphicFrame>
        <p:nvGraphicFramePr>
          <p:cNvPr id="9" name="Tabla 9">
            <a:extLst>
              <a:ext uri="{FF2B5EF4-FFF2-40B4-BE49-F238E27FC236}">
                <a16:creationId xmlns:a16="http://schemas.microsoft.com/office/drawing/2014/main" id="{D49A55FF-792D-4EF2-84BE-E5782A2F90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882214"/>
              </p:ext>
            </p:extLst>
          </p:nvPr>
        </p:nvGraphicFramePr>
        <p:xfrm>
          <a:off x="608013" y="4581251"/>
          <a:ext cx="2650167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389">
                  <a:extLst>
                    <a:ext uri="{9D8B030D-6E8A-4147-A177-3AD203B41FA5}">
                      <a16:colId xmlns:a16="http://schemas.microsoft.com/office/drawing/2014/main" val="459303890"/>
                    </a:ext>
                  </a:extLst>
                </a:gridCol>
                <a:gridCol w="883389">
                  <a:extLst>
                    <a:ext uri="{9D8B030D-6E8A-4147-A177-3AD203B41FA5}">
                      <a16:colId xmlns:a16="http://schemas.microsoft.com/office/drawing/2014/main" val="2845739608"/>
                    </a:ext>
                  </a:extLst>
                </a:gridCol>
                <a:gridCol w="883389">
                  <a:extLst>
                    <a:ext uri="{9D8B030D-6E8A-4147-A177-3AD203B41FA5}">
                      <a16:colId xmlns:a16="http://schemas.microsoft.com/office/drawing/2014/main" val="14492749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37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172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/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226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/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767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/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/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6327130"/>
                  </a:ext>
                </a:extLst>
              </a:tr>
            </a:tbl>
          </a:graphicData>
        </a:graphic>
      </p:graphicFrame>
      <p:sp>
        <p:nvSpPr>
          <p:cNvPr id="11" name="Bocadillo nube: nube 10">
            <a:extLst>
              <a:ext uri="{FF2B5EF4-FFF2-40B4-BE49-F238E27FC236}">
                <a16:creationId xmlns:a16="http://schemas.microsoft.com/office/drawing/2014/main" id="{0BD646A1-8542-4769-9D14-5ACE9474ACA0}"/>
              </a:ext>
            </a:extLst>
          </p:cNvPr>
          <p:cNvSpPr/>
          <p:nvPr/>
        </p:nvSpPr>
        <p:spPr>
          <a:xfrm>
            <a:off x="5147389" y="4360443"/>
            <a:ext cx="4018945" cy="1827193"/>
          </a:xfrm>
          <a:prstGeom prst="cloudCallou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rIns="0" rtlCol="0" anchor="ctr">
            <a:spAutoFit/>
          </a:bodyPr>
          <a:lstStyle/>
          <a:p>
            <a:pPr algn="ctr"/>
            <a:r>
              <a:rPr lang="es-ES" dirty="0"/>
              <a:t>¿COUNT(*)?</a:t>
            </a:r>
          </a:p>
          <a:p>
            <a:pPr algn="ctr"/>
            <a:r>
              <a:rPr lang="es-ES" dirty="0"/>
              <a:t>¿COUNT(a)?</a:t>
            </a:r>
          </a:p>
          <a:p>
            <a:pPr algn="ctr"/>
            <a:r>
              <a:rPr lang="es-ES" dirty="0"/>
              <a:t>¿COUNT(DISTINCT a)?</a:t>
            </a:r>
          </a:p>
          <a:p>
            <a:pPr algn="ctr"/>
            <a:r>
              <a:rPr lang="es-ES" dirty="0"/>
              <a:t>¿COUNT(</a:t>
            </a:r>
            <a:r>
              <a:rPr lang="es-ES" dirty="0" err="1"/>
              <a:t>a+b</a:t>
            </a:r>
            <a:r>
              <a:rPr lang="es-ES" dirty="0"/>
              <a:t>)?</a:t>
            </a:r>
          </a:p>
        </p:txBody>
      </p:sp>
      <p:sp>
        <p:nvSpPr>
          <p:cNvPr id="13" name="Bocadillo nube: nube 12">
            <a:extLst>
              <a:ext uri="{FF2B5EF4-FFF2-40B4-BE49-F238E27FC236}">
                <a16:creationId xmlns:a16="http://schemas.microsoft.com/office/drawing/2014/main" id="{A8FF152B-97AF-4A3E-844C-60B9616061A5}"/>
              </a:ext>
            </a:extLst>
          </p:cNvPr>
          <p:cNvSpPr/>
          <p:nvPr/>
        </p:nvSpPr>
        <p:spPr>
          <a:xfrm>
            <a:off x="9521317" y="3995051"/>
            <a:ext cx="2059496" cy="1827193"/>
          </a:xfrm>
          <a:prstGeom prst="cloudCallou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rIns="0" rtlCol="0" anchor="ctr">
            <a:spAutoFit/>
          </a:bodyPr>
          <a:lstStyle/>
          <a:p>
            <a:pPr algn="ctr"/>
            <a:r>
              <a:rPr lang="es-ES" dirty="0"/>
              <a:t>¿SUM(a)?</a:t>
            </a:r>
          </a:p>
          <a:p>
            <a:pPr algn="ctr"/>
            <a:r>
              <a:rPr lang="es-ES" dirty="0"/>
              <a:t>¿SUM(b)?</a:t>
            </a:r>
          </a:p>
          <a:p>
            <a:pPr algn="ctr"/>
            <a:r>
              <a:rPr lang="es-ES" dirty="0"/>
              <a:t>¿SUM(</a:t>
            </a:r>
            <a:r>
              <a:rPr lang="es-ES" dirty="0" err="1"/>
              <a:t>a+b</a:t>
            </a:r>
            <a:r>
              <a:rPr lang="es-ES" dirty="0"/>
              <a:t>)?</a:t>
            </a:r>
          </a:p>
          <a:p>
            <a:pPr algn="ctr"/>
            <a:r>
              <a:rPr lang="es-ES" dirty="0"/>
              <a:t>¿AVG(b)?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7C1BBC3-938B-4907-ACB7-803851DC31DF}"/>
              </a:ext>
            </a:extLst>
          </p:cNvPr>
          <p:cNvSpPr txBox="1"/>
          <p:nvPr/>
        </p:nvSpPr>
        <p:spPr>
          <a:xfrm>
            <a:off x="653762" y="4254842"/>
            <a:ext cx="2558668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>
              <a:lnSpc>
                <a:spcPct val="90000"/>
              </a:lnSpc>
              <a:buNone/>
            </a:pPr>
            <a:r>
              <a:rPr lang="es-ES" b="1" dirty="0" err="1"/>
              <a:t>tablaNULLs</a:t>
            </a:r>
            <a:endParaRPr lang="es-ES" i="0" dirty="0"/>
          </a:p>
        </p:txBody>
      </p:sp>
    </p:spTree>
    <p:extLst>
      <p:ext uri="{BB962C8B-B14F-4D97-AF65-F5344CB8AC3E}">
        <p14:creationId xmlns:p14="http://schemas.microsoft.com/office/powerpoint/2010/main" val="108657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291F1-5E07-413F-9623-269CA62A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46538"/>
          </a:xfrm>
        </p:spPr>
        <p:txBody>
          <a:bodyPr anchor="t" anchorCtr="0"/>
          <a:lstStyle/>
          <a:p>
            <a:r>
              <a:rPr lang="es-ES" dirty="0"/>
              <a:t>INSERT</a:t>
            </a:r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CD8135D7-316D-4DF2-8DD0-09C17161920B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17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9994B0E-E9D2-457E-9B07-5B6125E32FAF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21" name="Marcador de contenido 2">
            <a:extLst>
              <a:ext uri="{FF2B5EF4-FFF2-40B4-BE49-F238E27FC236}">
                <a16:creationId xmlns:a16="http://schemas.microsoft.com/office/drawing/2014/main" id="{8DD7692E-A6C1-46F2-8ED3-9F07B0293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013" y="851338"/>
            <a:ext cx="10972800" cy="570186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es-ES" i="0" dirty="0"/>
              <a:t>Simples: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s-ES" i="0" dirty="0"/>
              <a:t>	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INSERT INTO </a:t>
            </a:r>
            <a:r>
              <a:rPr lang="es-ES" i="0" dirty="0" err="1"/>
              <a:t>NombreTabla</a:t>
            </a:r>
            <a:r>
              <a:rPr lang="es-ES" i="0" dirty="0"/>
              <a:t> (columna1, columna2, ... </a:t>
            </a:r>
            <a:r>
              <a:rPr lang="es-ES" i="0" dirty="0" err="1"/>
              <a:t>columna_n</a:t>
            </a:r>
            <a:r>
              <a:rPr lang="es-ES" i="0" dirty="0"/>
              <a:t> 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s-ES" i="0" dirty="0"/>
              <a:t>	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VALUES</a:t>
            </a:r>
            <a:r>
              <a:rPr lang="es-ES" i="0" dirty="0"/>
              <a:t> (expresión1, expresión2, ... </a:t>
            </a:r>
            <a:r>
              <a:rPr lang="es-ES" i="0" dirty="0" err="1"/>
              <a:t>expresión_n</a:t>
            </a:r>
            <a:r>
              <a:rPr lang="es-ES" i="0" dirty="0"/>
              <a:t> );</a:t>
            </a:r>
          </a:p>
          <a:p>
            <a:pPr>
              <a:lnSpc>
                <a:spcPct val="90000"/>
              </a:lnSpc>
            </a:pPr>
            <a:r>
              <a:rPr lang="es-ES" i="0" dirty="0"/>
              <a:t>Múltiples: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s-ES" i="0" dirty="0"/>
              <a:t>	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INSERT INTO </a:t>
            </a:r>
            <a:r>
              <a:rPr lang="es-ES" i="0" dirty="0" err="1"/>
              <a:t>NombreTabla</a:t>
            </a:r>
            <a:r>
              <a:rPr lang="es-ES" i="0" dirty="0"/>
              <a:t> (columna1, columna2, ... </a:t>
            </a:r>
            <a:r>
              <a:rPr lang="es-ES" i="0" dirty="0" err="1"/>
              <a:t>columna_n</a:t>
            </a:r>
            <a:r>
              <a:rPr lang="es-ES" i="0" dirty="0"/>
              <a:t> 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s-ES" i="0" dirty="0"/>
              <a:t>	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SELECT</a:t>
            </a:r>
            <a:r>
              <a:rPr lang="es-ES" i="0" dirty="0"/>
              <a:t> expresión1, expresión2, ... </a:t>
            </a:r>
            <a:r>
              <a:rPr lang="es-ES" i="0" dirty="0" err="1"/>
              <a:t>expresión_n</a:t>
            </a:r>
            <a:endParaRPr lang="es-ES" i="0" dirty="0"/>
          </a:p>
          <a:p>
            <a:pPr marL="0" indent="0">
              <a:lnSpc>
                <a:spcPct val="90000"/>
              </a:lnSpc>
              <a:buNone/>
            </a:pPr>
            <a:r>
              <a:rPr lang="es-ES" i="0" dirty="0"/>
              <a:t>	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FROM</a:t>
            </a:r>
            <a:r>
              <a:rPr lang="es-ES" i="0" dirty="0"/>
              <a:t> </a:t>
            </a:r>
            <a:r>
              <a:rPr lang="es-ES" i="0" dirty="0" err="1"/>
              <a:t>TablaOrigen</a:t>
            </a:r>
            <a:endParaRPr lang="es-ES" i="0" dirty="0"/>
          </a:p>
          <a:p>
            <a:pPr marL="0" indent="0">
              <a:lnSpc>
                <a:spcPct val="90000"/>
              </a:lnSpc>
              <a:buNone/>
            </a:pPr>
            <a:r>
              <a:rPr lang="es-ES" i="0" dirty="0"/>
              <a:t>	[</a:t>
            </a:r>
            <a:r>
              <a:rPr lang="es-ES" b="1" i="0" dirty="0">
                <a:solidFill>
                  <a:schemeClr val="bg2">
                    <a:lumMod val="50000"/>
                  </a:schemeClr>
                </a:solidFill>
              </a:rPr>
              <a:t>WHERE</a:t>
            </a:r>
            <a:r>
              <a:rPr lang="es-ES" i="0" dirty="0"/>
              <a:t> condiciones];</a:t>
            </a:r>
            <a:r>
              <a:rPr lang="en-US" i="0" dirty="0"/>
              <a:t> </a:t>
            </a:r>
          </a:p>
          <a:p>
            <a:pPr marL="0" indent="0">
              <a:lnSpc>
                <a:spcPct val="90000"/>
              </a:lnSpc>
              <a:buNone/>
            </a:pPr>
            <a:endParaRPr lang="en-US" i="0" dirty="0"/>
          </a:p>
          <a:p>
            <a:pPr marL="0" indent="0">
              <a:lnSpc>
                <a:spcPct val="90000"/>
              </a:lnSpc>
              <a:buNone/>
            </a:pPr>
            <a:r>
              <a:rPr lang="en-US" i="0" dirty="0"/>
              <a:t>	</a:t>
            </a:r>
            <a:r>
              <a:rPr lang="en-US" b="1" i="0" dirty="0">
                <a:solidFill>
                  <a:schemeClr val="bg2">
                    <a:lumMod val="50000"/>
                  </a:schemeClr>
                </a:solidFill>
              </a:rPr>
              <a:t>INSERT ALL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i="0" dirty="0"/>
              <a:t> 		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</a:rPr>
              <a:t>INTO</a:t>
            </a:r>
            <a:r>
              <a:rPr lang="en-US" i="0" dirty="0"/>
              <a:t> Enero17_Pintores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</a:rPr>
              <a:t>VALUES</a:t>
            </a:r>
            <a:r>
              <a:rPr lang="en-US" i="0" dirty="0"/>
              <a:t> ('Marisa', '07/11/1932', 'Pepe’)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i="0" dirty="0"/>
              <a:t>		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</a:rPr>
              <a:t>INTO</a:t>
            </a:r>
            <a:r>
              <a:rPr lang="en-US" i="0" dirty="0"/>
              <a:t> Enero17_Pintores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</a:rPr>
              <a:t>VALUES</a:t>
            </a:r>
            <a:r>
              <a:rPr lang="en-US" i="0" dirty="0"/>
              <a:t> ('Eloisa', '07/11/1942', 'Pepe')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i="0" dirty="0"/>
              <a:t>    		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</a:rPr>
              <a:t>INTO</a:t>
            </a:r>
            <a:r>
              <a:rPr lang="en-US" i="0" dirty="0"/>
              <a:t> Enero17_Pintores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</a:rPr>
              <a:t>VALUES</a:t>
            </a:r>
            <a:r>
              <a:rPr lang="en-US" i="0" dirty="0"/>
              <a:t> ('Sandra', '07/11/1952', 'Eloisa’)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b="1" i="0" dirty="0">
                <a:solidFill>
                  <a:schemeClr val="bg2">
                    <a:lumMod val="50000"/>
                  </a:schemeClr>
                </a:solidFill>
              </a:rPr>
              <a:t>	SELECT * FROM dual</a:t>
            </a:r>
            <a:r>
              <a:rPr lang="en-US" i="0" dirty="0"/>
              <a:t>;</a:t>
            </a:r>
            <a:endParaRPr lang="es-ES" i="0" dirty="0"/>
          </a:p>
          <a:p>
            <a:pPr marL="0" indent="0">
              <a:lnSpc>
                <a:spcPct val="90000"/>
              </a:lnSpc>
              <a:buNone/>
            </a:pPr>
            <a:endParaRPr lang="es-ES" i="0" dirty="0"/>
          </a:p>
          <a:p>
            <a:pPr marL="0" indent="0">
              <a:lnSpc>
                <a:spcPct val="90000"/>
              </a:lnSpc>
              <a:buNone/>
            </a:pPr>
            <a:endParaRPr lang="es-ES" i="0" dirty="0"/>
          </a:p>
          <a:p>
            <a:pPr marL="0" indent="0">
              <a:lnSpc>
                <a:spcPct val="90000"/>
              </a:lnSpc>
              <a:buNone/>
            </a:pPr>
            <a:endParaRPr lang="es-ES" i="0" dirty="0"/>
          </a:p>
        </p:txBody>
      </p:sp>
    </p:spTree>
    <p:extLst>
      <p:ext uri="{BB962C8B-B14F-4D97-AF65-F5344CB8AC3E}">
        <p14:creationId xmlns:p14="http://schemas.microsoft.com/office/powerpoint/2010/main" val="348246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634528"/>
          </a:xfrm>
        </p:spPr>
        <p:txBody>
          <a:bodyPr/>
          <a:lstStyle/>
          <a:p>
            <a:r>
              <a:rPr lang="es-ES" dirty="0"/>
              <a:t>SELECT: Sintaxis</a:t>
            </a:r>
          </a:p>
        </p:txBody>
      </p:sp>
      <p:sp>
        <p:nvSpPr>
          <p:cNvPr id="21" name="Marcador de número de diapositiva 7">
            <a:extLst>
              <a:ext uri="{FF2B5EF4-FFF2-40B4-BE49-F238E27FC236}">
                <a16:creationId xmlns:a16="http://schemas.microsoft.com/office/drawing/2014/main" id="{4EA138BC-0F31-4D1A-91F2-FD9B145A3FEF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2</a:t>
            </a:fld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9819FD39-1D2E-4D54-BC69-B8128B323B81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22" name="15 Marcador de texto">
            <a:extLst>
              <a:ext uri="{FF2B5EF4-FFF2-40B4-BE49-F238E27FC236}">
                <a16:creationId xmlns:a16="http://schemas.microsoft.com/office/drawing/2014/main" id="{23BDF883-FBED-47C5-9590-7C0606D07B11}"/>
              </a:ext>
            </a:extLst>
          </p:cNvPr>
          <p:cNvSpPr txBox="1">
            <a:spLocks/>
          </p:cNvSpPr>
          <p:nvPr/>
        </p:nvSpPr>
        <p:spPr>
          <a:xfrm>
            <a:off x="1296310" y="1258156"/>
            <a:ext cx="3998589" cy="4829177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SELECT</a:t>
            </a:r>
            <a:r>
              <a:rPr lang="es-ES" b="1" dirty="0">
                <a:latin typeface="Courier New" pitchFamily="49" charset="0"/>
              </a:rPr>
              <a:t> A1, …, </a:t>
            </a:r>
            <a:r>
              <a:rPr lang="es-ES" b="1" dirty="0" err="1">
                <a:latin typeface="Courier New" pitchFamily="49" charset="0"/>
              </a:rPr>
              <a:t>An</a:t>
            </a:r>
            <a:endParaRPr lang="es-ES" b="1" dirty="0"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endParaRPr lang="es-ES" b="1" dirty="0"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endParaRPr lang="es-ES" b="1" dirty="0"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FROM</a:t>
            </a:r>
            <a:r>
              <a:rPr lang="es-ES" b="1" dirty="0">
                <a:latin typeface="Courier New" pitchFamily="49" charset="0"/>
              </a:rPr>
              <a:t> T1,… ,</a:t>
            </a:r>
            <a:r>
              <a:rPr lang="es-ES" b="1" dirty="0" err="1">
                <a:latin typeface="Courier New" pitchFamily="49" charset="0"/>
              </a:rPr>
              <a:t>Tn</a:t>
            </a:r>
            <a:endParaRPr lang="es-ES" b="1" dirty="0"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endParaRPr lang="es-ES" b="1" dirty="0"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WHERE</a:t>
            </a:r>
            <a:r>
              <a:rPr lang="es-ES" b="1" dirty="0">
                <a:latin typeface="Courier New" pitchFamily="49" charset="0"/>
              </a:rPr>
              <a:t> P</a:t>
            </a:r>
          </a:p>
          <a:p>
            <a:pPr eaLnBrk="0" hangingPunct="0">
              <a:buFont typeface="Wingdings 2"/>
              <a:buNone/>
            </a:pPr>
            <a:endParaRPr lang="es-ES" b="1" dirty="0"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GROUP BY</a:t>
            </a:r>
            <a:r>
              <a:rPr lang="es-ES" b="1" dirty="0">
                <a:latin typeface="Courier New" pitchFamily="49" charset="0"/>
              </a:rPr>
              <a:t> Ai1, …, Ain</a:t>
            </a: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HAVING</a:t>
            </a:r>
            <a:r>
              <a:rPr lang="es-ES" b="1" dirty="0">
                <a:latin typeface="Courier New" pitchFamily="49" charset="0"/>
              </a:rPr>
              <a:t> Q</a:t>
            </a: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ORDER BY</a:t>
            </a:r>
            <a:r>
              <a:rPr lang="es-ES" b="1" dirty="0">
                <a:latin typeface="Courier New" pitchFamily="49" charset="0"/>
              </a:rPr>
              <a:t> Aj1, …, </a:t>
            </a:r>
            <a:r>
              <a:rPr lang="es-ES" b="1" dirty="0" err="1">
                <a:latin typeface="Courier New" pitchFamily="49" charset="0"/>
              </a:rPr>
              <a:t>Ajn</a:t>
            </a:r>
            <a:endParaRPr lang="es-ES" b="1" dirty="0">
              <a:latin typeface="Courier New" pitchFamily="49" charset="0"/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A524CC34-75B5-4F88-9BBF-B1B47A6B191A}"/>
              </a:ext>
            </a:extLst>
          </p:cNvPr>
          <p:cNvSpPr/>
          <p:nvPr/>
        </p:nvSpPr>
        <p:spPr>
          <a:xfrm>
            <a:off x="4747138" y="108331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1600" dirty="0"/>
              <a:t>Describe la salida deseada con:</a:t>
            </a:r>
          </a:p>
          <a:p>
            <a:pPr lvl="1"/>
            <a:r>
              <a:rPr lang="es-ES" sz="1600" dirty="0"/>
              <a:t>Nombres de columnas</a:t>
            </a:r>
          </a:p>
          <a:p>
            <a:pPr lvl="1"/>
            <a:r>
              <a:rPr lang="es-ES" sz="1600" dirty="0"/>
              <a:t>Expresiones aritméticas</a:t>
            </a:r>
          </a:p>
          <a:p>
            <a:pPr lvl="1"/>
            <a:r>
              <a:rPr lang="es-ES" sz="1600" dirty="0"/>
              <a:t>Literales</a:t>
            </a:r>
          </a:p>
          <a:p>
            <a:pPr lvl="1"/>
            <a:r>
              <a:rPr lang="es-ES" sz="1600" dirty="0"/>
              <a:t>Funciones escalares o de columna</a:t>
            </a:r>
          </a:p>
        </p:txBody>
      </p:sp>
      <p:sp>
        <p:nvSpPr>
          <p:cNvPr id="25" name="Abrir llave 24">
            <a:extLst>
              <a:ext uri="{FF2B5EF4-FFF2-40B4-BE49-F238E27FC236}">
                <a16:creationId xmlns:a16="http://schemas.microsoft.com/office/drawing/2014/main" id="{D489CC56-2C4E-4978-99D0-5E78667A3354}"/>
              </a:ext>
            </a:extLst>
          </p:cNvPr>
          <p:cNvSpPr/>
          <p:nvPr/>
        </p:nvSpPr>
        <p:spPr>
          <a:xfrm>
            <a:off x="4563311" y="1083316"/>
            <a:ext cx="288032" cy="1296144"/>
          </a:xfrm>
          <a:prstGeom prst="leftBrace">
            <a:avLst>
              <a:gd name="adj1" fmla="val 8333"/>
              <a:gd name="adj2" fmla="val 3506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A4BE0970-1A21-46A1-B704-FD3669201332}"/>
              </a:ext>
            </a:extLst>
          </p:cNvPr>
          <p:cNvSpPr/>
          <p:nvPr/>
        </p:nvSpPr>
        <p:spPr>
          <a:xfrm>
            <a:off x="4851343" y="2671085"/>
            <a:ext cx="26529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/>
              <a:t>Nombres de las tablas / vistas</a:t>
            </a:r>
          </a:p>
        </p:txBody>
      </p:sp>
      <p:sp>
        <p:nvSpPr>
          <p:cNvPr id="27" name="Abrir llave 26">
            <a:extLst>
              <a:ext uri="{FF2B5EF4-FFF2-40B4-BE49-F238E27FC236}">
                <a16:creationId xmlns:a16="http://schemas.microsoft.com/office/drawing/2014/main" id="{878D7E20-FCC2-4410-8D36-AD0DE3CE0362}"/>
              </a:ext>
            </a:extLst>
          </p:cNvPr>
          <p:cNvSpPr/>
          <p:nvPr/>
        </p:nvSpPr>
        <p:spPr>
          <a:xfrm>
            <a:off x="4567635" y="2689155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183998F0-F903-4915-8855-8EA6637DDF88}"/>
              </a:ext>
            </a:extLst>
          </p:cNvPr>
          <p:cNvSpPr/>
          <p:nvPr/>
        </p:nvSpPr>
        <p:spPr>
          <a:xfrm>
            <a:off x="3082198" y="3502949"/>
            <a:ext cx="29033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/>
              <a:t>Condiciones de selección de filas</a:t>
            </a:r>
          </a:p>
        </p:txBody>
      </p:sp>
      <p:sp>
        <p:nvSpPr>
          <p:cNvPr id="29" name="Abrir llave 28">
            <a:extLst>
              <a:ext uri="{FF2B5EF4-FFF2-40B4-BE49-F238E27FC236}">
                <a16:creationId xmlns:a16="http://schemas.microsoft.com/office/drawing/2014/main" id="{7BBF78BE-B7BB-4FD0-B190-427F6A0B7592}"/>
              </a:ext>
            </a:extLst>
          </p:cNvPr>
          <p:cNvSpPr/>
          <p:nvPr/>
        </p:nvSpPr>
        <p:spPr>
          <a:xfrm>
            <a:off x="2846628" y="3503467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BCC3A329-94AF-4420-BD49-275BBD655334}"/>
              </a:ext>
            </a:extLst>
          </p:cNvPr>
          <p:cNvSpPr/>
          <p:nvPr/>
        </p:nvSpPr>
        <p:spPr>
          <a:xfrm>
            <a:off x="5498767" y="4377333"/>
            <a:ext cx="4571999" cy="344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/>
              <a:t>Nombre de columnas por las que agrupar</a:t>
            </a:r>
          </a:p>
        </p:txBody>
      </p:sp>
      <p:sp>
        <p:nvSpPr>
          <p:cNvPr id="31" name="Abrir llave 30">
            <a:extLst>
              <a:ext uri="{FF2B5EF4-FFF2-40B4-BE49-F238E27FC236}">
                <a16:creationId xmlns:a16="http://schemas.microsoft.com/office/drawing/2014/main" id="{41277C57-D3ED-4000-82E4-E48811D8ECD6}"/>
              </a:ext>
            </a:extLst>
          </p:cNvPr>
          <p:cNvSpPr/>
          <p:nvPr/>
        </p:nvSpPr>
        <p:spPr>
          <a:xfrm>
            <a:off x="5332432" y="4382981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73BE4A32-BB46-4310-89D6-120D380F6F88}"/>
              </a:ext>
            </a:extLst>
          </p:cNvPr>
          <p:cNvSpPr/>
          <p:nvPr/>
        </p:nvSpPr>
        <p:spPr>
          <a:xfrm>
            <a:off x="5494993" y="5283014"/>
            <a:ext cx="6128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/>
              <a:t>Nombre de columnas por las que ordenar (</a:t>
            </a:r>
            <a:r>
              <a:rPr lang="es-ES" sz="2000" b="1" dirty="0">
                <a:latin typeface="Courier New" pitchFamily="49" charset="0"/>
              </a:rPr>
              <a:t>ASC</a:t>
            </a:r>
            <a:r>
              <a:rPr lang="es-ES" sz="1600" dirty="0"/>
              <a:t>, </a:t>
            </a:r>
            <a:r>
              <a:rPr lang="es-ES" sz="2000" b="1" dirty="0">
                <a:latin typeface="Courier New" pitchFamily="49" charset="0"/>
              </a:rPr>
              <a:t>DESC</a:t>
            </a:r>
            <a:r>
              <a:rPr lang="es-ES" sz="1600" dirty="0"/>
              <a:t>)</a:t>
            </a:r>
          </a:p>
        </p:txBody>
      </p:sp>
      <p:sp>
        <p:nvSpPr>
          <p:cNvPr id="33" name="Abrir llave 32">
            <a:extLst>
              <a:ext uri="{FF2B5EF4-FFF2-40B4-BE49-F238E27FC236}">
                <a16:creationId xmlns:a16="http://schemas.microsoft.com/office/drawing/2014/main" id="{4117E63A-71AE-4E46-8336-A1A09F72E29B}"/>
              </a:ext>
            </a:extLst>
          </p:cNvPr>
          <p:cNvSpPr/>
          <p:nvPr/>
        </p:nvSpPr>
        <p:spPr>
          <a:xfrm>
            <a:off x="5320551" y="5270592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E91D0355-11D4-4A31-BF26-F6BF0F989EBC}"/>
              </a:ext>
            </a:extLst>
          </p:cNvPr>
          <p:cNvSpPr/>
          <p:nvPr/>
        </p:nvSpPr>
        <p:spPr>
          <a:xfrm>
            <a:off x="5496830" y="4777857"/>
            <a:ext cx="31085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/>
              <a:t>Condiciones de selección de grupo </a:t>
            </a:r>
          </a:p>
        </p:txBody>
      </p:sp>
      <p:sp>
        <p:nvSpPr>
          <p:cNvPr id="35" name="Abrir llave 34">
            <a:extLst>
              <a:ext uri="{FF2B5EF4-FFF2-40B4-BE49-F238E27FC236}">
                <a16:creationId xmlns:a16="http://schemas.microsoft.com/office/drawing/2014/main" id="{2C9A4899-F3A7-440C-973E-7DE13881FE9B}"/>
              </a:ext>
            </a:extLst>
          </p:cNvPr>
          <p:cNvSpPr/>
          <p:nvPr/>
        </p:nvSpPr>
        <p:spPr>
          <a:xfrm>
            <a:off x="5320551" y="4807186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648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649357"/>
          </a:xfrm>
        </p:spPr>
        <p:txBody>
          <a:bodyPr/>
          <a:lstStyle/>
          <a:p>
            <a:r>
              <a:rPr lang="es-ES" dirty="0"/>
              <a:t>SELECT: Semántica basada en AR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5212" y="1112215"/>
            <a:ext cx="10851803" cy="5329045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s-ES" sz="2400" dirty="0">
                <a:solidFill>
                  <a:schemeClr val="tx2"/>
                </a:solidFill>
              </a:rPr>
              <a:t>La consulta</a:t>
            </a:r>
          </a:p>
          <a:p>
            <a:pPr marL="0" lvl="1" indent="0">
              <a:buNone/>
            </a:pPr>
            <a:r>
              <a:rPr lang="es-ES" dirty="0"/>
              <a:t> </a:t>
            </a:r>
            <a:endParaRPr lang="es-ES" b="1" dirty="0">
              <a:solidFill>
                <a:schemeClr val="accent4"/>
              </a:solidFill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s-ES" b="1" dirty="0">
                <a:solidFill>
                  <a:schemeClr val="accent4"/>
                </a:solidFill>
                <a:latin typeface="Courier New" pitchFamily="49" charset="0"/>
                <a:cs typeface="Courier New" pitchFamily="49" charset="0"/>
              </a:rPr>
              <a:t>  	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es-ES" b="1" dirty="0">
                <a:latin typeface="Courier New" pitchFamily="49" charset="0"/>
                <a:cs typeface="Courier New" pitchFamily="49" charset="0"/>
              </a:rPr>
              <a:t> A1 as B1, A2 as B2,…, </a:t>
            </a:r>
            <a:r>
              <a:rPr lang="es-ES" b="1" dirty="0" err="1">
                <a:latin typeface="Courier New" pitchFamily="49" charset="0"/>
                <a:cs typeface="Courier New" pitchFamily="49" charset="0"/>
              </a:rPr>
              <a:t>An</a:t>
            </a:r>
            <a:r>
              <a:rPr lang="es-ES" b="1" dirty="0">
                <a:latin typeface="Courier New" pitchFamily="49" charset="0"/>
                <a:cs typeface="Courier New" pitchFamily="49" charset="0"/>
              </a:rPr>
              <a:t> as </a:t>
            </a:r>
            <a:r>
              <a:rPr lang="es-ES" b="1" dirty="0" err="1">
                <a:latin typeface="Courier New" pitchFamily="49" charset="0"/>
                <a:cs typeface="Courier New" pitchFamily="49" charset="0"/>
              </a:rPr>
              <a:t>Bn</a:t>
            </a:r>
            <a:r>
              <a:rPr lang="es-E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es-ES" b="1" dirty="0">
                <a:latin typeface="Courier New" pitchFamily="49" charset="0"/>
                <a:cs typeface="Courier New" pitchFamily="49" charset="0"/>
              </a:rPr>
              <a:t> R1, R2,…, Rn 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WHERE</a:t>
            </a:r>
            <a:r>
              <a:rPr lang="es-ES" b="1" dirty="0">
                <a:latin typeface="Courier New" pitchFamily="49" charset="0"/>
                <a:cs typeface="Courier New" pitchFamily="49" charset="0"/>
              </a:rPr>
              <a:t> P</a:t>
            </a:r>
            <a:r>
              <a:rPr lang="es-ES" b="1" dirty="0"/>
              <a:t> </a:t>
            </a:r>
            <a:endParaRPr lang="es-ES" dirty="0"/>
          </a:p>
          <a:p>
            <a:pPr marL="0" lvl="1" indent="0">
              <a:buNone/>
            </a:pPr>
            <a:r>
              <a:rPr lang="es-ES" dirty="0"/>
              <a:t>       </a:t>
            </a:r>
            <a:r>
              <a:rPr lang="es-ES" sz="2400" dirty="0">
                <a:solidFill>
                  <a:schemeClr val="tx2"/>
                </a:solidFill>
              </a:rPr>
              <a:t>equivale en álgebra relacional a</a:t>
            </a:r>
            <a:endParaRPr lang="es-ES" sz="2400" b="1" dirty="0">
              <a:solidFill>
                <a:schemeClr val="tx2"/>
              </a:solidFill>
              <a:latin typeface="Cambria Math"/>
              <a:ea typeface="Cambria Math"/>
            </a:endParaRPr>
          </a:p>
          <a:p>
            <a:pPr marL="678012" lvl="2" indent="0">
              <a:buNone/>
            </a:pPr>
            <a:r>
              <a:rPr lang="es-ES" sz="2600" b="1" dirty="0">
                <a:solidFill>
                  <a:schemeClr val="accent4"/>
                </a:solidFill>
                <a:latin typeface="Cambria Math"/>
                <a:ea typeface="Cambria Math"/>
              </a:rPr>
              <a:t>	</a:t>
            </a:r>
            <a:r>
              <a:rPr lang="el-GR" sz="2600" i="1" dirty="0">
                <a:solidFill>
                  <a:schemeClr val="accent1"/>
                </a:solidFill>
                <a:ea typeface="Cambria Math"/>
                <a:sym typeface="Symbol" pitchFamily="18" charset="2"/>
              </a:rPr>
              <a:t> </a:t>
            </a:r>
            <a:r>
              <a:rPr lang="el-GR" sz="2600" b="1" i="1" dirty="0">
                <a:solidFill>
                  <a:schemeClr val="accent1"/>
                </a:solidFill>
                <a:ea typeface="Cambria Math"/>
                <a:sym typeface="Symbol" pitchFamily="18" charset="2"/>
              </a:rPr>
              <a:t>ρ</a:t>
            </a:r>
            <a:r>
              <a:rPr lang="es-ES" sz="2600" b="1" baseline="-25000" dirty="0">
                <a:solidFill>
                  <a:schemeClr val="accent1"/>
                </a:solidFill>
              </a:rPr>
              <a:t>(B1, B2, …, </a:t>
            </a:r>
            <a:r>
              <a:rPr lang="es-ES" sz="2600" b="1" baseline="-25000" dirty="0" err="1">
                <a:solidFill>
                  <a:schemeClr val="accent1"/>
                </a:solidFill>
              </a:rPr>
              <a:t>Bn</a:t>
            </a:r>
            <a:r>
              <a:rPr lang="es-ES" sz="2600" b="1" baseline="-25000" dirty="0">
                <a:solidFill>
                  <a:schemeClr val="accent1"/>
                </a:solidFill>
              </a:rPr>
              <a:t>)</a:t>
            </a:r>
            <a:r>
              <a:rPr lang="el-GR" sz="2600" b="1" dirty="0">
                <a:solidFill>
                  <a:schemeClr val="accent1"/>
                </a:solidFill>
                <a:ea typeface="Cambria Math"/>
                <a:sym typeface="Symbol" pitchFamily="18" charset="2"/>
              </a:rPr>
              <a:t> </a:t>
            </a:r>
            <a:r>
              <a:rPr lang="es-ES" sz="2600" b="1" dirty="0">
                <a:solidFill>
                  <a:schemeClr val="accent1"/>
                </a:solidFill>
                <a:ea typeface="Cambria Math"/>
                <a:sym typeface="Symbol" pitchFamily="18" charset="2"/>
              </a:rPr>
              <a:t>(</a:t>
            </a:r>
            <a:r>
              <a:rPr lang="es-ES" sz="2600" b="1" dirty="0">
                <a:solidFill>
                  <a:schemeClr val="accent1"/>
                </a:solidFill>
                <a:ea typeface="Cambria Math"/>
              </a:rPr>
              <a:t>∏ </a:t>
            </a:r>
            <a:r>
              <a:rPr lang="es-ES" sz="2600" b="1" baseline="-25000" dirty="0">
                <a:solidFill>
                  <a:schemeClr val="accent1"/>
                </a:solidFill>
                <a:ea typeface="Cambria Math"/>
              </a:rPr>
              <a:t>A1, A2, …, </a:t>
            </a:r>
            <a:r>
              <a:rPr lang="es-ES" sz="2600" b="1" baseline="-25000" dirty="0" err="1">
                <a:solidFill>
                  <a:schemeClr val="accent1"/>
                </a:solidFill>
                <a:ea typeface="Cambria Math"/>
              </a:rPr>
              <a:t>An</a:t>
            </a:r>
            <a:r>
              <a:rPr lang="es-ES" sz="2600" b="1" dirty="0">
                <a:solidFill>
                  <a:schemeClr val="accent1"/>
                </a:solidFill>
              </a:rPr>
              <a:t> (</a:t>
            </a:r>
            <a:r>
              <a:rPr lang="el-GR" sz="2600" b="1" dirty="0">
                <a:solidFill>
                  <a:schemeClr val="accent1"/>
                </a:solidFill>
                <a:ea typeface="Cambria Math"/>
              </a:rPr>
              <a:t>σ</a:t>
            </a:r>
            <a:r>
              <a:rPr lang="es-ES" sz="2600" b="1" baseline="-25000" dirty="0">
                <a:solidFill>
                  <a:schemeClr val="accent1"/>
                </a:solidFill>
              </a:rPr>
              <a:t>P</a:t>
            </a:r>
            <a:r>
              <a:rPr lang="es-ES" sz="2600" b="1" dirty="0">
                <a:solidFill>
                  <a:schemeClr val="accent1"/>
                </a:solidFill>
              </a:rPr>
              <a:t> (R1 </a:t>
            </a:r>
            <a:r>
              <a:rPr lang="es-ES" sz="2600" b="1" dirty="0">
                <a:solidFill>
                  <a:schemeClr val="accent1"/>
                </a:solidFill>
                <a:ea typeface="Cambria Math" pitchFamily="18" charset="0"/>
              </a:rPr>
              <a:t>×</a:t>
            </a:r>
            <a:r>
              <a:rPr lang="es-ES" sz="2600" b="1" dirty="0">
                <a:solidFill>
                  <a:schemeClr val="accent1"/>
                </a:solidFill>
              </a:rPr>
              <a:t> R2</a:t>
            </a:r>
            <a:r>
              <a:rPr lang="es-ES" sz="2600" b="1" dirty="0">
                <a:solidFill>
                  <a:schemeClr val="accent1"/>
                </a:solidFill>
                <a:ea typeface="Cambria Math" pitchFamily="18" charset="0"/>
              </a:rPr>
              <a:t> ×</a:t>
            </a:r>
            <a:r>
              <a:rPr lang="es-ES" sz="2600" b="1" dirty="0">
                <a:solidFill>
                  <a:schemeClr val="accent1"/>
                </a:solidFill>
              </a:rPr>
              <a:t> …</a:t>
            </a:r>
            <a:r>
              <a:rPr lang="es-ES" sz="2600" b="1" dirty="0">
                <a:solidFill>
                  <a:schemeClr val="accent1"/>
                </a:solidFill>
                <a:ea typeface="Cambria Math" pitchFamily="18" charset="0"/>
              </a:rPr>
              <a:t> ×</a:t>
            </a:r>
            <a:r>
              <a:rPr lang="es-ES" sz="2600" b="1" dirty="0">
                <a:solidFill>
                  <a:schemeClr val="accent1"/>
                </a:solidFill>
              </a:rPr>
              <a:t> Rn)))</a:t>
            </a:r>
          </a:p>
          <a:p>
            <a:pPr lvl="1"/>
            <a:endParaRPr lang="es-ES" dirty="0"/>
          </a:p>
          <a:p>
            <a:pPr lvl="1"/>
            <a:r>
              <a:rPr lang="es-ES" sz="2400" dirty="0">
                <a:solidFill>
                  <a:schemeClr val="tx2"/>
                </a:solidFill>
              </a:rPr>
              <a:t>La ejecución de la consulta SQL se realiza en el mismo orden que la expresión del AR</a:t>
            </a:r>
          </a:p>
          <a:p>
            <a:pPr lvl="1"/>
            <a:endParaRPr lang="es-ES" sz="2400" dirty="0"/>
          </a:p>
          <a:p>
            <a:pPr lvl="1"/>
            <a:r>
              <a:rPr lang="es-ES" sz="2400" b="1" dirty="0">
                <a:solidFill>
                  <a:schemeClr val="tx2"/>
                </a:solidFill>
              </a:rPr>
              <a:t>ADVERTENCIA:</a:t>
            </a:r>
            <a:r>
              <a:rPr lang="es-ES" sz="2400" dirty="0">
                <a:solidFill>
                  <a:schemeClr val="tx2"/>
                </a:solidFill>
              </a:rPr>
              <a:t> La selección del AR y el </a:t>
            </a:r>
            <a:r>
              <a:rPr lang="es-ES" sz="2100" b="1" dirty="0">
                <a:latin typeface="Courier New" pitchFamily="49" charset="0"/>
                <a:cs typeface="Courier New" pitchFamily="49" charset="0"/>
              </a:rPr>
              <a:t>SELECT</a:t>
            </a:r>
            <a:r>
              <a:rPr lang="es-ES" sz="2400" dirty="0">
                <a:solidFill>
                  <a:schemeClr val="tx2"/>
                </a:solidFill>
              </a:rPr>
              <a:t> de SQL no funcionan igual. Una consulta </a:t>
            </a:r>
            <a:r>
              <a:rPr lang="es-ES" sz="2100" b="1" dirty="0">
                <a:latin typeface="Courier New" pitchFamily="49" charset="0"/>
                <a:cs typeface="Courier New" pitchFamily="49" charset="0"/>
              </a:rPr>
              <a:t>SELECT</a:t>
            </a:r>
            <a:r>
              <a:rPr lang="es-ES" sz="2400" dirty="0">
                <a:solidFill>
                  <a:schemeClr val="tx2"/>
                </a:solidFill>
              </a:rPr>
              <a:t> puede tener tuplas repetidas, por defecto </a:t>
            </a:r>
            <a:r>
              <a:rPr lang="es-ES" sz="2400" b="1" dirty="0">
                <a:solidFill>
                  <a:schemeClr val="tx2"/>
                </a:solidFill>
              </a:rPr>
              <a:t>no se eliminan duplicados</a:t>
            </a:r>
          </a:p>
          <a:p>
            <a:pPr lvl="1"/>
            <a:r>
              <a:rPr lang="es-ES" sz="2400" b="1" dirty="0">
                <a:solidFill>
                  <a:schemeClr val="tx2"/>
                </a:solidFill>
              </a:rPr>
              <a:t>Para eliminar duplicados </a:t>
            </a:r>
            <a:r>
              <a:rPr lang="es-E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DISTINCT</a:t>
            </a:r>
            <a:r>
              <a:rPr lang="es-E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r>
              <a:rPr lang="es-E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s-ES" sz="2400" b="1" dirty="0">
                <a:solidFill>
                  <a:schemeClr val="tx2"/>
                </a:solidFill>
              </a:rPr>
              <a:t>pero es costosa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sz="2400" b="1" dirty="0">
                <a:latin typeface="Courier New" pitchFamily="49" charset="0"/>
              </a:rPr>
              <a:t>UNION/INTERSECT/MINUS</a:t>
            </a:r>
            <a:endParaRPr lang="es-ES" sz="2400" b="1" dirty="0">
              <a:solidFill>
                <a:schemeClr val="tx2"/>
              </a:solidFill>
            </a:endParaRPr>
          </a:p>
          <a:p>
            <a:endParaRPr lang="es-ES" dirty="0"/>
          </a:p>
        </p:txBody>
      </p:sp>
      <p:sp>
        <p:nvSpPr>
          <p:cNvPr id="6" name="Rectángulo 5"/>
          <p:cNvSpPr/>
          <p:nvPr/>
        </p:nvSpPr>
        <p:spPr>
          <a:xfrm>
            <a:off x="8590359" y="1346418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/>
              <a:t>1</a:t>
            </a:r>
            <a:endParaRPr lang="es-ES" dirty="0"/>
          </a:p>
        </p:txBody>
      </p:sp>
      <p:sp>
        <p:nvSpPr>
          <p:cNvPr id="7" name="Cerrar llave 6"/>
          <p:cNvSpPr/>
          <p:nvPr/>
        </p:nvSpPr>
        <p:spPr>
          <a:xfrm rot="16200000">
            <a:off x="8646279" y="598555"/>
            <a:ext cx="241141" cy="2458349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/>
          <p:cNvSpPr/>
          <p:nvPr/>
        </p:nvSpPr>
        <p:spPr>
          <a:xfrm>
            <a:off x="10611892" y="1301253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/>
              <a:t>2</a:t>
            </a:r>
            <a:endParaRPr lang="es-ES" dirty="0"/>
          </a:p>
        </p:txBody>
      </p:sp>
      <p:sp>
        <p:nvSpPr>
          <p:cNvPr id="9" name="Cerrar llave 8"/>
          <p:cNvSpPr/>
          <p:nvPr/>
        </p:nvSpPr>
        <p:spPr>
          <a:xfrm rot="16200000">
            <a:off x="10642166" y="1265178"/>
            <a:ext cx="241141" cy="1100701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/>
          <p:cNvSpPr/>
          <p:nvPr/>
        </p:nvSpPr>
        <p:spPr>
          <a:xfrm>
            <a:off x="4520609" y="1321326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/>
              <a:t>3</a:t>
            </a:r>
            <a:endParaRPr lang="es-ES" dirty="0"/>
          </a:p>
        </p:txBody>
      </p:sp>
      <p:sp>
        <p:nvSpPr>
          <p:cNvPr id="11" name="Cerrar llave 10"/>
          <p:cNvSpPr/>
          <p:nvPr/>
        </p:nvSpPr>
        <p:spPr>
          <a:xfrm rot="16200000">
            <a:off x="4602776" y="-903445"/>
            <a:ext cx="188649" cy="5434978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Marcador de número de diapositiva 7">
            <a:extLst>
              <a:ext uri="{FF2B5EF4-FFF2-40B4-BE49-F238E27FC236}">
                <a16:creationId xmlns:a16="http://schemas.microsoft.com/office/drawing/2014/main" id="{893CB83B-26C4-4D13-9C94-2C19746C320E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3</a:t>
            </a:fld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0675849-EC96-436D-AE15-FF111E92328E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249835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291F1-5E07-413F-9623-269CA62AC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SELECT: Orden de ejecución</a:t>
            </a:r>
            <a:br>
              <a:rPr lang="es-ES" dirty="0"/>
            </a:br>
            <a:endParaRPr lang="es-ES" dirty="0"/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CD8135D7-316D-4DF2-8DD0-09C17161920B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4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9994B0E-E9D2-457E-9B07-5B6125E32FAF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21" name="Marcador de contenido 2">
            <a:extLst>
              <a:ext uri="{FF2B5EF4-FFF2-40B4-BE49-F238E27FC236}">
                <a16:creationId xmlns:a16="http://schemas.microsoft.com/office/drawing/2014/main" id="{8DD7692E-A6C1-46F2-8ED3-9F07B0293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013" y="1268396"/>
            <a:ext cx="10972800" cy="5284804"/>
          </a:xfrm>
        </p:spPr>
        <p:txBody>
          <a:bodyPr/>
          <a:lstStyle/>
          <a:p>
            <a:pPr marL="420837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s-ES" i="0" dirty="0"/>
              <a:t>Se crea </a:t>
            </a:r>
            <a:r>
              <a:rPr lang="es-ES" dirty="0"/>
              <a:t>la tabla </a:t>
            </a:r>
            <a:r>
              <a:rPr lang="es-ES" i="0" dirty="0"/>
              <a:t>del producto cartesiano/</a:t>
            </a:r>
            <a:r>
              <a:rPr lang="es-ES" i="0" dirty="0" err="1"/>
              <a:t>join</a:t>
            </a:r>
            <a:r>
              <a:rPr lang="es-ES" i="0" dirty="0"/>
              <a:t> que hay en el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FROM</a:t>
            </a:r>
          </a:p>
          <a:p>
            <a:pPr marL="420837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s-ES" i="0" dirty="0"/>
              <a:t>Se aplica el predicado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WHERE</a:t>
            </a:r>
            <a:r>
              <a:rPr lang="es-ES" b="1" dirty="0">
                <a:latin typeface="Courier New" pitchFamily="49" charset="0"/>
              </a:rPr>
              <a:t>: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 </a:t>
            </a:r>
            <a:r>
              <a:rPr lang="es-ES" i="0" dirty="0"/>
              <a:t>Las tuplas que satisfacen el predicado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WHERE</a:t>
            </a:r>
            <a:r>
              <a:rPr lang="es-ES" i="0" dirty="0"/>
              <a:t> son colocadas en grupos siguiendo el patrón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GROUP BY</a:t>
            </a:r>
          </a:p>
          <a:p>
            <a:pPr marL="420837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s-ES" i="0" dirty="0"/>
              <a:t>Se ejecuta la cláusula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HAVING</a:t>
            </a:r>
            <a:r>
              <a:rPr lang="es-ES" i="0" dirty="0"/>
              <a:t> para cada grupo de tuplas anterior</a:t>
            </a:r>
          </a:p>
          <a:p>
            <a:pPr marL="420837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s-ES" i="0" dirty="0"/>
              <a:t>Los grupos obtenidos tras aplicar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HAVING</a:t>
            </a:r>
            <a:r>
              <a:rPr lang="es-ES" i="0" dirty="0"/>
              <a:t> son los que serán procesados por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SELECT</a:t>
            </a:r>
            <a:r>
              <a:rPr lang="es-ES" i="0" dirty="0"/>
              <a:t>, que calculará, en los casos que se incluyan, las funciones de agregación que le acompañan</a:t>
            </a:r>
          </a:p>
          <a:p>
            <a:pPr marL="420837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s-ES" i="0" dirty="0"/>
              <a:t>A las tuplas resultantes de los pasos anteriores se le aplica la ordenación descrita en la cláusula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</a:rPr>
              <a:t>ORDER BY</a:t>
            </a:r>
            <a:endParaRPr lang="es-ES" b="1" dirty="0">
              <a:latin typeface="Courier New" pitchFamily="49" charset="0"/>
            </a:endParaRPr>
          </a:p>
          <a:p>
            <a:pPr marL="420837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s-ES" dirty="0"/>
              <a:t>Se renombran los atributos a devolver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571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03F63E-13C9-4BCE-A367-82327DAAE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1500"/>
          </a:xfrm>
        </p:spPr>
        <p:txBody>
          <a:bodyPr/>
          <a:lstStyle/>
          <a:p>
            <a:r>
              <a:rPr lang="es-ES" dirty="0"/>
              <a:t>SELECT: 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2A74A6EB-59FE-4DAC-B824-24DC8F5AD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212" y="916801"/>
            <a:ext cx="10635720" cy="5676900"/>
          </a:xfrm>
        </p:spPr>
        <p:txBody>
          <a:bodyPr>
            <a:normAutofit fontScale="77500" lnSpcReduction="20000"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es-ES" sz="2400" dirty="0"/>
              <a:t>Atributos:</a:t>
            </a:r>
          </a:p>
          <a:p>
            <a:pPr lvl="3"/>
            <a:r>
              <a:rPr lang="es-ES" sz="2000" dirty="0"/>
              <a:t>Todos: </a:t>
            </a:r>
            <a:r>
              <a:rPr lang="es-ES" sz="2000" b="1" dirty="0">
                <a:latin typeface="Courier New" pitchFamily="49" charset="0"/>
                <a:cs typeface="Courier New" pitchFamily="49" charset="0"/>
              </a:rPr>
              <a:t>SELECT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 * (todas las columnas de la tabla generada en el FROM)</a:t>
            </a:r>
          </a:p>
          <a:p>
            <a:pPr lvl="3"/>
            <a:r>
              <a:rPr lang="es-ES" sz="2000" dirty="0"/>
              <a:t>Algunos: </a:t>
            </a:r>
            <a:r>
              <a:rPr lang="es-ES" sz="2000" b="1" dirty="0">
                <a:latin typeface="Courier New" pitchFamily="49" charset="0"/>
                <a:cs typeface="Courier New" pitchFamily="49" charset="0"/>
              </a:rPr>
              <a:t>SELECT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 nombreColumna_1, …, </a:t>
            </a:r>
            <a:r>
              <a:rPr lang="es-ES" sz="2000" b="1" dirty="0" err="1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nombreColumna_n</a:t>
            </a:r>
            <a:endParaRPr lang="es-ES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s-ES" sz="2400" dirty="0"/>
              <a:t>Duplicados: </a:t>
            </a:r>
          </a:p>
          <a:p>
            <a:pPr lvl="3"/>
            <a:r>
              <a:rPr lang="es-ES" sz="2000" dirty="0"/>
              <a:t>Eliminarlos: </a:t>
            </a:r>
            <a:r>
              <a:rPr lang="es-ES" sz="2000" b="1" dirty="0">
                <a:latin typeface="Courier New" pitchFamily="49" charset="0"/>
                <a:cs typeface="Courier New" pitchFamily="49" charset="0"/>
              </a:rPr>
              <a:t>SELECT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 DISTINCT </a:t>
            </a:r>
            <a:r>
              <a:rPr lang="es-ES" sz="2000" b="1" dirty="0">
                <a:latin typeface="Courier New" pitchFamily="49" charset="0"/>
                <a:cs typeface="Courier New" pitchFamily="49" charset="0"/>
              </a:rPr>
              <a:t>… (costosa)</a:t>
            </a:r>
          </a:p>
          <a:p>
            <a:pPr lvl="3"/>
            <a:r>
              <a:rPr lang="es-ES" sz="2000" dirty="0"/>
              <a:t>Forzar que aparezcan: </a:t>
            </a:r>
            <a:r>
              <a:rPr lang="es-ES" sz="2000" b="1" dirty="0">
                <a:latin typeface="Courier New" pitchFamily="49" charset="0"/>
                <a:cs typeface="Courier New" pitchFamily="49" charset="0"/>
              </a:rPr>
              <a:t>SELECT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 ALL </a:t>
            </a:r>
            <a:r>
              <a:rPr lang="es-ES" sz="2000" b="1" dirty="0">
                <a:latin typeface="Courier New" pitchFamily="49" charset="0"/>
                <a:cs typeface="Courier New" pitchFamily="49" charset="0"/>
              </a:rPr>
              <a:t>… (por defecto si no hay nada)</a:t>
            </a:r>
            <a:endParaRPr lang="es-ES" sz="2000" b="1" dirty="0">
              <a:solidFill>
                <a:schemeClr val="bg2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s-ES" sz="2400" dirty="0"/>
              <a:t>Predicados:</a:t>
            </a:r>
          </a:p>
          <a:p>
            <a:pPr lvl="3"/>
            <a:r>
              <a:rPr lang="es-ES" sz="2000" dirty="0"/>
              <a:t>Se utilizan los conectores lógicos 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AND</a:t>
            </a:r>
            <a:r>
              <a:rPr lang="es-ES" sz="2000" dirty="0"/>
              <a:t>, 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OR</a:t>
            </a:r>
            <a:r>
              <a:rPr lang="es-ES" sz="2000" dirty="0">
                <a:solidFill>
                  <a:srgbClr val="FFCC00"/>
                </a:solidFill>
              </a:rPr>
              <a:t> </a:t>
            </a:r>
            <a:r>
              <a:rPr lang="es-ES" sz="2000" dirty="0"/>
              <a:t>y 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NOT</a:t>
            </a:r>
            <a:r>
              <a:rPr lang="es-ES" sz="2000" dirty="0">
                <a:solidFill>
                  <a:srgbClr val="FFCC00"/>
                </a:solidFill>
              </a:rPr>
              <a:t> </a:t>
            </a:r>
            <a:r>
              <a:rPr lang="es-ES" sz="2000" dirty="0"/>
              <a:t> (símbolos matemáticos </a:t>
            </a:r>
            <a:r>
              <a:rPr lang="es-ES" sz="2000" dirty="0">
                <a:latin typeface="Cambria Math"/>
                <a:ea typeface="Cambria Math"/>
              </a:rPr>
              <a:t>∧</a:t>
            </a:r>
            <a:r>
              <a:rPr lang="es-ES" sz="2000" dirty="0">
                <a:latin typeface="Symbol" pitchFamily="18" charset="2"/>
              </a:rPr>
              <a:t>, </a:t>
            </a:r>
            <a:r>
              <a:rPr lang="es-ES" sz="2000" dirty="0">
                <a:latin typeface="Cambria Math"/>
                <a:ea typeface="Cambria Math"/>
              </a:rPr>
              <a:t>∨</a:t>
            </a:r>
            <a:r>
              <a:rPr lang="es-ES" sz="2000" dirty="0">
                <a:latin typeface="Symbol" pitchFamily="18" charset="2"/>
              </a:rPr>
              <a:t>, </a:t>
            </a:r>
            <a:r>
              <a:rPr lang="es-ES" sz="2000" dirty="0">
                <a:latin typeface="Cambria Math"/>
                <a:ea typeface="Cambria Math"/>
              </a:rPr>
              <a:t>¬)</a:t>
            </a:r>
          </a:p>
          <a:p>
            <a:pPr lvl="3"/>
            <a:r>
              <a:rPr lang="es-ES" sz="2000" dirty="0"/>
              <a:t>Predicados de comparación en las expresiones:</a:t>
            </a:r>
          </a:p>
          <a:p>
            <a:pPr lvl="5"/>
            <a:r>
              <a:rPr lang="es-ES" sz="2000" dirty="0"/>
              <a:t>Operadores: 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s-ES" sz="2000" dirty="0"/>
              <a:t>, 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&lt;&gt;</a:t>
            </a:r>
            <a:r>
              <a:rPr lang="es-ES" sz="2000" dirty="0"/>
              <a:t> (es el </a:t>
            </a:r>
            <a:r>
              <a:rPr lang="es-ES" sz="2000" dirty="0">
                <a:latin typeface="Cambria Math"/>
                <a:ea typeface="Cambria Math"/>
              </a:rPr>
              <a:t>≠</a:t>
            </a:r>
            <a:r>
              <a:rPr lang="es-ES" sz="2000" dirty="0"/>
              <a:t>), 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s-ES" sz="2000" dirty="0"/>
              <a:t>, 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&lt;=</a:t>
            </a:r>
            <a:r>
              <a:rPr lang="es-ES" sz="2000" dirty="0"/>
              <a:t>, 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&gt;=</a:t>
            </a:r>
          </a:p>
          <a:p>
            <a:pPr lvl="5"/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BETWEEN / NOT BETWEEN </a:t>
            </a:r>
            <a:r>
              <a:rPr lang="es-ES" sz="2200" dirty="0"/>
              <a:t>(fechas y valores)</a:t>
            </a:r>
          </a:p>
          <a:p>
            <a:pPr lvl="5"/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IN / NOT IN </a:t>
            </a:r>
            <a:r>
              <a:rPr lang="es-ES" sz="2200" dirty="0"/>
              <a:t>(conjunto o subconsultas)</a:t>
            </a:r>
          </a:p>
          <a:p>
            <a:pPr lvl="5"/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IS NULL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</a:rPr>
              <a:t> / 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IS NOT NULL</a:t>
            </a:r>
          </a:p>
          <a:p>
            <a:pPr lvl="5"/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LIKE / NOT LIKE </a:t>
            </a:r>
            <a:r>
              <a:rPr lang="es-ES" sz="2200" dirty="0"/>
              <a:t>(cadenas de caracteres) ’%D_’</a:t>
            </a:r>
            <a:endParaRPr lang="es-ES" sz="2200" b="1" dirty="0">
              <a:solidFill>
                <a:schemeClr val="bg2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lvl="5"/>
            <a:r>
              <a:rPr lang="es-ES" sz="2200" dirty="0">
                <a:latin typeface="Courier New" pitchFamily="49" charset="0"/>
                <a:cs typeface="Courier New" pitchFamily="49" charset="0"/>
              </a:rPr>
              <a:t>&lt;Operador&gt;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 ALL, SOME/ANY </a:t>
            </a:r>
            <a:r>
              <a:rPr lang="es-ES" sz="2200" dirty="0"/>
              <a:t>(subconsultas)</a:t>
            </a:r>
          </a:p>
          <a:p>
            <a:pPr lvl="5"/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EXISTS / NOT EXISTS</a:t>
            </a:r>
            <a:r>
              <a:rPr lang="es-ES" sz="2200" dirty="0"/>
              <a:t> (subconsultas)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sz="2400" dirty="0"/>
              <a:t>Operadores numéricos:</a:t>
            </a:r>
          </a:p>
          <a:p>
            <a:pPr lvl="3"/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es-ES" sz="2000" dirty="0"/>
              <a:t>, 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 </a:t>
            </a:r>
            <a:r>
              <a:rPr lang="es-ES" sz="2000" dirty="0"/>
              <a:t>(números y fechas)</a:t>
            </a:r>
            <a:r>
              <a:rPr lang="es-ES" sz="2000" dirty="0">
                <a:solidFill>
                  <a:srgbClr val="FFCC00"/>
                </a:solidFill>
              </a:rPr>
              <a:t> </a:t>
            </a:r>
            <a:r>
              <a:rPr lang="es-ES" sz="2000" dirty="0"/>
              <a:t>y 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*</a:t>
            </a:r>
            <a:r>
              <a:rPr lang="es-ES" sz="2000" dirty="0"/>
              <a:t>, </a:t>
            </a: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/</a:t>
            </a:r>
            <a:r>
              <a:rPr lang="es-ES" sz="2000" dirty="0">
                <a:solidFill>
                  <a:srgbClr val="FFCC00"/>
                </a:solidFill>
              </a:rPr>
              <a:t> </a:t>
            </a:r>
            <a:r>
              <a:rPr lang="es-ES" sz="2000" dirty="0"/>
              <a:t>(números)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/>
              <a:t>Otros operadores (transparencias 29/30)</a:t>
            </a:r>
          </a:p>
        </p:txBody>
      </p:sp>
      <p:sp>
        <p:nvSpPr>
          <p:cNvPr id="6" name="Marcador de número de diapositiva 7">
            <a:extLst>
              <a:ext uri="{FF2B5EF4-FFF2-40B4-BE49-F238E27FC236}">
                <a16:creationId xmlns:a16="http://schemas.microsoft.com/office/drawing/2014/main" id="{34E369F9-B3FF-4ABD-B9C7-CA857E26D95E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5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99D671-B091-456E-BFA2-A0587B9E810C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91903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0BE990-63DC-40DC-B922-28A046C8B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1159" y="80759"/>
            <a:ext cx="2486510" cy="647700"/>
          </a:xfrm>
        </p:spPr>
        <p:txBody>
          <a:bodyPr/>
          <a:lstStyle/>
          <a:p>
            <a:r>
              <a:rPr lang="es-ES" dirty="0"/>
              <a:t>SQL JOINS</a:t>
            </a:r>
          </a:p>
        </p:txBody>
      </p:sp>
      <p:pic>
        <p:nvPicPr>
          <p:cNvPr id="5" name="Picture 2" descr="INNER-JOIN">
            <a:extLst>
              <a:ext uri="{FF2B5EF4-FFF2-40B4-BE49-F238E27FC236}">
                <a16:creationId xmlns:a16="http://schemas.microsoft.com/office/drawing/2014/main" id="{292179ED-C911-4261-80A0-70A91B7F4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517" y="793945"/>
            <a:ext cx="1848646" cy="130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LEFT-JOIN">
            <a:extLst>
              <a:ext uri="{FF2B5EF4-FFF2-40B4-BE49-F238E27FC236}">
                <a16:creationId xmlns:a16="http://schemas.microsoft.com/office/drawing/2014/main" id="{F37CC15F-A88E-4483-9975-CA1DBF1AD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09" y="80759"/>
            <a:ext cx="1930539" cy="135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IGHT-JOIN">
            <a:extLst>
              <a:ext uri="{FF2B5EF4-FFF2-40B4-BE49-F238E27FC236}">
                <a16:creationId xmlns:a16="http://schemas.microsoft.com/office/drawing/2014/main" id="{8E6B2473-FA9A-47EF-B63B-33C6E77BF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280" y="138354"/>
            <a:ext cx="1848646" cy="130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ULL-JOIN">
            <a:extLst>
              <a:ext uri="{FF2B5EF4-FFF2-40B4-BE49-F238E27FC236}">
                <a16:creationId xmlns:a16="http://schemas.microsoft.com/office/drawing/2014/main" id="{6F581AEA-7813-4C2C-ACD0-17F743E68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641" y="3696177"/>
            <a:ext cx="1930539" cy="135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03D5B36E-C1C1-4FB0-8A0E-265C502EAAFD}"/>
              </a:ext>
            </a:extLst>
          </p:cNvPr>
          <p:cNvSpPr txBox="1">
            <a:spLocks/>
          </p:cNvSpPr>
          <p:nvPr/>
        </p:nvSpPr>
        <p:spPr>
          <a:xfrm>
            <a:off x="4394434" y="2182252"/>
            <a:ext cx="3399959" cy="8580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s-ES" sz="1400" dirty="0"/>
              <a:t>SELECT &lt;campos&gt;</a:t>
            </a:r>
          </a:p>
          <a:p>
            <a:r>
              <a:rPr lang="es-ES" sz="1400" dirty="0"/>
              <a:t>FROM </a:t>
            </a:r>
            <a:r>
              <a:rPr lang="es-ES" sz="1400" dirty="0" err="1"/>
              <a:t>TablaA</a:t>
            </a:r>
            <a:r>
              <a:rPr lang="es-ES" sz="1400" dirty="0"/>
              <a:t> A</a:t>
            </a:r>
          </a:p>
          <a:p>
            <a:r>
              <a:rPr lang="es-ES" sz="1400" dirty="0"/>
              <a:t>         JOIN </a:t>
            </a:r>
            <a:r>
              <a:rPr lang="es-ES" sz="1400" dirty="0" err="1"/>
              <a:t>TablaB</a:t>
            </a:r>
            <a:r>
              <a:rPr lang="es-ES" sz="1400" dirty="0"/>
              <a:t> B </a:t>
            </a:r>
          </a:p>
          <a:p>
            <a:r>
              <a:rPr lang="es-ES" sz="1400" dirty="0"/>
              <a:t>                 ON A.pk = B.pk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257CBC5-BF58-4A82-B9DD-7A9D41F125B9}"/>
              </a:ext>
            </a:extLst>
          </p:cNvPr>
          <p:cNvSpPr txBox="1">
            <a:spLocks/>
          </p:cNvSpPr>
          <p:nvPr/>
        </p:nvSpPr>
        <p:spPr>
          <a:xfrm>
            <a:off x="266627" y="1519573"/>
            <a:ext cx="3513242" cy="8580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s-ES" sz="1400" dirty="0"/>
              <a:t>SELECT &lt;campos&gt;</a:t>
            </a:r>
          </a:p>
          <a:p>
            <a:r>
              <a:rPr lang="es-ES" sz="1400" dirty="0"/>
              <a:t>FROM </a:t>
            </a:r>
            <a:r>
              <a:rPr lang="es-ES" sz="1400" dirty="0" err="1"/>
              <a:t>TablaA</a:t>
            </a:r>
            <a:r>
              <a:rPr lang="es-ES" sz="1400" dirty="0"/>
              <a:t> A</a:t>
            </a:r>
          </a:p>
          <a:p>
            <a:r>
              <a:rPr lang="es-ES" sz="1400" dirty="0"/>
              <a:t>         LEFT JOIN </a:t>
            </a:r>
            <a:r>
              <a:rPr lang="es-ES" sz="1400" dirty="0" err="1"/>
              <a:t>TablaB</a:t>
            </a:r>
            <a:r>
              <a:rPr lang="es-ES" sz="1400" dirty="0"/>
              <a:t> B </a:t>
            </a:r>
          </a:p>
          <a:p>
            <a:r>
              <a:rPr lang="es-ES" sz="1400" dirty="0"/>
              <a:t>                       ON A.pk = B.pk 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BE67291-07CF-4393-8FE1-3C3F7299B3D3}"/>
              </a:ext>
            </a:extLst>
          </p:cNvPr>
          <p:cNvSpPr txBox="1">
            <a:spLocks/>
          </p:cNvSpPr>
          <p:nvPr/>
        </p:nvSpPr>
        <p:spPr>
          <a:xfrm>
            <a:off x="8784991" y="1519573"/>
            <a:ext cx="3513242" cy="8580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s-ES" sz="1400" dirty="0"/>
              <a:t>SELECT &lt;campos&gt;</a:t>
            </a:r>
          </a:p>
          <a:p>
            <a:r>
              <a:rPr lang="es-ES" sz="1400" dirty="0"/>
              <a:t>FROM </a:t>
            </a:r>
            <a:r>
              <a:rPr lang="es-ES" sz="1400" dirty="0" err="1"/>
              <a:t>TablaA</a:t>
            </a:r>
            <a:r>
              <a:rPr lang="es-ES" sz="1400" dirty="0"/>
              <a:t> A</a:t>
            </a:r>
          </a:p>
          <a:p>
            <a:r>
              <a:rPr lang="es-ES" sz="1400" dirty="0"/>
              <a:t>         RIGHT JOIN </a:t>
            </a:r>
            <a:r>
              <a:rPr lang="es-ES" sz="1400" dirty="0" err="1"/>
              <a:t>TablaB</a:t>
            </a:r>
            <a:r>
              <a:rPr lang="es-ES" sz="1400" dirty="0"/>
              <a:t> B </a:t>
            </a:r>
          </a:p>
          <a:p>
            <a:r>
              <a:rPr lang="es-ES" sz="1400" dirty="0"/>
              <a:t>                       ON A.pk = B.pk </a:t>
            </a:r>
          </a:p>
        </p:txBody>
      </p:sp>
      <p:pic>
        <p:nvPicPr>
          <p:cNvPr id="13" name="Picture 2" descr="LEFT-ONLY">
            <a:extLst>
              <a:ext uri="{FF2B5EF4-FFF2-40B4-BE49-F238E27FC236}">
                <a16:creationId xmlns:a16="http://schemas.microsoft.com/office/drawing/2014/main" id="{A30BC7E9-6F99-434B-ACF3-F8FCD983C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7" y="2499119"/>
            <a:ext cx="1948662" cy="137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97170463-3098-4E04-B17D-C46961C8BCC3}"/>
              </a:ext>
            </a:extLst>
          </p:cNvPr>
          <p:cNvSpPr txBox="1">
            <a:spLocks/>
          </p:cNvSpPr>
          <p:nvPr/>
        </p:nvSpPr>
        <p:spPr>
          <a:xfrm>
            <a:off x="135319" y="3982577"/>
            <a:ext cx="3513242" cy="1042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s-ES" sz="1400" dirty="0"/>
              <a:t>SELECT &lt;campos&gt;</a:t>
            </a:r>
          </a:p>
          <a:p>
            <a:r>
              <a:rPr lang="es-ES" sz="1400" dirty="0"/>
              <a:t>FROM </a:t>
            </a:r>
            <a:r>
              <a:rPr lang="es-ES" sz="1400" dirty="0" err="1"/>
              <a:t>TablaA</a:t>
            </a:r>
            <a:r>
              <a:rPr lang="es-ES" sz="1400" dirty="0"/>
              <a:t> A</a:t>
            </a:r>
          </a:p>
          <a:p>
            <a:r>
              <a:rPr lang="es-ES" sz="1400" dirty="0"/>
              <a:t>         LEFT JOIN </a:t>
            </a:r>
            <a:r>
              <a:rPr lang="es-ES" sz="1400" dirty="0" err="1"/>
              <a:t>TablaB</a:t>
            </a:r>
            <a:r>
              <a:rPr lang="es-ES" sz="1400" dirty="0"/>
              <a:t> B </a:t>
            </a:r>
          </a:p>
          <a:p>
            <a:r>
              <a:rPr lang="es-ES" sz="1400" dirty="0"/>
              <a:t>                       ON A.pk = B.pk</a:t>
            </a:r>
          </a:p>
          <a:p>
            <a:r>
              <a:rPr lang="es-ES" sz="1400" dirty="0"/>
              <a:t>WHERE B.pk IS NULL</a:t>
            </a:r>
          </a:p>
        </p:txBody>
      </p:sp>
      <p:pic>
        <p:nvPicPr>
          <p:cNvPr id="15" name="Picture 4" descr="RIGHT-ONLY">
            <a:extLst>
              <a:ext uri="{FF2B5EF4-FFF2-40B4-BE49-F238E27FC236}">
                <a16:creationId xmlns:a16="http://schemas.microsoft.com/office/drawing/2014/main" id="{F4B6C621-E572-4ED3-80D8-80403A04C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271" y="2499119"/>
            <a:ext cx="1948663" cy="137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0F95DF86-A1B0-4FD8-9952-860E18F14B17}"/>
              </a:ext>
            </a:extLst>
          </p:cNvPr>
          <p:cNvSpPr txBox="1">
            <a:spLocks/>
          </p:cNvSpPr>
          <p:nvPr/>
        </p:nvSpPr>
        <p:spPr>
          <a:xfrm>
            <a:off x="8784991" y="3991066"/>
            <a:ext cx="3513242" cy="1042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s-ES" sz="1400" dirty="0"/>
              <a:t>SELECT &lt;campos&gt;</a:t>
            </a:r>
          </a:p>
          <a:p>
            <a:r>
              <a:rPr lang="es-ES" sz="1400" dirty="0"/>
              <a:t>FROM </a:t>
            </a:r>
            <a:r>
              <a:rPr lang="es-ES" sz="1400" dirty="0" err="1"/>
              <a:t>TablaA</a:t>
            </a:r>
            <a:r>
              <a:rPr lang="es-ES" sz="1400" dirty="0"/>
              <a:t> A</a:t>
            </a:r>
          </a:p>
          <a:p>
            <a:r>
              <a:rPr lang="es-ES" sz="1400" dirty="0"/>
              <a:t>         RIGHT JOIN </a:t>
            </a:r>
            <a:r>
              <a:rPr lang="es-ES" sz="1400" dirty="0" err="1"/>
              <a:t>TablaB</a:t>
            </a:r>
            <a:r>
              <a:rPr lang="es-ES" sz="1400" dirty="0"/>
              <a:t> B </a:t>
            </a:r>
          </a:p>
          <a:p>
            <a:r>
              <a:rPr lang="es-ES" sz="1400" dirty="0"/>
              <a:t>                       ON A.pk = B.pk</a:t>
            </a:r>
          </a:p>
          <a:p>
            <a:r>
              <a:rPr lang="es-ES" sz="1400" dirty="0"/>
              <a:t>WHERE A.pk IS NULL</a:t>
            </a:r>
          </a:p>
        </p:txBody>
      </p:sp>
      <p:pic>
        <p:nvPicPr>
          <p:cNvPr id="17" name="Picture 6" descr="EXCEPT-INNER">
            <a:extLst>
              <a:ext uri="{FF2B5EF4-FFF2-40B4-BE49-F238E27FC236}">
                <a16:creationId xmlns:a16="http://schemas.microsoft.com/office/drawing/2014/main" id="{7CB93868-D9AB-4102-9738-8CA0526BB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186" y="3724975"/>
            <a:ext cx="1848646" cy="130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68ECF1BB-9128-4305-A42B-E65E5E26862D}"/>
              </a:ext>
            </a:extLst>
          </p:cNvPr>
          <p:cNvSpPr txBox="1">
            <a:spLocks/>
          </p:cNvSpPr>
          <p:nvPr/>
        </p:nvSpPr>
        <p:spPr>
          <a:xfrm>
            <a:off x="2779862" y="5328691"/>
            <a:ext cx="3671246" cy="8580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s-ES" sz="1400" dirty="0"/>
              <a:t>SELECT &lt;campos&gt;</a:t>
            </a:r>
          </a:p>
          <a:p>
            <a:r>
              <a:rPr lang="es-ES" sz="1400" dirty="0"/>
              <a:t>FROM </a:t>
            </a:r>
            <a:r>
              <a:rPr lang="es-ES" sz="1400" dirty="0" err="1"/>
              <a:t>TablaA</a:t>
            </a:r>
            <a:r>
              <a:rPr lang="es-ES" sz="1400" dirty="0"/>
              <a:t> A</a:t>
            </a:r>
          </a:p>
          <a:p>
            <a:r>
              <a:rPr lang="es-ES" sz="1400" dirty="0"/>
              <a:t>         FULL JOIN </a:t>
            </a:r>
            <a:r>
              <a:rPr lang="es-ES" sz="1400" dirty="0" err="1"/>
              <a:t>TablaB</a:t>
            </a:r>
            <a:r>
              <a:rPr lang="es-ES" sz="1400" dirty="0"/>
              <a:t> B </a:t>
            </a:r>
          </a:p>
          <a:p>
            <a:r>
              <a:rPr lang="es-ES" sz="1400" dirty="0"/>
              <a:t>                        ON A.pk = B.pk  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16AD1395-9AA7-4804-910A-C785990C1DE7}"/>
              </a:ext>
            </a:extLst>
          </p:cNvPr>
          <p:cNvSpPr txBox="1">
            <a:spLocks/>
          </p:cNvSpPr>
          <p:nvPr/>
        </p:nvSpPr>
        <p:spPr>
          <a:xfrm>
            <a:off x="6301790" y="5328691"/>
            <a:ext cx="3671246" cy="1180924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r>
              <a:rPr lang="es-ES" dirty="0"/>
              <a:t>SELECT &lt;campos&gt;</a:t>
            </a:r>
          </a:p>
          <a:p>
            <a:r>
              <a:rPr lang="es-ES" dirty="0"/>
              <a:t>FROM </a:t>
            </a:r>
            <a:r>
              <a:rPr lang="es-ES" dirty="0" err="1"/>
              <a:t>TablaA</a:t>
            </a:r>
            <a:r>
              <a:rPr lang="es-ES" dirty="0"/>
              <a:t> A</a:t>
            </a:r>
          </a:p>
          <a:p>
            <a:r>
              <a:rPr lang="es-ES" dirty="0"/>
              <a:t>         FULL JOIN </a:t>
            </a:r>
            <a:r>
              <a:rPr lang="es-ES" dirty="0" err="1"/>
              <a:t>TablaB</a:t>
            </a:r>
            <a:r>
              <a:rPr lang="es-ES" dirty="0"/>
              <a:t> B </a:t>
            </a:r>
          </a:p>
          <a:p>
            <a:r>
              <a:rPr lang="es-ES" dirty="0"/>
              <a:t>                        ON A.pk = B.pk</a:t>
            </a:r>
          </a:p>
          <a:p>
            <a:r>
              <a:rPr lang="es-ES" dirty="0"/>
              <a:t>WHERE A.pk IS NULL </a:t>
            </a:r>
          </a:p>
          <a:p>
            <a:r>
              <a:rPr lang="es-ES" dirty="0"/>
              <a:t>           AND B.pk IS NULL  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1109FCF-F9D1-43CE-912D-B0DB5C31179F}"/>
              </a:ext>
            </a:extLst>
          </p:cNvPr>
          <p:cNvSpPr txBox="1"/>
          <p:nvPr/>
        </p:nvSpPr>
        <p:spPr>
          <a:xfrm>
            <a:off x="1584057" y="6454075"/>
            <a:ext cx="9020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Courier New" pitchFamily="49" charset="0"/>
              </a:rPr>
              <a:t>[{NATURAL} {LEFT|RIGHT|FULL} [OUTER]|INNER] JOIN … [ON/USING …]</a:t>
            </a:r>
          </a:p>
          <a:p>
            <a:endParaRPr lang="es-ES" dirty="0"/>
          </a:p>
        </p:txBody>
      </p:sp>
      <p:sp>
        <p:nvSpPr>
          <p:cNvPr id="21" name="Marcador de número de diapositiva 7">
            <a:extLst>
              <a:ext uri="{FF2B5EF4-FFF2-40B4-BE49-F238E27FC236}">
                <a16:creationId xmlns:a16="http://schemas.microsoft.com/office/drawing/2014/main" id="{18A6D640-087E-48EB-92B5-D421813597D6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8345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634528"/>
          </a:xfrm>
        </p:spPr>
        <p:txBody>
          <a:bodyPr/>
          <a:lstStyle/>
          <a:p>
            <a:r>
              <a:rPr lang="es-ES" dirty="0" err="1"/>
              <a:t>Select</a:t>
            </a:r>
            <a:r>
              <a:rPr lang="es-ES" dirty="0"/>
              <a:t>. Agrupamientos</a:t>
            </a:r>
          </a:p>
        </p:txBody>
      </p:sp>
      <p:sp>
        <p:nvSpPr>
          <p:cNvPr id="8" name="15 Marcador de texto"/>
          <p:cNvSpPr txBox="1">
            <a:spLocks/>
          </p:cNvSpPr>
          <p:nvPr/>
        </p:nvSpPr>
        <p:spPr>
          <a:xfrm>
            <a:off x="1881387" y="1336128"/>
            <a:ext cx="3998589" cy="4829177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SELECT A1, …, </a:t>
            </a:r>
            <a:r>
              <a:rPr lang="es-ES" b="1" dirty="0" err="1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An</a:t>
            </a: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FROM T1, …, </a:t>
            </a:r>
            <a:r>
              <a:rPr lang="es-ES" b="1" dirty="0" err="1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Tn</a:t>
            </a: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WHERE P</a:t>
            </a:r>
          </a:p>
          <a:p>
            <a:pPr eaLnBrk="0" hangingPunct="0">
              <a:buFont typeface="Wingdings 2"/>
              <a:buNone/>
            </a:pPr>
            <a:endParaRPr lang="es-ES" b="1" dirty="0">
              <a:latin typeface="Courier New" pitchFamily="49" charset="0"/>
            </a:endParaRPr>
          </a:p>
          <a:p>
            <a:pPr eaLnBrk="0" hangingPunct="0">
              <a:buFont typeface="Wingdings 2"/>
              <a:buNone/>
            </a:pPr>
            <a:r>
              <a:rPr lang="es-ES" b="1" dirty="0">
                <a:latin typeface="Courier New" pitchFamily="49" charset="0"/>
              </a:rPr>
              <a:t>GROUP BY Ai1, …, Ain</a:t>
            </a:r>
          </a:p>
          <a:p>
            <a:pPr eaLnBrk="0" hangingPunct="0">
              <a:buFont typeface="Wingdings 2"/>
              <a:buNone/>
            </a:pPr>
            <a:r>
              <a:rPr lang="es-ES" b="1" dirty="0">
                <a:latin typeface="Courier New" pitchFamily="49" charset="0"/>
              </a:rPr>
              <a:t>HAVING Q</a:t>
            </a:r>
          </a:p>
          <a:p>
            <a:pPr eaLnBrk="0" hangingPunct="0">
              <a:buFont typeface="Wingdings 2"/>
              <a:buNone/>
            </a:pPr>
            <a:r>
              <a:rPr lang="es-ES" b="1" dirty="0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ORDER BY Aj1, …, </a:t>
            </a:r>
            <a:r>
              <a:rPr lang="es-ES" b="1" dirty="0" err="1">
                <a:solidFill>
                  <a:schemeClr val="bg2">
                    <a:lumMod val="75000"/>
                  </a:schemeClr>
                </a:solidFill>
                <a:latin typeface="Courier New" pitchFamily="49" charset="0"/>
              </a:rPr>
              <a:t>Ajn</a:t>
            </a:r>
            <a:endParaRPr lang="es-ES" b="1" dirty="0">
              <a:solidFill>
                <a:schemeClr val="bg2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5158765" y="111158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1600" dirty="0"/>
              <a:t>Describe la salida deseada con:</a:t>
            </a:r>
          </a:p>
          <a:p>
            <a:pPr lvl="1"/>
            <a:r>
              <a:rPr lang="es-ES" sz="1600" dirty="0"/>
              <a:t>Nombres de columnas</a:t>
            </a:r>
          </a:p>
          <a:p>
            <a:pPr lvl="1"/>
            <a:r>
              <a:rPr lang="es-ES" sz="1600" dirty="0"/>
              <a:t>Expresiones aritméticas</a:t>
            </a:r>
          </a:p>
          <a:p>
            <a:pPr lvl="1"/>
            <a:r>
              <a:rPr lang="es-ES" sz="1600" dirty="0"/>
              <a:t>Literales</a:t>
            </a:r>
          </a:p>
          <a:p>
            <a:pPr lvl="1"/>
            <a:r>
              <a:rPr lang="es-ES" sz="1600" dirty="0"/>
              <a:t>Funciones escalares o de columna</a:t>
            </a:r>
          </a:p>
        </p:txBody>
      </p:sp>
      <p:sp>
        <p:nvSpPr>
          <p:cNvPr id="10" name="Abrir llave 9"/>
          <p:cNvSpPr/>
          <p:nvPr/>
        </p:nvSpPr>
        <p:spPr>
          <a:xfrm>
            <a:off x="4974938" y="1111579"/>
            <a:ext cx="288032" cy="1296144"/>
          </a:xfrm>
          <a:prstGeom prst="leftBrace">
            <a:avLst>
              <a:gd name="adj1" fmla="val 8333"/>
              <a:gd name="adj2" fmla="val 3506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/>
          <p:cNvSpPr/>
          <p:nvPr/>
        </p:nvSpPr>
        <p:spPr>
          <a:xfrm>
            <a:off x="4994233" y="2715438"/>
            <a:ext cx="32960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/>
              <a:t>Nombres de las tablas / vistas</a:t>
            </a:r>
          </a:p>
        </p:txBody>
      </p:sp>
      <p:sp>
        <p:nvSpPr>
          <p:cNvPr id="12" name="Abrir llave 11"/>
          <p:cNvSpPr/>
          <p:nvPr/>
        </p:nvSpPr>
        <p:spPr>
          <a:xfrm>
            <a:off x="4710524" y="2733508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3667275" y="3580920"/>
            <a:ext cx="34820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/>
              <a:t>Condiciones de selección de filas</a:t>
            </a:r>
          </a:p>
        </p:txBody>
      </p:sp>
      <p:sp>
        <p:nvSpPr>
          <p:cNvPr id="14" name="Abrir llave 13"/>
          <p:cNvSpPr/>
          <p:nvPr/>
        </p:nvSpPr>
        <p:spPr>
          <a:xfrm>
            <a:off x="3431704" y="3581438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/>
        </p:nvSpPr>
        <p:spPr>
          <a:xfrm>
            <a:off x="5892431" y="4452051"/>
            <a:ext cx="46828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/>
              <a:t>Nombre de columnas por las que agrupar</a:t>
            </a:r>
          </a:p>
        </p:txBody>
      </p:sp>
      <p:sp>
        <p:nvSpPr>
          <p:cNvPr id="16" name="Abrir llave 15"/>
          <p:cNvSpPr/>
          <p:nvPr/>
        </p:nvSpPr>
        <p:spPr>
          <a:xfrm>
            <a:off x="5726096" y="4452050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Rectángulo 16"/>
          <p:cNvSpPr/>
          <p:nvPr/>
        </p:nvSpPr>
        <p:spPr>
          <a:xfrm>
            <a:off x="5888657" y="5357731"/>
            <a:ext cx="44935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/>
              <a:t>Nombre de columnas por las que ordenar</a:t>
            </a:r>
          </a:p>
        </p:txBody>
      </p:sp>
      <p:sp>
        <p:nvSpPr>
          <p:cNvPr id="18" name="Abrir llave 17"/>
          <p:cNvSpPr/>
          <p:nvPr/>
        </p:nvSpPr>
        <p:spPr>
          <a:xfrm>
            <a:off x="5714215" y="5339661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/>
          <p:cNvSpPr/>
          <p:nvPr/>
        </p:nvSpPr>
        <p:spPr>
          <a:xfrm>
            <a:off x="5888657" y="4876255"/>
            <a:ext cx="37577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/>
              <a:t>Condiciones de selección de grupo </a:t>
            </a:r>
          </a:p>
        </p:txBody>
      </p:sp>
      <p:sp>
        <p:nvSpPr>
          <p:cNvPr id="20" name="Abrir llave 19"/>
          <p:cNvSpPr/>
          <p:nvPr/>
        </p:nvSpPr>
        <p:spPr>
          <a:xfrm>
            <a:off x="5714215" y="4876255"/>
            <a:ext cx="288032" cy="338554"/>
          </a:xfrm>
          <a:prstGeom prst="leftBrace">
            <a:avLst>
              <a:gd name="adj1" fmla="val 8333"/>
              <a:gd name="adj2" fmla="val 4792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Marcador de número de diapositiva 7">
            <a:extLst>
              <a:ext uri="{FF2B5EF4-FFF2-40B4-BE49-F238E27FC236}">
                <a16:creationId xmlns:a16="http://schemas.microsoft.com/office/drawing/2014/main" id="{4EA138BC-0F31-4D1A-91F2-FD9B145A3FEF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7</a:t>
            </a:fld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9819FD39-1D2E-4D54-BC69-B8128B323B81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10339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C2826D-8523-4142-94E1-1A82985F1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1500"/>
          </a:xfrm>
        </p:spPr>
        <p:txBody>
          <a:bodyPr/>
          <a:lstStyle/>
          <a:p>
            <a:r>
              <a:rPr lang="es-ES" dirty="0"/>
              <a:t>Agrupamientos: Exposiciones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6A8816-0FC7-4E2C-9B1A-118E9CF9B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214" y="876300"/>
            <a:ext cx="10058400" cy="571500"/>
          </a:xfrm>
        </p:spPr>
        <p:txBody>
          <a:bodyPr/>
          <a:lstStyle/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sz="2000" dirty="0">
                <a:effectLst/>
                <a:latin typeface="+mn-lt"/>
              </a:rPr>
              <a:t>Asignados(</a:t>
            </a:r>
            <a:r>
              <a:rPr lang="es-ES" sz="2000" u="heavy" dirty="0" err="1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nombreExp</a:t>
            </a:r>
            <a:r>
              <a:rPr lang="es-ES" sz="2000" dirty="0">
                <a:effectLst/>
                <a:latin typeface="+mn-lt"/>
              </a:rPr>
              <a:t>, </a:t>
            </a:r>
            <a:r>
              <a:rPr lang="es-ES" sz="2000" u="heavy" dirty="0" err="1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nombrePintor</a:t>
            </a:r>
            <a:r>
              <a:rPr lang="es-ES" sz="2000" dirty="0">
                <a:effectLst/>
                <a:latin typeface="+mn-lt"/>
              </a:rPr>
              <a:t>, </a:t>
            </a:r>
            <a:r>
              <a:rPr lang="es-ES" sz="2000" u="heavy" dirty="0" err="1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nombreCuad</a:t>
            </a:r>
            <a:r>
              <a:rPr lang="es-ES" sz="2000" dirty="0">
                <a:effectLst/>
                <a:latin typeface="+mn-lt"/>
              </a:rPr>
              <a:t>, póliza) </a:t>
            </a:r>
            <a:endParaRPr lang="es-ES" sz="2000" u="sng" dirty="0">
              <a:effectLst/>
              <a:latin typeface="+mn-lt"/>
            </a:endParaRPr>
          </a:p>
          <a:p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281E579-FFE5-4256-A911-F2FB99107A2D}"/>
              </a:ext>
            </a:extLst>
          </p:cNvPr>
          <p:cNvSpPr txBox="1"/>
          <p:nvPr/>
        </p:nvSpPr>
        <p:spPr>
          <a:xfrm>
            <a:off x="5582653" y="1844048"/>
            <a:ext cx="5156687" cy="177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sz="1800" dirty="0">
                <a:latin typeface="Cambria Math"/>
                <a:ea typeface="Cambria Math"/>
                <a:sym typeface="Symbol" pitchFamily="18" charset="2"/>
              </a:rPr>
              <a:t>SELECT   </a:t>
            </a:r>
            <a:r>
              <a:rPr lang="es-ES" sz="1800" dirty="0">
                <a:solidFill>
                  <a:schemeClr val="tx2"/>
                </a:solidFill>
                <a:latin typeface="Cambria Math"/>
                <a:ea typeface="Cambria Math"/>
                <a:sym typeface="Symbol" pitchFamily="18" charset="2"/>
              </a:rPr>
              <a:t>¿?</a:t>
            </a:r>
          </a:p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endParaRPr lang="es-ES" sz="1800" dirty="0">
              <a:latin typeface="Cambria Math"/>
              <a:ea typeface="Cambria Math"/>
              <a:sym typeface="Symbol" pitchFamily="18" charset="2"/>
            </a:endParaRPr>
          </a:p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sz="1800" dirty="0">
                <a:latin typeface="Cambria Math"/>
                <a:ea typeface="Cambria Math"/>
                <a:sym typeface="Symbol" pitchFamily="18" charset="2"/>
              </a:rPr>
              <a:t>FROM Asignados</a:t>
            </a:r>
          </a:p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sz="1800" dirty="0">
                <a:latin typeface="Cambria Math"/>
                <a:ea typeface="Cambria Math"/>
                <a:sym typeface="Symbol" pitchFamily="18" charset="2"/>
              </a:rPr>
              <a:t>GROUP BY </a:t>
            </a:r>
            <a:r>
              <a:rPr lang="es-ES" sz="1800" dirty="0" err="1">
                <a:latin typeface="Cambria Math"/>
                <a:ea typeface="Cambria Math"/>
                <a:sym typeface="Symbol" pitchFamily="18" charset="2"/>
              </a:rPr>
              <a:t>nombreExp</a:t>
            </a:r>
            <a:endParaRPr lang="es-ES" sz="1800" dirty="0">
              <a:latin typeface="Cambria Math"/>
              <a:ea typeface="Cambria Math"/>
              <a:sym typeface="Symbol" pitchFamily="18" charset="2"/>
            </a:endParaRPr>
          </a:p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dirty="0">
                <a:latin typeface="Cambria Math"/>
                <a:ea typeface="Cambria Math"/>
                <a:sym typeface="Symbol" pitchFamily="18" charset="2"/>
              </a:rPr>
              <a:t>HAVING COUNT(*)&gt;=2</a:t>
            </a:r>
            <a:endParaRPr lang="es-ES" sz="1800" dirty="0">
              <a:latin typeface="Cambria Math"/>
              <a:ea typeface="Cambria Math"/>
              <a:sym typeface="Symbol" pitchFamily="18" charset="2"/>
            </a:endParaRPr>
          </a:p>
        </p:txBody>
      </p:sp>
      <p:sp>
        <p:nvSpPr>
          <p:cNvPr id="10" name="Marcador de número de diapositiva 7">
            <a:extLst>
              <a:ext uri="{FF2B5EF4-FFF2-40B4-BE49-F238E27FC236}">
                <a16:creationId xmlns:a16="http://schemas.microsoft.com/office/drawing/2014/main" id="{D979A07F-CFF0-497F-A0F6-DA392312A4A9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8</a:t>
            </a:fld>
            <a:endParaRPr lang="es-ES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8A41AC1-7F32-484D-827F-29E80E95317D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graphicFrame>
        <p:nvGraphicFramePr>
          <p:cNvPr id="12" name="Tabla 12">
            <a:extLst>
              <a:ext uri="{FF2B5EF4-FFF2-40B4-BE49-F238E27FC236}">
                <a16:creationId xmlns:a16="http://schemas.microsoft.com/office/drawing/2014/main" id="{FCFA1500-AA05-41D1-804A-3538F2125CD2}"/>
              </a:ext>
            </a:extLst>
          </p:cNvPr>
          <p:cNvGraphicFramePr>
            <a:graphicFrameLocks noGrp="1"/>
          </p:cNvGraphicFramePr>
          <p:nvPr/>
        </p:nvGraphicFramePr>
        <p:xfrm>
          <a:off x="101171" y="1405183"/>
          <a:ext cx="5687378" cy="2164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1130">
                  <a:extLst>
                    <a:ext uri="{9D8B030D-6E8A-4147-A177-3AD203B41FA5}">
                      <a16:colId xmlns:a16="http://schemas.microsoft.com/office/drawing/2014/main" val="2154494405"/>
                    </a:ext>
                  </a:extLst>
                </a:gridCol>
                <a:gridCol w="1691005">
                  <a:extLst>
                    <a:ext uri="{9D8B030D-6E8A-4147-A177-3AD203B41FA5}">
                      <a16:colId xmlns:a16="http://schemas.microsoft.com/office/drawing/2014/main" val="3858740228"/>
                    </a:ext>
                  </a:extLst>
                </a:gridCol>
                <a:gridCol w="1559243">
                  <a:extLst>
                    <a:ext uri="{9D8B030D-6E8A-4147-A177-3AD203B41FA5}">
                      <a16:colId xmlns:a16="http://schemas.microsoft.com/office/drawing/2014/main" val="17220534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42022463"/>
                    </a:ext>
                  </a:extLst>
                </a:gridCol>
              </a:tblGrid>
              <a:tr h="294652"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nombreExp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nombrePintor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nombreCuad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dirty="0" err="1">
                          <a:effectLst/>
                          <a:latin typeface="+mn-lt"/>
                        </a:rPr>
                        <a:t>poliza</a:t>
                      </a:r>
                      <a:endParaRPr lang="es-E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781406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Martina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El día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3523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Pepe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La noche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3629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Pepe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La noche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0312251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00517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/>
                        <a:t>Local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797470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Picasso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425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677978"/>
                  </a:ext>
                </a:extLst>
              </a:tr>
            </a:tbl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4AF5CBEC-633B-4639-8686-F320417BD07F}"/>
              </a:ext>
            </a:extLst>
          </p:cNvPr>
          <p:cNvGraphicFramePr>
            <a:graphicFrameLocks noGrp="1"/>
          </p:cNvGraphicFramePr>
          <p:nvPr/>
        </p:nvGraphicFramePr>
        <p:xfrm>
          <a:off x="655170" y="4098146"/>
          <a:ext cx="5687378" cy="2164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1130">
                  <a:extLst>
                    <a:ext uri="{9D8B030D-6E8A-4147-A177-3AD203B41FA5}">
                      <a16:colId xmlns:a16="http://schemas.microsoft.com/office/drawing/2014/main" val="2154494405"/>
                    </a:ext>
                  </a:extLst>
                </a:gridCol>
                <a:gridCol w="1691005">
                  <a:extLst>
                    <a:ext uri="{9D8B030D-6E8A-4147-A177-3AD203B41FA5}">
                      <a16:colId xmlns:a16="http://schemas.microsoft.com/office/drawing/2014/main" val="3858740228"/>
                    </a:ext>
                  </a:extLst>
                </a:gridCol>
                <a:gridCol w="1559243">
                  <a:extLst>
                    <a:ext uri="{9D8B030D-6E8A-4147-A177-3AD203B41FA5}">
                      <a16:colId xmlns:a16="http://schemas.microsoft.com/office/drawing/2014/main" val="17220534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42022463"/>
                    </a:ext>
                  </a:extLst>
                </a:gridCol>
              </a:tblGrid>
              <a:tr h="294652"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nombreExp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nombrePintor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nombreCuad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dirty="0" err="1">
                          <a:effectLst/>
                          <a:latin typeface="+mn-lt"/>
                        </a:rPr>
                        <a:t>poliza</a:t>
                      </a:r>
                      <a:endParaRPr lang="es-E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781406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Martina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El día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523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Pepe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La noche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3629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  <a:endParaRPr lang="es-ES" sz="1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Mario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234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312251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/>
                        <a:t>Local</a:t>
                      </a:r>
                      <a:endParaRPr lang="es-E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Mario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234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00517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Pepe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La noche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1234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797470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Picasso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425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5677978"/>
                  </a:ext>
                </a:extLst>
              </a:tr>
            </a:tbl>
          </a:graphicData>
        </a:graphic>
      </p:graphicFrame>
      <p:sp>
        <p:nvSpPr>
          <p:cNvPr id="14" name="Flecha: doblada 13">
            <a:extLst>
              <a:ext uri="{FF2B5EF4-FFF2-40B4-BE49-F238E27FC236}">
                <a16:creationId xmlns:a16="http://schemas.microsoft.com/office/drawing/2014/main" id="{BF48768F-18F6-4DE4-A46F-113439BF871E}"/>
              </a:ext>
            </a:extLst>
          </p:cNvPr>
          <p:cNvSpPr/>
          <p:nvPr/>
        </p:nvSpPr>
        <p:spPr>
          <a:xfrm rot="10800000" flipH="1">
            <a:off x="234851" y="3576672"/>
            <a:ext cx="420319" cy="88552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76DB2B61-BBDF-4328-88E8-24C3C8C5A032}"/>
              </a:ext>
            </a:extLst>
          </p:cNvPr>
          <p:cNvGraphicFramePr>
            <a:graphicFrameLocks noGrp="1"/>
          </p:cNvGraphicFramePr>
          <p:nvPr/>
        </p:nvGraphicFramePr>
        <p:xfrm>
          <a:off x="7627205" y="4505425"/>
          <a:ext cx="3112135" cy="12496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1130">
                  <a:extLst>
                    <a:ext uri="{9D8B030D-6E8A-4147-A177-3AD203B41FA5}">
                      <a16:colId xmlns:a16="http://schemas.microsoft.com/office/drawing/2014/main" val="2154494405"/>
                    </a:ext>
                  </a:extLst>
                </a:gridCol>
                <a:gridCol w="1691005">
                  <a:extLst>
                    <a:ext uri="{9D8B030D-6E8A-4147-A177-3AD203B41FA5}">
                      <a16:colId xmlns:a16="http://schemas.microsoft.com/office/drawing/2014/main" val="3858740228"/>
                    </a:ext>
                  </a:extLst>
                </a:gridCol>
              </a:tblGrid>
              <a:tr h="294652"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nombreExp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numCuadros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781406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3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523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/>
                        <a:t>Local</a:t>
                      </a:r>
                      <a:endParaRPr lang="es-E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00517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797470"/>
                  </a:ext>
                </a:extLst>
              </a:tr>
            </a:tbl>
          </a:graphicData>
        </a:graphic>
      </p:graphicFrame>
      <p:sp>
        <p:nvSpPr>
          <p:cNvPr id="17" name="Flecha: a la derecha con muesca 16">
            <a:extLst>
              <a:ext uri="{FF2B5EF4-FFF2-40B4-BE49-F238E27FC236}">
                <a16:creationId xmlns:a16="http://schemas.microsoft.com/office/drawing/2014/main" id="{7E4249FF-DEC4-4B7C-8868-825913BB9464}"/>
              </a:ext>
            </a:extLst>
          </p:cNvPr>
          <p:cNvSpPr/>
          <p:nvPr/>
        </p:nvSpPr>
        <p:spPr>
          <a:xfrm>
            <a:off x="6525929" y="5005137"/>
            <a:ext cx="1010652" cy="25025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486F060-E068-475E-9ED1-37A1DD68F8ED}"/>
              </a:ext>
            </a:extLst>
          </p:cNvPr>
          <p:cNvSpPr txBox="1"/>
          <p:nvPr/>
        </p:nvSpPr>
        <p:spPr>
          <a:xfrm>
            <a:off x="6881481" y="1916238"/>
            <a:ext cx="51566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dirty="0" err="1"/>
              <a:t>nombreExp</a:t>
            </a:r>
            <a:r>
              <a:rPr lang="es-ES" dirty="0"/>
              <a:t>, COUNT(*) AS </a:t>
            </a:r>
            <a:r>
              <a:rPr lang="es-ES" dirty="0" err="1"/>
              <a:t>numCuadros</a:t>
            </a:r>
            <a:endParaRPr lang="es-ES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F8647346-EA67-4C47-854C-BC4D85A35D21}"/>
              </a:ext>
            </a:extLst>
          </p:cNvPr>
          <p:cNvSpPr txBox="1"/>
          <p:nvPr/>
        </p:nvSpPr>
        <p:spPr>
          <a:xfrm>
            <a:off x="6881481" y="2285570"/>
            <a:ext cx="51566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dirty="0"/>
              <a:t>, COUNT(DISTINC </a:t>
            </a:r>
            <a:r>
              <a:rPr lang="es-ES" dirty="0" err="1"/>
              <a:t>poliza</a:t>
            </a:r>
            <a:r>
              <a:rPr lang="es-ES" dirty="0"/>
              <a:t>) AS </a:t>
            </a:r>
            <a:r>
              <a:rPr lang="es-ES" dirty="0" err="1"/>
              <a:t>numPolizas</a:t>
            </a:r>
            <a:endParaRPr lang="es-ES" dirty="0"/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C021E7C8-BFA9-409C-8AA2-80538A4485BF}"/>
              </a:ext>
            </a:extLst>
          </p:cNvPr>
          <p:cNvCxnSpPr/>
          <p:nvPr/>
        </p:nvCxnSpPr>
        <p:spPr>
          <a:xfrm>
            <a:off x="7627205" y="5255394"/>
            <a:ext cx="3112135" cy="0"/>
          </a:xfrm>
          <a:prstGeom prst="line">
            <a:avLst/>
          </a:prstGeom>
          <a:ln w="698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569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C2826D-8523-4142-94E1-1A82985F1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1500"/>
          </a:xfrm>
        </p:spPr>
        <p:txBody>
          <a:bodyPr/>
          <a:lstStyle/>
          <a:p>
            <a:r>
              <a:rPr lang="es-ES" dirty="0"/>
              <a:t>Agrupamientos: Cuadros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6A8816-0FC7-4E2C-9B1A-118E9CF9B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214" y="876300"/>
            <a:ext cx="10058400" cy="571500"/>
          </a:xfrm>
        </p:spPr>
        <p:txBody>
          <a:bodyPr/>
          <a:lstStyle/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sz="2000" dirty="0">
                <a:effectLst/>
                <a:latin typeface="+mn-lt"/>
              </a:rPr>
              <a:t>Asignados(</a:t>
            </a:r>
            <a:r>
              <a:rPr lang="es-ES" sz="2000" u="heavy" dirty="0" err="1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nombreExp</a:t>
            </a:r>
            <a:r>
              <a:rPr lang="es-ES" sz="2000" dirty="0">
                <a:effectLst/>
                <a:latin typeface="+mn-lt"/>
              </a:rPr>
              <a:t>, </a:t>
            </a:r>
            <a:r>
              <a:rPr lang="es-ES" sz="2000" u="heavy" dirty="0" err="1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nombrePintor</a:t>
            </a:r>
            <a:r>
              <a:rPr lang="es-ES" sz="2000" dirty="0">
                <a:effectLst/>
                <a:latin typeface="+mn-lt"/>
              </a:rPr>
              <a:t>, </a:t>
            </a:r>
            <a:r>
              <a:rPr lang="es-ES" sz="2000" u="heavy" dirty="0" err="1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nombreCuad</a:t>
            </a:r>
            <a:r>
              <a:rPr lang="es-ES" sz="2000" dirty="0">
                <a:effectLst/>
                <a:latin typeface="+mn-lt"/>
              </a:rPr>
              <a:t>, póliza) </a:t>
            </a:r>
            <a:endParaRPr lang="es-ES" sz="2000" u="sng" dirty="0">
              <a:effectLst/>
              <a:latin typeface="+mn-lt"/>
            </a:endParaRPr>
          </a:p>
          <a:p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281E579-FFE5-4256-A911-F2FB99107A2D}"/>
              </a:ext>
            </a:extLst>
          </p:cNvPr>
          <p:cNvSpPr txBox="1"/>
          <p:nvPr/>
        </p:nvSpPr>
        <p:spPr>
          <a:xfrm>
            <a:off x="5582653" y="1844048"/>
            <a:ext cx="5156687" cy="177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sz="1800" dirty="0">
                <a:latin typeface="Cambria Math"/>
                <a:ea typeface="Cambria Math"/>
                <a:sym typeface="Symbol" pitchFamily="18" charset="2"/>
              </a:rPr>
              <a:t>SELECT   </a:t>
            </a:r>
            <a:r>
              <a:rPr lang="es-ES" sz="1800" dirty="0">
                <a:solidFill>
                  <a:schemeClr val="tx2"/>
                </a:solidFill>
                <a:latin typeface="Cambria Math"/>
                <a:ea typeface="Cambria Math"/>
                <a:sym typeface="Symbol" pitchFamily="18" charset="2"/>
              </a:rPr>
              <a:t>¿?</a:t>
            </a:r>
          </a:p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endParaRPr lang="es-ES" sz="1800" dirty="0">
              <a:latin typeface="Cambria Math"/>
              <a:ea typeface="Cambria Math"/>
              <a:sym typeface="Symbol" pitchFamily="18" charset="2"/>
            </a:endParaRPr>
          </a:p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sz="1800" dirty="0">
                <a:latin typeface="Cambria Math"/>
                <a:ea typeface="Cambria Math"/>
                <a:sym typeface="Symbol" pitchFamily="18" charset="2"/>
              </a:rPr>
              <a:t>FROM Asignados</a:t>
            </a:r>
          </a:p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sz="1800" dirty="0">
                <a:latin typeface="Cambria Math"/>
                <a:ea typeface="Cambria Math"/>
                <a:sym typeface="Symbol" pitchFamily="18" charset="2"/>
              </a:rPr>
              <a:t>GROUP BY </a:t>
            </a:r>
            <a:r>
              <a:rPr lang="es-ES" sz="1800" dirty="0" err="1">
                <a:latin typeface="Cambria Math"/>
                <a:ea typeface="Cambria Math"/>
                <a:sym typeface="Symbol" pitchFamily="18" charset="2"/>
              </a:rPr>
              <a:t>nombrePintor</a:t>
            </a:r>
            <a:r>
              <a:rPr lang="es-ES" sz="1800" dirty="0">
                <a:latin typeface="Cambria Math"/>
                <a:ea typeface="Cambria Math"/>
                <a:sym typeface="Symbol" pitchFamily="18" charset="2"/>
              </a:rPr>
              <a:t>, </a:t>
            </a:r>
            <a:r>
              <a:rPr lang="es-ES" sz="1800" dirty="0" err="1">
                <a:latin typeface="Cambria Math"/>
                <a:ea typeface="Cambria Math"/>
                <a:sym typeface="Symbol" pitchFamily="18" charset="2"/>
              </a:rPr>
              <a:t>nombreCuad</a:t>
            </a:r>
            <a:endParaRPr lang="es-ES" sz="1800" dirty="0">
              <a:latin typeface="Cambria Math"/>
              <a:ea typeface="Cambria Math"/>
              <a:sym typeface="Symbol" pitchFamily="18" charset="2"/>
            </a:endParaRPr>
          </a:p>
          <a:p>
            <a:pPr marL="360363" lvl="1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es-ES" dirty="0">
                <a:latin typeface="Cambria Math"/>
                <a:ea typeface="Cambria Math"/>
                <a:sym typeface="Symbol" pitchFamily="18" charset="2"/>
              </a:rPr>
              <a:t>HAVING COUNT(DISTINCT póliza) &gt;= 2</a:t>
            </a:r>
            <a:endParaRPr lang="es-ES" sz="1800" dirty="0">
              <a:latin typeface="Cambria Math"/>
              <a:ea typeface="Cambria Math"/>
              <a:sym typeface="Symbol" pitchFamily="18" charset="2"/>
            </a:endParaRPr>
          </a:p>
        </p:txBody>
      </p:sp>
      <p:sp>
        <p:nvSpPr>
          <p:cNvPr id="10" name="Marcador de número de diapositiva 7">
            <a:extLst>
              <a:ext uri="{FF2B5EF4-FFF2-40B4-BE49-F238E27FC236}">
                <a16:creationId xmlns:a16="http://schemas.microsoft.com/office/drawing/2014/main" id="{D979A07F-CFF0-497F-A0F6-DA392312A4A9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9</a:t>
            </a:fld>
            <a:endParaRPr lang="es-ES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8A41AC1-7F32-484D-827F-29E80E95317D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graphicFrame>
        <p:nvGraphicFramePr>
          <p:cNvPr id="12" name="Tabla 12">
            <a:extLst>
              <a:ext uri="{FF2B5EF4-FFF2-40B4-BE49-F238E27FC236}">
                <a16:creationId xmlns:a16="http://schemas.microsoft.com/office/drawing/2014/main" id="{FCFA1500-AA05-41D1-804A-3538F2125CD2}"/>
              </a:ext>
            </a:extLst>
          </p:cNvPr>
          <p:cNvGraphicFramePr>
            <a:graphicFrameLocks noGrp="1"/>
          </p:cNvGraphicFramePr>
          <p:nvPr/>
        </p:nvGraphicFramePr>
        <p:xfrm>
          <a:off x="101171" y="1405183"/>
          <a:ext cx="5687378" cy="2164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1130">
                  <a:extLst>
                    <a:ext uri="{9D8B030D-6E8A-4147-A177-3AD203B41FA5}">
                      <a16:colId xmlns:a16="http://schemas.microsoft.com/office/drawing/2014/main" val="2154494405"/>
                    </a:ext>
                  </a:extLst>
                </a:gridCol>
                <a:gridCol w="1691005">
                  <a:extLst>
                    <a:ext uri="{9D8B030D-6E8A-4147-A177-3AD203B41FA5}">
                      <a16:colId xmlns:a16="http://schemas.microsoft.com/office/drawing/2014/main" val="3858740228"/>
                    </a:ext>
                  </a:extLst>
                </a:gridCol>
                <a:gridCol w="1559243">
                  <a:extLst>
                    <a:ext uri="{9D8B030D-6E8A-4147-A177-3AD203B41FA5}">
                      <a16:colId xmlns:a16="http://schemas.microsoft.com/office/drawing/2014/main" val="17220534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42022463"/>
                    </a:ext>
                  </a:extLst>
                </a:gridCol>
              </a:tblGrid>
              <a:tr h="294652"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nombreExp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nombrePintor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nombreCuad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dirty="0" err="1">
                          <a:effectLst/>
                          <a:latin typeface="+mn-lt"/>
                        </a:rPr>
                        <a:t>poliza</a:t>
                      </a:r>
                      <a:endParaRPr lang="es-E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781406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Martina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El día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3523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Pepe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La noche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3629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Pepe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La noche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0312251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00517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/>
                        <a:t>Local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797470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Picasso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425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677978"/>
                  </a:ext>
                </a:extLst>
              </a:tr>
            </a:tbl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4AF5CBEC-633B-4639-8686-F320417BD07F}"/>
              </a:ext>
            </a:extLst>
          </p:cNvPr>
          <p:cNvGraphicFramePr>
            <a:graphicFrameLocks noGrp="1"/>
          </p:cNvGraphicFramePr>
          <p:nvPr/>
        </p:nvGraphicFramePr>
        <p:xfrm>
          <a:off x="655170" y="4098146"/>
          <a:ext cx="5687378" cy="2164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1130">
                  <a:extLst>
                    <a:ext uri="{9D8B030D-6E8A-4147-A177-3AD203B41FA5}">
                      <a16:colId xmlns:a16="http://schemas.microsoft.com/office/drawing/2014/main" val="2154494405"/>
                    </a:ext>
                  </a:extLst>
                </a:gridCol>
                <a:gridCol w="1691005">
                  <a:extLst>
                    <a:ext uri="{9D8B030D-6E8A-4147-A177-3AD203B41FA5}">
                      <a16:colId xmlns:a16="http://schemas.microsoft.com/office/drawing/2014/main" val="3858740228"/>
                    </a:ext>
                  </a:extLst>
                </a:gridCol>
                <a:gridCol w="1559243">
                  <a:extLst>
                    <a:ext uri="{9D8B030D-6E8A-4147-A177-3AD203B41FA5}">
                      <a16:colId xmlns:a16="http://schemas.microsoft.com/office/drawing/2014/main" val="17220534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42022463"/>
                    </a:ext>
                  </a:extLst>
                </a:gridCol>
              </a:tblGrid>
              <a:tr h="294652"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nombreExp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nombrePintor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nombreCuad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dirty="0" err="1">
                          <a:effectLst/>
                          <a:latin typeface="+mn-lt"/>
                        </a:rPr>
                        <a:t>poliza</a:t>
                      </a:r>
                      <a:endParaRPr lang="es-E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781406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Martina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El día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523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Pepe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La noche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3629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Pepe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La noche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1234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312251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</a:t>
                      </a:r>
                      <a:endParaRPr lang="es-ES" sz="14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Mario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234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00517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/>
                        <a:t>Local</a:t>
                      </a:r>
                      <a:endParaRPr lang="es-ES" sz="14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Mario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234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797470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pt-BR" sz="1400" dirty="0" err="1"/>
                        <a:t>Art</a:t>
                      </a:r>
                      <a:r>
                        <a:rPr lang="pt-BR" sz="1400" dirty="0"/>
                        <a:t> Novo2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Picasso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425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5677978"/>
                  </a:ext>
                </a:extLst>
              </a:tr>
            </a:tbl>
          </a:graphicData>
        </a:graphic>
      </p:graphicFrame>
      <p:sp>
        <p:nvSpPr>
          <p:cNvPr id="14" name="Flecha: doblada 13">
            <a:extLst>
              <a:ext uri="{FF2B5EF4-FFF2-40B4-BE49-F238E27FC236}">
                <a16:creationId xmlns:a16="http://schemas.microsoft.com/office/drawing/2014/main" id="{BF48768F-18F6-4DE4-A46F-113439BF871E}"/>
              </a:ext>
            </a:extLst>
          </p:cNvPr>
          <p:cNvSpPr/>
          <p:nvPr/>
        </p:nvSpPr>
        <p:spPr>
          <a:xfrm rot="10800000" flipH="1">
            <a:off x="234851" y="3576672"/>
            <a:ext cx="420319" cy="88552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7" name="Flecha: a la derecha con muesca 16">
            <a:extLst>
              <a:ext uri="{FF2B5EF4-FFF2-40B4-BE49-F238E27FC236}">
                <a16:creationId xmlns:a16="http://schemas.microsoft.com/office/drawing/2014/main" id="{7E4249FF-DEC4-4B7C-8868-825913BB9464}"/>
              </a:ext>
            </a:extLst>
          </p:cNvPr>
          <p:cNvSpPr/>
          <p:nvPr/>
        </p:nvSpPr>
        <p:spPr>
          <a:xfrm>
            <a:off x="6525929" y="5005137"/>
            <a:ext cx="1010652" cy="25025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8236B12C-BDE1-4E4D-82F0-8DBE6A96EB96}"/>
              </a:ext>
            </a:extLst>
          </p:cNvPr>
          <p:cNvGraphicFramePr>
            <a:graphicFrameLocks noGrp="1"/>
          </p:cNvGraphicFramePr>
          <p:nvPr/>
        </p:nvGraphicFramePr>
        <p:xfrm>
          <a:off x="7719962" y="4402946"/>
          <a:ext cx="4355466" cy="1554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91005">
                  <a:extLst>
                    <a:ext uri="{9D8B030D-6E8A-4147-A177-3AD203B41FA5}">
                      <a16:colId xmlns:a16="http://schemas.microsoft.com/office/drawing/2014/main" val="3858740228"/>
                    </a:ext>
                  </a:extLst>
                </a:gridCol>
                <a:gridCol w="1559243">
                  <a:extLst>
                    <a:ext uri="{9D8B030D-6E8A-4147-A177-3AD203B41FA5}">
                      <a16:colId xmlns:a16="http://schemas.microsoft.com/office/drawing/2014/main" val="172205342"/>
                    </a:ext>
                  </a:extLst>
                </a:gridCol>
                <a:gridCol w="1105218">
                  <a:extLst>
                    <a:ext uri="{9D8B030D-6E8A-4147-A177-3AD203B41FA5}">
                      <a16:colId xmlns:a16="http://schemas.microsoft.com/office/drawing/2014/main" val="142022463"/>
                    </a:ext>
                  </a:extLst>
                </a:gridCol>
              </a:tblGrid>
              <a:tr h="294652"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nombrePintor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u="none" dirty="0" err="1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chemeClr val="bg2">
                                <a:lumMod val="50000"/>
                              </a:schemeClr>
                            </a:solidFill>
                          </a:uFill>
                          <a:latin typeface="+mn-lt"/>
                        </a:rPr>
                        <a:t>nombreCuad</a:t>
                      </a:r>
                      <a:endParaRPr lang="es-ES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dirty="0" err="1">
                          <a:effectLst/>
                          <a:latin typeface="+mn-lt"/>
                        </a:rPr>
                        <a:t>numExp</a:t>
                      </a:r>
                      <a:endParaRPr lang="es-E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781406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es-ES" sz="1400" dirty="0"/>
                        <a:t>Martina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El día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523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es-ES" sz="1400" dirty="0"/>
                        <a:t>Pepe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La noche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36294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es-ES" sz="1400" dirty="0"/>
                        <a:t>Mario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005172"/>
                  </a:ext>
                </a:extLst>
              </a:tr>
              <a:tr h="294652">
                <a:tc>
                  <a:txBody>
                    <a:bodyPr/>
                    <a:lstStyle/>
                    <a:p>
                      <a:r>
                        <a:rPr lang="es-ES" sz="1400" dirty="0"/>
                        <a:t>Picasso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Autorretrato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5677978"/>
                  </a:ext>
                </a:extLst>
              </a:tr>
            </a:tbl>
          </a:graphicData>
        </a:graphic>
      </p:graphicFrame>
      <p:sp>
        <p:nvSpPr>
          <p:cNvPr id="19" name="CuadroTexto 18">
            <a:extLst>
              <a:ext uri="{FF2B5EF4-FFF2-40B4-BE49-F238E27FC236}">
                <a16:creationId xmlns:a16="http://schemas.microsoft.com/office/drawing/2014/main" id="{87D659E0-7B7C-4DAE-B334-0B6152D11796}"/>
              </a:ext>
            </a:extLst>
          </p:cNvPr>
          <p:cNvSpPr txBox="1"/>
          <p:nvPr/>
        </p:nvSpPr>
        <p:spPr>
          <a:xfrm>
            <a:off x="6881481" y="1916238"/>
            <a:ext cx="515668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dirty="0" err="1">
                <a:latin typeface="Cambria Math"/>
                <a:ea typeface="Cambria Math"/>
                <a:sym typeface="Symbol" pitchFamily="18" charset="2"/>
              </a:rPr>
              <a:t>nombrePintor</a:t>
            </a:r>
            <a:r>
              <a:rPr lang="es-ES" dirty="0">
                <a:latin typeface="Cambria Math"/>
                <a:ea typeface="Cambria Math"/>
                <a:sym typeface="Symbol" pitchFamily="18" charset="2"/>
              </a:rPr>
              <a:t>, </a:t>
            </a:r>
            <a:r>
              <a:rPr lang="es-ES" dirty="0" err="1">
                <a:latin typeface="Cambria Math"/>
                <a:ea typeface="Cambria Math"/>
                <a:sym typeface="Symbol" pitchFamily="18" charset="2"/>
              </a:rPr>
              <a:t>nombreCuad</a:t>
            </a:r>
            <a:r>
              <a:rPr lang="es-ES" dirty="0">
                <a:latin typeface="Cambria Math"/>
                <a:ea typeface="Cambria Math"/>
                <a:sym typeface="Symbol" pitchFamily="18" charset="2"/>
              </a:rPr>
              <a:t> </a:t>
            </a:r>
          </a:p>
          <a:p>
            <a:r>
              <a:rPr lang="es-ES" dirty="0"/>
              <a:t>, COUNT(*) AS </a:t>
            </a:r>
            <a:r>
              <a:rPr lang="es-ES" dirty="0" err="1"/>
              <a:t>numExp</a:t>
            </a:r>
            <a:endParaRPr lang="es-ES" dirty="0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57F4293F-93D3-4F99-A7F2-FD6C733C9C89}"/>
              </a:ext>
            </a:extLst>
          </p:cNvPr>
          <p:cNvCxnSpPr>
            <a:cxnSpLocks/>
          </p:cNvCxnSpPr>
          <p:nvPr/>
        </p:nvCxnSpPr>
        <p:spPr>
          <a:xfrm>
            <a:off x="7719962" y="5478570"/>
            <a:ext cx="4355466" cy="0"/>
          </a:xfrm>
          <a:prstGeom prst="line">
            <a:avLst/>
          </a:prstGeom>
          <a:ln w="698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01A22B72-9B38-4F9C-BD45-9DC279BDFBB0}"/>
              </a:ext>
            </a:extLst>
          </p:cNvPr>
          <p:cNvCxnSpPr>
            <a:cxnSpLocks/>
          </p:cNvCxnSpPr>
          <p:nvPr/>
        </p:nvCxnSpPr>
        <p:spPr>
          <a:xfrm>
            <a:off x="7719962" y="4880198"/>
            <a:ext cx="4355466" cy="0"/>
          </a:xfrm>
          <a:prstGeom prst="line">
            <a:avLst/>
          </a:prstGeom>
          <a:ln w="698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584A95EC-2B5D-4CF6-80AD-C6819D47CD48}"/>
              </a:ext>
            </a:extLst>
          </p:cNvPr>
          <p:cNvCxnSpPr>
            <a:cxnSpLocks/>
          </p:cNvCxnSpPr>
          <p:nvPr/>
        </p:nvCxnSpPr>
        <p:spPr>
          <a:xfrm>
            <a:off x="7719962" y="5773744"/>
            <a:ext cx="4355466" cy="0"/>
          </a:xfrm>
          <a:prstGeom prst="line">
            <a:avLst/>
          </a:prstGeom>
          <a:ln w="698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13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Ilustración de naturaleza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663_TF03431377_TF03431377.potx" id="{173A8E5F-E093-4109-A5F4-14D2A0DC49D0}" vid="{EB6DDEBC-A3DA-4194-A0FB-2A77B1D3F949}"/>
    </a:ext>
  </a:extLst>
</a:theme>
</file>

<file path=ppt/theme/theme2.xml><?xml version="1.0" encoding="utf-8"?>
<a:theme xmlns:a="http://schemas.openxmlformats.org/drawingml/2006/main" name="Tema de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 naturaleza, diseño ilustrado con un paisaje (pantalla panorámica)</Template>
  <TotalTime>10557</TotalTime>
  <Words>1762</Words>
  <Application>Microsoft Office PowerPoint</Application>
  <PresentationFormat>Panorámica</PresentationFormat>
  <Paragraphs>429</Paragraphs>
  <Slides>17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5" baseType="lpstr">
      <vt:lpstr>Arial</vt:lpstr>
      <vt:lpstr>Cambria Math</vt:lpstr>
      <vt:lpstr>Courier New</vt:lpstr>
      <vt:lpstr>Segoe Print</vt:lpstr>
      <vt:lpstr>Symbol</vt:lpstr>
      <vt:lpstr>Wingdings</vt:lpstr>
      <vt:lpstr>Wingdings 2</vt:lpstr>
      <vt:lpstr>Ilustración de naturaleza 16x9</vt:lpstr>
      <vt:lpstr>Bases de datos</vt:lpstr>
      <vt:lpstr>SELECT: Sintaxis</vt:lpstr>
      <vt:lpstr>SELECT: Semántica basada en AR</vt:lpstr>
      <vt:lpstr>SELECT: Orden de ejecución </vt:lpstr>
      <vt:lpstr>SELECT: </vt:lpstr>
      <vt:lpstr>SQL JOINS</vt:lpstr>
      <vt:lpstr>Select. Agrupamientos</vt:lpstr>
      <vt:lpstr>Agrupamientos: Exposiciones</vt:lpstr>
      <vt:lpstr>Agrupamientos: Cuadros</vt:lpstr>
      <vt:lpstr>Presentación de PowerPoint</vt:lpstr>
      <vt:lpstr>Select. Subconsultas</vt:lpstr>
      <vt:lpstr>VISTAS (LDD)</vt:lpstr>
      <vt:lpstr>UPDATE</vt:lpstr>
      <vt:lpstr>DELETE</vt:lpstr>
      <vt:lpstr>Guion:</vt:lpstr>
      <vt:lpstr>!!Cuidado!!  NULL</vt:lpstr>
      <vt:lpstr>INSERT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 del título</dc:title>
  <dc:creator>ALBERTO DE LA ENCINA VARA</dc:creator>
  <cp:lastModifiedBy>ALBERTO DE LA ENCINA VARA</cp:lastModifiedBy>
  <cp:revision>144</cp:revision>
  <dcterms:created xsi:type="dcterms:W3CDTF">2020-09-25T22:28:52Z</dcterms:created>
  <dcterms:modified xsi:type="dcterms:W3CDTF">2021-11-20T23:12:13Z</dcterms:modified>
</cp:coreProperties>
</file>