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579" r:id="rId2"/>
    <p:sldId id="580" r:id="rId3"/>
    <p:sldId id="577" r:id="rId4"/>
    <p:sldId id="581" r:id="rId5"/>
    <p:sldId id="591" r:id="rId6"/>
    <p:sldId id="595" r:id="rId7"/>
    <p:sldId id="594" r:id="rId8"/>
    <p:sldId id="592" r:id="rId9"/>
    <p:sldId id="582" r:id="rId10"/>
    <p:sldId id="583" r:id="rId11"/>
    <p:sldId id="584" r:id="rId12"/>
    <p:sldId id="585" r:id="rId13"/>
    <p:sldId id="586" r:id="rId14"/>
    <p:sldId id="587" r:id="rId15"/>
    <p:sldId id="590" r:id="rId16"/>
    <p:sldId id="589" r:id="rId17"/>
    <p:sldId id="593" r:id="rId18"/>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BERTO DE LA ENCINA VARA" initials="ADLEV" lastIdx="1" clrIdx="0">
    <p:extLst>
      <p:ext uri="{19B8F6BF-5375-455C-9EA6-DF929625EA0E}">
        <p15:presenceInfo xmlns:p15="http://schemas.microsoft.com/office/powerpoint/2012/main" userId="S::albertoe@ucm.es::dcb053ae-dad0-483f-a634-40cc344c3c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395" autoAdjust="0"/>
  </p:normalViewPr>
  <p:slideViewPr>
    <p:cSldViewPr snapToGrid="0">
      <p:cViewPr varScale="1">
        <p:scale>
          <a:sx n="62" d="100"/>
          <a:sy n="62" d="100"/>
        </p:scale>
        <p:origin x="720" y="3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024"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dirty="0"/>
          </a:p>
        </p:txBody>
      </p:sp>
      <p:sp>
        <p:nvSpPr>
          <p:cNvPr id="3" name="Marcador de posición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558A6B77-4CD0-4837-888F-5450ED07382F}" type="datetime1">
              <a:rPr lang="es-ES" smtClean="0"/>
              <a:t>20/11/2021</a:t>
            </a:fld>
            <a:endParaRPr lang="es-ES" dirty="0"/>
          </a:p>
        </p:txBody>
      </p:sp>
      <p:sp>
        <p:nvSpPr>
          <p:cNvPr id="4" name="Marcador de posición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dirty="0"/>
          </a:p>
        </p:txBody>
      </p:sp>
      <p:sp>
        <p:nvSpPr>
          <p:cNvPr id="5" name="Marcador de posición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57E03411-58E2-43FD-AE1D-AD77DFF8CB20}" type="slidenum">
              <a:rPr lang="es-ES" smtClean="0"/>
              <a:pPr algn="r" rtl="0"/>
              <a:t>‹Nº›</a:t>
            </a:fld>
            <a:endParaRPr lang="es-ES"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noProof="0" dirty="0"/>
          </a:p>
        </p:txBody>
      </p:sp>
      <p:sp>
        <p:nvSpPr>
          <p:cNvPr id="3" name="Marcador de posición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EFBF568D-E0C5-4F7A-80C1-F7598EC89943}" type="datetime1">
              <a:rPr lang="es-ES" noProof="0" smtClean="0"/>
              <a:pPr/>
              <a:t>20/11/2021</a:t>
            </a:fld>
            <a:endParaRPr lang="es-ES" noProof="0" dirty="0"/>
          </a:p>
        </p:txBody>
      </p:sp>
      <p:sp>
        <p:nvSpPr>
          <p:cNvPr id="4" name="Marcador de posición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dirty="0"/>
          </a:p>
        </p:txBody>
      </p:sp>
      <p:sp>
        <p:nvSpPr>
          <p:cNvPr id="5" name="Marcador de posición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dirty="0"/>
              <a:t>Haga clic para modificar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noProof="0" dirty="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C8DC57A8-AE18-4654-B6AF-04B3577165BE}" type="slidenum">
              <a:rPr lang="es-ES" noProof="0" smtClean="0"/>
              <a:pPr/>
              <a:t>‹Nº›</a:t>
            </a:fld>
            <a:endParaRPr lang="es-ES" noProof="0"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1</a:t>
            </a:fld>
            <a:endParaRPr lang="es-ES" dirty="0"/>
          </a:p>
        </p:txBody>
      </p:sp>
    </p:spTree>
    <p:extLst>
      <p:ext uri="{BB962C8B-B14F-4D97-AF65-F5344CB8AC3E}">
        <p14:creationId xmlns:p14="http://schemas.microsoft.com/office/powerpoint/2010/main" val="231633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265611" y="1752600"/>
            <a:ext cx="6858002" cy="1828800"/>
          </a:xfrm>
        </p:spPr>
        <p:txBody>
          <a:bodyPr rtlCol="0" anchor="b">
            <a:noAutofit/>
          </a:bodyPr>
          <a:lstStyle>
            <a:lvl1pPr algn="l" rtl="0">
              <a:defRPr sz="4800"/>
            </a:lvl1pPr>
          </a:lstStyle>
          <a:p>
            <a:pPr rtl="0"/>
            <a:r>
              <a:rPr lang="es-ES" noProof="0"/>
              <a:t>Haga clic para modificar el estilo de título del patrón</a:t>
            </a:r>
            <a:endParaRPr lang="es-ES" noProof="0" dirty="0"/>
          </a:p>
        </p:txBody>
      </p:sp>
      <p:sp>
        <p:nvSpPr>
          <p:cNvPr id="3" name="Subtítulo 2"/>
          <p:cNvSpPr>
            <a:spLocks noGrp="1"/>
          </p:cNvSpPr>
          <p:nvPr>
            <p:ph type="subTitle" idx="1"/>
          </p:nvPr>
        </p:nvSpPr>
        <p:spPr>
          <a:xfrm>
            <a:off x="4265610" y="3733800"/>
            <a:ext cx="6858002"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r>
              <a:rPr lang="es-ES" noProof="0"/>
              <a:t>Haga clic para modificar el estilo de subtítulo del patrón</a:t>
            </a:r>
            <a:endParaRPr lang="es-ES" noProof="0"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es imágenes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9066214" y="421594"/>
            <a:ext cx="2286000" cy="1885508"/>
          </a:xfrm>
        </p:spPr>
        <p:txBody>
          <a:bodyPr rtlCol="0">
            <a:noAutofit/>
          </a:bodyPr>
          <a:lstStyle>
            <a:lvl1pPr algn="l" rtl="0">
              <a:defRPr sz="2200"/>
            </a:lvl1pPr>
          </a:lstStyle>
          <a:p>
            <a:pPr rtl="0"/>
            <a:r>
              <a:rPr lang="es-ES" noProof="0"/>
              <a:t>Haga clic para modificar el estilo de título del patrón</a:t>
            </a:r>
            <a:endParaRPr lang="es-ES" noProof="0" dirty="0"/>
          </a:p>
        </p:txBody>
      </p:sp>
      <p:grpSp>
        <p:nvGrpSpPr>
          <p:cNvPr id="84" name="Grupo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97" name="Marcador de posición de imagen 33" descr="Marcador de posición vacío para agregar una imagen. Haga clic en el marcador de posición y seleccione la imagen que desee agregar."/>
          <p:cNvSpPr>
            <a:spLocks noGrp="1"/>
          </p:cNvSpPr>
          <p:nvPr>
            <p:ph type="pic" sz="quarter" idx="17"/>
          </p:nvPr>
        </p:nvSpPr>
        <p:spPr>
          <a:xfrm>
            <a:off x="840795" y="1020193"/>
            <a:ext cx="3886200" cy="4572000"/>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grpSp>
        <p:nvGrpSpPr>
          <p:cNvPr id="98" name="Grupo 97"/>
          <p:cNvGrpSpPr/>
          <p:nvPr/>
        </p:nvGrpSpPr>
        <p:grpSpPr>
          <a:xfrm>
            <a:off x="5322489" y="319177"/>
            <a:ext cx="3389607" cy="2710838"/>
            <a:chOff x="895350" y="3313113"/>
            <a:chExt cx="3613151" cy="2790825"/>
          </a:xfrm>
          <a:solidFill>
            <a:schemeClr val="tx1">
              <a:lumMod val="50000"/>
            </a:schemeClr>
          </a:solidFill>
        </p:grpSpPr>
        <p:sp>
          <p:nvSpPr>
            <p:cNvPr id="99"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0"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11"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grpSp>
        <p:nvGrpSpPr>
          <p:cNvPr id="112" name="Grupo 111"/>
          <p:cNvGrpSpPr/>
          <p:nvPr/>
        </p:nvGrpSpPr>
        <p:grpSpPr>
          <a:xfrm>
            <a:off x="5322489" y="3245640"/>
            <a:ext cx="3389607" cy="2710838"/>
            <a:chOff x="895350" y="3313113"/>
            <a:chExt cx="3613151" cy="2790825"/>
          </a:xfrm>
          <a:solidFill>
            <a:schemeClr val="tx1">
              <a:lumMod val="50000"/>
            </a:schemeClr>
          </a:solidFill>
        </p:grpSpPr>
        <p:sp>
          <p:nvSpPr>
            <p:cNvPr id="11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5" name="Marcador de posición de imagen 33" descr="Marcador de posición vacío para agregar una imagen. Haga clic en el marcador de posición y seleccione la imagen que desee agregar."/>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126" name="Marcador de posición de texto 3"/>
          <p:cNvSpPr>
            <a:spLocks noGrp="1"/>
          </p:cNvSpPr>
          <p:nvPr>
            <p:ph type="body" sz="half" idx="21"/>
          </p:nvPr>
        </p:nvSpPr>
        <p:spPr>
          <a:xfrm>
            <a:off x="9066214" y="2484992"/>
            <a:ext cx="22860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8519939F-43D3-4324-9F4F-42CDB000E3C7}" type="datetime1">
              <a:rPr lang="es-ES" noProof="0" smtClean="0"/>
              <a:t>20/11/2021</a:t>
            </a:fld>
            <a:endParaRPr lang="es-ES" noProof="0" dirty="0"/>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511732"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a:xfrm>
            <a:off x="836613" y="914400"/>
            <a:ext cx="617220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texto 3"/>
          <p:cNvSpPr>
            <a:spLocks noGrp="1"/>
          </p:cNvSpPr>
          <p:nvPr>
            <p:ph type="body" sz="half" idx="2"/>
          </p:nvPr>
        </p:nvSpPr>
        <p:spPr>
          <a:xfrm>
            <a:off x="7511732" y="3555523"/>
            <a:ext cx="3840480"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a:xfrm>
            <a:off x="1065213" y="6019801"/>
            <a:ext cx="762000" cy="228600"/>
          </a:xfrm>
        </p:spPr>
        <p:txBody>
          <a:bodyPr rtlCol="0"/>
          <a:lstStyle>
            <a:lvl1pPr algn="l" rtl="0">
              <a:defRPr/>
            </a:lvl1pPr>
          </a:lstStyle>
          <a:p>
            <a:pPr rtl="0"/>
            <a:fld id="{022B156B-59AE-415F-B24B-8756D48BB977}" type="slidenum">
              <a:rPr lang="es-ES" noProof="0" smtClean="0"/>
              <a:pPr rtl="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a:xfrm>
            <a:off x="8075611" y="6019801"/>
            <a:ext cx="1396260" cy="228600"/>
          </a:xfrm>
        </p:spPr>
        <p:txBody>
          <a:bodyPr rtlCol="0"/>
          <a:lstStyle>
            <a:lvl1pPr>
              <a:defRPr/>
            </a:lvl1pPr>
          </a:lstStyle>
          <a:p>
            <a:fld id="{E3BAA520-A56B-49DA-92B3-D0067F0E655D}" type="datetime1">
              <a:rPr lang="es-ES" noProof="0" smtClean="0"/>
              <a:t>20/11/2021</a:t>
            </a:fld>
            <a:endParaRPr lang="es-ES" noProof="0"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492891"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grpSp>
        <p:nvGrpSpPr>
          <p:cNvPr id="8" name="Grupo 7"/>
          <p:cNvGrpSpPr/>
          <p:nvPr/>
        </p:nvGrpSpPr>
        <p:grpSpPr>
          <a:xfrm>
            <a:off x="595546" y="781398"/>
            <a:ext cx="6433398" cy="5053665"/>
            <a:chOff x="5162444" y="781398"/>
            <a:chExt cx="6433398" cy="5053665"/>
          </a:xfrm>
        </p:grpSpPr>
        <p:sp>
          <p:nvSpPr>
            <p:cNvPr id="9" name="Forma libre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 name="Forma libre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nvGrpSpPr>
            <p:cNvPr id="11" name="Grupo 10"/>
            <p:cNvGrpSpPr/>
            <p:nvPr/>
          </p:nvGrpSpPr>
          <p:grpSpPr>
            <a:xfrm>
              <a:off x="5814205" y="859113"/>
              <a:ext cx="5129146" cy="4880471"/>
              <a:chOff x="7856559" y="859113"/>
              <a:chExt cx="3086791" cy="4880471"/>
            </a:xfrm>
          </p:grpSpPr>
          <p:sp>
            <p:nvSpPr>
              <p:cNvPr id="20" name="Forma libre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 name="Forma libre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 name="Marcador de posición de imagen 2" descr="Marcador de posición vacío para agregar una imagen. Haga clic en el marcador de posición y seleccione la imagen que desee agregar."/>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es-ES" noProof="0"/>
              <a:t>Haga clic en el icono para agregar una imagen</a:t>
            </a:r>
            <a:endParaRPr lang="es-ES" noProof="0" dirty="0"/>
          </a:p>
        </p:txBody>
      </p:sp>
      <p:sp>
        <p:nvSpPr>
          <p:cNvPr id="4" name="Marcador de posición de texto 3"/>
          <p:cNvSpPr>
            <a:spLocks noGrp="1"/>
          </p:cNvSpPr>
          <p:nvPr>
            <p:ph type="body" sz="half" idx="2"/>
          </p:nvPr>
        </p:nvSpPr>
        <p:spPr>
          <a:xfrm>
            <a:off x="7492891" y="3555521"/>
            <a:ext cx="3840480"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p:txBody>
          <a:bodyPr rtlCol="0"/>
          <a:lstStyle>
            <a:lvl1pPr>
              <a:defRPr/>
            </a:lvl1pPr>
          </a:lstStyle>
          <a:p>
            <a:fld id="{D553999F-2B7E-4E53-B2AA-9D6AAB411625}" type="datetime1">
              <a:rPr lang="es-ES" noProof="0" smtClean="0"/>
              <a:t>20/11/2021</a:t>
            </a:fld>
            <a:endParaRPr lang="es-ES" noProof="0"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BB54249A-9EFC-47CA-B12B-CD3D7A872E84}" type="datetime1">
              <a:rPr lang="es-ES" noProof="0" smtClean="0"/>
              <a:t>20/11/2021</a:t>
            </a:fld>
            <a:endParaRPr lang="es-ES" noProof="0"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624268" y="304800"/>
            <a:ext cx="1729531" cy="5676900"/>
          </a:xfrm>
        </p:spPr>
        <p:txBody>
          <a:bodyPr vert="eaVert" rtlCol="0"/>
          <a:lstStyle>
            <a:lvl1pPr>
              <a:lnSpc>
                <a:spcPct val="100000"/>
              </a:lnSpc>
              <a:defRPr/>
            </a:lvl1pPr>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a:xfrm>
            <a:off x="838199" y="304800"/>
            <a:ext cx="8633671" cy="5676900"/>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BDA0C0C8-5684-43C4-904E-0FB22905C473}" type="datetime1">
              <a:rPr lang="es-ES" noProof="0" smtClean="0"/>
              <a:t>20/11/2021</a:t>
            </a:fld>
            <a:endParaRPr lang="es-ES" noProof="0"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2DB4623C-B897-4B83-BDAE-F115E20A574A}" type="datetime1">
              <a:rPr lang="es-ES" noProof="0" smtClean="0"/>
              <a:t>20/11/2021</a:t>
            </a:fld>
            <a:endParaRPr lang="es-ES" noProof="0"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265613" y="1828800"/>
            <a:ext cx="6858002" cy="1828800"/>
          </a:xfrm>
        </p:spPr>
        <p:txBody>
          <a:bodyPr rtlCol="0" anchor="b">
            <a:normAutofit/>
          </a:bodyPr>
          <a:lstStyle>
            <a:lvl1pPr algn="l" rtl="0">
              <a:defRPr sz="4400"/>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4265610" y="3733800"/>
            <a:ext cx="68580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es-ES" noProof="0"/>
              <a:t>Haga clic para modificar los estilos de texto del patrón</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sz="half" idx="1"/>
          </p:nvPr>
        </p:nvSpPr>
        <p:spPr>
          <a:xfrm>
            <a:off x="1065212" y="1825625"/>
            <a:ext cx="4954588"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contenido 3"/>
          <p:cNvSpPr>
            <a:spLocks noGrp="1"/>
          </p:cNvSpPr>
          <p:nvPr>
            <p:ph sz="half" idx="2"/>
          </p:nvPr>
        </p:nvSpPr>
        <p:spPr>
          <a:xfrm>
            <a:off x="6172200" y="1825625"/>
            <a:ext cx="4951414"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p:txBody>
          <a:bodyPr rtlCol="0"/>
          <a:lstStyle>
            <a:lvl1pPr>
              <a:defRPr/>
            </a:lvl1pPr>
          </a:lstStyle>
          <a:p>
            <a:fld id="{46DCB58F-E925-46E4-B6E4-85434F6F7AAB}" type="datetime1">
              <a:rPr lang="es-ES" noProof="0" smtClean="0"/>
              <a:t>20/11/2021</a:t>
            </a:fld>
            <a:endParaRPr lang="es-ES" noProof="0"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069848"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1069848"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texto 4"/>
          <p:cNvSpPr>
            <a:spLocks noGrp="1"/>
          </p:cNvSpPr>
          <p:nvPr>
            <p:ph type="body" sz="quarter" idx="3"/>
          </p:nvPr>
        </p:nvSpPr>
        <p:spPr>
          <a:xfrm>
            <a:off x="6172200"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6172200"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9" name="Marcador de posición de número de diapositiva 8"/>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8" name="Marcador de posición de pie de página 7"/>
          <p:cNvSpPr>
            <a:spLocks noGrp="1"/>
          </p:cNvSpPr>
          <p:nvPr>
            <p:ph type="ftr" sz="quarter" idx="11"/>
          </p:nvPr>
        </p:nvSpPr>
        <p:spPr/>
        <p:txBody>
          <a:bodyPr rtlCol="0"/>
          <a:lstStyle/>
          <a:p>
            <a:pPr rtl="0"/>
            <a:r>
              <a:rPr lang="es-ES" noProof="0"/>
              <a:t>Alberto de la Encina Vara</a:t>
            </a:r>
            <a:endParaRPr lang="es-ES" noProof="0" dirty="0"/>
          </a:p>
        </p:txBody>
      </p:sp>
      <p:sp>
        <p:nvSpPr>
          <p:cNvPr id="7" name="Marcador de posición de fecha 6"/>
          <p:cNvSpPr>
            <a:spLocks noGrp="1"/>
          </p:cNvSpPr>
          <p:nvPr>
            <p:ph type="dt" sz="half" idx="10"/>
          </p:nvPr>
        </p:nvSpPr>
        <p:spPr/>
        <p:txBody>
          <a:bodyPr rtlCol="0"/>
          <a:lstStyle>
            <a:lvl1pPr>
              <a:defRPr/>
            </a:lvl1pPr>
          </a:lstStyle>
          <a:p>
            <a:fld id="{640FB2C9-48A4-415D-9D77-1967959E94CA}" type="datetime1">
              <a:rPr lang="es-ES" noProof="0" smtClean="0"/>
              <a:t>20/11/2021</a:t>
            </a:fld>
            <a:endParaRPr lang="es-ES" noProof="0"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5" name="Marcador de posición de número de diapositiva 4"/>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4" name="Marcador de posición de pie de página 3"/>
          <p:cNvSpPr>
            <a:spLocks noGrp="1"/>
          </p:cNvSpPr>
          <p:nvPr>
            <p:ph type="ftr" sz="quarter" idx="11"/>
          </p:nvPr>
        </p:nvSpPr>
        <p:spPr/>
        <p:txBody>
          <a:bodyPr rtlCol="0"/>
          <a:lstStyle/>
          <a:p>
            <a:pPr rtl="0"/>
            <a:r>
              <a:rPr lang="es-ES" noProof="0"/>
              <a:t>Alberto de la Encina Vara</a:t>
            </a:r>
            <a:endParaRPr lang="es-ES" noProof="0" dirty="0"/>
          </a:p>
        </p:txBody>
      </p:sp>
      <p:sp>
        <p:nvSpPr>
          <p:cNvPr id="3" name="Marcador de posición de fecha 2"/>
          <p:cNvSpPr>
            <a:spLocks noGrp="1"/>
          </p:cNvSpPr>
          <p:nvPr>
            <p:ph type="dt" sz="half" idx="10"/>
          </p:nvPr>
        </p:nvSpPr>
        <p:spPr/>
        <p:txBody>
          <a:bodyPr rtlCol="0"/>
          <a:lstStyle>
            <a:lvl1pPr>
              <a:defRPr/>
            </a:lvl1pPr>
          </a:lstStyle>
          <a:p>
            <a:fld id="{438B106F-AADF-485C-AA6D-966058E0CC5B}" type="datetime1">
              <a:rPr lang="es-ES" noProof="0" smtClean="0"/>
              <a:t>20/11/2021</a:t>
            </a:fld>
            <a:endParaRPr lang="es-ES" noProof="0"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Marcador de posición de número de diapositiva 3"/>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3" name="Marcador de posición de pie de página 2"/>
          <p:cNvSpPr>
            <a:spLocks noGrp="1"/>
          </p:cNvSpPr>
          <p:nvPr>
            <p:ph type="ftr" sz="quarter" idx="11"/>
          </p:nvPr>
        </p:nvSpPr>
        <p:spPr/>
        <p:txBody>
          <a:bodyPr rtlCol="0"/>
          <a:lstStyle/>
          <a:p>
            <a:pPr rtl="0"/>
            <a:r>
              <a:rPr lang="es-ES" noProof="0"/>
              <a:t>Alberto de la Encina Vara</a:t>
            </a:r>
            <a:endParaRPr lang="es-ES" noProof="0" dirty="0"/>
          </a:p>
        </p:txBody>
      </p:sp>
      <p:sp>
        <p:nvSpPr>
          <p:cNvPr id="2" name="Marcador de posición de fecha 1"/>
          <p:cNvSpPr>
            <a:spLocks noGrp="1"/>
          </p:cNvSpPr>
          <p:nvPr>
            <p:ph type="dt" sz="half" idx="10"/>
          </p:nvPr>
        </p:nvSpPr>
        <p:spPr/>
        <p:txBody>
          <a:bodyPr rtlCol="0"/>
          <a:lstStyle>
            <a:lvl1pPr>
              <a:defRPr/>
            </a:lvl1pPr>
          </a:lstStyle>
          <a:p>
            <a:fld id="{EF7DD3E5-95B8-4534-A709-E227FCBD02D6}" type="datetime1">
              <a:rPr lang="es-ES" noProof="0" smtClean="0"/>
              <a:t>20/11/2021</a:t>
            </a:fld>
            <a:endParaRPr lang="es-ES" noProof="0"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o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a:xfrm>
            <a:off x="1065212" y="304799"/>
            <a:ext cx="10058402" cy="1216152"/>
          </a:xfrm>
        </p:spPr>
        <p:txBody>
          <a:bodyPr rtlCol="0"/>
          <a:lstStyle>
            <a:lvl1pPr algn="l" rtl="0">
              <a:defRPr/>
            </a:lvl1pPr>
          </a:lstStyle>
          <a:p>
            <a:pPr rtl="0"/>
            <a:r>
              <a:rPr lang="es-ES" noProof="0"/>
              <a:t>Haga clic para modificar el estilo de título del patrón</a:t>
            </a:r>
            <a:endParaRPr lang="es-ES" noProof="0" dirty="0"/>
          </a:p>
        </p:txBody>
      </p:sp>
      <p:grpSp>
        <p:nvGrpSpPr>
          <p:cNvPr id="9" name="Grupo 8"/>
          <p:cNvGrpSpPr/>
          <p:nvPr/>
        </p:nvGrpSpPr>
        <p:grpSpPr>
          <a:xfrm>
            <a:off x="1052422" y="1733550"/>
            <a:ext cx="4360503" cy="3050038"/>
            <a:chOff x="895350" y="3313113"/>
            <a:chExt cx="3613151" cy="2790825"/>
          </a:xfrm>
          <a:solidFill>
            <a:schemeClr val="tx1">
              <a:lumMod val="50000"/>
            </a:schemeClr>
          </a:solidFill>
        </p:grpSpPr>
        <p:sp>
          <p:nvSpPr>
            <p:cNvPr id="10"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0"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6" name="Marcador de posición de imagen 33" descr="Marcador de posición vacío para agregar una imagen. Haga clic en el marcador de posición y seleccione la imagen que desee agregar."/>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39" name="Marcador de posición de texto 3"/>
          <p:cNvSpPr>
            <a:spLocks noGrp="1"/>
          </p:cNvSpPr>
          <p:nvPr>
            <p:ph type="body" sz="half" idx="2"/>
          </p:nvPr>
        </p:nvSpPr>
        <p:spPr>
          <a:xfrm>
            <a:off x="1052423"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22" name="Grupo 21"/>
          <p:cNvGrpSpPr/>
          <p:nvPr/>
        </p:nvGrpSpPr>
        <p:grpSpPr>
          <a:xfrm>
            <a:off x="6763111" y="1733550"/>
            <a:ext cx="4360503" cy="3050038"/>
            <a:chOff x="895350" y="3313113"/>
            <a:chExt cx="3613151" cy="2790825"/>
          </a:xfrm>
          <a:solidFill>
            <a:schemeClr val="tx1">
              <a:lumMod val="50000"/>
            </a:schemeClr>
          </a:solidFill>
        </p:grpSpPr>
        <p:sp>
          <p:nvSpPr>
            <p:cNvPr id="2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7"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40" name="Marcador de posición de texto 3"/>
          <p:cNvSpPr>
            <a:spLocks noGrp="1"/>
          </p:cNvSpPr>
          <p:nvPr>
            <p:ph type="body" sz="half" idx="19"/>
          </p:nvPr>
        </p:nvSpPr>
        <p:spPr>
          <a:xfrm>
            <a:off x="6742908"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8C7862D9-87B8-4E62-A304-494207D094A9}" type="datetime1">
              <a:rPr lang="es-ES" noProof="0" smtClean="0"/>
              <a:t>20/11/2021</a:t>
            </a:fld>
            <a:endParaRPr lang="es-ES" noProof="0" dirty="0"/>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e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grpSp>
        <p:nvGrpSpPr>
          <p:cNvPr id="52" name="Grupo 51"/>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9" name="Marcador de posición de imagen 33" descr="Marcador de posición vacío para agregar una imagen. Haga clic en el marcador de posición y seleccione la imagen que desee agregar."/>
          <p:cNvSpPr>
            <a:spLocks noGrp="1"/>
          </p:cNvSpPr>
          <p:nvPr>
            <p:ph type="pic" sz="quarter" idx="19"/>
          </p:nvPr>
        </p:nvSpPr>
        <p:spPr>
          <a:xfrm>
            <a:off x="1249168" y="1824285"/>
            <a:ext cx="2715289"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1" name="Marcador de posición de texto 3"/>
          <p:cNvSpPr>
            <a:spLocks noGrp="1"/>
          </p:cNvSpPr>
          <p:nvPr>
            <p:ph type="body" sz="half" idx="2"/>
          </p:nvPr>
        </p:nvSpPr>
        <p:spPr>
          <a:xfrm>
            <a:off x="123521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84" name="Grupo 83"/>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8" name="Marcador de posición de imagen 33" descr="Marcador de posición vacío para agregar una imagen. Haga clic en el marcador de posición y seleccione la imagen que desee agregar."/>
          <p:cNvSpPr>
            <a:spLocks noGrp="1"/>
          </p:cNvSpPr>
          <p:nvPr>
            <p:ph type="pic" sz="quarter" idx="18"/>
          </p:nvPr>
        </p:nvSpPr>
        <p:spPr>
          <a:xfrm>
            <a:off x="4720924"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2" name="Marcador de posición de texto 3"/>
          <p:cNvSpPr>
            <a:spLocks noGrp="1"/>
          </p:cNvSpPr>
          <p:nvPr>
            <p:ph type="body" sz="half" idx="21"/>
          </p:nvPr>
        </p:nvSpPr>
        <p:spPr>
          <a:xfrm>
            <a:off x="4707208"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97" name="Grupo 96"/>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9"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80" name="Marcador de posición de imagen 33" descr="Marcador de posición vacío para agregar una imagen. Haga clic en el marcador de posición y seleccione la imagen que desee agregar."/>
          <p:cNvSpPr>
            <a:spLocks noGrp="1"/>
          </p:cNvSpPr>
          <p:nvPr>
            <p:ph type="pic" sz="quarter" idx="20"/>
          </p:nvPr>
        </p:nvSpPr>
        <p:spPr>
          <a:xfrm>
            <a:off x="8222798"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3" name="Marcador de posición de texto 3"/>
          <p:cNvSpPr>
            <a:spLocks noGrp="1"/>
          </p:cNvSpPr>
          <p:nvPr>
            <p:ph type="body" sz="half" idx="22"/>
          </p:nvPr>
        </p:nvSpPr>
        <p:spPr>
          <a:xfrm>
            <a:off x="820908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7F694F91-2F43-47E3-B763-F4C14F967562}" type="datetime1">
              <a:rPr lang="es-ES" noProof="0" smtClean="0"/>
              <a:t>20/11/2021</a:t>
            </a:fld>
            <a:endParaRPr lang="es-ES" noProof="0" dirty="0"/>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Marcador de posición de título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rtl="0"/>
            <a:r>
              <a:rPr lang="es-ES" noProof="0" dirty="0"/>
              <a:t>Editar estilos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número de diapositiva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rtl="0">
              <a:defRPr sz="1100">
                <a:solidFill>
                  <a:schemeClr val="tx1"/>
                </a:solidFill>
              </a:defRPr>
            </a:lvl1pPr>
          </a:lstStyle>
          <a:p>
            <a:pPr rtl="0"/>
            <a:fld id="{022B156B-59AE-415F-B24B-8756D48BB977}" type="slidenum">
              <a:rPr lang="es-ES" noProof="0" smtClean="0"/>
              <a:pPr rtl="0"/>
              <a:t>‹Nº›</a:t>
            </a:fld>
            <a:endParaRPr lang="es-ES" noProof="0" dirty="0"/>
          </a:p>
        </p:txBody>
      </p:sp>
      <p:sp>
        <p:nvSpPr>
          <p:cNvPr id="5" name="Marcador de posición de pie de página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rtl="0">
              <a:defRPr sz="1100">
                <a:solidFill>
                  <a:schemeClr val="tx1"/>
                </a:solidFill>
              </a:defRPr>
            </a:lvl1pPr>
          </a:lstStyle>
          <a:p>
            <a:pPr rtl="0"/>
            <a:r>
              <a:rPr lang="es-ES" noProof="0"/>
              <a:t>Alberto de la Encina Vara</a:t>
            </a:r>
            <a:endParaRPr lang="es-ES" noProof="0" dirty="0"/>
          </a:p>
        </p:txBody>
      </p:sp>
      <p:sp>
        <p:nvSpPr>
          <p:cNvPr id="4" name="Marcador de posición de fecha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rtl="0">
              <a:defRPr sz="1100">
                <a:solidFill>
                  <a:schemeClr val="tx1"/>
                </a:solidFill>
              </a:defRPr>
            </a:lvl1pPr>
          </a:lstStyle>
          <a:p>
            <a:fld id="{89810851-C74B-4933-869A-32CF9F184F44}" type="datetime1">
              <a:rPr lang="es-ES" noProof="0" smtClean="0"/>
              <a:t>20/11/2021</a:t>
            </a:fld>
            <a:endParaRPr lang="es-ES" noProof="0"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hf hdr="0" ftr="0" dt="0"/>
  <p:txStyles>
    <p:title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rtlCol="0"/>
          <a:lstStyle/>
          <a:p>
            <a:pPr rtl="0"/>
            <a:r>
              <a:rPr lang="es-ES" dirty="0"/>
              <a:t>Bases de datos</a:t>
            </a:r>
          </a:p>
        </p:txBody>
      </p:sp>
      <p:sp>
        <p:nvSpPr>
          <p:cNvPr id="3" name="Subtítulo 2"/>
          <p:cNvSpPr>
            <a:spLocks noGrp="1"/>
          </p:cNvSpPr>
          <p:nvPr>
            <p:ph type="subTitle" idx="1"/>
          </p:nvPr>
        </p:nvSpPr>
        <p:spPr/>
        <p:txBody>
          <a:bodyPr rtlCol="0"/>
          <a:lstStyle/>
          <a:p>
            <a:pPr rtl="0"/>
            <a:r>
              <a:rPr lang="es-ES" dirty="0"/>
              <a:t>PL-SQL</a:t>
            </a:r>
          </a:p>
        </p:txBody>
      </p:sp>
    </p:spTree>
    <p:extLst>
      <p:ext uri="{BB962C8B-B14F-4D97-AF65-F5344CB8AC3E}">
        <p14:creationId xmlns:p14="http://schemas.microsoft.com/office/powerpoint/2010/main" val="328724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CURSOR </a:t>
            </a:r>
            <a:r>
              <a:rPr lang="es-ES" dirty="0" err="1"/>
              <a:t>cmotos</a:t>
            </a:r>
            <a:r>
              <a:rPr lang="es-ES" dirty="0"/>
              <a:t> (cilindrada INTEGER DEFAULT 125) IS</a:t>
            </a:r>
          </a:p>
          <a:p>
            <a:pPr marL="0" indent="0">
              <a:buNone/>
            </a:pPr>
            <a:r>
              <a:rPr lang="es-ES" dirty="0"/>
              <a:t>	SELECT marca, modelo</a:t>
            </a:r>
          </a:p>
          <a:p>
            <a:pPr marL="0" indent="0">
              <a:buNone/>
            </a:pPr>
            <a:r>
              <a:rPr lang="es-ES" dirty="0"/>
              <a:t>	FROM motos</a:t>
            </a:r>
          </a:p>
          <a:p>
            <a:pPr marL="0" indent="0">
              <a:buNone/>
            </a:pPr>
            <a:r>
              <a:rPr lang="es-ES" dirty="0"/>
              <a:t>	WHERE </a:t>
            </a:r>
            <a:r>
              <a:rPr lang="es-ES" dirty="0" err="1"/>
              <a:t>cc</a:t>
            </a:r>
            <a:r>
              <a:rPr lang="es-ES" dirty="0"/>
              <a:t>&gt;=cilindrada;</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CURSORES</a:t>
            </a:r>
          </a:p>
        </p:txBody>
      </p:sp>
      <p:sp>
        <p:nvSpPr>
          <p:cNvPr id="6" name="Marcador de número de diapositiva 7">
            <a:extLst>
              <a:ext uri="{FF2B5EF4-FFF2-40B4-BE49-F238E27FC236}">
                <a16:creationId xmlns:a16="http://schemas.microsoft.com/office/drawing/2014/main" id="{948E409F-7DCE-4A4B-BE33-4FB895F3D008}"/>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10</a:t>
            </a:fld>
            <a:endParaRPr lang="es-ES" dirty="0"/>
          </a:p>
        </p:txBody>
      </p:sp>
      <p:sp>
        <p:nvSpPr>
          <p:cNvPr id="7" name="CuadroTexto 6">
            <a:extLst>
              <a:ext uri="{FF2B5EF4-FFF2-40B4-BE49-F238E27FC236}">
                <a16:creationId xmlns:a16="http://schemas.microsoft.com/office/drawing/2014/main" id="{4A4D8B32-F3AD-4044-A9B3-2442A6EBE09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4021161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a:t>
            </a:r>
          </a:p>
          <a:p>
            <a:pPr marL="0" indent="0">
              <a:buNone/>
            </a:pPr>
            <a:r>
              <a:rPr lang="es-ES" dirty="0"/>
              <a:t>OPEN </a:t>
            </a:r>
            <a:r>
              <a:rPr lang="es-ES" dirty="0" err="1"/>
              <a:t>cmotos</a:t>
            </a:r>
            <a:r>
              <a:rPr lang="es-ES" dirty="0"/>
              <a:t>;</a:t>
            </a:r>
          </a:p>
          <a:p>
            <a:pPr marL="0" indent="0">
              <a:buNone/>
            </a:pPr>
            <a:r>
              <a:rPr lang="es-ES" dirty="0"/>
              <a:t>LOOP</a:t>
            </a:r>
          </a:p>
          <a:p>
            <a:pPr marL="0" indent="0">
              <a:buNone/>
            </a:pPr>
            <a:r>
              <a:rPr lang="es-ES" dirty="0"/>
              <a:t>	FETCH </a:t>
            </a:r>
            <a:r>
              <a:rPr lang="es-ES" dirty="0" err="1"/>
              <a:t>cmotos</a:t>
            </a:r>
            <a:r>
              <a:rPr lang="es-ES" dirty="0"/>
              <a:t> INTO </a:t>
            </a:r>
            <a:r>
              <a:rPr lang="es-ES" dirty="0" err="1"/>
              <a:t>xmarca</a:t>
            </a:r>
            <a:r>
              <a:rPr lang="es-ES" dirty="0"/>
              <a:t>, </a:t>
            </a:r>
            <a:r>
              <a:rPr lang="es-ES" dirty="0" err="1"/>
              <a:t>xmodelo</a:t>
            </a:r>
            <a:r>
              <a:rPr lang="es-ES" dirty="0"/>
              <a:t>;</a:t>
            </a:r>
          </a:p>
          <a:p>
            <a:pPr marL="0" indent="0">
              <a:buNone/>
            </a:pPr>
            <a:r>
              <a:rPr lang="es-ES" dirty="0"/>
              <a:t>	EXIT WHEN </a:t>
            </a:r>
            <a:r>
              <a:rPr lang="es-ES" dirty="0" err="1"/>
              <a:t>cmotos%NOTFOUND</a:t>
            </a:r>
            <a:r>
              <a:rPr lang="es-ES" dirty="0"/>
              <a:t>;</a:t>
            </a:r>
          </a:p>
          <a:p>
            <a:pPr marL="0" indent="0">
              <a:buNone/>
            </a:pPr>
            <a:r>
              <a:rPr lang="es-ES" dirty="0"/>
              <a:t>	DBMS_OUTPUT.PUT_LINE(</a:t>
            </a:r>
            <a:r>
              <a:rPr lang="es-ES" dirty="0" err="1"/>
              <a:t>xmarca</a:t>
            </a:r>
            <a:r>
              <a:rPr lang="es-ES" dirty="0"/>
              <a:t> || ' ' || </a:t>
            </a:r>
            <a:r>
              <a:rPr lang="es-ES" dirty="0" err="1"/>
              <a:t>xmodelo</a:t>
            </a:r>
            <a:r>
              <a:rPr lang="es-ES" dirty="0"/>
              <a:t>);</a:t>
            </a:r>
          </a:p>
          <a:p>
            <a:pPr marL="0" indent="0">
              <a:buNone/>
            </a:pPr>
            <a:r>
              <a:rPr lang="es-ES" dirty="0"/>
              <a:t>END LOOP;</a:t>
            </a:r>
          </a:p>
          <a:p>
            <a:pPr marL="0" indent="0">
              <a:buNone/>
            </a:pPr>
            <a:r>
              <a:rPr lang="es-ES" dirty="0"/>
              <a:t>CLOSE </a:t>
            </a:r>
            <a:r>
              <a:rPr lang="es-ES" dirty="0" err="1"/>
              <a:t>cmotos</a:t>
            </a:r>
            <a:r>
              <a:rPr lang="es-ES" dirty="0"/>
              <a:t>;</a:t>
            </a:r>
          </a:p>
          <a:p>
            <a:pPr marL="0" indent="0">
              <a:buNone/>
            </a:pPr>
            <a:r>
              <a:rPr lang="es-ES" dirty="0"/>
              <a:t>********************</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CURSORES: Bucles </a:t>
            </a:r>
            <a:r>
              <a:rPr lang="es-ES" sz="3600" dirty="0" err="1"/>
              <a:t>Loop</a:t>
            </a:r>
            <a:endParaRPr lang="es-ES" sz="3600" dirty="0"/>
          </a:p>
        </p:txBody>
      </p:sp>
      <p:sp>
        <p:nvSpPr>
          <p:cNvPr id="6" name="Marcador de número de diapositiva 7">
            <a:extLst>
              <a:ext uri="{FF2B5EF4-FFF2-40B4-BE49-F238E27FC236}">
                <a16:creationId xmlns:a16="http://schemas.microsoft.com/office/drawing/2014/main" id="{E3F05B11-9F86-4F1A-BA12-068C09FBB2E1}"/>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11</a:t>
            </a:fld>
            <a:endParaRPr lang="es-ES" dirty="0"/>
          </a:p>
        </p:txBody>
      </p:sp>
      <p:sp>
        <p:nvSpPr>
          <p:cNvPr id="7" name="CuadroTexto 6">
            <a:extLst>
              <a:ext uri="{FF2B5EF4-FFF2-40B4-BE49-F238E27FC236}">
                <a16:creationId xmlns:a16="http://schemas.microsoft.com/office/drawing/2014/main" id="{40469E1B-0770-4C77-A11F-005997B140B5}"/>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73414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a:t>
            </a:r>
          </a:p>
          <a:p>
            <a:pPr marL="0" indent="0">
              <a:buNone/>
            </a:pPr>
            <a:r>
              <a:rPr lang="es-ES" dirty="0"/>
              <a:t>OPEN </a:t>
            </a:r>
            <a:r>
              <a:rPr lang="es-ES" dirty="0" err="1"/>
              <a:t>cmotos</a:t>
            </a:r>
            <a:r>
              <a:rPr lang="es-ES" dirty="0"/>
              <a:t>;</a:t>
            </a:r>
          </a:p>
          <a:p>
            <a:pPr marL="0" indent="0">
              <a:buNone/>
            </a:pPr>
            <a:r>
              <a:rPr lang="es-ES" dirty="0"/>
              <a:t>FETCH </a:t>
            </a:r>
            <a:r>
              <a:rPr lang="es-ES" dirty="0" err="1"/>
              <a:t>cmotos</a:t>
            </a:r>
            <a:r>
              <a:rPr lang="es-ES" dirty="0"/>
              <a:t> INTO </a:t>
            </a:r>
            <a:r>
              <a:rPr lang="es-ES" dirty="0" err="1"/>
              <a:t>xmarca</a:t>
            </a:r>
            <a:r>
              <a:rPr lang="es-ES" dirty="0"/>
              <a:t>, </a:t>
            </a:r>
            <a:r>
              <a:rPr lang="es-ES" dirty="0" err="1"/>
              <a:t>xmodelo</a:t>
            </a:r>
            <a:r>
              <a:rPr lang="es-ES" dirty="0"/>
              <a:t>;</a:t>
            </a:r>
          </a:p>
          <a:p>
            <a:pPr marL="0" indent="0">
              <a:buNone/>
            </a:pPr>
            <a:r>
              <a:rPr lang="es-ES" dirty="0"/>
              <a:t>WHILE </a:t>
            </a:r>
            <a:r>
              <a:rPr lang="es-ES" dirty="0" err="1"/>
              <a:t>cmotos%FOUND</a:t>
            </a:r>
            <a:r>
              <a:rPr lang="es-ES" dirty="0"/>
              <a:t> LOOP</a:t>
            </a:r>
          </a:p>
          <a:p>
            <a:pPr marL="0" indent="0">
              <a:buNone/>
            </a:pPr>
            <a:r>
              <a:rPr lang="es-ES" dirty="0"/>
              <a:t>	DBMS_OUTPUT.PUT_LINE(</a:t>
            </a:r>
            <a:r>
              <a:rPr lang="es-ES" dirty="0" err="1"/>
              <a:t>xmarca</a:t>
            </a:r>
            <a:r>
              <a:rPr lang="es-ES" dirty="0"/>
              <a:t> || ' ' || </a:t>
            </a:r>
            <a:r>
              <a:rPr lang="es-ES" dirty="0" err="1"/>
              <a:t>xmodelo</a:t>
            </a:r>
            <a:r>
              <a:rPr lang="es-ES" dirty="0"/>
              <a:t>);</a:t>
            </a:r>
          </a:p>
          <a:p>
            <a:pPr marL="0" indent="0">
              <a:buNone/>
            </a:pPr>
            <a:r>
              <a:rPr lang="es-ES" dirty="0"/>
              <a:t>	FETCH </a:t>
            </a:r>
            <a:r>
              <a:rPr lang="es-ES" dirty="0" err="1"/>
              <a:t>cmotos</a:t>
            </a:r>
            <a:r>
              <a:rPr lang="es-ES" dirty="0"/>
              <a:t> INTO </a:t>
            </a:r>
            <a:r>
              <a:rPr lang="es-ES" dirty="0" err="1"/>
              <a:t>xmarca</a:t>
            </a:r>
            <a:r>
              <a:rPr lang="es-ES" dirty="0"/>
              <a:t>, </a:t>
            </a:r>
            <a:r>
              <a:rPr lang="es-ES" dirty="0" err="1"/>
              <a:t>xmodelo</a:t>
            </a:r>
            <a:r>
              <a:rPr lang="es-ES" dirty="0"/>
              <a:t>;</a:t>
            </a:r>
          </a:p>
          <a:p>
            <a:pPr marL="0" indent="0">
              <a:buNone/>
            </a:pPr>
            <a:r>
              <a:rPr lang="es-ES" dirty="0"/>
              <a:t>END LOOP;</a:t>
            </a:r>
          </a:p>
          <a:p>
            <a:pPr marL="0" indent="0">
              <a:buNone/>
            </a:pPr>
            <a:r>
              <a:rPr lang="es-ES" dirty="0"/>
              <a:t>CLOSE </a:t>
            </a:r>
            <a:r>
              <a:rPr lang="es-ES" dirty="0" err="1"/>
              <a:t>cmotos</a:t>
            </a:r>
            <a:r>
              <a:rPr lang="es-ES" dirty="0"/>
              <a:t>;</a:t>
            </a:r>
          </a:p>
          <a:p>
            <a:pPr marL="0" indent="0">
              <a:buNone/>
            </a:pPr>
            <a:r>
              <a:rPr lang="es-ES" dirty="0"/>
              <a:t>**********************</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CURSORES: Bucles </a:t>
            </a:r>
            <a:r>
              <a:rPr lang="es-ES" sz="3600" dirty="0" err="1"/>
              <a:t>While</a:t>
            </a:r>
            <a:endParaRPr lang="es-ES" sz="3600" dirty="0"/>
          </a:p>
        </p:txBody>
      </p:sp>
      <p:sp>
        <p:nvSpPr>
          <p:cNvPr id="6" name="Marcador de número de diapositiva 7">
            <a:extLst>
              <a:ext uri="{FF2B5EF4-FFF2-40B4-BE49-F238E27FC236}">
                <a16:creationId xmlns:a16="http://schemas.microsoft.com/office/drawing/2014/main" id="{466F0B7D-2016-4291-B90D-36A0F4FE66B0}"/>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12</a:t>
            </a:fld>
            <a:endParaRPr lang="es-ES" dirty="0"/>
          </a:p>
        </p:txBody>
      </p:sp>
      <p:sp>
        <p:nvSpPr>
          <p:cNvPr id="7" name="CuadroTexto 6">
            <a:extLst>
              <a:ext uri="{FF2B5EF4-FFF2-40B4-BE49-F238E27FC236}">
                <a16:creationId xmlns:a16="http://schemas.microsoft.com/office/drawing/2014/main" id="{F7605280-B056-4EC6-AD8F-0A183BEE018B}"/>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88947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2" y="735203"/>
            <a:ext cx="11126787" cy="5284598"/>
          </a:xfrm>
        </p:spPr>
        <p:txBody>
          <a:bodyPr/>
          <a:lstStyle/>
          <a:p>
            <a:pPr marL="0" indent="0">
              <a:buNone/>
            </a:pPr>
            <a:r>
              <a:rPr lang="es-ES" dirty="0"/>
              <a:t>**********************</a:t>
            </a:r>
          </a:p>
          <a:p>
            <a:pPr marL="0" indent="0">
              <a:buNone/>
            </a:pPr>
            <a:r>
              <a:rPr lang="es-ES" dirty="0"/>
              <a:t>FOR moto IN </a:t>
            </a:r>
            <a:r>
              <a:rPr lang="es-ES" dirty="0" err="1"/>
              <a:t>cmotos</a:t>
            </a:r>
            <a:r>
              <a:rPr lang="es-ES" dirty="0"/>
              <a:t> LOOP</a:t>
            </a:r>
          </a:p>
          <a:p>
            <a:pPr marL="0" indent="0">
              <a:buNone/>
            </a:pPr>
            <a:r>
              <a:rPr lang="es-ES" dirty="0"/>
              <a:t>	DBMS_OUTPUT.PUT_LINE(</a:t>
            </a:r>
            <a:r>
              <a:rPr lang="es-ES" dirty="0" err="1"/>
              <a:t>moto.marca</a:t>
            </a:r>
            <a:r>
              <a:rPr lang="es-ES" dirty="0"/>
              <a:t> || ' ' || </a:t>
            </a:r>
            <a:r>
              <a:rPr lang="es-ES" dirty="0" err="1"/>
              <a:t>moto.modelo</a:t>
            </a:r>
            <a:r>
              <a:rPr lang="es-ES" dirty="0"/>
              <a:t>);</a:t>
            </a:r>
          </a:p>
          <a:p>
            <a:pPr marL="0" indent="0">
              <a:buNone/>
            </a:pPr>
            <a:r>
              <a:rPr lang="es-ES" dirty="0"/>
              <a:t>END LOOP;</a:t>
            </a:r>
          </a:p>
          <a:p>
            <a:pPr marL="0" indent="0">
              <a:buNone/>
            </a:pPr>
            <a:r>
              <a:rPr lang="es-ES" dirty="0"/>
              <a:t>-- No hace falta ni abrir ni cerrar el cursor.</a:t>
            </a:r>
          </a:p>
          <a:p>
            <a:pPr marL="0" indent="0">
              <a:buNone/>
            </a:pPr>
            <a:r>
              <a:rPr lang="es-ES" dirty="0"/>
              <a:t>**********************</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CURSORES: Bucles </a:t>
            </a:r>
            <a:r>
              <a:rPr lang="es-ES" sz="3600" dirty="0" err="1"/>
              <a:t>For</a:t>
            </a:r>
            <a:endParaRPr lang="es-ES" sz="3600" dirty="0"/>
          </a:p>
        </p:txBody>
      </p:sp>
      <p:sp>
        <p:nvSpPr>
          <p:cNvPr id="6" name="Marcador de número de diapositiva 7">
            <a:extLst>
              <a:ext uri="{FF2B5EF4-FFF2-40B4-BE49-F238E27FC236}">
                <a16:creationId xmlns:a16="http://schemas.microsoft.com/office/drawing/2014/main" id="{7D845785-D8A7-4628-970A-EFD7072B3061}"/>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13</a:t>
            </a:fld>
            <a:endParaRPr lang="es-ES" dirty="0"/>
          </a:p>
        </p:txBody>
      </p:sp>
      <p:sp>
        <p:nvSpPr>
          <p:cNvPr id="7" name="CuadroTexto 6">
            <a:extLst>
              <a:ext uri="{FF2B5EF4-FFF2-40B4-BE49-F238E27FC236}">
                <a16:creationId xmlns:a16="http://schemas.microsoft.com/office/drawing/2014/main" id="{D0E3914B-66EB-4C79-B26F-0FC91FFD1E6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11607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normAutofit/>
          </a:bodyPr>
          <a:lstStyle/>
          <a:p>
            <a:pPr marL="0" indent="0">
              <a:buNone/>
            </a:pPr>
            <a:r>
              <a:rPr lang="es-ES" dirty="0"/>
              <a:t>• %FOUND. Desde que el cursor es abierto hasta que se obtiene la primera fila el valor de %FOUND es NULL. Tras obtener una fila %FOUND devuelve TRUE si realmente se ha podido obtener una fila FALSE en otro caso.</a:t>
            </a:r>
          </a:p>
          <a:p>
            <a:pPr marL="0" indent="0">
              <a:buNone/>
            </a:pPr>
            <a:r>
              <a:rPr lang="es-ES" dirty="0"/>
              <a:t>• %ISOPEN. Devuelve TRUE si el cursor se ha abierto y FALSE en otro caso.</a:t>
            </a:r>
          </a:p>
          <a:p>
            <a:pPr marL="0" indent="0">
              <a:buNone/>
            </a:pPr>
            <a:r>
              <a:rPr lang="es-ES" dirty="0"/>
              <a:t>• %NOTFOUND. Es el opuesto de %FOUND.</a:t>
            </a:r>
          </a:p>
          <a:p>
            <a:pPr marL="0" indent="0">
              <a:buNone/>
            </a:pPr>
            <a:r>
              <a:rPr lang="es-ES" dirty="0"/>
              <a:t>• %ROWCOUNT. Antes de que se obtenga alguna fila %ROWCOUNT devuelve el valor 0, después de que se haya obtenido alguna fila devuelve el número de filas que se han obtenido hasta el momento (es decir el número de FETCH exitosas hasta el momento).</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CURSORES: Variables</a:t>
            </a:r>
          </a:p>
        </p:txBody>
      </p:sp>
      <p:sp>
        <p:nvSpPr>
          <p:cNvPr id="6" name="Marcador de número de diapositiva 7">
            <a:extLst>
              <a:ext uri="{FF2B5EF4-FFF2-40B4-BE49-F238E27FC236}">
                <a16:creationId xmlns:a16="http://schemas.microsoft.com/office/drawing/2014/main" id="{C2A01E67-7EE7-4A65-A079-A40AF940D12B}"/>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14</a:t>
            </a:fld>
            <a:endParaRPr lang="es-ES" dirty="0"/>
          </a:p>
        </p:txBody>
      </p:sp>
      <p:sp>
        <p:nvSpPr>
          <p:cNvPr id="7" name="CuadroTexto 6">
            <a:extLst>
              <a:ext uri="{FF2B5EF4-FFF2-40B4-BE49-F238E27FC236}">
                <a16:creationId xmlns:a16="http://schemas.microsoft.com/office/drawing/2014/main" id="{2C56172A-BC93-43DA-89CE-C93B07A5F674}"/>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3896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3" y="697102"/>
            <a:ext cx="10780889" cy="5284598"/>
          </a:xfrm>
        </p:spPr>
        <p:txBody>
          <a:bodyPr>
            <a:normAutofit/>
          </a:bodyPr>
          <a:lstStyle/>
          <a:p>
            <a:pPr marL="0" indent="0">
              <a:buNone/>
            </a:pPr>
            <a:r>
              <a:rPr lang="es-ES" dirty="0"/>
              <a:t>CREATE [OR REPLACE] PROCEDURE &lt;nombre&gt; [(&lt;</a:t>
            </a:r>
            <a:r>
              <a:rPr lang="es-ES" dirty="0" err="1"/>
              <a:t>parámetrol</a:t>
            </a:r>
            <a:r>
              <a:rPr lang="es-ES" dirty="0"/>
              <a:t>&gt;, ... &lt;</a:t>
            </a:r>
            <a:r>
              <a:rPr lang="es-ES" dirty="0" err="1"/>
              <a:t>parámetroN</a:t>
            </a:r>
            <a:r>
              <a:rPr lang="es-ES" dirty="0"/>
              <a:t>&gt;)] IS</a:t>
            </a:r>
          </a:p>
          <a:p>
            <a:pPr marL="0" indent="0">
              <a:buNone/>
            </a:pPr>
            <a:r>
              <a:rPr lang="es-ES" dirty="0"/>
              <a:t>	[&lt;declaraciones de variables, constantes, ..&gt;]</a:t>
            </a:r>
          </a:p>
          <a:p>
            <a:pPr marL="0" indent="0">
              <a:buNone/>
            </a:pPr>
            <a:r>
              <a:rPr lang="es-ES" dirty="0"/>
              <a:t>BEGIN</a:t>
            </a:r>
          </a:p>
          <a:p>
            <a:pPr marL="0" indent="0">
              <a:buNone/>
            </a:pPr>
            <a:r>
              <a:rPr lang="es-ES" dirty="0"/>
              <a:t>	sentencias;</a:t>
            </a:r>
          </a:p>
          <a:p>
            <a:pPr marL="0" indent="0">
              <a:buNone/>
            </a:pPr>
            <a:r>
              <a:rPr lang="es-ES" dirty="0"/>
              <a:t>[EXCEPTION</a:t>
            </a:r>
          </a:p>
          <a:p>
            <a:pPr marL="0" indent="0">
              <a:buNone/>
            </a:pPr>
            <a:r>
              <a:rPr lang="es-ES" dirty="0"/>
              <a:t>	manejadores de excepciones;]</a:t>
            </a:r>
          </a:p>
          <a:p>
            <a:pPr marL="0" indent="0">
              <a:buNone/>
            </a:pPr>
            <a:r>
              <a:rPr lang="es-ES" dirty="0"/>
              <a:t>END [&lt;nombre&gt;];</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Procedimientos</a:t>
            </a:r>
          </a:p>
        </p:txBody>
      </p:sp>
      <p:sp>
        <p:nvSpPr>
          <p:cNvPr id="6" name="Marcador de número de diapositiva 7">
            <a:extLst>
              <a:ext uri="{FF2B5EF4-FFF2-40B4-BE49-F238E27FC236}">
                <a16:creationId xmlns:a16="http://schemas.microsoft.com/office/drawing/2014/main" id="{B1B21C0A-DF15-4FC5-8FA9-B05525E76F6B}"/>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15</a:t>
            </a:fld>
            <a:endParaRPr lang="es-ES" dirty="0"/>
          </a:p>
        </p:txBody>
      </p:sp>
      <p:sp>
        <p:nvSpPr>
          <p:cNvPr id="7" name="CuadroTexto 6">
            <a:extLst>
              <a:ext uri="{FF2B5EF4-FFF2-40B4-BE49-F238E27FC236}">
                <a16:creationId xmlns:a16="http://schemas.microsoft.com/office/drawing/2014/main" id="{7011E5AB-71F2-47E7-9201-4CCD5923015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43185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3" y="697102"/>
            <a:ext cx="10616503" cy="5284598"/>
          </a:xfrm>
        </p:spPr>
        <p:txBody>
          <a:bodyPr>
            <a:normAutofit/>
          </a:bodyPr>
          <a:lstStyle/>
          <a:p>
            <a:pPr marL="0" indent="0">
              <a:buNone/>
            </a:pPr>
            <a:r>
              <a:rPr lang="es-ES" dirty="0"/>
              <a:t>CREATE [OR REPLACE] FUNCTION &lt;nombre&gt; [(&lt;</a:t>
            </a:r>
            <a:r>
              <a:rPr lang="es-ES" dirty="0" err="1"/>
              <a:t>parámetrol</a:t>
            </a:r>
            <a:r>
              <a:rPr lang="es-ES" dirty="0"/>
              <a:t>&gt;, ... &lt;</a:t>
            </a:r>
            <a:r>
              <a:rPr lang="es-ES" dirty="0" err="1"/>
              <a:t>parámetroN</a:t>
            </a:r>
            <a:r>
              <a:rPr lang="es-ES" dirty="0"/>
              <a:t>&gt;)] RETURN &lt;tipo&gt; IS</a:t>
            </a:r>
          </a:p>
          <a:p>
            <a:pPr marL="0" indent="0">
              <a:buNone/>
            </a:pPr>
            <a:r>
              <a:rPr lang="es-ES" dirty="0"/>
              <a:t>	[&lt;declaraciones de variables, constantes, ..&gt;]</a:t>
            </a:r>
          </a:p>
          <a:p>
            <a:pPr marL="0" indent="0">
              <a:buNone/>
            </a:pPr>
            <a:r>
              <a:rPr lang="es-ES" dirty="0"/>
              <a:t>BEGIN</a:t>
            </a:r>
          </a:p>
          <a:p>
            <a:pPr marL="0" indent="0">
              <a:buNone/>
            </a:pPr>
            <a:r>
              <a:rPr lang="es-ES" dirty="0"/>
              <a:t>	sentencias;</a:t>
            </a:r>
          </a:p>
          <a:p>
            <a:pPr marL="0" indent="0">
              <a:buNone/>
            </a:pPr>
            <a:r>
              <a:rPr lang="es-ES" dirty="0"/>
              <a:t>	RETURN v; -- La función devuelve el valor de la variable v.</a:t>
            </a:r>
          </a:p>
          <a:p>
            <a:pPr marL="0" indent="0">
              <a:buNone/>
            </a:pPr>
            <a:r>
              <a:rPr lang="es-ES" dirty="0"/>
              <a:t>[EXCEPTION </a:t>
            </a:r>
          </a:p>
          <a:p>
            <a:pPr marL="0" indent="0">
              <a:buNone/>
            </a:pPr>
            <a:r>
              <a:rPr lang="es-ES" dirty="0"/>
              <a:t>	manejadores de excepciones;]</a:t>
            </a:r>
          </a:p>
          <a:p>
            <a:pPr marL="0" indent="0">
              <a:buNone/>
            </a:pPr>
            <a:r>
              <a:rPr lang="es-ES" dirty="0"/>
              <a:t>END [&lt;nombre&gt;];</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Funciones</a:t>
            </a:r>
          </a:p>
        </p:txBody>
      </p:sp>
      <p:sp>
        <p:nvSpPr>
          <p:cNvPr id="6" name="Marcador de número de diapositiva 7">
            <a:extLst>
              <a:ext uri="{FF2B5EF4-FFF2-40B4-BE49-F238E27FC236}">
                <a16:creationId xmlns:a16="http://schemas.microsoft.com/office/drawing/2014/main" id="{5231C072-CE9B-479E-A3BA-80473F0A8C78}"/>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16</a:t>
            </a:fld>
            <a:endParaRPr lang="es-ES" dirty="0"/>
          </a:p>
        </p:txBody>
      </p:sp>
      <p:sp>
        <p:nvSpPr>
          <p:cNvPr id="7" name="CuadroTexto 6">
            <a:extLst>
              <a:ext uri="{FF2B5EF4-FFF2-40B4-BE49-F238E27FC236}">
                <a16:creationId xmlns:a16="http://schemas.microsoft.com/office/drawing/2014/main" id="{322739FE-6041-48BE-9BC3-DC80A39D4E83}"/>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124895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3" y="697102"/>
            <a:ext cx="10616503" cy="5284598"/>
          </a:xfrm>
        </p:spPr>
        <p:txBody>
          <a:bodyPr>
            <a:normAutofit/>
          </a:bodyPr>
          <a:lstStyle/>
          <a:p>
            <a:pPr marL="0" indent="0">
              <a:buNone/>
            </a:pPr>
            <a:r>
              <a:rPr lang="es-ES" dirty="0"/>
              <a:t>RAISE_APPLICATION_ERROR(-20000, 'Usted no debería borrar filas’);</a:t>
            </a:r>
          </a:p>
          <a:p>
            <a:pPr marL="0" indent="0">
              <a:buNone/>
            </a:pPr>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Excepciones</a:t>
            </a:r>
          </a:p>
        </p:txBody>
      </p:sp>
      <p:sp>
        <p:nvSpPr>
          <p:cNvPr id="6" name="Marcador de número de diapositiva 7">
            <a:extLst>
              <a:ext uri="{FF2B5EF4-FFF2-40B4-BE49-F238E27FC236}">
                <a16:creationId xmlns:a16="http://schemas.microsoft.com/office/drawing/2014/main" id="{AADDD12C-54D7-4BEF-9053-7F127E14FC5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17</a:t>
            </a:fld>
            <a:endParaRPr lang="es-ES" dirty="0"/>
          </a:p>
        </p:txBody>
      </p:sp>
      <p:sp>
        <p:nvSpPr>
          <p:cNvPr id="7" name="CuadroTexto 6">
            <a:extLst>
              <a:ext uri="{FF2B5EF4-FFF2-40B4-BE49-F238E27FC236}">
                <a16:creationId xmlns:a16="http://schemas.microsoft.com/office/drawing/2014/main" id="{6013C84B-9D9A-4C6C-936C-E1E0DBD9DC26}"/>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446651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0291F1-5E07-413F-9623-269CA62ACC8E}"/>
              </a:ext>
            </a:extLst>
          </p:cNvPr>
          <p:cNvSpPr>
            <a:spLocks noGrp="1"/>
          </p:cNvSpPr>
          <p:nvPr>
            <p:ph type="title"/>
          </p:nvPr>
        </p:nvSpPr>
        <p:spPr>
          <a:xfrm>
            <a:off x="1066799" y="150564"/>
            <a:ext cx="10058402" cy="546538"/>
          </a:xfrm>
        </p:spPr>
        <p:txBody>
          <a:bodyPr anchor="t" anchorCtr="0">
            <a:noAutofit/>
          </a:bodyPr>
          <a:lstStyle/>
          <a:p>
            <a:pPr algn="ctr"/>
            <a:r>
              <a:rPr lang="es-ES" sz="3600" dirty="0"/>
              <a:t>PL-SQL</a:t>
            </a:r>
          </a:p>
        </p:txBody>
      </p:sp>
      <p:sp>
        <p:nvSpPr>
          <p:cNvPr id="5" name="Marcador de número de diapositiva 7">
            <a:extLst>
              <a:ext uri="{FF2B5EF4-FFF2-40B4-BE49-F238E27FC236}">
                <a16:creationId xmlns:a16="http://schemas.microsoft.com/office/drawing/2014/main" id="{CD8135D7-316D-4DF2-8DD0-09C17161920B}"/>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a:t>
            </a:fld>
            <a:endParaRPr lang="es-ES" dirty="0"/>
          </a:p>
        </p:txBody>
      </p:sp>
      <p:sp>
        <p:nvSpPr>
          <p:cNvPr id="6" name="CuadroTexto 5">
            <a:extLst>
              <a:ext uri="{FF2B5EF4-FFF2-40B4-BE49-F238E27FC236}">
                <a16:creationId xmlns:a16="http://schemas.microsoft.com/office/drawing/2014/main" id="{49994B0E-E9D2-457E-9B07-5B6125E32FA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graphicFrame>
        <p:nvGraphicFramePr>
          <p:cNvPr id="3" name="Tabla 3">
            <a:extLst>
              <a:ext uri="{FF2B5EF4-FFF2-40B4-BE49-F238E27FC236}">
                <a16:creationId xmlns:a16="http://schemas.microsoft.com/office/drawing/2014/main" id="{BDA9CF8C-C0B6-4B45-BEFE-AB8D6340DE72}"/>
              </a:ext>
            </a:extLst>
          </p:cNvPr>
          <p:cNvGraphicFramePr>
            <a:graphicFrameLocks noGrp="1"/>
          </p:cNvGraphicFramePr>
          <p:nvPr>
            <p:ph idx="1"/>
            <p:extLst>
              <p:ext uri="{D42A27DB-BD31-4B8C-83A1-F6EECF244321}">
                <p14:modId xmlns:p14="http://schemas.microsoft.com/office/powerpoint/2010/main" val="3059343324"/>
              </p:ext>
            </p:extLst>
          </p:nvPr>
        </p:nvGraphicFramePr>
        <p:xfrm>
          <a:off x="728791" y="1836681"/>
          <a:ext cx="3916782" cy="2850931"/>
        </p:xfrm>
        <a:graphic>
          <a:graphicData uri="http://schemas.openxmlformats.org/drawingml/2006/table">
            <a:tbl>
              <a:tblPr firstRow="1" bandRow="1">
                <a:tableStyleId>{F5AB1C69-6EDB-4FF4-983F-18BD219EF322}</a:tableStyleId>
              </a:tblPr>
              <a:tblGrid>
                <a:gridCol w="3916782">
                  <a:extLst>
                    <a:ext uri="{9D8B030D-6E8A-4147-A177-3AD203B41FA5}">
                      <a16:colId xmlns:a16="http://schemas.microsoft.com/office/drawing/2014/main" val="2122800980"/>
                    </a:ext>
                  </a:extLst>
                </a:gridCol>
              </a:tblGrid>
              <a:tr h="501489">
                <a:tc>
                  <a:txBody>
                    <a:bodyPr/>
                    <a:lstStyle/>
                    <a:p>
                      <a:pPr algn="ctr"/>
                      <a:r>
                        <a:rPr lang="es-ES" dirty="0"/>
                        <a:t>Estructurado</a:t>
                      </a:r>
                    </a:p>
                  </a:txBody>
                  <a:tcPr anchor="ctr"/>
                </a:tc>
                <a:extLst>
                  <a:ext uri="{0D108BD9-81ED-4DB2-BD59-A6C34878D82A}">
                    <a16:rowId xmlns:a16="http://schemas.microsoft.com/office/drawing/2014/main" val="4037846422"/>
                  </a:ext>
                </a:extLst>
              </a:tr>
              <a:tr h="2349442">
                <a:tc>
                  <a:txBody>
                    <a:bodyPr/>
                    <a:lstStyle/>
                    <a:p>
                      <a:pPr marL="285750" indent="-285750">
                        <a:buFont typeface="Arial" panose="020B0604020202020204" pitchFamily="34" charset="0"/>
                        <a:buChar char="•"/>
                      </a:pPr>
                      <a:r>
                        <a:rPr lang="es-ES" dirty="0"/>
                        <a:t>Variables</a:t>
                      </a:r>
                    </a:p>
                    <a:p>
                      <a:pPr marL="285750" indent="-285750">
                        <a:buFont typeface="Arial" panose="020B0604020202020204" pitchFamily="34" charset="0"/>
                        <a:buChar char="•"/>
                      </a:pPr>
                      <a:r>
                        <a:rPr lang="es-ES" dirty="0"/>
                        <a:t>Sentencias:</a:t>
                      </a:r>
                    </a:p>
                    <a:p>
                      <a:pPr marL="742950" lvl="1" indent="-285750">
                        <a:buFont typeface="Arial" panose="020B0604020202020204" pitchFamily="34" charset="0"/>
                        <a:buChar char="•"/>
                      </a:pPr>
                      <a:r>
                        <a:rPr lang="es-ES" dirty="0"/>
                        <a:t>Composición</a:t>
                      </a:r>
                    </a:p>
                    <a:p>
                      <a:pPr marL="742950" lvl="1" indent="-285750">
                        <a:buFont typeface="Arial" panose="020B0604020202020204" pitchFamily="34" charset="0"/>
                        <a:buChar char="•"/>
                      </a:pPr>
                      <a:r>
                        <a:rPr lang="es-ES" dirty="0"/>
                        <a:t>Condicionales</a:t>
                      </a:r>
                    </a:p>
                    <a:p>
                      <a:pPr marL="742950" lvl="1" indent="-285750">
                        <a:buFont typeface="Arial" panose="020B0604020202020204" pitchFamily="34" charset="0"/>
                        <a:buChar char="•"/>
                      </a:pPr>
                      <a:r>
                        <a:rPr lang="es-ES" dirty="0"/>
                        <a:t>Bucles</a:t>
                      </a:r>
                    </a:p>
                    <a:p>
                      <a:pPr marL="285750" lvl="0" indent="-285750">
                        <a:buFont typeface="Arial" panose="020B0604020202020204" pitchFamily="34" charset="0"/>
                        <a:buChar char="•"/>
                      </a:pPr>
                      <a:r>
                        <a:rPr lang="es-ES" dirty="0"/>
                        <a:t>Procedimientos/funciones</a:t>
                      </a:r>
                    </a:p>
                  </a:txBody>
                  <a:tcPr anchor="ctr"/>
                </a:tc>
                <a:extLst>
                  <a:ext uri="{0D108BD9-81ED-4DB2-BD59-A6C34878D82A}">
                    <a16:rowId xmlns:a16="http://schemas.microsoft.com/office/drawing/2014/main" val="3014530574"/>
                  </a:ext>
                </a:extLst>
              </a:tr>
            </a:tbl>
          </a:graphicData>
        </a:graphic>
      </p:graphicFrame>
      <p:sp>
        <p:nvSpPr>
          <p:cNvPr id="4" name="Cruz 3">
            <a:extLst>
              <a:ext uri="{FF2B5EF4-FFF2-40B4-BE49-F238E27FC236}">
                <a16:creationId xmlns:a16="http://schemas.microsoft.com/office/drawing/2014/main" id="{AA5930CC-16A1-436C-BC72-828F5AF4D7F7}"/>
              </a:ext>
            </a:extLst>
          </p:cNvPr>
          <p:cNvSpPr/>
          <p:nvPr/>
        </p:nvSpPr>
        <p:spPr>
          <a:xfrm>
            <a:off x="5171088" y="2590490"/>
            <a:ext cx="1440000" cy="1440000"/>
          </a:xfrm>
          <a:prstGeom prst="plus">
            <a:avLst>
              <a:gd name="adj" fmla="val 40126"/>
            </a:avLst>
          </a:prstGeom>
          <a:solidFill>
            <a:schemeClr val="tx1">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graphicFrame>
        <p:nvGraphicFramePr>
          <p:cNvPr id="8" name="Tabla 3">
            <a:extLst>
              <a:ext uri="{FF2B5EF4-FFF2-40B4-BE49-F238E27FC236}">
                <a16:creationId xmlns:a16="http://schemas.microsoft.com/office/drawing/2014/main" id="{C2EACC61-F67D-40B9-BDBF-67676DC3D2C3}"/>
              </a:ext>
            </a:extLst>
          </p:cNvPr>
          <p:cNvGraphicFramePr>
            <a:graphicFrameLocks/>
          </p:cNvGraphicFramePr>
          <p:nvPr>
            <p:extLst>
              <p:ext uri="{D42A27DB-BD31-4B8C-83A1-F6EECF244321}">
                <p14:modId xmlns:p14="http://schemas.microsoft.com/office/powerpoint/2010/main" val="4193374931"/>
              </p:ext>
            </p:extLst>
          </p:nvPr>
        </p:nvGraphicFramePr>
        <p:xfrm>
          <a:off x="7877584" y="1534509"/>
          <a:ext cx="3400015" cy="3788981"/>
        </p:xfrm>
        <a:graphic>
          <a:graphicData uri="http://schemas.openxmlformats.org/drawingml/2006/table">
            <a:tbl>
              <a:tblPr firstRow="1" bandRow="1">
                <a:tableStyleId>{F5AB1C69-6EDB-4FF4-983F-18BD219EF322}</a:tableStyleId>
              </a:tblPr>
              <a:tblGrid>
                <a:gridCol w="3400015">
                  <a:extLst>
                    <a:ext uri="{9D8B030D-6E8A-4147-A177-3AD203B41FA5}">
                      <a16:colId xmlns:a16="http://schemas.microsoft.com/office/drawing/2014/main" val="2122800980"/>
                    </a:ext>
                  </a:extLst>
                </a:gridCol>
              </a:tblGrid>
              <a:tr h="502520">
                <a:tc>
                  <a:txBody>
                    <a:bodyPr/>
                    <a:lstStyle/>
                    <a:p>
                      <a:pPr algn="ctr"/>
                      <a:r>
                        <a:rPr lang="es-ES" dirty="0"/>
                        <a:t>SQL</a:t>
                      </a:r>
                    </a:p>
                  </a:txBody>
                  <a:tcPr anchor="ctr"/>
                </a:tc>
                <a:extLst>
                  <a:ext uri="{0D108BD9-81ED-4DB2-BD59-A6C34878D82A}">
                    <a16:rowId xmlns:a16="http://schemas.microsoft.com/office/drawing/2014/main" val="4037846422"/>
                  </a:ext>
                </a:extLst>
              </a:tr>
              <a:tr h="3286461">
                <a:tc>
                  <a:txBody>
                    <a:bodyPr/>
                    <a:lstStyle/>
                    <a:p>
                      <a:pPr marL="285750" indent="-285750">
                        <a:buFont typeface="Arial" panose="020B0604020202020204" pitchFamily="34" charset="0"/>
                        <a:buChar char="•"/>
                      </a:pPr>
                      <a:r>
                        <a:rPr lang="es-ES" dirty="0"/>
                        <a:t>DML:</a:t>
                      </a:r>
                    </a:p>
                    <a:p>
                      <a:pPr marL="742950" lvl="1" indent="-285750">
                        <a:buFont typeface="Arial" panose="020B0604020202020204" pitchFamily="34" charset="0"/>
                        <a:buChar char="•"/>
                      </a:pPr>
                      <a:r>
                        <a:rPr lang="es-ES" dirty="0"/>
                        <a:t>SELECT</a:t>
                      </a:r>
                    </a:p>
                    <a:p>
                      <a:pPr marL="742950" lvl="1" indent="-285750">
                        <a:buFont typeface="Arial" panose="020B0604020202020204" pitchFamily="34" charset="0"/>
                        <a:buChar char="•"/>
                      </a:pPr>
                      <a:r>
                        <a:rPr lang="es-ES" dirty="0"/>
                        <a:t>INSERT</a:t>
                      </a:r>
                    </a:p>
                    <a:p>
                      <a:pPr marL="742950" lvl="1" indent="-285750">
                        <a:buFont typeface="Arial" panose="020B0604020202020204" pitchFamily="34" charset="0"/>
                        <a:buChar char="•"/>
                      </a:pPr>
                      <a:r>
                        <a:rPr lang="es-ES" dirty="0"/>
                        <a:t>UPDATE</a:t>
                      </a:r>
                    </a:p>
                    <a:p>
                      <a:pPr marL="742950" lvl="1" indent="-285750">
                        <a:buFont typeface="Arial" panose="020B0604020202020204" pitchFamily="34" charset="0"/>
                        <a:buChar char="•"/>
                      </a:pPr>
                      <a:r>
                        <a:rPr lang="es-ES" dirty="0"/>
                        <a:t>DELETE</a:t>
                      </a:r>
                    </a:p>
                    <a:p>
                      <a:pPr marL="285750" indent="-285750">
                        <a:buFont typeface="Arial" panose="020B0604020202020204" pitchFamily="34" charset="0"/>
                        <a:buChar char="•"/>
                      </a:pPr>
                      <a:r>
                        <a:rPr lang="es-ES" dirty="0"/>
                        <a:t>Cursores</a:t>
                      </a:r>
                    </a:p>
                    <a:p>
                      <a:pPr marL="285750" indent="-285750">
                        <a:buFont typeface="Arial" panose="020B0604020202020204" pitchFamily="34" charset="0"/>
                        <a:buChar char="•"/>
                      </a:pPr>
                      <a:r>
                        <a:rPr lang="es-ES" dirty="0"/>
                        <a:t>Transacciones:</a:t>
                      </a:r>
                    </a:p>
                    <a:p>
                      <a:pPr marL="742950" lvl="1" indent="-285750">
                        <a:buFont typeface="Arial" panose="020B0604020202020204" pitchFamily="34" charset="0"/>
                        <a:buChar char="•"/>
                      </a:pPr>
                      <a:r>
                        <a:rPr lang="es-ES" dirty="0"/>
                        <a:t>COMMIT</a:t>
                      </a:r>
                    </a:p>
                    <a:p>
                      <a:pPr marL="742950" lvl="1" indent="-285750">
                        <a:buFont typeface="Arial" panose="020B0604020202020204" pitchFamily="34" charset="0"/>
                        <a:buChar char="•"/>
                      </a:pPr>
                      <a:r>
                        <a:rPr lang="es-ES" dirty="0"/>
                        <a:t>ROLLBACK</a:t>
                      </a:r>
                    </a:p>
                    <a:p>
                      <a:pPr marL="742950" lvl="1" indent="-285750">
                        <a:buFont typeface="Arial" panose="020B0604020202020204" pitchFamily="34" charset="0"/>
                        <a:buChar char="•"/>
                      </a:pPr>
                      <a:r>
                        <a:rPr lang="es-ES" dirty="0"/>
                        <a:t>SAVEPOINT</a:t>
                      </a:r>
                    </a:p>
                    <a:p>
                      <a:pPr marL="457200" lvl="1" indent="0">
                        <a:buFont typeface="Arial" panose="020B0604020202020204" pitchFamily="34" charset="0"/>
                        <a:buNone/>
                      </a:pPr>
                      <a:endParaRPr lang="es-ES" dirty="0"/>
                    </a:p>
                  </a:txBody>
                  <a:tcPr anchor="ctr" anchorCtr="1"/>
                </a:tc>
                <a:extLst>
                  <a:ext uri="{0D108BD9-81ED-4DB2-BD59-A6C34878D82A}">
                    <a16:rowId xmlns:a16="http://schemas.microsoft.com/office/drawing/2014/main" val="3014530574"/>
                  </a:ext>
                </a:extLst>
              </a:tr>
            </a:tbl>
          </a:graphicData>
        </a:graphic>
      </p:graphicFrame>
    </p:spTree>
    <p:extLst>
      <p:ext uri="{BB962C8B-B14F-4D97-AF65-F5344CB8AC3E}">
        <p14:creationId xmlns:p14="http://schemas.microsoft.com/office/powerpoint/2010/main" val="2010663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0291F1-5E07-413F-9623-269CA62ACC8E}"/>
              </a:ext>
            </a:extLst>
          </p:cNvPr>
          <p:cNvSpPr>
            <a:spLocks noGrp="1"/>
          </p:cNvSpPr>
          <p:nvPr>
            <p:ph type="title"/>
          </p:nvPr>
        </p:nvSpPr>
        <p:spPr>
          <a:xfrm>
            <a:off x="1066799" y="150564"/>
            <a:ext cx="10058402" cy="546538"/>
          </a:xfrm>
        </p:spPr>
        <p:txBody>
          <a:bodyPr anchor="t" anchorCtr="0">
            <a:noAutofit/>
          </a:bodyPr>
          <a:lstStyle/>
          <a:p>
            <a:r>
              <a:rPr lang="es-ES" sz="3600" dirty="0"/>
              <a:t>Restricciones de integridad</a:t>
            </a:r>
          </a:p>
        </p:txBody>
      </p:sp>
      <p:sp>
        <p:nvSpPr>
          <p:cNvPr id="5" name="Marcador de número de diapositiva 7">
            <a:extLst>
              <a:ext uri="{FF2B5EF4-FFF2-40B4-BE49-F238E27FC236}">
                <a16:creationId xmlns:a16="http://schemas.microsoft.com/office/drawing/2014/main" id="{CD8135D7-316D-4DF2-8DD0-09C17161920B}"/>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3</a:t>
            </a:fld>
            <a:endParaRPr lang="es-ES" dirty="0"/>
          </a:p>
        </p:txBody>
      </p:sp>
      <p:sp>
        <p:nvSpPr>
          <p:cNvPr id="6" name="CuadroTexto 5">
            <a:extLst>
              <a:ext uri="{FF2B5EF4-FFF2-40B4-BE49-F238E27FC236}">
                <a16:creationId xmlns:a16="http://schemas.microsoft.com/office/drawing/2014/main" id="{49994B0E-E9D2-457E-9B07-5B6125E32FA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21" name="Marcador de contenido 2">
            <a:extLst>
              <a:ext uri="{FF2B5EF4-FFF2-40B4-BE49-F238E27FC236}">
                <a16:creationId xmlns:a16="http://schemas.microsoft.com/office/drawing/2014/main" id="{8DD7692E-A6C1-46F2-8ED3-9F07B029320D}"/>
              </a:ext>
            </a:extLst>
          </p:cNvPr>
          <p:cNvSpPr>
            <a:spLocks noGrp="1"/>
          </p:cNvSpPr>
          <p:nvPr>
            <p:ph idx="1"/>
          </p:nvPr>
        </p:nvSpPr>
        <p:spPr>
          <a:xfrm>
            <a:off x="608013" y="851338"/>
            <a:ext cx="11345288" cy="5701862"/>
          </a:xfrm>
        </p:spPr>
        <p:txBody>
          <a:bodyPr>
            <a:normAutofit lnSpcReduction="10000"/>
          </a:bodyPr>
          <a:lstStyle/>
          <a:p>
            <a:pPr>
              <a:lnSpc>
                <a:spcPct val="150000"/>
              </a:lnSpc>
            </a:pPr>
            <a:r>
              <a:rPr lang="es-ES" sz="2800" i="0" dirty="0"/>
              <a:t>Dominio:</a:t>
            </a:r>
            <a:r>
              <a:rPr lang="es-ES" sz="2400" i="0" dirty="0"/>
              <a:t> tipo del atributo impide </a:t>
            </a:r>
            <a:r>
              <a:rPr lang="es-ES" sz="2400" dirty="0"/>
              <a:t>meter datos</a:t>
            </a:r>
            <a:endParaRPr lang="es-ES" sz="2400" i="0" dirty="0"/>
          </a:p>
          <a:p>
            <a:pPr lvl="2">
              <a:lnSpc>
                <a:spcPct val="150000"/>
              </a:lnSpc>
            </a:pPr>
            <a:r>
              <a:rPr lang="es-ES" sz="2000" i="0" dirty="0"/>
              <a:t>Dominios: </a:t>
            </a:r>
            <a:r>
              <a:rPr lang="es-ES" sz="2000" b="1" dirty="0">
                <a:solidFill>
                  <a:schemeClr val="bg2">
                    <a:lumMod val="50000"/>
                  </a:schemeClr>
                </a:solidFill>
              </a:rPr>
              <a:t>CREATE DOMAIN </a:t>
            </a:r>
            <a:r>
              <a:rPr lang="es-ES" sz="2000" dirty="0" err="1"/>
              <a:t>NombreDominio</a:t>
            </a:r>
            <a:r>
              <a:rPr lang="es-ES" sz="2000" b="1" dirty="0">
                <a:solidFill>
                  <a:schemeClr val="bg2">
                    <a:lumMod val="50000"/>
                  </a:schemeClr>
                </a:solidFill>
              </a:rPr>
              <a:t> </a:t>
            </a:r>
            <a:r>
              <a:rPr lang="es-ES" sz="2000" dirty="0" err="1"/>
              <a:t>tipoDominio</a:t>
            </a:r>
            <a:r>
              <a:rPr lang="es-ES" sz="2000" b="1" dirty="0">
                <a:solidFill>
                  <a:schemeClr val="bg2">
                    <a:lumMod val="50000"/>
                  </a:schemeClr>
                </a:solidFill>
              </a:rPr>
              <a:t>. </a:t>
            </a:r>
            <a:r>
              <a:rPr lang="es-ES" sz="2000" b="1" dirty="0"/>
              <a:t>(</a:t>
            </a:r>
            <a:r>
              <a:rPr lang="es-ES" sz="2000" b="1" dirty="0">
                <a:solidFill>
                  <a:schemeClr val="bg2">
                    <a:lumMod val="50000"/>
                  </a:schemeClr>
                </a:solidFill>
              </a:rPr>
              <a:t>DROP, ALTER )</a:t>
            </a:r>
            <a:endParaRPr lang="es-ES" sz="2000" i="0" dirty="0"/>
          </a:p>
          <a:p>
            <a:pPr lvl="2">
              <a:lnSpc>
                <a:spcPct val="150000"/>
              </a:lnSpc>
            </a:pPr>
            <a:r>
              <a:rPr lang="es-ES" sz="2000" i="0" dirty="0"/>
              <a:t>CHECK: </a:t>
            </a:r>
            <a:r>
              <a:rPr lang="en-US" sz="2000" b="1" i="0" dirty="0">
                <a:solidFill>
                  <a:schemeClr val="bg2">
                    <a:lumMod val="50000"/>
                  </a:schemeClr>
                </a:solidFill>
              </a:rPr>
              <a:t>CONSTRAINT</a:t>
            </a:r>
            <a:r>
              <a:rPr lang="en-US" sz="2000" i="0" dirty="0"/>
              <a:t> </a:t>
            </a:r>
            <a:r>
              <a:rPr lang="es-ES" sz="2000" b="1" i="0" dirty="0" err="1">
                <a:solidFill>
                  <a:schemeClr val="bg2">
                    <a:lumMod val="50000"/>
                  </a:schemeClr>
                </a:solidFill>
              </a:rPr>
              <a:t>CK</a:t>
            </a:r>
            <a:r>
              <a:rPr lang="es-ES" sz="2000" i="0" dirty="0" err="1"/>
              <a:t>_nombreRestricción</a:t>
            </a:r>
            <a:r>
              <a:rPr lang="es-ES" sz="2000" i="0" dirty="0"/>
              <a:t> </a:t>
            </a:r>
            <a:r>
              <a:rPr lang="es-ES" sz="2000" b="1" i="0" dirty="0">
                <a:solidFill>
                  <a:schemeClr val="bg2">
                    <a:lumMod val="50000"/>
                  </a:schemeClr>
                </a:solidFill>
              </a:rPr>
              <a:t>CHECK</a:t>
            </a:r>
            <a:r>
              <a:rPr lang="es-ES" sz="2000" i="0" dirty="0"/>
              <a:t> </a:t>
            </a:r>
            <a:r>
              <a:rPr lang="es-ES" sz="2000" i="0" dirty="0" err="1"/>
              <a:t>condiciónBooleana</a:t>
            </a:r>
            <a:r>
              <a:rPr lang="es-ES" sz="2000" i="0" dirty="0"/>
              <a:t>;</a:t>
            </a:r>
          </a:p>
          <a:p>
            <a:pPr lvl="2">
              <a:lnSpc>
                <a:spcPct val="150000"/>
              </a:lnSpc>
            </a:pPr>
            <a:r>
              <a:rPr lang="es-ES" sz="2000" dirty="0"/>
              <a:t>Unicidad: </a:t>
            </a:r>
            <a:r>
              <a:rPr lang="es-ES" sz="2000" b="1" dirty="0">
                <a:solidFill>
                  <a:schemeClr val="bg2">
                    <a:lumMod val="50000"/>
                  </a:schemeClr>
                </a:solidFill>
              </a:rPr>
              <a:t>UNIQUE </a:t>
            </a:r>
            <a:r>
              <a:rPr lang="es-ES" sz="2000" dirty="0"/>
              <a:t>admite nulos, </a:t>
            </a:r>
            <a:r>
              <a:rPr lang="es-ES" sz="2000" b="1" dirty="0">
                <a:solidFill>
                  <a:schemeClr val="bg2">
                    <a:lumMod val="50000"/>
                  </a:schemeClr>
                </a:solidFill>
              </a:rPr>
              <a:t>PRIMARY KEY</a:t>
            </a:r>
            <a:r>
              <a:rPr lang="es-ES" sz="2000" b="1" dirty="0"/>
              <a:t> </a:t>
            </a:r>
            <a:r>
              <a:rPr lang="es-ES" sz="2000" dirty="0"/>
              <a:t>no admite nulos</a:t>
            </a:r>
          </a:p>
          <a:p>
            <a:pPr lvl="2">
              <a:lnSpc>
                <a:spcPct val="150000"/>
              </a:lnSpc>
            </a:pPr>
            <a:r>
              <a:rPr lang="es-ES" sz="2000" i="0" dirty="0"/>
              <a:t>Nulos: Por defecto se admiten, </a:t>
            </a:r>
            <a:r>
              <a:rPr lang="es-ES" sz="2000" b="1" i="0" dirty="0">
                <a:solidFill>
                  <a:schemeClr val="bg2">
                    <a:lumMod val="50000"/>
                  </a:schemeClr>
                </a:solidFill>
              </a:rPr>
              <a:t>NOT NULL </a:t>
            </a:r>
            <a:r>
              <a:rPr lang="es-ES" sz="2000" b="1" dirty="0"/>
              <a:t>para no admitirlos</a:t>
            </a:r>
          </a:p>
          <a:p>
            <a:pPr>
              <a:lnSpc>
                <a:spcPct val="150000"/>
              </a:lnSpc>
            </a:pPr>
            <a:r>
              <a:rPr lang="es-ES" sz="2800" dirty="0"/>
              <a:t>Integridad referencial</a:t>
            </a:r>
            <a:r>
              <a:rPr lang="es-ES" sz="2800" i="0" dirty="0"/>
              <a:t>: </a:t>
            </a:r>
            <a:r>
              <a:rPr lang="es-ES" i="0" dirty="0"/>
              <a:t>impide meter datos que no existan</a:t>
            </a:r>
            <a:endParaRPr lang="es-ES" sz="2800" i="0" dirty="0"/>
          </a:p>
          <a:p>
            <a:pPr lvl="1">
              <a:lnSpc>
                <a:spcPct val="150000"/>
              </a:lnSpc>
            </a:pPr>
            <a:r>
              <a:rPr lang="es-ES" b="1" i="0" dirty="0">
                <a:solidFill>
                  <a:schemeClr val="bg2">
                    <a:lumMod val="50000"/>
                  </a:schemeClr>
                </a:solidFill>
              </a:rPr>
              <a:t>FOREIGN KEY </a:t>
            </a:r>
            <a:r>
              <a:rPr lang="es-ES" i="0" dirty="0"/>
              <a:t>/ </a:t>
            </a:r>
            <a:r>
              <a:rPr lang="es-ES" b="1" i="0" dirty="0">
                <a:solidFill>
                  <a:schemeClr val="bg2">
                    <a:lumMod val="50000"/>
                  </a:schemeClr>
                </a:solidFill>
              </a:rPr>
              <a:t>REFERENCE </a:t>
            </a:r>
          </a:p>
          <a:p>
            <a:pPr marL="457200" lvl="1" indent="0">
              <a:lnSpc>
                <a:spcPct val="150000"/>
              </a:lnSpc>
              <a:buNone/>
            </a:pPr>
            <a:r>
              <a:rPr lang="es-ES" b="1" i="0" dirty="0"/>
              <a:t>en Oracle se pude ON DELETE CASCADE, ON DELETE SET NULL</a:t>
            </a:r>
            <a:endParaRPr lang="es-ES" b="1" i="0" dirty="0">
              <a:solidFill>
                <a:schemeClr val="bg2">
                  <a:lumMod val="50000"/>
                </a:schemeClr>
              </a:solidFill>
            </a:endParaRPr>
          </a:p>
          <a:p>
            <a:pPr>
              <a:lnSpc>
                <a:spcPct val="150000"/>
              </a:lnSpc>
            </a:pPr>
            <a:r>
              <a:rPr lang="en-US" sz="2800" i="0" dirty="0" err="1"/>
              <a:t>Disparadores</a:t>
            </a:r>
            <a:r>
              <a:rPr lang="en-US" sz="2800" i="0" dirty="0"/>
              <a:t>/Triggers: resto de </a:t>
            </a:r>
            <a:r>
              <a:rPr lang="en-US" sz="2800" dirty="0" err="1"/>
              <a:t>acciones</a:t>
            </a:r>
            <a:endParaRPr lang="en-US" sz="2800" i="0" dirty="0"/>
          </a:p>
          <a:p>
            <a:pPr marL="0" indent="0">
              <a:lnSpc>
                <a:spcPct val="90000"/>
              </a:lnSpc>
              <a:buNone/>
            </a:pPr>
            <a:endParaRPr lang="es-ES" sz="2000" i="0" dirty="0"/>
          </a:p>
          <a:p>
            <a:pPr marL="0" indent="0">
              <a:lnSpc>
                <a:spcPct val="90000"/>
              </a:lnSpc>
              <a:buNone/>
            </a:pPr>
            <a:endParaRPr lang="es-ES" i="0" dirty="0"/>
          </a:p>
        </p:txBody>
      </p:sp>
    </p:spTree>
    <p:extLst>
      <p:ext uri="{BB962C8B-B14F-4D97-AF65-F5344CB8AC3E}">
        <p14:creationId xmlns:p14="http://schemas.microsoft.com/office/powerpoint/2010/main" val="257860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0291F1-5E07-413F-9623-269CA62ACC8E}"/>
              </a:ext>
            </a:extLst>
          </p:cNvPr>
          <p:cNvSpPr>
            <a:spLocks noGrp="1"/>
          </p:cNvSpPr>
          <p:nvPr>
            <p:ph type="title"/>
          </p:nvPr>
        </p:nvSpPr>
        <p:spPr>
          <a:xfrm>
            <a:off x="1066799" y="150564"/>
            <a:ext cx="10058402" cy="546538"/>
          </a:xfrm>
        </p:spPr>
        <p:txBody>
          <a:bodyPr anchor="t" anchorCtr="0">
            <a:noAutofit/>
          </a:bodyPr>
          <a:lstStyle/>
          <a:p>
            <a:r>
              <a:rPr lang="es-ES" sz="3600" dirty="0"/>
              <a:t>Disparadores: Sintaxis</a:t>
            </a:r>
          </a:p>
        </p:txBody>
      </p:sp>
      <p:sp>
        <p:nvSpPr>
          <p:cNvPr id="5" name="Marcador de número de diapositiva 7">
            <a:extLst>
              <a:ext uri="{FF2B5EF4-FFF2-40B4-BE49-F238E27FC236}">
                <a16:creationId xmlns:a16="http://schemas.microsoft.com/office/drawing/2014/main" id="{CD8135D7-316D-4DF2-8DD0-09C17161920B}"/>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4</a:t>
            </a:fld>
            <a:endParaRPr lang="es-ES" dirty="0"/>
          </a:p>
        </p:txBody>
      </p:sp>
      <p:sp>
        <p:nvSpPr>
          <p:cNvPr id="6" name="CuadroTexto 5">
            <a:extLst>
              <a:ext uri="{FF2B5EF4-FFF2-40B4-BE49-F238E27FC236}">
                <a16:creationId xmlns:a16="http://schemas.microsoft.com/office/drawing/2014/main" id="{49994B0E-E9D2-457E-9B07-5B6125E32FA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AutoShape 4">
            <a:extLst>
              <a:ext uri="{FF2B5EF4-FFF2-40B4-BE49-F238E27FC236}">
                <a16:creationId xmlns:a16="http://schemas.microsoft.com/office/drawing/2014/main" id="{87B8AEF8-C0C7-43C1-9126-2C57203CAFC5}"/>
              </a:ext>
            </a:extLst>
          </p:cNvPr>
          <p:cNvSpPr>
            <a:spLocks/>
          </p:cNvSpPr>
          <p:nvPr/>
        </p:nvSpPr>
        <p:spPr bwMode="auto">
          <a:xfrm>
            <a:off x="9311087" y="2628884"/>
            <a:ext cx="188759" cy="674666"/>
          </a:xfrm>
          <a:prstGeom prst="rightBrace">
            <a:avLst>
              <a:gd name="adj1" fmla="val 39490"/>
              <a:gd name="adj2" fmla="val 50000"/>
            </a:avLst>
          </a:prstGeom>
          <a:noFill/>
          <a:ln w="9525">
            <a:solidFill>
              <a:schemeClr val="tx1"/>
            </a:solidFill>
            <a:round/>
            <a:headEnd/>
            <a:tailEnd/>
          </a:ln>
          <a:effectLst/>
        </p:spPr>
        <p:txBody>
          <a:bodyPr wrap="none" anchor="ctr"/>
          <a:lstStyle/>
          <a:p>
            <a:endParaRPr lang="es-ES" sz="1400"/>
          </a:p>
        </p:txBody>
      </p:sp>
      <p:sp>
        <p:nvSpPr>
          <p:cNvPr id="9" name="Text Box 5">
            <a:extLst>
              <a:ext uri="{FF2B5EF4-FFF2-40B4-BE49-F238E27FC236}">
                <a16:creationId xmlns:a16="http://schemas.microsoft.com/office/drawing/2014/main" id="{3A41E7C8-74B8-4FF6-A344-BD066C624E0C}"/>
              </a:ext>
            </a:extLst>
          </p:cNvPr>
          <p:cNvSpPr txBox="1">
            <a:spLocks noChangeArrowheads="1"/>
          </p:cNvSpPr>
          <p:nvPr/>
        </p:nvSpPr>
        <p:spPr bwMode="auto">
          <a:xfrm>
            <a:off x="9499846" y="2785378"/>
            <a:ext cx="1290119" cy="338554"/>
          </a:xfrm>
          <a:prstGeom prst="rect">
            <a:avLst/>
          </a:prstGeom>
          <a:noFill/>
          <a:ln w="9525">
            <a:noFill/>
            <a:miter lim="800000"/>
            <a:headEnd/>
            <a:tailEnd/>
          </a:ln>
          <a:effectLst/>
        </p:spPr>
        <p:txBody>
          <a:bodyPr wrap="square">
            <a:spAutoFit/>
          </a:bodyPr>
          <a:lstStyle/>
          <a:p>
            <a:pPr eaLnBrk="0" hangingPunct="0">
              <a:spcBef>
                <a:spcPct val="50000"/>
              </a:spcBef>
            </a:pPr>
            <a:r>
              <a:rPr lang="es-ES_tradnl" sz="1600" b="0" dirty="0">
                <a:latin typeface="Times New Roman" pitchFamily="18" charset="0"/>
              </a:rPr>
              <a:t>EVENTO</a:t>
            </a:r>
            <a:endParaRPr lang="es-ES_tradnl" sz="1400" b="0" dirty="0">
              <a:latin typeface="Times New Roman" pitchFamily="18" charset="0"/>
            </a:endParaRPr>
          </a:p>
        </p:txBody>
      </p:sp>
      <p:sp>
        <p:nvSpPr>
          <p:cNvPr id="10" name="AutoShape 6">
            <a:extLst>
              <a:ext uri="{FF2B5EF4-FFF2-40B4-BE49-F238E27FC236}">
                <a16:creationId xmlns:a16="http://schemas.microsoft.com/office/drawing/2014/main" id="{A57222DD-167B-4165-9055-A44E9E063E8D}"/>
              </a:ext>
            </a:extLst>
          </p:cNvPr>
          <p:cNvSpPr>
            <a:spLocks/>
          </p:cNvSpPr>
          <p:nvPr/>
        </p:nvSpPr>
        <p:spPr bwMode="auto">
          <a:xfrm>
            <a:off x="9373309" y="3443662"/>
            <a:ext cx="182251" cy="903709"/>
          </a:xfrm>
          <a:prstGeom prst="rightBrace">
            <a:avLst>
              <a:gd name="adj1" fmla="val 17409"/>
              <a:gd name="adj2" fmla="val 50000"/>
            </a:avLst>
          </a:prstGeom>
          <a:noFill/>
          <a:ln w="9525">
            <a:solidFill>
              <a:schemeClr val="tx1"/>
            </a:solidFill>
            <a:round/>
            <a:headEnd/>
            <a:tailEnd/>
          </a:ln>
          <a:effectLst/>
        </p:spPr>
        <p:txBody>
          <a:bodyPr wrap="none" anchor="ctr"/>
          <a:lstStyle/>
          <a:p>
            <a:endParaRPr lang="es-ES" sz="1400"/>
          </a:p>
        </p:txBody>
      </p:sp>
      <p:sp>
        <p:nvSpPr>
          <p:cNvPr id="11" name="AutoShape 7">
            <a:extLst>
              <a:ext uri="{FF2B5EF4-FFF2-40B4-BE49-F238E27FC236}">
                <a16:creationId xmlns:a16="http://schemas.microsoft.com/office/drawing/2014/main" id="{A83FC1CA-FEA8-46D8-BCD6-B42831FC7D68}"/>
              </a:ext>
            </a:extLst>
          </p:cNvPr>
          <p:cNvSpPr>
            <a:spLocks/>
          </p:cNvSpPr>
          <p:nvPr/>
        </p:nvSpPr>
        <p:spPr bwMode="auto">
          <a:xfrm>
            <a:off x="9390145" y="4511418"/>
            <a:ext cx="97516" cy="1290718"/>
          </a:xfrm>
          <a:prstGeom prst="rightBrace">
            <a:avLst>
              <a:gd name="adj1" fmla="val 79167"/>
              <a:gd name="adj2" fmla="val 50000"/>
            </a:avLst>
          </a:prstGeom>
          <a:noFill/>
          <a:ln w="9525">
            <a:solidFill>
              <a:schemeClr val="tx1"/>
            </a:solidFill>
            <a:round/>
            <a:headEnd/>
            <a:tailEnd/>
          </a:ln>
          <a:effectLst/>
        </p:spPr>
        <p:txBody>
          <a:bodyPr wrap="none" anchor="ctr"/>
          <a:lstStyle/>
          <a:p>
            <a:endParaRPr lang="es-ES" sz="1400"/>
          </a:p>
        </p:txBody>
      </p:sp>
      <p:sp>
        <p:nvSpPr>
          <p:cNvPr id="12" name="Text Box 9">
            <a:extLst>
              <a:ext uri="{FF2B5EF4-FFF2-40B4-BE49-F238E27FC236}">
                <a16:creationId xmlns:a16="http://schemas.microsoft.com/office/drawing/2014/main" id="{7FB672CD-9C19-488E-BC46-51FD20A9CAE2}"/>
              </a:ext>
            </a:extLst>
          </p:cNvPr>
          <p:cNvSpPr txBox="1">
            <a:spLocks noChangeArrowheads="1"/>
          </p:cNvSpPr>
          <p:nvPr/>
        </p:nvSpPr>
        <p:spPr bwMode="auto">
          <a:xfrm>
            <a:off x="9499323" y="4987500"/>
            <a:ext cx="1222217" cy="338554"/>
          </a:xfrm>
          <a:prstGeom prst="rect">
            <a:avLst/>
          </a:prstGeom>
          <a:noFill/>
          <a:ln w="9525">
            <a:noFill/>
            <a:miter lim="800000"/>
            <a:headEnd/>
            <a:tailEnd/>
          </a:ln>
          <a:effectLst/>
        </p:spPr>
        <p:txBody>
          <a:bodyPr wrap="square">
            <a:spAutoFit/>
          </a:bodyPr>
          <a:lstStyle/>
          <a:p>
            <a:pPr eaLnBrk="0" hangingPunct="0">
              <a:spcBef>
                <a:spcPct val="50000"/>
              </a:spcBef>
            </a:pPr>
            <a:r>
              <a:rPr lang="es-ES_tradnl" sz="1600" b="0" dirty="0">
                <a:latin typeface="Times New Roman" pitchFamily="18" charset="0"/>
              </a:rPr>
              <a:t>ACCIÓN</a:t>
            </a:r>
            <a:endParaRPr lang="es-ES_tradnl" sz="1400" b="0" dirty="0">
              <a:latin typeface="Times New Roman" pitchFamily="18" charset="0"/>
            </a:endParaRPr>
          </a:p>
        </p:txBody>
      </p:sp>
      <p:sp>
        <p:nvSpPr>
          <p:cNvPr id="13" name="Rectangle 10">
            <a:extLst>
              <a:ext uri="{FF2B5EF4-FFF2-40B4-BE49-F238E27FC236}">
                <a16:creationId xmlns:a16="http://schemas.microsoft.com/office/drawing/2014/main" id="{E5240EB9-DB43-4A44-BBD5-875ADE502A34}"/>
              </a:ext>
            </a:extLst>
          </p:cNvPr>
          <p:cNvSpPr>
            <a:spLocks noChangeArrowheads="1"/>
          </p:cNvSpPr>
          <p:nvPr/>
        </p:nvSpPr>
        <p:spPr bwMode="auto">
          <a:xfrm>
            <a:off x="2227509" y="2276314"/>
            <a:ext cx="7083578" cy="1027236"/>
          </a:xfrm>
          <a:prstGeom prst="rect">
            <a:avLst/>
          </a:prstGeom>
          <a:noFill/>
          <a:ln w="19050">
            <a:solidFill>
              <a:schemeClr val="accent2"/>
            </a:solidFill>
            <a:miter lim="800000"/>
            <a:headEnd/>
            <a:tailEnd/>
          </a:ln>
          <a:effectLst/>
        </p:spPr>
        <p:txBody>
          <a:bodyPr wrap="none" anchor="ctr"/>
          <a:lstStyle/>
          <a:p>
            <a:r>
              <a:rPr lang="es-ES" sz="1600" dirty="0">
                <a:latin typeface="Courier New" pitchFamily="49" charset="0"/>
                <a:cs typeface="Courier New" pitchFamily="49" charset="0"/>
              </a:rPr>
              <a:t>CREATE [OR REPLACE] TRIGGER</a:t>
            </a:r>
            <a:r>
              <a:rPr lang="es-ES" sz="1600" dirty="0"/>
              <a:t> </a:t>
            </a:r>
            <a:r>
              <a:rPr lang="es-ES" sz="1600" dirty="0" err="1">
                <a:latin typeface="Courier New" pitchFamily="49" charset="0"/>
                <a:cs typeface="Courier New" pitchFamily="49" charset="0"/>
              </a:rPr>
              <a:t>nombreDisparador</a:t>
            </a:r>
            <a:endParaRPr lang="es-ES" sz="1600" dirty="0">
              <a:latin typeface="Courier New" pitchFamily="49" charset="0"/>
              <a:cs typeface="Courier New" pitchFamily="49" charset="0"/>
            </a:endParaRPr>
          </a:p>
          <a:p>
            <a:r>
              <a:rPr lang="es-ES" sz="1600" dirty="0">
                <a:latin typeface="Courier New" pitchFamily="49" charset="0"/>
                <a:cs typeface="Courier New" pitchFamily="49" charset="0"/>
              </a:rPr>
              <a:t>{BEFORE | AFTER}</a:t>
            </a:r>
            <a:endParaRPr lang="es-ES" sz="1600" dirty="0">
              <a:solidFill>
                <a:srgbClr val="FF0000"/>
              </a:solidFill>
              <a:latin typeface="Courier New" panose="02070309020205020404" pitchFamily="49" charset="0"/>
              <a:cs typeface="Courier New" panose="02070309020205020404" pitchFamily="49" charset="0"/>
            </a:endParaRPr>
          </a:p>
          <a:p>
            <a:r>
              <a:rPr lang="en-US" sz="1600" dirty="0">
                <a:latin typeface="Courier New" panose="02070309020205020404" pitchFamily="49" charset="0"/>
                <a:cs typeface="Courier New" panose="02070309020205020404" pitchFamily="49" charset="0"/>
              </a:rPr>
              <a:t>{INSERT | DELETE | UPDATE [OF </a:t>
            </a:r>
            <a:r>
              <a:rPr lang="en-US" sz="1600" dirty="0" err="1">
                <a:latin typeface="Courier New" panose="02070309020205020404" pitchFamily="49" charset="0"/>
                <a:cs typeface="Courier New" panose="02070309020205020404" pitchFamily="49" charset="0"/>
              </a:rPr>
              <a:t>columnas</a:t>
            </a:r>
            <a:r>
              <a:rPr lang="en-US" sz="1600" dirty="0">
                <a:latin typeface="Courier New" panose="02070309020205020404" pitchFamily="49" charset="0"/>
                <a:cs typeface="Courier New" panose="02070309020205020404" pitchFamily="49" charset="0"/>
              </a:rPr>
              <a:t>]} ON</a:t>
            </a:r>
            <a:r>
              <a:rPr lang="en-US" sz="1600" dirty="0"/>
              <a:t>  &lt;</a:t>
            </a:r>
            <a:r>
              <a:rPr lang="en-US" sz="1600" dirty="0" err="1">
                <a:latin typeface="Courier New" pitchFamily="49" charset="0"/>
                <a:cs typeface="Courier New" pitchFamily="49" charset="0"/>
              </a:rPr>
              <a:t>nombreTabla</a:t>
            </a:r>
            <a:r>
              <a:rPr lang="en-US" sz="1600" dirty="0"/>
              <a:t>&gt;</a:t>
            </a:r>
          </a:p>
        </p:txBody>
      </p:sp>
      <p:sp>
        <p:nvSpPr>
          <p:cNvPr id="14" name="Rectangle 11">
            <a:extLst>
              <a:ext uri="{FF2B5EF4-FFF2-40B4-BE49-F238E27FC236}">
                <a16:creationId xmlns:a16="http://schemas.microsoft.com/office/drawing/2014/main" id="{9179EDA3-1290-4ACF-978F-C22B95DB5348}"/>
              </a:ext>
            </a:extLst>
          </p:cNvPr>
          <p:cNvSpPr>
            <a:spLocks noChangeArrowheads="1"/>
          </p:cNvSpPr>
          <p:nvPr/>
        </p:nvSpPr>
        <p:spPr bwMode="auto">
          <a:xfrm>
            <a:off x="2227509" y="3443663"/>
            <a:ext cx="7083578" cy="903709"/>
          </a:xfrm>
          <a:prstGeom prst="rect">
            <a:avLst/>
          </a:prstGeom>
          <a:noFill/>
          <a:ln w="19050">
            <a:solidFill>
              <a:schemeClr val="accent2"/>
            </a:solidFill>
            <a:miter lim="800000"/>
            <a:headEnd/>
            <a:tailEnd/>
          </a:ln>
          <a:effectLst/>
        </p:spPr>
        <p:txBody>
          <a:bodyPr wrap="none" anchor="ctr"/>
          <a:lstStyle/>
          <a:p>
            <a:r>
              <a:rPr lang="en-US" sz="1600" dirty="0">
                <a:latin typeface="Courier New" pitchFamily="49" charset="0"/>
                <a:cs typeface="Courier New" pitchFamily="49" charset="0"/>
              </a:rPr>
              <a:t>[FOR EACH ROW | STATEMENT]</a:t>
            </a:r>
            <a:endParaRPr lang="es-ES" sz="1600" dirty="0">
              <a:latin typeface="Courier New" pitchFamily="49" charset="0"/>
              <a:cs typeface="Courier New" pitchFamily="49" charset="0"/>
            </a:endParaRPr>
          </a:p>
          <a:p>
            <a:r>
              <a:rPr lang="es-ES" sz="1600" dirty="0">
                <a:latin typeface="Courier New" pitchFamily="49" charset="0"/>
                <a:cs typeface="Courier New" pitchFamily="49" charset="0"/>
              </a:rPr>
              <a:t>[WHEN condición]</a:t>
            </a:r>
          </a:p>
        </p:txBody>
      </p:sp>
      <p:sp>
        <p:nvSpPr>
          <p:cNvPr id="15" name="Rectangle 12">
            <a:extLst>
              <a:ext uri="{FF2B5EF4-FFF2-40B4-BE49-F238E27FC236}">
                <a16:creationId xmlns:a16="http://schemas.microsoft.com/office/drawing/2014/main" id="{B324BCC7-D799-442B-94D9-B48DCFE51592}"/>
              </a:ext>
            </a:extLst>
          </p:cNvPr>
          <p:cNvSpPr>
            <a:spLocks noChangeArrowheads="1"/>
          </p:cNvSpPr>
          <p:nvPr/>
        </p:nvSpPr>
        <p:spPr bwMode="auto">
          <a:xfrm>
            <a:off x="2227509" y="4493695"/>
            <a:ext cx="7083578" cy="1711895"/>
          </a:xfrm>
          <a:prstGeom prst="rect">
            <a:avLst/>
          </a:prstGeom>
          <a:noFill/>
          <a:ln w="19050">
            <a:solidFill>
              <a:schemeClr val="accent2"/>
            </a:solidFill>
            <a:miter lim="800000"/>
            <a:headEnd/>
            <a:tailEnd/>
          </a:ln>
          <a:effectLst/>
        </p:spPr>
        <p:txBody>
          <a:bodyPr wrap="none" anchor="ctr"/>
          <a:lstStyle/>
          <a:p>
            <a:r>
              <a:rPr lang="es-ES" sz="1600" dirty="0">
                <a:latin typeface="Courier New" pitchFamily="49" charset="0"/>
                <a:cs typeface="Courier New" pitchFamily="49" charset="0"/>
              </a:rPr>
              <a:t>[DECLARE</a:t>
            </a:r>
          </a:p>
          <a:p>
            <a:r>
              <a:rPr lang="es-ES" sz="1600" dirty="0">
                <a:latin typeface="Courier New" pitchFamily="49" charset="0"/>
                <a:cs typeface="Courier New" pitchFamily="49" charset="0"/>
              </a:rPr>
              <a:t>  Variables]</a:t>
            </a:r>
          </a:p>
          <a:p>
            <a:r>
              <a:rPr lang="es-ES" sz="1600" dirty="0">
                <a:latin typeface="Courier New" pitchFamily="49" charset="0"/>
                <a:cs typeface="Courier New" pitchFamily="49" charset="0"/>
              </a:rPr>
              <a:t>BEGIN</a:t>
            </a:r>
          </a:p>
          <a:p>
            <a:r>
              <a:rPr lang="es-ES" sz="1600" dirty="0">
                <a:latin typeface="Courier New" pitchFamily="49" charset="0"/>
                <a:cs typeface="Courier New" pitchFamily="49" charset="0"/>
              </a:rPr>
              <a:t>  -- Cuerpo del </a:t>
            </a:r>
            <a:r>
              <a:rPr lang="es-ES" sz="1600" dirty="0" err="1">
                <a:latin typeface="Courier New" pitchFamily="49" charset="0"/>
                <a:cs typeface="Courier New" pitchFamily="49" charset="0"/>
              </a:rPr>
              <a:t>trigger</a:t>
            </a:r>
            <a:endParaRPr lang="es-ES" sz="1600" dirty="0">
              <a:latin typeface="Courier New" pitchFamily="49" charset="0"/>
              <a:cs typeface="Courier New" pitchFamily="49" charset="0"/>
            </a:endParaRPr>
          </a:p>
          <a:p>
            <a:r>
              <a:rPr lang="es-ES" sz="1600" dirty="0">
                <a:latin typeface="Courier New" pitchFamily="49" charset="0"/>
                <a:cs typeface="Courier New" pitchFamily="49" charset="0"/>
              </a:rPr>
              <a:t>END;</a:t>
            </a:r>
          </a:p>
          <a:p>
            <a:r>
              <a:rPr lang="es-ES" sz="1600" dirty="0">
                <a:latin typeface="Courier New" pitchFamily="49" charset="0"/>
                <a:cs typeface="Courier New" pitchFamily="49" charset="0"/>
              </a:rPr>
              <a:t>/</a:t>
            </a:r>
          </a:p>
        </p:txBody>
      </p:sp>
      <p:sp>
        <p:nvSpPr>
          <p:cNvPr id="16" name="Llamada rectangular 14">
            <a:extLst>
              <a:ext uri="{FF2B5EF4-FFF2-40B4-BE49-F238E27FC236}">
                <a16:creationId xmlns:a16="http://schemas.microsoft.com/office/drawing/2014/main" id="{0BAA473B-917A-4267-8FA1-82A9EE40C82A}"/>
              </a:ext>
            </a:extLst>
          </p:cNvPr>
          <p:cNvSpPr/>
          <p:nvPr/>
        </p:nvSpPr>
        <p:spPr>
          <a:xfrm>
            <a:off x="3406431" y="1185414"/>
            <a:ext cx="3750468" cy="654384"/>
          </a:xfrm>
          <a:prstGeom prst="wedgeRectCallout">
            <a:avLst>
              <a:gd name="adj1" fmla="val -34489"/>
              <a:gd name="adj2" fmla="val 131702"/>
            </a:avLst>
          </a:prstGeom>
          <a:noFill/>
          <a:ln>
            <a:solidFill>
              <a:srgbClr val="4DE1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Si se omite </a:t>
            </a:r>
            <a:r>
              <a:rPr lang="es-ES" sz="2000" dirty="0">
                <a:solidFill>
                  <a:schemeClr val="tx1"/>
                </a:solidFill>
                <a:latin typeface="Courier New" pitchFamily="49" charset="0"/>
                <a:cs typeface="Courier New" pitchFamily="49" charset="0"/>
              </a:rPr>
              <a:t>OR REPLACE </a:t>
            </a:r>
            <a:r>
              <a:rPr lang="es-ES" sz="2000" b="1" dirty="0">
                <a:solidFill>
                  <a:schemeClr val="tx1"/>
                </a:solidFill>
              </a:rPr>
              <a:t>y el </a:t>
            </a:r>
            <a:r>
              <a:rPr lang="es-ES" sz="2000" b="1" dirty="0" err="1">
                <a:solidFill>
                  <a:schemeClr val="tx1"/>
                </a:solidFill>
              </a:rPr>
              <a:t>trigger</a:t>
            </a:r>
            <a:r>
              <a:rPr lang="es-ES" sz="2000" b="1" dirty="0">
                <a:solidFill>
                  <a:schemeClr val="tx1"/>
                </a:solidFill>
              </a:rPr>
              <a:t> existe dará error</a:t>
            </a:r>
          </a:p>
        </p:txBody>
      </p:sp>
      <p:sp>
        <p:nvSpPr>
          <p:cNvPr id="17" name="Text Box 8">
            <a:extLst>
              <a:ext uri="{FF2B5EF4-FFF2-40B4-BE49-F238E27FC236}">
                <a16:creationId xmlns:a16="http://schemas.microsoft.com/office/drawing/2014/main" id="{FBEC2D6B-E02A-440C-9F40-5EDC60BC024C}"/>
              </a:ext>
            </a:extLst>
          </p:cNvPr>
          <p:cNvSpPr txBox="1">
            <a:spLocks noChangeArrowheads="1"/>
          </p:cNvSpPr>
          <p:nvPr/>
        </p:nvSpPr>
        <p:spPr bwMode="auto">
          <a:xfrm>
            <a:off x="9555560" y="3717162"/>
            <a:ext cx="1493822" cy="338554"/>
          </a:xfrm>
          <a:prstGeom prst="rect">
            <a:avLst/>
          </a:prstGeom>
          <a:noFill/>
          <a:ln w="9525">
            <a:noFill/>
            <a:miter lim="800000"/>
            <a:headEnd/>
            <a:tailEnd/>
          </a:ln>
          <a:effectLst/>
        </p:spPr>
        <p:txBody>
          <a:bodyPr wrap="square">
            <a:spAutoFit/>
          </a:bodyPr>
          <a:lstStyle/>
          <a:p>
            <a:pPr eaLnBrk="0" hangingPunct="0">
              <a:spcBef>
                <a:spcPct val="50000"/>
              </a:spcBef>
            </a:pPr>
            <a:r>
              <a:rPr lang="es-ES_tradnl" sz="1600" b="0" dirty="0">
                <a:latin typeface="Times New Roman" pitchFamily="18" charset="0"/>
              </a:rPr>
              <a:t>CONDICIÓN</a:t>
            </a:r>
          </a:p>
        </p:txBody>
      </p:sp>
    </p:spTree>
    <p:extLst>
      <p:ext uri="{BB962C8B-B14F-4D97-AF65-F5344CB8AC3E}">
        <p14:creationId xmlns:p14="http://schemas.microsoft.com/office/powerpoint/2010/main" val="273879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animBg="1"/>
      <p:bldP spid="12" grpId="0"/>
      <p:bldP spid="16"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452438" indent="-452438">
              <a:buSzPct val="100000"/>
              <a:buFont typeface="+mj-lt"/>
              <a:buAutoNum type="arabicPeriod"/>
            </a:pPr>
            <a:r>
              <a:rPr lang="es-ES" dirty="0"/>
              <a:t>Se </a:t>
            </a:r>
            <a:r>
              <a:rPr lang="es-ES" i="0" dirty="0"/>
              <a:t>ejecuta, si existe, el disparador de tipo BEFORE con nivel de sentencia</a:t>
            </a:r>
          </a:p>
          <a:p>
            <a:pPr marL="457200" indent="-457200">
              <a:buSzPct val="100000"/>
              <a:buFont typeface="+mj-lt"/>
              <a:buAutoNum type="arabicPeriod"/>
            </a:pPr>
            <a:r>
              <a:rPr lang="es-ES" i="0" dirty="0"/>
              <a:t>Para cada fila a la que afecte la sentencia SQL:</a:t>
            </a:r>
          </a:p>
          <a:p>
            <a:pPr marL="874713" lvl="1" indent="-514350">
              <a:buFont typeface="+mj-lt"/>
              <a:buAutoNum type="romanLcPeriod"/>
            </a:pPr>
            <a:r>
              <a:rPr lang="es-ES" sz="2400" dirty="0"/>
              <a:t>Se ejecuta, si existe, el disparador de tipo BEFORE con nivel de fila</a:t>
            </a:r>
          </a:p>
          <a:p>
            <a:pPr marL="874713" lvl="1" indent="-514350">
              <a:buFont typeface="+mj-lt"/>
              <a:buAutoNum type="romanLcPeriod"/>
            </a:pPr>
            <a:r>
              <a:rPr lang="es-ES" sz="2400" i="0" dirty="0"/>
              <a:t>Se ejecuta la sentencia SQL</a:t>
            </a:r>
          </a:p>
          <a:p>
            <a:pPr marL="874713" lvl="1" indent="-514350">
              <a:buFont typeface="+mj-lt"/>
              <a:buAutoNum type="romanLcPeriod"/>
            </a:pPr>
            <a:r>
              <a:rPr lang="es-ES" sz="2400" dirty="0"/>
              <a:t>Se ejecuta, si existe, el disparador de tipo AFTER con nivel de fila</a:t>
            </a:r>
          </a:p>
          <a:p>
            <a:pPr marL="514350" indent="-514350">
              <a:buFont typeface="+mj-lt"/>
              <a:buAutoNum type="arabicPeriod"/>
            </a:pPr>
            <a:r>
              <a:rPr lang="es-ES" i="0" dirty="0"/>
              <a:t>Se ejecuta, si existe, el disparador de tipo AFTER con nivel de sentencia</a:t>
            </a:r>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Disparadores. Orden de ejecución</a:t>
            </a:r>
          </a:p>
        </p:txBody>
      </p:sp>
      <p:sp>
        <p:nvSpPr>
          <p:cNvPr id="6" name="Marcador de número de diapositiva 7">
            <a:extLst>
              <a:ext uri="{FF2B5EF4-FFF2-40B4-BE49-F238E27FC236}">
                <a16:creationId xmlns:a16="http://schemas.microsoft.com/office/drawing/2014/main" id="{A39F712F-2B7B-493B-AAB4-7139A229122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5</a:t>
            </a:fld>
            <a:endParaRPr lang="es-ES" dirty="0"/>
          </a:p>
        </p:txBody>
      </p:sp>
      <p:sp>
        <p:nvSpPr>
          <p:cNvPr id="7" name="CuadroTexto 6">
            <a:extLst>
              <a:ext uri="{FF2B5EF4-FFF2-40B4-BE49-F238E27FC236}">
                <a16:creationId xmlns:a16="http://schemas.microsoft.com/office/drawing/2014/main" id="{ABBED71A-837F-49E4-A2E1-D2F239D9205C}"/>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1461854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672876"/>
          </a:xfrm>
        </p:spPr>
        <p:txBody>
          <a:bodyPr>
            <a:normAutofit fontScale="92500" lnSpcReduction="10000"/>
          </a:bodyPr>
          <a:lstStyle/>
          <a:p>
            <a:pPr marL="0" indent="0">
              <a:lnSpc>
                <a:spcPct val="120000"/>
              </a:lnSpc>
              <a:spcBef>
                <a:spcPts val="0"/>
              </a:spcBef>
              <a:buNone/>
            </a:pPr>
            <a:r>
              <a:rPr lang="es-ES" sz="2400" dirty="0"/>
              <a:t>CREATE OR REPLACE TRIGGER Ejemplo </a:t>
            </a:r>
          </a:p>
          <a:p>
            <a:pPr marL="0" indent="0">
              <a:lnSpc>
                <a:spcPct val="120000"/>
              </a:lnSpc>
              <a:spcBef>
                <a:spcPts val="0"/>
              </a:spcBef>
              <a:buNone/>
            </a:pPr>
            <a:r>
              <a:rPr lang="es-ES" sz="2400" dirty="0"/>
              <a:t>BEFORE INSERT OR UPDATE OR DELETE ON tabla </a:t>
            </a:r>
          </a:p>
          <a:p>
            <a:pPr marL="0" indent="0">
              <a:lnSpc>
                <a:spcPct val="120000"/>
              </a:lnSpc>
              <a:spcBef>
                <a:spcPts val="0"/>
              </a:spcBef>
              <a:buNone/>
            </a:pPr>
            <a:r>
              <a:rPr lang="es-ES" sz="2400" dirty="0"/>
              <a:t>BEGIN </a:t>
            </a:r>
          </a:p>
          <a:p>
            <a:pPr marL="0" indent="0">
              <a:lnSpc>
                <a:spcPct val="120000"/>
              </a:lnSpc>
              <a:spcBef>
                <a:spcPts val="0"/>
              </a:spcBef>
              <a:buNone/>
            </a:pPr>
            <a:r>
              <a:rPr lang="es-ES" sz="2400" dirty="0"/>
              <a:t>   acciones comunes antes</a:t>
            </a:r>
          </a:p>
          <a:p>
            <a:pPr marL="0" indent="0">
              <a:lnSpc>
                <a:spcPct val="120000"/>
              </a:lnSpc>
              <a:spcBef>
                <a:spcPts val="0"/>
              </a:spcBef>
              <a:buNone/>
            </a:pPr>
            <a:r>
              <a:rPr lang="es-ES" sz="2400" dirty="0"/>
              <a:t>   IF </a:t>
            </a:r>
            <a:r>
              <a:rPr lang="es-ES" sz="2400" b="1" dirty="0">
                <a:solidFill>
                  <a:srgbClr val="4DE1EA"/>
                </a:solidFill>
              </a:rPr>
              <a:t>DELETING</a:t>
            </a:r>
            <a:r>
              <a:rPr lang="es-ES" sz="2400" dirty="0">
                <a:solidFill>
                  <a:srgbClr val="4DE1EA"/>
                </a:solidFill>
              </a:rPr>
              <a:t> </a:t>
            </a:r>
            <a:r>
              <a:rPr lang="es-ES" sz="2400" dirty="0"/>
              <a:t>THEN </a:t>
            </a:r>
          </a:p>
          <a:p>
            <a:pPr marL="0" indent="0">
              <a:lnSpc>
                <a:spcPct val="120000"/>
              </a:lnSpc>
              <a:spcBef>
                <a:spcPts val="0"/>
              </a:spcBef>
              <a:buNone/>
            </a:pPr>
            <a:r>
              <a:rPr lang="es-ES" sz="2400" dirty="0"/>
              <a:t>	Acciones asociadas al borrado</a:t>
            </a:r>
          </a:p>
          <a:p>
            <a:pPr marL="0" indent="0">
              <a:lnSpc>
                <a:spcPct val="120000"/>
              </a:lnSpc>
              <a:spcBef>
                <a:spcPts val="0"/>
              </a:spcBef>
              <a:buNone/>
            </a:pPr>
            <a:r>
              <a:rPr lang="es-ES" sz="2400" dirty="0"/>
              <a:t>   ELSIF </a:t>
            </a:r>
            <a:r>
              <a:rPr lang="es-ES" sz="2400" b="1" dirty="0">
                <a:solidFill>
                  <a:srgbClr val="4DE1EA"/>
                </a:solidFill>
              </a:rPr>
              <a:t>INSERTING</a:t>
            </a:r>
            <a:r>
              <a:rPr lang="es-ES" sz="2400" dirty="0"/>
              <a:t> THEN </a:t>
            </a:r>
          </a:p>
          <a:p>
            <a:pPr marL="0" indent="0">
              <a:lnSpc>
                <a:spcPct val="120000"/>
              </a:lnSpc>
              <a:spcBef>
                <a:spcPts val="0"/>
              </a:spcBef>
              <a:buNone/>
            </a:pPr>
            <a:r>
              <a:rPr lang="es-ES" sz="2400" dirty="0"/>
              <a:t>	Acciones asociadas a la inserción</a:t>
            </a:r>
          </a:p>
          <a:p>
            <a:pPr marL="0" indent="0">
              <a:lnSpc>
                <a:spcPct val="120000"/>
              </a:lnSpc>
              <a:spcBef>
                <a:spcPts val="0"/>
              </a:spcBef>
              <a:buNone/>
            </a:pPr>
            <a:r>
              <a:rPr lang="es-ES" sz="2400" dirty="0"/>
              <a:t>   ELSIF </a:t>
            </a:r>
            <a:r>
              <a:rPr lang="es-ES" sz="2400" b="1" dirty="0">
                <a:solidFill>
                  <a:srgbClr val="4DE1EA"/>
                </a:solidFill>
              </a:rPr>
              <a:t>UPDATING</a:t>
            </a:r>
            <a:r>
              <a:rPr lang="es-ES" sz="2400" dirty="0"/>
              <a:t>(‘COL1’) </a:t>
            </a:r>
          </a:p>
          <a:p>
            <a:pPr marL="0" indent="0">
              <a:lnSpc>
                <a:spcPct val="120000"/>
              </a:lnSpc>
              <a:spcBef>
                <a:spcPts val="0"/>
              </a:spcBef>
              <a:buNone/>
            </a:pPr>
            <a:r>
              <a:rPr lang="es-ES" sz="2400" dirty="0"/>
              <a:t>	Acciones asociadas a la modificación </a:t>
            </a:r>
          </a:p>
          <a:p>
            <a:pPr marL="0" indent="0">
              <a:lnSpc>
                <a:spcPct val="120000"/>
              </a:lnSpc>
              <a:spcBef>
                <a:spcPts val="0"/>
              </a:spcBef>
              <a:buNone/>
            </a:pPr>
            <a:r>
              <a:rPr lang="es-ES" sz="2400" dirty="0"/>
              <a:t>   ELSIF </a:t>
            </a:r>
            <a:r>
              <a:rPr lang="es-ES" sz="2400" b="1" dirty="0">
                <a:solidFill>
                  <a:srgbClr val="4DE1EA"/>
                </a:solidFill>
              </a:rPr>
              <a:t>UPDATING</a:t>
            </a:r>
            <a:r>
              <a:rPr lang="es-ES" sz="2400" dirty="0"/>
              <a:t>(‘COL2’) </a:t>
            </a:r>
          </a:p>
          <a:p>
            <a:pPr marL="0" indent="0">
              <a:lnSpc>
                <a:spcPct val="120000"/>
              </a:lnSpc>
              <a:spcBef>
                <a:spcPts val="0"/>
              </a:spcBef>
              <a:buNone/>
            </a:pPr>
            <a:r>
              <a:rPr lang="es-ES" sz="2400" dirty="0"/>
              <a:t> 	Acciones asociadas a la modificación </a:t>
            </a:r>
          </a:p>
          <a:p>
            <a:pPr marL="0" indent="0">
              <a:lnSpc>
                <a:spcPct val="120000"/>
              </a:lnSpc>
              <a:spcBef>
                <a:spcPts val="0"/>
              </a:spcBef>
              <a:buNone/>
            </a:pPr>
            <a:r>
              <a:rPr lang="es-ES" sz="2400" dirty="0"/>
              <a:t>   END IF; </a:t>
            </a:r>
          </a:p>
          <a:p>
            <a:pPr marL="0" indent="0">
              <a:lnSpc>
                <a:spcPct val="120000"/>
              </a:lnSpc>
              <a:spcBef>
                <a:spcPts val="0"/>
              </a:spcBef>
              <a:buNone/>
            </a:pPr>
            <a:r>
              <a:rPr lang="es-ES" sz="2400" dirty="0"/>
              <a:t> acciones comunes después</a:t>
            </a:r>
          </a:p>
          <a:p>
            <a:pPr marL="0" indent="0">
              <a:lnSpc>
                <a:spcPct val="120000"/>
              </a:lnSpc>
              <a:spcBef>
                <a:spcPts val="0"/>
              </a:spcBef>
              <a:buNone/>
            </a:pPr>
            <a:r>
              <a:rPr lang="es-ES" sz="2400" dirty="0"/>
              <a:t>END Ejemplo;</a:t>
            </a:r>
            <a:endParaRPr lang="es-ES" dirty="0"/>
          </a:p>
        </p:txBody>
      </p:sp>
      <p:sp>
        <p:nvSpPr>
          <p:cNvPr id="4" name="Marcador de número de diapositiva 3">
            <a:extLst>
              <a:ext uri="{FF2B5EF4-FFF2-40B4-BE49-F238E27FC236}">
                <a16:creationId xmlns:a16="http://schemas.microsoft.com/office/drawing/2014/main" id="{8CB798B3-5ACE-410C-A203-CC7C6902C55B}"/>
              </a:ext>
            </a:extLst>
          </p:cNvPr>
          <p:cNvSpPr>
            <a:spLocks noGrp="1"/>
          </p:cNvSpPr>
          <p:nvPr>
            <p:ph type="sldNum" sz="quarter" idx="12"/>
          </p:nvPr>
        </p:nvSpPr>
        <p:spPr/>
        <p:txBody>
          <a:bodyPr/>
          <a:lstStyle/>
          <a:p>
            <a:pPr rtl="0"/>
            <a:fld id="{022B156B-59AE-415F-B24B-8756D48BB977}" type="slidenum">
              <a:rPr lang="es-ES" noProof="0" smtClean="0"/>
              <a:t>6</a:t>
            </a:fld>
            <a:endParaRPr lang="es-ES" noProof="0"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215758" y="150564"/>
            <a:ext cx="1197624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Disparadores. Funciones del cuerpo del disparador</a:t>
            </a:r>
          </a:p>
        </p:txBody>
      </p:sp>
      <p:sp>
        <p:nvSpPr>
          <p:cNvPr id="6" name="Marcador de número de diapositiva 7">
            <a:extLst>
              <a:ext uri="{FF2B5EF4-FFF2-40B4-BE49-F238E27FC236}">
                <a16:creationId xmlns:a16="http://schemas.microsoft.com/office/drawing/2014/main" id="{0EA7388F-7390-4011-AFFA-CDFC87776B58}"/>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6</a:t>
            </a:fld>
            <a:endParaRPr lang="es-ES" dirty="0"/>
          </a:p>
        </p:txBody>
      </p:sp>
      <p:sp>
        <p:nvSpPr>
          <p:cNvPr id="7" name="CuadroTexto 6">
            <a:extLst>
              <a:ext uri="{FF2B5EF4-FFF2-40B4-BE49-F238E27FC236}">
                <a16:creationId xmlns:a16="http://schemas.microsoft.com/office/drawing/2014/main" id="{203883D0-F3DF-4E94-BA81-6B5B255C7E20}"/>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4130576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	IF </a:t>
            </a:r>
            <a:r>
              <a:rPr lang="es-ES" dirty="0" err="1"/>
              <a:t>condicion</a:t>
            </a:r>
            <a:r>
              <a:rPr lang="es-ES" dirty="0"/>
              <a:t> THEN sentencias</a:t>
            </a:r>
          </a:p>
          <a:p>
            <a:pPr marL="0" indent="0">
              <a:buNone/>
            </a:pPr>
            <a:r>
              <a:rPr lang="es-ES" dirty="0"/>
              <a:t>	ELSIF </a:t>
            </a:r>
            <a:r>
              <a:rPr lang="es-ES" dirty="0" err="1"/>
              <a:t>condicion</a:t>
            </a:r>
            <a:r>
              <a:rPr lang="es-ES" dirty="0"/>
              <a:t> THEN sentencias</a:t>
            </a:r>
          </a:p>
          <a:p>
            <a:pPr marL="0" indent="0">
              <a:buNone/>
            </a:pPr>
            <a:r>
              <a:rPr lang="es-ES" dirty="0"/>
              <a:t>	ELSE sentencias</a:t>
            </a:r>
          </a:p>
          <a:p>
            <a:pPr marL="0" indent="0">
              <a:buNone/>
            </a:pPr>
            <a:r>
              <a:rPr lang="es-ES" dirty="0"/>
              <a:t>	END IF;</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Instrucción condicional: </a:t>
            </a:r>
            <a:r>
              <a:rPr lang="es-ES" sz="3600" dirty="0" err="1"/>
              <a:t>If</a:t>
            </a:r>
            <a:endParaRPr lang="es-ES" sz="3600" dirty="0"/>
          </a:p>
        </p:txBody>
      </p:sp>
      <p:sp>
        <p:nvSpPr>
          <p:cNvPr id="6" name="Marcador de número de diapositiva 7">
            <a:extLst>
              <a:ext uri="{FF2B5EF4-FFF2-40B4-BE49-F238E27FC236}">
                <a16:creationId xmlns:a16="http://schemas.microsoft.com/office/drawing/2014/main" id="{B78BA20D-30C8-454A-86E0-0F7A4261BFF5}"/>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7</a:t>
            </a:fld>
            <a:endParaRPr lang="es-ES" dirty="0"/>
          </a:p>
        </p:txBody>
      </p:sp>
      <p:sp>
        <p:nvSpPr>
          <p:cNvPr id="7" name="CuadroTexto 6">
            <a:extLst>
              <a:ext uri="{FF2B5EF4-FFF2-40B4-BE49-F238E27FC236}">
                <a16:creationId xmlns:a16="http://schemas.microsoft.com/office/drawing/2014/main" id="{31A33334-4075-4A6D-8E47-4FB020D4EC03}"/>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523264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	IF </a:t>
            </a:r>
            <a:r>
              <a:rPr lang="es-ES" dirty="0" err="1"/>
              <a:t>condicion</a:t>
            </a:r>
            <a:r>
              <a:rPr lang="es-ES" dirty="0"/>
              <a:t> THEN sentencias</a:t>
            </a:r>
          </a:p>
          <a:p>
            <a:pPr marL="0" indent="0">
              <a:buNone/>
            </a:pPr>
            <a:r>
              <a:rPr lang="es-ES" dirty="0"/>
              <a:t>	ELSIF </a:t>
            </a:r>
            <a:r>
              <a:rPr lang="es-ES" dirty="0" err="1"/>
              <a:t>condicion</a:t>
            </a:r>
            <a:r>
              <a:rPr lang="es-ES" dirty="0"/>
              <a:t> THEN sentencias</a:t>
            </a:r>
          </a:p>
          <a:p>
            <a:pPr marL="0" indent="0">
              <a:buNone/>
            </a:pPr>
            <a:r>
              <a:rPr lang="es-ES" dirty="0"/>
              <a:t>	ELSE sentencias</a:t>
            </a:r>
          </a:p>
          <a:p>
            <a:pPr marL="0" indent="0">
              <a:buNone/>
            </a:pPr>
            <a:r>
              <a:rPr lang="es-ES" dirty="0"/>
              <a:t>	END IF;</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Instrucción condicional: </a:t>
            </a:r>
            <a:r>
              <a:rPr lang="es-ES" sz="3600" dirty="0" err="1"/>
              <a:t>If</a:t>
            </a:r>
            <a:endParaRPr lang="es-ES" sz="3600" dirty="0"/>
          </a:p>
        </p:txBody>
      </p:sp>
      <p:sp>
        <p:nvSpPr>
          <p:cNvPr id="6" name="Marcador de número de diapositiva 7">
            <a:extLst>
              <a:ext uri="{FF2B5EF4-FFF2-40B4-BE49-F238E27FC236}">
                <a16:creationId xmlns:a16="http://schemas.microsoft.com/office/drawing/2014/main" id="{C50185F6-4D13-401A-B463-9E0B83F22CB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8</a:t>
            </a:fld>
            <a:endParaRPr lang="es-ES" dirty="0"/>
          </a:p>
        </p:txBody>
      </p:sp>
      <p:sp>
        <p:nvSpPr>
          <p:cNvPr id="7" name="CuadroTexto 6">
            <a:extLst>
              <a:ext uri="{FF2B5EF4-FFF2-40B4-BE49-F238E27FC236}">
                <a16:creationId xmlns:a16="http://schemas.microsoft.com/office/drawing/2014/main" id="{61D882E5-0146-41EC-A5C2-DA840F3285DC}"/>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169656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2E787A-8DC7-48A9-98B6-E0028CF92A3B}"/>
              </a:ext>
            </a:extLst>
          </p:cNvPr>
          <p:cNvSpPr>
            <a:spLocks noGrp="1"/>
          </p:cNvSpPr>
          <p:nvPr>
            <p:ph idx="1"/>
          </p:nvPr>
        </p:nvSpPr>
        <p:spPr>
          <a:xfrm>
            <a:off x="1065214" y="697102"/>
            <a:ext cx="10058400" cy="5284598"/>
          </a:xfrm>
        </p:spPr>
        <p:txBody>
          <a:bodyPr/>
          <a:lstStyle/>
          <a:p>
            <a:pPr marL="0" indent="0">
              <a:buNone/>
            </a:pPr>
            <a:r>
              <a:rPr lang="es-ES" dirty="0"/>
              <a:t>SELECT columna1, …, </a:t>
            </a:r>
            <a:r>
              <a:rPr lang="es-ES" dirty="0" err="1"/>
              <a:t>columnaN</a:t>
            </a:r>
            <a:endParaRPr lang="es-ES" dirty="0"/>
          </a:p>
          <a:p>
            <a:pPr marL="0" indent="0">
              <a:buNone/>
            </a:pPr>
            <a:r>
              <a:rPr lang="es-ES" dirty="0"/>
              <a:t>INTO variable1, …, </a:t>
            </a:r>
            <a:r>
              <a:rPr lang="es-ES" dirty="0" err="1"/>
              <a:t>variableN</a:t>
            </a:r>
            <a:r>
              <a:rPr lang="es-ES" dirty="0"/>
              <a:t> o </a:t>
            </a:r>
            <a:r>
              <a:rPr lang="es-ES" dirty="0" err="1"/>
              <a:t>variableRegistro</a:t>
            </a:r>
            <a:endParaRPr lang="es-ES" dirty="0"/>
          </a:p>
          <a:p>
            <a:pPr marL="0" indent="0">
              <a:buNone/>
            </a:pPr>
            <a:r>
              <a:rPr lang="es-ES" dirty="0"/>
              <a:t>FROM &lt;tablas/Vistas&gt;</a:t>
            </a:r>
          </a:p>
          <a:p>
            <a:pPr marL="0" indent="0">
              <a:buNone/>
            </a:pPr>
            <a:r>
              <a:rPr lang="es-ES" dirty="0"/>
              <a:t>WHERE</a:t>
            </a:r>
          </a:p>
          <a:p>
            <a:pPr marL="0" indent="0">
              <a:buNone/>
            </a:pPr>
            <a:r>
              <a:rPr lang="es-ES" dirty="0"/>
              <a:t>   &lt;Predicados&gt;;</a:t>
            </a:r>
          </a:p>
          <a:p>
            <a:pPr marL="0" indent="0">
              <a:buNone/>
            </a:pPr>
            <a:r>
              <a:rPr lang="es-ES" dirty="0"/>
              <a:t>• NO_DATA_FOUND. Se lanza si la consulta devuelve un resultado vacío.</a:t>
            </a:r>
          </a:p>
          <a:p>
            <a:pPr marL="0" indent="0">
              <a:buNone/>
            </a:pPr>
            <a:r>
              <a:rPr lang="es-ES" dirty="0"/>
              <a:t>• TOO_MANY_ROWS. Se lanza si la consulta devuelve más de una fila.</a:t>
            </a:r>
          </a:p>
          <a:p>
            <a:endParaRPr lang="es-ES" dirty="0"/>
          </a:p>
        </p:txBody>
      </p:sp>
      <p:sp>
        <p:nvSpPr>
          <p:cNvPr id="5" name="Título 1">
            <a:extLst>
              <a:ext uri="{FF2B5EF4-FFF2-40B4-BE49-F238E27FC236}">
                <a16:creationId xmlns:a16="http://schemas.microsoft.com/office/drawing/2014/main" id="{BF56525D-A6EE-4286-BB58-775633610E8B}"/>
              </a:ext>
            </a:extLst>
          </p:cNvPr>
          <p:cNvSpPr txBox="1">
            <a:spLocks/>
          </p:cNvSpPr>
          <p:nvPr/>
        </p:nvSpPr>
        <p:spPr>
          <a:xfrm>
            <a:off x="1066799" y="150564"/>
            <a:ext cx="10058402" cy="54653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sz="3600" dirty="0"/>
              <a:t>SELECT… INTO…</a:t>
            </a:r>
          </a:p>
        </p:txBody>
      </p:sp>
      <p:sp>
        <p:nvSpPr>
          <p:cNvPr id="6" name="Marcador de número de diapositiva 7">
            <a:extLst>
              <a:ext uri="{FF2B5EF4-FFF2-40B4-BE49-F238E27FC236}">
                <a16:creationId xmlns:a16="http://schemas.microsoft.com/office/drawing/2014/main" id="{6A0F75E0-80D2-4611-B0D5-259B22AA46E0}"/>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9</a:t>
            </a:fld>
            <a:endParaRPr lang="es-ES" dirty="0"/>
          </a:p>
        </p:txBody>
      </p:sp>
      <p:sp>
        <p:nvSpPr>
          <p:cNvPr id="7" name="CuadroTexto 6">
            <a:extLst>
              <a:ext uri="{FF2B5EF4-FFF2-40B4-BE49-F238E27FC236}">
                <a16:creationId xmlns:a16="http://schemas.microsoft.com/office/drawing/2014/main" id="{6AB55B57-0050-4C5E-8558-99EE70CB20DD}"/>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1103797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theme/theme1.xml><?xml version="1.0" encoding="utf-8"?>
<a:theme xmlns:a="http://schemas.openxmlformats.org/drawingml/2006/main" name="Ilustración de naturaleza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2663_TF03431377_TF03431377.potx" id="{173A8E5F-E093-4109-A5F4-14D2A0DC49D0}" vid="{EB6DDEBC-A3DA-4194-A0FB-2A77B1D3F949}"/>
    </a:ext>
  </a:extLst>
</a:theme>
</file>

<file path=ppt/theme/theme2.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Presentación de naturaleza, diseño ilustrado con un paisaje (pantalla panorámica)</Template>
  <TotalTime>10557</TotalTime>
  <Words>959</Words>
  <Application>Microsoft Office PowerPoint</Application>
  <PresentationFormat>Panorámica</PresentationFormat>
  <Paragraphs>178</Paragraphs>
  <Slides>17</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17</vt:i4>
      </vt:variant>
    </vt:vector>
  </HeadingPairs>
  <TitlesOfParts>
    <vt:vector size="22" baseType="lpstr">
      <vt:lpstr>Arial</vt:lpstr>
      <vt:lpstr>Courier New</vt:lpstr>
      <vt:lpstr>Segoe Print</vt:lpstr>
      <vt:lpstr>Times New Roman</vt:lpstr>
      <vt:lpstr>Ilustración de naturaleza 16x9</vt:lpstr>
      <vt:lpstr>Bases de datos</vt:lpstr>
      <vt:lpstr>PL-SQL</vt:lpstr>
      <vt:lpstr>Restricciones de integridad</vt:lpstr>
      <vt:lpstr>Disparadores: Sintaxis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del título</dc:title>
  <dc:creator>ALBERTO DE LA ENCINA VARA</dc:creator>
  <cp:lastModifiedBy>ALBERTO DE LA ENCINA VARA</cp:lastModifiedBy>
  <cp:revision>144</cp:revision>
  <dcterms:created xsi:type="dcterms:W3CDTF">2020-09-25T22:28:52Z</dcterms:created>
  <dcterms:modified xsi:type="dcterms:W3CDTF">2021-11-20T23:10:20Z</dcterms:modified>
</cp:coreProperties>
</file>