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87" r:id="rId2"/>
    <p:sldId id="275" r:id="rId3"/>
    <p:sldId id="277" r:id="rId4"/>
    <p:sldId id="279" r:id="rId5"/>
    <p:sldId id="280" r:id="rId6"/>
    <p:sldId id="284" r:id="rId7"/>
    <p:sldId id="299" r:id="rId8"/>
    <p:sldId id="304" r:id="rId9"/>
    <p:sldId id="301" r:id="rId10"/>
    <p:sldId id="305" r:id="rId11"/>
    <p:sldId id="303" r:id="rId12"/>
    <p:sldId id="306" r:id="rId13"/>
    <p:sldId id="281" r:id="rId14"/>
    <p:sldId id="282" r:id="rId15"/>
    <p:sldId id="291" r:id="rId16"/>
    <p:sldId id="294" r:id="rId17"/>
    <p:sldId id="283" r:id="rId18"/>
    <p:sldId id="298" r:id="rId19"/>
    <p:sldId id="297" r:id="rId20"/>
    <p:sldId id="286" r:id="rId21"/>
    <p:sldId id="288" r:id="rId22"/>
    <p:sldId id="278" r:id="rId23"/>
    <p:sldId id="307" r:id="rId24"/>
    <p:sldId id="308" r:id="rId25"/>
    <p:sldId id="309" r:id="rId26"/>
    <p:sldId id="310" r:id="rId27"/>
  </p:sldIdLst>
  <p:sldSz cx="12192000" cy="6858000"/>
  <p:notesSz cx="7104063" cy="10234613"/>
  <p:defaultTextStyle>
    <a:defPPr rtl="0"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7" orient="horz" pos="2500" userDrawn="1">
          <p15:clr>
            <a:srgbClr val="A4A3A4"/>
          </p15:clr>
        </p15:guide>
        <p15:guide id="8" pos="49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7DCE"/>
    <a:srgbClr val="B8D3E8"/>
    <a:srgbClr val="F7F1E4"/>
    <a:srgbClr val="BC7FBB"/>
    <a:srgbClr val="7FC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97FD0D-45D6-480B-9FAA-6EB3F0A53FE5}" v="11" dt="2023-03-10T09:41:55.384"/>
  </p1510:revLst>
</p1510:revInfo>
</file>

<file path=ppt/tableStyles.xml><?xml version="1.0" encoding="utf-8"?>
<a:tblStyleLst xmlns:a="http://schemas.openxmlformats.org/drawingml/2006/main" def="{284E427A-3D55-4303-BF80-6455036E1DE7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291" autoAdjust="0"/>
  </p:normalViewPr>
  <p:slideViewPr>
    <p:cSldViewPr snapToGrid="0" showGuides="1">
      <p:cViewPr varScale="1">
        <p:scale>
          <a:sx n="75" d="100"/>
          <a:sy n="75" d="100"/>
        </p:scale>
        <p:origin x="216" y="52"/>
      </p:cViewPr>
      <p:guideLst>
        <p:guide pos="3840"/>
        <p:guide orient="horz" pos="2500"/>
        <p:guide pos="49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3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>
            <a:extLst>
              <a:ext uri="{FF2B5EF4-FFF2-40B4-BE49-F238E27FC236}">
                <a16:creationId xmlns:a16="http://schemas.microsoft.com/office/drawing/2014/main" id="{BA013A81-3DCA-48FF-B1B3-A7C975A278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l">
              <a:defRPr sz="1300"/>
            </a:lvl1pPr>
          </a:lstStyle>
          <a:p>
            <a:pPr rtl="0"/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1C77BA0-3528-427C-9BE2-79D49213FF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1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r">
              <a:defRPr sz="1300"/>
            </a:lvl1pPr>
          </a:lstStyle>
          <a:p>
            <a:pPr rtl="0"/>
            <a:fld id="{2F6FC400-839B-4AA9-A4EA-37F8D141619C}" type="datetime1">
              <a:rPr lang="es-ES" smtClean="0"/>
              <a:t>25/03/2023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9A05A8F-DB20-403E-B1F6-934526320F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l">
              <a:defRPr sz="1300"/>
            </a:lvl1pPr>
          </a:lstStyle>
          <a:p>
            <a:pPr rtl="0"/>
            <a:endParaRPr lang="es-ES"/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A1B1CAF2-EBF9-46DA-A085-6592F73308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1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r">
              <a:defRPr sz="1300"/>
            </a:lvl1pPr>
          </a:lstStyle>
          <a:p>
            <a:pPr rtl="0"/>
            <a:fld id="{840DF807-07AB-4E04-861A-CD3923A871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37683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l">
              <a:defRPr sz="1300"/>
            </a:lvl1pPr>
          </a:lstStyle>
          <a:p>
            <a:pPr rtl="0"/>
            <a:endParaRPr lang="es-ES" noProof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3991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r">
              <a:defRPr sz="1300"/>
            </a:lvl1pPr>
          </a:lstStyle>
          <a:p>
            <a:pPr rtl="0"/>
            <a:fld id="{697E2A64-2C04-4992-AA1F-6E09D0262CD3}" type="datetime1">
              <a:rPr lang="es-ES" noProof="0" smtClean="0"/>
              <a:t>25/03/2023</a:t>
            </a:fld>
            <a:endParaRPr lang="es-ES" noProof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9" tIns="49535" rIns="99069" bIns="49535" rtlCol="0" anchor="ctr"/>
          <a:lstStyle/>
          <a:p>
            <a:pPr rtl="0"/>
            <a:endParaRPr lang="es-ES" noProof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8"/>
          </a:xfrm>
          <a:prstGeom prst="rect">
            <a:avLst/>
          </a:prstGeom>
        </p:spPr>
        <p:txBody>
          <a:bodyPr vert="horz" lIns="99069" tIns="49535" rIns="99069" bIns="49535"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l">
              <a:defRPr sz="1300"/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3991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r">
              <a:defRPr sz="1300"/>
            </a:lvl1pPr>
          </a:lstStyle>
          <a:p>
            <a:pPr rtl="0"/>
            <a:fld id="{53D78A92-0141-4330-8F3E-FAADFAC23844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74888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8970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4936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7982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3D78A92-0141-4330-8F3E-FAADFAC23844}" type="slidenum">
              <a:rPr lang="es-ES" noProof="0" smtClean="0"/>
              <a:t>23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838463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 con fech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1" name="Marcador de texto 26">
            <a:extLst>
              <a:ext uri="{FF2B5EF4-FFF2-40B4-BE49-F238E27FC236}">
                <a16:creationId xmlns:a16="http://schemas.microsoft.com/office/drawing/2014/main" id="{E013E669-E15F-4096-81CC-6637C4A9F9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1680191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1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20XX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107415"/>
            <a:ext cx="1011795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PRESENTACIÓN</a:t>
            </a:r>
            <a:br>
              <a:rPr lang="es-ES" noProof="0"/>
            </a:br>
            <a:r>
              <a:rPr lang="es-ES" noProof="0"/>
              <a:t>TÍTULO</a:t>
            </a:r>
          </a:p>
        </p:txBody>
      </p:sp>
      <p:sp>
        <p:nvSpPr>
          <p:cNvPr id="23" name="Marcador de texto 26">
            <a:extLst>
              <a:ext uri="{FF2B5EF4-FFF2-40B4-BE49-F238E27FC236}">
                <a16:creationId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1333943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Mes</a:t>
            </a:r>
          </a:p>
        </p:txBody>
      </p:sp>
      <p:sp>
        <p:nvSpPr>
          <p:cNvPr id="36" name="Marcador de texto 14">
            <a:extLst>
              <a:ext uri="{FF2B5EF4-FFF2-40B4-BE49-F238E27FC236}">
                <a16:creationId xmlns:a16="http://schemas.microsoft.com/office/drawing/2014/main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050857" y="4720037"/>
            <a:ext cx="10090287" cy="1101897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es-ES" noProof="0"/>
              <a:t>Presentación</a:t>
            </a:r>
            <a:br>
              <a:rPr lang="es-ES" noProof="0"/>
            </a:br>
            <a:r>
              <a:rPr lang="es-ES" noProof="0"/>
              <a:t>Consigna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691BBC0-FAFE-4A57-9925-6182B74C4CB1}"/>
              </a:ext>
            </a:extLst>
          </p:cNvPr>
          <p:cNvSpPr/>
          <p:nvPr userDrawn="1"/>
        </p:nvSpPr>
        <p:spPr>
          <a:xfrm>
            <a:off x="4879848" y="4453465"/>
            <a:ext cx="2432304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96681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gra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6" name="Marcador de texto 26">
            <a:extLst>
              <a:ext uri="{FF2B5EF4-FFF2-40B4-BE49-F238E27FC236}">
                <a16:creationId xmlns:a16="http://schemas.microsoft.com/office/drawing/2014/main" id="{82190F1B-1701-4806-870F-8FC7F32FE4A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4222968"/>
            <a:ext cx="4367531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+7 678-555-0128</a:t>
            </a:r>
          </a:p>
        </p:txBody>
      </p:sp>
      <p:sp>
        <p:nvSpPr>
          <p:cNvPr id="18" name="Marcador de texto 26">
            <a:extLst>
              <a:ext uri="{FF2B5EF4-FFF2-40B4-BE49-F238E27FC236}">
                <a16:creationId xmlns:a16="http://schemas.microsoft.com/office/drawing/2014/main" id="{972B7F81-5409-42D9-B44C-88D9CBD9BA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3927698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Teléfono</a:t>
            </a:r>
          </a:p>
        </p:txBody>
      </p:sp>
      <p:sp>
        <p:nvSpPr>
          <p:cNvPr id="19" name="Marcador de texto 14">
            <a:extLst>
              <a:ext uri="{FF2B5EF4-FFF2-40B4-BE49-F238E27FC236}">
                <a16:creationId xmlns:a16="http://schemas.microsoft.com/office/drawing/2014/main" id="{FAA54554-5CE2-43AD-979D-F095482C49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0857" y="2655074"/>
            <a:ext cx="10090287" cy="60665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es-ES" noProof="0"/>
              <a:t>Íker Arteaga</a:t>
            </a:r>
          </a:p>
        </p:txBody>
      </p:sp>
      <p:sp>
        <p:nvSpPr>
          <p:cNvPr id="20" name="Marcador de texto 26">
            <a:extLst>
              <a:ext uri="{FF2B5EF4-FFF2-40B4-BE49-F238E27FC236}">
                <a16:creationId xmlns:a16="http://schemas.microsoft.com/office/drawing/2014/main" id="{A1D8F0C1-128A-435B-8585-F0B32496EC7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35722" y="5230723"/>
            <a:ext cx="5920556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arteaga@example.com</a:t>
            </a:r>
          </a:p>
        </p:txBody>
      </p:sp>
      <p:sp>
        <p:nvSpPr>
          <p:cNvPr id="22" name="Marcador de texto 26">
            <a:extLst>
              <a:ext uri="{FF2B5EF4-FFF2-40B4-BE49-F238E27FC236}">
                <a16:creationId xmlns:a16="http://schemas.microsoft.com/office/drawing/2014/main" id="{90B48E8B-E525-4852-9167-5281C64B1C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912235" y="4929014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Correo electrónico</a:t>
            </a:r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0C5EB90F-1ADD-412B-9044-2CC607B786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0856" y="993494"/>
            <a:ext cx="10104124" cy="1517356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¡GRACIAS!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540A1271-E1E7-40AB-9552-9B4249544008}"/>
              </a:ext>
            </a:extLst>
          </p:cNvPr>
          <p:cNvSpPr/>
          <p:nvPr userDrawn="1"/>
        </p:nvSpPr>
        <p:spPr>
          <a:xfrm>
            <a:off x="3156204" y="2421953"/>
            <a:ext cx="5879592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371178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107415"/>
            <a:ext cx="1011795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PRESENTACIÓN</a:t>
            </a:r>
            <a:br>
              <a:rPr lang="es-ES" noProof="0"/>
            </a:br>
            <a:r>
              <a:rPr lang="es-ES" noProof="0"/>
              <a:t>TÍTULO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691BBC0-FAFE-4A57-9925-6182B74C4CB1}"/>
              </a:ext>
            </a:extLst>
          </p:cNvPr>
          <p:cNvSpPr/>
          <p:nvPr userDrawn="1"/>
        </p:nvSpPr>
        <p:spPr>
          <a:xfrm>
            <a:off x="4879848" y="4453465"/>
            <a:ext cx="2432304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9" name="Subtítulo 2">
            <a:extLst>
              <a:ext uri="{FF2B5EF4-FFF2-40B4-BE49-F238E27FC236}">
                <a16:creationId xmlns:a16="http://schemas.microsoft.com/office/drawing/2014/main" id="{08214E67-DE9D-42F7-B713-798383BBD1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7021" y="4720036"/>
            <a:ext cx="10117959" cy="1101898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3500" b="0" i="0" dirty="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es-ES" noProof="0"/>
              <a:t>Haga clic para modificar el estilo de subtítulo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40385532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5" name="Marcador de posición de contenido 2">
            <a:extLst>
              <a:ext uri="{FF2B5EF4-FFF2-40B4-BE49-F238E27FC236}">
                <a16:creationId xmlns:a16="http://schemas.microsoft.com/office/drawing/2014/main" id="{01B00995-C0FC-4EC6-A9B0-828FB28FC4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3335114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1" name="Marcador de posición de contenido 2">
            <a:extLst>
              <a:ext uri="{FF2B5EF4-FFF2-40B4-BE49-F238E27FC236}">
                <a16:creationId xmlns:a16="http://schemas.microsoft.com/office/drawing/2014/main" id="{A122F4F2-F130-4DBE-B244-1D59BBE5CD9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2" name="Marcador de posición de contenido 3">
            <a:extLst>
              <a:ext uri="{FF2B5EF4-FFF2-40B4-BE49-F238E27FC236}">
                <a16:creationId xmlns:a16="http://schemas.microsoft.com/office/drawing/2014/main" id="{D4CE5575-876A-4335-83ED-6B346DA1B4D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1625035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1" name="Marcador de texto 2">
            <a:extLst>
              <a:ext uri="{FF2B5EF4-FFF2-40B4-BE49-F238E27FC236}">
                <a16:creationId xmlns:a16="http://schemas.microsoft.com/office/drawing/2014/main" id="{D1F82F6E-10E8-4A58-9655-E18D14D790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840863"/>
            <a:ext cx="5157787" cy="664211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2" name="Marcador de posición de contenido 3">
            <a:extLst>
              <a:ext uri="{FF2B5EF4-FFF2-40B4-BE49-F238E27FC236}">
                <a16:creationId xmlns:a16="http://schemas.microsoft.com/office/drawing/2014/main" id="{C2F6C18E-5BCB-42EF-9310-5BD6E011DF2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4" name="Marcador de posición de texto 4">
            <a:extLst>
              <a:ext uri="{FF2B5EF4-FFF2-40B4-BE49-F238E27FC236}">
                <a16:creationId xmlns:a16="http://schemas.microsoft.com/office/drawing/2014/main" id="{9BA2923F-D123-40C6-A193-B86D683D5B5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840863"/>
            <a:ext cx="5183188" cy="664212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6" name="Marcador de posición de contenido 5">
            <a:extLst>
              <a:ext uri="{FF2B5EF4-FFF2-40B4-BE49-F238E27FC236}">
                <a16:creationId xmlns:a16="http://schemas.microsoft.com/office/drawing/2014/main" id="{8305C175-94AC-44DD-9321-0A8DBDF22DA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275998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2105709"/>
            <a:ext cx="374904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texto 3">
            <a:extLst>
              <a:ext uri="{FF2B5EF4-FFF2-40B4-BE49-F238E27FC236}">
                <a16:creationId xmlns:a16="http://schemas.microsoft.com/office/drawing/2014/main" id="{1E4B599D-7641-40C1-8DAE-110A36403CF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77592"/>
            <a:ext cx="3932237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Marcador de posición de contenido 2">
            <a:extLst>
              <a:ext uri="{FF2B5EF4-FFF2-40B4-BE49-F238E27FC236}">
                <a16:creationId xmlns:a16="http://schemas.microsoft.com/office/drawing/2014/main" id="{709FEF38-E3A7-4527-97CB-AF528BAEBA8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0012" y="457200"/>
            <a:ext cx="6172200" cy="5408613"/>
          </a:xfrm>
        </p:spPr>
        <p:txBody>
          <a:bodyPr rtlCol="0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3727947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2105709"/>
            <a:ext cx="374904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texto 3">
            <a:extLst>
              <a:ext uri="{FF2B5EF4-FFF2-40B4-BE49-F238E27FC236}">
                <a16:creationId xmlns:a16="http://schemas.microsoft.com/office/drawing/2014/main" id="{1E4B599D-7641-40C1-8DAE-110A36403CF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77592"/>
            <a:ext cx="3932237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5" name="Marcador de posición de imagen 2">
            <a:extLst>
              <a:ext uri="{FF2B5EF4-FFF2-40B4-BE49-F238E27FC236}">
                <a16:creationId xmlns:a16="http://schemas.microsoft.com/office/drawing/2014/main" id="{1B69B4CE-EB2F-46CF-9A80-64E44E5E9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 anchor="ctr"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</p:spTree>
    <p:extLst>
      <p:ext uri="{BB962C8B-B14F-4D97-AF65-F5344CB8AC3E}">
        <p14:creationId xmlns:p14="http://schemas.microsoft.com/office/powerpoint/2010/main" val="369830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4312920" y="1667974"/>
            <a:ext cx="356616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F2B3756-19E0-4B2F-B1D5-7664E0B38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18320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626306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CÓMO USAR ESTA PLANTILLA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2017776" y="1667974"/>
            <a:ext cx="8156448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1" name="Marcador de texto 21">
            <a:extLst>
              <a:ext uri="{FF2B5EF4-FFF2-40B4-BE49-F238E27FC236}">
                <a16:creationId xmlns:a16="http://schemas.microsoft.com/office/drawing/2014/main" id="{10000CCD-6AFF-4E65-8858-5502306E58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5578" y="1960171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1</a:t>
            </a:r>
          </a:p>
        </p:txBody>
      </p:sp>
      <p:sp>
        <p:nvSpPr>
          <p:cNvPr id="32" name="Marcador de texto 24">
            <a:extLst>
              <a:ext uri="{FF2B5EF4-FFF2-40B4-BE49-F238E27FC236}">
                <a16:creationId xmlns:a16="http://schemas.microsoft.com/office/drawing/2014/main" id="{D5D777E5-98F6-416A-8D23-3399269D85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42535" y="1984171"/>
            <a:ext cx="3103110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3" name="Marcador de texto 21">
            <a:extLst>
              <a:ext uri="{FF2B5EF4-FFF2-40B4-BE49-F238E27FC236}">
                <a16:creationId xmlns:a16="http://schemas.microsoft.com/office/drawing/2014/main" id="{C979BADF-99B5-4C91-AAE5-FC2C4DBEDE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20642" y="1960171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2</a:t>
            </a:r>
          </a:p>
        </p:txBody>
      </p:sp>
      <p:sp>
        <p:nvSpPr>
          <p:cNvPr id="34" name="Marcador de texto 24">
            <a:extLst>
              <a:ext uri="{FF2B5EF4-FFF2-40B4-BE49-F238E27FC236}">
                <a16:creationId xmlns:a16="http://schemas.microsoft.com/office/drawing/2014/main" id="{6706F6A2-1599-4D73-9288-3ECEACDDCA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77939" y="1984171"/>
            <a:ext cx="2243918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5" name="Marcador de texto 21">
            <a:extLst>
              <a:ext uri="{FF2B5EF4-FFF2-40B4-BE49-F238E27FC236}">
                <a16:creationId xmlns:a16="http://schemas.microsoft.com/office/drawing/2014/main" id="{BAE5E245-1702-4722-895D-0808BB0A86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06755" y="1977950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3</a:t>
            </a:r>
          </a:p>
        </p:txBody>
      </p:sp>
      <p:sp>
        <p:nvSpPr>
          <p:cNvPr id="36" name="Marcador de texto 24">
            <a:extLst>
              <a:ext uri="{FF2B5EF4-FFF2-40B4-BE49-F238E27FC236}">
                <a16:creationId xmlns:a16="http://schemas.microsoft.com/office/drawing/2014/main" id="{3701E665-3CED-413C-BAC6-CE003B1494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64052" y="2001950"/>
            <a:ext cx="2959116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7" name="Marcador de texto 24">
            <a:extLst>
              <a:ext uri="{FF2B5EF4-FFF2-40B4-BE49-F238E27FC236}">
                <a16:creationId xmlns:a16="http://schemas.microsoft.com/office/drawing/2014/main" id="{E01406B4-D44B-4D1E-91F3-D87541EAD4C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20059" y="310399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8" name="Marcador de texto 24">
            <a:extLst>
              <a:ext uri="{FF2B5EF4-FFF2-40B4-BE49-F238E27FC236}">
                <a16:creationId xmlns:a16="http://schemas.microsoft.com/office/drawing/2014/main" id="{9AAD5CF9-9A59-4C5F-8C29-B92AD601211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18684" y="310399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9" name="Marcador de texto 24">
            <a:extLst>
              <a:ext uri="{FF2B5EF4-FFF2-40B4-BE49-F238E27FC236}">
                <a16:creationId xmlns:a16="http://schemas.microsoft.com/office/drawing/2014/main" id="{C6725172-65CC-4645-B23F-E77886468F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94793" y="3103993"/>
            <a:ext cx="2599197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0" name="Marcador de texto 24">
            <a:extLst>
              <a:ext uri="{FF2B5EF4-FFF2-40B4-BE49-F238E27FC236}">
                <a16:creationId xmlns:a16="http://schemas.microsoft.com/office/drawing/2014/main" id="{0EA5E6CA-5C78-4B75-BA22-59750E7D450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76955" y="3102450"/>
            <a:ext cx="3726423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1" name="Marcador de texto 24">
            <a:extLst>
              <a:ext uri="{FF2B5EF4-FFF2-40B4-BE49-F238E27FC236}">
                <a16:creationId xmlns:a16="http://schemas.microsoft.com/office/drawing/2014/main" id="{E1C61752-F57C-4FBF-93F3-06F43CCA43C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57040" y="5751926"/>
            <a:ext cx="8877920" cy="47047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 b="0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2" name="Marcador de texto 24">
            <a:extLst>
              <a:ext uri="{FF2B5EF4-FFF2-40B4-BE49-F238E27FC236}">
                <a16:creationId xmlns:a16="http://schemas.microsoft.com/office/drawing/2014/main" id="{E0232175-FB97-4039-8136-B9DD27441C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794791" y="5070254"/>
            <a:ext cx="2599199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3" name="Marcador de texto 24">
            <a:extLst>
              <a:ext uri="{FF2B5EF4-FFF2-40B4-BE49-F238E27FC236}">
                <a16:creationId xmlns:a16="http://schemas.microsoft.com/office/drawing/2014/main" id="{6E5262C3-0603-403F-AB36-FB4EB9FC7BC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890713" y="5070254"/>
            <a:ext cx="371266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4" name="Marcador de posición de imagen 12">
            <a:extLst>
              <a:ext uri="{FF2B5EF4-FFF2-40B4-BE49-F238E27FC236}">
                <a16:creationId xmlns:a16="http://schemas.microsoft.com/office/drawing/2014/main" id="{D2FBACFC-8B68-4A37-95A4-26BE5A23D759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020058" y="3976866"/>
            <a:ext cx="3273552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6" name="Marcador de posición de imagen 12">
            <a:extLst>
              <a:ext uri="{FF2B5EF4-FFF2-40B4-BE49-F238E27FC236}">
                <a16:creationId xmlns:a16="http://schemas.microsoft.com/office/drawing/2014/main" id="{5A6A36C6-8489-4333-927A-141D8F98AE50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794792" y="4041034"/>
            <a:ext cx="2599199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7" name="Marcador de posición de imagen 9">
            <a:extLst>
              <a:ext uri="{FF2B5EF4-FFF2-40B4-BE49-F238E27FC236}">
                <a16:creationId xmlns:a16="http://schemas.microsoft.com/office/drawing/2014/main" id="{BB2DF986-C446-4302-9099-B1512AD5D8CA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876955" y="4041034"/>
            <a:ext cx="2599200" cy="8964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</p:spTree>
    <p:extLst>
      <p:ext uri="{BB962C8B-B14F-4D97-AF65-F5344CB8AC3E}">
        <p14:creationId xmlns:p14="http://schemas.microsoft.com/office/powerpoint/2010/main" val="311389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3410712"/>
            <a:ext cx="1193292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981036"/>
            <a:ext cx="10515600" cy="782638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DIVISORIA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defRPr b="1">
                <a:latin typeface="+mn-lt"/>
              </a:defRPr>
            </a:lvl1pPr>
          </a:lstStyle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4070604" y="4804366"/>
            <a:ext cx="4050792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Marcador de texto 2">
            <a:extLst>
              <a:ext uri="{FF2B5EF4-FFF2-40B4-BE49-F238E27FC236}">
                <a16:creationId xmlns:a16="http://schemas.microsoft.com/office/drawing/2014/main" id="{F4F6DD4A-6071-4D11-ABDB-28EA5AC871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942478"/>
            <a:ext cx="10515600" cy="45908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lang="en-US" sz="230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es-ES" noProof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82347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sub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685800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169256"/>
            <a:ext cx="5285914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DISEÑO DE TEXTO 1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Marcador de texto 17">
            <a:extLst>
              <a:ext uri="{FF2B5EF4-FFF2-40B4-BE49-F238E27FC236}">
                <a16:creationId xmlns:a16="http://schemas.microsoft.com/office/drawing/2014/main" id="{028AD4F5-2320-4533-9EC4-9832091E65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248" y="2136036"/>
            <a:ext cx="5285914" cy="857098"/>
          </a:xfrm>
        </p:spPr>
        <p:txBody>
          <a:bodyPr rtlCol="0">
            <a:normAutofit/>
          </a:bodyPr>
          <a:lstStyle>
            <a:lvl1pPr marL="0" indent="0" algn="l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992586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4" name="Marcador de texto 14">
            <a:extLst>
              <a:ext uri="{FF2B5EF4-FFF2-40B4-BE49-F238E27FC236}">
                <a16:creationId xmlns:a16="http://schemas.microsoft.com/office/drawing/2014/main" id="{302F0820-F94A-40EF-B3BE-26CD0CB551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9" y="3100269"/>
            <a:ext cx="5288963" cy="2588637"/>
          </a:xfrm>
        </p:spPr>
        <p:txBody>
          <a:bodyPr lIns="0"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721395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1193292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093460"/>
            <a:ext cx="5320386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DISEÑO DE TEXTO 2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2" name="Marcador de texto 17">
            <a:extLst>
              <a:ext uri="{FF2B5EF4-FFF2-40B4-BE49-F238E27FC236}">
                <a16:creationId xmlns:a16="http://schemas.microsoft.com/office/drawing/2014/main" id="{028AD4F5-2320-4533-9EC4-9832091E65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248" y="2060240"/>
            <a:ext cx="5320386" cy="882524"/>
          </a:xfrm>
        </p:spPr>
        <p:txBody>
          <a:bodyPr rtlCol="0">
            <a:normAutofit/>
          </a:bodyPr>
          <a:lstStyle>
            <a:lvl1pPr marL="0" indent="0" algn="l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4693" y="1916790"/>
            <a:ext cx="4500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1" name="Marcador de texto 14">
            <a:extLst>
              <a:ext uri="{FF2B5EF4-FFF2-40B4-BE49-F238E27FC236}">
                <a16:creationId xmlns:a16="http://schemas.microsoft.com/office/drawing/2014/main" id="{4B6CBCCA-9781-462D-AF43-C6AAE3D1AAA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17897" y="1125545"/>
            <a:ext cx="4707842" cy="1849304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599193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la sección 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03373955-AB5B-4186-8098-9DBA0AB2650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59649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Título de la sección 1</a:t>
            </a:r>
          </a:p>
        </p:txBody>
      </p:sp>
      <p:sp>
        <p:nvSpPr>
          <p:cNvPr id="9" name="Marcador de texto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1" y="1835244"/>
            <a:ext cx="10515599" cy="629105"/>
          </a:xfrm>
        </p:spPr>
        <p:txBody>
          <a:bodyPr lIns="0" rIns="0"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23A3472E-32B4-4CAD-B5D0-420AA3FB4CE3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27121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Título de la sección 2</a:t>
            </a:r>
          </a:p>
        </p:txBody>
      </p:sp>
      <p:sp>
        <p:nvSpPr>
          <p:cNvPr id="11" name="Marcador de texto 26">
            <a:extLst>
              <a:ext uri="{FF2B5EF4-FFF2-40B4-BE49-F238E27FC236}">
                <a16:creationId xmlns:a16="http://schemas.microsoft.com/office/drawing/2014/main" id="{1AEED068-3EA0-4BF4-875C-02473E9EB0C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59649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2" name="Marcador de texto 26">
            <a:extLst>
              <a:ext uri="{FF2B5EF4-FFF2-40B4-BE49-F238E27FC236}">
                <a16:creationId xmlns:a16="http://schemas.microsoft.com/office/drawing/2014/main" id="{3590B9DA-A2DF-4AE1-9A98-C7B84F48C3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27121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COMPARACIÓN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4111752" y="1667974"/>
            <a:ext cx="396849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450372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9" name="Marcador de texto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1248" y="3359239"/>
            <a:ext cx="4357688" cy="2252574"/>
          </a:xfrm>
        </p:spPr>
        <p:txBody>
          <a:bodyPr lIns="0" rIns="0" rtlCol="0">
            <a:noAutofit/>
          </a:bodyPr>
          <a:lstStyle>
            <a:lvl1pPr marL="0" indent="0" algn="l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2081624"/>
            <a:ext cx="4357688" cy="1325563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CON GRÁFICO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911877" y="3191969"/>
            <a:ext cx="396849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6" name="Marcador de posición de gráfico 18">
            <a:extLst>
              <a:ext uri="{FF2B5EF4-FFF2-40B4-BE49-F238E27FC236}">
                <a16:creationId xmlns:a16="http://schemas.microsoft.com/office/drawing/2014/main" id="{BE9C98A7-B145-402E-BADA-CE785E3BA996}"/>
              </a:ext>
            </a:extLst>
          </p:cNvPr>
          <p:cNvSpPr>
            <a:spLocks noGrp="1"/>
          </p:cNvSpPr>
          <p:nvPr>
            <p:ph type="chart" sz="quarter" idx="32" hasCustomPrompt="1"/>
          </p:nvPr>
        </p:nvSpPr>
        <p:spPr>
          <a:xfrm>
            <a:off x="6981371" y="1246188"/>
            <a:ext cx="4284663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Hacer clic en el icono para agregar un gráfico</a:t>
            </a:r>
          </a:p>
        </p:txBody>
      </p:sp>
    </p:spTree>
    <p:extLst>
      <p:ext uri="{BB962C8B-B14F-4D97-AF65-F5344CB8AC3E}">
        <p14:creationId xmlns:p14="http://schemas.microsoft.com/office/powerpoint/2010/main" val="2525342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9" name="Marcador de texto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83563" y="3359239"/>
            <a:ext cx="2596896" cy="2252574"/>
          </a:xfrm>
        </p:spPr>
        <p:txBody>
          <a:bodyPr lIns="0" rIns="0" rtlCol="0">
            <a:noAutofit/>
          </a:bodyPr>
          <a:lstStyle>
            <a:lvl1pPr marL="0" indent="0" algn="l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83562" y="1757774"/>
            <a:ext cx="2669859" cy="1325563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DE TABLA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8602643" y="3191969"/>
            <a:ext cx="154533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3" name="Marcador de tabla 17">
            <a:extLst>
              <a:ext uri="{FF2B5EF4-FFF2-40B4-BE49-F238E27FC236}">
                <a16:creationId xmlns:a16="http://schemas.microsoft.com/office/drawing/2014/main" id="{62814DE5-26B2-4A8E-BA8D-A2E4C5547EB9}"/>
              </a:ext>
            </a:extLst>
          </p:cNvPr>
          <p:cNvSpPr>
            <a:spLocks noGrp="1"/>
          </p:cNvSpPr>
          <p:nvPr>
            <p:ph type="tbl" sz="quarter" idx="17" hasCustomPrompt="1"/>
          </p:nvPr>
        </p:nvSpPr>
        <p:spPr>
          <a:xfrm>
            <a:off x="911225" y="1505433"/>
            <a:ext cx="6561138" cy="384713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Hacer clic en el icono para agregar una tabla</a:t>
            </a:r>
          </a:p>
        </p:txBody>
      </p:sp>
    </p:spTree>
    <p:extLst>
      <p:ext uri="{BB962C8B-B14F-4D97-AF65-F5344CB8AC3E}">
        <p14:creationId xmlns:p14="http://schemas.microsoft.com/office/powerpoint/2010/main" val="240194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 e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11932920" cy="236829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4" name="Marcador de texto 26">
            <a:extLst>
              <a:ext uri="{FF2B5EF4-FFF2-40B4-BE49-F238E27FC236}">
                <a16:creationId xmlns:a16="http://schemas.microsoft.com/office/drawing/2014/main" id="{B33A3032-1037-4342-827F-CF13499782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1" y="1835244"/>
            <a:ext cx="10515599" cy="629105"/>
          </a:xfrm>
        </p:spPr>
        <p:txBody>
          <a:bodyPr lIns="0" rIns="0"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FD6F6A17-AFDC-40C7-9D63-50FA052A1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CON IMAGEN GRANDE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6668B9DC-C6AF-45D4-BBA3-A5EF781EAB7F}"/>
              </a:ext>
            </a:extLst>
          </p:cNvPr>
          <p:cNvSpPr/>
          <p:nvPr userDrawn="1"/>
        </p:nvSpPr>
        <p:spPr>
          <a:xfrm>
            <a:off x="3759708" y="1667974"/>
            <a:ext cx="4672584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76127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elemento multi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es-ES" noProof="0"/>
              <a:t>DD.MM.20AA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68873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s-ES" noProof="0"/>
              <a:t>DIAPOSITIVA DE VÍDEO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es-ES" noProof="0"/>
          </a:p>
        </p:txBody>
      </p:sp>
      <p:sp>
        <p:nvSpPr>
          <p:cNvPr id="16" name="Marcador de posición de elemento multimedia 7">
            <a:extLst>
              <a:ext uri="{FF2B5EF4-FFF2-40B4-BE49-F238E27FC236}">
                <a16:creationId xmlns:a16="http://schemas.microsoft.com/office/drawing/2014/main" id="{A11F77F4-4B16-4503-B9B6-AE22C686E3E3}"/>
              </a:ext>
            </a:extLst>
          </p:cNvPr>
          <p:cNvSpPr>
            <a:spLocks noGrp="1"/>
          </p:cNvSpPr>
          <p:nvPr>
            <p:ph type="media" sz="quarter" idx="17" hasCustomPrompt="1"/>
          </p:nvPr>
        </p:nvSpPr>
        <p:spPr>
          <a:xfrm>
            <a:off x="1395984" y="1497770"/>
            <a:ext cx="9400032" cy="4215384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es-ES" noProof="0"/>
              <a:t>Haga clic en el icono para agregar un elemento multimedia</a:t>
            </a:r>
          </a:p>
        </p:txBody>
      </p:sp>
    </p:spTree>
    <p:extLst>
      <p:ext uri="{BB962C8B-B14F-4D97-AF65-F5344CB8AC3E}">
        <p14:creationId xmlns:p14="http://schemas.microsoft.com/office/powerpoint/2010/main" val="2399738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ción de número de diapositiva 5">
            <a:extLst>
              <a:ext uri="{FF2B5EF4-FFF2-40B4-BE49-F238E27FC236}">
                <a16:creationId xmlns:a16="http://schemas.microsoft.com/office/drawing/2014/main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21279" y="6118484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D495E168-DA5E-4888-8D8A-92B118324C14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2" name="Marcador de posición de título 1">
            <a:extLst>
              <a:ext uri="{FF2B5EF4-FFF2-40B4-BE49-F238E27FC236}">
                <a16:creationId xmlns:a16="http://schemas.microsoft.com/office/drawing/2014/main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>
            <a:extLst>
              <a:ext uri="{FF2B5EF4-FFF2-40B4-BE49-F238E27FC236}">
                <a16:creationId xmlns:a16="http://schemas.microsoft.com/office/drawing/2014/main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048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1184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2"/>
                </a:solidFill>
              </a:defRPr>
            </a:lvl1pPr>
          </a:lstStyle>
          <a:p>
            <a:pPr rtl="0"/>
            <a:r>
              <a:rPr lang="es-ES" noProof="0"/>
              <a:t>DD.MM.20AA</a:t>
            </a:r>
          </a:p>
        </p:txBody>
      </p:sp>
      <p:sp>
        <p:nvSpPr>
          <p:cNvPr id="11" name="Marcador de pie de página 4">
            <a:extLst>
              <a:ext uri="{FF2B5EF4-FFF2-40B4-BE49-F238E27FC236}">
                <a16:creationId xmlns:a16="http://schemas.microsoft.com/office/drawing/2014/main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118484"/>
            <a:ext cx="3398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bg2"/>
                </a:solidFill>
              </a:defRPr>
            </a:lvl1pPr>
          </a:lstStyle>
          <a:p>
            <a:pPr rtl="0"/>
            <a:r>
              <a:rPr lang="es-ES" noProof="0"/>
              <a:t>Alberto de la Encina Vara</a:t>
            </a:r>
          </a:p>
        </p:txBody>
      </p:sp>
    </p:spTree>
    <p:extLst>
      <p:ext uri="{BB962C8B-B14F-4D97-AF65-F5344CB8AC3E}">
        <p14:creationId xmlns:p14="http://schemas.microsoft.com/office/powerpoint/2010/main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7" r:id="rId2"/>
    <p:sldLayoutId id="2147483678" r:id="rId3"/>
    <p:sldLayoutId id="2147483679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87" r:id="rId17"/>
    <p:sldLayoutId id="2147483695" r:id="rId18"/>
    <p:sldLayoutId id="2147483688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  <p15:guide id="9" pos="302" userDrawn="1">
          <p15:clr>
            <a:srgbClr val="F26B43"/>
          </p15:clr>
        </p15:guide>
        <p15:guide id="10" pos="73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es.wikipedia.org/wiki/Algoritmo_de_ordenamiento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EDADF0-23DD-491B-8755-2E19692F9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Ordenación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3E7209B-EA97-4E46-B935-409525612C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smtClean="0"/>
              <a:pPr rtl="0"/>
              <a:t>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E3D7C1-6919-4785-9AEE-1F6673CA07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dirty="0"/>
              <a:t>Alberto de la Encina Vara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CF068C3-8082-52CE-EB39-B98DBDD2B4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28886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CFDE6B9D-D84E-5D50-2AFE-258B44177193}"/>
              </a:ext>
            </a:extLst>
          </p:cNvPr>
          <p:cNvSpPr/>
          <p:nvPr/>
        </p:nvSpPr>
        <p:spPr>
          <a:xfrm>
            <a:off x="8000367" y="1933205"/>
            <a:ext cx="2026299" cy="1459921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7D133A46-1DA5-4A4A-A508-0054E0EFD2ED}"/>
              </a:ext>
            </a:extLst>
          </p:cNvPr>
          <p:cNvSpPr/>
          <p:nvPr/>
        </p:nvSpPr>
        <p:spPr>
          <a:xfrm>
            <a:off x="838200" y="1669024"/>
            <a:ext cx="6837843" cy="1781641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10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910" y="3971869"/>
            <a:ext cx="10406890" cy="205055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dirty="0" err="1"/>
              <a:t>insertarOrdenadamente</a:t>
            </a:r>
            <a:r>
              <a:rPr lang="es-ES" dirty="0"/>
              <a:t> (</a:t>
            </a:r>
            <a:r>
              <a:rPr lang="es-ES" dirty="0" err="1"/>
              <a:t>elVector</a:t>
            </a:r>
            <a:r>
              <a:rPr lang="es-ES" dirty="0"/>
              <a:t>, valor) :</a:t>
            </a:r>
          </a:p>
          <a:p>
            <a:pPr marL="0" indent="0">
              <a:buNone/>
            </a:pPr>
            <a:r>
              <a:rPr lang="es-ES" dirty="0"/>
              <a:t>	</a:t>
            </a:r>
            <a:r>
              <a:rPr lang="es-ES" sz="2800" dirty="0"/>
              <a:t> </a:t>
            </a:r>
            <a:r>
              <a:rPr lang="es-ES" sz="2800" dirty="0" err="1"/>
              <a:t>añadirAlFinal</a:t>
            </a:r>
            <a:r>
              <a:rPr lang="es-ES" sz="2800" dirty="0"/>
              <a:t>(</a:t>
            </a:r>
            <a:r>
              <a:rPr lang="es-ES" sz="2800" dirty="0" err="1"/>
              <a:t>elVector</a:t>
            </a:r>
            <a:r>
              <a:rPr lang="es-ES" sz="2800" dirty="0"/>
              <a:t>, valor)</a:t>
            </a:r>
          </a:p>
          <a:p>
            <a:pPr marL="0" indent="0">
              <a:buNone/>
            </a:pPr>
            <a:r>
              <a:rPr lang="es-ES" dirty="0"/>
              <a:t>	</a:t>
            </a:r>
            <a:r>
              <a:rPr lang="es-ES" sz="2800" dirty="0"/>
              <a:t> </a:t>
            </a:r>
            <a:r>
              <a:rPr lang="es-ES" sz="2800" dirty="0" err="1"/>
              <a:t>hundirUltimoElemento</a:t>
            </a:r>
            <a:r>
              <a:rPr lang="es-ES" sz="2800" dirty="0"/>
              <a:t>(</a:t>
            </a:r>
            <a:r>
              <a:rPr lang="es-ES" sz="2800" dirty="0" err="1"/>
              <a:t>elVector</a:t>
            </a:r>
            <a:r>
              <a:rPr lang="es-ES" sz="2800" dirty="0"/>
              <a:t>)</a:t>
            </a:r>
          </a:p>
          <a:p>
            <a:pPr marL="0" indent="0">
              <a:buNone/>
            </a:pPr>
            <a:endParaRPr lang="es-ES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sz="2000" dirty="0"/>
              <a:t>: Si </a:t>
            </a:r>
            <a:r>
              <a:rPr lang="es-ES" sz="2000" i="1" dirty="0" err="1"/>
              <a:t>elVector</a:t>
            </a:r>
            <a:r>
              <a:rPr lang="es-ES" sz="2000" dirty="0"/>
              <a:t> estaba ordenado continua ordenado y tiene un elemento más el </a:t>
            </a:r>
            <a:r>
              <a:rPr lang="es-ES" sz="2000" i="1" dirty="0"/>
              <a:t>valor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</a:t>
            </a:r>
            <a:r>
              <a:rPr lang="es-ES" dirty="0" err="1"/>
              <a:t>InsertarOrdenadamente</a:t>
            </a:r>
            <a:r>
              <a:rPr lang="es-ES" dirty="0"/>
              <a:t> 2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C0BFBDB3-5514-4AA0-AF61-DF926CFB3405}"/>
              </a:ext>
            </a:extLst>
          </p:cNvPr>
          <p:cNvGraphicFramePr>
            <a:graphicFrameLocks noGrp="1"/>
          </p:cNvGraphicFramePr>
          <p:nvPr/>
        </p:nvGraphicFramePr>
        <p:xfrm>
          <a:off x="3075609" y="1954870"/>
          <a:ext cx="4571241" cy="7670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95605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  <a:gridCol w="395605">
                  <a:extLst>
                    <a:ext uri="{9D8B030D-6E8A-4147-A177-3AD203B41FA5}">
                      <a16:colId xmlns:a16="http://schemas.microsoft.com/office/drawing/2014/main" val="2140993966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4161900774"/>
                    </a:ext>
                  </a:extLst>
                </a:gridCol>
                <a:gridCol w="543116">
                  <a:extLst>
                    <a:ext uri="{9D8B030D-6E8A-4147-A177-3AD203B41FA5}">
                      <a16:colId xmlns:a16="http://schemas.microsoft.com/office/drawing/2014/main" val="1419329583"/>
                    </a:ext>
                  </a:extLst>
                </a:gridCol>
                <a:gridCol w="542608">
                  <a:extLst>
                    <a:ext uri="{9D8B030D-6E8A-4147-A177-3AD203B41FA5}">
                      <a16:colId xmlns:a16="http://schemas.microsoft.com/office/drawing/2014/main" val="636497286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684083779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46354017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92357718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1403684841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3611754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3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4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5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7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8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9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3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18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25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936D258B-C568-4BE5-164A-F1955A5F83AE}"/>
              </a:ext>
            </a:extLst>
          </p:cNvPr>
          <p:cNvSpPr txBox="1"/>
          <p:nvPr/>
        </p:nvSpPr>
        <p:spPr>
          <a:xfrm>
            <a:off x="2217886" y="2338410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datos</a:t>
            </a:r>
          </a:p>
        </p:txBody>
      </p:sp>
      <p:graphicFrame>
        <p:nvGraphicFramePr>
          <p:cNvPr id="13" name="Tabla 10">
            <a:extLst>
              <a:ext uri="{FF2B5EF4-FFF2-40B4-BE49-F238E27FC236}">
                <a16:creationId xmlns:a16="http://schemas.microsoft.com/office/drawing/2014/main" id="{37C3A61A-0482-852B-DA2E-D971509C0D54}"/>
              </a:ext>
            </a:extLst>
          </p:cNvPr>
          <p:cNvGraphicFramePr>
            <a:graphicFrameLocks noGrp="1"/>
          </p:cNvGraphicFramePr>
          <p:nvPr/>
        </p:nvGraphicFramePr>
        <p:xfrm>
          <a:off x="3075609" y="2851793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4" name="CuadroTexto 13">
            <a:extLst>
              <a:ext uri="{FF2B5EF4-FFF2-40B4-BE49-F238E27FC236}">
                <a16:creationId xmlns:a16="http://schemas.microsoft.com/office/drawing/2014/main" id="{85FDB460-35C5-5AE1-FF29-85ACD221F88A}"/>
              </a:ext>
            </a:extLst>
          </p:cNvPr>
          <p:cNvSpPr txBox="1"/>
          <p:nvPr/>
        </p:nvSpPr>
        <p:spPr>
          <a:xfrm>
            <a:off x="2217886" y="2878701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895BDF9-567F-7265-B573-D6909FCB6ED6}"/>
              </a:ext>
            </a:extLst>
          </p:cNvPr>
          <p:cNvSpPr txBox="1"/>
          <p:nvPr/>
        </p:nvSpPr>
        <p:spPr>
          <a:xfrm>
            <a:off x="946910" y="2451683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elVector</a:t>
            </a:r>
            <a:endParaRPr lang="es-ES" sz="2400" b="1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CE45C27-9435-4034-C9DF-13502B1C1F36}"/>
              </a:ext>
            </a:extLst>
          </p:cNvPr>
          <p:cNvSpPr txBox="1"/>
          <p:nvPr/>
        </p:nvSpPr>
        <p:spPr>
          <a:xfrm>
            <a:off x="8034630" y="2486022"/>
            <a:ext cx="85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valor</a:t>
            </a:r>
          </a:p>
        </p:txBody>
      </p:sp>
      <p:graphicFrame>
        <p:nvGraphicFramePr>
          <p:cNvPr id="17" name="Tabla 10">
            <a:extLst>
              <a:ext uri="{FF2B5EF4-FFF2-40B4-BE49-F238E27FC236}">
                <a16:creationId xmlns:a16="http://schemas.microsoft.com/office/drawing/2014/main" id="{038D8A64-8EF1-5B84-55C6-614DC90D819A}"/>
              </a:ext>
            </a:extLst>
          </p:cNvPr>
          <p:cNvGraphicFramePr>
            <a:graphicFrameLocks noGrp="1"/>
          </p:cNvGraphicFramePr>
          <p:nvPr/>
        </p:nvGraphicFramePr>
        <p:xfrm>
          <a:off x="8922199" y="2447876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21" name="Rectángulo 20">
            <a:extLst>
              <a:ext uri="{FF2B5EF4-FFF2-40B4-BE49-F238E27FC236}">
                <a16:creationId xmlns:a16="http://schemas.microsoft.com/office/drawing/2014/main" id="{8AF17E29-6426-AF2A-B34A-D58937C8A6A0}"/>
              </a:ext>
            </a:extLst>
          </p:cNvPr>
          <p:cNvSpPr/>
          <p:nvPr/>
        </p:nvSpPr>
        <p:spPr>
          <a:xfrm>
            <a:off x="838200" y="1669024"/>
            <a:ext cx="6837843" cy="1781641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graphicFrame>
        <p:nvGraphicFramePr>
          <p:cNvPr id="22" name="Tabla 10">
            <a:extLst>
              <a:ext uri="{FF2B5EF4-FFF2-40B4-BE49-F238E27FC236}">
                <a16:creationId xmlns:a16="http://schemas.microsoft.com/office/drawing/2014/main" id="{77F17064-6946-4391-8EF2-869F3A9D2105}"/>
              </a:ext>
            </a:extLst>
          </p:cNvPr>
          <p:cNvGraphicFramePr>
            <a:graphicFrameLocks noGrp="1"/>
          </p:cNvGraphicFramePr>
          <p:nvPr/>
        </p:nvGraphicFramePr>
        <p:xfrm>
          <a:off x="3075609" y="1954870"/>
          <a:ext cx="4571241" cy="7670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95605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  <a:gridCol w="395605">
                  <a:extLst>
                    <a:ext uri="{9D8B030D-6E8A-4147-A177-3AD203B41FA5}">
                      <a16:colId xmlns:a16="http://schemas.microsoft.com/office/drawing/2014/main" val="2140993966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4161900774"/>
                    </a:ext>
                  </a:extLst>
                </a:gridCol>
                <a:gridCol w="543116">
                  <a:extLst>
                    <a:ext uri="{9D8B030D-6E8A-4147-A177-3AD203B41FA5}">
                      <a16:colId xmlns:a16="http://schemas.microsoft.com/office/drawing/2014/main" val="1419329583"/>
                    </a:ext>
                  </a:extLst>
                </a:gridCol>
                <a:gridCol w="542608">
                  <a:extLst>
                    <a:ext uri="{9D8B030D-6E8A-4147-A177-3AD203B41FA5}">
                      <a16:colId xmlns:a16="http://schemas.microsoft.com/office/drawing/2014/main" val="636497286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684083779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46354017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92357718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1403684841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3611754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3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4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5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7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8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9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3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13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18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25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23" name="CuadroTexto 22">
            <a:extLst>
              <a:ext uri="{FF2B5EF4-FFF2-40B4-BE49-F238E27FC236}">
                <a16:creationId xmlns:a16="http://schemas.microsoft.com/office/drawing/2014/main" id="{166B796A-9699-EBD7-CE92-0BB5A08560E8}"/>
              </a:ext>
            </a:extLst>
          </p:cNvPr>
          <p:cNvSpPr txBox="1"/>
          <p:nvPr/>
        </p:nvSpPr>
        <p:spPr>
          <a:xfrm>
            <a:off x="2217886" y="2338410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datos</a:t>
            </a:r>
          </a:p>
        </p:txBody>
      </p:sp>
      <p:graphicFrame>
        <p:nvGraphicFramePr>
          <p:cNvPr id="24" name="Tabla 10">
            <a:extLst>
              <a:ext uri="{FF2B5EF4-FFF2-40B4-BE49-F238E27FC236}">
                <a16:creationId xmlns:a16="http://schemas.microsoft.com/office/drawing/2014/main" id="{F3D47A7A-2125-0B2A-2A16-E1982FB8ACC2}"/>
              </a:ext>
            </a:extLst>
          </p:cNvPr>
          <p:cNvGraphicFramePr>
            <a:graphicFrameLocks noGrp="1"/>
          </p:cNvGraphicFramePr>
          <p:nvPr/>
        </p:nvGraphicFramePr>
        <p:xfrm>
          <a:off x="3075609" y="2851793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25" name="CuadroTexto 24">
            <a:extLst>
              <a:ext uri="{FF2B5EF4-FFF2-40B4-BE49-F238E27FC236}">
                <a16:creationId xmlns:a16="http://schemas.microsoft.com/office/drawing/2014/main" id="{AC9AF498-79B8-9399-980B-3AE503539958}"/>
              </a:ext>
            </a:extLst>
          </p:cNvPr>
          <p:cNvSpPr txBox="1"/>
          <p:nvPr/>
        </p:nvSpPr>
        <p:spPr>
          <a:xfrm>
            <a:off x="2217886" y="2878701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B48B5B10-F803-6EEA-4276-629CD0F99EBA}"/>
              </a:ext>
            </a:extLst>
          </p:cNvPr>
          <p:cNvSpPr txBox="1"/>
          <p:nvPr/>
        </p:nvSpPr>
        <p:spPr>
          <a:xfrm>
            <a:off x="946910" y="2451683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elVector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171518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CFDE6B9D-D84E-5D50-2AFE-258B44177193}"/>
              </a:ext>
            </a:extLst>
          </p:cNvPr>
          <p:cNvSpPr/>
          <p:nvPr/>
        </p:nvSpPr>
        <p:spPr>
          <a:xfrm>
            <a:off x="8000367" y="1933205"/>
            <a:ext cx="2026299" cy="1459921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7D133A46-1DA5-4A4A-A508-0054E0EFD2ED}"/>
              </a:ext>
            </a:extLst>
          </p:cNvPr>
          <p:cNvSpPr/>
          <p:nvPr/>
        </p:nvSpPr>
        <p:spPr>
          <a:xfrm>
            <a:off x="838200" y="1669024"/>
            <a:ext cx="6837843" cy="1781641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11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 dirty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910" y="3965336"/>
            <a:ext cx="10406890" cy="2076485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" sz="3400" dirty="0" err="1"/>
              <a:t>insertarOrdenadamente</a:t>
            </a:r>
            <a:r>
              <a:rPr lang="es-ES" sz="3400" dirty="0"/>
              <a:t> (</a:t>
            </a:r>
            <a:r>
              <a:rPr lang="es-ES" sz="3400" dirty="0" err="1"/>
              <a:t>elVector</a:t>
            </a:r>
            <a:r>
              <a:rPr lang="es-ES" sz="3400" dirty="0"/>
              <a:t>, valor) 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" sz="3400" dirty="0"/>
              <a:t>	 </a:t>
            </a:r>
            <a:r>
              <a:rPr lang="es-ES" sz="3400" dirty="0" err="1"/>
              <a:t>posHueco</a:t>
            </a:r>
            <a:r>
              <a:rPr lang="es-ES" sz="3400" dirty="0"/>
              <a:t> = </a:t>
            </a:r>
            <a:r>
              <a:rPr lang="es-ES" sz="3400" dirty="0" err="1"/>
              <a:t>hacerHuecoDesplazandoMayores</a:t>
            </a:r>
            <a:r>
              <a:rPr lang="es-ES" sz="3400" dirty="0"/>
              <a:t>(</a:t>
            </a:r>
            <a:r>
              <a:rPr lang="es-ES" sz="3400" dirty="0" err="1"/>
              <a:t>elVector</a:t>
            </a:r>
            <a:r>
              <a:rPr lang="es-ES" sz="3400" dirty="0"/>
              <a:t>, valor)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" sz="3400" dirty="0"/>
              <a:t>	 </a:t>
            </a:r>
            <a:r>
              <a:rPr lang="es-ES" sz="3400" dirty="0" err="1"/>
              <a:t>reemplazarValorEnPos</a:t>
            </a:r>
            <a:r>
              <a:rPr lang="es-ES" sz="3400" dirty="0"/>
              <a:t>(</a:t>
            </a:r>
            <a:r>
              <a:rPr lang="es-ES" sz="3400" dirty="0" err="1"/>
              <a:t>elVector</a:t>
            </a:r>
            <a:r>
              <a:rPr lang="es-ES" sz="3400" dirty="0"/>
              <a:t>, valor , </a:t>
            </a:r>
            <a:r>
              <a:rPr lang="es-ES" sz="3400" dirty="0" err="1"/>
              <a:t>posHueco</a:t>
            </a:r>
            <a:r>
              <a:rPr lang="es-ES" sz="3400" dirty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sz="2500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sz="25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sz="2500" dirty="0"/>
              <a:t>: Si </a:t>
            </a:r>
            <a:r>
              <a:rPr lang="es-ES" sz="2500" i="1" dirty="0" err="1"/>
              <a:t>elVector</a:t>
            </a:r>
            <a:r>
              <a:rPr lang="es-ES" sz="2500" dirty="0"/>
              <a:t> estaba ordenado continua ordenado y tiene un elemento más el </a:t>
            </a:r>
            <a:r>
              <a:rPr lang="es-ES" sz="2500" i="1" dirty="0"/>
              <a:t>valor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sz="2500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</a:t>
            </a:r>
            <a:r>
              <a:rPr lang="es-ES" dirty="0" err="1"/>
              <a:t>InsertarOrdenadamente</a:t>
            </a:r>
            <a:r>
              <a:rPr lang="es-ES" dirty="0"/>
              <a:t> 3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C0BFBDB3-5514-4AA0-AF61-DF926CFB3405}"/>
              </a:ext>
            </a:extLst>
          </p:cNvPr>
          <p:cNvGraphicFramePr>
            <a:graphicFrameLocks noGrp="1"/>
          </p:cNvGraphicFramePr>
          <p:nvPr/>
        </p:nvGraphicFramePr>
        <p:xfrm>
          <a:off x="3075609" y="1954870"/>
          <a:ext cx="4571241" cy="7670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95605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  <a:gridCol w="395605">
                  <a:extLst>
                    <a:ext uri="{9D8B030D-6E8A-4147-A177-3AD203B41FA5}">
                      <a16:colId xmlns:a16="http://schemas.microsoft.com/office/drawing/2014/main" val="2140993966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4161900774"/>
                    </a:ext>
                  </a:extLst>
                </a:gridCol>
                <a:gridCol w="543116">
                  <a:extLst>
                    <a:ext uri="{9D8B030D-6E8A-4147-A177-3AD203B41FA5}">
                      <a16:colId xmlns:a16="http://schemas.microsoft.com/office/drawing/2014/main" val="1419329583"/>
                    </a:ext>
                  </a:extLst>
                </a:gridCol>
                <a:gridCol w="542608">
                  <a:extLst>
                    <a:ext uri="{9D8B030D-6E8A-4147-A177-3AD203B41FA5}">
                      <a16:colId xmlns:a16="http://schemas.microsoft.com/office/drawing/2014/main" val="636497286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684083779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46354017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92357718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1403684841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3611754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3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4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5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7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8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9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3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18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25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936D258B-C568-4BE5-164A-F1955A5F83AE}"/>
              </a:ext>
            </a:extLst>
          </p:cNvPr>
          <p:cNvSpPr txBox="1"/>
          <p:nvPr/>
        </p:nvSpPr>
        <p:spPr>
          <a:xfrm>
            <a:off x="2217886" y="2338410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datos</a:t>
            </a:r>
          </a:p>
        </p:txBody>
      </p:sp>
      <p:graphicFrame>
        <p:nvGraphicFramePr>
          <p:cNvPr id="13" name="Tabla 10">
            <a:extLst>
              <a:ext uri="{FF2B5EF4-FFF2-40B4-BE49-F238E27FC236}">
                <a16:creationId xmlns:a16="http://schemas.microsoft.com/office/drawing/2014/main" id="{37C3A61A-0482-852B-DA2E-D971509C0D54}"/>
              </a:ext>
            </a:extLst>
          </p:cNvPr>
          <p:cNvGraphicFramePr>
            <a:graphicFrameLocks noGrp="1"/>
          </p:cNvGraphicFramePr>
          <p:nvPr/>
        </p:nvGraphicFramePr>
        <p:xfrm>
          <a:off x="3075609" y="2851793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4" name="CuadroTexto 13">
            <a:extLst>
              <a:ext uri="{FF2B5EF4-FFF2-40B4-BE49-F238E27FC236}">
                <a16:creationId xmlns:a16="http://schemas.microsoft.com/office/drawing/2014/main" id="{85FDB460-35C5-5AE1-FF29-85ACD221F88A}"/>
              </a:ext>
            </a:extLst>
          </p:cNvPr>
          <p:cNvSpPr txBox="1"/>
          <p:nvPr/>
        </p:nvSpPr>
        <p:spPr>
          <a:xfrm>
            <a:off x="2217886" y="2878701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895BDF9-567F-7265-B573-D6909FCB6ED6}"/>
              </a:ext>
            </a:extLst>
          </p:cNvPr>
          <p:cNvSpPr txBox="1"/>
          <p:nvPr/>
        </p:nvSpPr>
        <p:spPr>
          <a:xfrm>
            <a:off x="946910" y="2451683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elVector</a:t>
            </a:r>
            <a:endParaRPr lang="es-ES" sz="2400" b="1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CE45C27-9435-4034-C9DF-13502B1C1F36}"/>
              </a:ext>
            </a:extLst>
          </p:cNvPr>
          <p:cNvSpPr txBox="1"/>
          <p:nvPr/>
        </p:nvSpPr>
        <p:spPr>
          <a:xfrm>
            <a:off x="8034630" y="2486022"/>
            <a:ext cx="85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valor</a:t>
            </a:r>
          </a:p>
        </p:txBody>
      </p:sp>
      <p:graphicFrame>
        <p:nvGraphicFramePr>
          <p:cNvPr id="17" name="Tabla 10">
            <a:extLst>
              <a:ext uri="{FF2B5EF4-FFF2-40B4-BE49-F238E27FC236}">
                <a16:creationId xmlns:a16="http://schemas.microsoft.com/office/drawing/2014/main" id="{038D8A64-8EF1-5B84-55C6-614DC90D819A}"/>
              </a:ext>
            </a:extLst>
          </p:cNvPr>
          <p:cNvGraphicFramePr>
            <a:graphicFrameLocks noGrp="1"/>
          </p:cNvGraphicFramePr>
          <p:nvPr/>
        </p:nvGraphicFramePr>
        <p:xfrm>
          <a:off x="8922199" y="2447876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2573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CFDE6B9D-D84E-5D50-2AFE-258B44177193}"/>
              </a:ext>
            </a:extLst>
          </p:cNvPr>
          <p:cNvSpPr/>
          <p:nvPr/>
        </p:nvSpPr>
        <p:spPr>
          <a:xfrm>
            <a:off x="8000367" y="1933205"/>
            <a:ext cx="2026299" cy="1459921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7D133A46-1DA5-4A4A-A508-0054E0EFD2ED}"/>
              </a:ext>
            </a:extLst>
          </p:cNvPr>
          <p:cNvSpPr/>
          <p:nvPr/>
        </p:nvSpPr>
        <p:spPr>
          <a:xfrm>
            <a:off x="838200" y="1669024"/>
            <a:ext cx="6837843" cy="1781641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12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</a:t>
            </a:r>
            <a:r>
              <a:rPr lang="es-ES" dirty="0" err="1"/>
              <a:t>InsertarOrdenadamente</a:t>
            </a:r>
            <a:r>
              <a:rPr lang="es-ES" dirty="0"/>
              <a:t> 3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C0BFBDB3-5514-4AA0-AF61-DF926CFB3405}"/>
              </a:ext>
            </a:extLst>
          </p:cNvPr>
          <p:cNvGraphicFramePr>
            <a:graphicFrameLocks noGrp="1"/>
          </p:cNvGraphicFramePr>
          <p:nvPr/>
        </p:nvGraphicFramePr>
        <p:xfrm>
          <a:off x="3075609" y="1954870"/>
          <a:ext cx="4571241" cy="7670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95605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  <a:gridCol w="395605">
                  <a:extLst>
                    <a:ext uri="{9D8B030D-6E8A-4147-A177-3AD203B41FA5}">
                      <a16:colId xmlns:a16="http://schemas.microsoft.com/office/drawing/2014/main" val="2140993966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4161900774"/>
                    </a:ext>
                  </a:extLst>
                </a:gridCol>
                <a:gridCol w="543116">
                  <a:extLst>
                    <a:ext uri="{9D8B030D-6E8A-4147-A177-3AD203B41FA5}">
                      <a16:colId xmlns:a16="http://schemas.microsoft.com/office/drawing/2014/main" val="1419329583"/>
                    </a:ext>
                  </a:extLst>
                </a:gridCol>
                <a:gridCol w="542608">
                  <a:extLst>
                    <a:ext uri="{9D8B030D-6E8A-4147-A177-3AD203B41FA5}">
                      <a16:colId xmlns:a16="http://schemas.microsoft.com/office/drawing/2014/main" val="636497286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684083779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46354017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92357718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1403684841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3611754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3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4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5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7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8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9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3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18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25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936D258B-C568-4BE5-164A-F1955A5F83AE}"/>
              </a:ext>
            </a:extLst>
          </p:cNvPr>
          <p:cNvSpPr txBox="1"/>
          <p:nvPr/>
        </p:nvSpPr>
        <p:spPr>
          <a:xfrm>
            <a:off x="2217886" y="2338410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datos</a:t>
            </a:r>
          </a:p>
        </p:txBody>
      </p:sp>
      <p:graphicFrame>
        <p:nvGraphicFramePr>
          <p:cNvPr id="13" name="Tabla 10">
            <a:extLst>
              <a:ext uri="{FF2B5EF4-FFF2-40B4-BE49-F238E27FC236}">
                <a16:creationId xmlns:a16="http://schemas.microsoft.com/office/drawing/2014/main" id="{37C3A61A-0482-852B-DA2E-D971509C0D54}"/>
              </a:ext>
            </a:extLst>
          </p:cNvPr>
          <p:cNvGraphicFramePr>
            <a:graphicFrameLocks noGrp="1"/>
          </p:cNvGraphicFramePr>
          <p:nvPr/>
        </p:nvGraphicFramePr>
        <p:xfrm>
          <a:off x="3075609" y="2851793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4" name="CuadroTexto 13">
            <a:extLst>
              <a:ext uri="{FF2B5EF4-FFF2-40B4-BE49-F238E27FC236}">
                <a16:creationId xmlns:a16="http://schemas.microsoft.com/office/drawing/2014/main" id="{85FDB460-35C5-5AE1-FF29-85ACD221F88A}"/>
              </a:ext>
            </a:extLst>
          </p:cNvPr>
          <p:cNvSpPr txBox="1"/>
          <p:nvPr/>
        </p:nvSpPr>
        <p:spPr>
          <a:xfrm>
            <a:off x="2217886" y="2878701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895BDF9-567F-7265-B573-D6909FCB6ED6}"/>
              </a:ext>
            </a:extLst>
          </p:cNvPr>
          <p:cNvSpPr txBox="1"/>
          <p:nvPr/>
        </p:nvSpPr>
        <p:spPr>
          <a:xfrm>
            <a:off x="946910" y="2451683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elVector</a:t>
            </a:r>
            <a:endParaRPr lang="es-ES" sz="2400" b="1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CE45C27-9435-4034-C9DF-13502B1C1F36}"/>
              </a:ext>
            </a:extLst>
          </p:cNvPr>
          <p:cNvSpPr txBox="1"/>
          <p:nvPr/>
        </p:nvSpPr>
        <p:spPr>
          <a:xfrm>
            <a:off x="8034630" y="2486022"/>
            <a:ext cx="85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valor</a:t>
            </a:r>
          </a:p>
        </p:txBody>
      </p:sp>
      <p:graphicFrame>
        <p:nvGraphicFramePr>
          <p:cNvPr id="17" name="Tabla 10">
            <a:extLst>
              <a:ext uri="{FF2B5EF4-FFF2-40B4-BE49-F238E27FC236}">
                <a16:creationId xmlns:a16="http://schemas.microsoft.com/office/drawing/2014/main" id="{038D8A64-8EF1-5B84-55C6-614DC90D819A}"/>
              </a:ext>
            </a:extLst>
          </p:cNvPr>
          <p:cNvGraphicFramePr>
            <a:graphicFrameLocks noGrp="1"/>
          </p:cNvGraphicFramePr>
          <p:nvPr/>
        </p:nvGraphicFramePr>
        <p:xfrm>
          <a:off x="8922199" y="2447876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21" name="Rectángulo 20">
            <a:extLst>
              <a:ext uri="{FF2B5EF4-FFF2-40B4-BE49-F238E27FC236}">
                <a16:creationId xmlns:a16="http://schemas.microsoft.com/office/drawing/2014/main" id="{8AF17E29-6426-AF2A-B34A-D58937C8A6A0}"/>
              </a:ext>
            </a:extLst>
          </p:cNvPr>
          <p:cNvSpPr/>
          <p:nvPr/>
        </p:nvSpPr>
        <p:spPr>
          <a:xfrm>
            <a:off x="838200" y="1669024"/>
            <a:ext cx="6837843" cy="1781641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graphicFrame>
        <p:nvGraphicFramePr>
          <p:cNvPr id="22" name="Tabla 10">
            <a:extLst>
              <a:ext uri="{FF2B5EF4-FFF2-40B4-BE49-F238E27FC236}">
                <a16:creationId xmlns:a16="http://schemas.microsoft.com/office/drawing/2014/main" id="{77F17064-6946-4391-8EF2-869F3A9D2105}"/>
              </a:ext>
            </a:extLst>
          </p:cNvPr>
          <p:cNvGraphicFramePr>
            <a:graphicFrameLocks noGrp="1"/>
          </p:cNvGraphicFramePr>
          <p:nvPr/>
        </p:nvGraphicFramePr>
        <p:xfrm>
          <a:off x="3075609" y="1954870"/>
          <a:ext cx="4571241" cy="7670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95605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  <a:gridCol w="395605">
                  <a:extLst>
                    <a:ext uri="{9D8B030D-6E8A-4147-A177-3AD203B41FA5}">
                      <a16:colId xmlns:a16="http://schemas.microsoft.com/office/drawing/2014/main" val="2140993966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4161900774"/>
                    </a:ext>
                  </a:extLst>
                </a:gridCol>
                <a:gridCol w="543116">
                  <a:extLst>
                    <a:ext uri="{9D8B030D-6E8A-4147-A177-3AD203B41FA5}">
                      <a16:colId xmlns:a16="http://schemas.microsoft.com/office/drawing/2014/main" val="1419329583"/>
                    </a:ext>
                  </a:extLst>
                </a:gridCol>
                <a:gridCol w="542608">
                  <a:extLst>
                    <a:ext uri="{9D8B030D-6E8A-4147-A177-3AD203B41FA5}">
                      <a16:colId xmlns:a16="http://schemas.microsoft.com/office/drawing/2014/main" val="636497286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684083779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46354017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92357718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1403684841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3611754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3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4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5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7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8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9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3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13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18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25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23" name="CuadroTexto 22">
            <a:extLst>
              <a:ext uri="{FF2B5EF4-FFF2-40B4-BE49-F238E27FC236}">
                <a16:creationId xmlns:a16="http://schemas.microsoft.com/office/drawing/2014/main" id="{166B796A-9699-EBD7-CE92-0BB5A08560E8}"/>
              </a:ext>
            </a:extLst>
          </p:cNvPr>
          <p:cNvSpPr txBox="1"/>
          <p:nvPr/>
        </p:nvSpPr>
        <p:spPr>
          <a:xfrm>
            <a:off x="2217886" y="2338410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datos</a:t>
            </a:r>
          </a:p>
        </p:txBody>
      </p:sp>
      <p:graphicFrame>
        <p:nvGraphicFramePr>
          <p:cNvPr id="24" name="Tabla 10">
            <a:extLst>
              <a:ext uri="{FF2B5EF4-FFF2-40B4-BE49-F238E27FC236}">
                <a16:creationId xmlns:a16="http://schemas.microsoft.com/office/drawing/2014/main" id="{F3D47A7A-2125-0B2A-2A16-E1982FB8ACC2}"/>
              </a:ext>
            </a:extLst>
          </p:cNvPr>
          <p:cNvGraphicFramePr>
            <a:graphicFrameLocks noGrp="1"/>
          </p:cNvGraphicFramePr>
          <p:nvPr/>
        </p:nvGraphicFramePr>
        <p:xfrm>
          <a:off x="3075609" y="2851793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25" name="CuadroTexto 24">
            <a:extLst>
              <a:ext uri="{FF2B5EF4-FFF2-40B4-BE49-F238E27FC236}">
                <a16:creationId xmlns:a16="http://schemas.microsoft.com/office/drawing/2014/main" id="{AC9AF498-79B8-9399-980B-3AE503539958}"/>
              </a:ext>
            </a:extLst>
          </p:cNvPr>
          <p:cNvSpPr txBox="1"/>
          <p:nvPr/>
        </p:nvSpPr>
        <p:spPr>
          <a:xfrm>
            <a:off x="2217886" y="2878701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B48B5B10-F803-6EEA-4276-629CD0F99EBA}"/>
              </a:ext>
            </a:extLst>
          </p:cNvPr>
          <p:cNvSpPr txBox="1"/>
          <p:nvPr/>
        </p:nvSpPr>
        <p:spPr>
          <a:xfrm>
            <a:off x="946910" y="2451683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elVector</a:t>
            </a:r>
            <a:endParaRPr lang="es-ES" sz="2400" b="1" dirty="0"/>
          </a:p>
        </p:txBody>
      </p:sp>
      <p:sp>
        <p:nvSpPr>
          <p:cNvPr id="8" name="Marcador de contenido 3">
            <a:extLst>
              <a:ext uri="{FF2B5EF4-FFF2-40B4-BE49-F238E27FC236}">
                <a16:creationId xmlns:a16="http://schemas.microsoft.com/office/drawing/2014/main" id="{DD5DA25B-A887-621F-ADF7-5BE81D79DE89}"/>
              </a:ext>
            </a:extLst>
          </p:cNvPr>
          <p:cNvSpPr txBox="1">
            <a:spLocks/>
          </p:cNvSpPr>
          <p:nvPr/>
        </p:nvSpPr>
        <p:spPr>
          <a:xfrm>
            <a:off x="946910" y="3965336"/>
            <a:ext cx="10406890" cy="207648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s-ES" sz="3400"/>
              <a:t>insertarOrdenadamente (elVector, valor) :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s-ES" sz="3400"/>
              <a:t>	 posHueco = hacerHuecoDesplazandoMayores(elVector, valor)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s-ES" sz="3400"/>
              <a:t>	 reemplazarValorEnPos(elVector, valor , posHueco)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sz="2500"/>
          </a:p>
          <a:p>
            <a:pPr>
              <a:buFont typeface="Wingdings" panose="05000000000000000000" pitchFamily="2" charset="2"/>
              <a:buChar char="Ø"/>
            </a:pPr>
            <a:r>
              <a:rPr lang="es-ES" sz="250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sz="2500"/>
              <a:t>: Si </a:t>
            </a:r>
            <a:r>
              <a:rPr lang="es-ES" sz="2500" i="1"/>
              <a:t>elVector</a:t>
            </a:r>
            <a:r>
              <a:rPr lang="es-ES" sz="2500"/>
              <a:t> estaba ordenado continua ordenado y tiene un elemento más el </a:t>
            </a:r>
            <a:r>
              <a:rPr lang="es-ES" sz="2500" i="1"/>
              <a:t>valor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sz="2500" dirty="0"/>
          </a:p>
        </p:txBody>
      </p:sp>
    </p:spTree>
    <p:extLst>
      <p:ext uri="{BB962C8B-B14F-4D97-AF65-F5344CB8AC3E}">
        <p14:creationId xmlns:p14="http://schemas.microsoft.com/office/powerpoint/2010/main" val="311853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13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s-ES" b="1" dirty="0">
                <a:solidFill>
                  <a:schemeClr val="bg2"/>
                </a:solidFill>
              </a:rPr>
              <a:t>cojo de uno en uno y lo </a:t>
            </a:r>
            <a:r>
              <a:rPr lang="es-ES" b="1" i="1" dirty="0">
                <a:solidFill>
                  <a:schemeClr val="bg2"/>
                </a:solidFill>
              </a:rPr>
              <a:t>inserto </a:t>
            </a:r>
            <a:r>
              <a:rPr lang="es-ES" b="1" dirty="0">
                <a:solidFill>
                  <a:schemeClr val="bg2"/>
                </a:solidFill>
              </a:rPr>
              <a:t>ordenado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	 desde la </a:t>
            </a:r>
            <a:r>
              <a:rPr lang="es-ES" dirty="0" err="1"/>
              <a:t>pos</a:t>
            </a:r>
            <a:r>
              <a:rPr lang="es-ES" dirty="0"/>
              <a:t> = 1 hasta </a:t>
            </a:r>
            <a:r>
              <a:rPr lang="es-ES" dirty="0" err="1"/>
              <a:t>pos</a:t>
            </a:r>
            <a:r>
              <a:rPr lang="es-ES" dirty="0"/>
              <a:t> &lt; tamaño(</a:t>
            </a:r>
            <a:r>
              <a:rPr lang="es-ES" dirty="0" err="1"/>
              <a:t>elVector</a:t>
            </a:r>
            <a:r>
              <a:rPr lang="es-ES" dirty="0"/>
              <a:t>) </a:t>
            </a:r>
          </a:p>
          <a:p>
            <a:pPr marL="0" indent="0">
              <a:buNone/>
            </a:pPr>
            <a:r>
              <a:rPr lang="es-ES" dirty="0"/>
              <a:t>		 avanzando en 1 </a:t>
            </a:r>
            <a:r>
              <a:rPr lang="es-ES" dirty="0" err="1"/>
              <a:t>pos</a:t>
            </a:r>
            <a:r>
              <a:rPr lang="es-ES" dirty="0"/>
              <a:t> hacer: 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hundirElementoPos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</a:t>
            </a:r>
            <a:r>
              <a:rPr lang="es-ES" dirty="0" err="1"/>
              <a:t>pos</a:t>
            </a:r>
            <a:r>
              <a:rPr lang="es-ES" dirty="0"/>
              <a:t>)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sz="2100" dirty="0" err="1"/>
              <a:t>hundirElementoPos</a:t>
            </a:r>
            <a:r>
              <a:rPr lang="es-ES" sz="2100" dirty="0"/>
              <a:t>(</a:t>
            </a:r>
            <a:r>
              <a:rPr lang="es-ES" sz="2100" dirty="0" err="1"/>
              <a:t>elVector</a:t>
            </a:r>
            <a:r>
              <a:rPr lang="es-ES" sz="2100" dirty="0"/>
              <a:t>, </a:t>
            </a:r>
            <a:r>
              <a:rPr lang="es-ES" sz="2100" dirty="0" err="1"/>
              <a:t>pos</a:t>
            </a:r>
            <a:r>
              <a:rPr lang="es-ES" sz="2100" dirty="0"/>
              <a:t>):</a:t>
            </a:r>
          </a:p>
          <a:p>
            <a:pPr marL="0" indent="0">
              <a:buNone/>
            </a:pPr>
            <a:r>
              <a:rPr lang="es-ES" sz="2100" dirty="0"/>
              <a:t>	</a:t>
            </a:r>
            <a:r>
              <a:rPr lang="es-ES" sz="2100" dirty="0" err="1"/>
              <a:t>valorAOrd</a:t>
            </a:r>
            <a:r>
              <a:rPr lang="es-ES" sz="2100" dirty="0"/>
              <a:t> = </a:t>
            </a:r>
            <a:r>
              <a:rPr lang="es-ES" sz="2100" dirty="0" err="1"/>
              <a:t>elementoEnPos</a:t>
            </a:r>
            <a:r>
              <a:rPr lang="es-ES" sz="2100" dirty="0"/>
              <a:t>(</a:t>
            </a:r>
            <a:r>
              <a:rPr lang="es-ES" sz="2100" dirty="0" err="1"/>
              <a:t>elVector</a:t>
            </a:r>
            <a:r>
              <a:rPr lang="es-ES" sz="2100" dirty="0"/>
              <a:t>, </a:t>
            </a:r>
            <a:r>
              <a:rPr lang="es-ES" sz="2100" dirty="0" err="1"/>
              <a:t>pos</a:t>
            </a:r>
            <a:r>
              <a:rPr lang="es-ES" sz="2100" dirty="0"/>
              <a:t>)</a:t>
            </a:r>
          </a:p>
          <a:p>
            <a:pPr marL="0" indent="0">
              <a:buNone/>
            </a:pPr>
            <a:r>
              <a:rPr lang="es-ES" sz="2100" dirty="0"/>
              <a:t>	</a:t>
            </a:r>
            <a:r>
              <a:rPr lang="es-ES" sz="2100" dirty="0" err="1"/>
              <a:t>posHueco</a:t>
            </a:r>
            <a:r>
              <a:rPr lang="es-ES" sz="2100" dirty="0"/>
              <a:t> = </a:t>
            </a:r>
            <a:r>
              <a:rPr lang="es-ES" sz="2100" dirty="0" err="1"/>
              <a:t>desplazarMayoresQuePos</a:t>
            </a:r>
            <a:r>
              <a:rPr lang="es-ES" sz="2100" dirty="0"/>
              <a:t>(</a:t>
            </a:r>
            <a:r>
              <a:rPr lang="es-ES" sz="2100" dirty="0" err="1"/>
              <a:t>elVector</a:t>
            </a:r>
            <a:r>
              <a:rPr lang="es-ES" sz="2100" dirty="0"/>
              <a:t>, </a:t>
            </a:r>
            <a:r>
              <a:rPr lang="es-ES" sz="2100" dirty="0" err="1"/>
              <a:t>pos</a:t>
            </a:r>
            <a:r>
              <a:rPr lang="es-ES" sz="2100" dirty="0"/>
              <a:t>)</a:t>
            </a:r>
          </a:p>
          <a:p>
            <a:pPr marL="0" indent="0">
              <a:buNone/>
            </a:pPr>
            <a:r>
              <a:rPr lang="es-ES" sz="2100" dirty="0"/>
              <a:t>	</a:t>
            </a:r>
            <a:r>
              <a:rPr lang="es-ES" sz="2100" dirty="0" err="1"/>
              <a:t>reemplazarValorEnPos</a:t>
            </a:r>
            <a:r>
              <a:rPr lang="es-ES" sz="2100" dirty="0"/>
              <a:t>(</a:t>
            </a:r>
            <a:r>
              <a:rPr lang="es-ES" sz="2100" dirty="0" err="1"/>
              <a:t>elVector</a:t>
            </a:r>
            <a:r>
              <a:rPr lang="es-ES" sz="2100" dirty="0"/>
              <a:t>, </a:t>
            </a:r>
            <a:r>
              <a:rPr lang="es-ES" sz="2100" dirty="0" err="1"/>
              <a:t>valorAOrd</a:t>
            </a:r>
            <a:r>
              <a:rPr lang="es-ES" sz="2100" dirty="0"/>
              <a:t> , </a:t>
            </a:r>
            <a:r>
              <a:rPr lang="es-ES" sz="2100" dirty="0" err="1"/>
              <a:t>posHueco</a:t>
            </a:r>
            <a:r>
              <a:rPr lang="es-ES" sz="2100" dirty="0"/>
              <a:t>)</a:t>
            </a:r>
          </a:p>
          <a:p>
            <a:pPr marL="0" indent="0">
              <a:buNone/>
            </a:pPr>
            <a:endParaRPr lang="es-ES" sz="2100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dirty="0"/>
              <a:t>: El vector tras cada pasada está ordenado [0, </a:t>
            </a:r>
            <a:r>
              <a:rPr lang="es-ES" dirty="0" err="1"/>
              <a:t>pos</a:t>
            </a:r>
            <a:r>
              <a:rPr lang="es-ES" dirty="0"/>
              <a:t>] 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Inserción </a:t>
            </a:r>
            <a:r>
              <a:rPr lang="es-ES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inSitu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152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14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s-ES" b="1" i="1" dirty="0">
                <a:solidFill>
                  <a:schemeClr val="bg2"/>
                </a:solidFill>
              </a:rPr>
              <a:t>floto </a:t>
            </a:r>
            <a:r>
              <a:rPr lang="es-ES" b="1" dirty="0">
                <a:solidFill>
                  <a:schemeClr val="bg2"/>
                </a:solidFill>
              </a:rPr>
              <a:t>los elementos muchas veces</a:t>
            </a:r>
          </a:p>
          <a:p>
            <a:pPr marL="0" indent="0" algn="ctr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	repetir </a:t>
            </a:r>
            <a:r>
              <a:rPr lang="es-ES" dirty="0" err="1"/>
              <a:t>tamanyo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) veces: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recorrerBurbuja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)</a:t>
            </a:r>
          </a:p>
          <a:p>
            <a:pPr marL="0" indent="0">
              <a:buNone/>
            </a:pPr>
            <a:endParaRPr lang="es-ES" sz="1900" dirty="0"/>
          </a:p>
          <a:p>
            <a:pPr marL="0" indent="0">
              <a:buNone/>
            </a:pPr>
            <a:r>
              <a:rPr lang="es-ES" sz="2000" dirty="0" err="1"/>
              <a:t>recorrerBurbuja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)</a:t>
            </a:r>
            <a:r>
              <a:rPr lang="es-ES" sz="1900" dirty="0"/>
              <a:t>:</a:t>
            </a:r>
          </a:p>
          <a:p>
            <a:pPr marL="0" indent="0">
              <a:buNone/>
            </a:pPr>
            <a:r>
              <a:rPr lang="es-ES" sz="1900" dirty="0"/>
              <a:t>	</a:t>
            </a:r>
            <a:r>
              <a:rPr lang="es-ES" sz="2000" dirty="0"/>
              <a:t> desde la </a:t>
            </a:r>
            <a:r>
              <a:rPr lang="es-ES" sz="2000" dirty="0" err="1"/>
              <a:t>pos</a:t>
            </a:r>
            <a:r>
              <a:rPr lang="es-ES" sz="2000" dirty="0"/>
              <a:t> = 0   hasta </a:t>
            </a:r>
            <a:r>
              <a:rPr lang="es-ES" sz="2000" dirty="0" err="1"/>
              <a:t>pos</a:t>
            </a:r>
            <a:r>
              <a:rPr lang="es-ES" sz="2000" dirty="0"/>
              <a:t> &lt; tamaño(</a:t>
            </a:r>
            <a:r>
              <a:rPr lang="es-ES" sz="2000" dirty="0" err="1"/>
              <a:t>elVector</a:t>
            </a:r>
            <a:r>
              <a:rPr lang="es-ES" sz="2000" dirty="0"/>
              <a:t>) -1  avanzando en 1 </a:t>
            </a:r>
            <a:r>
              <a:rPr lang="es-ES" sz="2000" dirty="0" err="1"/>
              <a:t>pos</a:t>
            </a:r>
            <a:r>
              <a:rPr lang="es-ES" sz="2000" dirty="0"/>
              <a:t> hacer:</a:t>
            </a:r>
          </a:p>
          <a:p>
            <a:pPr marL="0" indent="0">
              <a:buNone/>
            </a:pPr>
            <a:r>
              <a:rPr lang="es-ES" sz="1900" dirty="0"/>
              <a:t>		si </a:t>
            </a:r>
            <a:r>
              <a:rPr lang="es-ES" sz="2000" dirty="0" err="1"/>
              <a:t>elementoEnPos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, </a:t>
            </a:r>
            <a:r>
              <a:rPr lang="es-ES" sz="2000" dirty="0" err="1"/>
              <a:t>pos</a:t>
            </a:r>
            <a:r>
              <a:rPr lang="es-ES" sz="2000" dirty="0"/>
              <a:t>) &gt; </a:t>
            </a:r>
            <a:r>
              <a:rPr lang="es-ES" sz="2000" dirty="0" err="1"/>
              <a:t>elementoEnPos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, </a:t>
            </a:r>
            <a:r>
              <a:rPr lang="es-ES" sz="2000" dirty="0" err="1"/>
              <a:t>pos</a:t>
            </a:r>
            <a:r>
              <a:rPr lang="es-ES" sz="2000" dirty="0"/>
              <a:t> +1  ) </a:t>
            </a:r>
          </a:p>
          <a:p>
            <a:pPr marL="0" indent="0">
              <a:buNone/>
            </a:pPr>
            <a:r>
              <a:rPr lang="es-ES" sz="2000" dirty="0"/>
              <a:t>			</a:t>
            </a:r>
            <a:r>
              <a:rPr lang="es-ES" sz="2000" dirty="0" err="1"/>
              <a:t>intercambiarValoresPos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, </a:t>
            </a:r>
            <a:r>
              <a:rPr lang="es-ES" sz="2000" dirty="0" err="1"/>
              <a:t>pos</a:t>
            </a:r>
            <a:r>
              <a:rPr lang="es-ES" sz="2000" dirty="0"/>
              <a:t>, </a:t>
            </a:r>
            <a:r>
              <a:rPr lang="es-ES" sz="2000" dirty="0" err="1"/>
              <a:t>pos</a:t>
            </a:r>
            <a:r>
              <a:rPr lang="es-ES" sz="2000" dirty="0"/>
              <a:t> +1  )</a:t>
            </a:r>
          </a:p>
          <a:p>
            <a:pPr marL="0" indent="0">
              <a:buNone/>
            </a:pPr>
            <a:endParaRPr lang="es-ES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dirty="0"/>
              <a:t>: Tras cada pasada ordenado (</a:t>
            </a:r>
            <a:r>
              <a:rPr lang="es-ES" dirty="0" err="1"/>
              <a:t>posFin-nPasadas</a:t>
            </a:r>
            <a:r>
              <a:rPr lang="es-ES" dirty="0"/>
              <a:t>, </a:t>
            </a:r>
            <a:r>
              <a:rPr lang="es-ES" dirty="0" err="1"/>
              <a:t>posFin</a:t>
            </a:r>
            <a:r>
              <a:rPr lang="es-ES" dirty="0"/>
              <a:t>]</a:t>
            </a:r>
          </a:p>
          <a:p>
            <a:pPr lvl="8">
              <a:buFont typeface="Wingdings" panose="05000000000000000000" pitchFamily="2" charset="2"/>
              <a:buChar char="Ø"/>
            </a:pPr>
            <a:r>
              <a:rPr lang="es-ES" dirty="0" err="1">
                <a:solidFill>
                  <a:schemeClr val="bg1"/>
                </a:solidFill>
              </a:rPr>
              <a:t>posFin</a:t>
            </a:r>
            <a:r>
              <a:rPr lang="es-ES" dirty="0">
                <a:solidFill>
                  <a:schemeClr val="bg1"/>
                </a:solidFill>
              </a:rPr>
              <a:t> = tamaño(</a:t>
            </a:r>
            <a:r>
              <a:rPr lang="es-ES" dirty="0" err="1">
                <a:solidFill>
                  <a:schemeClr val="bg1"/>
                </a:solidFill>
              </a:rPr>
              <a:t>elVector</a:t>
            </a:r>
            <a:r>
              <a:rPr lang="es-ES" dirty="0">
                <a:solidFill>
                  <a:schemeClr val="bg1"/>
                </a:solidFill>
              </a:rPr>
              <a:t>) -1 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Burbuja </a:t>
            </a:r>
            <a:r>
              <a:rPr lang="es-ES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inSitu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EEA36EF3-F17F-6E2B-51BB-8DFA3EEB965A}"/>
              </a:ext>
            </a:extLst>
          </p:cNvPr>
          <p:cNvSpPr/>
          <p:nvPr/>
        </p:nvSpPr>
        <p:spPr>
          <a:xfrm>
            <a:off x="6808849" y="4035568"/>
            <a:ext cx="317879" cy="365125"/>
          </a:xfrm>
          <a:prstGeom prst="ellipse">
            <a:avLst/>
          </a:prstGeom>
          <a:noFill/>
          <a:ln w="25400" cap="flat">
            <a:solidFill>
              <a:schemeClr val="tx2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s-ES" dirty="0"/>
              <a:t> 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283CFD41-D1D7-C70F-0F59-3354B568BE4E}"/>
              </a:ext>
            </a:extLst>
          </p:cNvPr>
          <p:cNvSpPr/>
          <p:nvPr/>
        </p:nvSpPr>
        <p:spPr>
          <a:xfrm>
            <a:off x="3386833" y="4001294"/>
            <a:ext cx="317879" cy="365125"/>
          </a:xfrm>
          <a:prstGeom prst="ellipse">
            <a:avLst/>
          </a:prstGeom>
          <a:noFill/>
          <a:ln w="25400" cap="flat">
            <a:solidFill>
              <a:schemeClr val="tx2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s-ES" dirty="0"/>
              <a:t> 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17DD4A46-39E4-BC88-0D6F-2A4195080F90}"/>
              </a:ext>
            </a:extLst>
          </p:cNvPr>
          <p:cNvSpPr/>
          <p:nvPr/>
        </p:nvSpPr>
        <p:spPr>
          <a:xfrm>
            <a:off x="9224055" y="4358360"/>
            <a:ext cx="385612" cy="365124"/>
          </a:xfrm>
          <a:prstGeom prst="ellipse">
            <a:avLst/>
          </a:prstGeom>
          <a:noFill/>
          <a:ln w="25400" cap="flat">
            <a:solidFill>
              <a:schemeClr val="tx2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s-ES" dirty="0"/>
              <a:t> 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848FDBE6-C5D2-5C4E-1716-EFCBBA092D79}"/>
              </a:ext>
            </a:extLst>
          </p:cNvPr>
          <p:cNvSpPr/>
          <p:nvPr/>
        </p:nvSpPr>
        <p:spPr>
          <a:xfrm>
            <a:off x="7982586" y="4680235"/>
            <a:ext cx="385612" cy="365124"/>
          </a:xfrm>
          <a:prstGeom prst="ellipse">
            <a:avLst/>
          </a:prstGeom>
          <a:noFill/>
          <a:ln w="25400" cap="flat">
            <a:solidFill>
              <a:schemeClr val="tx2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s-E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86225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15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s-ES" b="1" i="1" dirty="0">
                <a:solidFill>
                  <a:schemeClr val="bg2"/>
                </a:solidFill>
              </a:rPr>
              <a:t>floto </a:t>
            </a:r>
            <a:r>
              <a:rPr lang="es-ES" b="1" dirty="0">
                <a:solidFill>
                  <a:schemeClr val="bg2"/>
                </a:solidFill>
              </a:rPr>
              <a:t>los elementos muchas veces</a:t>
            </a:r>
          </a:p>
          <a:p>
            <a:pPr marL="0" indent="0" algn="ctr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	repetir </a:t>
            </a:r>
            <a:r>
              <a:rPr lang="es-ES" dirty="0" err="1"/>
              <a:t>tamanyo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) veces: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recorrerBurbuja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)</a:t>
            </a:r>
          </a:p>
          <a:p>
            <a:pPr marL="0" indent="0">
              <a:buNone/>
            </a:pPr>
            <a:endParaRPr lang="es-ES" sz="1900" dirty="0"/>
          </a:p>
          <a:p>
            <a:pPr marL="0" indent="0">
              <a:buNone/>
            </a:pPr>
            <a:r>
              <a:rPr lang="es-ES" sz="2000" dirty="0" err="1"/>
              <a:t>recorrerBurbuja</a:t>
            </a:r>
            <a:r>
              <a:rPr lang="es-ES" sz="2100" dirty="0"/>
              <a:t>(</a:t>
            </a:r>
            <a:r>
              <a:rPr lang="es-ES" sz="2100" dirty="0" err="1"/>
              <a:t>elVector</a:t>
            </a:r>
            <a:r>
              <a:rPr lang="es-ES" sz="2100" dirty="0"/>
              <a:t>):</a:t>
            </a:r>
          </a:p>
          <a:p>
            <a:pPr marL="0" indent="0">
              <a:buNone/>
            </a:pPr>
            <a:r>
              <a:rPr lang="es-ES" sz="1900" dirty="0"/>
              <a:t>	</a:t>
            </a:r>
            <a:r>
              <a:rPr lang="es-ES" sz="2000" dirty="0"/>
              <a:t> desde la </a:t>
            </a:r>
            <a:r>
              <a:rPr lang="es-ES" sz="2000" dirty="0" err="1"/>
              <a:t>pos</a:t>
            </a:r>
            <a:r>
              <a:rPr lang="es-ES" sz="2000" dirty="0"/>
              <a:t> = 1   hasta </a:t>
            </a:r>
            <a:r>
              <a:rPr lang="es-ES" sz="2000" dirty="0" err="1"/>
              <a:t>pos</a:t>
            </a:r>
            <a:r>
              <a:rPr lang="es-ES" sz="2000" dirty="0"/>
              <a:t> &lt; tamaño(</a:t>
            </a:r>
            <a:r>
              <a:rPr lang="es-ES" sz="2000" dirty="0" err="1"/>
              <a:t>elVector</a:t>
            </a:r>
            <a:r>
              <a:rPr lang="es-ES" sz="2000" dirty="0"/>
              <a:t>)       avanzando en 1 </a:t>
            </a:r>
            <a:r>
              <a:rPr lang="es-ES" sz="2000" dirty="0" err="1"/>
              <a:t>pos</a:t>
            </a:r>
            <a:r>
              <a:rPr lang="es-ES" sz="2000" dirty="0"/>
              <a:t> hacer:</a:t>
            </a:r>
          </a:p>
          <a:p>
            <a:pPr marL="0" indent="0">
              <a:buNone/>
            </a:pPr>
            <a:r>
              <a:rPr lang="es-ES" sz="1900" dirty="0"/>
              <a:t>		si </a:t>
            </a:r>
            <a:r>
              <a:rPr lang="es-ES" sz="2000" dirty="0" err="1"/>
              <a:t>elementoEnPos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, </a:t>
            </a:r>
            <a:r>
              <a:rPr lang="es-ES" sz="2000" dirty="0" err="1"/>
              <a:t>pos</a:t>
            </a:r>
            <a:r>
              <a:rPr lang="es-ES" sz="2000" dirty="0"/>
              <a:t> -1  ) &gt; </a:t>
            </a:r>
            <a:r>
              <a:rPr lang="es-ES" sz="2000" dirty="0" err="1"/>
              <a:t>elementoEnPos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, </a:t>
            </a:r>
            <a:r>
              <a:rPr lang="es-ES" sz="2000" dirty="0" err="1"/>
              <a:t>pos</a:t>
            </a:r>
            <a:r>
              <a:rPr lang="es-ES" sz="2000" dirty="0"/>
              <a:t>) </a:t>
            </a:r>
          </a:p>
          <a:p>
            <a:pPr marL="0" indent="0">
              <a:buNone/>
            </a:pPr>
            <a:r>
              <a:rPr lang="es-ES" sz="2000" dirty="0"/>
              <a:t>			</a:t>
            </a:r>
            <a:r>
              <a:rPr lang="es-ES" sz="2000" dirty="0" err="1"/>
              <a:t>intercambiarValoresPos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, </a:t>
            </a:r>
            <a:r>
              <a:rPr lang="es-ES" sz="2000" dirty="0" err="1"/>
              <a:t>pos</a:t>
            </a:r>
            <a:r>
              <a:rPr lang="es-ES" sz="2000" dirty="0"/>
              <a:t> -1  , </a:t>
            </a:r>
            <a:r>
              <a:rPr lang="es-ES" sz="2000" dirty="0" err="1"/>
              <a:t>pos</a:t>
            </a:r>
            <a:r>
              <a:rPr lang="es-ES" sz="2000" dirty="0"/>
              <a:t>)</a:t>
            </a:r>
          </a:p>
          <a:p>
            <a:pPr marL="0" indent="0">
              <a:buNone/>
            </a:pPr>
            <a:endParaRPr lang="es-ES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dirty="0"/>
              <a:t>: Tras cada pasada ordenado (</a:t>
            </a:r>
            <a:r>
              <a:rPr lang="es-ES" dirty="0" err="1"/>
              <a:t>posFin-nPasadas</a:t>
            </a:r>
            <a:r>
              <a:rPr lang="es-ES" dirty="0"/>
              <a:t>, </a:t>
            </a:r>
            <a:r>
              <a:rPr lang="es-ES" dirty="0" err="1"/>
              <a:t>posFin</a:t>
            </a:r>
            <a:r>
              <a:rPr lang="es-ES" dirty="0"/>
              <a:t>] </a:t>
            </a:r>
          </a:p>
          <a:p>
            <a:pPr lvl="8">
              <a:buFont typeface="Wingdings" panose="05000000000000000000" pitchFamily="2" charset="2"/>
              <a:buChar char="Ø"/>
            </a:pPr>
            <a:r>
              <a:rPr lang="es-ES" dirty="0" err="1">
                <a:solidFill>
                  <a:schemeClr val="bg1"/>
                </a:solidFill>
              </a:rPr>
              <a:t>posFin</a:t>
            </a:r>
            <a:r>
              <a:rPr lang="es-ES" dirty="0">
                <a:solidFill>
                  <a:schemeClr val="bg1"/>
                </a:solidFill>
              </a:rPr>
              <a:t> = tamaño(</a:t>
            </a:r>
            <a:r>
              <a:rPr lang="es-ES" dirty="0" err="1">
                <a:solidFill>
                  <a:schemeClr val="bg1"/>
                </a:solidFill>
              </a:rPr>
              <a:t>elVector</a:t>
            </a:r>
            <a:r>
              <a:rPr lang="es-ES" dirty="0">
                <a:solidFill>
                  <a:schemeClr val="bg1"/>
                </a:solidFill>
              </a:rPr>
              <a:t>) -1 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Burbuja </a:t>
            </a:r>
            <a:r>
              <a:rPr lang="es-ES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inSitu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EEA36EF3-F17F-6E2B-51BB-8DFA3EEB965A}"/>
              </a:ext>
            </a:extLst>
          </p:cNvPr>
          <p:cNvSpPr/>
          <p:nvPr/>
        </p:nvSpPr>
        <p:spPr>
          <a:xfrm>
            <a:off x="6800382" y="4001294"/>
            <a:ext cx="317879" cy="365125"/>
          </a:xfrm>
          <a:prstGeom prst="ellipse">
            <a:avLst/>
          </a:prstGeom>
          <a:noFill/>
          <a:ln w="25400" cap="flat">
            <a:solidFill>
              <a:schemeClr val="tx2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s-ES" dirty="0"/>
              <a:t> 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283CFD41-D1D7-C70F-0F59-3354B568BE4E}"/>
              </a:ext>
            </a:extLst>
          </p:cNvPr>
          <p:cNvSpPr/>
          <p:nvPr/>
        </p:nvSpPr>
        <p:spPr>
          <a:xfrm>
            <a:off x="3378366" y="4001294"/>
            <a:ext cx="317879" cy="365125"/>
          </a:xfrm>
          <a:prstGeom prst="ellipse">
            <a:avLst/>
          </a:prstGeom>
          <a:noFill/>
          <a:ln w="25400" cap="flat">
            <a:solidFill>
              <a:schemeClr val="tx2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s-ES" dirty="0"/>
              <a:t> 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74DD7DBD-A74A-78D1-A09E-B4FB45716634}"/>
              </a:ext>
            </a:extLst>
          </p:cNvPr>
          <p:cNvSpPr/>
          <p:nvPr/>
        </p:nvSpPr>
        <p:spPr>
          <a:xfrm>
            <a:off x="7450666" y="4713693"/>
            <a:ext cx="317881" cy="365124"/>
          </a:xfrm>
          <a:prstGeom prst="ellipse">
            <a:avLst/>
          </a:prstGeom>
          <a:noFill/>
          <a:ln w="25400" cap="flat">
            <a:solidFill>
              <a:schemeClr val="tx2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s-ES" dirty="0"/>
              <a:t> 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834687F9-955B-D18A-F3DB-9F6798A1D7F1}"/>
              </a:ext>
            </a:extLst>
          </p:cNvPr>
          <p:cNvSpPr/>
          <p:nvPr/>
        </p:nvSpPr>
        <p:spPr>
          <a:xfrm>
            <a:off x="5937060" y="4366419"/>
            <a:ext cx="317880" cy="365124"/>
          </a:xfrm>
          <a:prstGeom prst="ellipse">
            <a:avLst/>
          </a:prstGeom>
          <a:noFill/>
          <a:ln w="25400" cap="flat">
            <a:solidFill>
              <a:schemeClr val="tx2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s-E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5826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16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s-ES" b="1" i="1" dirty="0">
                <a:solidFill>
                  <a:schemeClr val="bg2"/>
                </a:solidFill>
              </a:rPr>
              <a:t>floto </a:t>
            </a:r>
            <a:r>
              <a:rPr lang="es-ES" b="1" dirty="0">
                <a:solidFill>
                  <a:schemeClr val="bg2"/>
                </a:solidFill>
              </a:rPr>
              <a:t>los elementos muchas veces (hasta no hay cambios)</a:t>
            </a:r>
          </a:p>
          <a:p>
            <a:pPr marL="0" indent="0" algn="ctr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	repetir: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recorrerBurbuja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)</a:t>
            </a:r>
          </a:p>
          <a:p>
            <a:pPr marL="0" indent="0">
              <a:buNone/>
            </a:pPr>
            <a:r>
              <a:rPr lang="es-ES" dirty="0"/>
              <a:t>	mientras </a:t>
            </a:r>
            <a:r>
              <a:rPr lang="es-ES" dirty="0" err="1"/>
              <a:t>hayCambios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)</a:t>
            </a:r>
            <a:endParaRPr lang="es-ES" sz="3800" dirty="0">
              <a:solidFill>
                <a:schemeClr val="accent3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endParaRPr lang="es-ES" sz="1900" dirty="0"/>
          </a:p>
          <a:p>
            <a:pPr marL="0" indent="0">
              <a:buNone/>
            </a:pPr>
            <a:r>
              <a:rPr lang="es-ES" sz="2000" dirty="0" err="1"/>
              <a:t>recorrerBurbuja</a:t>
            </a:r>
            <a:r>
              <a:rPr lang="es-ES" sz="1800" dirty="0"/>
              <a:t>(</a:t>
            </a:r>
            <a:r>
              <a:rPr lang="es-ES" sz="1800" dirty="0" err="1"/>
              <a:t>elVector</a:t>
            </a:r>
            <a:r>
              <a:rPr lang="es-ES" sz="1800" dirty="0"/>
              <a:t>)</a:t>
            </a:r>
            <a:r>
              <a:rPr lang="es-ES" sz="1900" dirty="0"/>
              <a:t>:</a:t>
            </a:r>
          </a:p>
          <a:p>
            <a:pPr marL="0" indent="0">
              <a:buNone/>
            </a:pPr>
            <a:r>
              <a:rPr lang="es-ES" sz="1900" dirty="0"/>
              <a:t>	 desde la </a:t>
            </a:r>
            <a:r>
              <a:rPr lang="es-ES" sz="1900" dirty="0" err="1"/>
              <a:t>pos</a:t>
            </a:r>
            <a:r>
              <a:rPr lang="es-ES" sz="1900" dirty="0"/>
              <a:t> = 1   hasta </a:t>
            </a:r>
            <a:r>
              <a:rPr lang="es-ES" sz="1900" dirty="0" err="1"/>
              <a:t>pos</a:t>
            </a:r>
            <a:r>
              <a:rPr lang="es-ES" sz="1900" dirty="0"/>
              <a:t> &lt; tamaño(</a:t>
            </a:r>
            <a:r>
              <a:rPr lang="es-ES" sz="1900" dirty="0" err="1"/>
              <a:t>elVector</a:t>
            </a:r>
            <a:r>
              <a:rPr lang="es-ES" sz="1900" dirty="0"/>
              <a:t>)   avanzando en 1 </a:t>
            </a:r>
            <a:r>
              <a:rPr lang="es-ES" sz="1900" dirty="0" err="1"/>
              <a:t>pos</a:t>
            </a:r>
            <a:r>
              <a:rPr lang="es-ES" sz="1900" dirty="0"/>
              <a:t> hacer:</a:t>
            </a:r>
          </a:p>
          <a:p>
            <a:pPr marL="0" indent="0">
              <a:buNone/>
            </a:pPr>
            <a:r>
              <a:rPr lang="es-ES" sz="1900" dirty="0"/>
              <a:t>		si </a:t>
            </a:r>
            <a:r>
              <a:rPr lang="es-ES" sz="2000" dirty="0" err="1"/>
              <a:t>elementoEnPos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, pos-1 ) &gt; </a:t>
            </a:r>
            <a:r>
              <a:rPr lang="es-ES" sz="2000" dirty="0" err="1"/>
              <a:t>elementoEnPos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, </a:t>
            </a:r>
            <a:r>
              <a:rPr lang="es-ES" sz="2000" dirty="0" err="1"/>
              <a:t>pos</a:t>
            </a:r>
            <a:r>
              <a:rPr lang="es-ES" sz="2000" dirty="0"/>
              <a:t> ) </a:t>
            </a:r>
          </a:p>
          <a:p>
            <a:pPr marL="0" indent="0">
              <a:buNone/>
            </a:pPr>
            <a:r>
              <a:rPr lang="es-ES" sz="2000" dirty="0"/>
              <a:t>			</a:t>
            </a:r>
            <a:r>
              <a:rPr lang="es-ES" sz="2000" dirty="0" err="1"/>
              <a:t>intercambiarValoresPos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, pos-1 , </a:t>
            </a:r>
            <a:r>
              <a:rPr lang="es-ES" sz="2000" dirty="0" err="1"/>
              <a:t>pos</a:t>
            </a:r>
            <a:r>
              <a:rPr lang="es-ES" sz="2000" dirty="0"/>
              <a:t> )</a:t>
            </a:r>
          </a:p>
          <a:p>
            <a:pPr marL="0" indent="0">
              <a:buNone/>
            </a:pPr>
            <a:endParaRPr lang="es-ES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dirty="0"/>
              <a:t>: Tras cada pasada ordenado (</a:t>
            </a:r>
            <a:r>
              <a:rPr lang="es-ES" dirty="0" err="1"/>
              <a:t>posFin-nPasadas</a:t>
            </a:r>
            <a:r>
              <a:rPr lang="es-ES" dirty="0"/>
              <a:t>, </a:t>
            </a:r>
            <a:r>
              <a:rPr lang="es-ES" dirty="0" err="1"/>
              <a:t>posFin</a:t>
            </a:r>
            <a:r>
              <a:rPr lang="es-ES" dirty="0"/>
              <a:t>] </a:t>
            </a:r>
          </a:p>
          <a:p>
            <a:pPr lvl="8">
              <a:buFont typeface="Wingdings" panose="05000000000000000000" pitchFamily="2" charset="2"/>
              <a:buChar char="Ø"/>
            </a:pPr>
            <a:r>
              <a:rPr lang="es-ES" dirty="0" err="1">
                <a:solidFill>
                  <a:schemeClr val="bg1"/>
                </a:solidFill>
              </a:rPr>
              <a:t>posFin</a:t>
            </a:r>
            <a:r>
              <a:rPr lang="es-ES" dirty="0">
                <a:solidFill>
                  <a:schemeClr val="bg1"/>
                </a:solidFill>
              </a:rPr>
              <a:t> = tamaño(</a:t>
            </a:r>
            <a:r>
              <a:rPr lang="es-ES" dirty="0" err="1">
                <a:solidFill>
                  <a:schemeClr val="bg1"/>
                </a:solidFill>
              </a:rPr>
              <a:t>elVector</a:t>
            </a:r>
            <a:r>
              <a:rPr lang="es-ES" dirty="0">
                <a:solidFill>
                  <a:schemeClr val="bg1"/>
                </a:solidFill>
              </a:rPr>
              <a:t>) -1 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Burbuja </a:t>
            </a:r>
            <a:r>
              <a:rPr lang="es-ES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inSitu</a:t>
            </a:r>
            <a:r>
              <a:rPr lang="es-ES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(mejora 1, idea)</a:t>
            </a:r>
          </a:p>
        </p:txBody>
      </p:sp>
      <p:pic>
        <p:nvPicPr>
          <p:cNvPr id="7" name="Gráfico 6" descr="Ayuda con relleno sólido">
            <a:extLst>
              <a:ext uri="{FF2B5EF4-FFF2-40B4-BE49-F238E27FC236}">
                <a16:creationId xmlns:a16="http://schemas.microsoft.com/office/drawing/2014/main" id="{04F1ED02-448B-3591-77F6-D499FCC230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21279" y="3086894"/>
            <a:ext cx="914400" cy="914400"/>
          </a:xfrm>
          <a:prstGeom prst="rect">
            <a:avLst/>
          </a:prstGeom>
        </p:spPr>
      </p:pic>
      <p:sp>
        <p:nvSpPr>
          <p:cNvPr id="8" name="Bocadillo nube: nube 7">
            <a:extLst>
              <a:ext uri="{FF2B5EF4-FFF2-40B4-BE49-F238E27FC236}">
                <a16:creationId xmlns:a16="http://schemas.microsoft.com/office/drawing/2014/main" id="{6CC53C8A-BD8C-3CC2-FF5F-A62DDE1AF449}"/>
              </a:ext>
            </a:extLst>
          </p:cNvPr>
          <p:cNvSpPr/>
          <p:nvPr/>
        </p:nvSpPr>
        <p:spPr>
          <a:xfrm>
            <a:off x="6370721" y="2196924"/>
            <a:ext cx="3111062" cy="1166648"/>
          </a:xfrm>
          <a:prstGeom prst="cloudCallout">
            <a:avLst/>
          </a:prstGeom>
          <a:solidFill>
            <a:schemeClr val="accent3">
              <a:lumMod val="50000"/>
              <a:lumOff val="5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s-ES" sz="2400" dirty="0" err="1"/>
              <a:t>elVectorViejo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67839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17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s-ES" b="1" i="1" dirty="0">
                <a:solidFill>
                  <a:schemeClr val="bg2"/>
                </a:solidFill>
              </a:rPr>
              <a:t>floto </a:t>
            </a:r>
            <a:r>
              <a:rPr lang="es-ES" b="1" dirty="0">
                <a:solidFill>
                  <a:schemeClr val="bg2"/>
                </a:solidFill>
              </a:rPr>
              <a:t>los elementos muchas veces (hasta que NO hay cambios)</a:t>
            </a:r>
          </a:p>
          <a:p>
            <a:pPr marL="0" indent="0">
              <a:buNone/>
            </a:pPr>
            <a:r>
              <a:rPr lang="es-ES" dirty="0"/>
              <a:t>	repetir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hayCambios</a:t>
            </a:r>
            <a:r>
              <a:rPr lang="es-ES" dirty="0"/>
              <a:t> = </a:t>
            </a:r>
            <a:r>
              <a:rPr lang="es-ES" dirty="0" err="1"/>
              <a:t>recorrerBurbuja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)</a:t>
            </a:r>
          </a:p>
          <a:p>
            <a:pPr marL="0" indent="0">
              <a:buNone/>
            </a:pPr>
            <a:r>
              <a:rPr lang="es-ES" dirty="0"/>
              <a:t>	mientras </a:t>
            </a:r>
            <a:r>
              <a:rPr lang="es-ES" dirty="0" err="1"/>
              <a:t>hayCambios</a:t>
            </a:r>
            <a:r>
              <a:rPr lang="es-ES" dirty="0"/>
              <a:t> hacer:</a:t>
            </a:r>
          </a:p>
          <a:p>
            <a:pPr marL="0" indent="0">
              <a:buNone/>
            </a:pPr>
            <a:r>
              <a:rPr lang="es-ES" dirty="0"/>
              <a:t>		</a:t>
            </a:r>
            <a:endParaRPr lang="es-ES" sz="1900" dirty="0"/>
          </a:p>
          <a:p>
            <a:pPr marL="0" indent="0">
              <a:buNone/>
            </a:pPr>
            <a:r>
              <a:rPr lang="es-ES" sz="2000" dirty="0" err="1"/>
              <a:t>recorrerBurbuja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)</a:t>
            </a:r>
            <a:r>
              <a:rPr lang="es-ES" sz="1900" dirty="0"/>
              <a:t>:</a:t>
            </a:r>
          </a:p>
          <a:p>
            <a:pPr marL="0" indent="0">
              <a:buNone/>
            </a:pPr>
            <a:r>
              <a:rPr lang="es-ES" sz="1900" dirty="0"/>
              <a:t>	</a:t>
            </a:r>
            <a:r>
              <a:rPr lang="es-ES" sz="1900" dirty="0" err="1"/>
              <a:t>hayCambios</a:t>
            </a:r>
            <a:r>
              <a:rPr lang="es-ES" sz="1900" dirty="0"/>
              <a:t> = false;</a:t>
            </a:r>
          </a:p>
          <a:p>
            <a:pPr marL="0" indent="0">
              <a:buNone/>
            </a:pPr>
            <a:r>
              <a:rPr lang="es-ES" sz="2000" dirty="0"/>
              <a:t>	desde la </a:t>
            </a:r>
            <a:r>
              <a:rPr lang="es-ES" sz="2000" dirty="0" err="1"/>
              <a:t>pos</a:t>
            </a:r>
            <a:r>
              <a:rPr lang="es-ES" sz="2000" dirty="0"/>
              <a:t> = 1 hasta </a:t>
            </a:r>
            <a:r>
              <a:rPr lang="es-ES" sz="2000" dirty="0" err="1"/>
              <a:t>pos</a:t>
            </a:r>
            <a:r>
              <a:rPr lang="es-ES" sz="2000" dirty="0"/>
              <a:t> &lt; tamaño(</a:t>
            </a:r>
            <a:r>
              <a:rPr lang="es-ES" sz="2000" dirty="0" err="1"/>
              <a:t>elVector</a:t>
            </a:r>
            <a:r>
              <a:rPr lang="es-ES" sz="2000" dirty="0"/>
              <a:t>) avanzando en 1 </a:t>
            </a:r>
            <a:r>
              <a:rPr lang="es-ES" sz="2000" dirty="0" err="1"/>
              <a:t>pos</a:t>
            </a:r>
            <a:r>
              <a:rPr lang="es-ES" sz="2000" dirty="0"/>
              <a:t> hacer:</a:t>
            </a:r>
          </a:p>
          <a:p>
            <a:pPr marL="0" indent="0">
              <a:buNone/>
            </a:pPr>
            <a:r>
              <a:rPr lang="es-ES" sz="1900" dirty="0"/>
              <a:t>		si </a:t>
            </a:r>
            <a:r>
              <a:rPr lang="es-ES" sz="2000" dirty="0" err="1"/>
              <a:t>elementoEnPos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, pos-1) &gt; </a:t>
            </a:r>
            <a:r>
              <a:rPr lang="es-ES" sz="2000" dirty="0" err="1"/>
              <a:t>elementoEnPos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, </a:t>
            </a:r>
            <a:r>
              <a:rPr lang="es-ES" sz="2000" dirty="0" err="1"/>
              <a:t>pos</a:t>
            </a:r>
            <a:r>
              <a:rPr lang="es-ES" sz="2000" dirty="0"/>
              <a:t>) </a:t>
            </a:r>
          </a:p>
          <a:p>
            <a:pPr marL="0" indent="0">
              <a:buNone/>
            </a:pPr>
            <a:r>
              <a:rPr lang="es-ES" sz="2000" dirty="0"/>
              <a:t>			</a:t>
            </a:r>
            <a:r>
              <a:rPr lang="es-ES" sz="2000" dirty="0" err="1"/>
              <a:t>hayCambios</a:t>
            </a:r>
            <a:r>
              <a:rPr lang="es-ES" sz="2000" dirty="0"/>
              <a:t> = true</a:t>
            </a:r>
          </a:p>
          <a:p>
            <a:pPr marL="0" indent="0">
              <a:buNone/>
            </a:pPr>
            <a:r>
              <a:rPr lang="es-ES" sz="2000" dirty="0"/>
              <a:t>			</a:t>
            </a:r>
            <a:r>
              <a:rPr lang="es-ES" sz="2000" dirty="0" err="1"/>
              <a:t>intercambiarValoresPos</a:t>
            </a:r>
            <a:r>
              <a:rPr lang="es-ES" sz="2000" dirty="0"/>
              <a:t>(</a:t>
            </a:r>
            <a:r>
              <a:rPr lang="es-ES" sz="2000" dirty="0" err="1"/>
              <a:t>elVector</a:t>
            </a:r>
            <a:r>
              <a:rPr lang="es-ES" sz="2000" dirty="0"/>
              <a:t>, pos-1, </a:t>
            </a:r>
            <a:r>
              <a:rPr lang="es-ES" sz="2000" dirty="0" err="1"/>
              <a:t>pos</a:t>
            </a:r>
            <a:r>
              <a:rPr lang="es-ES" sz="2000" dirty="0"/>
              <a:t> )</a:t>
            </a:r>
          </a:p>
          <a:p>
            <a:pPr marL="0" indent="0">
              <a:buNone/>
            </a:pPr>
            <a:r>
              <a:rPr lang="es-ES" sz="2000" dirty="0"/>
              <a:t>	devolver </a:t>
            </a:r>
            <a:r>
              <a:rPr lang="es-ES" sz="2000" dirty="0" err="1"/>
              <a:t>hayCambios</a:t>
            </a:r>
            <a:r>
              <a:rPr lang="es-ES" sz="2000" dirty="0"/>
              <a:t>;		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dirty="0"/>
              <a:t>: Tras cada pasada ordenado (</a:t>
            </a:r>
            <a:r>
              <a:rPr lang="es-ES" dirty="0" err="1"/>
              <a:t>posFin-nPasadas</a:t>
            </a:r>
            <a:r>
              <a:rPr lang="es-ES" dirty="0"/>
              <a:t>, </a:t>
            </a:r>
            <a:r>
              <a:rPr lang="es-ES" dirty="0" err="1"/>
              <a:t>posFin</a:t>
            </a:r>
            <a:r>
              <a:rPr lang="es-ES" dirty="0"/>
              <a:t>] 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Burbuja </a:t>
            </a:r>
            <a:r>
              <a:rPr lang="es-ES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inSitu</a:t>
            </a:r>
            <a:r>
              <a:rPr lang="es-ES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(mejora 1)</a:t>
            </a:r>
          </a:p>
        </p:txBody>
      </p:sp>
    </p:spTree>
    <p:extLst>
      <p:ext uri="{BB962C8B-B14F-4D97-AF65-F5344CB8AC3E}">
        <p14:creationId xmlns:p14="http://schemas.microsoft.com/office/powerpoint/2010/main" val="7949351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18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s-ES" b="1" i="1" dirty="0">
                <a:solidFill>
                  <a:schemeClr val="bg2"/>
                </a:solidFill>
              </a:rPr>
              <a:t>floto </a:t>
            </a:r>
            <a:r>
              <a:rPr lang="es-ES" b="1" dirty="0">
                <a:solidFill>
                  <a:schemeClr val="bg2"/>
                </a:solidFill>
              </a:rPr>
              <a:t>los elementos muchas veces (</a:t>
            </a:r>
            <a:r>
              <a:rPr lang="es-ES" b="1" dirty="0" err="1">
                <a:solidFill>
                  <a:schemeClr val="bg2"/>
                </a:solidFill>
              </a:rPr>
              <a:t>bubuja</a:t>
            </a:r>
            <a:r>
              <a:rPr lang="es-ES" b="1" dirty="0">
                <a:solidFill>
                  <a:schemeClr val="bg2"/>
                </a:solidFill>
              </a:rPr>
              <a:t> más pequeña)</a:t>
            </a:r>
          </a:p>
          <a:p>
            <a:pPr marL="0" indent="0">
              <a:buNone/>
            </a:pPr>
            <a:r>
              <a:rPr lang="es-ES" sz="3100" dirty="0"/>
              <a:t>	</a:t>
            </a:r>
            <a:r>
              <a:rPr lang="es-ES" sz="3100" dirty="0" err="1"/>
              <a:t>numBurbuja</a:t>
            </a:r>
            <a:r>
              <a:rPr lang="es-ES" sz="3100" dirty="0"/>
              <a:t> = 0</a:t>
            </a:r>
          </a:p>
          <a:p>
            <a:pPr marL="0" indent="0">
              <a:buNone/>
            </a:pPr>
            <a:r>
              <a:rPr lang="es-ES" sz="3100" dirty="0"/>
              <a:t>	repetir:</a:t>
            </a:r>
          </a:p>
          <a:p>
            <a:pPr marL="0" indent="0">
              <a:buNone/>
            </a:pPr>
            <a:r>
              <a:rPr lang="es-ES" sz="3100" dirty="0"/>
              <a:t>		</a:t>
            </a:r>
            <a:r>
              <a:rPr lang="es-ES" sz="3100" dirty="0" err="1"/>
              <a:t>recorrerBurbujaEvaporada</a:t>
            </a:r>
            <a:r>
              <a:rPr lang="es-ES" sz="3100" dirty="0"/>
              <a:t>(</a:t>
            </a:r>
            <a:r>
              <a:rPr lang="es-ES" sz="3100" dirty="0" err="1"/>
              <a:t>elVector</a:t>
            </a:r>
            <a:r>
              <a:rPr lang="es-ES" sz="3100" dirty="0"/>
              <a:t>, </a:t>
            </a:r>
            <a:r>
              <a:rPr lang="es-ES" sz="3100" dirty="0" err="1"/>
              <a:t>numBurbuja</a:t>
            </a:r>
            <a:r>
              <a:rPr lang="es-ES" sz="3100" dirty="0"/>
              <a:t> )</a:t>
            </a:r>
          </a:p>
          <a:p>
            <a:pPr marL="0" indent="0">
              <a:buNone/>
            </a:pPr>
            <a:r>
              <a:rPr lang="es-ES" sz="3100" dirty="0"/>
              <a:t>		</a:t>
            </a:r>
            <a:r>
              <a:rPr lang="es-ES" sz="3100" dirty="0" err="1"/>
              <a:t>numBurbuja</a:t>
            </a:r>
            <a:r>
              <a:rPr lang="es-ES" sz="3100" dirty="0"/>
              <a:t>++</a:t>
            </a:r>
          </a:p>
          <a:p>
            <a:pPr marL="0" indent="0">
              <a:buNone/>
            </a:pPr>
            <a:r>
              <a:rPr lang="es-ES" sz="3100" dirty="0"/>
              <a:t>	mientras </a:t>
            </a:r>
            <a:r>
              <a:rPr lang="es-ES" sz="3100" dirty="0" err="1"/>
              <a:t>hayCambios</a:t>
            </a:r>
            <a:r>
              <a:rPr lang="es-ES" sz="3100" dirty="0"/>
              <a:t>(</a:t>
            </a:r>
            <a:r>
              <a:rPr lang="es-ES" sz="3100" dirty="0" err="1"/>
              <a:t>elVector</a:t>
            </a:r>
            <a:r>
              <a:rPr lang="es-ES" sz="3100" dirty="0"/>
              <a:t>):</a:t>
            </a:r>
          </a:p>
          <a:p>
            <a:pPr marL="0" indent="0">
              <a:buNone/>
            </a:pPr>
            <a:endParaRPr lang="es-ES" sz="3100" dirty="0"/>
          </a:p>
          <a:p>
            <a:pPr marL="0" indent="0">
              <a:buNone/>
            </a:pPr>
            <a:r>
              <a:rPr lang="es-ES" sz="2400" dirty="0" err="1"/>
              <a:t>recorrerBurbujaEvaporada</a:t>
            </a:r>
            <a:r>
              <a:rPr lang="es-ES" sz="2100" dirty="0"/>
              <a:t>(</a:t>
            </a:r>
            <a:r>
              <a:rPr lang="es-ES" sz="2100" dirty="0" err="1"/>
              <a:t>elVector</a:t>
            </a:r>
            <a:r>
              <a:rPr lang="es-ES" sz="2100" dirty="0"/>
              <a:t>, i)</a:t>
            </a:r>
            <a:r>
              <a:rPr lang="es-ES" sz="2400" dirty="0"/>
              <a:t>:</a:t>
            </a:r>
          </a:p>
          <a:p>
            <a:pPr marL="0" indent="0">
              <a:buNone/>
            </a:pPr>
            <a:r>
              <a:rPr lang="es-ES" sz="2100" dirty="0"/>
              <a:t>	desde la </a:t>
            </a:r>
            <a:r>
              <a:rPr lang="es-ES" sz="2100" dirty="0" err="1"/>
              <a:t>pos</a:t>
            </a:r>
            <a:r>
              <a:rPr lang="es-ES" sz="2100" dirty="0"/>
              <a:t> = 1 hasta </a:t>
            </a:r>
            <a:r>
              <a:rPr lang="es-ES" sz="2100" dirty="0" err="1"/>
              <a:t>pos</a:t>
            </a:r>
            <a:r>
              <a:rPr lang="es-ES" sz="2100" dirty="0"/>
              <a:t> &lt; tamaño(</a:t>
            </a:r>
            <a:r>
              <a:rPr lang="es-ES" sz="2100" dirty="0" err="1"/>
              <a:t>elVector</a:t>
            </a:r>
            <a:r>
              <a:rPr lang="es-ES" sz="2100" dirty="0"/>
              <a:t>) –i   avanzando en 1 </a:t>
            </a:r>
            <a:r>
              <a:rPr lang="es-ES" sz="2100" dirty="0" err="1"/>
              <a:t>pos</a:t>
            </a:r>
            <a:r>
              <a:rPr lang="es-ES" sz="2100" dirty="0"/>
              <a:t> hacer:</a:t>
            </a:r>
          </a:p>
          <a:p>
            <a:pPr marL="0" indent="0">
              <a:buNone/>
            </a:pPr>
            <a:r>
              <a:rPr lang="es-ES" sz="2100" dirty="0"/>
              <a:t>		si </a:t>
            </a:r>
            <a:r>
              <a:rPr lang="es-ES" sz="2100" dirty="0" err="1"/>
              <a:t>elementoEnPos</a:t>
            </a:r>
            <a:r>
              <a:rPr lang="es-ES" sz="2100" dirty="0"/>
              <a:t>(</a:t>
            </a:r>
            <a:r>
              <a:rPr lang="es-ES" sz="2100" dirty="0" err="1"/>
              <a:t>elVector</a:t>
            </a:r>
            <a:r>
              <a:rPr lang="es-ES" sz="2100" dirty="0"/>
              <a:t>, pos-1 ) &gt; </a:t>
            </a:r>
            <a:r>
              <a:rPr lang="es-ES" sz="2100" dirty="0" err="1"/>
              <a:t>elementoEnPos</a:t>
            </a:r>
            <a:r>
              <a:rPr lang="es-ES" sz="2100" dirty="0"/>
              <a:t>(</a:t>
            </a:r>
            <a:r>
              <a:rPr lang="es-ES" sz="2100" dirty="0" err="1"/>
              <a:t>elVector</a:t>
            </a:r>
            <a:r>
              <a:rPr lang="es-ES" sz="2100" dirty="0"/>
              <a:t>, </a:t>
            </a:r>
            <a:r>
              <a:rPr lang="es-ES" sz="2100" dirty="0" err="1"/>
              <a:t>pos</a:t>
            </a:r>
            <a:r>
              <a:rPr lang="es-ES" sz="2100" dirty="0"/>
              <a:t> ) </a:t>
            </a:r>
          </a:p>
          <a:p>
            <a:pPr marL="0" indent="0">
              <a:buNone/>
            </a:pPr>
            <a:r>
              <a:rPr lang="es-ES" sz="2100" dirty="0"/>
              <a:t>			</a:t>
            </a:r>
            <a:r>
              <a:rPr lang="es-ES" sz="2100" dirty="0" err="1"/>
              <a:t>intercambiarValoresPos</a:t>
            </a:r>
            <a:r>
              <a:rPr lang="es-ES" sz="2100" dirty="0"/>
              <a:t>(</a:t>
            </a:r>
            <a:r>
              <a:rPr lang="es-ES" sz="2100" dirty="0" err="1"/>
              <a:t>elVector</a:t>
            </a:r>
            <a:r>
              <a:rPr lang="es-ES" sz="2100" dirty="0"/>
              <a:t>, pos-1, </a:t>
            </a:r>
            <a:r>
              <a:rPr lang="es-ES" sz="2100" dirty="0" err="1"/>
              <a:t>pos</a:t>
            </a:r>
            <a:r>
              <a:rPr lang="es-ES" sz="2100" dirty="0"/>
              <a:t> )</a:t>
            </a:r>
          </a:p>
          <a:p>
            <a:pPr marL="0" indent="0">
              <a:buNone/>
            </a:pPr>
            <a:endParaRPr lang="es-ES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dirty="0"/>
              <a:t>: Tras cada pasada ordenado (</a:t>
            </a:r>
            <a:r>
              <a:rPr lang="es-ES" dirty="0" err="1"/>
              <a:t>posFin-nPasadas</a:t>
            </a:r>
            <a:r>
              <a:rPr lang="es-ES" dirty="0"/>
              <a:t>, </a:t>
            </a:r>
            <a:r>
              <a:rPr lang="es-ES" dirty="0" err="1"/>
              <a:t>posFin</a:t>
            </a:r>
            <a:r>
              <a:rPr lang="es-ES" dirty="0"/>
              <a:t>] 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Burbuja </a:t>
            </a:r>
            <a:r>
              <a:rPr lang="es-ES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inSitu</a:t>
            </a:r>
            <a:r>
              <a:rPr lang="es-ES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(mejora 2)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EEA36EF3-F17F-6E2B-51BB-8DFA3EEB965A}"/>
              </a:ext>
            </a:extLst>
          </p:cNvPr>
          <p:cNvSpPr/>
          <p:nvPr/>
        </p:nvSpPr>
        <p:spPr>
          <a:xfrm>
            <a:off x="5596467" y="4580466"/>
            <a:ext cx="321733" cy="331395"/>
          </a:xfrm>
          <a:prstGeom prst="ellipse">
            <a:avLst/>
          </a:prstGeom>
          <a:noFill/>
          <a:ln w="25400" cap="flat">
            <a:solidFill>
              <a:schemeClr val="tx2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s-E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6204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19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s-ES" b="1" i="1" dirty="0">
                <a:solidFill>
                  <a:schemeClr val="bg2"/>
                </a:solidFill>
              </a:rPr>
              <a:t>floto </a:t>
            </a:r>
            <a:r>
              <a:rPr lang="es-ES" b="1" dirty="0">
                <a:solidFill>
                  <a:schemeClr val="bg2"/>
                </a:solidFill>
              </a:rPr>
              <a:t>los elementos muchas veces (cambios y </a:t>
            </a:r>
            <a:r>
              <a:rPr lang="es-ES" b="1" dirty="0" err="1">
                <a:solidFill>
                  <a:schemeClr val="bg2"/>
                </a:solidFill>
              </a:rPr>
              <a:t>bubuja</a:t>
            </a:r>
            <a:r>
              <a:rPr lang="es-ES" b="1" dirty="0">
                <a:solidFill>
                  <a:schemeClr val="bg2"/>
                </a:solidFill>
              </a:rPr>
              <a:t> más pequeña)</a:t>
            </a:r>
          </a:p>
          <a:p>
            <a:pPr marL="0" indent="0">
              <a:buNone/>
            </a:pPr>
            <a:r>
              <a:rPr lang="es-ES" dirty="0"/>
              <a:t>	</a:t>
            </a:r>
            <a:r>
              <a:rPr lang="es-ES" dirty="0" err="1"/>
              <a:t>numBurbuja</a:t>
            </a:r>
            <a:r>
              <a:rPr lang="es-ES" dirty="0"/>
              <a:t> = 0; </a:t>
            </a:r>
            <a:r>
              <a:rPr lang="es-ES" dirty="0" err="1"/>
              <a:t>hayCambios</a:t>
            </a:r>
            <a:r>
              <a:rPr lang="es-ES" dirty="0"/>
              <a:t> = true;</a:t>
            </a:r>
          </a:p>
          <a:p>
            <a:pPr marL="0" indent="0">
              <a:buNone/>
            </a:pPr>
            <a:r>
              <a:rPr lang="es-ES" dirty="0"/>
              <a:t>	mientras (</a:t>
            </a:r>
            <a:r>
              <a:rPr lang="es-ES" dirty="0" err="1"/>
              <a:t>numBurbuja</a:t>
            </a:r>
            <a:r>
              <a:rPr lang="es-ES" dirty="0"/>
              <a:t> &lt; tamaño(</a:t>
            </a:r>
            <a:r>
              <a:rPr lang="es-ES" dirty="0" err="1"/>
              <a:t>elVector</a:t>
            </a:r>
            <a:r>
              <a:rPr lang="es-ES" dirty="0"/>
              <a:t>) y  </a:t>
            </a:r>
            <a:r>
              <a:rPr lang="es-ES" dirty="0" err="1"/>
              <a:t>hayCambios</a:t>
            </a:r>
            <a:r>
              <a:rPr lang="es-ES" dirty="0"/>
              <a:t>) hacer: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hayCambios</a:t>
            </a:r>
            <a:r>
              <a:rPr lang="es-ES" dirty="0"/>
              <a:t> = </a:t>
            </a:r>
            <a:r>
              <a:rPr lang="es-ES" dirty="0" err="1"/>
              <a:t>recorrerBurbujaEvaporada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</a:t>
            </a:r>
            <a:r>
              <a:rPr lang="es-ES" dirty="0" err="1"/>
              <a:t>numBurbuja</a:t>
            </a:r>
            <a:r>
              <a:rPr lang="es-ES" dirty="0"/>
              <a:t> )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numBurbuja</a:t>
            </a:r>
            <a:r>
              <a:rPr lang="es-ES" dirty="0"/>
              <a:t>++</a:t>
            </a:r>
          </a:p>
          <a:p>
            <a:pPr marL="0" indent="0">
              <a:buNone/>
            </a:pPr>
            <a:endParaRPr lang="es-ES" sz="1900" dirty="0"/>
          </a:p>
          <a:p>
            <a:pPr marL="0" indent="0">
              <a:buNone/>
            </a:pPr>
            <a:r>
              <a:rPr lang="es-ES" sz="2100" dirty="0" err="1"/>
              <a:t>recorrerBurbujaEvaporada</a:t>
            </a:r>
            <a:r>
              <a:rPr lang="es-ES" sz="2100" dirty="0"/>
              <a:t>(</a:t>
            </a:r>
            <a:r>
              <a:rPr lang="es-ES" sz="2100" dirty="0" err="1"/>
              <a:t>elVector</a:t>
            </a:r>
            <a:r>
              <a:rPr lang="es-ES" sz="2100" dirty="0"/>
              <a:t>, i):</a:t>
            </a:r>
          </a:p>
          <a:p>
            <a:pPr marL="0" indent="0">
              <a:buNone/>
            </a:pPr>
            <a:r>
              <a:rPr lang="es-ES" sz="2100" dirty="0"/>
              <a:t>	</a:t>
            </a:r>
            <a:r>
              <a:rPr lang="es-ES" sz="2100" dirty="0" err="1"/>
              <a:t>hayCambios</a:t>
            </a:r>
            <a:r>
              <a:rPr lang="es-ES" sz="2100" dirty="0"/>
              <a:t> = false</a:t>
            </a:r>
          </a:p>
          <a:p>
            <a:pPr marL="0" indent="0">
              <a:buNone/>
            </a:pPr>
            <a:r>
              <a:rPr lang="es-ES" sz="2100" dirty="0"/>
              <a:t>	desde la </a:t>
            </a:r>
            <a:r>
              <a:rPr lang="es-ES" sz="2100" dirty="0" err="1"/>
              <a:t>pos</a:t>
            </a:r>
            <a:r>
              <a:rPr lang="es-ES" sz="2100" dirty="0"/>
              <a:t> = 1 hasta </a:t>
            </a:r>
            <a:r>
              <a:rPr lang="es-ES" sz="2100" dirty="0" err="1"/>
              <a:t>pos</a:t>
            </a:r>
            <a:r>
              <a:rPr lang="es-ES" sz="2100" dirty="0"/>
              <a:t> &lt; tamaño(</a:t>
            </a:r>
            <a:r>
              <a:rPr lang="es-ES" sz="2100" dirty="0" err="1"/>
              <a:t>elVector</a:t>
            </a:r>
            <a:r>
              <a:rPr lang="es-ES" sz="2100" dirty="0"/>
              <a:t>) –i   avanzando en 1 </a:t>
            </a:r>
            <a:r>
              <a:rPr lang="es-ES" sz="2100" dirty="0" err="1"/>
              <a:t>pos</a:t>
            </a:r>
            <a:r>
              <a:rPr lang="es-ES" sz="2100" dirty="0"/>
              <a:t> hacer:</a:t>
            </a:r>
          </a:p>
          <a:p>
            <a:pPr marL="0" indent="0">
              <a:buNone/>
            </a:pPr>
            <a:r>
              <a:rPr lang="es-ES" sz="2100" dirty="0"/>
              <a:t>		si </a:t>
            </a:r>
            <a:r>
              <a:rPr lang="es-ES" sz="2100" dirty="0" err="1"/>
              <a:t>elementoEnPos</a:t>
            </a:r>
            <a:r>
              <a:rPr lang="es-ES" sz="2100" dirty="0"/>
              <a:t>(</a:t>
            </a:r>
            <a:r>
              <a:rPr lang="es-ES" sz="2100" dirty="0" err="1"/>
              <a:t>elVector</a:t>
            </a:r>
            <a:r>
              <a:rPr lang="es-ES" sz="2100" dirty="0"/>
              <a:t>, pos-1 ) &gt; </a:t>
            </a:r>
            <a:r>
              <a:rPr lang="es-ES" sz="2100" dirty="0" err="1"/>
              <a:t>elementoEnPos</a:t>
            </a:r>
            <a:r>
              <a:rPr lang="es-ES" sz="2100" dirty="0"/>
              <a:t>(</a:t>
            </a:r>
            <a:r>
              <a:rPr lang="es-ES" sz="2100" dirty="0" err="1"/>
              <a:t>elVector</a:t>
            </a:r>
            <a:r>
              <a:rPr lang="es-ES" sz="2100" dirty="0"/>
              <a:t>, </a:t>
            </a:r>
            <a:r>
              <a:rPr lang="es-ES" sz="2100" dirty="0" err="1"/>
              <a:t>pos</a:t>
            </a:r>
            <a:r>
              <a:rPr lang="es-ES" sz="2100" dirty="0"/>
              <a:t> ) </a:t>
            </a:r>
          </a:p>
          <a:p>
            <a:pPr marL="0" indent="0">
              <a:buNone/>
            </a:pPr>
            <a:r>
              <a:rPr lang="es-ES" sz="2100" dirty="0"/>
              <a:t>			</a:t>
            </a:r>
            <a:r>
              <a:rPr lang="es-ES" sz="2100" dirty="0" err="1"/>
              <a:t>hayCambios</a:t>
            </a:r>
            <a:r>
              <a:rPr lang="es-ES" sz="2100" dirty="0"/>
              <a:t> = true</a:t>
            </a:r>
          </a:p>
          <a:p>
            <a:pPr marL="0" indent="0">
              <a:buNone/>
            </a:pPr>
            <a:r>
              <a:rPr lang="es-ES" sz="2100" dirty="0"/>
              <a:t>			</a:t>
            </a:r>
            <a:r>
              <a:rPr lang="es-ES" sz="2100" dirty="0" err="1"/>
              <a:t>intercambiarValoresPos</a:t>
            </a:r>
            <a:r>
              <a:rPr lang="es-ES" sz="2100" dirty="0"/>
              <a:t>(</a:t>
            </a:r>
            <a:r>
              <a:rPr lang="es-ES" sz="2100" dirty="0" err="1"/>
              <a:t>elVector</a:t>
            </a:r>
            <a:r>
              <a:rPr lang="es-ES" sz="2100" dirty="0"/>
              <a:t>, pos-1, </a:t>
            </a:r>
            <a:r>
              <a:rPr lang="es-ES" sz="2100" dirty="0" err="1"/>
              <a:t>pos</a:t>
            </a:r>
            <a:r>
              <a:rPr lang="es-ES" sz="2100" dirty="0"/>
              <a:t> )</a:t>
            </a:r>
          </a:p>
          <a:p>
            <a:pPr marL="0" indent="0">
              <a:buNone/>
            </a:pPr>
            <a:r>
              <a:rPr lang="es-ES" sz="2100" dirty="0"/>
              <a:t>	</a:t>
            </a:r>
            <a:r>
              <a:rPr lang="es-ES" sz="2100" dirty="0" err="1"/>
              <a:t>return</a:t>
            </a:r>
            <a:r>
              <a:rPr lang="es-ES" sz="2100" dirty="0"/>
              <a:t> </a:t>
            </a:r>
            <a:r>
              <a:rPr lang="es-ES" sz="2100" dirty="0" err="1"/>
              <a:t>hayCambios</a:t>
            </a:r>
            <a:r>
              <a:rPr lang="es-ES" sz="2100" dirty="0"/>
              <a:t>;	</a:t>
            </a:r>
            <a:r>
              <a:rPr lang="es-ES" sz="1800" dirty="0"/>
              <a:t>	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dirty="0"/>
              <a:t>: Tras cada pasada ordenado (</a:t>
            </a:r>
            <a:r>
              <a:rPr lang="es-ES" dirty="0" err="1"/>
              <a:t>posFin-nPasadas</a:t>
            </a:r>
            <a:r>
              <a:rPr lang="es-ES" dirty="0"/>
              <a:t>, </a:t>
            </a:r>
            <a:r>
              <a:rPr lang="es-ES" dirty="0" err="1"/>
              <a:t>posFin</a:t>
            </a:r>
            <a:r>
              <a:rPr lang="es-ES" dirty="0"/>
              <a:t>] 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Burbuja </a:t>
            </a:r>
            <a:r>
              <a:rPr lang="es-ES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inSitu</a:t>
            </a:r>
            <a:r>
              <a:rPr lang="es-ES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(mejora 1+2)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EEA36EF3-F17F-6E2B-51BB-8DFA3EEB965A}"/>
              </a:ext>
            </a:extLst>
          </p:cNvPr>
          <p:cNvSpPr/>
          <p:nvPr/>
        </p:nvSpPr>
        <p:spPr>
          <a:xfrm>
            <a:off x="5604934" y="4326466"/>
            <a:ext cx="284079" cy="297528"/>
          </a:xfrm>
          <a:prstGeom prst="ellipse">
            <a:avLst/>
          </a:prstGeom>
          <a:noFill/>
          <a:ln w="25400" cap="flat">
            <a:solidFill>
              <a:schemeClr val="tx2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s-E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1579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3E7209B-EA97-4E46-B935-409525612C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smtClean="0"/>
              <a:pPr rtl="0"/>
              <a:t>2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E3D7C1-6919-4785-9AEE-1F6673CA07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dirty="0"/>
              <a:t>Alberto de la Encina Vara</a:t>
            </a:r>
          </a:p>
        </p:txBody>
      </p:sp>
      <p:graphicFrame>
        <p:nvGraphicFramePr>
          <p:cNvPr id="9" name="Tabla 5">
            <a:extLst>
              <a:ext uri="{FF2B5EF4-FFF2-40B4-BE49-F238E27FC236}">
                <a16:creationId xmlns:a16="http://schemas.microsoft.com/office/drawing/2014/main" id="{D18DC100-1A22-1311-C1DD-62A99E17A0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747545"/>
              </p:ext>
            </p:extLst>
          </p:nvPr>
        </p:nvGraphicFramePr>
        <p:xfrm>
          <a:off x="867076" y="1747110"/>
          <a:ext cx="10164272" cy="518160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687705">
                  <a:extLst>
                    <a:ext uri="{9D8B030D-6E8A-4147-A177-3AD203B41FA5}">
                      <a16:colId xmlns:a16="http://schemas.microsoft.com/office/drawing/2014/main" val="232476571"/>
                    </a:ext>
                  </a:extLst>
                </a:gridCol>
                <a:gridCol w="776605">
                  <a:extLst>
                    <a:ext uri="{9D8B030D-6E8A-4147-A177-3AD203B41FA5}">
                      <a16:colId xmlns:a16="http://schemas.microsoft.com/office/drawing/2014/main" val="721936677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2972223059"/>
                    </a:ext>
                  </a:extLst>
                </a:gridCol>
                <a:gridCol w="687705">
                  <a:extLst>
                    <a:ext uri="{9D8B030D-6E8A-4147-A177-3AD203B41FA5}">
                      <a16:colId xmlns:a16="http://schemas.microsoft.com/office/drawing/2014/main" val="1304310795"/>
                    </a:ext>
                  </a:extLst>
                </a:gridCol>
                <a:gridCol w="776605">
                  <a:extLst>
                    <a:ext uri="{9D8B030D-6E8A-4147-A177-3AD203B41FA5}">
                      <a16:colId xmlns:a16="http://schemas.microsoft.com/office/drawing/2014/main" val="2484372861"/>
                    </a:ext>
                  </a:extLst>
                </a:gridCol>
                <a:gridCol w="623443">
                  <a:extLst>
                    <a:ext uri="{9D8B030D-6E8A-4147-A177-3AD203B41FA5}">
                      <a16:colId xmlns:a16="http://schemas.microsoft.com/office/drawing/2014/main" val="1300352393"/>
                    </a:ext>
                  </a:extLst>
                </a:gridCol>
                <a:gridCol w="622891">
                  <a:extLst>
                    <a:ext uri="{9D8B030D-6E8A-4147-A177-3AD203B41FA5}">
                      <a16:colId xmlns:a16="http://schemas.microsoft.com/office/drawing/2014/main" val="2176914908"/>
                    </a:ext>
                  </a:extLst>
                </a:gridCol>
                <a:gridCol w="687705">
                  <a:extLst>
                    <a:ext uri="{9D8B030D-6E8A-4147-A177-3AD203B41FA5}">
                      <a16:colId xmlns:a16="http://schemas.microsoft.com/office/drawing/2014/main" val="4202821153"/>
                    </a:ext>
                  </a:extLst>
                </a:gridCol>
                <a:gridCol w="720157">
                  <a:extLst>
                    <a:ext uri="{9D8B030D-6E8A-4147-A177-3AD203B41FA5}">
                      <a16:colId xmlns:a16="http://schemas.microsoft.com/office/drawing/2014/main" val="1206635465"/>
                    </a:ext>
                  </a:extLst>
                </a:gridCol>
                <a:gridCol w="776605">
                  <a:extLst>
                    <a:ext uri="{9D8B030D-6E8A-4147-A177-3AD203B41FA5}">
                      <a16:colId xmlns:a16="http://schemas.microsoft.com/office/drawing/2014/main" val="2505545360"/>
                    </a:ext>
                  </a:extLst>
                </a:gridCol>
                <a:gridCol w="753491">
                  <a:extLst>
                    <a:ext uri="{9D8B030D-6E8A-4147-A177-3AD203B41FA5}">
                      <a16:colId xmlns:a16="http://schemas.microsoft.com/office/drawing/2014/main" val="1601701242"/>
                    </a:ext>
                  </a:extLst>
                </a:gridCol>
                <a:gridCol w="771589">
                  <a:extLst>
                    <a:ext uri="{9D8B030D-6E8A-4147-A177-3AD203B41FA5}">
                      <a16:colId xmlns:a16="http://schemas.microsoft.com/office/drawing/2014/main" val="411806564"/>
                    </a:ext>
                  </a:extLst>
                </a:gridCol>
                <a:gridCol w="632580">
                  <a:extLst>
                    <a:ext uri="{9D8B030D-6E8A-4147-A177-3AD203B41FA5}">
                      <a16:colId xmlns:a16="http://schemas.microsoft.com/office/drawing/2014/main" val="1173527886"/>
                    </a:ext>
                  </a:extLst>
                </a:gridCol>
                <a:gridCol w="687705">
                  <a:extLst>
                    <a:ext uri="{9D8B030D-6E8A-4147-A177-3AD203B41FA5}">
                      <a16:colId xmlns:a16="http://schemas.microsoft.com/office/drawing/2014/main" val="2533560386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1825006662"/>
                    </a:ext>
                  </a:extLst>
                </a:gridCol>
              </a:tblGrid>
              <a:tr h="517599">
                <a:tc>
                  <a:txBody>
                    <a:bodyPr/>
                    <a:lstStyle/>
                    <a:p>
                      <a:r>
                        <a:rPr lang="es-ES" sz="2800" dirty="0">
                          <a:ln>
                            <a:noFill/>
                          </a:ln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800" dirty="0">
                          <a:ln>
                            <a:noFill/>
                          </a:ln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800" dirty="0">
                          <a:ln>
                            <a:noFill/>
                          </a:ln>
                        </a:rPr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076111"/>
                  </a:ext>
                </a:extLst>
              </a:tr>
            </a:tbl>
          </a:graphicData>
        </a:graphic>
      </p:graphicFrame>
      <p:graphicFrame>
        <p:nvGraphicFramePr>
          <p:cNvPr id="14" name="Tabla 5">
            <a:extLst>
              <a:ext uri="{FF2B5EF4-FFF2-40B4-BE49-F238E27FC236}">
                <a16:creationId xmlns:a16="http://schemas.microsoft.com/office/drawing/2014/main" id="{85FFB7A8-D040-5A82-E3D0-75DC379ACC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160723"/>
              </p:ext>
            </p:extLst>
          </p:nvPr>
        </p:nvGraphicFramePr>
        <p:xfrm>
          <a:off x="846221" y="2667683"/>
          <a:ext cx="10148230" cy="518160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776605">
                  <a:extLst>
                    <a:ext uri="{9D8B030D-6E8A-4147-A177-3AD203B41FA5}">
                      <a16:colId xmlns:a16="http://schemas.microsoft.com/office/drawing/2014/main" val="232476571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721936677"/>
                    </a:ext>
                  </a:extLst>
                </a:gridCol>
                <a:gridCol w="568643">
                  <a:extLst>
                    <a:ext uri="{9D8B030D-6E8A-4147-A177-3AD203B41FA5}">
                      <a16:colId xmlns:a16="http://schemas.microsoft.com/office/drawing/2014/main" val="2972223059"/>
                    </a:ext>
                  </a:extLst>
                </a:gridCol>
                <a:gridCol w="685292">
                  <a:extLst>
                    <a:ext uri="{9D8B030D-6E8A-4147-A177-3AD203B41FA5}">
                      <a16:colId xmlns:a16="http://schemas.microsoft.com/office/drawing/2014/main" val="1304310795"/>
                    </a:ext>
                  </a:extLst>
                </a:gridCol>
                <a:gridCol w="760603">
                  <a:extLst>
                    <a:ext uri="{9D8B030D-6E8A-4147-A177-3AD203B41FA5}">
                      <a16:colId xmlns:a16="http://schemas.microsoft.com/office/drawing/2014/main" val="2484372861"/>
                    </a:ext>
                  </a:extLst>
                </a:gridCol>
                <a:gridCol w="623443">
                  <a:extLst>
                    <a:ext uri="{9D8B030D-6E8A-4147-A177-3AD203B41FA5}">
                      <a16:colId xmlns:a16="http://schemas.microsoft.com/office/drawing/2014/main" val="1300352393"/>
                    </a:ext>
                  </a:extLst>
                </a:gridCol>
                <a:gridCol w="776605">
                  <a:extLst>
                    <a:ext uri="{9D8B030D-6E8A-4147-A177-3AD203B41FA5}">
                      <a16:colId xmlns:a16="http://schemas.microsoft.com/office/drawing/2014/main" val="2176914908"/>
                    </a:ext>
                  </a:extLst>
                </a:gridCol>
                <a:gridCol w="687705">
                  <a:extLst>
                    <a:ext uri="{9D8B030D-6E8A-4147-A177-3AD203B41FA5}">
                      <a16:colId xmlns:a16="http://schemas.microsoft.com/office/drawing/2014/main" val="4202821153"/>
                    </a:ext>
                  </a:extLst>
                </a:gridCol>
                <a:gridCol w="720157">
                  <a:extLst>
                    <a:ext uri="{9D8B030D-6E8A-4147-A177-3AD203B41FA5}">
                      <a16:colId xmlns:a16="http://schemas.microsoft.com/office/drawing/2014/main" val="1206635465"/>
                    </a:ext>
                  </a:extLst>
                </a:gridCol>
                <a:gridCol w="632580">
                  <a:extLst>
                    <a:ext uri="{9D8B030D-6E8A-4147-A177-3AD203B41FA5}">
                      <a16:colId xmlns:a16="http://schemas.microsoft.com/office/drawing/2014/main" val="2505545360"/>
                    </a:ext>
                  </a:extLst>
                </a:gridCol>
                <a:gridCol w="764477">
                  <a:extLst>
                    <a:ext uri="{9D8B030D-6E8A-4147-A177-3AD203B41FA5}">
                      <a16:colId xmlns:a16="http://schemas.microsoft.com/office/drawing/2014/main" val="1601701242"/>
                    </a:ext>
                  </a:extLst>
                </a:gridCol>
                <a:gridCol w="632580">
                  <a:extLst>
                    <a:ext uri="{9D8B030D-6E8A-4147-A177-3AD203B41FA5}">
                      <a16:colId xmlns:a16="http://schemas.microsoft.com/office/drawing/2014/main" val="411806564"/>
                    </a:ext>
                  </a:extLst>
                </a:gridCol>
                <a:gridCol w="632580">
                  <a:extLst>
                    <a:ext uri="{9D8B030D-6E8A-4147-A177-3AD203B41FA5}">
                      <a16:colId xmlns:a16="http://schemas.microsoft.com/office/drawing/2014/main" val="1173527886"/>
                    </a:ext>
                  </a:extLst>
                </a:gridCol>
                <a:gridCol w="630612">
                  <a:extLst>
                    <a:ext uri="{9D8B030D-6E8A-4147-A177-3AD203B41FA5}">
                      <a16:colId xmlns:a16="http://schemas.microsoft.com/office/drawing/2014/main" val="2533560386"/>
                    </a:ext>
                  </a:extLst>
                </a:gridCol>
                <a:gridCol w="776605">
                  <a:extLst>
                    <a:ext uri="{9D8B030D-6E8A-4147-A177-3AD203B41FA5}">
                      <a16:colId xmlns:a16="http://schemas.microsoft.com/office/drawing/2014/main" val="1825006662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800" dirty="0">
                          <a:ln>
                            <a:noFill/>
                          </a:ln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800" dirty="0">
                          <a:ln>
                            <a:noFill/>
                          </a:ln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800" dirty="0">
                          <a:ln>
                            <a:noFill/>
                          </a:ln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800" dirty="0">
                          <a:ln>
                            <a:noFill/>
                          </a:ln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800" dirty="0">
                          <a:ln>
                            <a:noFill/>
                          </a:ln>
                        </a:rPr>
                        <a:t>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076111"/>
                  </a:ext>
                </a:extLst>
              </a:tr>
            </a:tbl>
          </a:graphicData>
        </a:graphic>
      </p:graphicFrame>
      <p:graphicFrame>
        <p:nvGraphicFramePr>
          <p:cNvPr id="17" name="Tabla 5">
            <a:extLst>
              <a:ext uri="{FF2B5EF4-FFF2-40B4-BE49-F238E27FC236}">
                <a16:creationId xmlns:a16="http://schemas.microsoft.com/office/drawing/2014/main" id="{E7FC3DC7-3CBD-7ED5-D979-32B2EF136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852686"/>
              </p:ext>
            </p:extLst>
          </p:nvPr>
        </p:nvGraphicFramePr>
        <p:xfrm>
          <a:off x="854242" y="3990670"/>
          <a:ext cx="10372159" cy="51816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687705">
                  <a:extLst>
                    <a:ext uri="{9D8B030D-6E8A-4147-A177-3AD203B41FA5}">
                      <a16:colId xmlns:a16="http://schemas.microsoft.com/office/drawing/2014/main" val="232476571"/>
                    </a:ext>
                  </a:extLst>
                </a:gridCol>
                <a:gridCol w="776605">
                  <a:extLst>
                    <a:ext uri="{9D8B030D-6E8A-4147-A177-3AD203B41FA5}">
                      <a16:colId xmlns:a16="http://schemas.microsoft.com/office/drawing/2014/main" val="721936677"/>
                    </a:ext>
                  </a:extLst>
                </a:gridCol>
                <a:gridCol w="776605">
                  <a:extLst>
                    <a:ext uri="{9D8B030D-6E8A-4147-A177-3AD203B41FA5}">
                      <a16:colId xmlns:a16="http://schemas.microsoft.com/office/drawing/2014/main" val="2972223059"/>
                    </a:ext>
                  </a:extLst>
                </a:gridCol>
                <a:gridCol w="687705">
                  <a:extLst>
                    <a:ext uri="{9D8B030D-6E8A-4147-A177-3AD203B41FA5}">
                      <a16:colId xmlns:a16="http://schemas.microsoft.com/office/drawing/2014/main" val="1304310795"/>
                    </a:ext>
                  </a:extLst>
                </a:gridCol>
                <a:gridCol w="776605">
                  <a:extLst>
                    <a:ext uri="{9D8B030D-6E8A-4147-A177-3AD203B41FA5}">
                      <a16:colId xmlns:a16="http://schemas.microsoft.com/office/drawing/2014/main" val="2484372861"/>
                    </a:ext>
                  </a:extLst>
                </a:gridCol>
                <a:gridCol w="759587">
                  <a:extLst>
                    <a:ext uri="{9D8B030D-6E8A-4147-A177-3AD203B41FA5}">
                      <a16:colId xmlns:a16="http://schemas.microsoft.com/office/drawing/2014/main" val="1300352393"/>
                    </a:ext>
                  </a:extLst>
                </a:gridCol>
                <a:gridCol w="760603">
                  <a:extLst>
                    <a:ext uri="{9D8B030D-6E8A-4147-A177-3AD203B41FA5}">
                      <a16:colId xmlns:a16="http://schemas.microsoft.com/office/drawing/2014/main" val="2176914908"/>
                    </a:ext>
                  </a:extLst>
                </a:gridCol>
                <a:gridCol w="687705">
                  <a:extLst>
                    <a:ext uri="{9D8B030D-6E8A-4147-A177-3AD203B41FA5}">
                      <a16:colId xmlns:a16="http://schemas.microsoft.com/office/drawing/2014/main" val="4202821153"/>
                    </a:ext>
                  </a:extLst>
                </a:gridCol>
                <a:gridCol w="720157">
                  <a:extLst>
                    <a:ext uri="{9D8B030D-6E8A-4147-A177-3AD203B41FA5}">
                      <a16:colId xmlns:a16="http://schemas.microsoft.com/office/drawing/2014/main" val="1206635465"/>
                    </a:ext>
                  </a:extLst>
                </a:gridCol>
                <a:gridCol w="776605">
                  <a:extLst>
                    <a:ext uri="{9D8B030D-6E8A-4147-A177-3AD203B41FA5}">
                      <a16:colId xmlns:a16="http://schemas.microsoft.com/office/drawing/2014/main" val="2505545360"/>
                    </a:ext>
                  </a:extLst>
                </a:gridCol>
                <a:gridCol w="776605">
                  <a:extLst>
                    <a:ext uri="{9D8B030D-6E8A-4147-A177-3AD203B41FA5}">
                      <a16:colId xmlns:a16="http://schemas.microsoft.com/office/drawing/2014/main" val="1601701242"/>
                    </a:ext>
                  </a:extLst>
                </a:gridCol>
                <a:gridCol w="568643">
                  <a:extLst>
                    <a:ext uri="{9D8B030D-6E8A-4147-A177-3AD203B41FA5}">
                      <a16:colId xmlns:a16="http://schemas.microsoft.com/office/drawing/2014/main" val="411806564"/>
                    </a:ext>
                  </a:extLst>
                </a:gridCol>
                <a:gridCol w="568643">
                  <a:extLst>
                    <a:ext uri="{9D8B030D-6E8A-4147-A177-3AD203B41FA5}">
                      <a16:colId xmlns:a16="http://schemas.microsoft.com/office/drawing/2014/main" val="1173527886"/>
                    </a:ext>
                  </a:extLst>
                </a:gridCol>
                <a:gridCol w="568643">
                  <a:extLst>
                    <a:ext uri="{9D8B030D-6E8A-4147-A177-3AD203B41FA5}">
                      <a16:colId xmlns:a16="http://schemas.microsoft.com/office/drawing/2014/main" val="2533560386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1825006662"/>
                    </a:ext>
                  </a:extLst>
                </a:gridCol>
              </a:tblGrid>
              <a:tr h="5175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076111"/>
                  </a:ext>
                </a:extLst>
              </a:tr>
            </a:tbl>
          </a:graphicData>
        </a:graphic>
      </p:graphicFrame>
      <p:graphicFrame>
        <p:nvGraphicFramePr>
          <p:cNvPr id="24" name="Tabla 5">
            <a:extLst>
              <a:ext uri="{FF2B5EF4-FFF2-40B4-BE49-F238E27FC236}">
                <a16:creationId xmlns:a16="http://schemas.microsoft.com/office/drawing/2014/main" id="{FD83CEF7-48B4-A896-1177-75655D31B5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330438"/>
              </p:ext>
            </p:extLst>
          </p:nvPr>
        </p:nvGraphicFramePr>
        <p:xfrm>
          <a:off x="854242" y="5054577"/>
          <a:ext cx="9543545" cy="51816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479743">
                  <a:extLst>
                    <a:ext uri="{9D8B030D-6E8A-4147-A177-3AD203B41FA5}">
                      <a16:colId xmlns:a16="http://schemas.microsoft.com/office/drawing/2014/main" val="232476571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721936677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2972223059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1304310795"/>
                    </a:ext>
                  </a:extLst>
                </a:gridCol>
                <a:gridCol w="684594">
                  <a:extLst>
                    <a:ext uri="{9D8B030D-6E8A-4147-A177-3AD203B41FA5}">
                      <a16:colId xmlns:a16="http://schemas.microsoft.com/office/drawing/2014/main" val="2484372861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1300352393"/>
                    </a:ext>
                  </a:extLst>
                </a:gridCol>
                <a:gridCol w="675577">
                  <a:extLst>
                    <a:ext uri="{9D8B030D-6E8A-4147-A177-3AD203B41FA5}">
                      <a16:colId xmlns:a16="http://schemas.microsoft.com/office/drawing/2014/main" val="2176914908"/>
                    </a:ext>
                  </a:extLst>
                </a:gridCol>
                <a:gridCol w="685292">
                  <a:extLst>
                    <a:ext uri="{9D8B030D-6E8A-4147-A177-3AD203B41FA5}">
                      <a16:colId xmlns:a16="http://schemas.microsoft.com/office/drawing/2014/main" val="4202821153"/>
                    </a:ext>
                  </a:extLst>
                </a:gridCol>
                <a:gridCol w="687705">
                  <a:extLst>
                    <a:ext uri="{9D8B030D-6E8A-4147-A177-3AD203B41FA5}">
                      <a16:colId xmlns:a16="http://schemas.microsoft.com/office/drawing/2014/main" val="1206635465"/>
                    </a:ext>
                  </a:extLst>
                </a:gridCol>
                <a:gridCol w="687705">
                  <a:extLst>
                    <a:ext uri="{9D8B030D-6E8A-4147-A177-3AD203B41FA5}">
                      <a16:colId xmlns:a16="http://schemas.microsoft.com/office/drawing/2014/main" val="2505545360"/>
                    </a:ext>
                  </a:extLst>
                </a:gridCol>
                <a:gridCol w="776605">
                  <a:extLst>
                    <a:ext uri="{9D8B030D-6E8A-4147-A177-3AD203B41FA5}">
                      <a16:colId xmlns:a16="http://schemas.microsoft.com/office/drawing/2014/main" val="1601701242"/>
                    </a:ext>
                  </a:extLst>
                </a:gridCol>
                <a:gridCol w="687705">
                  <a:extLst>
                    <a:ext uri="{9D8B030D-6E8A-4147-A177-3AD203B41FA5}">
                      <a16:colId xmlns:a16="http://schemas.microsoft.com/office/drawing/2014/main" val="411806564"/>
                    </a:ext>
                  </a:extLst>
                </a:gridCol>
                <a:gridCol w="687705">
                  <a:extLst>
                    <a:ext uri="{9D8B030D-6E8A-4147-A177-3AD203B41FA5}">
                      <a16:colId xmlns:a16="http://schemas.microsoft.com/office/drawing/2014/main" val="1173527886"/>
                    </a:ext>
                  </a:extLst>
                </a:gridCol>
                <a:gridCol w="687705">
                  <a:extLst>
                    <a:ext uri="{9D8B030D-6E8A-4147-A177-3AD203B41FA5}">
                      <a16:colId xmlns:a16="http://schemas.microsoft.com/office/drawing/2014/main" val="2533560386"/>
                    </a:ext>
                  </a:extLst>
                </a:gridCol>
                <a:gridCol w="687705">
                  <a:extLst>
                    <a:ext uri="{9D8B030D-6E8A-4147-A177-3AD203B41FA5}">
                      <a16:colId xmlns:a16="http://schemas.microsoft.com/office/drawing/2014/main" val="1825006662"/>
                    </a:ext>
                  </a:extLst>
                </a:gridCol>
              </a:tblGrid>
              <a:tr h="5175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800" dirty="0">
                          <a:ln>
                            <a:noFill/>
                          </a:ln>
                        </a:rPr>
                        <a:t>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076111"/>
                  </a:ext>
                </a:extLst>
              </a:tr>
            </a:tbl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1C79B73F-F2D8-75CA-4229-7303FD959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801" y="418725"/>
            <a:ext cx="10515600" cy="782638"/>
          </a:xfrm>
        </p:spPr>
        <p:txBody>
          <a:bodyPr rtlCol="0"/>
          <a:lstStyle/>
          <a:p>
            <a:pPr rtl="0"/>
            <a:r>
              <a:rPr lang="es-ES" dirty="0"/>
              <a:t>Ordenación</a:t>
            </a:r>
          </a:p>
        </p:txBody>
      </p:sp>
    </p:spTree>
    <p:extLst>
      <p:ext uri="{BB962C8B-B14F-4D97-AF65-F5344CB8AC3E}">
        <p14:creationId xmlns:p14="http://schemas.microsoft.com/office/powerpoint/2010/main" val="41946570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20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s-ES" b="1" dirty="0">
                <a:solidFill>
                  <a:schemeClr val="bg2"/>
                </a:solidFill>
              </a:rPr>
              <a:t>divido en dos el vector, los ordeno y </a:t>
            </a:r>
            <a:r>
              <a:rPr lang="es-ES" b="1" i="1" dirty="0">
                <a:solidFill>
                  <a:schemeClr val="bg2"/>
                </a:solidFill>
              </a:rPr>
              <a:t>mezclo</a:t>
            </a:r>
            <a:r>
              <a:rPr lang="es-ES" b="1" dirty="0">
                <a:solidFill>
                  <a:schemeClr val="bg2"/>
                </a:solidFill>
              </a:rPr>
              <a:t> los trozos ordenandos</a:t>
            </a:r>
          </a:p>
          <a:p>
            <a:pPr marL="0" indent="0" algn="ctr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	si tamaño(</a:t>
            </a:r>
            <a:r>
              <a:rPr lang="es-ES" dirty="0" err="1"/>
              <a:t>elVector</a:t>
            </a:r>
            <a:r>
              <a:rPr lang="es-ES" dirty="0"/>
              <a:t>) &gt;1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posMedia</a:t>
            </a:r>
            <a:r>
              <a:rPr lang="es-ES" dirty="0"/>
              <a:t> = (</a:t>
            </a:r>
            <a:r>
              <a:rPr lang="es-ES" dirty="0" err="1"/>
              <a:t>posFin-posIni</a:t>
            </a:r>
            <a:r>
              <a:rPr lang="es-ES" dirty="0"/>
              <a:t>)/2+ </a:t>
            </a:r>
            <a:r>
              <a:rPr lang="es-ES" dirty="0" err="1"/>
              <a:t>posIni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mergesort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</a:t>
            </a:r>
            <a:r>
              <a:rPr lang="es-ES" dirty="0" err="1"/>
              <a:t>posIni</a:t>
            </a:r>
            <a:r>
              <a:rPr lang="es-ES" dirty="0"/>
              <a:t>, </a:t>
            </a:r>
            <a:r>
              <a:rPr lang="es-ES" dirty="0" err="1"/>
              <a:t>posMedia</a:t>
            </a:r>
            <a:r>
              <a:rPr lang="es-ES" dirty="0"/>
              <a:t>)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mergesort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posMedia+1, </a:t>
            </a:r>
            <a:r>
              <a:rPr lang="es-ES" dirty="0" err="1"/>
              <a:t>posFin</a:t>
            </a:r>
            <a:r>
              <a:rPr lang="es-ES" dirty="0"/>
              <a:t>)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mezclaOrd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</a:t>
            </a:r>
            <a:r>
              <a:rPr lang="es-ES" dirty="0" err="1"/>
              <a:t>posIni</a:t>
            </a:r>
            <a:r>
              <a:rPr lang="es-ES" dirty="0"/>
              <a:t>, </a:t>
            </a:r>
            <a:r>
              <a:rPr lang="es-ES" dirty="0" err="1"/>
              <a:t>posMedia</a:t>
            </a:r>
            <a:r>
              <a:rPr lang="es-ES" dirty="0"/>
              <a:t>, </a:t>
            </a:r>
            <a:r>
              <a:rPr lang="es-ES" dirty="0" err="1"/>
              <a:t>posFin</a:t>
            </a:r>
            <a:r>
              <a:rPr lang="es-ES" dirty="0"/>
              <a:t>)</a:t>
            </a:r>
            <a:endParaRPr lang="es-ES" sz="1900" dirty="0"/>
          </a:p>
          <a:p>
            <a:pPr marL="0" indent="0">
              <a:buNone/>
            </a:pPr>
            <a:r>
              <a:rPr lang="es-ES" sz="2000" dirty="0"/>
              <a:t>			</a:t>
            </a:r>
          </a:p>
          <a:p>
            <a:pPr marL="0" indent="0">
              <a:buNone/>
            </a:pPr>
            <a:r>
              <a:rPr lang="es-ES" sz="2000" dirty="0" err="1"/>
              <a:t>mezclaOrd</a:t>
            </a:r>
            <a:r>
              <a:rPr lang="es-ES" sz="1900" dirty="0"/>
              <a:t>:</a:t>
            </a:r>
          </a:p>
          <a:p>
            <a:pPr marL="0" indent="0">
              <a:buNone/>
            </a:pPr>
            <a:r>
              <a:rPr lang="es-ES" sz="1900" dirty="0"/>
              <a:t>	</a:t>
            </a:r>
            <a:r>
              <a:rPr lang="es-ES" sz="2000" dirty="0"/>
              <a:t>coger de uno u otro según sean menores hasta que se vacíe uno</a:t>
            </a:r>
          </a:p>
          <a:p>
            <a:pPr marL="0" indent="0">
              <a:buNone/>
            </a:pPr>
            <a:r>
              <a:rPr lang="es-ES" sz="2000" dirty="0"/>
              <a:t>	finalmente coger los que queden del que quede sin elementos</a:t>
            </a:r>
          </a:p>
          <a:p>
            <a:pPr marL="0" indent="0">
              <a:buNone/>
            </a:pPr>
            <a:endParaRPr lang="es-E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</a:t>
            </a:r>
            <a:r>
              <a:rPr lang="es-ES" dirty="0" err="1"/>
              <a:t>Mergesort</a:t>
            </a:r>
            <a:r>
              <a:rPr lang="es-ES" dirty="0"/>
              <a:t> </a:t>
            </a:r>
            <a:r>
              <a:rPr lang="es-ES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inSitu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0790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21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838200" y="6111032"/>
            <a:ext cx="3398763" cy="365125"/>
          </a:xfrm>
        </p:spPr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b="1" dirty="0">
                <a:solidFill>
                  <a:schemeClr val="bg2"/>
                </a:solidFill>
              </a:rPr>
              <a:t>menores al inicio, mayores al final y ordenar inicio y fin</a:t>
            </a:r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r>
              <a:rPr lang="es-ES" dirty="0"/>
              <a:t>		colocar en base a </a:t>
            </a:r>
            <a:r>
              <a:rPr lang="es-ES" dirty="0" err="1"/>
              <a:t>valorPivote</a:t>
            </a:r>
            <a:endParaRPr lang="es-ES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quicksort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posIni1, porFin1)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quicksort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posIni2, porFin2)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Quicksort </a:t>
            </a:r>
            <a:r>
              <a:rPr lang="es-ES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inSitu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2CB33726-0A15-4B06-0864-6CB1D3B951AD}"/>
              </a:ext>
            </a:extLst>
          </p:cNvPr>
          <p:cNvGrpSpPr/>
          <p:nvPr/>
        </p:nvGrpSpPr>
        <p:grpSpPr>
          <a:xfrm>
            <a:off x="407194" y="3304244"/>
            <a:ext cx="11106677" cy="1021944"/>
            <a:chOff x="585790" y="7311548"/>
            <a:chExt cx="11106677" cy="1021944"/>
          </a:xfrm>
        </p:grpSpPr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208A2321-0551-1826-9609-FE3E969A0185}"/>
                </a:ext>
              </a:extLst>
            </p:cNvPr>
            <p:cNvGrpSpPr/>
            <p:nvPr/>
          </p:nvGrpSpPr>
          <p:grpSpPr>
            <a:xfrm>
              <a:off x="585790" y="7322805"/>
              <a:ext cx="3762348" cy="1010318"/>
              <a:chOff x="533906" y="7112117"/>
              <a:chExt cx="3762348" cy="1010318"/>
            </a:xfrm>
          </p:grpSpPr>
          <p:sp>
            <p:nvSpPr>
              <p:cNvPr id="9" name="CuadroTexto 8">
                <a:extLst>
                  <a:ext uri="{FF2B5EF4-FFF2-40B4-BE49-F238E27FC236}">
                    <a16:creationId xmlns:a16="http://schemas.microsoft.com/office/drawing/2014/main" id="{4340D59C-1123-B736-BF60-C8FDCE96C887}"/>
                  </a:ext>
                </a:extLst>
              </p:cNvPr>
              <p:cNvSpPr txBox="1"/>
              <p:nvPr/>
            </p:nvSpPr>
            <p:spPr>
              <a:xfrm>
                <a:off x="897491" y="7537660"/>
                <a:ext cx="3398763" cy="584775"/>
              </a:xfrm>
              <a:prstGeom prst="rect">
                <a:avLst/>
              </a:prstGeom>
              <a:noFill/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3200" dirty="0">
                    <a:solidFill>
                      <a:schemeClr val="bg1"/>
                    </a:solidFill>
                  </a:rPr>
                  <a:t>&lt;</a:t>
                </a:r>
              </a:p>
            </p:txBody>
          </p:sp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314D55C2-B3A6-4608-B8FB-84EA62EF20AC}"/>
                  </a:ext>
                </a:extLst>
              </p:cNvPr>
              <p:cNvSpPr txBox="1"/>
              <p:nvPr/>
            </p:nvSpPr>
            <p:spPr>
              <a:xfrm>
                <a:off x="533906" y="7112117"/>
                <a:ext cx="15544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>
                    <a:solidFill>
                      <a:schemeClr val="bg1"/>
                    </a:solidFill>
                  </a:rPr>
                  <a:t>posIni1</a:t>
                </a:r>
              </a:p>
            </p:txBody>
          </p:sp>
        </p:grpSp>
        <p:grpSp>
          <p:nvGrpSpPr>
            <p:cNvPr id="14" name="Grupo 13">
              <a:extLst>
                <a:ext uri="{FF2B5EF4-FFF2-40B4-BE49-F238E27FC236}">
                  <a16:creationId xmlns:a16="http://schemas.microsoft.com/office/drawing/2014/main" id="{B55A45BE-9F2A-501B-448D-703E141697DD}"/>
                </a:ext>
              </a:extLst>
            </p:cNvPr>
            <p:cNvGrpSpPr/>
            <p:nvPr/>
          </p:nvGrpSpPr>
          <p:grpSpPr>
            <a:xfrm>
              <a:off x="3898119" y="7311548"/>
              <a:ext cx="3853016" cy="1021944"/>
              <a:chOff x="485108" y="7089783"/>
              <a:chExt cx="3853016" cy="1021944"/>
            </a:xfrm>
          </p:grpSpPr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A7885F6F-E233-208F-2481-EFE902369497}"/>
                  </a:ext>
                </a:extLst>
              </p:cNvPr>
              <p:cNvSpPr txBox="1"/>
              <p:nvPr/>
            </p:nvSpPr>
            <p:spPr>
              <a:xfrm>
                <a:off x="939361" y="7526952"/>
                <a:ext cx="3398763" cy="584775"/>
              </a:xfrm>
              <a:prstGeom prst="rect">
                <a:avLst/>
              </a:prstGeom>
              <a:noFill/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3200" dirty="0">
                    <a:solidFill>
                      <a:schemeClr val="bg1"/>
                    </a:solidFill>
                  </a:rPr>
                  <a:t>= </a:t>
                </a:r>
                <a:r>
                  <a:rPr lang="es-ES" sz="3200" dirty="0" err="1">
                    <a:solidFill>
                      <a:schemeClr val="bg1"/>
                    </a:solidFill>
                  </a:rPr>
                  <a:t>valorPivote</a:t>
                </a:r>
                <a:endParaRPr lang="es-E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425D65EF-7415-13D5-94BE-EBB414880A56}"/>
                  </a:ext>
                </a:extLst>
              </p:cNvPr>
              <p:cNvSpPr txBox="1"/>
              <p:nvPr/>
            </p:nvSpPr>
            <p:spPr>
              <a:xfrm>
                <a:off x="485108" y="7089783"/>
                <a:ext cx="15544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>
                    <a:solidFill>
                      <a:schemeClr val="bg1"/>
                    </a:solidFill>
                  </a:rPr>
                  <a:t>posFin1</a:t>
                </a:r>
              </a:p>
            </p:txBody>
          </p:sp>
        </p:grp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9A044E5D-F09E-B4D6-CC9B-A0E7A174A9B8}"/>
                </a:ext>
              </a:extLst>
            </p:cNvPr>
            <p:cNvGrpSpPr/>
            <p:nvPr/>
          </p:nvGrpSpPr>
          <p:grpSpPr>
            <a:xfrm>
              <a:off x="7302476" y="7316582"/>
              <a:ext cx="3843188" cy="1016541"/>
              <a:chOff x="528338" y="7105894"/>
              <a:chExt cx="3843188" cy="1016541"/>
            </a:xfrm>
          </p:grpSpPr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4E46AC17-440E-93C0-F1A1-68E5E986202A}"/>
                  </a:ext>
                </a:extLst>
              </p:cNvPr>
              <p:cNvSpPr txBox="1"/>
              <p:nvPr/>
            </p:nvSpPr>
            <p:spPr>
              <a:xfrm>
                <a:off x="972763" y="7537660"/>
                <a:ext cx="3398763" cy="584775"/>
              </a:xfrm>
              <a:prstGeom prst="rect">
                <a:avLst/>
              </a:prstGeom>
              <a:noFill/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3200" dirty="0">
                    <a:solidFill>
                      <a:schemeClr val="bg1"/>
                    </a:solidFill>
                  </a:rPr>
                  <a:t>&gt;</a:t>
                </a:r>
              </a:p>
            </p:txBody>
          </p:sp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610369E1-1E74-0AE4-464E-566165A210AC}"/>
                  </a:ext>
                </a:extLst>
              </p:cNvPr>
              <p:cNvSpPr txBox="1"/>
              <p:nvPr/>
            </p:nvSpPr>
            <p:spPr>
              <a:xfrm>
                <a:off x="528338" y="7105894"/>
                <a:ext cx="15544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>
                    <a:solidFill>
                      <a:schemeClr val="bg1"/>
                    </a:solidFill>
                  </a:rPr>
                  <a:t>posIni2</a:t>
                </a:r>
              </a:p>
            </p:txBody>
          </p:sp>
        </p:grp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FD1B0171-0199-EC52-7F3C-4BA3B9F3DABF}"/>
                </a:ext>
              </a:extLst>
            </p:cNvPr>
            <p:cNvSpPr txBox="1"/>
            <p:nvPr/>
          </p:nvSpPr>
          <p:spPr>
            <a:xfrm>
              <a:off x="10676354" y="7311548"/>
              <a:ext cx="10161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>
                  <a:solidFill>
                    <a:schemeClr val="bg1"/>
                  </a:solidFill>
                </a:rPr>
                <a:t>posFin2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6225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22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s-ES" b="1" dirty="0">
                <a:solidFill>
                  <a:schemeClr val="bg2"/>
                </a:solidFill>
              </a:rPr>
              <a:t>selección</a:t>
            </a:r>
            <a:r>
              <a:rPr lang="es-ES" b="1" dirty="0"/>
              <a:t>:</a:t>
            </a:r>
            <a:r>
              <a:rPr lang="es-ES" dirty="0"/>
              <a:t> </a:t>
            </a:r>
            <a:r>
              <a:rPr lang="es-ES" i="1" dirty="0"/>
              <a:t>selecciono</a:t>
            </a:r>
            <a:r>
              <a:rPr lang="es-ES" dirty="0"/>
              <a:t> el mínimo/máximo lo quito y así hasta que no queden elementos.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b="1" dirty="0">
                <a:solidFill>
                  <a:schemeClr val="bg2"/>
                </a:solidFill>
              </a:rPr>
              <a:t>inserción</a:t>
            </a:r>
            <a:r>
              <a:rPr lang="es-ES" dirty="0">
                <a:solidFill>
                  <a:schemeClr val="bg2"/>
                </a:solidFill>
              </a:rPr>
              <a:t>:</a:t>
            </a:r>
            <a:r>
              <a:rPr lang="es-ES" dirty="0"/>
              <a:t> cojo de uno en uno y lo </a:t>
            </a:r>
            <a:r>
              <a:rPr lang="es-ES" i="1" dirty="0"/>
              <a:t>inserto</a:t>
            </a:r>
            <a:r>
              <a:rPr lang="es-ES" dirty="0"/>
              <a:t> ordenado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b="1" dirty="0">
                <a:solidFill>
                  <a:schemeClr val="bg2"/>
                </a:solidFill>
              </a:rPr>
              <a:t>burbuja</a:t>
            </a:r>
            <a:r>
              <a:rPr lang="es-ES" dirty="0">
                <a:solidFill>
                  <a:schemeClr val="bg2"/>
                </a:solidFill>
              </a:rPr>
              <a:t>:</a:t>
            </a:r>
            <a:r>
              <a:rPr lang="es-ES" dirty="0"/>
              <a:t> intercambios locales, tipo </a:t>
            </a:r>
            <a:r>
              <a:rPr lang="es-ES" i="1" dirty="0"/>
              <a:t>burbujas</a:t>
            </a:r>
            <a:r>
              <a:rPr lang="es-ES" dirty="0"/>
              <a:t>, hasta que queda ordenado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b="1" dirty="0" err="1">
                <a:solidFill>
                  <a:schemeClr val="bg2"/>
                </a:solidFill>
              </a:rPr>
              <a:t>mergesort</a:t>
            </a:r>
            <a:r>
              <a:rPr lang="es-ES" dirty="0">
                <a:solidFill>
                  <a:schemeClr val="bg2"/>
                </a:solidFill>
              </a:rPr>
              <a:t>:</a:t>
            </a:r>
            <a:r>
              <a:rPr lang="es-ES" dirty="0"/>
              <a:t> parto el vector en dos los ordeno y </a:t>
            </a:r>
            <a:r>
              <a:rPr lang="es-ES" i="1" dirty="0"/>
              <a:t>mezclo</a:t>
            </a:r>
            <a:r>
              <a:rPr lang="es-ES" dirty="0"/>
              <a:t> los vectores </a:t>
            </a:r>
            <a:r>
              <a:rPr lang="es-ES" i="1" dirty="0"/>
              <a:t>ordenados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b="1" dirty="0" err="1">
                <a:solidFill>
                  <a:schemeClr val="bg2"/>
                </a:solidFill>
              </a:rPr>
              <a:t>quicksort</a:t>
            </a:r>
            <a:r>
              <a:rPr lang="es-ES" dirty="0">
                <a:solidFill>
                  <a:schemeClr val="bg2"/>
                </a:solidFill>
              </a:rPr>
              <a:t>:</a:t>
            </a:r>
            <a:r>
              <a:rPr lang="es-ES" dirty="0"/>
              <a:t> separo menores a un lado, mayores a otro y ordeno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b="1" dirty="0" err="1">
                <a:solidFill>
                  <a:schemeClr val="bg2"/>
                </a:solidFill>
              </a:rPr>
              <a:t>heapsort</a:t>
            </a:r>
            <a:r>
              <a:rPr lang="es-ES" b="1" dirty="0">
                <a:solidFill>
                  <a:schemeClr val="bg2"/>
                </a:solidFill>
              </a:rPr>
              <a:t>, </a:t>
            </a:r>
            <a:r>
              <a:rPr lang="es-ES" b="1" dirty="0" err="1">
                <a:solidFill>
                  <a:schemeClr val="bg2"/>
                </a:solidFill>
              </a:rPr>
              <a:t>radix</a:t>
            </a:r>
            <a:r>
              <a:rPr lang="es-ES" b="1" dirty="0">
                <a:solidFill>
                  <a:schemeClr val="bg2"/>
                </a:solidFill>
              </a:rPr>
              <a:t>, </a:t>
            </a:r>
            <a:r>
              <a:rPr lang="es-ES" b="1" dirty="0" err="1">
                <a:solidFill>
                  <a:schemeClr val="bg2"/>
                </a:solidFill>
              </a:rPr>
              <a:t>etc</a:t>
            </a:r>
            <a:r>
              <a:rPr lang="es-ES" b="1" dirty="0">
                <a:solidFill>
                  <a:schemeClr val="bg2"/>
                </a:solidFill>
              </a:rPr>
              <a:t>…</a:t>
            </a: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hlinkClick r:id="rId2"/>
              </a:rPr>
              <a:t>Algoritmos de ordenación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452682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23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b="1" i="1" dirty="0">
                <a:solidFill>
                  <a:schemeClr val="bg2"/>
                </a:solidFill>
              </a:rPr>
              <a:t>busco un elemento/posición en un array</a:t>
            </a:r>
            <a:endParaRPr lang="es-ES" b="1" dirty="0">
              <a:solidFill>
                <a:schemeClr val="bg2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Desordenado</a:t>
            </a:r>
            <a:r>
              <a:rPr lang="es-ES" dirty="0"/>
              <a:t>: Búsqueda simple en el array: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s-ES" dirty="0"/>
              <a:t>mientras haya elementos y no lo encuentre pasar al siguiente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Ordenado</a:t>
            </a:r>
            <a:r>
              <a:rPr lang="es-ES" dirty="0"/>
              <a:t>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s-ES" dirty="0"/>
              <a:t>Búsqueda simple en el array: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s-ES" dirty="0"/>
              <a:t>mientras haya elementos y no lo encuentre pasar al siguiente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s-ES" dirty="0"/>
              <a:t>Búsqueda binaria en el array: (</a:t>
            </a:r>
            <a:r>
              <a:rPr lang="es-ES" dirty="0" err="1"/>
              <a:t>posIni</a:t>
            </a:r>
            <a:r>
              <a:rPr lang="es-ES" dirty="0"/>
              <a:t>, y </a:t>
            </a:r>
            <a:r>
              <a:rPr lang="es-ES" dirty="0" err="1"/>
              <a:t>posFin</a:t>
            </a:r>
            <a:r>
              <a:rPr lang="es-ES" dirty="0"/>
              <a:t> en la que buscar)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s-ES" dirty="0"/>
              <a:t>Ir al medio  y mirar: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s-ES" dirty="0"/>
              <a:t>si igual terminado,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s-ES" dirty="0"/>
              <a:t>si menor buscar en la mitad superior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s-ES" dirty="0"/>
              <a:t>si mayor buscar en la mitad inferior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s-E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Búsqueda de elemento/posición: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5675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24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s-ES" b="1" i="1">
              <a:solidFill>
                <a:schemeClr val="bg2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s-ES">
                <a:solidFill>
                  <a:schemeClr val="tx2">
                    <a:lumMod val="60000"/>
                    <a:lumOff val="40000"/>
                  </a:schemeClr>
                </a:solidFill>
              </a:rPr>
              <a:t>Desordenado</a:t>
            </a:r>
            <a:r>
              <a:rPr lang="es-ES" dirty="0"/>
              <a:t>: Recorrido simple en el array: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s-ES" dirty="0"/>
              <a:t>Recorrer el array actualizando el menor si es mejor que el calculado hasta el momento.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Ordenado</a:t>
            </a:r>
            <a:r>
              <a:rPr lang="es-ES" dirty="0"/>
              <a:t>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s-ES" dirty="0"/>
              <a:t>Acceso directo o primero(mínimo) o último(máximo)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Calcular mínimo/máximo: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4960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25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s-ES" b="1" i="1" dirty="0">
                <a:solidFill>
                  <a:schemeClr val="bg2"/>
                </a:solidFill>
              </a:rPr>
              <a:t>mezclar dos </a:t>
            </a:r>
            <a:r>
              <a:rPr lang="es-ES" b="1" i="1" dirty="0" err="1">
                <a:solidFill>
                  <a:schemeClr val="bg2"/>
                </a:solidFill>
              </a:rPr>
              <a:t>arrays</a:t>
            </a:r>
            <a:r>
              <a:rPr lang="es-ES" b="1" i="1" dirty="0">
                <a:solidFill>
                  <a:schemeClr val="bg2"/>
                </a:solidFill>
              </a:rPr>
              <a:t> ordenados sobre un tercero</a:t>
            </a:r>
            <a:endParaRPr lang="es-ES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 err="1"/>
              <a:t>mezclaOrdenada</a:t>
            </a:r>
            <a:r>
              <a:rPr lang="es-ES" dirty="0"/>
              <a:t> (elVector1, elVector2, </a:t>
            </a:r>
            <a:r>
              <a:rPr lang="es-ES" dirty="0" err="1"/>
              <a:t>elVectorSol</a:t>
            </a:r>
            <a:r>
              <a:rPr lang="es-ES" dirty="0"/>
              <a:t>) :</a:t>
            </a:r>
          </a:p>
          <a:p>
            <a:pPr lvl="1">
              <a:lnSpc>
                <a:spcPct val="120000"/>
              </a:lnSpc>
            </a:pPr>
            <a:r>
              <a:rPr lang="es-ES" sz="2600" dirty="0"/>
              <a:t>coger de uno u otro según sea el menor y añadirlo al final de </a:t>
            </a:r>
            <a:r>
              <a:rPr lang="es-ES" sz="2600" dirty="0" err="1"/>
              <a:t>elVectorSol</a:t>
            </a:r>
            <a:r>
              <a:rPr lang="es-ES" sz="2600" dirty="0"/>
              <a:t> hasta que se vacíe uno</a:t>
            </a:r>
          </a:p>
          <a:p>
            <a:pPr lvl="1">
              <a:lnSpc>
                <a:spcPct val="120000"/>
              </a:lnSpc>
            </a:pPr>
            <a:r>
              <a:rPr lang="es-ES" sz="2800" dirty="0"/>
              <a:t>finalmente coger los que queden del que quede sin elementos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s-ES" dirty="0"/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Invariante:</a:t>
            </a:r>
            <a:r>
              <a:rPr lang="es-ES" dirty="0"/>
              <a:t> </a:t>
            </a:r>
            <a:r>
              <a:rPr lang="es-ES" dirty="0" err="1"/>
              <a:t>elVectorSol</a:t>
            </a:r>
            <a:r>
              <a:rPr lang="es-ES" dirty="0"/>
              <a:t> queda ordenado y con los elementos de elVector1 y elVector2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Mezcla ordenada:</a:t>
            </a:r>
            <a:r>
              <a:rPr lang="es-ES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con vector auxiliar</a:t>
            </a:r>
          </a:p>
        </p:txBody>
      </p:sp>
    </p:spTree>
    <p:extLst>
      <p:ext uri="{BB962C8B-B14F-4D97-AF65-F5344CB8AC3E}">
        <p14:creationId xmlns:p14="http://schemas.microsoft.com/office/powerpoint/2010/main" val="821464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26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s-ES" b="1" i="1" dirty="0">
                <a:solidFill>
                  <a:schemeClr val="bg2"/>
                </a:solidFill>
              </a:rPr>
              <a:t>mezclar dos partes ordenadas continuas de un array</a:t>
            </a:r>
            <a:endParaRPr lang="es-ES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 err="1"/>
              <a:t>mezclaOrdenada</a:t>
            </a:r>
            <a:r>
              <a:rPr lang="es-ES" dirty="0"/>
              <a:t> (</a:t>
            </a:r>
            <a:r>
              <a:rPr lang="es-ES" dirty="0" err="1"/>
              <a:t>elVector</a:t>
            </a:r>
            <a:r>
              <a:rPr lang="es-ES" dirty="0"/>
              <a:t>, posIni1</a:t>
            </a:r>
            <a:r>
              <a:rPr lang="es-ES"/>
              <a:t>, posIni2, </a:t>
            </a:r>
            <a:r>
              <a:rPr lang="es-ES" dirty="0"/>
              <a:t>posFin2) :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s-ES" dirty="0"/>
          </a:p>
          <a:p>
            <a:pPr lvl="1">
              <a:buFont typeface="Wingdings" panose="05000000000000000000" pitchFamily="2" charset="2"/>
              <a:buChar char="Ø"/>
            </a:pPr>
            <a:endParaRPr lang="es-ES" dirty="0"/>
          </a:p>
          <a:p>
            <a:pPr lvl="1">
              <a:buFont typeface="Wingdings" panose="05000000000000000000" pitchFamily="2" charset="2"/>
              <a:buChar char="Ø"/>
            </a:pPr>
            <a:endParaRPr lang="es-ES" dirty="0"/>
          </a:p>
          <a:p>
            <a:pPr lvl="1">
              <a:buFont typeface="Wingdings" panose="05000000000000000000" pitchFamily="2" charset="2"/>
              <a:buChar char="Ø"/>
            </a:pPr>
            <a:endParaRPr lang="es-ES" dirty="0"/>
          </a:p>
          <a:p>
            <a:pPr lvl="1">
              <a:buFont typeface="Wingdings" panose="05000000000000000000" pitchFamily="2" charset="2"/>
              <a:buChar char="Ø"/>
            </a:pP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Invariante:</a:t>
            </a:r>
            <a:r>
              <a:rPr lang="es-ES" dirty="0"/>
              <a:t> </a:t>
            </a:r>
            <a:r>
              <a:rPr lang="es-ES" dirty="0" err="1"/>
              <a:t>elVector</a:t>
            </a:r>
            <a:r>
              <a:rPr lang="es-ES" dirty="0"/>
              <a:t> queda ordenado entre posIni1 y posFin2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Mezcla ordenada:</a:t>
            </a:r>
            <a:r>
              <a:rPr lang="es-ES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inSitu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Gráfico 5" descr="Ayuda con relleno sólido">
            <a:extLst>
              <a:ext uri="{FF2B5EF4-FFF2-40B4-BE49-F238E27FC236}">
                <a16:creationId xmlns:a16="http://schemas.microsoft.com/office/drawing/2014/main" id="{0426F6A1-90CE-CD72-0A0A-AB526CDC7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5839" y="3200534"/>
            <a:ext cx="1900321" cy="190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212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3E7209B-EA97-4E46-B935-409525612C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es-ES" smtClean="0"/>
              <a:pPr rtl="0"/>
              <a:t>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E3D7C1-6919-4785-9AEE-1F6673CA07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s-ES" dirty="0"/>
              <a:t>Alberto de la Encina Vara</a:t>
            </a: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6F7F74DA-51D1-982F-BB7D-90EAE017A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952748" cy="435133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s-ES" b="1" dirty="0" err="1">
                <a:solidFill>
                  <a:schemeClr val="bg2"/>
                </a:solidFill>
              </a:rPr>
              <a:t>in-place</a:t>
            </a:r>
            <a:r>
              <a:rPr lang="es-ES" b="1" dirty="0"/>
              <a:t>:</a:t>
            </a:r>
            <a:r>
              <a:rPr lang="es-ES" dirty="0"/>
              <a:t> sobre el propio array de entrada (sin </a:t>
            </a:r>
            <a:r>
              <a:rPr lang="es-ES" dirty="0" err="1"/>
              <a:t>arrays</a:t>
            </a:r>
            <a:r>
              <a:rPr lang="es-ES" dirty="0"/>
              <a:t> auxiliares)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b="1" dirty="0">
                <a:solidFill>
                  <a:schemeClr val="bg2"/>
                </a:solidFill>
              </a:rPr>
              <a:t>adaptativo</a:t>
            </a:r>
            <a:r>
              <a:rPr lang="es-ES" dirty="0">
                <a:solidFill>
                  <a:schemeClr val="bg2"/>
                </a:solidFill>
              </a:rPr>
              <a:t>:</a:t>
            </a:r>
            <a:r>
              <a:rPr lang="es-ES" dirty="0"/>
              <a:t> más eficiente cuanto más ordenado esté el array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b="1" dirty="0">
                <a:solidFill>
                  <a:schemeClr val="bg2"/>
                </a:solidFill>
              </a:rPr>
              <a:t>estable</a:t>
            </a:r>
            <a:r>
              <a:rPr lang="es-ES" dirty="0">
                <a:solidFill>
                  <a:schemeClr val="bg2"/>
                </a:solidFill>
              </a:rPr>
              <a:t>:</a:t>
            </a:r>
            <a:r>
              <a:rPr lang="es-ES" dirty="0"/>
              <a:t> respeta el orden de los elementos iguales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b="1" dirty="0">
                <a:solidFill>
                  <a:schemeClr val="bg2"/>
                </a:solidFill>
              </a:rPr>
              <a:t>complejidad y eficiencia</a:t>
            </a:r>
            <a:r>
              <a:rPr lang="es-ES" dirty="0">
                <a:solidFill>
                  <a:schemeClr val="bg2"/>
                </a:solidFill>
              </a:rPr>
              <a:t>:</a:t>
            </a:r>
            <a:r>
              <a:rPr lang="es-ES" dirty="0"/>
              <a:t> cantidad de operaciones respecto al tamaño del array de partida N. Casos de estudio:</a:t>
            </a:r>
          </a:p>
          <a:p>
            <a:pPr lvl="3">
              <a:spcBef>
                <a:spcPts val="1200"/>
              </a:spcBef>
            </a:pPr>
            <a:r>
              <a:rPr lang="es-ES" sz="2400" b="0" i="0" u="none" strike="noStrike" baseline="0" dirty="0">
                <a:latin typeface="Cambria" panose="02040503050406030204" pitchFamily="18" charset="0"/>
              </a:rPr>
              <a:t>Lista inicialmente ordenada</a:t>
            </a:r>
          </a:p>
          <a:p>
            <a:pPr lvl="3"/>
            <a:r>
              <a:rPr lang="es-ES" sz="2400" b="0" i="0" u="none" strike="noStrike" baseline="0" dirty="0">
                <a:latin typeface="Cambria" panose="02040503050406030204" pitchFamily="18" charset="0"/>
              </a:rPr>
              <a:t>Lista inicialmente ordenada al revés</a:t>
            </a:r>
          </a:p>
          <a:p>
            <a:pPr lvl="3"/>
            <a:r>
              <a:rPr lang="es-ES" sz="2400" b="0" i="0" u="none" strike="noStrike" baseline="0" dirty="0">
                <a:latin typeface="Cambria" panose="02040503050406030204" pitchFamily="18" charset="0"/>
              </a:rPr>
              <a:t>Lista con disposición inicial aleatoria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C79B73F-F2D8-75CA-4229-7303FD959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Ordenación</a:t>
            </a:r>
          </a:p>
        </p:txBody>
      </p:sp>
    </p:spTree>
    <p:extLst>
      <p:ext uri="{BB962C8B-B14F-4D97-AF65-F5344CB8AC3E}">
        <p14:creationId xmlns:p14="http://schemas.microsoft.com/office/powerpoint/2010/main" val="287183510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4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b="1" i="1" dirty="0">
                <a:solidFill>
                  <a:schemeClr val="bg2"/>
                </a:solidFill>
              </a:rPr>
              <a:t>selecciono</a:t>
            </a:r>
            <a:r>
              <a:rPr lang="es-ES" b="1" dirty="0">
                <a:solidFill>
                  <a:schemeClr val="bg2"/>
                </a:solidFill>
              </a:rPr>
              <a:t> el mínimo/máximo lo </a:t>
            </a:r>
            <a:r>
              <a:rPr lang="es-ES" b="1" u="sng" dirty="0">
                <a:solidFill>
                  <a:schemeClr val="bg2"/>
                </a:solidFill>
              </a:rPr>
              <a:t>quito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	mientras </a:t>
            </a:r>
            <a:r>
              <a:rPr lang="es-ES" dirty="0" err="1"/>
              <a:t>NOestaVacio</a:t>
            </a:r>
            <a:r>
              <a:rPr lang="es-ES" dirty="0"/>
              <a:t> (</a:t>
            </a:r>
            <a:r>
              <a:rPr lang="es-ES" dirty="0" err="1"/>
              <a:t>elVector</a:t>
            </a:r>
            <a:r>
              <a:rPr lang="es-ES" dirty="0"/>
              <a:t>) hacer: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posMin</a:t>
            </a:r>
            <a:r>
              <a:rPr lang="es-ES" dirty="0"/>
              <a:t> = </a:t>
            </a:r>
            <a:r>
              <a:rPr lang="es-ES" dirty="0" err="1"/>
              <a:t>calcularPosMinimo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)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valorMin</a:t>
            </a:r>
            <a:r>
              <a:rPr lang="es-ES" dirty="0"/>
              <a:t> = </a:t>
            </a:r>
            <a:r>
              <a:rPr lang="es-ES" dirty="0" err="1"/>
              <a:t>elementoEnPos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</a:t>
            </a:r>
            <a:r>
              <a:rPr lang="es-ES" dirty="0" err="1"/>
              <a:t>posMin</a:t>
            </a:r>
            <a:r>
              <a:rPr lang="es-ES" dirty="0"/>
              <a:t>)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quitarPos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</a:t>
            </a:r>
            <a:r>
              <a:rPr lang="es-ES" dirty="0" err="1"/>
              <a:t>posMin</a:t>
            </a:r>
            <a:r>
              <a:rPr lang="es-ES" dirty="0"/>
              <a:t>)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añadirAlFinal</a:t>
            </a:r>
            <a:r>
              <a:rPr lang="es-ES" dirty="0"/>
              <a:t>(</a:t>
            </a:r>
            <a:r>
              <a:rPr lang="es-ES" dirty="0" err="1"/>
              <a:t>elVectorAux</a:t>
            </a:r>
            <a:r>
              <a:rPr lang="es-ES" dirty="0"/>
              <a:t>, </a:t>
            </a:r>
            <a:r>
              <a:rPr lang="es-ES" dirty="0" err="1"/>
              <a:t>valorMin</a:t>
            </a:r>
            <a:r>
              <a:rPr lang="es-ES" dirty="0"/>
              <a:t>) 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Selección </a:t>
            </a:r>
            <a:r>
              <a:rPr lang="es-ES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 vector auxiliar</a:t>
            </a:r>
          </a:p>
        </p:txBody>
      </p:sp>
    </p:spTree>
    <p:extLst>
      <p:ext uri="{BB962C8B-B14F-4D97-AF65-F5344CB8AC3E}">
        <p14:creationId xmlns:p14="http://schemas.microsoft.com/office/powerpoint/2010/main" val="2623007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5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b="1" i="1" dirty="0">
                <a:solidFill>
                  <a:schemeClr val="bg2"/>
                </a:solidFill>
              </a:rPr>
              <a:t>selecciono</a:t>
            </a:r>
            <a:r>
              <a:rPr lang="es-ES" b="1" dirty="0">
                <a:solidFill>
                  <a:schemeClr val="bg2"/>
                </a:solidFill>
              </a:rPr>
              <a:t> el mínimo/máximo lo </a:t>
            </a:r>
            <a:r>
              <a:rPr lang="es-ES" b="1" u="sng" dirty="0">
                <a:solidFill>
                  <a:schemeClr val="bg2"/>
                </a:solidFill>
              </a:rPr>
              <a:t>intercambio</a:t>
            </a:r>
          </a:p>
          <a:p>
            <a:pPr marL="0" indent="0">
              <a:buNone/>
            </a:pPr>
            <a:endParaRPr lang="es-ES" dirty="0"/>
          </a:p>
          <a:p>
            <a:pPr marL="457200" lvl="1" indent="0">
              <a:buNone/>
            </a:pPr>
            <a:r>
              <a:rPr lang="es-ES" sz="2800" dirty="0"/>
              <a:t>desde la </a:t>
            </a:r>
            <a:r>
              <a:rPr lang="es-ES" sz="2800" dirty="0" err="1"/>
              <a:t>pos</a:t>
            </a:r>
            <a:r>
              <a:rPr lang="es-ES" sz="2800" dirty="0"/>
              <a:t> = 0 hasta </a:t>
            </a:r>
            <a:r>
              <a:rPr lang="es-ES" sz="2800" dirty="0" err="1"/>
              <a:t>pos</a:t>
            </a:r>
            <a:r>
              <a:rPr lang="es-ES" sz="2800" dirty="0"/>
              <a:t> &lt; tamaño(</a:t>
            </a:r>
            <a:r>
              <a:rPr lang="es-ES" sz="2800" dirty="0" err="1"/>
              <a:t>elVector</a:t>
            </a:r>
            <a:r>
              <a:rPr lang="es-ES" sz="2800" dirty="0"/>
              <a:t>)-1 </a:t>
            </a:r>
          </a:p>
          <a:p>
            <a:pPr marL="0" indent="0">
              <a:buNone/>
            </a:pPr>
            <a:r>
              <a:rPr lang="es-ES" dirty="0"/>
              <a:t>	     avanzando en 1 </a:t>
            </a:r>
            <a:r>
              <a:rPr lang="es-ES" dirty="0" err="1"/>
              <a:t>pos</a:t>
            </a:r>
            <a:r>
              <a:rPr lang="es-ES" dirty="0"/>
              <a:t> hacer: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posMin</a:t>
            </a:r>
            <a:r>
              <a:rPr lang="es-ES" dirty="0"/>
              <a:t> = </a:t>
            </a:r>
            <a:r>
              <a:rPr lang="es-ES" dirty="0" err="1"/>
              <a:t>calcularPosMinimoDesde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</a:t>
            </a:r>
            <a:r>
              <a:rPr lang="es-ES" dirty="0" err="1"/>
              <a:t>pos</a:t>
            </a:r>
            <a:r>
              <a:rPr lang="es-ES" dirty="0"/>
              <a:t>)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intercambiarValoresPos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</a:t>
            </a:r>
            <a:r>
              <a:rPr lang="es-ES" dirty="0" err="1"/>
              <a:t>posMin</a:t>
            </a:r>
            <a:r>
              <a:rPr lang="es-ES" dirty="0"/>
              <a:t>, </a:t>
            </a:r>
            <a:r>
              <a:rPr lang="es-ES" dirty="0" err="1"/>
              <a:t>pos</a:t>
            </a:r>
            <a:r>
              <a:rPr lang="es-ES" dirty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dirty="0"/>
              <a:t>: El vector tras cada pasada está ordenado [0, </a:t>
            </a:r>
            <a:r>
              <a:rPr lang="es-ES" dirty="0" err="1"/>
              <a:t>pos</a:t>
            </a:r>
            <a:r>
              <a:rPr lang="es-ES" dirty="0"/>
              <a:t>] 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Selección </a:t>
            </a:r>
            <a:r>
              <a:rPr lang="es-ES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inSitu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348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6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4090"/>
            <a:ext cx="10515600" cy="437197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s-ES" b="1" dirty="0">
                <a:solidFill>
                  <a:schemeClr val="bg2"/>
                </a:solidFill>
              </a:rPr>
              <a:t>cojo de uno en uno y lo </a:t>
            </a:r>
            <a:r>
              <a:rPr lang="es-ES" b="1" i="1" dirty="0">
                <a:solidFill>
                  <a:schemeClr val="bg2"/>
                </a:solidFill>
              </a:rPr>
              <a:t>inserto </a:t>
            </a:r>
            <a:r>
              <a:rPr lang="es-ES" b="1" dirty="0">
                <a:solidFill>
                  <a:schemeClr val="bg2"/>
                </a:solidFill>
              </a:rPr>
              <a:t>ordenado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	desde la </a:t>
            </a:r>
            <a:r>
              <a:rPr lang="es-ES" dirty="0" err="1"/>
              <a:t>pos</a:t>
            </a:r>
            <a:r>
              <a:rPr lang="es-ES" dirty="0"/>
              <a:t> = 0 hasta </a:t>
            </a:r>
            <a:r>
              <a:rPr lang="es-ES" dirty="0" err="1"/>
              <a:t>pos</a:t>
            </a:r>
            <a:r>
              <a:rPr lang="es-ES" dirty="0"/>
              <a:t> &lt; tamaño(</a:t>
            </a:r>
            <a:r>
              <a:rPr lang="es-ES" dirty="0" err="1"/>
              <a:t>elVector</a:t>
            </a:r>
            <a:r>
              <a:rPr lang="es-ES" dirty="0"/>
              <a:t>) </a:t>
            </a:r>
          </a:p>
          <a:p>
            <a:pPr marL="0" indent="0">
              <a:buNone/>
            </a:pPr>
            <a:r>
              <a:rPr lang="es-ES" dirty="0"/>
              <a:t>	      avanzando en 1 </a:t>
            </a:r>
            <a:r>
              <a:rPr lang="es-ES" dirty="0" err="1"/>
              <a:t>pos</a:t>
            </a:r>
            <a:r>
              <a:rPr lang="es-ES" dirty="0"/>
              <a:t> hacer: </a:t>
            </a:r>
          </a:p>
          <a:p>
            <a:pPr marL="0" indent="0">
              <a:buNone/>
            </a:pPr>
            <a:r>
              <a:rPr lang="es-ES" dirty="0"/>
              <a:t>		valor = </a:t>
            </a:r>
            <a:r>
              <a:rPr lang="es-ES" dirty="0" err="1"/>
              <a:t>elementoEnPos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</a:t>
            </a:r>
            <a:r>
              <a:rPr lang="es-ES" dirty="0" err="1"/>
              <a:t>pos</a:t>
            </a:r>
            <a:r>
              <a:rPr lang="es-ES" dirty="0"/>
              <a:t>)</a:t>
            </a:r>
          </a:p>
          <a:p>
            <a:pPr marL="0" indent="0">
              <a:buNone/>
            </a:pPr>
            <a:r>
              <a:rPr lang="es-ES" dirty="0"/>
              <a:t>		</a:t>
            </a:r>
            <a:r>
              <a:rPr lang="es-ES" dirty="0" err="1"/>
              <a:t>insertarOrdenadamente</a:t>
            </a:r>
            <a:r>
              <a:rPr lang="es-ES" dirty="0"/>
              <a:t>(</a:t>
            </a:r>
            <a:r>
              <a:rPr lang="es-ES" dirty="0" err="1"/>
              <a:t>elVectorAux</a:t>
            </a:r>
            <a:r>
              <a:rPr lang="es-ES" dirty="0"/>
              <a:t>, valor) </a:t>
            </a:r>
          </a:p>
          <a:p>
            <a:pPr marL="0" indent="0">
              <a:buNone/>
            </a:pPr>
            <a:endParaRPr lang="es-ES" sz="1900" dirty="0"/>
          </a:p>
          <a:p>
            <a:pPr marL="0" indent="0">
              <a:buNone/>
            </a:pPr>
            <a:r>
              <a:rPr lang="es-ES" sz="2000" dirty="0" err="1"/>
              <a:t>insertarOrdenadamente</a:t>
            </a:r>
            <a:r>
              <a:rPr lang="es-ES" sz="2000" dirty="0"/>
              <a:t> (</a:t>
            </a:r>
            <a:r>
              <a:rPr lang="es-ES" sz="2000" dirty="0" err="1"/>
              <a:t>elVector</a:t>
            </a:r>
            <a:r>
              <a:rPr lang="es-ES" sz="2000" dirty="0"/>
              <a:t>, valor) :</a:t>
            </a:r>
          </a:p>
          <a:p>
            <a:pPr marL="0" indent="0">
              <a:buNone/>
            </a:pPr>
            <a:endParaRPr lang="es-ES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sz="2000" dirty="0"/>
              <a:t>: El vector auxiliar contiene ordenados los elementos de </a:t>
            </a:r>
            <a:r>
              <a:rPr lang="es-ES" sz="2000" dirty="0" err="1"/>
              <a:t>elVector</a:t>
            </a:r>
            <a:r>
              <a:rPr lang="es-ES" sz="2000" dirty="0"/>
              <a:t> entre [0, </a:t>
            </a:r>
            <a:r>
              <a:rPr lang="es-ES" sz="2000" dirty="0" err="1"/>
              <a:t>pos</a:t>
            </a:r>
            <a:r>
              <a:rPr lang="es-ES" sz="2000" dirty="0"/>
              <a:t>] 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Inserción </a:t>
            </a:r>
            <a:r>
              <a:rPr lang="es-ES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 vector auxiliar</a:t>
            </a:r>
          </a:p>
        </p:txBody>
      </p:sp>
      <p:pic>
        <p:nvPicPr>
          <p:cNvPr id="6" name="Gráfico 5" descr="Ayuda con relleno sólido">
            <a:extLst>
              <a:ext uri="{FF2B5EF4-FFF2-40B4-BE49-F238E27FC236}">
                <a16:creationId xmlns:a16="http://schemas.microsoft.com/office/drawing/2014/main" id="{1B079282-2B48-8C22-DCD4-6BA9D1DD22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59933" y="457819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38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CFDE6B9D-D84E-5D50-2AFE-258B44177193}"/>
              </a:ext>
            </a:extLst>
          </p:cNvPr>
          <p:cNvSpPr/>
          <p:nvPr/>
        </p:nvSpPr>
        <p:spPr>
          <a:xfrm>
            <a:off x="8139821" y="1933205"/>
            <a:ext cx="1639179" cy="1165595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7D133A46-1DA5-4A4A-A508-0054E0EFD2ED}"/>
              </a:ext>
            </a:extLst>
          </p:cNvPr>
          <p:cNvSpPr/>
          <p:nvPr/>
        </p:nvSpPr>
        <p:spPr>
          <a:xfrm>
            <a:off x="323667" y="1659931"/>
            <a:ext cx="5748867" cy="1716647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7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910" y="3971869"/>
            <a:ext cx="10406890" cy="205055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dirty="0" err="1"/>
              <a:t>insertarOrdenadamente</a:t>
            </a:r>
            <a:r>
              <a:rPr lang="es-ES" dirty="0"/>
              <a:t> (</a:t>
            </a:r>
            <a:r>
              <a:rPr lang="es-ES" dirty="0" err="1"/>
              <a:t>elVector</a:t>
            </a:r>
            <a:r>
              <a:rPr lang="es-ES" dirty="0"/>
              <a:t>, valor) :</a:t>
            </a:r>
          </a:p>
          <a:p>
            <a:pPr marL="0" indent="0">
              <a:buNone/>
            </a:pPr>
            <a:r>
              <a:rPr lang="es-ES" dirty="0"/>
              <a:t>	</a:t>
            </a:r>
            <a:r>
              <a:rPr lang="es-ES" dirty="0" err="1"/>
              <a:t>posIns</a:t>
            </a:r>
            <a:r>
              <a:rPr lang="es-ES" dirty="0"/>
              <a:t> = </a:t>
            </a:r>
            <a:r>
              <a:rPr lang="es-ES" dirty="0" err="1"/>
              <a:t>buscarPosIns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valor)</a:t>
            </a:r>
          </a:p>
          <a:p>
            <a:pPr marL="0" indent="0">
              <a:buNone/>
            </a:pPr>
            <a:r>
              <a:rPr lang="es-ES" dirty="0"/>
              <a:t>	</a:t>
            </a:r>
            <a:r>
              <a:rPr lang="es-ES" dirty="0" err="1"/>
              <a:t>añadirEnPos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valor, </a:t>
            </a:r>
            <a:r>
              <a:rPr lang="es-ES" dirty="0" err="1"/>
              <a:t>posIns</a:t>
            </a:r>
            <a:r>
              <a:rPr lang="es-ES" dirty="0"/>
              <a:t>)</a:t>
            </a:r>
          </a:p>
          <a:p>
            <a:pPr marL="0" indent="0">
              <a:buNone/>
            </a:pPr>
            <a:endParaRPr lang="es-ES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sz="2000" dirty="0"/>
              <a:t>: Si </a:t>
            </a:r>
            <a:r>
              <a:rPr lang="es-ES" sz="2000" i="1" dirty="0" err="1"/>
              <a:t>elVector</a:t>
            </a:r>
            <a:r>
              <a:rPr lang="es-ES" sz="2000" dirty="0"/>
              <a:t> estaba ordenado continua ordenado y tiene un elemento más el </a:t>
            </a:r>
            <a:r>
              <a:rPr lang="es-ES" sz="2000" i="1" dirty="0"/>
              <a:t>valor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</a:t>
            </a:r>
            <a:r>
              <a:rPr lang="es-ES" dirty="0" err="1"/>
              <a:t>InsertarOrdenadamente</a:t>
            </a:r>
            <a:r>
              <a:rPr lang="es-ES" dirty="0"/>
              <a:t> 1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C0BFBDB3-5514-4AA0-AF61-DF926CFB34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968905"/>
              </p:ext>
            </p:extLst>
          </p:nvPr>
        </p:nvGraphicFramePr>
        <p:xfrm>
          <a:off x="1382142" y="2046497"/>
          <a:ext cx="4571241" cy="7670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95605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  <a:gridCol w="395605">
                  <a:extLst>
                    <a:ext uri="{9D8B030D-6E8A-4147-A177-3AD203B41FA5}">
                      <a16:colId xmlns:a16="http://schemas.microsoft.com/office/drawing/2014/main" val="2140993966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4161900774"/>
                    </a:ext>
                  </a:extLst>
                </a:gridCol>
                <a:gridCol w="543116">
                  <a:extLst>
                    <a:ext uri="{9D8B030D-6E8A-4147-A177-3AD203B41FA5}">
                      <a16:colId xmlns:a16="http://schemas.microsoft.com/office/drawing/2014/main" val="1419329583"/>
                    </a:ext>
                  </a:extLst>
                </a:gridCol>
                <a:gridCol w="542608">
                  <a:extLst>
                    <a:ext uri="{9D8B030D-6E8A-4147-A177-3AD203B41FA5}">
                      <a16:colId xmlns:a16="http://schemas.microsoft.com/office/drawing/2014/main" val="636497286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684083779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46354017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92357718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1403684841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3611754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3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4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5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7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8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9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3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18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25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936D258B-C568-4BE5-164A-F1955A5F83AE}"/>
              </a:ext>
            </a:extLst>
          </p:cNvPr>
          <p:cNvSpPr txBox="1"/>
          <p:nvPr/>
        </p:nvSpPr>
        <p:spPr>
          <a:xfrm>
            <a:off x="524419" y="2430037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datos</a:t>
            </a:r>
          </a:p>
        </p:txBody>
      </p:sp>
      <p:graphicFrame>
        <p:nvGraphicFramePr>
          <p:cNvPr id="13" name="Tabla 10">
            <a:extLst>
              <a:ext uri="{FF2B5EF4-FFF2-40B4-BE49-F238E27FC236}">
                <a16:creationId xmlns:a16="http://schemas.microsoft.com/office/drawing/2014/main" id="{37C3A61A-0482-852B-DA2E-D971509C0D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303927"/>
              </p:ext>
            </p:extLst>
          </p:nvPr>
        </p:nvGraphicFramePr>
        <p:xfrm>
          <a:off x="1382142" y="2943420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4" name="CuadroTexto 13">
            <a:extLst>
              <a:ext uri="{FF2B5EF4-FFF2-40B4-BE49-F238E27FC236}">
                <a16:creationId xmlns:a16="http://schemas.microsoft.com/office/drawing/2014/main" id="{85FDB460-35C5-5AE1-FF29-85ACD221F88A}"/>
              </a:ext>
            </a:extLst>
          </p:cNvPr>
          <p:cNvSpPr txBox="1"/>
          <p:nvPr/>
        </p:nvSpPr>
        <p:spPr>
          <a:xfrm>
            <a:off x="524419" y="2970328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895BDF9-567F-7265-B573-D6909FCB6ED6}"/>
              </a:ext>
            </a:extLst>
          </p:cNvPr>
          <p:cNvSpPr txBox="1"/>
          <p:nvPr/>
        </p:nvSpPr>
        <p:spPr>
          <a:xfrm>
            <a:off x="334900" y="1594937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elVector</a:t>
            </a:r>
            <a:endParaRPr lang="es-ES" sz="2400" b="1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CE45C27-9435-4034-C9DF-13502B1C1F36}"/>
              </a:ext>
            </a:extLst>
          </p:cNvPr>
          <p:cNvSpPr txBox="1"/>
          <p:nvPr/>
        </p:nvSpPr>
        <p:spPr>
          <a:xfrm>
            <a:off x="8198007" y="2002724"/>
            <a:ext cx="85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valor</a:t>
            </a:r>
          </a:p>
        </p:txBody>
      </p:sp>
      <p:graphicFrame>
        <p:nvGraphicFramePr>
          <p:cNvPr id="17" name="Tabla 10">
            <a:extLst>
              <a:ext uri="{FF2B5EF4-FFF2-40B4-BE49-F238E27FC236}">
                <a16:creationId xmlns:a16="http://schemas.microsoft.com/office/drawing/2014/main" id="{038D8A64-8EF1-5B84-55C6-614DC90D81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182993"/>
              </p:ext>
            </p:extLst>
          </p:nvPr>
        </p:nvGraphicFramePr>
        <p:xfrm>
          <a:off x="8667939" y="2508786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911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CFDE6B9D-D84E-5D50-2AFE-258B44177193}"/>
              </a:ext>
            </a:extLst>
          </p:cNvPr>
          <p:cNvSpPr/>
          <p:nvPr/>
        </p:nvSpPr>
        <p:spPr>
          <a:xfrm>
            <a:off x="8139821" y="1933205"/>
            <a:ext cx="1639179" cy="1165595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7D133A46-1DA5-4A4A-A508-0054E0EFD2ED}"/>
              </a:ext>
            </a:extLst>
          </p:cNvPr>
          <p:cNvSpPr/>
          <p:nvPr/>
        </p:nvSpPr>
        <p:spPr>
          <a:xfrm>
            <a:off x="323667" y="1659931"/>
            <a:ext cx="5748867" cy="1716647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8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910" y="3971869"/>
            <a:ext cx="10406890" cy="205055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dirty="0" err="1"/>
              <a:t>insertarOrdenadamente</a:t>
            </a:r>
            <a:r>
              <a:rPr lang="es-ES" dirty="0"/>
              <a:t> (</a:t>
            </a:r>
            <a:r>
              <a:rPr lang="es-ES" dirty="0" err="1"/>
              <a:t>elVector</a:t>
            </a:r>
            <a:r>
              <a:rPr lang="es-ES" dirty="0"/>
              <a:t>, valor) :</a:t>
            </a:r>
          </a:p>
          <a:p>
            <a:pPr marL="0" indent="0">
              <a:buNone/>
            </a:pPr>
            <a:r>
              <a:rPr lang="es-ES" dirty="0"/>
              <a:t>	</a:t>
            </a:r>
            <a:r>
              <a:rPr lang="es-ES" dirty="0" err="1"/>
              <a:t>posIns</a:t>
            </a:r>
            <a:r>
              <a:rPr lang="es-ES" dirty="0"/>
              <a:t> = </a:t>
            </a:r>
            <a:r>
              <a:rPr lang="es-ES" dirty="0" err="1"/>
              <a:t>buscarPosIns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valor)</a:t>
            </a:r>
          </a:p>
          <a:p>
            <a:pPr marL="0" indent="0">
              <a:buNone/>
            </a:pPr>
            <a:r>
              <a:rPr lang="es-ES" dirty="0"/>
              <a:t>	</a:t>
            </a:r>
            <a:r>
              <a:rPr lang="es-ES" dirty="0" err="1"/>
              <a:t>añadirEnPos</a:t>
            </a:r>
            <a:r>
              <a:rPr lang="es-ES" dirty="0"/>
              <a:t>(</a:t>
            </a:r>
            <a:r>
              <a:rPr lang="es-ES" dirty="0" err="1"/>
              <a:t>elVector</a:t>
            </a:r>
            <a:r>
              <a:rPr lang="es-ES" dirty="0"/>
              <a:t>, valor, </a:t>
            </a:r>
            <a:r>
              <a:rPr lang="es-ES" dirty="0" err="1"/>
              <a:t>posIns</a:t>
            </a:r>
            <a:r>
              <a:rPr lang="es-ES" dirty="0"/>
              <a:t>)</a:t>
            </a:r>
          </a:p>
          <a:p>
            <a:pPr marL="0" indent="0">
              <a:buNone/>
            </a:pPr>
            <a:endParaRPr lang="es-ES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sz="2000" dirty="0"/>
              <a:t>: Si </a:t>
            </a:r>
            <a:r>
              <a:rPr lang="es-ES" sz="2000" i="1" dirty="0" err="1"/>
              <a:t>elVector</a:t>
            </a:r>
            <a:r>
              <a:rPr lang="es-ES" sz="2000" dirty="0"/>
              <a:t> estaba ordenado continua ordenado y tiene un elemento más el </a:t>
            </a:r>
            <a:r>
              <a:rPr lang="es-ES" sz="2000" i="1" dirty="0"/>
              <a:t>valor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</a:t>
            </a:r>
            <a:r>
              <a:rPr lang="es-ES" dirty="0" err="1"/>
              <a:t>InsertarOrdenadamente</a:t>
            </a:r>
            <a:r>
              <a:rPr lang="es-ES" dirty="0"/>
              <a:t> 1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C0BFBDB3-5514-4AA0-AF61-DF926CFB3405}"/>
              </a:ext>
            </a:extLst>
          </p:cNvPr>
          <p:cNvGraphicFramePr>
            <a:graphicFrameLocks noGrp="1"/>
          </p:cNvGraphicFramePr>
          <p:nvPr/>
        </p:nvGraphicFramePr>
        <p:xfrm>
          <a:off x="1382142" y="2046497"/>
          <a:ext cx="4571241" cy="7670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95605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  <a:gridCol w="395605">
                  <a:extLst>
                    <a:ext uri="{9D8B030D-6E8A-4147-A177-3AD203B41FA5}">
                      <a16:colId xmlns:a16="http://schemas.microsoft.com/office/drawing/2014/main" val="2140993966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4161900774"/>
                    </a:ext>
                  </a:extLst>
                </a:gridCol>
                <a:gridCol w="543116">
                  <a:extLst>
                    <a:ext uri="{9D8B030D-6E8A-4147-A177-3AD203B41FA5}">
                      <a16:colId xmlns:a16="http://schemas.microsoft.com/office/drawing/2014/main" val="1419329583"/>
                    </a:ext>
                  </a:extLst>
                </a:gridCol>
                <a:gridCol w="542608">
                  <a:extLst>
                    <a:ext uri="{9D8B030D-6E8A-4147-A177-3AD203B41FA5}">
                      <a16:colId xmlns:a16="http://schemas.microsoft.com/office/drawing/2014/main" val="636497286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684083779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46354017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92357718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1403684841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3611754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3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4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5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7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8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9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3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18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25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936D258B-C568-4BE5-164A-F1955A5F83AE}"/>
              </a:ext>
            </a:extLst>
          </p:cNvPr>
          <p:cNvSpPr txBox="1"/>
          <p:nvPr/>
        </p:nvSpPr>
        <p:spPr>
          <a:xfrm>
            <a:off x="524419" y="2430037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datos</a:t>
            </a:r>
          </a:p>
        </p:txBody>
      </p:sp>
      <p:graphicFrame>
        <p:nvGraphicFramePr>
          <p:cNvPr id="13" name="Tabla 10">
            <a:extLst>
              <a:ext uri="{FF2B5EF4-FFF2-40B4-BE49-F238E27FC236}">
                <a16:creationId xmlns:a16="http://schemas.microsoft.com/office/drawing/2014/main" id="{37C3A61A-0482-852B-DA2E-D971509C0D54}"/>
              </a:ext>
            </a:extLst>
          </p:cNvPr>
          <p:cNvGraphicFramePr>
            <a:graphicFrameLocks noGrp="1"/>
          </p:cNvGraphicFramePr>
          <p:nvPr/>
        </p:nvGraphicFramePr>
        <p:xfrm>
          <a:off x="1382142" y="2943420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4" name="CuadroTexto 13">
            <a:extLst>
              <a:ext uri="{FF2B5EF4-FFF2-40B4-BE49-F238E27FC236}">
                <a16:creationId xmlns:a16="http://schemas.microsoft.com/office/drawing/2014/main" id="{85FDB460-35C5-5AE1-FF29-85ACD221F88A}"/>
              </a:ext>
            </a:extLst>
          </p:cNvPr>
          <p:cNvSpPr txBox="1"/>
          <p:nvPr/>
        </p:nvSpPr>
        <p:spPr>
          <a:xfrm>
            <a:off x="524419" y="2970328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895BDF9-567F-7265-B573-D6909FCB6ED6}"/>
              </a:ext>
            </a:extLst>
          </p:cNvPr>
          <p:cNvSpPr txBox="1"/>
          <p:nvPr/>
        </p:nvSpPr>
        <p:spPr>
          <a:xfrm>
            <a:off x="334900" y="1594937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elVector</a:t>
            </a:r>
            <a:endParaRPr lang="es-ES" sz="2400" b="1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CE45C27-9435-4034-C9DF-13502B1C1F36}"/>
              </a:ext>
            </a:extLst>
          </p:cNvPr>
          <p:cNvSpPr txBox="1"/>
          <p:nvPr/>
        </p:nvSpPr>
        <p:spPr>
          <a:xfrm>
            <a:off x="8198007" y="2002724"/>
            <a:ext cx="85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valor</a:t>
            </a:r>
          </a:p>
        </p:txBody>
      </p:sp>
      <p:graphicFrame>
        <p:nvGraphicFramePr>
          <p:cNvPr id="17" name="Tabla 10">
            <a:extLst>
              <a:ext uri="{FF2B5EF4-FFF2-40B4-BE49-F238E27FC236}">
                <a16:creationId xmlns:a16="http://schemas.microsoft.com/office/drawing/2014/main" id="{038D8A64-8EF1-5B84-55C6-614DC90D819A}"/>
              </a:ext>
            </a:extLst>
          </p:cNvPr>
          <p:cNvGraphicFramePr>
            <a:graphicFrameLocks noGrp="1"/>
          </p:cNvGraphicFramePr>
          <p:nvPr/>
        </p:nvGraphicFramePr>
        <p:xfrm>
          <a:off x="8667939" y="2508786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6" name="Rectángulo 5">
            <a:extLst>
              <a:ext uri="{FF2B5EF4-FFF2-40B4-BE49-F238E27FC236}">
                <a16:creationId xmlns:a16="http://schemas.microsoft.com/office/drawing/2014/main" id="{50DC99A7-A203-6A67-B40E-8844C78A4258}"/>
              </a:ext>
            </a:extLst>
          </p:cNvPr>
          <p:cNvSpPr/>
          <p:nvPr/>
        </p:nvSpPr>
        <p:spPr>
          <a:xfrm>
            <a:off x="6200392" y="1650462"/>
            <a:ext cx="5748867" cy="1716647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graphicFrame>
        <p:nvGraphicFramePr>
          <p:cNvPr id="7" name="Tabla 10">
            <a:extLst>
              <a:ext uri="{FF2B5EF4-FFF2-40B4-BE49-F238E27FC236}">
                <a16:creationId xmlns:a16="http://schemas.microsoft.com/office/drawing/2014/main" id="{C5644A3E-3106-EF0D-715E-958466806557}"/>
              </a:ext>
            </a:extLst>
          </p:cNvPr>
          <p:cNvGraphicFramePr>
            <a:graphicFrameLocks noGrp="1"/>
          </p:cNvGraphicFramePr>
          <p:nvPr/>
        </p:nvGraphicFramePr>
        <p:xfrm>
          <a:off x="7258867" y="2037028"/>
          <a:ext cx="4571241" cy="7670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95605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  <a:gridCol w="395605">
                  <a:extLst>
                    <a:ext uri="{9D8B030D-6E8A-4147-A177-3AD203B41FA5}">
                      <a16:colId xmlns:a16="http://schemas.microsoft.com/office/drawing/2014/main" val="2140993966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4161900774"/>
                    </a:ext>
                  </a:extLst>
                </a:gridCol>
                <a:gridCol w="543116">
                  <a:extLst>
                    <a:ext uri="{9D8B030D-6E8A-4147-A177-3AD203B41FA5}">
                      <a16:colId xmlns:a16="http://schemas.microsoft.com/office/drawing/2014/main" val="1419329583"/>
                    </a:ext>
                  </a:extLst>
                </a:gridCol>
                <a:gridCol w="542608">
                  <a:extLst>
                    <a:ext uri="{9D8B030D-6E8A-4147-A177-3AD203B41FA5}">
                      <a16:colId xmlns:a16="http://schemas.microsoft.com/office/drawing/2014/main" val="636497286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684083779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46354017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92357718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1403684841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3611754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3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4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5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7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8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9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3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13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18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25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01F17F30-5AAA-95CE-AAF7-E0C08E64057F}"/>
              </a:ext>
            </a:extLst>
          </p:cNvPr>
          <p:cNvSpPr txBox="1"/>
          <p:nvPr/>
        </p:nvSpPr>
        <p:spPr>
          <a:xfrm>
            <a:off x="6401144" y="2420568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datos</a:t>
            </a:r>
          </a:p>
        </p:txBody>
      </p:sp>
      <p:graphicFrame>
        <p:nvGraphicFramePr>
          <p:cNvPr id="9" name="Tabla 10">
            <a:extLst>
              <a:ext uri="{FF2B5EF4-FFF2-40B4-BE49-F238E27FC236}">
                <a16:creationId xmlns:a16="http://schemas.microsoft.com/office/drawing/2014/main" id="{F932CC16-CFFC-6555-4622-35C1065F12BB}"/>
              </a:ext>
            </a:extLst>
          </p:cNvPr>
          <p:cNvGraphicFramePr>
            <a:graphicFrameLocks noGrp="1"/>
          </p:cNvGraphicFramePr>
          <p:nvPr/>
        </p:nvGraphicFramePr>
        <p:xfrm>
          <a:off x="7258867" y="2933951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5E69CED8-34DB-993F-AD2C-D48C88330435}"/>
              </a:ext>
            </a:extLst>
          </p:cNvPr>
          <p:cNvSpPr txBox="1"/>
          <p:nvPr/>
        </p:nvSpPr>
        <p:spPr>
          <a:xfrm>
            <a:off x="6401144" y="2960859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21133CE8-2B61-2562-F58C-57B8376AB475}"/>
              </a:ext>
            </a:extLst>
          </p:cNvPr>
          <p:cNvSpPr txBox="1"/>
          <p:nvPr/>
        </p:nvSpPr>
        <p:spPr>
          <a:xfrm>
            <a:off x="6211625" y="1585468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elVector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154666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2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CFDE6B9D-D84E-5D50-2AFE-258B44177193}"/>
              </a:ext>
            </a:extLst>
          </p:cNvPr>
          <p:cNvSpPr/>
          <p:nvPr/>
        </p:nvSpPr>
        <p:spPr>
          <a:xfrm>
            <a:off x="8000367" y="1933205"/>
            <a:ext cx="2026299" cy="1459921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7D133A46-1DA5-4A4A-A508-0054E0EFD2ED}"/>
              </a:ext>
            </a:extLst>
          </p:cNvPr>
          <p:cNvSpPr/>
          <p:nvPr/>
        </p:nvSpPr>
        <p:spPr>
          <a:xfrm>
            <a:off x="838200" y="1669024"/>
            <a:ext cx="6837843" cy="1781641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s-ES" dirty="0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9826BB3-BB43-1F8C-7BAA-712CCE534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es-ES" noProof="0" smtClean="0"/>
              <a:pPr rtl="0"/>
              <a:t>9</a:t>
            </a:fld>
            <a:endParaRPr lang="es-ES" noProof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942021-BE5A-24CE-C73B-CF9DDF10091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es-ES" noProof="0"/>
              <a:t>Alberto de la Encina Vara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81C0C4-C189-E389-3CE6-4C36FB4DF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910" y="3971869"/>
            <a:ext cx="10406890" cy="205055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dirty="0" err="1"/>
              <a:t>insertarOrdenadamente</a:t>
            </a:r>
            <a:r>
              <a:rPr lang="es-ES" dirty="0"/>
              <a:t> (</a:t>
            </a:r>
            <a:r>
              <a:rPr lang="es-ES" dirty="0" err="1"/>
              <a:t>elVector</a:t>
            </a:r>
            <a:r>
              <a:rPr lang="es-ES" dirty="0"/>
              <a:t>, valor) :</a:t>
            </a:r>
          </a:p>
          <a:p>
            <a:pPr marL="0" indent="0">
              <a:buNone/>
            </a:pPr>
            <a:r>
              <a:rPr lang="es-ES" dirty="0"/>
              <a:t>	</a:t>
            </a:r>
            <a:r>
              <a:rPr lang="es-ES" sz="2800" dirty="0"/>
              <a:t> </a:t>
            </a:r>
            <a:r>
              <a:rPr lang="es-ES" sz="2800" dirty="0" err="1"/>
              <a:t>añadirAlFinal</a:t>
            </a:r>
            <a:r>
              <a:rPr lang="es-ES" sz="2800" dirty="0"/>
              <a:t>(</a:t>
            </a:r>
            <a:r>
              <a:rPr lang="es-ES" sz="2800" dirty="0" err="1"/>
              <a:t>elVector</a:t>
            </a:r>
            <a:r>
              <a:rPr lang="es-ES" sz="2800" dirty="0"/>
              <a:t>, valor)</a:t>
            </a:r>
          </a:p>
          <a:p>
            <a:pPr marL="0" indent="0">
              <a:buNone/>
            </a:pPr>
            <a:r>
              <a:rPr lang="es-ES" dirty="0"/>
              <a:t>	</a:t>
            </a:r>
            <a:r>
              <a:rPr lang="es-ES" sz="2800" dirty="0"/>
              <a:t> </a:t>
            </a:r>
            <a:r>
              <a:rPr lang="es-ES" sz="2800" dirty="0" err="1"/>
              <a:t>hundirUltimoElemento</a:t>
            </a:r>
            <a:r>
              <a:rPr lang="es-ES" sz="2800" dirty="0"/>
              <a:t>(</a:t>
            </a:r>
            <a:r>
              <a:rPr lang="es-ES" sz="2800" dirty="0" err="1"/>
              <a:t>elVector</a:t>
            </a:r>
            <a:r>
              <a:rPr lang="es-ES" sz="2800" dirty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Invariante</a:t>
            </a:r>
            <a:r>
              <a:rPr lang="es-ES" sz="2000" dirty="0"/>
              <a:t>: Si </a:t>
            </a:r>
            <a:r>
              <a:rPr lang="es-ES" sz="2000" i="1" dirty="0" err="1"/>
              <a:t>elVector</a:t>
            </a:r>
            <a:r>
              <a:rPr lang="es-ES" sz="2000" dirty="0"/>
              <a:t> estaba ordenado continua ordenado y tiene un elemento más el </a:t>
            </a:r>
            <a:r>
              <a:rPr lang="es-ES" sz="2000" i="1" dirty="0"/>
              <a:t>valor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88BB5A8D-2C54-ED24-1F0A-C8D5E66E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>
                <a:hlinkClick r:id="rId2"/>
              </a:rPr>
              <a:t>Ordenación</a:t>
            </a:r>
            <a:r>
              <a:rPr lang="es-ES" dirty="0"/>
              <a:t>: </a:t>
            </a:r>
            <a:r>
              <a:rPr lang="es-ES" dirty="0" err="1"/>
              <a:t>InsertarOrdenadamente</a:t>
            </a:r>
            <a:r>
              <a:rPr lang="es-ES" dirty="0"/>
              <a:t> 2</a:t>
            </a:r>
            <a:endParaRPr lang="es-E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0" name="Tabla 10">
            <a:extLst>
              <a:ext uri="{FF2B5EF4-FFF2-40B4-BE49-F238E27FC236}">
                <a16:creationId xmlns:a16="http://schemas.microsoft.com/office/drawing/2014/main" id="{C0BFBDB3-5514-4AA0-AF61-DF926CFB34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250963"/>
              </p:ext>
            </p:extLst>
          </p:nvPr>
        </p:nvGraphicFramePr>
        <p:xfrm>
          <a:off x="3075609" y="1954870"/>
          <a:ext cx="4571241" cy="7670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95605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  <a:gridCol w="395605">
                  <a:extLst>
                    <a:ext uri="{9D8B030D-6E8A-4147-A177-3AD203B41FA5}">
                      <a16:colId xmlns:a16="http://schemas.microsoft.com/office/drawing/2014/main" val="2140993966"/>
                    </a:ext>
                  </a:extLst>
                </a:gridCol>
                <a:gridCol w="479743">
                  <a:extLst>
                    <a:ext uri="{9D8B030D-6E8A-4147-A177-3AD203B41FA5}">
                      <a16:colId xmlns:a16="http://schemas.microsoft.com/office/drawing/2014/main" val="4161900774"/>
                    </a:ext>
                  </a:extLst>
                </a:gridCol>
                <a:gridCol w="543116">
                  <a:extLst>
                    <a:ext uri="{9D8B030D-6E8A-4147-A177-3AD203B41FA5}">
                      <a16:colId xmlns:a16="http://schemas.microsoft.com/office/drawing/2014/main" val="1419329583"/>
                    </a:ext>
                  </a:extLst>
                </a:gridCol>
                <a:gridCol w="542608">
                  <a:extLst>
                    <a:ext uri="{9D8B030D-6E8A-4147-A177-3AD203B41FA5}">
                      <a16:colId xmlns:a16="http://schemas.microsoft.com/office/drawing/2014/main" val="636497286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684083779"/>
                    </a:ext>
                  </a:extLst>
                </a:gridCol>
                <a:gridCol w="544830">
                  <a:extLst>
                    <a:ext uri="{9D8B030D-6E8A-4147-A177-3AD203B41FA5}">
                      <a16:colId xmlns:a16="http://schemas.microsoft.com/office/drawing/2014/main" val="146354017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923577183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1403684841"/>
                    </a:ext>
                  </a:extLst>
                </a:gridCol>
                <a:gridCol w="374968">
                  <a:extLst>
                    <a:ext uri="{9D8B030D-6E8A-4147-A177-3AD203B41FA5}">
                      <a16:colId xmlns:a16="http://schemas.microsoft.com/office/drawing/2014/main" val="3611754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3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4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5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7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8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9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3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18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i="0" baseline="0" dirty="0">
                          <a:ln>
                            <a:noFill/>
                          </a:ln>
                        </a:rPr>
                        <a:t>25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2000" b="1" i="0" baseline="0" dirty="0">
                        <a:ln>
                          <a:noFill/>
                        </a:ln>
                      </a:endParaRP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936D258B-C568-4BE5-164A-F1955A5F83AE}"/>
              </a:ext>
            </a:extLst>
          </p:cNvPr>
          <p:cNvSpPr txBox="1"/>
          <p:nvPr/>
        </p:nvSpPr>
        <p:spPr>
          <a:xfrm>
            <a:off x="2217886" y="2338410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datos</a:t>
            </a:r>
          </a:p>
        </p:txBody>
      </p:sp>
      <p:graphicFrame>
        <p:nvGraphicFramePr>
          <p:cNvPr id="13" name="Tabla 10">
            <a:extLst>
              <a:ext uri="{FF2B5EF4-FFF2-40B4-BE49-F238E27FC236}">
                <a16:creationId xmlns:a16="http://schemas.microsoft.com/office/drawing/2014/main" id="{37C3A61A-0482-852B-DA2E-D971509C0D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448710"/>
              </p:ext>
            </p:extLst>
          </p:nvPr>
        </p:nvGraphicFramePr>
        <p:xfrm>
          <a:off x="3075609" y="2851793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  <p:sp>
        <p:nvSpPr>
          <p:cNvPr id="14" name="CuadroTexto 13">
            <a:extLst>
              <a:ext uri="{FF2B5EF4-FFF2-40B4-BE49-F238E27FC236}">
                <a16:creationId xmlns:a16="http://schemas.microsoft.com/office/drawing/2014/main" id="{85FDB460-35C5-5AE1-FF29-85ACD221F88A}"/>
              </a:ext>
            </a:extLst>
          </p:cNvPr>
          <p:cNvSpPr txBox="1"/>
          <p:nvPr/>
        </p:nvSpPr>
        <p:spPr>
          <a:xfrm>
            <a:off x="2217886" y="2878701"/>
            <a:ext cx="85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nElem</a:t>
            </a:r>
            <a:endParaRPr lang="es-ES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895BDF9-567F-7265-B573-D6909FCB6ED6}"/>
              </a:ext>
            </a:extLst>
          </p:cNvPr>
          <p:cNvSpPr txBox="1"/>
          <p:nvPr/>
        </p:nvSpPr>
        <p:spPr>
          <a:xfrm>
            <a:off x="946910" y="2451683"/>
            <a:ext cx="127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elVector</a:t>
            </a:r>
            <a:endParaRPr lang="es-ES" sz="2400" b="1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CE45C27-9435-4034-C9DF-13502B1C1F36}"/>
              </a:ext>
            </a:extLst>
          </p:cNvPr>
          <p:cNvSpPr txBox="1"/>
          <p:nvPr/>
        </p:nvSpPr>
        <p:spPr>
          <a:xfrm>
            <a:off x="8034630" y="2486022"/>
            <a:ext cx="85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valor</a:t>
            </a:r>
          </a:p>
        </p:txBody>
      </p:sp>
      <p:graphicFrame>
        <p:nvGraphicFramePr>
          <p:cNvPr id="17" name="Tabla 10">
            <a:extLst>
              <a:ext uri="{FF2B5EF4-FFF2-40B4-BE49-F238E27FC236}">
                <a16:creationId xmlns:a16="http://schemas.microsoft.com/office/drawing/2014/main" id="{038D8A64-8EF1-5B84-55C6-614DC90D819A}"/>
              </a:ext>
            </a:extLst>
          </p:cNvPr>
          <p:cNvGraphicFramePr>
            <a:graphicFrameLocks noGrp="1"/>
          </p:cNvGraphicFramePr>
          <p:nvPr/>
        </p:nvGraphicFramePr>
        <p:xfrm>
          <a:off x="8922199" y="2447876"/>
          <a:ext cx="857723" cy="39624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7723">
                  <a:extLst>
                    <a:ext uri="{9D8B030D-6E8A-4147-A177-3AD203B41FA5}">
                      <a16:colId xmlns:a16="http://schemas.microsoft.com/office/drawing/2014/main" val="404443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>
                    <a:solidFill>
                      <a:schemeClr val="accent2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47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002294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Custom 24">
      <a:dk1>
        <a:sysClr val="windowText" lastClr="000000"/>
      </a:dk1>
      <a:lt1>
        <a:sysClr val="window" lastClr="FFFFFF"/>
      </a:lt1>
      <a:dk2>
        <a:srgbClr val="64AC00"/>
      </a:dk2>
      <a:lt2>
        <a:srgbClr val="CBFF00"/>
      </a:lt2>
      <a:accent1>
        <a:srgbClr val="002E62"/>
      </a:accent1>
      <a:accent2>
        <a:srgbClr val="004CB9"/>
      </a:accent2>
      <a:accent3>
        <a:srgbClr val="005500"/>
      </a:accent3>
      <a:accent4>
        <a:srgbClr val="16B3DC"/>
      </a:accent4>
      <a:accent5>
        <a:srgbClr val="F9DC5C"/>
      </a:accent5>
      <a:accent6>
        <a:srgbClr val="EF626C"/>
      </a:accent6>
      <a:hlink>
        <a:srgbClr val="FFFFFF"/>
      </a:hlink>
      <a:folHlink>
        <a:srgbClr val="FFFFFF"/>
      </a:folHlink>
    </a:clrScheme>
    <a:fontScheme name="Custom 21">
      <a:majorFont>
        <a:latin typeface="Gill Sans MT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_30677699_TF22977542" id="{5061B0BF-B89D-485D-A91E-333294C44C2B}" vid="{FE6BCB17-07E4-46C0-AD33-15B57F945746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para exteriores</Template>
  <TotalTime>0</TotalTime>
  <Words>2193</Words>
  <Application>Microsoft Office PowerPoint</Application>
  <PresentationFormat>Panorámica</PresentationFormat>
  <Paragraphs>565</Paragraphs>
  <Slides>26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3" baseType="lpstr">
      <vt:lpstr>Arial</vt:lpstr>
      <vt:lpstr>Calibri</vt:lpstr>
      <vt:lpstr>Cambria</vt:lpstr>
      <vt:lpstr>Franklin Gothic Book</vt:lpstr>
      <vt:lpstr>Gill Sans MT</vt:lpstr>
      <vt:lpstr>Wingdings</vt:lpstr>
      <vt:lpstr>Tema de Office</vt:lpstr>
      <vt:lpstr>Ordenación</vt:lpstr>
      <vt:lpstr>Ordenación</vt:lpstr>
      <vt:lpstr>Ordenación</vt:lpstr>
      <vt:lpstr>Ordenación: Selección con vector auxiliar</vt:lpstr>
      <vt:lpstr>Ordenación: Selección inSitu</vt:lpstr>
      <vt:lpstr>Ordenación: Inserción con vector auxiliar</vt:lpstr>
      <vt:lpstr>Ordenación: InsertarOrdenadamente 1</vt:lpstr>
      <vt:lpstr>Ordenación: InsertarOrdenadamente 1</vt:lpstr>
      <vt:lpstr>Ordenación: InsertarOrdenadamente 2</vt:lpstr>
      <vt:lpstr>Ordenación: InsertarOrdenadamente 2</vt:lpstr>
      <vt:lpstr>Ordenación: InsertarOrdenadamente 3</vt:lpstr>
      <vt:lpstr>Ordenación: InsertarOrdenadamente 3</vt:lpstr>
      <vt:lpstr>Ordenación: Inserción inSitu</vt:lpstr>
      <vt:lpstr>Ordenación: Burbuja inSitu</vt:lpstr>
      <vt:lpstr>Ordenación: Burbuja inSitu</vt:lpstr>
      <vt:lpstr>Ordenación: Burbuja inSitu (mejora 1, idea)</vt:lpstr>
      <vt:lpstr>Ordenación: Burbuja inSitu (mejora 1)</vt:lpstr>
      <vt:lpstr>Ordenación: Burbuja inSitu (mejora 2)</vt:lpstr>
      <vt:lpstr>Ordenación: Burbuja inSitu (mejora 1+2)</vt:lpstr>
      <vt:lpstr>Ordenación: Mergesort inSitu</vt:lpstr>
      <vt:lpstr>Ordenación: Quicksort inSitu</vt:lpstr>
      <vt:lpstr>Algoritmos de ordenación</vt:lpstr>
      <vt:lpstr>Búsqueda de elemento/posición:</vt:lpstr>
      <vt:lpstr>Calcular mínimo/máximo:</vt:lpstr>
      <vt:lpstr>Mezcla ordenada: con vector auxiliar</vt:lpstr>
      <vt:lpstr>Mezcla ordenada: inSitu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2020-09-26T14:36:06Z</dcterms:created>
  <dcterms:modified xsi:type="dcterms:W3CDTF">2023-03-25T10:39:05Z</dcterms:modified>
</cp:coreProperties>
</file>