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5" r:id="rId2"/>
    <p:sldId id="273" r:id="rId3"/>
    <p:sldId id="286" r:id="rId4"/>
    <p:sldId id="280" r:id="rId5"/>
    <p:sldId id="297" r:id="rId6"/>
    <p:sldId id="289" r:id="rId7"/>
    <p:sldId id="288" r:id="rId8"/>
    <p:sldId id="301" r:id="rId9"/>
    <p:sldId id="306" r:id="rId10"/>
    <p:sldId id="305" r:id="rId11"/>
    <p:sldId id="300" r:id="rId12"/>
    <p:sldId id="299" r:id="rId13"/>
    <p:sldId id="290" r:id="rId14"/>
    <p:sldId id="302" r:id="rId15"/>
    <p:sldId id="291" r:id="rId16"/>
    <p:sldId id="303" r:id="rId17"/>
    <p:sldId id="307" r:id="rId18"/>
    <p:sldId id="292" r:id="rId19"/>
    <p:sldId id="304" r:id="rId20"/>
    <p:sldId id="293" r:id="rId21"/>
    <p:sldId id="295" r:id="rId22"/>
    <p:sldId id="296" r:id="rId23"/>
  </p:sldIdLst>
  <p:sldSz cx="12192000" cy="6858000"/>
  <p:notesSz cx="7104063" cy="10234613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CE"/>
    <a:srgbClr val="B8D3E8"/>
    <a:srgbClr val="F7F1E4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91" autoAdjust="0"/>
  </p:normalViewPr>
  <p:slideViewPr>
    <p:cSldViewPr snapToGrid="0" showGuides="1">
      <p:cViewPr varScale="1">
        <p:scale>
          <a:sx n="69" d="100"/>
          <a:sy n="69" d="100"/>
        </p:scale>
        <p:origin x="456" y="52"/>
      </p:cViewPr>
      <p:guideLst>
        <p:guide pos="3840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2F6FC400-839B-4AA9-A4EA-37F8D141619C}" type="datetime1">
              <a:rPr lang="es-ES" smtClean="0"/>
              <a:t>25/05/2023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840DF807-07AB-4E04-861A-CD3923A871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697E2A64-2C04-4992-AA1F-6E09D0262CD3}" type="datetime1">
              <a:rPr lang="es-ES" noProof="0" smtClean="0"/>
              <a:t>25/05/2023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9" tIns="49535" rIns="99069" bIns="49535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9069" tIns="49535" rIns="99069" bIns="49535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53D78A92-0141-4330-8F3E-FAADFAC23844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067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764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f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1" name="Marcador de tex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20XX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Mes</a:t>
            </a:r>
          </a:p>
        </p:txBody>
      </p:sp>
      <p:sp>
        <p:nvSpPr>
          <p:cNvPr id="36" name="Marcador de tex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Consigna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texto 26">
            <a:extLst>
              <a:ext uri="{FF2B5EF4-FFF2-40B4-BE49-F238E27FC236}">
                <a16:creationId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+7 678-555-0128</a:t>
            </a:r>
          </a:p>
        </p:txBody>
      </p:sp>
      <p:sp>
        <p:nvSpPr>
          <p:cNvPr id="18" name="Marcador de texto 26">
            <a:extLst>
              <a:ext uri="{FF2B5EF4-FFF2-40B4-BE49-F238E27FC236}">
                <a16:creationId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Teléfono</a:t>
            </a:r>
          </a:p>
        </p:txBody>
      </p:sp>
      <p:sp>
        <p:nvSpPr>
          <p:cNvPr id="19" name="Marcador de texto 14">
            <a:extLst>
              <a:ext uri="{FF2B5EF4-FFF2-40B4-BE49-F238E27FC236}">
                <a16:creationId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Íker Arteaga</a:t>
            </a:r>
          </a:p>
        </p:txBody>
      </p:sp>
      <p:sp>
        <p:nvSpPr>
          <p:cNvPr id="20" name="Marcador de texto 26">
            <a:extLst>
              <a:ext uri="{FF2B5EF4-FFF2-40B4-BE49-F238E27FC236}">
                <a16:creationId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arteaga@example.com</a:t>
            </a:r>
          </a:p>
        </p:txBody>
      </p:sp>
      <p:sp>
        <p:nvSpPr>
          <p:cNvPr id="22" name="Marcador de texto 26">
            <a:extLst>
              <a:ext uri="{FF2B5EF4-FFF2-40B4-BE49-F238E27FC236}">
                <a16:creationId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Correo electrónico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¡GRACIAS!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540A1271-E1E7-40AB-9552-9B4249544008}"/>
              </a:ext>
            </a:extLst>
          </p:cNvPr>
          <p:cNvSpPr/>
          <p:nvPr userDrawn="1"/>
        </p:nvSpPr>
        <p:spPr>
          <a:xfrm>
            <a:off x="3156204" y="2421953"/>
            <a:ext cx="5879592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5" name="Marcador de posición de contenido 2">
            <a:extLst>
              <a:ext uri="{FF2B5EF4-FFF2-40B4-BE49-F238E27FC236}">
                <a16:creationId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contenido 2">
            <a:extLst>
              <a:ext uri="{FF2B5EF4-FFF2-40B4-BE49-F238E27FC236}">
                <a16:creationId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4" name="Marcador de posición de texto 4">
            <a:extLst>
              <a:ext uri="{FF2B5EF4-FFF2-40B4-BE49-F238E27FC236}">
                <a16:creationId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6" name="Marcador de posición de contenido 5">
            <a:extLst>
              <a:ext uri="{FF2B5EF4-FFF2-40B4-BE49-F238E27FC236}">
                <a16:creationId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Marcador de posición de contenido 2">
            <a:extLst>
              <a:ext uri="{FF2B5EF4-FFF2-40B4-BE49-F238E27FC236}">
                <a16:creationId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Marcador de posición de imagen 2">
            <a:extLst>
              <a:ext uri="{FF2B5EF4-FFF2-40B4-BE49-F238E27FC236}">
                <a16:creationId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312920" y="1667974"/>
            <a:ext cx="356616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CÓMO USAR ESTA PLANTILLA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1" name="Marcador de texto 21">
            <a:extLst>
              <a:ext uri="{FF2B5EF4-FFF2-40B4-BE49-F238E27FC236}">
                <a16:creationId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1</a:t>
            </a:r>
          </a:p>
        </p:txBody>
      </p:sp>
      <p:sp>
        <p:nvSpPr>
          <p:cNvPr id="32" name="Marcador de texto 24">
            <a:extLst>
              <a:ext uri="{FF2B5EF4-FFF2-40B4-BE49-F238E27FC236}">
                <a16:creationId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3" name="Marcador de texto 21">
            <a:extLst>
              <a:ext uri="{FF2B5EF4-FFF2-40B4-BE49-F238E27FC236}">
                <a16:creationId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2</a:t>
            </a:r>
          </a:p>
        </p:txBody>
      </p:sp>
      <p:sp>
        <p:nvSpPr>
          <p:cNvPr id="34" name="Marcador de texto 24">
            <a:extLst>
              <a:ext uri="{FF2B5EF4-FFF2-40B4-BE49-F238E27FC236}">
                <a16:creationId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5" name="Marcador de texto 21">
            <a:extLst>
              <a:ext uri="{FF2B5EF4-FFF2-40B4-BE49-F238E27FC236}">
                <a16:creationId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3</a:t>
            </a:r>
          </a:p>
        </p:txBody>
      </p:sp>
      <p:sp>
        <p:nvSpPr>
          <p:cNvPr id="36" name="Marcador de texto 24">
            <a:extLst>
              <a:ext uri="{FF2B5EF4-FFF2-40B4-BE49-F238E27FC236}">
                <a16:creationId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7" name="Marcador de texto 24">
            <a:extLst>
              <a:ext uri="{FF2B5EF4-FFF2-40B4-BE49-F238E27FC236}">
                <a16:creationId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8" name="Marcador de texto 24">
            <a:extLst>
              <a:ext uri="{FF2B5EF4-FFF2-40B4-BE49-F238E27FC236}">
                <a16:creationId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9" name="Marcador de texto 24">
            <a:extLst>
              <a:ext uri="{FF2B5EF4-FFF2-40B4-BE49-F238E27FC236}">
                <a16:creationId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0" name="Marcador de texto 24">
            <a:extLst>
              <a:ext uri="{FF2B5EF4-FFF2-40B4-BE49-F238E27FC236}">
                <a16:creationId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1" name="Marcador de texto 24">
            <a:extLst>
              <a:ext uri="{FF2B5EF4-FFF2-40B4-BE49-F238E27FC236}">
                <a16:creationId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2" name="Marcador de texto 24">
            <a:extLst>
              <a:ext uri="{FF2B5EF4-FFF2-40B4-BE49-F238E27FC236}">
                <a16:creationId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3" name="Marcador de texto 24">
            <a:extLst>
              <a:ext uri="{FF2B5EF4-FFF2-40B4-BE49-F238E27FC236}">
                <a16:creationId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4" name="Marcador de posición de imagen 12">
            <a:extLst>
              <a:ext uri="{FF2B5EF4-FFF2-40B4-BE49-F238E27FC236}">
                <a16:creationId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6" name="Marcador de posición de imagen 12">
            <a:extLst>
              <a:ext uri="{FF2B5EF4-FFF2-40B4-BE49-F238E27FC236}">
                <a16:creationId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7" name="Marcador de posición de imagen 9">
            <a:extLst>
              <a:ext uri="{FF2B5EF4-FFF2-40B4-BE49-F238E27FC236}">
                <a16:creationId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DIVISORIA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4070604" y="4804366"/>
            <a:ext cx="4050792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1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14">
            <a:extLst>
              <a:ext uri="{FF2B5EF4-FFF2-40B4-BE49-F238E27FC236}">
                <a16:creationId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2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5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14">
            <a:extLst>
              <a:ext uri="{FF2B5EF4-FFF2-40B4-BE49-F238E27FC236}">
                <a16:creationId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la sección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1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2</a:t>
            </a:r>
          </a:p>
        </p:txBody>
      </p:sp>
      <p:sp>
        <p:nvSpPr>
          <p:cNvPr id="11" name="Marcador de texto 26">
            <a:extLst>
              <a:ext uri="{FF2B5EF4-FFF2-40B4-BE49-F238E27FC236}">
                <a16:creationId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texto 26">
            <a:extLst>
              <a:ext uri="{FF2B5EF4-FFF2-40B4-BE49-F238E27FC236}">
                <a16:creationId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COMPARACIÓN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111752" y="1667974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2081624"/>
            <a:ext cx="4357688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GRÁFICO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gráfico 18">
            <a:extLst>
              <a:ext uri="{FF2B5EF4-FFF2-40B4-BE49-F238E27FC236}">
                <a16:creationId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 gráfico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TABLA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8602643" y="3191969"/>
            <a:ext cx="154533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Marcador de tabla 17">
            <a:extLst>
              <a:ext uri="{FF2B5EF4-FFF2-40B4-BE49-F238E27FC236}">
                <a16:creationId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una tabla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26">
            <a:extLst>
              <a:ext uri="{FF2B5EF4-FFF2-40B4-BE49-F238E27FC236}">
                <a16:creationId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IMAGEN GRANDE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668B9DC-C6AF-45D4-BBA3-A5EF781EAB7F}"/>
              </a:ext>
            </a:extLst>
          </p:cNvPr>
          <p:cNvSpPr/>
          <p:nvPr userDrawn="1"/>
        </p:nvSpPr>
        <p:spPr>
          <a:xfrm>
            <a:off x="3759708" y="1667974"/>
            <a:ext cx="4672584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elemento multi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VÍDEO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elemento multimedia 7">
            <a:extLst>
              <a:ext uri="{FF2B5EF4-FFF2-40B4-BE49-F238E27FC236}">
                <a16:creationId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es-ES" noProof="0"/>
              <a:t>Haga clic en el icono para agregar un elemento multimedia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" name="Marcador de posición de título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DD.MM.20AA</a:t>
            </a:r>
          </a:p>
        </p:txBody>
      </p:sp>
      <p:sp>
        <p:nvSpPr>
          <p:cNvPr id="11" name="Marcador de pie de página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Punteros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D231B8CC-B5AF-07DF-8980-330EB9F09566}"/>
              </a:ext>
            </a:extLst>
          </p:cNvPr>
          <p:cNvGrpSpPr/>
          <p:nvPr/>
        </p:nvGrpSpPr>
        <p:grpSpPr>
          <a:xfrm>
            <a:off x="9232463" y="3436755"/>
            <a:ext cx="2381468" cy="961442"/>
            <a:chOff x="9232463" y="3436755"/>
            <a:chExt cx="2381468" cy="961442"/>
          </a:xfrm>
        </p:grpSpPr>
        <p:cxnSp>
          <p:nvCxnSpPr>
            <p:cNvPr id="7" name="Conector recto de flecha 6">
              <a:extLst>
                <a:ext uri="{FF2B5EF4-FFF2-40B4-BE49-F238E27FC236}">
                  <a16:creationId xmlns:a16="http://schemas.microsoft.com/office/drawing/2014/main" id="{A947E38B-03FE-66CB-2D54-A01F7EBD97DA}"/>
                </a:ext>
              </a:extLst>
            </p:cNvPr>
            <p:cNvCxnSpPr>
              <a:cxnSpLocks/>
            </p:cNvCxnSpPr>
            <p:nvPr/>
          </p:nvCxnSpPr>
          <p:spPr>
            <a:xfrm>
              <a:off x="9232463" y="3436755"/>
              <a:ext cx="1198179" cy="520876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5CD9D9B0-AA51-D11B-1556-83CE4FF8AE13}"/>
                </a:ext>
              </a:extLst>
            </p:cNvPr>
            <p:cNvSpPr/>
            <p:nvPr/>
          </p:nvSpPr>
          <p:spPr>
            <a:xfrm>
              <a:off x="10415752" y="3615559"/>
              <a:ext cx="1198179" cy="782638"/>
            </a:xfrm>
            <a:prstGeom prst="rect">
              <a:avLst/>
            </a:prstGeom>
            <a:noFill/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s-ES" dirty="0"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B1930A4C-09FB-41BF-EEEC-3D5C07696731}"/>
              </a:ext>
            </a:extLst>
          </p:cNvPr>
          <p:cNvGrpSpPr/>
          <p:nvPr/>
        </p:nvGrpSpPr>
        <p:grpSpPr>
          <a:xfrm>
            <a:off x="1339402" y="3312717"/>
            <a:ext cx="1430164" cy="883375"/>
            <a:chOff x="1339402" y="3355121"/>
            <a:chExt cx="1430164" cy="883375"/>
          </a:xfrm>
        </p:grpSpPr>
        <p:cxnSp>
          <p:nvCxnSpPr>
            <p:cNvPr id="12" name="Conector recto de flecha 11">
              <a:extLst>
                <a:ext uri="{FF2B5EF4-FFF2-40B4-BE49-F238E27FC236}">
                  <a16:creationId xmlns:a16="http://schemas.microsoft.com/office/drawing/2014/main" id="{199CF04F-A2EB-7FFC-B2BF-E67E375AB2CF}"/>
                </a:ext>
              </a:extLst>
            </p:cNvPr>
            <p:cNvCxnSpPr>
              <a:cxnSpLocks/>
            </p:cNvCxnSpPr>
            <p:nvPr/>
          </p:nvCxnSpPr>
          <p:spPr>
            <a:xfrm>
              <a:off x="1339402" y="3355121"/>
              <a:ext cx="1198179" cy="520876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E7300810-6D30-1B42-485C-95918F624D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5904" y="3615559"/>
              <a:ext cx="233487" cy="549851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16">
              <a:extLst>
                <a:ext uri="{FF2B5EF4-FFF2-40B4-BE49-F238E27FC236}">
                  <a16:creationId xmlns:a16="http://schemas.microsoft.com/office/drawing/2014/main" id="{D0E0D659-D68B-1527-BAA3-DE9D70CFE8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2181" y="3692302"/>
              <a:ext cx="227385" cy="546194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698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10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 dirty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redimensiona(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capacidad)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	</a:t>
            </a:r>
            <a:r>
              <a:rPr lang="es-ES" b="1" dirty="0">
                <a:solidFill>
                  <a:schemeClr val="tx1"/>
                </a:solidFill>
              </a:rPr>
              <a:t>// Guardar la referencia a los tableros actuales y su cantidad de elementos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*</a:t>
            </a:r>
            <a:r>
              <a:rPr lang="es-ES" b="1" dirty="0" err="1">
                <a:solidFill>
                  <a:schemeClr val="bg2"/>
                </a:solidFill>
              </a:rPr>
              <a:t>auxArray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 err="1">
                <a:solidFill>
                  <a:schemeClr val="bg2"/>
                </a:solidFill>
              </a:rPr>
              <a:t>elVector.datos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	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numElems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>
                <a:solidFill>
                  <a:schemeClr val="tx1"/>
                </a:solidFill>
              </a:rPr>
              <a:t>// Actualizar adecuadamente </a:t>
            </a:r>
            <a:r>
              <a:rPr lang="es-ES" b="1" dirty="0" err="1">
                <a:solidFill>
                  <a:schemeClr val="tx1"/>
                </a:solidFill>
              </a:rPr>
              <a:t>elVector</a:t>
            </a:r>
            <a:endParaRPr lang="es-E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inicializaVector</a:t>
            </a:r>
            <a:r>
              <a:rPr lang="es-ES" b="1" dirty="0">
                <a:solidFill>
                  <a:schemeClr val="bg2"/>
                </a:solidFill>
              </a:rPr>
              <a:t>(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capacidad); 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>
                <a:solidFill>
                  <a:schemeClr val="tx1"/>
                </a:solidFill>
              </a:rPr>
              <a:t>// Copiar los elementos al nuevo array de </a:t>
            </a:r>
            <a:r>
              <a:rPr lang="es-ES" b="1" dirty="0" err="1">
                <a:solidFill>
                  <a:schemeClr val="tx1"/>
                </a:solidFill>
              </a:rPr>
              <a:t>elVector</a:t>
            </a:r>
            <a:endParaRPr lang="es-E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for</a:t>
            </a:r>
            <a:r>
              <a:rPr lang="es-ES" b="1" dirty="0">
                <a:solidFill>
                  <a:schemeClr val="bg2"/>
                </a:solidFill>
              </a:rPr>
              <a:t> (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i = 0; i &lt; </a:t>
            </a:r>
            <a:r>
              <a:rPr lang="es-ES" b="1" dirty="0" err="1">
                <a:solidFill>
                  <a:schemeClr val="bg2"/>
                </a:solidFill>
              </a:rPr>
              <a:t>numElems</a:t>
            </a:r>
            <a:r>
              <a:rPr lang="es-ES" b="1" dirty="0">
                <a:solidFill>
                  <a:schemeClr val="bg2"/>
                </a:solidFill>
              </a:rPr>
              <a:t>; i++) { </a:t>
            </a:r>
            <a:r>
              <a:rPr lang="es-ES" b="1" dirty="0" err="1">
                <a:solidFill>
                  <a:schemeClr val="bg2"/>
                </a:solidFill>
              </a:rPr>
              <a:t>insertarAlFinal</a:t>
            </a:r>
            <a:r>
              <a:rPr lang="es-ES" b="1" dirty="0">
                <a:solidFill>
                  <a:schemeClr val="bg2"/>
                </a:solidFill>
              </a:rPr>
              <a:t>(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auxArray</a:t>
            </a:r>
            <a:r>
              <a:rPr lang="es-ES" b="1" dirty="0">
                <a:solidFill>
                  <a:schemeClr val="bg2"/>
                </a:solidFill>
              </a:rPr>
              <a:t>[i]); } 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>
                <a:solidFill>
                  <a:schemeClr val="tx1"/>
                </a:solidFill>
              </a:rPr>
              <a:t>// Borrar la memoria apuntada por </a:t>
            </a:r>
            <a:r>
              <a:rPr lang="es-ES" b="1" dirty="0" err="1">
                <a:solidFill>
                  <a:schemeClr val="tx1"/>
                </a:solidFill>
              </a:rPr>
              <a:t>auxArray</a:t>
            </a:r>
            <a:endParaRPr lang="es-E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	</a:t>
            </a:r>
            <a:r>
              <a:rPr lang="es-ES" b="1" dirty="0" err="1"/>
              <a:t>delete</a:t>
            </a:r>
            <a:r>
              <a:rPr lang="es-ES" b="1" dirty="0"/>
              <a:t> [] </a:t>
            </a:r>
            <a:r>
              <a:rPr lang="es-ES" b="1" dirty="0" err="1">
                <a:solidFill>
                  <a:schemeClr val="bg2"/>
                </a:solidFill>
              </a:rPr>
              <a:t>auxArray</a:t>
            </a:r>
            <a:r>
              <a:rPr lang="es-ES" b="1" dirty="0">
                <a:solidFill>
                  <a:schemeClr val="bg2"/>
                </a:solidFill>
              </a:rPr>
              <a:t>;  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Vector (array dinámico)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98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11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capacidad;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</a:t>
            </a:r>
            <a:r>
              <a:rPr lang="es-ES" b="1" dirty="0" err="1">
                <a:solidFill>
                  <a:schemeClr val="bg2"/>
                </a:solidFill>
              </a:rPr>
              <a:t>tPtrDato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*datos;</a:t>
            </a: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}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inicializaVector</a:t>
            </a:r>
            <a:r>
              <a:rPr lang="es-ES" b="1" dirty="0">
                <a:solidFill>
                  <a:schemeClr val="bg2"/>
                </a:solidFill>
              </a:rPr>
              <a:t>(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capacidad_INI</a:t>
            </a:r>
            <a:r>
              <a:rPr lang="es-ES" b="1" dirty="0">
                <a:solidFill>
                  <a:schemeClr val="bg2"/>
                </a:solidFill>
              </a:rPr>
              <a:t>){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 = 0;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</a:t>
            </a:r>
            <a:r>
              <a:rPr lang="es-ES" b="1" dirty="0" err="1">
                <a:solidFill>
                  <a:schemeClr val="bg2"/>
                </a:solidFill>
              </a:rPr>
              <a:t>elVector.capacidad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 err="1">
                <a:solidFill>
                  <a:schemeClr val="bg2"/>
                </a:solidFill>
              </a:rPr>
              <a:t>capacidad_INI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datos = </a:t>
            </a:r>
            <a:r>
              <a:rPr lang="es-ES" b="1" dirty="0"/>
              <a:t>new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tPtrDato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[</a:t>
            </a:r>
            <a:r>
              <a:rPr lang="es-ES" b="1" dirty="0" err="1"/>
              <a:t>elVector.capacidad</a:t>
            </a:r>
            <a:r>
              <a:rPr lang="es-ES" b="1" dirty="0"/>
              <a:t>]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Se crea en ejecución y se ordenan sin sobrecoste las estructuras “grandes”.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u="sng" dirty="0"/>
              <a:t>Dinámica</a:t>
            </a:r>
            <a:r>
              <a:rPr lang="es-ES" dirty="0"/>
              <a:t>:  Vector (array </a:t>
            </a:r>
            <a:r>
              <a:rPr lang="es-ES" dirty="0" err="1"/>
              <a:t>dinámico+punteros</a:t>
            </a:r>
            <a:r>
              <a:rPr lang="es-ES" dirty="0"/>
              <a:t>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32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>
            <a:extLst>
              <a:ext uri="{FF2B5EF4-FFF2-40B4-BE49-F238E27FC236}">
                <a16:creationId xmlns:a16="http://schemas.microsoft.com/office/drawing/2014/main" id="{C1812642-B624-FA36-CA5C-283BD8BE4284}"/>
              </a:ext>
            </a:extLst>
          </p:cNvPr>
          <p:cNvSpPr/>
          <p:nvPr/>
        </p:nvSpPr>
        <p:spPr>
          <a:xfrm>
            <a:off x="3719024" y="2828988"/>
            <a:ext cx="5086453" cy="943762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u="sng" dirty="0"/>
              <a:t>Dinámica</a:t>
            </a:r>
            <a:r>
              <a:rPr lang="es-ES" dirty="0"/>
              <a:t>:  Vector (array </a:t>
            </a:r>
            <a:r>
              <a:rPr lang="es-ES" dirty="0" err="1"/>
              <a:t>dinámico+punteros</a:t>
            </a:r>
            <a:r>
              <a:rPr lang="es-ES" dirty="0"/>
              <a:t>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6A8DA3-F7A4-246E-C3FD-2206DE72406A}"/>
              </a:ext>
            </a:extLst>
          </p:cNvPr>
          <p:cNvSpPr/>
          <p:nvPr/>
        </p:nvSpPr>
        <p:spPr>
          <a:xfrm>
            <a:off x="911357" y="1498234"/>
            <a:ext cx="7091438" cy="1233552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8" name="Tabla 10">
            <a:extLst>
              <a:ext uri="{FF2B5EF4-FFF2-40B4-BE49-F238E27FC236}">
                <a16:creationId xmlns:a16="http://schemas.microsoft.com/office/drawing/2014/main" id="{520122AA-4D89-4E77-DC60-2686B9545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880614"/>
              </p:ext>
            </p:extLst>
          </p:nvPr>
        </p:nvGraphicFramePr>
        <p:xfrm>
          <a:off x="3810942" y="2901084"/>
          <a:ext cx="4925390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6254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587537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82878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268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4005DB49-54AF-E5AD-ACA3-9114B3351140}"/>
              </a:ext>
            </a:extLst>
          </p:cNvPr>
          <p:cNvSpPr txBox="1"/>
          <p:nvPr/>
        </p:nvSpPr>
        <p:spPr>
          <a:xfrm>
            <a:off x="2185225" y="2263157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52D19724-2DA3-7918-2E44-1876A3235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78594"/>
              </p:ext>
            </p:extLst>
          </p:nvPr>
        </p:nvGraphicFramePr>
        <p:xfrm>
          <a:off x="3030232" y="172289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C60E8E2-0AA9-186A-D5AD-E5218CD8DAA1}"/>
              </a:ext>
            </a:extLst>
          </p:cNvPr>
          <p:cNvSpPr txBox="1"/>
          <p:nvPr/>
        </p:nvSpPr>
        <p:spPr>
          <a:xfrm>
            <a:off x="2172509" y="174979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D0DB59-574C-8770-3F78-F927C86E2702}"/>
              </a:ext>
            </a:extLst>
          </p:cNvPr>
          <p:cNvSpPr txBox="1"/>
          <p:nvPr/>
        </p:nvSpPr>
        <p:spPr>
          <a:xfrm>
            <a:off x="914249" y="1969076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id="{63AA0326-F47D-87F2-AC77-A2A03EB01DB9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6713111" y="3568380"/>
            <a:ext cx="8898" cy="164784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F8F01CF8-8CD2-AA1F-BC02-5CAE2DE480E9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7241014" y="3462164"/>
            <a:ext cx="27951" cy="70624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89267A9-C244-2CCD-936E-0BCD58A96781}"/>
              </a:ext>
            </a:extLst>
          </p:cNvPr>
          <p:cNvSpPr/>
          <p:nvPr/>
        </p:nvSpPr>
        <p:spPr>
          <a:xfrm>
            <a:off x="6856147" y="4168404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dato7</a:t>
            </a:r>
            <a:endParaRPr lang="es-ES" b="1" dirty="0"/>
          </a:p>
        </p:txBody>
      </p: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D78843DC-F514-C783-12E2-EEB758770FD2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7727077" y="3483547"/>
            <a:ext cx="916848" cy="1763334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>
            <a:extLst>
              <a:ext uri="{FF2B5EF4-FFF2-40B4-BE49-F238E27FC236}">
                <a16:creationId xmlns:a16="http://schemas.microsoft.com/office/drawing/2014/main" id="{06278337-880F-FB7A-AA7B-C211BC7B4A31}"/>
              </a:ext>
            </a:extLst>
          </p:cNvPr>
          <p:cNvSpPr/>
          <p:nvPr/>
        </p:nvSpPr>
        <p:spPr>
          <a:xfrm>
            <a:off x="8139895" y="5246881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0486A99-CFC6-170A-4107-5BADC677217C}"/>
              </a:ext>
            </a:extLst>
          </p:cNvPr>
          <p:cNvSpPr/>
          <p:nvPr/>
        </p:nvSpPr>
        <p:spPr>
          <a:xfrm>
            <a:off x="6309191" y="5216222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dato6</a:t>
            </a:r>
            <a:endParaRPr lang="es-ES" b="1" dirty="0"/>
          </a:p>
        </p:txBody>
      </p: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F66ED82D-6787-5D24-BD7B-3AFC5A4387BA}"/>
              </a:ext>
            </a:extLst>
          </p:cNvPr>
          <p:cNvCxnSpPr>
            <a:cxnSpLocks/>
            <a:endCxn id="57" idx="0"/>
          </p:cNvCxnSpPr>
          <p:nvPr/>
        </p:nvCxnSpPr>
        <p:spPr>
          <a:xfrm>
            <a:off x="5619114" y="3568380"/>
            <a:ext cx="23828" cy="1647843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575BD9E3-8E04-C383-0469-2C7FDDF4EF22}"/>
              </a:ext>
            </a:extLst>
          </p:cNvPr>
          <p:cNvCxnSpPr>
            <a:cxnSpLocks/>
            <a:endCxn id="56" idx="0"/>
          </p:cNvCxnSpPr>
          <p:nvPr/>
        </p:nvCxnSpPr>
        <p:spPr>
          <a:xfrm>
            <a:off x="6170845" y="3462164"/>
            <a:ext cx="0" cy="70566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ángulo 55">
            <a:extLst>
              <a:ext uri="{FF2B5EF4-FFF2-40B4-BE49-F238E27FC236}">
                <a16:creationId xmlns:a16="http://schemas.microsoft.com/office/drawing/2014/main" id="{F013B457-74F4-4BAE-36DE-4F5844421AB9}"/>
              </a:ext>
            </a:extLst>
          </p:cNvPr>
          <p:cNvSpPr/>
          <p:nvPr/>
        </p:nvSpPr>
        <p:spPr>
          <a:xfrm>
            <a:off x="5758027" y="4167826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dato5</a:t>
            </a:r>
            <a:endParaRPr lang="es-ES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0B77B8F-A860-CC9C-0E1C-01929F033789}"/>
              </a:ext>
            </a:extLst>
          </p:cNvPr>
          <p:cNvSpPr/>
          <p:nvPr/>
        </p:nvSpPr>
        <p:spPr>
          <a:xfrm>
            <a:off x="5230124" y="521622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dato4</a:t>
            </a:r>
            <a:endParaRPr lang="es-ES" b="1" dirty="0"/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A2BA4DB8-74BC-FF7F-F42B-0BF2BCC91C09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8155694" y="3483547"/>
            <a:ext cx="2150545" cy="186543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36C5C62C-F310-A380-08AD-5B1F90C2649F}"/>
              </a:ext>
            </a:extLst>
          </p:cNvPr>
          <p:cNvSpPr/>
          <p:nvPr/>
        </p:nvSpPr>
        <p:spPr>
          <a:xfrm>
            <a:off x="9802209" y="5348977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1ACED583-E251-E353-5AAE-403F98F02B91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8489967" y="3431684"/>
            <a:ext cx="2747062" cy="94376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>
            <a:extLst>
              <a:ext uri="{FF2B5EF4-FFF2-40B4-BE49-F238E27FC236}">
                <a16:creationId xmlns:a16="http://schemas.microsoft.com/office/drawing/2014/main" id="{F00725FF-2C06-FC8D-4E5E-60C2C17CF63F}"/>
              </a:ext>
            </a:extLst>
          </p:cNvPr>
          <p:cNvSpPr/>
          <p:nvPr/>
        </p:nvSpPr>
        <p:spPr>
          <a:xfrm>
            <a:off x="10732999" y="4375445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6B9C45A-3FE0-677F-313F-0EF6826A4A6D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4539512" y="3538634"/>
            <a:ext cx="23804" cy="1677589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B4433F69-959E-E444-5128-844B1BD6F286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108858" y="3462164"/>
            <a:ext cx="0" cy="70566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AE0D3502-7D43-0A2A-166A-F83088D78253}"/>
              </a:ext>
            </a:extLst>
          </p:cNvPr>
          <p:cNvSpPr/>
          <p:nvPr/>
        </p:nvSpPr>
        <p:spPr>
          <a:xfrm>
            <a:off x="4696040" y="4167826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dato3</a:t>
            </a:r>
            <a:endParaRPr lang="es-ES" b="1" dirty="0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7536242-3E6D-2AC2-64A0-927E91C2C107}"/>
              </a:ext>
            </a:extLst>
          </p:cNvPr>
          <p:cNvSpPr/>
          <p:nvPr/>
        </p:nvSpPr>
        <p:spPr>
          <a:xfrm>
            <a:off x="4150498" y="521622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dato2</a:t>
            </a:r>
            <a:endParaRPr lang="es-ES" b="1" dirty="0"/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ACC988AC-B3CD-DF6F-129F-21EBC847489B}"/>
              </a:ext>
            </a:extLst>
          </p:cNvPr>
          <p:cNvCxnSpPr>
            <a:cxnSpLocks/>
            <a:endCxn id="36" idx="0"/>
          </p:cNvCxnSpPr>
          <p:nvPr/>
        </p:nvCxnSpPr>
        <p:spPr>
          <a:xfrm>
            <a:off x="4034183" y="3462164"/>
            <a:ext cx="0" cy="719359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51A080-4E07-9D70-B325-3B19C0FB648F}"/>
              </a:ext>
            </a:extLst>
          </p:cNvPr>
          <p:cNvSpPr/>
          <p:nvPr/>
        </p:nvSpPr>
        <p:spPr>
          <a:xfrm>
            <a:off x="3621365" y="418152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dato1</a:t>
            </a:r>
            <a:endParaRPr lang="es-ES" b="1" dirty="0"/>
          </a:p>
        </p:txBody>
      </p:sp>
      <p:graphicFrame>
        <p:nvGraphicFramePr>
          <p:cNvPr id="31" name="Tabla 10">
            <a:extLst>
              <a:ext uri="{FF2B5EF4-FFF2-40B4-BE49-F238E27FC236}">
                <a16:creationId xmlns:a16="http://schemas.microsoft.com/office/drawing/2014/main" id="{A76C5483-3E64-ADC9-12D5-2AB313D898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25476"/>
              </p:ext>
            </p:extLst>
          </p:nvPr>
        </p:nvGraphicFramePr>
        <p:xfrm>
          <a:off x="5577969" y="1706399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37" name="CuadroTexto 36">
            <a:extLst>
              <a:ext uri="{FF2B5EF4-FFF2-40B4-BE49-F238E27FC236}">
                <a16:creationId xmlns:a16="http://schemas.microsoft.com/office/drawing/2014/main" id="{F07F2E86-56FB-2DDD-7320-87C1ACD2094D}"/>
              </a:ext>
            </a:extLst>
          </p:cNvPr>
          <p:cNvSpPr txBox="1"/>
          <p:nvPr/>
        </p:nvSpPr>
        <p:spPr>
          <a:xfrm>
            <a:off x="4360234" y="1733307"/>
            <a:ext cx="1217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capacidad</a:t>
            </a:r>
          </a:p>
        </p:txBody>
      </p:sp>
      <p:cxnSp>
        <p:nvCxnSpPr>
          <p:cNvPr id="41" name="Conector: angular 40">
            <a:extLst>
              <a:ext uri="{FF2B5EF4-FFF2-40B4-BE49-F238E27FC236}">
                <a16:creationId xmlns:a16="http://schemas.microsoft.com/office/drawing/2014/main" id="{00BCECFC-D39B-7748-AC3B-F8381A6039E8}"/>
              </a:ext>
            </a:extLst>
          </p:cNvPr>
          <p:cNvCxnSpPr>
            <a:cxnSpLocks/>
          </p:cNvCxnSpPr>
          <p:nvPr/>
        </p:nvCxnSpPr>
        <p:spPr>
          <a:xfrm>
            <a:off x="2866295" y="2465601"/>
            <a:ext cx="859912" cy="827213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arcador de número de diapositiva 1">
            <a:extLst>
              <a:ext uri="{FF2B5EF4-FFF2-40B4-BE49-F238E27FC236}">
                <a16:creationId xmlns:a16="http://schemas.microsoft.com/office/drawing/2014/main" id="{A602C98D-0D40-C4A5-3F54-5DDFA01FCFEB}"/>
              </a:ext>
            </a:extLst>
          </p:cNvPr>
          <p:cNvSpPr txBox="1">
            <a:spLocks/>
          </p:cNvSpPr>
          <p:nvPr/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ctr" defTabSz="914400" rtl="0" eaLnBrk="1" latinLnBrk="0" hangingPunct="1"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95E168-DA5E-4888-8D8A-92B118324C14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917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13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		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*</a:t>
            </a:r>
            <a:r>
              <a:rPr lang="es-ES" b="1" dirty="0" err="1"/>
              <a:t>sig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} 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*primero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} </a:t>
            </a:r>
            <a:r>
              <a:rPr lang="es-ES" b="1" dirty="0" err="1">
                <a:solidFill>
                  <a:schemeClr val="bg2"/>
                </a:solidFill>
              </a:rPr>
              <a:t>tlListaDatos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Crece dinámicamente sin los sobrecostes de duplicar la estructura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Lista dinámica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30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u="sng" dirty="0"/>
              <a:t>Dinámica</a:t>
            </a:r>
            <a:r>
              <a:rPr lang="es-ES" dirty="0"/>
              <a:t>:  Lista dinámica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6A8DA3-F7A4-246E-C3FD-2206DE72406A}"/>
              </a:ext>
            </a:extLst>
          </p:cNvPr>
          <p:cNvSpPr/>
          <p:nvPr/>
        </p:nvSpPr>
        <p:spPr>
          <a:xfrm>
            <a:off x="911357" y="1498234"/>
            <a:ext cx="4417388" cy="1233552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005DB49-54AF-E5AD-ACA3-9114B3351140}"/>
              </a:ext>
            </a:extLst>
          </p:cNvPr>
          <p:cNvSpPr txBox="1"/>
          <p:nvPr/>
        </p:nvSpPr>
        <p:spPr>
          <a:xfrm>
            <a:off x="2043592" y="2302916"/>
            <a:ext cx="1002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primero</a:t>
            </a: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52D19724-2DA3-7918-2E44-1876A3235D4A}"/>
              </a:ext>
            </a:extLst>
          </p:cNvPr>
          <p:cNvGraphicFramePr>
            <a:graphicFrameLocks noGrp="1"/>
          </p:cNvGraphicFramePr>
          <p:nvPr/>
        </p:nvGraphicFramePr>
        <p:xfrm>
          <a:off x="3030232" y="172289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C60E8E2-0AA9-186A-D5AD-E5218CD8DAA1}"/>
              </a:ext>
            </a:extLst>
          </p:cNvPr>
          <p:cNvSpPr txBox="1"/>
          <p:nvPr/>
        </p:nvSpPr>
        <p:spPr>
          <a:xfrm>
            <a:off x="2047896" y="1770665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D0DB59-574C-8770-3F78-F927C86E2702}"/>
              </a:ext>
            </a:extLst>
          </p:cNvPr>
          <p:cNvSpPr txBox="1"/>
          <p:nvPr/>
        </p:nvSpPr>
        <p:spPr>
          <a:xfrm>
            <a:off x="914249" y="1969076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laLista</a:t>
            </a:r>
            <a:endParaRPr lang="es-ES" sz="2400" b="1" dirty="0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89267A9-C244-2CCD-936E-0BCD58A96781}"/>
              </a:ext>
            </a:extLst>
          </p:cNvPr>
          <p:cNvSpPr/>
          <p:nvPr/>
        </p:nvSpPr>
        <p:spPr>
          <a:xfrm>
            <a:off x="7728862" y="4520605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dato7</a:t>
            </a:r>
            <a:endParaRPr lang="es-ES" b="1" dirty="0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0486A99-CFC6-170A-4107-5BADC677217C}"/>
              </a:ext>
            </a:extLst>
          </p:cNvPr>
          <p:cNvSpPr/>
          <p:nvPr/>
        </p:nvSpPr>
        <p:spPr>
          <a:xfrm>
            <a:off x="5778496" y="4520604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dato6</a:t>
            </a:r>
            <a:endParaRPr lang="es-ES" b="1" dirty="0"/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F013B457-74F4-4BAE-36DE-4F5844421AB9}"/>
              </a:ext>
            </a:extLst>
          </p:cNvPr>
          <p:cNvSpPr/>
          <p:nvPr/>
        </p:nvSpPr>
        <p:spPr>
          <a:xfrm>
            <a:off x="3887955" y="4520604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dato5</a:t>
            </a:r>
            <a:endParaRPr lang="es-ES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0B77B8F-A860-CC9C-0E1C-01929F033789}"/>
              </a:ext>
            </a:extLst>
          </p:cNvPr>
          <p:cNvSpPr/>
          <p:nvPr/>
        </p:nvSpPr>
        <p:spPr>
          <a:xfrm>
            <a:off x="9732618" y="2958639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dato4</a:t>
            </a:r>
            <a:endParaRPr lang="es-ES" b="1" dirty="0"/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B4433F69-959E-E444-5128-844B1BD6F286}"/>
              </a:ext>
            </a:extLst>
          </p:cNvPr>
          <p:cNvCxnSpPr>
            <a:cxnSpLocks/>
            <a:stCxn id="18" idx="3"/>
            <a:endCxn id="26" idx="1"/>
          </p:cNvCxnSpPr>
          <p:nvPr/>
        </p:nvCxnSpPr>
        <p:spPr>
          <a:xfrm>
            <a:off x="5239709" y="3298563"/>
            <a:ext cx="548543" cy="7345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AE0D3502-7D43-0A2A-166A-F83088D78253}"/>
              </a:ext>
            </a:extLst>
          </p:cNvPr>
          <p:cNvSpPr/>
          <p:nvPr/>
        </p:nvSpPr>
        <p:spPr>
          <a:xfrm>
            <a:off x="7708754" y="2968187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dato3</a:t>
            </a:r>
            <a:endParaRPr lang="es-ES" b="1" dirty="0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7536242-3E6D-2AC2-64A0-927E91C2C107}"/>
              </a:ext>
            </a:extLst>
          </p:cNvPr>
          <p:cNvSpPr/>
          <p:nvPr/>
        </p:nvSpPr>
        <p:spPr>
          <a:xfrm>
            <a:off x="5788252" y="2968187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dato2</a:t>
            </a:r>
            <a:endParaRPr lang="es-ES" b="1" dirty="0"/>
          </a:p>
        </p:txBody>
      </p:sp>
      <p:cxnSp>
        <p:nvCxnSpPr>
          <p:cNvPr id="41" name="Conector: angular 40">
            <a:extLst>
              <a:ext uri="{FF2B5EF4-FFF2-40B4-BE49-F238E27FC236}">
                <a16:creationId xmlns:a16="http://schemas.microsoft.com/office/drawing/2014/main" id="{00BCECFC-D39B-7748-AC3B-F8381A6039E8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>
            <a:off x="3045704" y="2487582"/>
            <a:ext cx="803963" cy="810982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DE29B19-C459-73F3-CA1D-A4DE602CBCDE}"/>
              </a:ext>
            </a:extLst>
          </p:cNvPr>
          <p:cNvSpPr/>
          <p:nvPr/>
        </p:nvSpPr>
        <p:spPr>
          <a:xfrm>
            <a:off x="3849667" y="296084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dato1</a:t>
            </a:r>
            <a:endParaRPr lang="es-ES" b="1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5CB7DF87-F36C-A8D9-7197-48B144B3281A}"/>
              </a:ext>
            </a:extLst>
          </p:cNvPr>
          <p:cNvSpPr/>
          <p:nvPr/>
        </p:nvSpPr>
        <p:spPr>
          <a:xfrm>
            <a:off x="4684888" y="2960842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AD0B1F25-F891-A048-B6E5-020AD6E3BA9C}"/>
              </a:ext>
            </a:extLst>
          </p:cNvPr>
          <p:cNvSpPr/>
          <p:nvPr/>
        </p:nvSpPr>
        <p:spPr>
          <a:xfrm>
            <a:off x="6582159" y="2968187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66B2ACB0-2C87-0D0F-A2AE-1654FEE235F6}"/>
              </a:ext>
            </a:extLst>
          </p:cNvPr>
          <p:cNvCxnSpPr>
            <a:cxnSpLocks/>
            <a:stCxn id="21" idx="3"/>
            <a:endCxn id="25" idx="1"/>
          </p:cNvCxnSpPr>
          <p:nvPr/>
        </p:nvCxnSpPr>
        <p:spPr>
          <a:xfrm>
            <a:off x="7136980" y="3305908"/>
            <a:ext cx="571774" cy="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>
            <a:extLst>
              <a:ext uri="{FF2B5EF4-FFF2-40B4-BE49-F238E27FC236}">
                <a16:creationId xmlns:a16="http://schemas.microsoft.com/office/drawing/2014/main" id="{183D6C07-B6B7-9160-6767-D9779B76C25E}"/>
              </a:ext>
            </a:extLst>
          </p:cNvPr>
          <p:cNvSpPr/>
          <p:nvPr/>
        </p:nvSpPr>
        <p:spPr>
          <a:xfrm>
            <a:off x="8554498" y="2968187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22413316-1954-E757-F89D-1DC851D56B42}"/>
              </a:ext>
            </a:extLst>
          </p:cNvPr>
          <p:cNvCxnSpPr>
            <a:cxnSpLocks/>
            <a:stCxn id="29" idx="3"/>
            <a:endCxn id="57" idx="1"/>
          </p:cNvCxnSpPr>
          <p:nvPr/>
        </p:nvCxnSpPr>
        <p:spPr>
          <a:xfrm flipV="1">
            <a:off x="9109319" y="3296360"/>
            <a:ext cx="623299" cy="9548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DAEF249-5D1E-055C-1156-41D0E9A8FB1D}"/>
              </a:ext>
            </a:extLst>
          </p:cNvPr>
          <p:cNvSpPr/>
          <p:nvPr/>
        </p:nvSpPr>
        <p:spPr>
          <a:xfrm>
            <a:off x="10550073" y="2958736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EA2EA370-7DE4-0060-3AF8-2DFE3270424F}"/>
              </a:ext>
            </a:extLst>
          </p:cNvPr>
          <p:cNvSpPr/>
          <p:nvPr/>
        </p:nvSpPr>
        <p:spPr>
          <a:xfrm>
            <a:off x="4730539" y="4520603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02D16274-F8D1-0B44-3141-195683779280}"/>
              </a:ext>
            </a:extLst>
          </p:cNvPr>
          <p:cNvSpPr/>
          <p:nvPr/>
        </p:nvSpPr>
        <p:spPr>
          <a:xfrm>
            <a:off x="8534390" y="4520604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9E66E9C3-7E26-71B2-E074-B16801ECC6E9}"/>
              </a:ext>
            </a:extLst>
          </p:cNvPr>
          <p:cNvSpPr/>
          <p:nvPr/>
        </p:nvSpPr>
        <p:spPr>
          <a:xfrm>
            <a:off x="6602272" y="4520604"/>
            <a:ext cx="554821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 err="1"/>
              <a:t>sig</a:t>
            </a:r>
            <a:endParaRPr lang="es-ES" b="1" dirty="0"/>
          </a:p>
        </p:txBody>
      </p: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DC073270-B389-0F3A-91EF-2CE7220C4134}"/>
              </a:ext>
            </a:extLst>
          </p:cNvPr>
          <p:cNvCxnSpPr>
            <a:cxnSpLocks/>
            <a:stCxn id="51" idx="3"/>
            <a:endCxn id="35" idx="1"/>
          </p:cNvCxnSpPr>
          <p:nvPr/>
        </p:nvCxnSpPr>
        <p:spPr>
          <a:xfrm>
            <a:off x="7157093" y="4858325"/>
            <a:ext cx="571769" cy="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1E7FCA51-A9B3-046A-2D9A-5B08F42F7CFD}"/>
              </a:ext>
            </a:extLst>
          </p:cNvPr>
          <p:cNvCxnSpPr>
            <a:cxnSpLocks/>
            <a:stCxn id="49" idx="3"/>
            <a:endCxn id="52" idx="1"/>
          </p:cNvCxnSpPr>
          <p:nvPr/>
        </p:nvCxnSpPr>
        <p:spPr>
          <a:xfrm>
            <a:off x="5285360" y="4858324"/>
            <a:ext cx="493136" cy="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: angular 64">
            <a:extLst>
              <a:ext uri="{FF2B5EF4-FFF2-40B4-BE49-F238E27FC236}">
                <a16:creationId xmlns:a16="http://schemas.microsoft.com/office/drawing/2014/main" id="{8907F40B-A476-DE67-1684-4EC128B46D1F}"/>
              </a:ext>
            </a:extLst>
          </p:cNvPr>
          <p:cNvCxnSpPr>
            <a:cxnSpLocks/>
            <a:stCxn id="48" idx="2"/>
            <a:endCxn id="56" idx="1"/>
          </p:cNvCxnSpPr>
          <p:nvPr/>
        </p:nvCxnSpPr>
        <p:spPr>
          <a:xfrm rot="5400000">
            <a:off x="6745646" y="776487"/>
            <a:ext cx="1224148" cy="6939529"/>
          </a:xfrm>
          <a:prstGeom prst="bentConnector4">
            <a:avLst>
              <a:gd name="adj1" fmla="val 36206"/>
              <a:gd name="adj2" fmla="val 109882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de flecha 68">
            <a:extLst>
              <a:ext uri="{FF2B5EF4-FFF2-40B4-BE49-F238E27FC236}">
                <a16:creationId xmlns:a16="http://schemas.microsoft.com/office/drawing/2014/main" id="{F2D5041F-8568-D3AC-20DF-A8A42A1190C4}"/>
              </a:ext>
            </a:extLst>
          </p:cNvPr>
          <p:cNvCxnSpPr>
            <a:cxnSpLocks/>
            <a:stCxn id="50" idx="3"/>
          </p:cNvCxnSpPr>
          <p:nvPr/>
        </p:nvCxnSpPr>
        <p:spPr>
          <a:xfrm>
            <a:off x="9089211" y="4858325"/>
            <a:ext cx="822451" cy="0"/>
          </a:xfrm>
          <a:prstGeom prst="straightConnector1">
            <a:avLst/>
          </a:prstGeom>
          <a:ln w="762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de flecha 72">
            <a:extLst>
              <a:ext uri="{FF2B5EF4-FFF2-40B4-BE49-F238E27FC236}">
                <a16:creationId xmlns:a16="http://schemas.microsoft.com/office/drawing/2014/main" id="{3750D662-CCB2-A988-B5B0-01A5E3B18960}"/>
              </a:ext>
            </a:extLst>
          </p:cNvPr>
          <p:cNvCxnSpPr>
            <a:cxnSpLocks/>
          </p:cNvCxnSpPr>
          <p:nvPr/>
        </p:nvCxnSpPr>
        <p:spPr>
          <a:xfrm flipV="1">
            <a:off x="9950006" y="4664361"/>
            <a:ext cx="0" cy="387925"/>
          </a:xfrm>
          <a:prstGeom prst="straightConnector1">
            <a:avLst/>
          </a:prstGeom>
          <a:ln w="762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de flecha 74">
            <a:extLst>
              <a:ext uri="{FF2B5EF4-FFF2-40B4-BE49-F238E27FC236}">
                <a16:creationId xmlns:a16="http://schemas.microsoft.com/office/drawing/2014/main" id="{4A6A33A3-D17A-E4AB-331D-DD7B465E4A7A}"/>
              </a:ext>
            </a:extLst>
          </p:cNvPr>
          <p:cNvCxnSpPr>
            <a:cxnSpLocks/>
          </p:cNvCxnSpPr>
          <p:nvPr/>
        </p:nvCxnSpPr>
        <p:spPr>
          <a:xfrm flipV="1">
            <a:off x="10102406" y="4664361"/>
            <a:ext cx="0" cy="387925"/>
          </a:xfrm>
          <a:prstGeom prst="straightConnector1">
            <a:avLst/>
          </a:prstGeom>
          <a:ln w="762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id="{4D83A2D4-73B1-8927-C9EC-30E7DAFD9955}"/>
              </a:ext>
            </a:extLst>
          </p:cNvPr>
          <p:cNvSpPr txBox="1">
            <a:spLocks/>
          </p:cNvSpPr>
          <p:nvPr/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ctr" defTabSz="914400" rtl="0" eaLnBrk="1" latinLnBrk="0" hangingPunct="1"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95E168-DA5E-4888-8D8A-92B118324C14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9345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		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/>
              <a:t>*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sig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/>
              <a:t>ant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} 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tNodoDato</a:t>
            </a:r>
            <a:r>
              <a:rPr lang="es-ES" b="1" dirty="0"/>
              <a:t>*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primero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/>
              <a:t>ultimo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} </a:t>
            </a:r>
            <a:r>
              <a:rPr lang="es-ES" b="1" dirty="0" err="1">
                <a:solidFill>
                  <a:schemeClr val="bg2"/>
                </a:solidFill>
              </a:rPr>
              <a:t>tlListaDatos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Crece dinámicamente sin los sobrecostes de duplicar la estructura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u="sng" dirty="0"/>
              <a:t>Dinámica</a:t>
            </a:r>
            <a:r>
              <a:rPr lang="es-ES" dirty="0"/>
              <a:t>:  Lista dinámica doble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7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u="sng" dirty="0"/>
              <a:t>Dinámica</a:t>
            </a:r>
            <a:r>
              <a:rPr lang="es-ES" dirty="0"/>
              <a:t>:  Lista dinámica doble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6A8DA3-F7A4-246E-C3FD-2206DE72406A}"/>
              </a:ext>
            </a:extLst>
          </p:cNvPr>
          <p:cNvSpPr/>
          <p:nvPr/>
        </p:nvSpPr>
        <p:spPr>
          <a:xfrm>
            <a:off x="906444" y="1502354"/>
            <a:ext cx="4438065" cy="1233552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005DB49-54AF-E5AD-ACA3-9114B3351140}"/>
              </a:ext>
            </a:extLst>
          </p:cNvPr>
          <p:cNvSpPr txBox="1"/>
          <p:nvPr/>
        </p:nvSpPr>
        <p:spPr>
          <a:xfrm>
            <a:off x="3557045" y="2257772"/>
            <a:ext cx="1015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primero</a:t>
            </a: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52D19724-2DA3-7918-2E44-1876A3235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016470"/>
              </p:ext>
            </p:extLst>
          </p:nvPr>
        </p:nvGraphicFramePr>
        <p:xfrm>
          <a:off x="3030232" y="172289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C60E8E2-0AA9-186A-D5AD-E5218CD8DAA1}"/>
              </a:ext>
            </a:extLst>
          </p:cNvPr>
          <p:cNvSpPr txBox="1"/>
          <p:nvPr/>
        </p:nvSpPr>
        <p:spPr>
          <a:xfrm>
            <a:off x="2172509" y="174979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D0DB59-574C-8770-3F78-F927C86E2702}"/>
              </a:ext>
            </a:extLst>
          </p:cNvPr>
          <p:cNvSpPr txBox="1"/>
          <p:nvPr/>
        </p:nvSpPr>
        <p:spPr>
          <a:xfrm>
            <a:off x="906445" y="1873581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laLista</a:t>
            </a:r>
            <a:endParaRPr lang="es-ES" sz="2400" b="1" dirty="0"/>
          </a:p>
        </p:txBody>
      </p:sp>
      <p:cxnSp>
        <p:nvCxnSpPr>
          <p:cNvPr id="41" name="Conector: angular 40">
            <a:extLst>
              <a:ext uri="{FF2B5EF4-FFF2-40B4-BE49-F238E27FC236}">
                <a16:creationId xmlns:a16="http://schemas.microsoft.com/office/drawing/2014/main" id="{00BCECFC-D39B-7748-AC3B-F8381A6039E8}"/>
              </a:ext>
            </a:extLst>
          </p:cNvPr>
          <p:cNvCxnSpPr>
            <a:cxnSpLocks/>
            <a:stCxn id="9" idx="3"/>
            <a:endCxn id="82" idx="0"/>
          </p:cNvCxnSpPr>
          <p:nvPr/>
        </p:nvCxnSpPr>
        <p:spPr>
          <a:xfrm>
            <a:off x="4572190" y="2442438"/>
            <a:ext cx="364297" cy="766558"/>
          </a:xfrm>
          <a:prstGeom prst="bentConnector2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DC073270-B389-0F3A-91EF-2CE7220C4134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8493550" y="4974122"/>
            <a:ext cx="688958" cy="20652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: angular 64">
            <a:extLst>
              <a:ext uri="{FF2B5EF4-FFF2-40B4-BE49-F238E27FC236}">
                <a16:creationId xmlns:a16="http://schemas.microsoft.com/office/drawing/2014/main" id="{8907F40B-A476-DE67-1684-4EC128B46D1F}"/>
              </a:ext>
            </a:extLst>
          </p:cNvPr>
          <p:cNvCxnSpPr>
            <a:cxnSpLocks/>
          </p:cNvCxnSpPr>
          <p:nvPr/>
        </p:nvCxnSpPr>
        <p:spPr>
          <a:xfrm rot="5400000">
            <a:off x="6875888" y="920393"/>
            <a:ext cx="1224148" cy="6939529"/>
          </a:xfrm>
          <a:prstGeom prst="bentConnector4">
            <a:avLst>
              <a:gd name="adj1" fmla="val 65255"/>
              <a:gd name="adj2" fmla="val 109882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upo 85">
            <a:extLst>
              <a:ext uri="{FF2B5EF4-FFF2-40B4-BE49-F238E27FC236}">
                <a16:creationId xmlns:a16="http://schemas.microsoft.com/office/drawing/2014/main" id="{8D35DE2C-02A3-12C7-0361-35956887AEAE}"/>
              </a:ext>
            </a:extLst>
          </p:cNvPr>
          <p:cNvGrpSpPr/>
          <p:nvPr/>
        </p:nvGrpSpPr>
        <p:grpSpPr>
          <a:xfrm>
            <a:off x="11120269" y="4968684"/>
            <a:ext cx="482360" cy="388853"/>
            <a:chOff x="10832141" y="5276326"/>
            <a:chExt cx="674084" cy="388853"/>
          </a:xfrm>
        </p:grpSpPr>
        <p:cxnSp>
          <p:nvCxnSpPr>
            <p:cNvPr id="69" name="Conector recto de flecha 68">
              <a:extLst>
                <a:ext uri="{FF2B5EF4-FFF2-40B4-BE49-F238E27FC236}">
                  <a16:creationId xmlns:a16="http://schemas.microsoft.com/office/drawing/2014/main" id="{F2D5041F-8568-D3AC-20DF-A8A42A1190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32141" y="5482852"/>
              <a:ext cx="469042" cy="8266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de flecha 72">
              <a:extLst>
                <a:ext uri="{FF2B5EF4-FFF2-40B4-BE49-F238E27FC236}">
                  <a16:creationId xmlns:a16="http://schemas.microsoft.com/office/drawing/2014/main" id="{3750D662-CCB2-A988-B5B0-01A5E3B189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08957" y="5277254"/>
              <a:ext cx="0" cy="387925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de flecha 74">
              <a:extLst>
                <a:ext uri="{FF2B5EF4-FFF2-40B4-BE49-F238E27FC236}">
                  <a16:creationId xmlns:a16="http://schemas.microsoft.com/office/drawing/2014/main" id="{4A6A33A3-D17A-E4AB-331D-DD7B465E4A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06225" y="5276326"/>
              <a:ext cx="0" cy="387925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A07B1FC-6E5F-4586-FF8A-4C2E471476A9}"/>
              </a:ext>
            </a:extLst>
          </p:cNvPr>
          <p:cNvGrpSpPr/>
          <p:nvPr/>
        </p:nvGrpSpPr>
        <p:grpSpPr>
          <a:xfrm>
            <a:off x="9255856" y="4843025"/>
            <a:ext cx="1836578" cy="675538"/>
            <a:chOff x="8684253" y="4520508"/>
            <a:chExt cx="1836578" cy="675538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589267A9-C244-2CCD-936E-0BCD58A96781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dato6</a:t>
              </a:r>
              <a:endParaRPr lang="es-ES" b="1" dirty="0"/>
            </a:p>
          </p:txBody>
        </p:sp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02D16274-F8D1-0B44-3141-195683779280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A5026EFA-7828-19BA-F098-3896C1037148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2C72FFEA-A733-7C8A-1208-058B7B1E6C70}"/>
              </a:ext>
            </a:extLst>
          </p:cNvPr>
          <p:cNvGrpSpPr/>
          <p:nvPr/>
        </p:nvGrpSpPr>
        <p:grpSpPr>
          <a:xfrm>
            <a:off x="6656972" y="4842928"/>
            <a:ext cx="1836578" cy="675538"/>
            <a:chOff x="8684253" y="4520508"/>
            <a:chExt cx="1836578" cy="675538"/>
          </a:xfrm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797121F6-05C9-A789-41EC-6E0722153A92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dato5</a:t>
              </a:r>
              <a:endParaRPr lang="es-ES" b="1" dirty="0"/>
            </a:p>
          </p:txBody>
        </p: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30B23B82-669F-7A91-1A20-CD7D7BCEAFFB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C87C521A-7B0E-6555-2AA9-1CF6AF9BC164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EA189EEB-D822-DF27-14D3-18D402700FAB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8566898" y="5180841"/>
            <a:ext cx="688958" cy="22030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63324F18-CDD0-A9AE-9C79-B2500D0968EA}"/>
              </a:ext>
            </a:extLst>
          </p:cNvPr>
          <p:cNvCxnSpPr>
            <a:cxnSpLocks/>
            <a:stCxn id="58" idx="3"/>
          </p:cNvCxnSpPr>
          <p:nvPr/>
        </p:nvCxnSpPr>
        <p:spPr>
          <a:xfrm flipV="1">
            <a:off x="5899333" y="4968684"/>
            <a:ext cx="688958" cy="20652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upo 53">
            <a:extLst>
              <a:ext uri="{FF2B5EF4-FFF2-40B4-BE49-F238E27FC236}">
                <a16:creationId xmlns:a16="http://schemas.microsoft.com/office/drawing/2014/main" id="{AC04F30D-FFD8-9735-4ADA-0863E9C7EF62}"/>
              </a:ext>
            </a:extLst>
          </p:cNvPr>
          <p:cNvGrpSpPr/>
          <p:nvPr/>
        </p:nvGrpSpPr>
        <p:grpSpPr>
          <a:xfrm>
            <a:off x="4062755" y="4837490"/>
            <a:ext cx="1836578" cy="675538"/>
            <a:chOff x="8684253" y="4520508"/>
            <a:chExt cx="1836578" cy="675538"/>
          </a:xfrm>
        </p:grpSpPr>
        <p:sp>
          <p:nvSpPr>
            <p:cNvPr id="55" name="Rectángulo 54">
              <a:extLst>
                <a:ext uri="{FF2B5EF4-FFF2-40B4-BE49-F238E27FC236}">
                  <a16:creationId xmlns:a16="http://schemas.microsoft.com/office/drawing/2014/main" id="{CAE14C09-BAAD-C49C-7458-83CDEAB6194B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dato4</a:t>
              </a:r>
              <a:endParaRPr lang="es-ES" b="1" dirty="0"/>
            </a:p>
          </p:txBody>
        </p:sp>
        <p:sp>
          <p:nvSpPr>
            <p:cNvPr id="58" name="Rectángulo 57">
              <a:extLst>
                <a:ext uri="{FF2B5EF4-FFF2-40B4-BE49-F238E27FC236}">
                  <a16:creationId xmlns:a16="http://schemas.microsoft.com/office/drawing/2014/main" id="{865DD8D7-F935-4483-80E7-EDF16FFF7C9C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59" name="Rectángulo 58">
              <a:extLst>
                <a:ext uri="{FF2B5EF4-FFF2-40B4-BE49-F238E27FC236}">
                  <a16:creationId xmlns:a16="http://schemas.microsoft.com/office/drawing/2014/main" id="{86BDD10D-71FA-4449-E2BB-65C906ED7D8A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cxnSp>
        <p:nvCxnSpPr>
          <p:cNvPr id="60" name="Conector recto de flecha 59">
            <a:extLst>
              <a:ext uri="{FF2B5EF4-FFF2-40B4-BE49-F238E27FC236}">
                <a16:creationId xmlns:a16="http://schemas.microsoft.com/office/drawing/2014/main" id="{D9140F0B-C956-DBF9-FDC6-F1DA670B807D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5992360" y="5180744"/>
            <a:ext cx="664612" cy="22039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de flecha 66">
            <a:extLst>
              <a:ext uri="{FF2B5EF4-FFF2-40B4-BE49-F238E27FC236}">
                <a16:creationId xmlns:a16="http://schemas.microsoft.com/office/drawing/2014/main" id="{A32FDAFA-3F14-1364-E0EC-E33963553DA3}"/>
              </a:ext>
            </a:extLst>
          </p:cNvPr>
          <p:cNvCxnSpPr>
            <a:cxnSpLocks/>
            <a:stCxn id="77" idx="3"/>
          </p:cNvCxnSpPr>
          <p:nvPr/>
        </p:nvCxnSpPr>
        <p:spPr>
          <a:xfrm flipV="1">
            <a:off x="8448993" y="3345531"/>
            <a:ext cx="688958" cy="20652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upo 67">
            <a:extLst>
              <a:ext uri="{FF2B5EF4-FFF2-40B4-BE49-F238E27FC236}">
                <a16:creationId xmlns:a16="http://schemas.microsoft.com/office/drawing/2014/main" id="{EF05F839-AFAF-BD9B-50E7-89791A0089CA}"/>
              </a:ext>
            </a:extLst>
          </p:cNvPr>
          <p:cNvGrpSpPr/>
          <p:nvPr/>
        </p:nvGrpSpPr>
        <p:grpSpPr>
          <a:xfrm>
            <a:off x="9211299" y="3214434"/>
            <a:ext cx="1836578" cy="675538"/>
            <a:chOff x="8684253" y="4520508"/>
            <a:chExt cx="1836578" cy="675538"/>
          </a:xfrm>
        </p:grpSpPr>
        <p:sp>
          <p:nvSpPr>
            <p:cNvPr id="70" name="Rectángulo 69">
              <a:extLst>
                <a:ext uri="{FF2B5EF4-FFF2-40B4-BE49-F238E27FC236}">
                  <a16:creationId xmlns:a16="http://schemas.microsoft.com/office/drawing/2014/main" id="{D74D4565-BB8D-F577-8F1F-F00E6F5CEED6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dato3</a:t>
              </a:r>
              <a:endParaRPr lang="es-ES" b="1" dirty="0"/>
            </a:p>
          </p:txBody>
        </p:sp>
        <p:sp>
          <p:nvSpPr>
            <p:cNvPr id="71" name="Rectángulo 70">
              <a:extLst>
                <a:ext uri="{FF2B5EF4-FFF2-40B4-BE49-F238E27FC236}">
                  <a16:creationId xmlns:a16="http://schemas.microsoft.com/office/drawing/2014/main" id="{F3AFAD5A-4B7E-314B-5A61-8CD47487B2D2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72" name="Rectángulo 71">
              <a:extLst>
                <a:ext uri="{FF2B5EF4-FFF2-40B4-BE49-F238E27FC236}">
                  <a16:creationId xmlns:a16="http://schemas.microsoft.com/office/drawing/2014/main" id="{D01EB962-8C13-AA1E-AB68-4B1128C20ADF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grpSp>
        <p:nvGrpSpPr>
          <p:cNvPr id="74" name="Grupo 73">
            <a:extLst>
              <a:ext uri="{FF2B5EF4-FFF2-40B4-BE49-F238E27FC236}">
                <a16:creationId xmlns:a16="http://schemas.microsoft.com/office/drawing/2014/main" id="{49738A77-12A7-081E-A0B3-099C73828D87}"/>
              </a:ext>
            </a:extLst>
          </p:cNvPr>
          <p:cNvGrpSpPr/>
          <p:nvPr/>
        </p:nvGrpSpPr>
        <p:grpSpPr>
          <a:xfrm>
            <a:off x="6612415" y="3214337"/>
            <a:ext cx="1836578" cy="675538"/>
            <a:chOff x="8684253" y="4520508"/>
            <a:chExt cx="1836578" cy="675538"/>
          </a:xfrm>
        </p:grpSpPr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FDEFFFAF-D0DA-41F2-207C-9DD5273ECA76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dato2</a:t>
              </a:r>
              <a:endParaRPr lang="es-ES" b="1" dirty="0"/>
            </a:p>
          </p:txBody>
        </p:sp>
        <p:sp>
          <p:nvSpPr>
            <p:cNvPr id="77" name="Rectángulo 76">
              <a:extLst>
                <a:ext uri="{FF2B5EF4-FFF2-40B4-BE49-F238E27FC236}">
                  <a16:creationId xmlns:a16="http://schemas.microsoft.com/office/drawing/2014/main" id="{87142437-78DA-F4EA-9DAB-C3D8238FEEC6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78" name="Rectángulo 77">
              <a:extLst>
                <a:ext uri="{FF2B5EF4-FFF2-40B4-BE49-F238E27FC236}">
                  <a16:creationId xmlns:a16="http://schemas.microsoft.com/office/drawing/2014/main" id="{E8CB8E49-BAF0-B713-D7CC-FD7B400F087F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cxnSp>
        <p:nvCxnSpPr>
          <p:cNvPr id="79" name="Conector recto de flecha 78">
            <a:extLst>
              <a:ext uri="{FF2B5EF4-FFF2-40B4-BE49-F238E27FC236}">
                <a16:creationId xmlns:a16="http://schemas.microsoft.com/office/drawing/2014/main" id="{50F14964-49CC-B45E-7A8C-7E2BA9D7A5BC}"/>
              </a:ext>
            </a:extLst>
          </p:cNvPr>
          <p:cNvCxnSpPr>
            <a:cxnSpLocks/>
            <a:stCxn id="72" idx="1"/>
          </p:cNvCxnSpPr>
          <p:nvPr/>
        </p:nvCxnSpPr>
        <p:spPr>
          <a:xfrm flipH="1">
            <a:off x="8522341" y="3552250"/>
            <a:ext cx="688958" cy="22030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cto de flecha 79">
            <a:extLst>
              <a:ext uri="{FF2B5EF4-FFF2-40B4-BE49-F238E27FC236}">
                <a16:creationId xmlns:a16="http://schemas.microsoft.com/office/drawing/2014/main" id="{77EE9F66-0F33-243C-927A-B05EFDEB3774}"/>
              </a:ext>
            </a:extLst>
          </p:cNvPr>
          <p:cNvCxnSpPr>
            <a:cxnSpLocks/>
            <a:stCxn id="83" idx="3"/>
          </p:cNvCxnSpPr>
          <p:nvPr/>
        </p:nvCxnSpPr>
        <p:spPr>
          <a:xfrm flipV="1">
            <a:off x="5854776" y="3340093"/>
            <a:ext cx="688958" cy="20652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upo 80">
            <a:extLst>
              <a:ext uri="{FF2B5EF4-FFF2-40B4-BE49-F238E27FC236}">
                <a16:creationId xmlns:a16="http://schemas.microsoft.com/office/drawing/2014/main" id="{4EDC9217-9410-80DA-C138-D1257BCC738E}"/>
              </a:ext>
            </a:extLst>
          </p:cNvPr>
          <p:cNvGrpSpPr/>
          <p:nvPr/>
        </p:nvGrpSpPr>
        <p:grpSpPr>
          <a:xfrm>
            <a:off x="4018198" y="3208899"/>
            <a:ext cx="1836578" cy="675538"/>
            <a:chOff x="8684253" y="4520508"/>
            <a:chExt cx="1836578" cy="675538"/>
          </a:xfrm>
        </p:grpSpPr>
        <p:sp>
          <p:nvSpPr>
            <p:cNvPr id="82" name="Rectángulo 81">
              <a:extLst>
                <a:ext uri="{FF2B5EF4-FFF2-40B4-BE49-F238E27FC236}">
                  <a16:creationId xmlns:a16="http://schemas.microsoft.com/office/drawing/2014/main" id="{8BDFC0DD-5FA2-CAAD-6C3A-A5921F802ADA}"/>
                </a:ext>
              </a:extLst>
            </p:cNvPr>
            <p:cNvSpPr/>
            <p:nvPr/>
          </p:nvSpPr>
          <p:spPr>
            <a:xfrm>
              <a:off x="9189724" y="4520605"/>
              <a:ext cx="825636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/>
                <a:t>dato1</a:t>
              </a:r>
              <a:endParaRPr lang="es-ES" b="1" dirty="0"/>
            </a:p>
          </p:txBody>
        </p:sp>
        <p:sp>
          <p:nvSpPr>
            <p:cNvPr id="83" name="Rectángulo 82">
              <a:extLst>
                <a:ext uri="{FF2B5EF4-FFF2-40B4-BE49-F238E27FC236}">
                  <a16:creationId xmlns:a16="http://schemas.microsoft.com/office/drawing/2014/main" id="{4EB4FC43-68B0-9FA2-DAA1-88EE045D89F9}"/>
                </a:ext>
              </a:extLst>
            </p:cNvPr>
            <p:cNvSpPr/>
            <p:nvPr/>
          </p:nvSpPr>
          <p:spPr>
            <a:xfrm>
              <a:off x="9966010" y="4520508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sig</a:t>
              </a:r>
              <a:endParaRPr lang="es-ES" b="1" dirty="0"/>
            </a:p>
          </p:txBody>
        </p:sp>
        <p:sp>
          <p:nvSpPr>
            <p:cNvPr id="84" name="Rectángulo 83">
              <a:extLst>
                <a:ext uri="{FF2B5EF4-FFF2-40B4-BE49-F238E27FC236}">
                  <a16:creationId xmlns:a16="http://schemas.microsoft.com/office/drawing/2014/main" id="{706AFDDE-3530-00D0-6A8D-5C491F4219C0}"/>
                </a:ext>
              </a:extLst>
            </p:cNvPr>
            <p:cNvSpPr/>
            <p:nvPr/>
          </p:nvSpPr>
          <p:spPr>
            <a:xfrm>
              <a:off x="8684253" y="4520603"/>
              <a:ext cx="554821" cy="675441"/>
            </a:xfrm>
            <a:prstGeom prst="rect">
              <a:avLst/>
            </a:prstGeom>
            <a:solidFill>
              <a:schemeClr val="bg2"/>
            </a:solidFill>
            <a:ln w="762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s-ES" sz="2000" b="1" dirty="0" err="1"/>
                <a:t>ant</a:t>
              </a:r>
              <a:endParaRPr lang="es-ES" b="1" dirty="0"/>
            </a:p>
          </p:txBody>
        </p:sp>
      </p:grpSp>
      <p:cxnSp>
        <p:nvCxnSpPr>
          <p:cNvPr id="85" name="Conector recto de flecha 84">
            <a:extLst>
              <a:ext uri="{FF2B5EF4-FFF2-40B4-BE49-F238E27FC236}">
                <a16:creationId xmlns:a16="http://schemas.microsoft.com/office/drawing/2014/main" id="{1DB09C91-4E64-CC02-EBE9-1F96F7BD219F}"/>
              </a:ext>
            </a:extLst>
          </p:cNvPr>
          <p:cNvCxnSpPr>
            <a:cxnSpLocks/>
            <a:stCxn id="78" idx="1"/>
          </p:cNvCxnSpPr>
          <p:nvPr/>
        </p:nvCxnSpPr>
        <p:spPr>
          <a:xfrm flipH="1">
            <a:off x="5947803" y="3552153"/>
            <a:ext cx="664612" cy="220397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upo 86">
            <a:extLst>
              <a:ext uri="{FF2B5EF4-FFF2-40B4-BE49-F238E27FC236}">
                <a16:creationId xmlns:a16="http://schemas.microsoft.com/office/drawing/2014/main" id="{FBAF270E-CFBD-5F0A-EFB2-2588FDC4124E}"/>
              </a:ext>
            </a:extLst>
          </p:cNvPr>
          <p:cNvGrpSpPr/>
          <p:nvPr/>
        </p:nvGrpSpPr>
        <p:grpSpPr>
          <a:xfrm rot="10800000">
            <a:off x="3345766" y="3443356"/>
            <a:ext cx="642650" cy="387926"/>
            <a:chOff x="10903685" y="4677116"/>
            <a:chExt cx="642650" cy="387926"/>
          </a:xfrm>
        </p:grpSpPr>
        <p:cxnSp>
          <p:nvCxnSpPr>
            <p:cNvPr id="88" name="Conector recto de flecha 87">
              <a:extLst>
                <a:ext uri="{FF2B5EF4-FFF2-40B4-BE49-F238E27FC236}">
                  <a16:creationId xmlns:a16="http://schemas.microsoft.com/office/drawing/2014/main" id="{964E8109-3A0D-16F3-8B32-411E6D12FF7A}"/>
                </a:ext>
              </a:extLst>
            </p:cNvPr>
            <p:cNvCxnSpPr>
              <a:cxnSpLocks/>
            </p:cNvCxnSpPr>
            <p:nvPr/>
          </p:nvCxnSpPr>
          <p:spPr>
            <a:xfrm>
              <a:off x="10903685" y="4883740"/>
              <a:ext cx="450115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de flecha 88">
              <a:extLst>
                <a:ext uri="{FF2B5EF4-FFF2-40B4-BE49-F238E27FC236}">
                  <a16:creationId xmlns:a16="http://schemas.microsoft.com/office/drawing/2014/main" id="{9CE5E262-0F1D-E3DB-D1F5-6D41FB4F15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93935" y="4677117"/>
              <a:ext cx="0" cy="387925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de flecha 89">
              <a:extLst>
                <a:ext uri="{FF2B5EF4-FFF2-40B4-BE49-F238E27FC236}">
                  <a16:creationId xmlns:a16="http://schemas.microsoft.com/office/drawing/2014/main" id="{AAC72ABD-EF16-4634-9884-29293F6EC5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46335" y="4677116"/>
              <a:ext cx="0" cy="387925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Conector: angular 93">
            <a:extLst>
              <a:ext uri="{FF2B5EF4-FFF2-40B4-BE49-F238E27FC236}">
                <a16:creationId xmlns:a16="http://schemas.microsoft.com/office/drawing/2014/main" id="{81BAAD97-75AC-1552-CFE5-13C672002159}"/>
              </a:ext>
            </a:extLst>
          </p:cNvPr>
          <p:cNvCxnSpPr>
            <a:cxnSpLocks/>
          </p:cNvCxnSpPr>
          <p:nvPr/>
        </p:nvCxnSpPr>
        <p:spPr>
          <a:xfrm flipV="1">
            <a:off x="2857455" y="3896740"/>
            <a:ext cx="7913011" cy="411712"/>
          </a:xfrm>
          <a:prstGeom prst="bentConnector2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: angular 101">
            <a:extLst>
              <a:ext uri="{FF2B5EF4-FFF2-40B4-BE49-F238E27FC236}">
                <a16:creationId xmlns:a16="http://schemas.microsoft.com/office/drawing/2014/main" id="{E9FD5175-65BA-4AC0-EDBD-CF28630E0625}"/>
              </a:ext>
            </a:extLst>
          </p:cNvPr>
          <p:cNvCxnSpPr>
            <a:endCxn id="59" idx="1"/>
          </p:cNvCxnSpPr>
          <p:nvPr/>
        </p:nvCxnSpPr>
        <p:spPr>
          <a:xfrm>
            <a:off x="2802835" y="4308644"/>
            <a:ext cx="1259920" cy="866662"/>
          </a:xfrm>
          <a:prstGeom prst="bentConnector3">
            <a:avLst>
              <a:gd name="adj1" fmla="val 2288"/>
            </a:avLst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3C44DA82-7F3F-0B7B-1329-C586597CEA51}"/>
              </a:ext>
            </a:extLst>
          </p:cNvPr>
          <p:cNvSpPr txBox="1"/>
          <p:nvPr/>
        </p:nvSpPr>
        <p:spPr>
          <a:xfrm>
            <a:off x="2172509" y="2251541"/>
            <a:ext cx="1015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ultimo</a:t>
            </a:r>
          </a:p>
        </p:txBody>
      </p: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0CA7D2F6-F3F0-9A63-E21C-91577C556CBE}"/>
              </a:ext>
            </a:extLst>
          </p:cNvPr>
          <p:cNvCxnSpPr>
            <a:cxnSpLocks/>
            <a:stCxn id="108" idx="1"/>
            <a:endCxn id="35" idx="2"/>
          </p:cNvCxnSpPr>
          <p:nvPr/>
        </p:nvCxnSpPr>
        <p:spPr>
          <a:xfrm rot="10800000" flipH="1" flipV="1">
            <a:off x="2172509" y="2436207"/>
            <a:ext cx="8001636" cy="3082356"/>
          </a:xfrm>
          <a:prstGeom prst="bentConnector4">
            <a:avLst>
              <a:gd name="adj1" fmla="val -3908"/>
              <a:gd name="adj2" fmla="val 115259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Marcador de número de diapositiva 1">
            <a:extLst>
              <a:ext uri="{FF2B5EF4-FFF2-40B4-BE49-F238E27FC236}">
                <a16:creationId xmlns:a16="http://schemas.microsoft.com/office/drawing/2014/main" id="{B696F119-147F-1EDC-DDF3-37FAB45F7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821279" y="6118484"/>
            <a:ext cx="549442" cy="365125"/>
          </a:xfrm>
        </p:spPr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16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956990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169077D-EBA6-F661-54CC-F06D049CB8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17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C84BCD5-93EC-8EF0-1304-34124627DF9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22BD34-B108-11AD-6BDD-FF2EBF645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La memoria dinámica hay que borrarla.</a:t>
            </a:r>
          </a:p>
          <a:p>
            <a:r>
              <a:rPr lang="es-ES" dirty="0"/>
              <a:t>Las variables locales no son memoria dinámica y desaparecen al terminar el bloque.</a:t>
            </a:r>
          </a:p>
          <a:p>
            <a:r>
              <a:rPr lang="es-ES" dirty="0"/>
              <a:t>El nombre del array es el puntero a su primera posición, para acceder a las posiciones del </a:t>
            </a:r>
            <a:r>
              <a:rPr lang="es-ES"/>
              <a:t>array (tanto </a:t>
            </a:r>
            <a:r>
              <a:rPr lang="es-ES" dirty="0"/>
              <a:t>dinámico </a:t>
            </a:r>
            <a:r>
              <a:rPr lang="es-ES"/>
              <a:t>como estático) </a:t>
            </a:r>
            <a:r>
              <a:rPr lang="es-ES" dirty="0"/>
              <a:t>se utiliza </a:t>
            </a:r>
            <a:r>
              <a:rPr lang="es-ES" dirty="0" err="1"/>
              <a:t>elArray</a:t>
            </a:r>
            <a:r>
              <a:rPr lang="es-ES" dirty="0"/>
              <a:t>[3] y no (*</a:t>
            </a:r>
            <a:r>
              <a:rPr lang="es-ES" dirty="0" err="1"/>
              <a:t>elArray</a:t>
            </a:r>
            <a:r>
              <a:rPr lang="es-ES" dirty="0"/>
              <a:t>)[3]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CE43B883-99C9-1D8A-79B2-C3AEFD2DF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CUIDADO!</a:t>
            </a:r>
          </a:p>
        </p:txBody>
      </p:sp>
    </p:spTree>
    <p:extLst>
      <p:ext uri="{BB962C8B-B14F-4D97-AF65-F5344CB8AC3E}">
        <p14:creationId xmlns:p14="http://schemas.microsoft.com/office/powerpoint/2010/main" val="1649909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5510C5E-610C-0B4E-E8A2-B46AD6CE6D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18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B5465E-BB21-2019-9EDA-FCBDAC9D814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99611C0C-B373-45FE-2964-40E8DB95CD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38BBF654-B2CE-E8EF-6F76-02D84CF1D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gráfico 8">
            <a:extLst>
              <a:ext uri="{FF2B5EF4-FFF2-40B4-BE49-F238E27FC236}">
                <a16:creationId xmlns:a16="http://schemas.microsoft.com/office/drawing/2014/main" id="{986F45A8-C683-491A-FAA3-8FBD41A2FCC3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7066089" y="1246188"/>
            <a:ext cx="4284663" cy="4365625"/>
          </a:xfrm>
        </p:spPr>
      </p:sp>
      <p:pic>
        <p:nvPicPr>
          <p:cNvPr id="11" name="Imagen 10" descr="Diagrama&#10;&#10;Descripción generada automáticamente">
            <a:extLst>
              <a:ext uri="{FF2B5EF4-FFF2-40B4-BE49-F238E27FC236}">
                <a16:creationId xmlns:a16="http://schemas.microsoft.com/office/drawing/2014/main" id="{02BF18DD-E1E2-A392-90A3-F42CB6214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31" y="789622"/>
            <a:ext cx="10908752" cy="513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75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19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inicializaVector</a:t>
            </a:r>
            <a:r>
              <a:rPr lang="es-ES" b="1" dirty="0">
                <a:solidFill>
                  <a:schemeClr val="bg2"/>
                </a:solidFill>
              </a:rPr>
              <a:t> (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capacidadINI</a:t>
            </a:r>
            <a:r>
              <a:rPr lang="es-ES" b="1" dirty="0">
                <a:solidFill>
                  <a:schemeClr val="bg2"/>
                </a:solidFill>
              </a:rPr>
              <a:t>)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 = 0;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elVector.capacidad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 err="1">
                <a:solidFill>
                  <a:schemeClr val="bg2"/>
                </a:solidFill>
              </a:rPr>
              <a:t>capacidadINI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elVector.datos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/>
              <a:t>new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[</a:t>
            </a:r>
            <a:r>
              <a:rPr lang="es-ES" b="1" dirty="0" err="1"/>
              <a:t>elVector.capacidad</a:t>
            </a:r>
            <a:r>
              <a:rPr lang="es-ES" b="1" dirty="0"/>
              <a:t>]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El vector se crea en ejecución del tamaño que se quiera.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Vector (array dinámico)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1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CE5C80F-4A89-0230-F801-E8AF1BE47F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821279" y="6118484"/>
            <a:ext cx="549442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495E168-DA5E-4888-8D8A-92B118324C14}" type="slidenum">
              <a:rPr lang="es-ES" noProof="0" smtClean="0"/>
              <a:pPr rtl="0">
                <a:spcAft>
                  <a:spcPts val="600"/>
                </a:spcAft>
              </a:pPr>
              <a:t>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78D9B16-5DFA-5893-69F5-0DC8C3D5A9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38200" y="6118484"/>
            <a:ext cx="3398763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8AD130C-08B9-277E-2887-CD85B554F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ES" dirty="0"/>
              <a:t>Punteros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8D74322-7A0B-EADD-E820-CE30562BF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2608" y="1949708"/>
            <a:ext cx="5588726" cy="4351338"/>
          </a:xfrm>
        </p:spPr>
        <p:txBody>
          <a:bodyPr>
            <a:normAutofit fontScale="85000" lnSpcReduction="20000"/>
          </a:bodyPr>
          <a:lstStyle/>
          <a:p>
            <a:r>
              <a:rPr lang="es-ES" dirty="0"/>
              <a:t>Declaración:  </a:t>
            </a:r>
            <a:r>
              <a:rPr lang="es-E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tipoDato</a:t>
            </a:r>
            <a:r>
              <a:rPr lang="es-ES" dirty="0">
                <a:solidFill>
                  <a:schemeClr val="bg2"/>
                </a:solidFill>
              </a:rPr>
              <a:t>* </a:t>
            </a:r>
            <a:r>
              <a:rPr lang="es-ES" dirty="0" err="1">
                <a:solidFill>
                  <a:schemeClr val="bg2"/>
                </a:solidFill>
              </a:rPr>
              <a:t>nombreVar</a:t>
            </a:r>
            <a:endParaRPr lang="es-ES" dirty="0">
              <a:solidFill>
                <a:schemeClr val="bg2"/>
              </a:solidFill>
            </a:endParaRPr>
          </a:p>
          <a:p>
            <a:r>
              <a:rPr lang="es-ES" dirty="0"/>
              <a:t>Acceso al valor:  </a:t>
            </a:r>
            <a:r>
              <a:rPr lang="es-ES" dirty="0">
                <a:solidFill>
                  <a:schemeClr val="bg2"/>
                </a:solidFill>
              </a:rPr>
              <a:t>*</a:t>
            </a:r>
            <a:r>
              <a:rPr lang="es-ES" dirty="0" err="1">
                <a:solidFill>
                  <a:schemeClr val="bg2"/>
                </a:solidFill>
              </a:rPr>
              <a:t>nombreVar</a:t>
            </a:r>
            <a:endParaRPr lang="es-ES" dirty="0">
              <a:solidFill>
                <a:schemeClr val="bg2"/>
              </a:solidFill>
            </a:endParaRPr>
          </a:p>
          <a:p>
            <a:r>
              <a:rPr lang="es-ES" dirty="0"/>
              <a:t>Inicialización: </a:t>
            </a:r>
            <a:r>
              <a:rPr lang="es-ES" dirty="0">
                <a:solidFill>
                  <a:schemeClr val="bg2"/>
                </a:solidFill>
              </a:rPr>
              <a:t>=, NULL, new</a:t>
            </a:r>
          </a:p>
          <a:p>
            <a:r>
              <a:rPr lang="es-ES" dirty="0"/>
              <a:t>Dirección: </a:t>
            </a:r>
            <a:r>
              <a:rPr lang="es-ES" dirty="0">
                <a:solidFill>
                  <a:schemeClr val="bg2"/>
                </a:solidFill>
              </a:rPr>
              <a:t>&amp;</a:t>
            </a:r>
            <a:r>
              <a:rPr lang="es-ES" dirty="0" err="1">
                <a:solidFill>
                  <a:schemeClr val="bg2"/>
                </a:solidFill>
              </a:rPr>
              <a:t>nombreVar</a:t>
            </a:r>
            <a:endParaRPr lang="es-ES" dirty="0">
              <a:solidFill>
                <a:schemeClr val="bg2"/>
              </a:solidFill>
            </a:endParaRPr>
          </a:p>
          <a:p>
            <a:endParaRPr lang="es-ES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dirty="0">
                <a:solidFill>
                  <a:schemeClr val="bg2"/>
                </a:solidFill>
              </a:rPr>
              <a:t>Memoria dinámica:</a:t>
            </a:r>
          </a:p>
          <a:p>
            <a:r>
              <a:rPr lang="en-US" dirty="0" err="1"/>
              <a:t>Pedir</a:t>
            </a:r>
            <a:r>
              <a:rPr lang="en-US" dirty="0"/>
              <a:t> </a:t>
            </a:r>
            <a:r>
              <a:rPr lang="en-US" dirty="0" err="1"/>
              <a:t>memoria</a:t>
            </a:r>
            <a:r>
              <a:rPr lang="en-US"/>
              <a:t>: </a:t>
            </a:r>
            <a:r>
              <a:rPr lang="en-US">
                <a:solidFill>
                  <a:schemeClr val="bg2"/>
                </a:solidFill>
              </a:rPr>
              <a:t>new, </a:t>
            </a:r>
            <a:r>
              <a:rPr lang="en-US" dirty="0">
                <a:solidFill>
                  <a:schemeClr val="bg2"/>
                </a:solidFill>
              </a:rPr>
              <a:t>new …[size]</a:t>
            </a:r>
          </a:p>
          <a:p>
            <a:r>
              <a:rPr lang="en-US" dirty="0" err="1"/>
              <a:t>Liberar</a:t>
            </a:r>
            <a:r>
              <a:rPr lang="en-US" dirty="0"/>
              <a:t> </a:t>
            </a:r>
            <a:r>
              <a:rPr lang="en-US" dirty="0" err="1"/>
              <a:t>memoria</a:t>
            </a:r>
            <a:r>
              <a:rPr lang="en-US" dirty="0"/>
              <a:t>: </a:t>
            </a:r>
            <a:r>
              <a:rPr lang="en-US" dirty="0">
                <a:solidFill>
                  <a:schemeClr val="bg2"/>
                </a:solidFill>
              </a:rPr>
              <a:t>delete, delete[]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dirty="0">
                <a:solidFill>
                  <a:schemeClr val="bg2"/>
                </a:solidFill>
              </a:rPr>
              <a:t>Punteros a estructuras:</a:t>
            </a:r>
          </a:p>
          <a:p>
            <a:r>
              <a:rPr lang="es-ES" dirty="0"/>
              <a:t>Acceso al valor:  </a:t>
            </a:r>
            <a:r>
              <a:rPr lang="es-ES" dirty="0" err="1">
                <a:solidFill>
                  <a:schemeClr val="bg2"/>
                </a:solidFill>
              </a:rPr>
              <a:t>varPtrStruct</a:t>
            </a:r>
            <a:r>
              <a:rPr lang="es-ES" dirty="0">
                <a:solidFill>
                  <a:schemeClr val="bg2"/>
                </a:solidFill>
              </a:rPr>
              <a:t>-&gt;campo</a:t>
            </a:r>
          </a:p>
          <a:p>
            <a:pPr marL="0" indent="0">
              <a:buNone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C3ED4379-2A12-42A3-FE4C-3D47D00FA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1279" y="1825625"/>
            <a:ext cx="6370721" cy="47972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1600" dirty="0" err="1"/>
              <a:t>int</a:t>
            </a:r>
            <a:r>
              <a:rPr lang="es-ES" sz="1600" dirty="0"/>
              <a:t> </a:t>
            </a:r>
            <a:r>
              <a:rPr lang="es-ES" sz="1600" dirty="0" err="1"/>
              <a:t>elInt</a:t>
            </a:r>
            <a:r>
              <a:rPr lang="es-ES" sz="1600" dirty="0"/>
              <a:t>;</a:t>
            </a:r>
          </a:p>
          <a:p>
            <a:pPr marL="0" indent="0">
              <a:buNone/>
            </a:pPr>
            <a:r>
              <a:rPr lang="it-IT" sz="1600" dirty="0"/>
              <a:t>int* ptrInt;         /* Puntero a entero */</a:t>
            </a:r>
          </a:p>
          <a:p>
            <a:pPr marL="0" indent="0">
              <a:buNone/>
            </a:pPr>
            <a:r>
              <a:rPr lang="it-IT" sz="1600" dirty="0"/>
              <a:t>int** ptrPtrInt;     /* Puntero a puntero entero */</a:t>
            </a:r>
          </a:p>
          <a:p>
            <a:pPr marL="0" indent="0">
              <a:buNone/>
            </a:pPr>
            <a:endParaRPr lang="es-ES" sz="1600" dirty="0"/>
          </a:p>
          <a:p>
            <a:pPr marL="0" indent="0">
              <a:buNone/>
            </a:pPr>
            <a:r>
              <a:rPr lang="es-ES" sz="1600" dirty="0" err="1"/>
              <a:t>ptrPtrInt</a:t>
            </a:r>
            <a:r>
              <a:rPr lang="es-ES" sz="1600" dirty="0"/>
              <a:t> = &amp;</a:t>
            </a:r>
            <a:r>
              <a:rPr lang="es-ES" sz="1600" dirty="0" err="1"/>
              <a:t>ptrInt</a:t>
            </a:r>
            <a:r>
              <a:rPr lang="es-ES" sz="1600" dirty="0"/>
              <a:t>; /* Puntero contiene dirección de puntero entero */</a:t>
            </a:r>
          </a:p>
          <a:p>
            <a:pPr marL="0" indent="0">
              <a:buNone/>
            </a:pPr>
            <a:r>
              <a:rPr lang="es-ES" sz="1600" dirty="0" err="1"/>
              <a:t>ptrInt</a:t>
            </a:r>
            <a:r>
              <a:rPr lang="es-ES" sz="1600" dirty="0"/>
              <a:t> = &amp;</a:t>
            </a:r>
            <a:r>
              <a:rPr lang="es-ES" sz="1600" dirty="0" err="1"/>
              <a:t>elInt</a:t>
            </a:r>
            <a:r>
              <a:rPr lang="es-ES" sz="1600" dirty="0"/>
              <a:t>;     /* Puntero contiene dirección de entero */</a:t>
            </a:r>
          </a:p>
          <a:p>
            <a:pPr marL="0" indent="0">
              <a:buNone/>
            </a:pPr>
            <a:endParaRPr lang="es-ES" sz="1600" dirty="0"/>
          </a:p>
          <a:p>
            <a:pPr marL="0" indent="0">
              <a:buNone/>
            </a:pPr>
            <a:r>
              <a:rPr lang="es-ES" sz="1600" dirty="0" err="1"/>
              <a:t>elInt</a:t>
            </a:r>
            <a:r>
              <a:rPr lang="es-ES" sz="1600" dirty="0"/>
              <a:t> = 2;           /* Asignación directa */</a:t>
            </a:r>
          </a:p>
          <a:p>
            <a:pPr marL="0" indent="0">
              <a:buNone/>
            </a:pPr>
            <a:r>
              <a:rPr lang="es-ES" sz="1600" dirty="0"/>
              <a:t>*</a:t>
            </a:r>
            <a:r>
              <a:rPr lang="es-ES" sz="1600" dirty="0" err="1"/>
              <a:t>ptrInt</a:t>
            </a:r>
            <a:r>
              <a:rPr lang="es-ES" sz="1600" dirty="0"/>
              <a:t> = 20;        /* Asignación indirecta */</a:t>
            </a:r>
          </a:p>
          <a:p>
            <a:pPr marL="0" indent="0">
              <a:buNone/>
            </a:pPr>
            <a:r>
              <a:rPr lang="es-ES" sz="1600" dirty="0"/>
              <a:t>**</a:t>
            </a:r>
            <a:r>
              <a:rPr lang="es-ES" sz="1600" dirty="0" err="1"/>
              <a:t>ptrPtrInt</a:t>
            </a:r>
            <a:r>
              <a:rPr lang="es-ES" sz="1600" dirty="0"/>
              <a:t> = 30;    /* Asignación con doble </a:t>
            </a:r>
            <a:r>
              <a:rPr lang="es-ES" sz="1600" dirty="0" err="1"/>
              <a:t>indirección</a:t>
            </a:r>
            <a:r>
              <a:rPr lang="es-ES" sz="1600" dirty="0"/>
              <a:t> */</a:t>
            </a:r>
            <a:endParaRPr lang="en-US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286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5510C5E-610C-0B4E-E8A2-B46AD6CE6D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20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B5465E-BB21-2019-9EDA-FCBDAC9D814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99611C0C-B373-45FE-2964-40E8DB95CD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38BBF654-B2CE-E8EF-6F76-02D84CF1D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gráfico 8">
            <a:extLst>
              <a:ext uri="{FF2B5EF4-FFF2-40B4-BE49-F238E27FC236}">
                <a16:creationId xmlns:a16="http://schemas.microsoft.com/office/drawing/2014/main" id="{986F45A8-C683-491A-FAA3-8FBD41A2FCC3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7066089" y="1246188"/>
            <a:ext cx="4284663" cy="4365625"/>
          </a:xfrm>
        </p:spPr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47C8D192-2021-9831-9EC5-9F7071833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88" y="495956"/>
            <a:ext cx="10859126" cy="511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36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5510C5E-610C-0B4E-E8A2-B46AD6CE6D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21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B5465E-BB21-2019-9EDA-FCBDAC9D814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99611C0C-B373-45FE-2964-40E8DB95CD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9084" y="4213883"/>
            <a:ext cx="10258552" cy="365125"/>
          </a:xfrm>
        </p:spPr>
        <p:txBody>
          <a:bodyPr/>
          <a:lstStyle/>
          <a:p>
            <a:r>
              <a:rPr lang="es-ES" dirty="0"/>
              <a:t>https://users.dcc.uchile.cl/~bebustos/apuntes/cc30a/Estructuras/</a:t>
            </a:r>
          </a:p>
        </p:txBody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3BF297A1-5628-F290-E21F-5EDDC4E8B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84" y="543983"/>
            <a:ext cx="10149916" cy="249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582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5510C5E-610C-0B4E-E8A2-B46AD6CE6D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B5465E-BB21-2019-9EDA-FCBDAC9D814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99611C0C-B373-45FE-2964-40E8DB95CD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2778" y="4200016"/>
            <a:ext cx="10258552" cy="365125"/>
          </a:xfrm>
        </p:spPr>
        <p:txBody>
          <a:bodyPr/>
          <a:lstStyle/>
          <a:p>
            <a:r>
              <a:rPr lang="es-ES" dirty="0"/>
              <a:t>https://users.dcc.uchile.cl/~bebustos/apuntes/cc30a/Estructuras/</a:t>
            </a:r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60664AB2-97C4-59AB-ED2F-73806644D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78645"/>
            <a:ext cx="10621410" cy="23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5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s-ES" dirty="0"/>
              <a:t>Estructuras con </a:t>
            </a:r>
            <a:r>
              <a:rPr lang="es-ES" dirty="0" err="1"/>
              <a:t>memoría</a:t>
            </a:r>
            <a:r>
              <a:rPr lang="es-ES" dirty="0"/>
              <a:t> dinámica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2810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4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456" y="1825625"/>
            <a:ext cx="1038134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/>
              <a:t>*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tPtrDato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tPtrDato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datos</a:t>
            </a:r>
            <a:r>
              <a:rPr lang="es-ES" b="1" dirty="0">
                <a:solidFill>
                  <a:schemeClr val="bg2"/>
                </a:solidFill>
              </a:rPr>
              <a:t>[MAX_DATOS];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} </a:t>
            </a:r>
            <a:r>
              <a:rPr lang="es-ES" b="1" dirty="0" err="1">
                <a:solidFill>
                  <a:schemeClr val="bg2"/>
                </a:solidFill>
              </a:rPr>
              <a:t>tArrayPtrDato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inicializaArray</a:t>
            </a:r>
            <a:r>
              <a:rPr lang="es-ES" b="1" dirty="0">
                <a:solidFill>
                  <a:schemeClr val="bg2"/>
                </a:solidFill>
              </a:rPr>
              <a:t>( </a:t>
            </a:r>
            <a:r>
              <a:rPr lang="es-ES" b="1" dirty="0" err="1">
                <a:solidFill>
                  <a:schemeClr val="bg2"/>
                </a:solidFill>
              </a:rPr>
              <a:t>tArrayPtrDato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elArray</a:t>
            </a:r>
            <a:r>
              <a:rPr lang="es-ES" b="1" dirty="0">
                <a:solidFill>
                  <a:schemeClr val="bg2"/>
                </a:solidFill>
              </a:rPr>
              <a:t>){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elArray.nElem</a:t>
            </a:r>
            <a:r>
              <a:rPr lang="es-ES" b="1" dirty="0">
                <a:solidFill>
                  <a:schemeClr val="bg2"/>
                </a:solidFill>
              </a:rPr>
              <a:t> = 0;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Menos costosa la ordenación de estructuras “grandes”.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Array de Punteros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48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Array de Punteros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6A8DA3-F7A4-246E-C3FD-2206DE72406A}"/>
              </a:ext>
            </a:extLst>
          </p:cNvPr>
          <p:cNvSpPr/>
          <p:nvPr/>
        </p:nvSpPr>
        <p:spPr>
          <a:xfrm>
            <a:off x="1049866" y="2019892"/>
            <a:ext cx="714586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8" name="Tabla 10">
            <a:extLst>
              <a:ext uri="{FF2B5EF4-FFF2-40B4-BE49-F238E27FC236}">
                <a16:creationId xmlns:a16="http://schemas.microsoft.com/office/drawing/2014/main" id="{520122AA-4D89-4E77-DC60-2686B9545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227070"/>
              </p:ext>
            </p:extLst>
          </p:nvPr>
        </p:nvGraphicFramePr>
        <p:xfrm>
          <a:off x="3168742" y="2857772"/>
          <a:ext cx="4925390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6254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587537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82878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40401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268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4005DB49-54AF-E5AD-ACA3-9114B3351140}"/>
              </a:ext>
            </a:extLst>
          </p:cNvPr>
          <p:cNvSpPr txBox="1"/>
          <p:nvPr/>
        </p:nvSpPr>
        <p:spPr>
          <a:xfrm>
            <a:off x="2311019" y="3241312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52D19724-2DA3-7918-2E44-1876A3235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09652"/>
              </p:ext>
            </p:extLst>
          </p:nvPr>
        </p:nvGraphicFramePr>
        <p:xfrm>
          <a:off x="3168742" y="2244549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C60E8E2-0AA9-186A-D5AD-E5218CD8DAA1}"/>
              </a:ext>
            </a:extLst>
          </p:cNvPr>
          <p:cNvSpPr txBox="1"/>
          <p:nvPr/>
        </p:nvSpPr>
        <p:spPr>
          <a:xfrm>
            <a:off x="2311019" y="2271457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D0DB59-574C-8770-3F78-F927C86E2702}"/>
              </a:ext>
            </a:extLst>
          </p:cNvPr>
          <p:cNvSpPr txBox="1"/>
          <p:nvPr/>
        </p:nvSpPr>
        <p:spPr>
          <a:xfrm>
            <a:off x="1158576" y="2802551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id="{63AA0326-F47D-87F2-AC77-A2A03EB01DB9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6067290" y="3471911"/>
            <a:ext cx="13588" cy="1754058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F8F01CF8-8CD2-AA1F-BC02-5CAE2DE480E9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6609309" y="3411071"/>
            <a:ext cx="18525" cy="76708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89267A9-C244-2CCD-936E-0BCD58A96781}"/>
              </a:ext>
            </a:extLst>
          </p:cNvPr>
          <p:cNvSpPr/>
          <p:nvPr/>
        </p:nvSpPr>
        <p:spPr>
          <a:xfrm>
            <a:off x="6215016" y="4178151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dato7</a:t>
            </a:r>
            <a:endParaRPr lang="es-ES" b="1" dirty="0"/>
          </a:p>
        </p:txBody>
      </p: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D78843DC-F514-C783-12E2-EEB758770FD2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7072004" y="3474987"/>
            <a:ext cx="930790" cy="178164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>
            <a:extLst>
              <a:ext uri="{FF2B5EF4-FFF2-40B4-BE49-F238E27FC236}">
                <a16:creationId xmlns:a16="http://schemas.microsoft.com/office/drawing/2014/main" id="{06278337-880F-FB7A-AA7B-C211BC7B4A31}"/>
              </a:ext>
            </a:extLst>
          </p:cNvPr>
          <p:cNvSpPr/>
          <p:nvPr/>
        </p:nvSpPr>
        <p:spPr>
          <a:xfrm>
            <a:off x="7498764" y="5256628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50486A99-CFC6-170A-4107-5BADC677217C}"/>
              </a:ext>
            </a:extLst>
          </p:cNvPr>
          <p:cNvSpPr/>
          <p:nvPr/>
        </p:nvSpPr>
        <p:spPr>
          <a:xfrm>
            <a:off x="5668060" y="5225969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dato6</a:t>
            </a:r>
            <a:endParaRPr lang="es-ES" b="1" dirty="0"/>
          </a:p>
        </p:txBody>
      </p: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F66ED82D-6787-5D24-BD7B-3AFC5A4387BA}"/>
              </a:ext>
            </a:extLst>
          </p:cNvPr>
          <p:cNvCxnSpPr>
            <a:cxnSpLocks/>
            <a:endCxn id="57" idx="0"/>
          </p:cNvCxnSpPr>
          <p:nvPr/>
        </p:nvCxnSpPr>
        <p:spPr>
          <a:xfrm>
            <a:off x="4977975" y="3471911"/>
            <a:ext cx="23836" cy="1754059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575BD9E3-8E04-C383-0469-2C7FDDF4EF22}"/>
              </a:ext>
            </a:extLst>
          </p:cNvPr>
          <p:cNvCxnSpPr>
            <a:cxnSpLocks/>
            <a:endCxn id="56" idx="0"/>
          </p:cNvCxnSpPr>
          <p:nvPr/>
        </p:nvCxnSpPr>
        <p:spPr>
          <a:xfrm>
            <a:off x="5529714" y="3388411"/>
            <a:ext cx="0" cy="78916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ángulo 55">
            <a:extLst>
              <a:ext uri="{FF2B5EF4-FFF2-40B4-BE49-F238E27FC236}">
                <a16:creationId xmlns:a16="http://schemas.microsoft.com/office/drawing/2014/main" id="{F013B457-74F4-4BAE-36DE-4F5844421AB9}"/>
              </a:ext>
            </a:extLst>
          </p:cNvPr>
          <p:cNvSpPr/>
          <p:nvPr/>
        </p:nvSpPr>
        <p:spPr>
          <a:xfrm>
            <a:off x="5116896" y="417757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dato5</a:t>
            </a:r>
            <a:endParaRPr lang="es-ES" b="1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70B77B8F-A860-CC9C-0E1C-01929F033789}"/>
              </a:ext>
            </a:extLst>
          </p:cNvPr>
          <p:cNvSpPr/>
          <p:nvPr/>
        </p:nvSpPr>
        <p:spPr>
          <a:xfrm>
            <a:off x="4588993" y="5225970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dato4</a:t>
            </a:r>
            <a:endParaRPr lang="es-ES" b="1" dirty="0"/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A2BA4DB8-74BC-FF7F-F42B-0BF2BCC91C09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7498764" y="3441431"/>
            <a:ext cx="2166344" cy="1917293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36C5C62C-F310-A380-08AD-5B1F90C2649F}"/>
              </a:ext>
            </a:extLst>
          </p:cNvPr>
          <p:cNvSpPr/>
          <p:nvPr/>
        </p:nvSpPr>
        <p:spPr>
          <a:xfrm>
            <a:off x="9161078" y="5358724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1ACED583-E251-E353-5AAE-403F98F02B91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7848836" y="3441431"/>
            <a:ext cx="2747062" cy="94376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>
            <a:extLst>
              <a:ext uri="{FF2B5EF4-FFF2-40B4-BE49-F238E27FC236}">
                <a16:creationId xmlns:a16="http://schemas.microsoft.com/office/drawing/2014/main" id="{F00725FF-2C06-FC8D-4E5E-60C2C17CF63F}"/>
              </a:ext>
            </a:extLst>
          </p:cNvPr>
          <p:cNvSpPr/>
          <p:nvPr/>
        </p:nvSpPr>
        <p:spPr>
          <a:xfrm>
            <a:off x="10091868" y="4385192"/>
            <a:ext cx="1008059" cy="709646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salvaje</a:t>
            </a:r>
            <a:endParaRPr lang="es-ES" b="1" dirty="0"/>
          </a:p>
        </p:txBody>
      </p: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6B9C45A-3FE0-677F-313F-0EF6826A4A6D}"/>
              </a:ext>
            </a:extLst>
          </p:cNvPr>
          <p:cNvCxnSpPr>
            <a:cxnSpLocks/>
            <a:endCxn id="26" idx="0"/>
          </p:cNvCxnSpPr>
          <p:nvPr/>
        </p:nvCxnSpPr>
        <p:spPr>
          <a:xfrm flipH="1">
            <a:off x="3922185" y="3471911"/>
            <a:ext cx="10998" cy="1754059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B4433F69-959E-E444-5128-844B1BD6F286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4467727" y="3388411"/>
            <a:ext cx="0" cy="78916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AE0D3502-7D43-0A2A-166A-F83088D78253}"/>
              </a:ext>
            </a:extLst>
          </p:cNvPr>
          <p:cNvSpPr/>
          <p:nvPr/>
        </p:nvSpPr>
        <p:spPr>
          <a:xfrm>
            <a:off x="4054909" y="4177573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dato3</a:t>
            </a:r>
            <a:endParaRPr lang="es-ES" b="1" dirty="0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7536242-3E6D-2AC2-64A0-927E91C2C107}"/>
              </a:ext>
            </a:extLst>
          </p:cNvPr>
          <p:cNvSpPr/>
          <p:nvPr/>
        </p:nvSpPr>
        <p:spPr>
          <a:xfrm>
            <a:off x="3509367" y="5225970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dato2</a:t>
            </a:r>
            <a:endParaRPr lang="es-ES" b="1" dirty="0"/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ACC988AC-B3CD-DF6F-129F-21EBC847489B}"/>
              </a:ext>
            </a:extLst>
          </p:cNvPr>
          <p:cNvCxnSpPr>
            <a:cxnSpLocks/>
            <a:endCxn id="36" idx="0"/>
          </p:cNvCxnSpPr>
          <p:nvPr/>
        </p:nvCxnSpPr>
        <p:spPr>
          <a:xfrm>
            <a:off x="3393052" y="3402108"/>
            <a:ext cx="0" cy="789162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251A080-4E07-9D70-B325-3B19C0FB648F}"/>
              </a:ext>
            </a:extLst>
          </p:cNvPr>
          <p:cNvSpPr/>
          <p:nvPr/>
        </p:nvSpPr>
        <p:spPr>
          <a:xfrm>
            <a:off x="2980234" y="4191270"/>
            <a:ext cx="825636" cy="675441"/>
          </a:xfrm>
          <a:prstGeom prst="rect">
            <a:avLst/>
          </a:prstGeom>
          <a:solidFill>
            <a:schemeClr val="bg2"/>
          </a:solidFill>
          <a:ln w="762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ES" sz="2000" b="1" dirty="0"/>
              <a:t>dato1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3818100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6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ES" sz="2900" b="1" dirty="0" err="1">
                <a:solidFill>
                  <a:schemeClr val="bg2"/>
                </a:solidFill>
              </a:rPr>
              <a:t>void</a:t>
            </a:r>
            <a:r>
              <a:rPr lang="es-ES" sz="2900" b="1" dirty="0">
                <a:solidFill>
                  <a:schemeClr val="bg2"/>
                </a:solidFill>
              </a:rPr>
              <a:t> </a:t>
            </a:r>
            <a:r>
              <a:rPr lang="es-ES" sz="2900" b="1" dirty="0" err="1">
                <a:solidFill>
                  <a:schemeClr val="bg2"/>
                </a:solidFill>
              </a:rPr>
              <a:t>deleteArrayPtr</a:t>
            </a:r>
            <a:r>
              <a:rPr lang="es-ES" sz="2900" b="1" dirty="0">
                <a:solidFill>
                  <a:schemeClr val="bg2"/>
                </a:solidFill>
              </a:rPr>
              <a:t>(</a:t>
            </a:r>
            <a:r>
              <a:rPr lang="es-ES" sz="2900" b="1" dirty="0" err="1">
                <a:solidFill>
                  <a:schemeClr val="bg2"/>
                </a:solidFill>
              </a:rPr>
              <a:t>tArrayPtrDato</a:t>
            </a:r>
            <a:r>
              <a:rPr lang="es-ES" sz="2900" b="1" dirty="0">
                <a:solidFill>
                  <a:schemeClr val="bg2"/>
                </a:solidFill>
              </a:rPr>
              <a:t> &amp; </a:t>
            </a:r>
            <a:r>
              <a:rPr lang="es-ES" sz="2900" b="1" dirty="0" err="1">
                <a:solidFill>
                  <a:schemeClr val="bg2"/>
                </a:solidFill>
              </a:rPr>
              <a:t>elArray</a:t>
            </a:r>
            <a:r>
              <a:rPr lang="es-ES" sz="2900" b="1" dirty="0">
                <a:solidFill>
                  <a:schemeClr val="bg2"/>
                </a:solidFill>
              </a:rPr>
              <a:t> ){</a:t>
            </a:r>
          </a:p>
          <a:p>
            <a:pPr marL="457200" lvl="1" indent="0">
              <a:buNone/>
            </a:pPr>
            <a:r>
              <a:rPr lang="es-ES" sz="2900" b="1" dirty="0">
                <a:solidFill>
                  <a:schemeClr val="bg2"/>
                </a:solidFill>
              </a:rPr>
              <a:t> </a:t>
            </a:r>
            <a:r>
              <a:rPr lang="es-ES" sz="2900" b="1" dirty="0" err="1">
                <a:solidFill>
                  <a:schemeClr val="bg2"/>
                </a:solidFill>
              </a:rPr>
              <a:t>for</a:t>
            </a:r>
            <a:r>
              <a:rPr lang="es-ES" sz="2900" b="1" dirty="0">
                <a:solidFill>
                  <a:schemeClr val="bg2"/>
                </a:solidFill>
              </a:rPr>
              <a:t> (</a:t>
            </a:r>
            <a:r>
              <a:rPr lang="es-ES" sz="2900" b="1" dirty="0" err="1">
                <a:solidFill>
                  <a:schemeClr val="bg2"/>
                </a:solidFill>
              </a:rPr>
              <a:t>int</a:t>
            </a:r>
            <a:r>
              <a:rPr lang="es-ES" sz="2900" b="1" dirty="0">
                <a:solidFill>
                  <a:schemeClr val="bg2"/>
                </a:solidFill>
              </a:rPr>
              <a:t> i = 0; i &lt; </a:t>
            </a:r>
            <a:r>
              <a:rPr lang="es-ES" sz="2900" b="1" dirty="0" err="1">
                <a:solidFill>
                  <a:schemeClr val="bg2"/>
                </a:solidFill>
              </a:rPr>
              <a:t>elArray.nElem</a:t>
            </a:r>
            <a:r>
              <a:rPr lang="es-ES" sz="2900" b="1" dirty="0">
                <a:solidFill>
                  <a:schemeClr val="bg2"/>
                </a:solidFill>
              </a:rPr>
              <a:t>; i++)</a:t>
            </a:r>
          </a:p>
          <a:p>
            <a:pPr marL="457200" lvl="1" indent="0">
              <a:buNone/>
            </a:pPr>
            <a:r>
              <a:rPr lang="es-ES" sz="2900" b="1" dirty="0">
                <a:solidFill>
                  <a:schemeClr val="bg2"/>
                </a:solidFill>
              </a:rPr>
              <a:t>	{  </a:t>
            </a:r>
            <a:r>
              <a:rPr lang="es-ES" sz="2900" b="1" dirty="0" err="1"/>
              <a:t>delete</a:t>
            </a:r>
            <a:r>
              <a:rPr lang="es-ES" sz="2900" b="1" dirty="0">
                <a:solidFill>
                  <a:schemeClr val="bg2"/>
                </a:solidFill>
              </a:rPr>
              <a:t> </a:t>
            </a:r>
            <a:r>
              <a:rPr lang="es-ES" sz="2900" b="1" dirty="0" err="1">
                <a:solidFill>
                  <a:schemeClr val="bg2"/>
                </a:solidFill>
              </a:rPr>
              <a:t>elArray.datos</a:t>
            </a:r>
            <a:r>
              <a:rPr lang="es-ES" sz="2900" b="1" dirty="0">
                <a:solidFill>
                  <a:schemeClr val="bg2"/>
                </a:solidFill>
              </a:rPr>
              <a:t>[i];  }</a:t>
            </a:r>
          </a:p>
          <a:p>
            <a:pPr marL="457200" lvl="1" indent="0">
              <a:buNone/>
            </a:pPr>
            <a:r>
              <a:rPr lang="es-ES" sz="2900" b="1" dirty="0" err="1">
                <a:solidFill>
                  <a:schemeClr val="bg2"/>
                </a:solidFill>
              </a:rPr>
              <a:t>elArray.nElem</a:t>
            </a:r>
            <a:r>
              <a:rPr lang="es-ES" sz="2900" b="1" dirty="0">
                <a:solidFill>
                  <a:schemeClr val="bg2"/>
                </a:solidFill>
              </a:rPr>
              <a:t> = 0;</a:t>
            </a:r>
          </a:p>
          <a:p>
            <a:pPr marL="0" indent="0">
              <a:buNone/>
            </a:pPr>
            <a:r>
              <a:rPr lang="es-ES" sz="2900" b="1" dirty="0">
                <a:solidFill>
                  <a:schemeClr val="bg2"/>
                </a:solidFill>
              </a:rPr>
              <a:t>} </a:t>
            </a: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insertarAlFinal</a:t>
            </a:r>
            <a:r>
              <a:rPr lang="es-ES" b="1" dirty="0">
                <a:solidFill>
                  <a:schemeClr val="bg2"/>
                </a:solidFill>
              </a:rPr>
              <a:t> (</a:t>
            </a:r>
            <a:r>
              <a:rPr lang="es-ES" b="1" dirty="0" err="1">
                <a:solidFill>
                  <a:schemeClr val="bg2"/>
                </a:solidFill>
              </a:rPr>
              <a:t>tArrayPtrDato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elArray</a:t>
            </a:r>
            <a:r>
              <a:rPr lang="es-ES" b="1" dirty="0">
                <a:solidFill>
                  <a:schemeClr val="bg2"/>
                </a:solidFill>
              </a:rPr>
              <a:t> ,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&amp;</a:t>
            </a:r>
            <a:r>
              <a:rPr lang="es-ES" b="1" dirty="0" err="1">
                <a:solidFill>
                  <a:schemeClr val="bg2"/>
                </a:solidFill>
              </a:rPr>
              <a:t>const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elDato</a:t>
            </a:r>
            <a:r>
              <a:rPr lang="es-ES" b="1" dirty="0">
                <a:solidFill>
                  <a:schemeClr val="bg2"/>
                </a:solidFill>
              </a:rPr>
              <a:t>)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if</a:t>
            </a:r>
            <a:r>
              <a:rPr lang="es-ES" b="1" dirty="0">
                <a:solidFill>
                  <a:schemeClr val="bg2"/>
                </a:solidFill>
              </a:rPr>
              <a:t>  ( !</a:t>
            </a:r>
            <a:r>
              <a:rPr lang="es-ES" b="1" dirty="0" err="1">
                <a:solidFill>
                  <a:schemeClr val="bg2"/>
                </a:solidFill>
              </a:rPr>
              <a:t>estaLleno</a:t>
            </a:r>
            <a:r>
              <a:rPr lang="es-ES" b="1" dirty="0">
                <a:solidFill>
                  <a:schemeClr val="bg2"/>
                </a:solidFill>
              </a:rPr>
              <a:t>(</a:t>
            </a:r>
            <a:r>
              <a:rPr lang="es-ES" b="1" dirty="0" err="1">
                <a:solidFill>
                  <a:schemeClr val="bg2"/>
                </a:solidFill>
              </a:rPr>
              <a:t>elArray</a:t>
            </a:r>
            <a:r>
              <a:rPr lang="es-ES" b="1" dirty="0">
                <a:solidFill>
                  <a:schemeClr val="bg2"/>
                </a:solidFill>
              </a:rPr>
              <a:t>) )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 </a:t>
            </a:r>
            <a:r>
              <a:rPr lang="es-ES" b="1" dirty="0" err="1">
                <a:solidFill>
                  <a:schemeClr val="bg2"/>
                </a:solidFill>
              </a:rPr>
              <a:t>elArray.datos</a:t>
            </a:r>
            <a:r>
              <a:rPr lang="es-ES" b="1" dirty="0">
                <a:solidFill>
                  <a:schemeClr val="bg2"/>
                </a:solidFill>
              </a:rPr>
              <a:t>[</a:t>
            </a:r>
            <a:r>
              <a:rPr lang="es-ES" b="1" dirty="0" err="1">
                <a:solidFill>
                  <a:schemeClr val="bg2"/>
                </a:solidFill>
              </a:rPr>
              <a:t>elArray.nElem</a:t>
            </a:r>
            <a:r>
              <a:rPr lang="es-ES" b="1" dirty="0">
                <a:solidFill>
                  <a:schemeClr val="bg2"/>
                </a:solidFill>
              </a:rPr>
              <a:t>] = </a:t>
            </a:r>
            <a:r>
              <a:rPr lang="es-ES" b="1" dirty="0"/>
              <a:t>new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 </a:t>
            </a:r>
            <a:r>
              <a:rPr lang="es-ES" b="1" dirty="0"/>
              <a:t>*</a:t>
            </a:r>
            <a:r>
              <a:rPr lang="es-ES" b="1" dirty="0" err="1">
                <a:solidFill>
                  <a:schemeClr val="bg2"/>
                </a:solidFill>
              </a:rPr>
              <a:t>elArray.datos</a:t>
            </a:r>
            <a:r>
              <a:rPr lang="es-ES" b="1" dirty="0">
                <a:solidFill>
                  <a:schemeClr val="bg2"/>
                </a:solidFill>
              </a:rPr>
              <a:t>[</a:t>
            </a:r>
            <a:r>
              <a:rPr lang="es-ES" b="1" dirty="0" err="1">
                <a:solidFill>
                  <a:schemeClr val="bg2"/>
                </a:solidFill>
              </a:rPr>
              <a:t>elArray.nElem</a:t>
            </a:r>
            <a:r>
              <a:rPr lang="es-ES" b="1" dirty="0">
                <a:solidFill>
                  <a:schemeClr val="bg2"/>
                </a:solidFill>
              </a:rPr>
              <a:t>] = </a:t>
            </a:r>
            <a:r>
              <a:rPr lang="es-ES" b="1" dirty="0" err="1">
                <a:solidFill>
                  <a:schemeClr val="bg2"/>
                </a:solidFill>
              </a:rPr>
              <a:t>elDato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 </a:t>
            </a:r>
            <a:r>
              <a:rPr lang="es-ES" b="1" dirty="0" err="1">
                <a:solidFill>
                  <a:schemeClr val="bg2"/>
                </a:solidFill>
              </a:rPr>
              <a:t>elArray.nElem</a:t>
            </a:r>
            <a:r>
              <a:rPr lang="es-ES" b="1" dirty="0">
                <a:solidFill>
                  <a:schemeClr val="bg2"/>
                </a:solidFill>
              </a:rPr>
              <a:t>++;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}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</a:t>
            </a: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bool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estaLleno</a:t>
            </a:r>
            <a:r>
              <a:rPr lang="es-ES" b="1" dirty="0">
                <a:solidFill>
                  <a:schemeClr val="bg2"/>
                </a:solidFill>
              </a:rPr>
              <a:t> (</a:t>
            </a:r>
            <a:r>
              <a:rPr lang="es-ES" b="1" dirty="0" err="1">
                <a:solidFill>
                  <a:schemeClr val="bg2"/>
                </a:solidFill>
              </a:rPr>
              <a:t>tArrayPtrDato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elArray</a:t>
            </a:r>
            <a:r>
              <a:rPr lang="es-ES" b="1" dirty="0">
                <a:solidFill>
                  <a:schemeClr val="bg2"/>
                </a:solidFill>
              </a:rPr>
              <a:t>) 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dirty="0"/>
              <a:t> </a:t>
            </a:r>
            <a:r>
              <a:rPr lang="es-ES" b="1" dirty="0">
                <a:solidFill>
                  <a:schemeClr val="bg2"/>
                </a:solidFill>
              </a:rPr>
              <a:t>{ </a:t>
            </a:r>
            <a:r>
              <a:rPr lang="es-ES" b="1" dirty="0" err="1">
                <a:solidFill>
                  <a:schemeClr val="bg2"/>
                </a:solidFill>
              </a:rPr>
              <a:t>return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elArray.nElem</a:t>
            </a:r>
            <a:r>
              <a:rPr lang="es-ES" b="1" dirty="0">
                <a:solidFill>
                  <a:schemeClr val="bg2"/>
                </a:solidFill>
              </a:rPr>
              <a:t> == MAX_DATOS; }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Array de Punteros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702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7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typedef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struct</a:t>
            </a:r>
            <a:r>
              <a:rPr lang="es-ES" b="1" dirty="0">
                <a:solidFill>
                  <a:schemeClr val="bg2"/>
                </a:solidFill>
              </a:rPr>
              <a:t>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/>
              <a:t>nElem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capacidad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            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*datos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}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inicializaVector</a:t>
            </a:r>
            <a:r>
              <a:rPr lang="es-ES" b="1" dirty="0">
                <a:solidFill>
                  <a:schemeClr val="bg2"/>
                </a:solidFill>
              </a:rPr>
              <a:t>(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int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capacidad_INI</a:t>
            </a:r>
            <a:r>
              <a:rPr lang="es-ES" b="1" dirty="0">
                <a:solidFill>
                  <a:schemeClr val="bg2"/>
                </a:solidFill>
              </a:rPr>
              <a:t>){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 = 0;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             </a:t>
            </a:r>
            <a:r>
              <a:rPr lang="es-ES" b="1" dirty="0" err="1">
                <a:solidFill>
                  <a:schemeClr val="bg2"/>
                </a:solidFill>
              </a:rPr>
              <a:t>elVector.capacidad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 err="1">
                <a:solidFill>
                  <a:schemeClr val="bg2"/>
                </a:solidFill>
              </a:rPr>
              <a:t>capacidad_INI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elVector.datos</a:t>
            </a:r>
            <a:r>
              <a:rPr lang="es-ES" b="1" dirty="0">
                <a:solidFill>
                  <a:schemeClr val="bg2"/>
                </a:solidFill>
              </a:rPr>
              <a:t> = </a:t>
            </a:r>
            <a:r>
              <a:rPr lang="es-ES" b="1" dirty="0"/>
              <a:t>new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/>
              <a:t>[</a:t>
            </a:r>
            <a:r>
              <a:rPr lang="es-ES" b="1" dirty="0" err="1"/>
              <a:t>elVector.capacidad</a:t>
            </a:r>
            <a:r>
              <a:rPr lang="es-ES" b="1" dirty="0"/>
              <a:t>];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El programa deja de estar limitado en tamaño en compilación, se crea en ejecución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u="sng" dirty="0"/>
              <a:t>Dinámica</a:t>
            </a:r>
            <a:r>
              <a:rPr lang="es-ES" dirty="0"/>
              <a:t>:  Vector (array dinámico)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67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4FA3EBB8-CA68-6E6C-2784-4527015AD485}"/>
              </a:ext>
            </a:extLst>
          </p:cNvPr>
          <p:cNvSpPr/>
          <p:nvPr/>
        </p:nvSpPr>
        <p:spPr>
          <a:xfrm>
            <a:off x="3794236" y="3241804"/>
            <a:ext cx="8008883" cy="1325563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u="sng" dirty="0"/>
              <a:t>Dinámica</a:t>
            </a:r>
            <a:r>
              <a:rPr lang="es-ES" dirty="0"/>
              <a:t>:  Vector (array dinámico)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6A8DA3-F7A4-246E-C3FD-2206DE72406A}"/>
              </a:ext>
            </a:extLst>
          </p:cNvPr>
          <p:cNvSpPr/>
          <p:nvPr/>
        </p:nvSpPr>
        <p:spPr>
          <a:xfrm>
            <a:off x="911357" y="1498234"/>
            <a:ext cx="7091438" cy="1233552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8" name="Tabla 10">
            <a:extLst>
              <a:ext uri="{FF2B5EF4-FFF2-40B4-BE49-F238E27FC236}">
                <a16:creationId xmlns:a16="http://schemas.microsoft.com/office/drawing/2014/main" id="{520122AA-4D89-4E77-DC60-2686B9545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05018"/>
              </p:ext>
            </p:extLst>
          </p:nvPr>
        </p:nvGraphicFramePr>
        <p:xfrm>
          <a:off x="3930872" y="3331422"/>
          <a:ext cx="7768082" cy="10668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04926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804926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295412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5662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dato1</a:t>
                      </a:r>
                      <a:endParaRPr lang="es-ES" sz="16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dato2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dato3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>
                          <a:ln>
                            <a:noFill/>
                          </a:ln>
                        </a:rPr>
                        <a:t>dato4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dato5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dato6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/>
                        <a:t>dato7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basura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basura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basura</a:t>
                      </a: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4005DB49-54AF-E5AD-ACA3-9114B3351140}"/>
              </a:ext>
            </a:extLst>
          </p:cNvPr>
          <p:cNvSpPr txBox="1"/>
          <p:nvPr/>
        </p:nvSpPr>
        <p:spPr>
          <a:xfrm>
            <a:off x="2185225" y="2263157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52D19724-2DA3-7918-2E44-1876A3235D4A}"/>
              </a:ext>
            </a:extLst>
          </p:cNvPr>
          <p:cNvGraphicFramePr>
            <a:graphicFrameLocks noGrp="1"/>
          </p:cNvGraphicFramePr>
          <p:nvPr/>
        </p:nvGraphicFramePr>
        <p:xfrm>
          <a:off x="3030232" y="172289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C60E8E2-0AA9-186A-D5AD-E5218CD8DAA1}"/>
              </a:ext>
            </a:extLst>
          </p:cNvPr>
          <p:cNvSpPr txBox="1"/>
          <p:nvPr/>
        </p:nvSpPr>
        <p:spPr>
          <a:xfrm>
            <a:off x="2172509" y="174979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D0DB59-574C-8770-3F78-F927C86E2702}"/>
              </a:ext>
            </a:extLst>
          </p:cNvPr>
          <p:cNvSpPr txBox="1"/>
          <p:nvPr/>
        </p:nvSpPr>
        <p:spPr>
          <a:xfrm>
            <a:off x="914249" y="1969076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graphicFrame>
        <p:nvGraphicFramePr>
          <p:cNvPr id="31" name="Tabla 10">
            <a:extLst>
              <a:ext uri="{FF2B5EF4-FFF2-40B4-BE49-F238E27FC236}">
                <a16:creationId xmlns:a16="http://schemas.microsoft.com/office/drawing/2014/main" id="{A76C5483-3E64-ADC9-12D5-2AB313D898C5}"/>
              </a:ext>
            </a:extLst>
          </p:cNvPr>
          <p:cNvGraphicFramePr>
            <a:graphicFrameLocks noGrp="1"/>
          </p:cNvGraphicFramePr>
          <p:nvPr/>
        </p:nvGraphicFramePr>
        <p:xfrm>
          <a:off x="5577969" y="1706399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37" name="CuadroTexto 36">
            <a:extLst>
              <a:ext uri="{FF2B5EF4-FFF2-40B4-BE49-F238E27FC236}">
                <a16:creationId xmlns:a16="http://schemas.microsoft.com/office/drawing/2014/main" id="{F07F2E86-56FB-2DDD-7320-87C1ACD2094D}"/>
              </a:ext>
            </a:extLst>
          </p:cNvPr>
          <p:cNvSpPr txBox="1"/>
          <p:nvPr/>
        </p:nvSpPr>
        <p:spPr>
          <a:xfrm>
            <a:off x="4360234" y="1733307"/>
            <a:ext cx="1217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capacidad</a:t>
            </a:r>
          </a:p>
        </p:txBody>
      </p:sp>
      <p:cxnSp>
        <p:nvCxnSpPr>
          <p:cNvPr id="41" name="Conector: angular 40">
            <a:extLst>
              <a:ext uri="{FF2B5EF4-FFF2-40B4-BE49-F238E27FC236}">
                <a16:creationId xmlns:a16="http://schemas.microsoft.com/office/drawing/2014/main" id="{00BCECFC-D39B-7748-AC3B-F8381A6039E8}"/>
              </a:ext>
            </a:extLst>
          </p:cNvPr>
          <p:cNvCxnSpPr>
            <a:cxnSpLocks/>
            <a:stCxn id="9" idx="3"/>
            <a:endCxn id="14" idx="1"/>
          </p:cNvCxnSpPr>
          <p:nvPr/>
        </p:nvCxnSpPr>
        <p:spPr>
          <a:xfrm>
            <a:off x="3042948" y="2447823"/>
            <a:ext cx="751288" cy="1456763"/>
          </a:xfrm>
          <a:prstGeom prst="bentConnector3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id="{B827C150-FD95-FF0E-2F26-47CBCD51A3B0}"/>
              </a:ext>
            </a:extLst>
          </p:cNvPr>
          <p:cNvSpPr txBox="1">
            <a:spLocks/>
          </p:cNvSpPr>
          <p:nvPr/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rtl="0">
              <a:defRPr lang="es-ES"/>
            </a:defPPr>
            <a:lvl1pPr marL="0" algn="ctr" defTabSz="914400" rtl="0" eaLnBrk="1" latinLnBrk="0" hangingPunct="1"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95E168-DA5E-4888-8D8A-92B118324C14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073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9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deleteVector</a:t>
            </a:r>
            <a:r>
              <a:rPr lang="es-ES" b="1" dirty="0">
                <a:solidFill>
                  <a:schemeClr val="bg2"/>
                </a:solidFill>
              </a:rPr>
              <a:t>(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 ){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/>
              <a:t>delete</a:t>
            </a:r>
            <a:r>
              <a:rPr lang="es-ES" b="1" dirty="0"/>
              <a:t> [] </a:t>
            </a:r>
            <a:r>
              <a:rPr lang="es-ES" b="1" dirty="0" err="1">
                <a:solidFill>
                  <a:schemeClr val="bg2"/>
                </a:solidFill>
              </a:rPr>
              <a:t>elVector.datos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>
                <a:solidFill>
                  <a:schemeClr val="bg2"/>
                </a:solidFill>
              </a:rPr>
              <a:t> = 0;</a:t>
            </a:r>
            <a:endParaRPr lang="es-ES" b="1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 </a:t>
            </a: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void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insertarAlFinal</a:t>
            </a:r>
            <a:r>
              <a:rPr lang="es-ES" b="1" dirty="0">
                <a:solidFill>
                  <a:schemeClr val="bg2"/>
                </a:solidFill>
              </a:rPr>
              <a:t> (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tDato</a:t>
            </a:r>
            <a:r>
              <a:rPr lang="es-ES" b="1" dirty="0">
                <a:solidFill>
                  <a:schemeClr val="bg2"/>
                </a:solidFill>
              </a:rPr>
              <a:t> &amp;</a:t>
            </a:r>
            <a:r>
              <a:rPr lang="es-ES" b="1" dirty="0" err="1">
                <a:solidFill>
                  <a:schemeClr val="bg2"/>
                </a:solidFill>
              </a:rPr>
              <a:t>const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elDato</a:t>
            </a:r>
            <a:r>
              <a:rPr lang="es-ES" b="1" dirty="0">
                <a:solidFill>
                  <a:schemeClr val="bg2"/>
                </a:solidFill>
              </a:rPr>
              <a:t>) {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/>
              <a:t>if</a:t>
            </a:r>
            <a:r>
              <a:rPr lang="es-ES" b="1" dirty="0"/>
              <a:t> (</a:t>
            </a:r>
            <a:r>
              <a:rPr lang="es-ES" b="1" dirty="0" err="1"/>
              <a:t>estaLleno</a:t>
            </a:r>
            <a:r>
              <a:rPr lang="es-ES" b="1" dirty="0"/>
              <a:t>(</a:t>
            </a:r>
            <a:r>
              <a:rPr lang="es-ES" b="1" dirty="0" err="1"/>
              <a:t>elVector</a:t>
            </a:r>
            <a:r>
              <a:rPr lang="es-ES" b="1" dirty="0"/>
              <a:t>))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		</a:t>
            </a:r>
            <a:r>
              <a:rPr lang="es-ES" b="1" dirty="0"/>
              <a:t>redimensiona (</a:t>
            </a:r>
            <a:r>
              <a:rPr lang="es-ES" b="1" dirty="0" err="1"/>
              <a:t>elVector</a:t>
            </a:r>
            <a:r>
              <a:rPr lang="es-ES" b="1" dirty="0"/>
              <a:t>, 2* </a:t>
            </a:r>
            <a:r>
              <a:rPr lang="es-ES" b="1" dirty="0" err="1"/>
              <a:t>elVector.capacidad</a:t>
            </a:r>
            <a:r>
              <a:rPr lang="es-ES" b="1" dirty="0"/>
              <a:t>);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elVector.datos</a:t>
            </a:r>
            <a:r>
              <a:rPr lang="es-ES" b="1" dirty="0">
                <a:solidFill>
                  <a:schemeClr val="bg2"/>
                </a:solidFill>
              </a:rPr>
              <a:t>[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] = </a:t>
            </a:r>
            <a:r>
              <a:rPr lang="es-ES" b="1" dirty="0" err="1">
                <a:solidFill>
                  <a:schemeClr val="bg2"/>
                </a:solidFill>
              </a:rPr>
              <a:t>elDato</a:t>
            </a:r>
            <a:r>
              <a:rPr lang="es-ES" b="1" dirty="0">
                <a:solidFill>
                  <a:schemeClr val="bg2"/>
                </a:solidFill>
              </a:rPr>
              <a:t>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++;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}</a:t>
            </a:r>
          </a:p>
          <a:p>
            <a:pPr marL="0" indent="0">
              <a:buNone/>
            </a:pPr>
            <a:r>
              <a:rPr lang="es-ES" b="1" dirty="0" err="1">
                <a:solidFill>
                  <a:schemeClr val="bg2"/>
                </a:solidFill>
              </a:rPr>
              <a:t>bool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estaLleno</a:t>
            </a:r>
            <a:r>
              <a:rPr lang="es-ES" b="1" dirty="0">
                <a:solidFill>
                  <a:schemeClr val="bg2"/>
                </a:solidFill>
              </a:rPr>
              <a:t> ( </a:t>
            </a:r>
            <a:r>
              <a:rPr lang="es-ES" b="1" dirty="0" err="1">
                <a:solidFill>
                  <a:schemeClr val="bg2"/>
                </a:solidFill>
              </a:rPr>
              <a:t>tVector</a:t>
            </a:r>
            <a:r>
              <a:rPr lang="es-ES" b="1" dirty="0">
                <a:solidFill>
                  <a:schemeClr val="bg2"/>
                </a:solidFill>
              </a:rPr>
              <a:t> &amp; </a:t>
            </a:r>
            <a:r>
              <a:rPr lang="es-ES" b="1" dirty="0" err="1">
                <a:solidFill>
                  <a:schemeClr val="bg2"/>
                </a:solidFill>
              </a:rPr>
              <a:t>elVector</a:t>
            </a:r>
            <a:r>
              <a:rPr lang="es-ES" b="1" dirty="0">
                <a:solidFill>
                  <a:schemeClr val="bg2"/>
                </a:solidFill>
              </a:rPr>
              <a:t> ) </a:t>
            </a:r>
          </a:p>
          <a:p>
            <a:pPr marL="0" indent="0">
              <a:buNone/>
            </a:pPr>
            <a:r>
              <a:rPr lang="es-ES" b="1" dirty="0">
                <a:solidFill>
                  <a:schemeClr val="bg2"/>
                </a:solidFill>
              </a:rPr>
              <a:t>	{ </a:t>
            </a:r>
            <a:r>
              <a:rPr lang="es-ES" b="1" dirty="0" err="1">
                <a:solidFill>
                  <a:schemeClr val="bg2"/>
                </a:solidFill>
              </a:rPr>
              <a:t>return</a:t>
            </a:r>
            <a:r>
              <a:rPr lang="es-ES" b="1" dirty="0">
                <a:solidFill>
                  <a:schemeClr val="bg2"/>
                </a:solidFill>
              </a:rPr>
              <a:t> </a:t>
            </a:r>
            <a:r>
              <a:rPr lang="es-ES" b="1" dirty="0" err="1">
                <a:solidFill>
                  <a:schemeClr val="bg2"/>
                </a:solidFill>
              </a:rPr>
              <a:t>elVector.nElem</a:t>
            </a:r>
            <a:r>
              <a:rPr lang="es-ES" b="1" dirty="0">
                <a:solidFill>
                  <a:schemeClr val="bg2"/>
                </a:solidFill>
              </a:rPr>
              <a:t> == </a:t>
            </a:r>
            <a:r>
              <a:rPr lang="es-ES" b="1" dirty="0" err="1">
                <a:solidFill>
                  <a:schemeClr val="bg2"/>
                </a:solidFill>
              </a:rPr>
              <a:t>elVector.capacidad</a:t>
            </a:r>
            <a:r>
              <a:rPr lang="es-ES" b="1" dirty="0">
                <a:solidFill>
                  <a:schemeClr val="bg2"/>
                </a:solidFill>
              </a:rPr>
              <a:t>; }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Además el vector puede crecer al añadir elementos.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u="sng" dirty="0"/>
              <a:t>Dinámica</a:t>
            </a:r>
            <a:r>
              <a:rPr lang="es-ES" dirty="0"/>
              <a:t>:  Vector (array dinámico)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1182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99_TF22977542" id="{5061B0BF-B89D-485D-A91E-333294C44C2B}" vid="{FE6BCB17-07E4-46C0-AD33-15B57F94574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exteriores</Template>
  <TotalTime>0</TotalTime>
  <Words>1237</Words>
  <Application>Microsoft Office PowerPoint</Application>
  <PresentationFormat>Panorámica</PresentationFormat>
  <Paragraphs>309</Paragraphs>
  <Slides>22</Slides>
  <Notes>2</Notes>
  <HiddenSlides>5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9" baseType="lpstr">
      <vt:lpstr>Arial</vt:lpstr>
      <vt:lpstr>Calibri</vt:lpstr>
      <vt:lpstr>Consolas</vt:lpstr>
      <vt:lpstr>Franklin Gothic Book</vt:lpstr>
      <vt:lpstr>Gill Sans MT</vt:lpstr>
      <vt:lpstr>Wingdings</vt:lpstr>
      <vt:lpstr>Tema de Office</vt:lpstr>
      <vt:lpstr>Punteros</vt:lpstr>
      <vt:lpstr>Punteros</vt:lpstr>
      <vt:lpstr>Estructuras con memoría dinámica</vt:lpstr>
      <vt:lpstr>Dinámica:  Array de Punteros</vt:lpstr>
      <vt:lpstr>Dinámica:  Array de Punteros</vt:lpstr>
      <vt:lpstr>Dinámica:  Array de Punteros</vt:lpstr>
      <vt:lpstr>Dinámica:  Vector (array dinámico)</vt:lpstr>
      <vt:lpstr>Dinámica:  Vector (array dinámico)</vt:lpstr>
      <vt:lpstr>Dinámica:  Vector (array dinámico)</vt:lpstr>
      <vt:lpstr>Dinámica:  Vector (array dinámico)</vt:lpstr>
      <vt:lpstr>Dinámica:  Vector (array dinámico+punteros)</vt:lpstr>
      <vt:lpstr>Dinámica:  Vector (array dinámico+punteros)</vt:lpstr>
      <vt:lpstr>Dinámica:  Lista dinámica</vt:lpstr>
      <vt:lpstr>Dinámica:  Lista dinámica</vt:lpstr>
      <vt:lpstr>Dinámica:  Lista dinámica doble</vt:lpstr>
      <vt:lpstr>Dinámica:  Lista dinámica doble</vt:lpstr>
      <vt:lpstr>CUIDADO!</vt:lpstr>
      <vt:lpstr>Presentación de PowerPoint</vt:lpstr>
      <vt:lpstr>Dinámica:  Vector (array dinámico)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2020-09-26T14:36:06Z</dcterms:created>
  <dcterms:modified xsi:type="dcterms:W3CDTF">2023-05-25T07:34:32Z</dcterms:modified>
</cp:coreProperties>
</file>